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12"/>
  </p:notesMasterIdLst>
  <p:handoutMasterIdLst>
    <p:handoutMasterId r:id="rId13"/>
  </p:handoutMasterIdLst>
  <p:sldIdLst>
    <p:sldId id="343" r:id="rId2"/>
    <p:sldId id="344" r:id="rId3"/>
    <p:sldId id="345" r:id="rId4"/>
    <p:sldId id="346" r:id="rId5"/>
    <p:sldId id="347" r:id="rId6"/>
    <p:sldId id="348" r:id="rId7"/>
    <p:sldId id="349" r:id="rId8"/>
    <p:sldId id="350" r:id="rId9"/>
    <p:sldId id="351" r:id="rId10"/>
    <p:sldId id="352" r:id="rId11"/>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6B4BDF1-143E-4EB4-B7DD-EDB42A32B02A}" type="datetime1">
              <a:rPr lang="ru-RU" smtClean="0"/>
              <a:t>18.02.2021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7A54D57-1E58-41A9-BDD9-F9650DC3A9B9}" type="slidenum">
              <a:rPr lang="ru-RU" smtClean="0"/>
              <a:t>‹#›</a:t>
            </a:fld>
            <a:endParaRPr lang="ru-RU" dirty="0"/>
          </a:p>
        </p:txBody>
      </p:sp>
    </p:spTree>
    <p:extLst>
      <p:ext uri="{BB962C8B-B14F-4D97-AF65-F5344CB8AC3E}">
        <p14:creationId xmlns:p14="http://schemas.microsoft.com/office/powerpoint/2010/main" val="1928875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421F2-2005-498C-B360-BD27341331CE}" type="datetime1">
              <a:rPr lang="ru-RU" noProof="0" smtClean="0"/>
              <a:pPr/>
              <a:t>18.02.2021</a:t>
            </a:fld>
            <a:endParaRPr lang="ru-RU" noProof="0"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ru-RU" noProof="0" dirty="0"/>
              <a:t>ф</a:t>
            </a:r>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EB433F-E5C6-4E8D-82E5-3D359E2C0E58}" type="slidenum">
              <a:rPr lang="ru-RU" noProof="0" smtClean="0"/>
              <a:t>‹#›</a:t>
            </a:fld>
            <a:endParaRPr lang="ru-RU" noProof="0" dirty="0"/>
          </a:p>
        </p:txBody>
      </p:sp>
    </p:spTree>
    <p:extLst>
      <p:ext uri="{BB962C8B-B14F-4D97-AF65-F5344CB8AC3E}">
        <p14:creationId xmlns:p14="http://schemas.microsoft.com/office/powerpoint/2010/main" val="61177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F5EB433F-E5C6-4E8D-82E5-3D359E2C0E58}" type="slidenum">
              <a:rPr lang="ru-RU" smtClean="0"/>
              <a:t>1</a:t>
            </a:fld>
            <a:endParaRPr lang="ru-RU" dirty="0"/>
          </a:p>
        </p:txBody>
      </p:sp>
    </p:spTree>
    <p:extLst>
      <p:ext uri="{BB962C8B-B14F-4D97-AF65-F5344CB8AC3E}">
        <p14:creationId xmlns:p14="http://schemas.microsoft.com/office/powerpoint/2010/main" val="9007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1"/>
        </a:solidFill>
        <a:effectLst/>
      </p:bgPr>
    </p:bg>
    <p:spTree>
      <p:nvGrpSpPr>
        <p:cNvPr id="1" name=""/>
        <p:cNvGrpSpPr/>
        <p:nvPr/>
      </p:nvGrpSpPr>
      <p:grpSpPr>
        <a:xfrm>
          <a:off x="0" y="0"/>
          <a:ext cx="0" cy="0"/>
          <a:chOff x="0" y="0"/>
          <a:chExt cx="0" cy="0"/>
        </a:xfrm>
      </p:grpSpPr>
      <p:sp>
        <p:nvSpPr>
          <p:cNvPr id="12" name="Прямоугольник">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1" name="Прямоугольник">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2" name="Заголовок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ru-RU" noProof="0"/>
              <a:t>Образец заголовка</a:t>
            </a:r>
            <a:endParaRPr lang="ru-RU" noProof="0"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noProof="0"/>
              <a:t>Образец подзаголовка</a:t>
            </a:r>
            <a:endParaRPr lang="ru-RU" noProof="0" dirty="0"/>
          </a:p>
        </p:txBody>
      </p:sp>
      <p:sp>
        <p:nvSpPr>
          <p:cNvPr id="4" name="Дата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A9412CA9-1478-4ADC-BDE8-EAF73210C460}" type="datetime1">
              <a:rPr lang="ru-RU" noProof="0" smtClean="0"/>
              <a:t>18.02.2021</a:t>
            </a:fld>
            <a:endParaRPr lang="ru-RU" noProof="0" dirty="0"/>
          </a:p>
        </p:txBody>
      </p:sp>
      <p:sp>
        <p:nvSpPr>
          <p:cNvPr id="5" name="Нижний колонтитул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ru-RU" noProof="0" dirty="0"/>
          </a:p>
        </p:txBody>
      </p:sp>
      <p:sp>
        <p:nvSpPr>
          <p:cNvPr id="6" name="Номер слайда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Повестка">
    <p:bg>
      <p:bgPr>
        <a:solidFill>
          <a:schemeClr val="bg1"/>
        </a:solidFill>
        <a:effectLst/>
      </p:bgPr>
    </p:bg>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EBA2059-11DF-4FF5-B6EE-D7F898D4D032}" type="datetime1">
              <a:rPr lang="ru-RU" noProof="0" smtClean="0"/>
              <a:t>18.02.2021</a:t>
            </a:fld>
            <a:endParaRPr lang="ru-RU" noProof="0"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ru-RU" noProof="0"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5" name="Прямоугольник">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6" name="Прямоугольник">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10" name="Заголовок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pPr rtl="0"/>
            <a:r>
              <a:rPr lang="ru-RU" noProof="0" dirty="0"/>
              <a:t>Место для заголовка</a:t>
            </a:r>
          </a:p>
        </p:txBody>
      </p:sp>
      <p:sp>
        <p:nvSpPr>
          <p:cNvPr id="12" name="Объект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Два типа объектов">
    <p:bg>
      <p:bgPr>
        <a:solidFill>
          <a:schemeClr val="bg1"/>
        </a:solidFill>
        <a:effectLst/>
      </p:bgPr>
    </p:bg>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BCECD90-E392-4768-B6DC-1F42737EED1D}" type="datetime1">
              <a:rPr lang="ru-RU" noProof="0" smtClean="0"/>
              <a:t>18.02.2021</a:t>
            </a:fld>
            <a:endParaRPr lang="ru-RU" noProof="0"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ru-RU" noProof="0"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5" name="Прямоугольник">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6" name="Прямоугольник">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7" name="Заголовок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pPr rtl="0"/>
            <a:r>
              <a:rPr lang="ru-RU" noProof="0" dirty="0"/>
              <a:t>ЩЕЛКНИТЕ, ЧТОБЫ ИЗМЕНИТЬ СТИЛЬ ОБРАЗЦА ЗАГОЛОВКА</a:t>
            </a:r>
          </a:p>
        </p:txBody>
      </p:sp>
      <p:sp>
        <p:nvSpPr>
          <p:cNvPr id="9" name="Объект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14" name="Объект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solidFill>
          <a:schemeClr val="bg1"/>
        </a:solidFill>
        <a:effectLst/>
      </p:bgPr>
    </p:bg>
    <p:spTree>
      <p:nvGrpSpPr>
        <p:cNvPr id="1" name=""/>
        <p:cNvGrpSpPr/>
        <p:nvPr/>
      </p:nvGrpSpPr>
      <p:grpSpPr>
        <a:xfrm>
          <a:off x="0" y="0"/>
          <a:ext cx="0" cy="0"/>
          <a:chOff x="0" y="0"/>
          <a:chExt cx="0" cy="0"/>
        </a:xfrm>
      </p:grpSpPr>
      <p:sp>
        <p:nvSpPr>
          <p:cNvPr id="9" name="Прямоугольник">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0" name="Прямоугольник">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8" name="Прямоугольник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635001" y="603250"/>
            <a:ext cx="10921998" cy="3294019"/>
          </a:xfrm>
          <a:solidFill>
            <a:schemeClr val="bg1"/>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Вставка рисунка</a:t>
            </a:r>
            <a:endParaRPr lang="ru-RU" noProof="0" dirty="0"/>
          </a:p>
        </p:txBody>
      </p:sp>
      <p:sp>
        <p:nvSpPr>
          <p:cNvPr id="2" name="Заголовок 1"/>
          <p:cNvSpPr>
            <a:spLocks noGrp="1"/>
          </p:cNvSpPr>
          <p:nvPr>
            <p:ph type="title"/>
          </p:nvPr>
        </p:nvSpPr>
        <p:spPr>
          <a:xfrm>
            <a:off x="1097279" y="4298078"/>
            <a:ext cx="10113645" cy="743682"/>
          </a:xfrm>
          <a:prstGeom prst="rect">
            <a:avLst/>
          </a:prstGeom>
        </p:spPr>
        <p:txBody>
          <a:bodyPr tIns="0" bIns="0" rtlCol="0" anchor="b">
            <a:noAutofit/>
          </a:bodyPr>
          <a:lstStyle>
            <a:lvl1pPr>
              <a:defRPr sz="3600" b="0">
                <a:solidFill>
                  <a:schemeClr val="tx1"/>
                </a:solidFill>
              </a:defRPr>
            </a:lvl1pPr>
          </a:lstStyle>
          <a:p>
            <a:pPr rtl="0"/>
            <a:r>
              <a:rPr lang="ru-RU" noProof="0"/>
              <a:t>Образец заголовка</a:t>
            </a:r>
            <a:endParaRPr lang="ru-RU" noProof="0" dirty="0"/>
          </a:p>
        </p:txBody>
      </p:sp>
      <p:sp>
        <p:nvSpPr>
          <p:cNvPr id="4" name="Текст 3"/>
          <p:cNvSpPr>
            <a:spLocks noGrp="1"/>
          </p:cNvSpPr>
          <p:nvPr>
            <p:ph type="body" sz="half" idx="2"/>
          </p:nvPr>
        </p:nvSpPr>
        <p:spPr>
          <a:xfrm>
            <a:off x="1097279" y="5213716"/>
            <a:ext cx="10113264" cy="609600"/>
          </a:xfrm>
        </p:spPr>
        <p:txBody>
          <a:bodyPr lIns="91440" tIns="0" rIns="91440" bIns="0" rtlCol="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Образец текста</a:t>
            </a:r>
          </a:p>
        </p:txBody>
      </p:sp>
      <p:sp>
        <p:nvSpPr>
          <p:cNvPr id="5" name="Дата 4"/>
          <p:cNvSpPr>
            <a:spLocks noGrp="1"/>
          </p:cNvSpPr>
          <p:nvPr>
            <p:ph type="dt" sz="half" idx="10"/>
          </p:nvPr>
        </p:nvSpPr>
        <p:spPr/>
        <p:txBody>
          <a:bodyPr rtlCol="0"/>
          <a:lstStyle>
            <a:lvl1pPr>
              <a:defRPr/>
            </a:lvl1pPr>
          </a:lstStyle>
          <a:p>
            <a:pPr rtl="0"/>
            <a:fld id="{C7557C65-91C6-4C33-8F03-35D31933DB55}" type="datetime1">
              <a:rPr lang="ru-RU" noProof="0" smtClean="0"/>
              <a:t>18.02.2021</a:t>
            </a:fld>
            <a:endParaRPr lang="ru-RU" noProof="0"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ru-RU" noProof="0" dirty="0"/>
          </a:p>
        </p:txBody>
      </p:sp>
      <p:sp>
        <p:nvSpPr>
          <p:cNvPr id="7" name="Номер слайда 6"/>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2" name="Прямоугольник">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1" name="Прямоугольник">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2" name="Заголовок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ru-RU" noProof="0"/>
              <a:t>Образец заголовка</a:t>
            </a:r>
            <a:endParaRPr lang="ru-RU" noProof="0"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noProof="0"/>
              <a:t>Образец подзаголовка</a:t>
            </a:r>
            <a:endParaRPr lang="ru-RU" noProof="0" dirty="0"/>
          </a:p>
        </p:txBody>
      </p:sp>
      <p:sp>
        <p:nvSpPr>
          <p:cNvPr id="4" name="Дата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FBBFE5E-4769-4D3D-BFA5-38E9D5BE5220}" type="datetime1">
              <a:rPr lang="ru-RU" noProof="0" smtClean="0"/>
              <a:t>18.02.2021</a:t>
            </a:fld>
            <a:endParaRPr lang="ru-RU" noProof="0" dirty="0"/>
          </a:p>
        </p:txBody>
      </p:sp>
      <p:sp>
        <p:nvSpPr>
          <p:cNvPr id="5" name="Нижний колонтитул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ru-RU" noProof="0" dirty="0"/>
          </a:p>
        </p:txBody>
      </p:sp>
      <p:sp>
        <p:nvSpPr>
          <p:cNvPr id="6" name="Номер слайда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solidFill>
          <a:schemeClr val="bg1"/>
        </a:solidFill>
        <a:effectLst/>
      </p:bgPr>
    </p:bg>
    <p:spTree>
      <p:nvGrpSpPr>
        <p:cNvPr id="1" name=""/>
        <p:cNvGrpSpPr/>
        <p:nvPr/>
      </p:nvGrpSpPr>
      <p:grpSpPr>
        <a:xfrm>
          <a:off x="0" y="0"/>
          <a:ext cx="0" cy="0"/>
          <a:chOff x="0" y="0"/>
          <a:chExt cx="0" cy="0"/>
        </a:xfrm>
      </p:grpSpPr>
      <p:sp>
        <p:nvSpPr>
          <p:cNvPr id="12" name="Прямоугольник">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3" name="Прямоугольник">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3" name="Объект 2"/>
          <p:cNvSpPr>
            <a:spLocks noGrp="1"/>
          </p:cNvSpPr>
          <p:nvPr>
            <p:ph idx="1"/>
          </p:nvPr>
        </p:nvSpPr>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7" name="Дата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57340BC-549F-4DE0-8318-C875825FD691}" type="datetime1">
              <a:rPr lang="ru-RU" noProof="0" smtClean="0"/>
              <a:t>18.02.2021</a:t>
            </a:fld>
            <a:endParaRPr lang="ru-RU" noProof="0" dirty="0"/>
          </a:p>
        </p:txBody>
      </p:sp>
      <p:sp>
        <p:nvSpPr>
          <p:cNvPr id="8" name="Нижний колонтитул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ru-RU" noProof="0" dirty="0"/>
          </a:p>
        </p:txBody>
      </p:sp>
      <p:sp>
        <p:nvSpPr>
          <p:cNvPr id="9" name="Номер слайда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11" name="Заголовок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ru-RU" noProof="0" dirty="0"/>
              <a:t>ЩЕЛКНИТЕ, ЧТОБЫ ИЗМЕНИТЬ СТИЛЬ ОБРАЗЦА ЗАГОЛОВКА</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равнение">
    <p:bg>
      <p:bgPr>
        <a:solidFill>
          <a:schemeClr val="bg1"/>
        </a:solidFill>
        <a:effectLst/>
      </p:bgPr>
    </p:bg>
    <p:spTree>
      <p:nvGrpSpPr>
        <p:cNvPr id="1" name=""/>
        <p:cNvGrpSpPr/>
        <p:nvPr/>
      </p:nvGrpSpPr>
      <p:grpSpPr>
        <a:xfrm>
          <a:off x="0" y="0"/>
          <a:ext cx="0" cy="0"/>
          <a:chOff x="0" y="0"/>
          <a:chExt cx="0" cy="0"/>
        </a:xfrm>
      </p:grpSpPr>
      <p:sp>
        <p:nvSpPr>
          <p:cNvPr id="15" name="Прямоугольник">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6" name="Прямоугольник">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 name="Объект 3"/>
          <p:cNvSpPr>
            <a:spLocks noGrp="1"/>
          </p:cNvSpPr>
          <p:nvPr>
            <p:ph sz="half" idx="2"/>
          </p:nvPr>
        </p:nvSpPr>
        <p:spPr>
          <a:xfrm>
            <a:off x="1097280" y="2958274"/>
            <a:ext cx="4639736" cy="2910821"/>
          </a:xfrm>
        </p:spPr>
        <p:txBody>
          <a:bodyPr rtlCol="0">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6" name="Объект 5"/>
          <p:cNvSpPr>
            <a:spLocks noGrp="1"/>
          </p:cNvSpPr>
          <p:nvPr>
            <p:ph sz="quarter" idx="4"/>
          </p:nvPr>
        </p:nvSpPr>
        <p:spPr>
          <a:xfrm>
            <a:off x="6515944" y="2958273"/>
            <a:ext cx="4639736" cy="2910821"/>
          </a:xfrm>
        </p:spPr>
        <p:txBody>
          <a:bodyPr rtlCol="0">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2" name="Дата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3574054-0D64-45A6-B7EF-4C0A2383E82A}" type="datetime1">
              <a:rPr lang="ru-RU" noProof="0" smtClean="0"/>
              <a:t>18.02.2021</a:t>
            </a:fld>
            <a:endParaRPr lang="ru-RU" noProof="0" dirty="0"/>
          </a:p>
        </p:txBody>
      </p:sp>
      <p:sp>
        <p:nvSpPr>
          <p:cNvPr id="11" name="Нижний колонтитул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ru-RU" noProof="0" dirty="0"/>
          </a:p>
        </p:txBody>
      </p:sp>
      <p:sp>
        <p:nvSpPr>
          <p:cNvPr id="12" name="Номер слайда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17" name="Заголовок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ru-RU" noProof="0" dirty="0"/>
              <a:t>ОБРАЗЕЦ ЗАГОЛОВКА</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bg>
      <p:bgPr>
        <a:solidFill>
          <a:schemeClr val="bg1"/>
        </a:solidFill>
        <a:effectLst/>
      </p:bgPr>
    </p:bg>
    <p:spTree>
      <p:nvGrpSpPr>
        <p:cNvPr id="1" name=""/>
        <p:cNvGrpSpPr/>
        <p:nvPr/>
      </p:nvGrpSpPr>
      <p:grpSpPr>
        <a:xfrm>
          <a:off x="0" y="0"/>
          <a:ext cx="0" cy="0"/>
          <a:chOff x="0" y="0"/>
          <a:chExt cx="0" cy="0"/>
        </a:xfrm>
      </p:grpSpPr>
      <p:sp>
        <p:nvSpPr>
          <p:cNvPr id="9" name="Прямоугольник">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0" name="Прямоугольник">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6" name="Дата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7D62AD2-CB52-4C85-B5C2-30919879368B}" type="datetime1">
              <a:rPr lang="ru-RU" noProof="0" smtClean="0"/>
              <a:t>18.02.2021</a:t>
            </a:fld>
            <a:endParaRPr lang="ru-RU" noProof="0" dirty="0"/>
          </a:p>
        </p:txBody>
      </p:sp>
      <p:sp>
        <p:nvSpPr>
          <p:cNvPr id="7" name="Нижний колонтитул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ru-RU" noProof="0" dirty="0"/>
          </a:p>
        </p:txBody>
      </p:sp>
      <p:sp>
        <p:nvSpPr>
          <p:cNvPr id="8" name="Номер слайда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14" name="Заголовок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ru-RU" noProof="0" dirty="0"/>
              <a:t>ЩЕЛКНИТЕ, ЧТОБЫ ИЗМЕНИТЬ СТИЛЬ ОБРАЗЦА ЗАГОЛОВКА</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Команда ">
    <p:bg>
      <p:bgPr>
        <a:solidFill>
          <a:schemeClr val="bg1"/>
        </a:solidFill>
        <a:effectLst/>
      </p:bgPr>
    </p:bg>
    <p:spTree>
      <p:nvGrpSpPr>
        <p:cNvPr id="1" name=""/>
        <p:cNvGrpSpPr/>
        <p:nvPr/>
      </p:nvGrpSpPr>
      <p:grpSpPr>
        <a:xfrm>
          <a:off x="0" y="0"/>
          <a:ext cx="0" cy="0"/>
          <a:chOff x="0" y="0"/>
          <a:chExt cx="0" cy="0"/>
        </a:xfrm>
      </p:grpSpPr>
      <p:sp>
        <p:nvSpPr>
          <p:cNvPr id="11" name="Прямоугольник">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10" name="Прямоугольник">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6" name="Дата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F3B1DA6-95FC-423D-90BF-217FC13F8938}" type="datetime1">
              <a:rPr lang="ru-RU" noProof="0" smtClean="0"/>
              <a:t>18.02.2021</a:t>
            </a:fld>
            <a:endParaRPr lang="ru-RU" noProof="0" dirty="0"/>
          </a:p>
        </p:txBody>
      </p:sp>
      <p:sp>
        <p:nvSpPr>
          <p:cNvPr id="7" name="Нижний колонтитул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ru-RU" noProof="0" dirty="0"/>
          </a:p>
        </p:txBody>
      </p:sp>
      <p:sp>
        <p:nvSpPr>
          <p:cNvPr id="8" name="Номер слайда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19" name="Рисунок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rtlCol="0" anchor="ctr"/>
          <a:lstStyle>
            <a:lvl1pPr algn="ctr">
              <a:defRPr/>
            </a:lvl1pPr>
          </a:lstStyle>
          <a:p>
            <a:pPr rtl="0"/>
            <a:r>
              <a:rPr lang="ru-RU" noProof="0"/>
              <a:t>Вставка рисунка</a:t>
            </a:r>
            <a:endParaRPr lang="ru-RU" noProof="0" dirty="0"/>
          </a:p>
        </p:txBody>
      </p:sp>
      <p:sp>
        <p:nvSpPr>
          <p:cNvPr id="20" name="Рисунок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rtlCol="0" anchor="ctr"/>
          <a:lstStyle>
            <a:lvl1pPr algn="ctr">
              <a:defRPr/>
            </a:lvl1pPr>
          </a:lstStyle>
          <a:p>
            <a:pPr rtl="0"/>
            <a:r>
              <a:rPr lang="ru-RU" noProof="0"/>
              <a:t>Вставка рисунка</a:t>
            </a:r>
            <a:endParaRPr lang="ru-RU" noProof="0" dirty="0"/>
          </a:p>
        </p:txBody>
      </p:sp>
      <p:sp>
        <p:nvSpPr>
          <p:cNvPr id="21" name="Рисунок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rtlCol="0" anchor="ctr"/>
          <a:lstStyle>
            <a:lvl1pPr algn="ctr">
              <a:defRPr/>
            </a:lvl1pPr>
          </a:lstStyle>
          <a:p>
            <a:pPr rtl="0"/>
            <a:r>
              <a:rPr lang="ru-RU" noProof="0"/>
              <a:t>Вставка рисунка</a:t>
            </a:r>
            <a:endParaRPr lang="ru-RU" noProof="0" dirty="0"/>
          </a:p>
        </p:txBody>
      </p:sp>
      <p:sp>
        <p:nvSpPr>
          <p:cNvPr id="22" name="Текст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dirty="0"/>
              <a:t>Место для имени</a:t>
            </a:r>
          </a:p>
        </p:txBody>
      </p:sp>
      <p:sp>
        <p:nvSpPr>
          <p:cNvPr id="23" name="Текст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dirty="0"/>
              <a:t>Место для имени</a:t>
            </a:r>
          </a:p>
        </p:txBody>
      </p:sp>
      <p:sp>
        <p:nvSpPr>
          <p:cNvPr id="24" name="Текст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dirty="0"/>
              <a:t>Место для имени</a:t>
            </a:r>
          </a:p>
        </p:txBody>
      </p:sp>
      <p:sp>
        <p:nvSpPr>
          <p:cNvPr id="25" name="Заголовок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ru-RU" noProof="0" dirty="0"/>
              <a:t>ЩЕЛКНИТЕ, ЧТОБЫ ИЗМЕНИТЬ СТИЛЬ ОБРАЗЦА ЗАГОЛОВКА</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bg>
      <p:bgPr>
        <a:solidFill>
          <a:schemeClr val="bg1"/>
        </a:solidFill>
        <a:effectLst/>
      </p:bgPr>
    </p:bg>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1BD964F-5BD0-42D3-8529-2C82F80BB0DA}" type="datetime1">
              <a:rPr lang="ru-RU" noProof="0" smtClean="0"/>
              <a:t>18.02.2021</a:t>
            </a:fld>
            <a:endParaRPr lang="ru-RU" noProof="0"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ru-RU" noProof="0"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Объект и изображение">
    <p:bg>
      <p:bgPr>
        <a:solidFill>
          <a:schemeClr val="bg1"/>
        </a:solidFill>
        <a:effectLst/>
      </p:bgPr>
    </p:bg>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2E3B73D-2CFA-4CA7-8CA7-30DBEAA50B78}" type="datetime1">
              <a:rPr lang="ru-RU" noProof="0" smtClean="0"/>
              <a:t>18.02.2021</a:t>
            </a:fld>
            <a:endParaRPr lang="ru-RU" noProof="0"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ru-RU" noProof="0"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5" name="Прямоугольник">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6" name="Прямоугольник">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10" name="Рисунок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rtlCol="0" anchor="ctr"/>
          <a:lstStyle>
            <a:lvl1pPr algn="ctr">
              <a:defRPr>
                <a:solidFill>
                  <a:schemeClr val="bg1"/>
                </a:solidFill>
              </a:defRPr>
            </a:lvl1pPr>
          </a:lstStyle>
          <a:p>
            <a:pPr rtl="0"/>
            <a:r>
              <a:rPr lang="ru-RU" noProof="0"/>
              <a:t>Вставка рисунка</a:t>
            </a:r>
            <a:endParaRPr lang="ru-RU" noProof="0" dirty="0"/>
          </a:p>
        </p:txBody>
      </p:sp>
      <p:sp>
        <p:nvSpPr>
          <p:cNvPr id="11" name="Заголовок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pPr rtl="0"/>
            <a:r>
              <a:rPr lang="ru-RU" noProof="0" dirty="0"/>
              <a:t>Место для заголовка</a:t>
            </a:r>
          </a:p>
        </p:txBody>
      </p:sp>
      <p:sp>
        <p:nvSpPr>
          <p:cNvPr id="12" name="Объект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rtlCol="0">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Цитата">
    <p:bg>
      <p:bgPr>
        <a:solidFill>
          <a:schemeClr val="bg1"/>
        </a:solidFill>
        <a:effectLst/>
      </p:bgPr>
    </p:bg>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2BE8D174-9E65-476B-9C92-ACEDEBD31DAF}" type="datetime1">
              <a:rPr lang="ru-RU" noProof="0" smtClean="0"/>
              <a:t>18.02.2021</a:t>
            </a:fld>
            <a:endParaRPr lang="ru-RU" noProof="0"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ru-RU" noProof="0"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ru-RU" noProof="0" smtClean="0"/>
              <a:t>‹#›</a:t>
            </a:fld>
            <a:endParaRPr lang="ru-RU" noProof="0" dirty="0"/>
          </a:p>
        </p:txBody>
      </p:sp>
      <p:sp>
        <p:nvSpPr>
          <p:cNvPr id="5" name="Прямоугольник">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ru-RU" sz="1600" noProof="0" dirty="0"/>
          </a:p>
        </p:txBody>
      </p:sp>
      <p:sp>
        <p:nvSpPr>
          <p:cNvPr id="6" name="Прямоугольник">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cxnSp>
        <p:nvCxnSpPr>
          <p:cNvPr id="7" name="Прямая соединительная линия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Заголовок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pPr rtl="0"/>
            <a:r>
              <a:rPr lang="ru-RU" noProof="0" dirty="0"/>
              <a:t>Место для заголовка</a:t>
            </a:r>
          </a:p>
        </p:txBody>
      </p:sp>
      <p:sp>
        <p:nvSpPr>
          <p:cNvPr id="12" name="Объект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rtl="0"/>
            <a:r>
              <a:rPr lang="ru-RU" noProof="0" dirty="0"/>
              <a:t>Разместите здесь цитату</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Прямоугольник">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ru-RU" sz="1600" noProof="0" dirty="0"/>
          </a:p>
        </p:txBody>
      </p:sp>
      <p:sp>
        <p:nvSpPr>
          <p:cNvPr id="2" name="Заголовок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pPr rtl="0"/>
            <a:r>
              <a:rPr lang="ru-RU" noProof="0" dirty="0"/>
              <a:t>Стиль образца заголовка</a:t>
            </a:r>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1173217D-5CAC-4089-B21C-6C06BFC9BB4C}" type="datetime1">
              <a:rPr lang="ru-RU" noProof="0" smtClean="0"/>
              <a:t>18.02.2021</a:t>
            </a:fld>
            <a:endParaRPr lang="ru-RU" noProof="0"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ru-RU" noProof="0"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ru-RU" noProof="0" smtClean="0"/>
              <a:t>‹#›</a:t>
            </a:fld>
            <a:endParaRPr lang="ru-RU"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B7AEFB0-51F2-5449-996C-73382891D2F9}"/>
              </a:ext>
            </a:extLst>
          </p:cNvPr>
          <p:cNvSpPr>
            <a:spLocks noGrp="1"/>
          </p:cNvSpPr>
          <p:nvPr>
            <p:ph type="ctrTitle"/>
          </p:nvPr>
        </p:nvSpPr>
        <p:spPr>
          <a:xfrm>
            <a:off x="3135233" y="1989776"/>
            <a:ext cx="5921534" cy="893553"/>
          </a:xfrm>
        </p:spPr>
        <p:txBody>
          <a:bodyPr rtlCol="0">
            <a:normAutofit fontScale="90000"/>
          </a:bodyPr>
          <a:lstStyle/>
          <a:p>
            <a:pPr algn="ctr" rtl="0"/>
            <a:r>
              <a:rPr lang="en-US" sz="6000" b="1" dirty="0"/>
              <a:t>5 </a:t>
            </a:r>
            <a:r>
              <a:rPr lang="en-US" sz="4000" b="1" dirty="0"/>
              <a:t>questions</a:t>
            </a:r>
            <a:endParaRPr lang="ru-RU" sz="6000" b="1" dirty="0"/>
          </a:p>
        </p:txBody>
      </p:sp>
      <p:sp>
        <p:nvSpPr>
          <p:cNvPr id="5" name="Подзаголовок 4">
            <a:extLst>
              <a:ext uri="{FF2B5EF4-FFF2-40B4-BE49-F238E27FC236}">
                <a16:creationId xmlns:a16="http://schemas.microsoft.com/office/drawing/2014/main" id="{B0F6D6CF-8D73-6643-A348-53AAE29FD1C2}"/>
              </a:ext>
            </a:extLst>
          </p:cNvPr>
          <p:cNvSpPr>
            <a:spLocks noGrp="1"/>
          </p:cNvSpPr>
          <p:nvPr>
            <p:ph type="subTitle" idx="1"/>
          </p:nvPr>
        </p:nvSpPr>
        <p:spPr>
          <a:xfrm>
            <a:off x="3789574" y="2892829"/>
            <a:ext cx="4612852" cy="631146"/>
          </a:xfrm>
        </p:spPr>
        <p:txBody>
          <a:bodyPr rtlCol="0">
            <a:normAutofit fontScale="77500" lnSpcReduction="20000"/>
          </a:bodyPr>
          <a:lstStyle/>
          <a:p>
            <a:pPr algn="ctr" rtl="0"/>
            <a:r>
              <a:rPr lang="en-US" b="1" dirty="0"/>
              <a:t>to Determine If You've Outgrown Your Web Hosting</a:t>
            </a:r>
            <a:endParaRPr lang="ru-RU" b="1" dirty="0"/>
          </a:p>
        </p:txBody>
      </p:sp>
      <p:sp>
        <p:nvSpPr>
          <p:cNvPr id="6" name="TextBox 5">
            <a:extLst>
              <a:ext uri="{FF2B5EF4-FFF2-40B4-BE49-F238E27FC236}">
                <a16:creationId xmlns:a16="http://schemas.microsoft.com/office/drawing/2014/main" id="{FD983683-E7D2-402D-A9B8-8E00AC6A632E}"/>
              </a:ext>
            </a:extLst>
          </p:cNvPr>
          <p:cNvSpPr txBox="1"/>
          <p:nvPr/>
        </p:nvSpPr>
        <p:spPr>
          <a:xfrm>
            <a:off x="1178164" y="881129"/>
            <a:ext cx="9835672" cy="584775"/>
          </a:xfrm>
          <a:prstGeom prst="rect">
            <a:avLst/>
          </a:prstGeom>
          <a:noFill/>
        </p:spPr>
        <p:txBody>
          <a:bodyPr wrap="square">
            <a:spAutoFit/>
          </a:bodyPr>
          <a:lstStyle/>
          <a:p>
            <a:pPr algn="ctr"/>
            <a:r>
              <a:rPr lang="en-US" sz="1600" dirty="0">
                <a:cs typeface="Times New Roman" panose="02020603050405020304" pitchFamily="18" charset="0"/>
              </a:rPr>
              <a:t>National Research Nuclear University "</a:t>
            </a:r>
            <a:r>
              <a:rPr lang="en-US" sz="1600" dirty="0" err="1">
                <a:cs typeface="Times New Roman" panose="02020603050405020304" pitchFamily="18" charset="0"/>
              </a:rPr>
              <a:t>MEPhI</a:t>
            </a:r>
            <a:r>
              <a:rPr lang="en-US" sz="1600" dirty="0">
                <a:cs typeface="Times New Roman" panose="02020603050405020304" pitchFamily="18" charset="0"/>
              </a:rPr>
              <a:t>“</a:t>
            </a:r>
          </a:p>
          <a:p>
            <a:pPr algn="ctr"/>
            <a:r>
              <a:rPr lang="en-US" sz="1600" dirty="0" err="1">
                <a:cs typeface="Times New Roman" panose="02020603050405020304" pitchFamily="18" charset="0"/>
              </a:rPr>
              <a:t>Obninsk</a:t>
            </a:r>
            <a:r>
              <a:rPr lang="en-US" sz="1600" dirty="0">
                <a:cs typeface="Times New Roman" panose="02020603050405020304" pitchFamily="18" charset="0"/>
              </a:rPr>
              <a:t> Institute for Nuclear Power Engineering (IATE)</a:t>
            </a:r>
            <a:endParaRPr lang="ru-RU" sz="1600" dirty="0">
              <a:cs typeface="Times New Roman" panose="02020603050405020304" pitchFamily="18" charset="0"/>
            </a:endParaRPr>
          </a:p>
        </p:txBody>
      </p:sp>
      <p:sp>
        <p:nvSpPr>
          <p:cNvPr id="7" name="TextBox 6">
            <a:extLst>
              <a:ext uri="{FF2B5EF4-FFF2-40B4-BE49-F238E27FC236}">
                <a16:creationId xmlns:a16="http://schemas.microsoft.com/office/drawing/2014/main" id="{0FB038CD-7A56-4BF4-A9BF-833BABC8AF52}"/>
              </a:ext>
            </a:extLst>
          </p:cNvPr>
          <p:cNvSpPr txBox="1"/>
          <p:nvPr/>
        </p:nvSpPr>
        <p:spPr>
          <a:xfrm>
            <a:off x="2420748" y="3974671"/>
            <a:ext cx="7350504" cy="1323439"/>
          </a:xfrm>
          <a:prstGeom prst="rect">
            <a:avLst/>
          </a:prstGeom>
          <a:noFill/>
        </p:spPr>
        <p:txBody>
          <a:bodyPr wrap="square">
            <a:spAutoFit/>
          </a:bodyPr>
          <a:lstStyle/>
          <a:p>
            <a:pPr algn="ctr"/>
            <a:r>
              <a:rPr lang="en-US" sz="2000" dirty="0">
                <a:solidFill>
                  <a:srgbClr val="000000"/>
                </a:solidFill>
                <a:effectLst/>
                <a:ea typeface="Times New Roman" panose="02020603050405020304" pitchFamily="18" charset="0"/>
              </a:rPr>
              <a:t>Dmit</a:t>
            </a:r>
            <a:r>
              <a:rPr lang="en-US" sz="2000" dirty="0">
                <a:solidFill>
                  <a:srgbClr val="000000"/>
                </a:solidFill>
                <a:ea typeface="Times New Roman" panose="02020603050405020304" pitchFamily="18" charset="0"/>
              </a:rPr>
              <a:t>riy </a:t>
            </a:r>
            <a:r>
              <a:rPr lang="en-US" sz="2000" dirty="0" err="1">
                <a:solidFill>
                  <a:srgbClr val="000000"/>
                </a:solidFill>
                <a:ea typeface="Times New Roman" panose="02020603050405020304" pitchFamily="18" charset="0"/>
              </a:rPr>
              <a:t>Arkhipov</a:t>
            </a:r>
            <a:endParaRPr lang="en-US" sz="2000" dirty="0">
              <a:solidFill>
                <a:srgbClr val="000000"/>
              </a:solidFill>
              <a:ea typeface="Times New Roman" panose="02020603050405020304" pitchFamily="18" charset="0"/>
            </a:endParaRPr>
          </a:p>
          <a:p>
            <a:pPr algn="ctr"/>
            <a:r>
              <a:rPr lang="ru-RU" sz="2000" dirty="0">
                <a:solidFill>
                  <a:srgbClr val="000000"/>
                </a:solidFill>
                <a:ea typeface="Times New Roman" panose="02020603050405020304" pitchFamily="18" charset="0"/>
              </a:rPr>
              <a:t> </a:t>
            </a:r>
            <a:endParaRPr lang="en-US" sz="2000" dirty="0">
              <a:solidFill>
                <a:srgbClr val="000000"/>
              </a:solidFill>
              <a:ea typeface="Times New Roman" panose="02020603050405020304" pitchFamily="18" charset="0"/>
            </a:endParaRPr>
          </a:p>
          <a:p>
            <a:pPr algn="ctr"/>
            <a:r>
              <a:rPr lang="en-US" sz="2000" b="0" dirty="0" err="1">
                <a:ea typeface="Arial Unicode MS" panose="020B0604020202020204" pitchFamily="34" charset="-128"/>
                <a:cs typeface="Arial Unicode MS" panose="020B0604020202020204" pitchFamily="34" charset="-128"/>
              </a:rPr>
              <a:t>Obninsk</a:t>
            </a:r>
            <a:r>
              <a:rPr lang="en-US" sz="2000" b="0" dirty="0">
                <a:ea typeface="Arial Unicode MS" panose="020B0604020202020204" pitchFamily="34" charset="-128"/>
                <a:cs typeface="Arial Unicode MS" panose="020B0604020202020204" pitchFamily="34" charset="-128"/>
              </a:rPr>
              <a:t>, Russia </a:t>
            </a:r>
          </a:p>
          <a:p>
            <a:pPr algn="ctr"/>
            <a:r>
              <a:rPr lang="en-US" sz="2000" dirty="0">
                <a:solidFill>
                  <a:srgbClr val="000000"/>
                </a:solidFill>
                <a:ea typeface="Times New Roman" panose="02020603050405020304" pitchFamily="18" charset="0"/>
              </a:rPr>
              <a:t>February 18</a:t>
            </a:r>
            <a:r>
              <a:rPr lang="en-US" sz="2000" baseline="30000" dirty="0">
                <a:solidFill>
                  <a:srgbClr val="000000"/>
                </a:solidFill>
                <a:ea typeface="Times New Roman" panose="02020603050405020304" pitchFamily="18" charset="0"/>
              </a:rPr>
              <a:t>th</a:t>
            </a:r>
            <a:r>
              <a:rPr lang="en-US" sz="2000" dirty="0">
                <a:solidFill>
                  <a:srgbClr val="000000"/>
                </a:solidFill>
                <a:ea typeface="Times New Roman" panose="02020603050405020304" pitchFamily="18" charset="0"/>
              </a:rPr>
              <a:t> 2021</a:t>
            </a:r>
            <a:endParaRPr lang="en-US" sz="2000" dirty="0">
              <a:solidFill>
                <a:srgbClr val="000000"/>
              </a:solidFill>
              <a:effectLst/>
              <a:ea typeface="Times New Roman" panose="02020603050405020304" pitchFamily="18" charset="0"/>
            </a:endParaRPr>
          </a:p>
        </p:txBody>
      </p:sp>
      <p:pic>
        <p:nvPicPr>
          <p:cNvPr id="1030" name="Picture 6">
            <a:extLst>
              <a:ext uri="{FF2B5EF4-FFF2-40B4-BE49-F238E27FC236}">
                <a16:creationId xmlns:a16="http://schemas.microsoft.com/office/drawing/2014/main" id="{E3142233-A96E-4783-832D-D0A6BBBB6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4">
            <a:extLst>
              <a:ext uri="{FF2B5EF4-FFF2-40B4-BE49-F238E27FC236}">
                <a16:creationId xmlns:a16="http://schemas.microsoft.com/office/drawing/2014/main" id="{9708C806-2E27-4444-8DE4-8AFB639F2F00}"/>
              </a:ext>
            </a:extLst>
          </p:cNvPr>
          <p:cNvSpPr>
            <a:spLocks noGrp="1"/>
          </p:cNvSpPr>
          <p:nvPr>
            <p:ph type="subTitle" idx="1"/>
          </p:nvPr>
        </p:nvSpPr>
        <p:spPr>
          <a:xfrm>
            <a:off x="2969976" y="2321354"/>
            <a:ext cx="6252048" cy="2215292"/>
          </a:xfrm>
        </p:spPr>
        <p:txBody>
          <a:bodyPr rtlCol="0">
            <a:normAutofit/>
          </a:bodyPr>
          <a:lstStyle/>
          <a:p>
            <a:pPr algn="ctr" rtl="0"/>
            <a:r>
              <a:rPr lang="en-US" sz="6600" dirty="0"/>
              <a:t>Thank</a:t>
            </a:r>
            <a:r>
              <a:rPr lang="en-US" sz="8000" dirty="0"/>
              <a:t> </a:t>
            </a:r>
            <a:r>
              <a:rPr lang="en-US" sz="6600" dirty="0"/>
              <a:t>you</a:t>
            </a:r>
            <a:endParaRPr lang="ru-RU" sz="8000" dirty="0"/>
          </a:p>
        </p:txBody>
      </p:sp>
      <p:pic>
        <p:nvPicPr>
          <p:cNvPr id="5" name="Picture 6">
            <a:extLst>
              <a:ext uri="{FF2B5EF4-FFF2-40B4-BE49-F238E27FC236}">
                <a16:creationId xmlns:a16="http://schemas.microsoft.com/office/drawing/2014/main" id="{33C33028-ABEF-4C63-9F8E-41B8880FD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9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114BB7F-17A6-46BA-9C77-04601DAC8F25}"/>
              </a:ext>
            </a:extLst>
          </p:cNvPr>
          <p:cNvSpPr>
            <a:spLocks noGrp="1"/>
          </p:cNvSpPr>
          <p:nvPr>
            <p:ph type="subTitle" idx="1"/>
          </p:nvPr>
        </p:nvSpPr>
        <p:spPr>
          <a:xfrm>
            <a:off x="1066800" y="928830"/>
            <a:ext cx="10058400" cy="992250"/>
          </a:xfrm>
        </p:spPr>
        <p:txBody>
          <a:bodyPr>
            <a:normAutofit/>
          </a:bodyPr>
          <a:lstStyle/>
          <a:p>
            <a:pPr algn="ctr"/>
            <a:r>
              <a:rPr lang="en-US" sz="4000" b="1" dirty="0"/>
              <a:t>outline</a:t>
            </a:r>
            <a:endParaRPr lang="ru-RU" sz="5400" b="1" dirty="0"/>
          </a:p>
        </p:txBody>
      </p:sp>
      <p:sp>
        <p:nvSpPr>
          <p:cNvPr id="5" name="TextBox 4">
            <a:extLst>
              <a:ext uri="{FF2B5EF4-FFF2-40B4-BE49-F238E27FC236}">
                <a16:creationId xmlns:a16="http://schemas.microsoft.com/office/drawing/2014/main" id="{E87EF6DE-DF50-421A-A959-9805C513739C}"/>
              </a:ext>
            </a:extLst>
          </p:cNvPr>
          <p:cNvSpPr txBox="1"/>
          <p:nvPr/>
        </p:nvSpPr>
        <p:spPr>
          <a:xfrm>
            <a:off x="1066800" y="1921080"/>
            <a:ext cx="8867163" cy="3046988"/>
          </a:xfrm>
          <a:prstGeom prst="rect">
            <a:avLst/>
          </a:prstGeom>
          <a:noFill/>
        </p:spPr>
        <p:txBody>
          <a:bodyPr wrap="square" rtlCol="0">
            <a:spAutoFit/>
          </a:bodyPr>
          <a:lstStyle/>
          <a:p>
            <a:pPr marL="342900" indent="-342900">
              <a:buFont typeface="+mj-lt"/>
              <a:buAutoNum type="arabicPeriod"/>
            </a:pPr>
            <a:r>
              <a:rPr lang="en-US" sz="3200" dirty="0"/>
              <a:t>Introductions</a:t>
            </a:r>
          </a:p>
          <a:p>
            <a:pPr marL="342900" indent="-342900">
              <a:buFont typeface="+mj-lt"/>
              <a:buAutoNum type="arabicPeriod"/>
            </a:pPr>
            <a:r>
              <a:rPr lang="en-US" sz="3200" dirty="0"/>
              <a:t>Website load times</a:t>
            </a:r>
          </a:p>
          <a:p>
            <a:pPr marL="342900" indent="-342900">
              <a:buFont typeface="+mj-lt"/>
              <a:buAutoNum type="arabicPeriod"/>
            </a:pPr>
            <a:r>
              <a:rPr lang="en-US" sz="3200" dirty="0"/>
              <a:t>Noisy neighbors</a:t>
            </a:r>
          </a:p>
          <a:p>
            <a:pPr marL="342900" indent="-342900">
              <a:buFont typeface="+mj-lt"/>
              <a:buAutoNum type="arabicPeriod"/>
            </a:pPr>
            <a:r>
              <a:rPr lang="en-US" sz="3200" dirty="0"/>
              <a:t>IP reputation</a:t>
            </a:r>
          </a:p>
          <a:p>
            <a:pPr marL="342900" indent="-342900">
              <a:buFont typeface="+mj-lt"/>
              <a:buAutoNum type="arabicPeriod"/>
            </a:pPr>
            <a:r>
              <a:rPr lang="en-US" sz="3200" dirty="0"/>
              <a:t>Sluggish performance</a:t>
            </a:r>
          </a:p>
          <a:p>
            <a:pPr marL="342900" indent="-342900">
              <a:buFont typeface="+mj-lt"/>
              <a:buAutoNum type="arabicPeriod"/>
            </a:pPr>
            <a:r>
              <a:rPr lang="en-US" sz="3200" dirty="0"/>
              <a:t>Non-standard software</a:t>
            </a:r>
          </a:p>
        </p:txBody>
      </p:sp>
      <p:pic>
        <p:nvPicPr>
          <p:cNvPr id="6" name="Picture 6">
            <a:extLst>
              <a:ext uri="{FF2B5EF4-FFF2-40B4-BE49-F238E27FC236}">
                <a16:creationId xmlns:a16="http://schemas.microsoft.com/office/drawing/2014/main" id="{C844737B-FBCD-4DFD-BFFE-0D75E0502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EE1995-4FD4-46E7-96CD-C149523BD562}"/>
              </a:ext>
            </a:extLst>
          </p:cNvPr>
          <p:cNvSpPr>
            <a:spLocks noGrp="1"/>
          </p:cNvSpPr>
          <p:nvPr>
            <p:ph type="title"/>
          </p:nvPr>
        </p:nvSpPr>
        <p:spPr/>
        <p:txBody>
          <a:bodyPr>
            <a:normAutofit/>
          </a:bodyPr>
          <a:lstStyle/>
          <a:p>
            <a:pPr algn="ctr"/>
            <a:r>
              <a:rPr lang="en-US" sz="3600" b="1" dirty="0"/>
              <a:t>Introductions</a:t>
            </a:r>
            <a:endParaRPr lang="ru-RU" sz="3600" b="1" dirty="0"/>
          </a:p>
        </p:txBody>
      </p:sp>
      <p:sp>
        <p:nvSpPr>
          <p:cNvPr id="6" name="TextBox 5">
            <a:extLst>
              <a:ext uri="{FF2B5EF4-FFF2-40B4-BE49-F238E27FC236}">
                <a16:creationId xmlns:a16="http://schemas.microsoft.com/office/drawing/2014/main" id="{77F40564-855A-4330-A7D6-15EFEF54175D}"/>
              </a:ext>
            </a:extLst>
          </p:cNvPr>
          <p:cNvSpPr txBox="1"/>
          <p:nvPr/>
        </p:nvSpPr>
        <p:spPr>
          <a:xfrm>
            <a:off x="1097280" y="2090172"/>
            <a:ext cx="9120512" cy="2677656"/>
          </a:xfrm>
          <a:prstGeom prst="rect">
            <a:avLst/>
          </a:prstGeom>
          <a:noFill/>
        </p:spPr>
        <p:txBody>
          <a:bodyPr wrap="square">
            <a:spAutoFit/>
          </a:bodyPr>
          <a:lstStyle/>
          <a:p>
            <a:pPr algn="just"/>
            <a:r>
              <a:rPr lang="en-US" sz="2400" dirty="0"/>
              <a:t>	Web hosting has a lot of moving parts, and they all need to work in harmony to deliver a high quality, uninterrupted service. </a:t>
            </a:r>
          </a:p>
          <a:p>
            <a:pPr algn="just"/>
            <a:endParaRPr lang="en-US" sz="2400" dirty="0"/>
          </a:p>
          <a:p>
            <a:pPr algn="just"/>
            <a:r>
              <a:rPr lang="en-US" sz="2400" dirty="0"/>
              <a:t>	Choosing a low cost host might seem like a rational choice but in fact it could be a false economy due to the harm that it can cause your business.</a:t>
            </a:r>
            <a:endParaRPr lang="ru-RU" sz="2400" dirty="0"/>
          </a:p>
        </p:txBody>
      </p:sp>
      <p:pic>
        <p:nvPicPr>
          <p:cNvPr id="7" name="Picture 6">
            <a:extLst>
              <a:ext uri="{FF2B5EF4-FFF2-40B4-BE49-F238E27FC236}">
                <a16:creationId xmlns:a16="http://schemas.microsoft.com/office/drawing/2014/main" id="{F1711DFF-FAB2-49E6-96FB-66CF2852B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23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5B6C31-BB28-4A84-BEBC-81431AFD3EC4}"/>
              </a:ext>
            </a:extLst>
          </p:cNvPr>
          <p:cNvSpPr>
            <a:spLocks noGrp="1"/>
          </p:cNvSpPr>
          <p:nvPr>
            <p:ph type="title"/>
          </p:nvPr>
        </p:nvSpPr>
        <p:spPr/>
        <p:txBody>
          <a:bodyPr>
            <a:normAutofit fontScale="90000"/>
          </a:bodyPr>
          <a:lstStyle/>
          <a:p>
            <a:pPr algn="ctr"/>
            <a:r>
              <a:rPr lang="en-US" sz="4000" b="1" dirty="0"/>
              <a:t>Website load times</a:t>
            </a:r>
            <a:endParaRPr lang="ru-RU" sz="4000" b="1" dirty="0"/>
          </a:p>
        </p:txBody>
      </p:sp>
      <p:sp>
        <p:nvSpPr>
          <p:cNvPr id="6" name="TextBox 5">
            <a:extLst>
              <a:ext uri="{FF2B5EF4-FFF2-40B4-BE49-F238E27FC236}">
                <a16:creationId xmlns:a16="http://schemas.microsoft.com/office/drawing/2014/main" id="{48879F79-77A5-4CB0-84E3-369C6A4ABCE7}"/>
              </a:ext>
            </a:extLst>
          </p:cNvPr>
          <p:cNvSpPr txBox="1"/>
          <p:nvPr/>
        </p:nvSpPr>
        <p:spPr>
          <a:xfrm>
            <a:off x="1097279" y="1908306"/>
            <a:ext cx="10058399" cy="1200329"/>
          </a:xfrm>
          <a:prstGeom prst="rect">
            <a:avLst/>
          </a:prstGeom>
          <a:noFill/>
        </p:spPr>
        <p:txBody>
          <a:bodyPr wrap="square">
            <a:spAutoFit/>
          </a:bodyPr>
          <a:lstStyle/>
          <a:p>
            <a:pPr algn="just"/>
            <a:r>
              <a:rPr lang="en-US" sz="2400" dirty="0"/>
              <a:t>	Load speed is the speed at which your website loads. Load speed is important for a number of reasons. Primarily, because faster loading websites offer a better user experience</a:t>
            </a:r>
            <a:endParaRPr lang="ru-RU" sz="2400" dirty="0"/>
          </a:p>
        </p:txBody>
      </p:sp>
      <p:sp>
        <p:nvSpPr>
          <p:cNvPr id="8" name="TextBox 7">
            <a:extLst>
              <a:ext uri="{FF2B5EF4-FFF2-40B4-BE49-F238E27FC236}">
                <a16:creationId xmlns:a16="http://schemas.microsoft.com/office/drawing/2014/main" id="{B396E14E-FC1D-42C7-B157-167354C477DF}"/>
              </a:ext>
            </a:extLst>
          </p:cNvPr>
          <p:cNvSpPr txBox="1"/>
          <p:nvPr/>
        </p:nvSpPr>
        <p:spPr>
          <a:xfrm>
            <a:off x="1097279" y="4370151"/>
            <a:ext cx="10058399" cy="1200329"/>
          </a:xfrm>
          <a:prstGeom prst="rect">
            <a:avLst/>
          </a:prstGeom>
          <a:noFill/>
        </p:spPr>
        <p:txBody>
          <a:bodyPr wrap="square">
            <a:spAutoFit/>
          </a:bodyPr>
          <a:lstStyle/>
          <a:p>
            <a:pPr algn="just"/>
            <a:r>
              <a:rPr lang="en-US" sz="2400" dirty="0"/>
              <a:t>	Speeding up your website can get expensive and takes time. But one area where you can get fast results is the type of web hosting you choose.</a:t>
            </a:r>
            <a:endParaRPr lang="ru-RU" sz="2400" dirty="0"/>
          </a:p>
        </p:txBody>
      </p:sp>
      <p:pic>
        <p:nvPicPr>
          <p:cNvPr id="2054" name="Picture 6" descr="Loading icon">
            <a:extLst>
              <a:ext uri="{FF2B5EF4-FFF2-40B4-BE49-F238E27FC236}">
                <a16:creationId xmlns:a16="http://schemas.microsoft.com/office/drawing/2014/main" id="{8769A063-DB63-4F1D-A59C-057EE3B30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0" y="326314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FA303D1B-B99D-4EEA-BD18-8BCD8854E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76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F92BF0A-0D88-4870-BB95-EEE1AD83561B}"/>
              </a:ext>
            </a:extLst>
          </p:cNvPr>
          <p:cNvSpPr>
            <a:spLocks noGrp="1"/>
          </p:cNvSpPr>
          <p:nvPr>
            <p:ph type="title"/>
          </p:nvPr>
        </p:nvSpPr>
        <p:spPr>
          <a:xfrm>
            <a:off x="1097280" y="942871"/>
            <a:ext cx="10058400" cy="587584"/>
          </a:xfrm>
        </p:spPr>
        <p:txBody>
          <a:bodyPr>
            <a:normAutofit/>
          </a:bodyPr>
          <a:lstStyle/>
          <a:p>
            <a:pPr algn="ctr"/>
            <a:r>
              <a:rPr lang="en-US" sz="4000" b="1" dirty="0"/>
              <a:t>Noisy neighbors</a:t>
            </a:r>
          </a:p>
        </p:txBody>
      </p:sp>
      <p:sp>
        <p:nvSpPr>
          <p:cNvPr id="7" name="TextBox 6">
            <a:extLst>
              <a:ext uri="{FF2B5EF4-FFF2-40B4-BE49-F238E27FC236}">
                <a16:creationId xmlns:a16="http://schemas.microsoft.com/office/drawing/2014/main" id="{95B489E0-E369-4F8E-AA58-DD4A7A233608}"/>
              </a:ext>
            </a:extLst>
          </p:cNvPr>
          <p:cNvSpPr txBox="1"/>
          <p:nvPr/>
        </p:nvSpPr>
        <p:spPr>
          <a:xfrm>
            <a:off x="1097279" y="1866199"/>
            <a:ext cx="10058399" cy="1200329"/>
          </a:xfrm>
          <a:prstGeom prst="rect">
            <a:avLst/>
          </a:prstGeom>
          <a:noFill/>
        </p:spPr>
        <p:txBody>
          <a:bodyPr wrap="square">
            <a:spAutoFit/>
          </a:bodyPr>
          <a:lstStyle/>
          <a:p>
            <a:pPr algn="just"/>
            <a:r>
              <a:rPr lang="en-US" sz="2400" dirty="0"/>
              <a:t>	The thing is that if your host is offering as much diskspace and bandwidth as you need for just a couple of bucks a month then guess what? You’re not alone on that server.</a:t>
            </a:r>
            <a:endParaRPr lang="ru-RU" sz="2400" dirty="0"/>
          </a:p>
        </p:txBody>
      </p:sp>
      <p:sp>
        <p:nvSpPr>
          <p:cNvPr id="11" name="TextBox 10">
            <a:extLst>
              <a:ext uri="{FF2B5EF4-FFF2-40B4-BE49-F238E27FC236}">
                <a16:creationId xmlns:a16="http://schemas.microsoft.com/office/drawing/2014/main" id="{7F017357-FB1C-4322-B8E2-65ECBCC7A550}"/>
              </a:ext>
            </a:extLst>
          </p:cNvPr>
          <p:cNvSpPr txBox="1"/>
          <p:nvPr/>
        </p:nvSpPr>
        <p:spPr>
          <a:xfrm>
            <a:off x="1097278" y="3665718"/>
            <a:ext cx="10058399" cy="1200329"/>
          </a:xfrm>
          <a:prstGeom prst="rect">
            <a:avLst/>
          </a:prstGeom>
          <a:noFill/>
        </p:spPr>
        <p:txBody>
          <a:bodyPr wrap="square">
            <a:spAutoFit/>
          </a:bodyPr>
          <a:lstStyle/>
          <a:p>
            <a:pPr algn="just"/>
            <a:r>
              <a:rPr lang="en-US" sz="2400" dirty="0"/>
              <a:t>	A small minority of noisy neighbors will be hogging the server’s key resources and often having a detrimental impact on the server’s performance.</a:t>
            </a:r>
            <a:endParaRPr lang="ru-RU" sz="2400" dirty="0"/>
          </a:p>
        </p:txBody>
      </p:sp>
      <p:pic>
        <p:nvPicPr>
          <p:cNvPr id="12" name="Picture 6">
            <a:extLst>
              <a:ext uri="{FF2B5EF4-FFF2-40B4-BE49-F238E27FC236}">
                <a16:creationId xmlns:a16="http://schemas.microsoft.com/office/drawing/2014/main" id="{1DE0BB99-B0A3-45C1-8F08-3BD0BAD5D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46239EA-EF2F-42B0-B591-E0708441BB47}"/>
              </a:ext>
            </a:extLst>
          </p:cNvPr>
          <p:cNvSpPr>
            <a:spLocks noGrp="1"/>
          </p:cNvSpPr>
          <p:nvPr>
            <p:ph type="title"/>
          </p:nvPr>
        </p:nvSpPr>
        <p:spPr>
          <a:xfrm>
            <a:off x="1097280" y="942871"/>
            <a:ext cx="10058400" cy="587584"/>
          </a:xfrm>
        </p:spPr>
        <p:txBody>
          <a:bodyPr>
            <a:normAutofit fontScale="90000"/>
          </a:bodyPr>
          <a:lstStyle/>
          <a:p>
            <a:pPr algn="ctr"/>
            <a:r>
              <a:rPr lang="en-US" sz="4000" b="1" dirty="0"/>
              <a:t>IP reputation</a:t>
            </a:r>
          </a:p>
        </p:txBody>
      </p:sp>
      <p:pic>
        <p:nvPicPr>
          <p:cNvPr id="3074" name="Picture 2">
            <a:extLst>
              <a:ext uri="{FF2B5EF4-FFF2-40B4-BE49-F238E27FC236}">
                <a16:creationId xmlns:a16="http://schemas.microsoft.com/office/drawing/2014/main" id="{83BB4C2D-22DC-452F-A5C9-4F3405AFA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485" y="4127215"/>
            <a:ext cx="1565989" cy="14722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345AE9A-418E-49C2-931E-0F40832F6E4A}"/>
              </a:ext>
            </a:extLst>
          </p:cNvPr>
          <p:cNvSpPr txBox="1"/>
          <p:nvPr/>
        </p:nvSpPr>
        <p:spPr>
          <a:xfrm>
            <a:off x="1097280" y="1859339"/>
            <a:ext cx="10058400" cy="1938992"/>
          </a:xfrm>
          <a:prstGeom prst="rect">
            <a:avLst/>
          </a:prstGeom>
          <a:noFill/>
        </p:spPr>
        <p:txBody>
          <a:bodyPr wrap="square">
            <a:spAutoFit/>
          </a:bodyPr>
          <a:lstStyle/>
          <a:p>
            <a:pPr algn="just"/>
            <a:r>
              <a:rPr lang="en-US" sz="2400" dirty="0"/>
              <a:t>	If the server you are hosted on is detected sending spam or hosting malware then the chances are that it’s IP address is going to get blacklisted. That’s bad news for you because that can affect a range of factors from email deliverability to your search ranking.</a:t>
            </a:r>
            <a:endParaRPr lang="ru-RU" sz="2400" dirty="0"/>
          </a:p>
        </p:txBody>
      </p:sp>
      <p:pic>
        <p:nvPicPr>
          <p:cNvPr id="10" name="Picture 6">
            <a:extLst>
              <a:ext uri="{FF2B5EF4-FFF2-40B4-BE49-F238E27FC236}">
                <a16:creationId xmlns:a16="http://schemas.microsoft.com/office/drawing/2014/main" id="{0ADA2101-ABAC-4E02-A045-73F39D1E8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67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CDB2EF90-3304-4269-8445-6A24D4DB0AEF}"/>
              </a:ext>
            </a:extLst>
          </p:cNvPr>
          <p:cNvSpPr>
            <a:spLocks noGrp="1"/>
          </p:cNvSpPr>
          <p:nvPr>
            <p:ph type="title"/>
          </p:nvPr>
        </p:nvSpPr>
        <p:spPr>
          <a:xfrm>
            <a:off x="1097280" y="942871"/>
            <a:ext cx="10058400" cy="587584"/>
          </a:xfrm>
        </p:spPr>
        <p:txBody>
          <a:bodyPr>
            <a:normAutofit fontScale="90000"/>
          </a:bodyPr>
          <a:lstStyle/>
          <a:p>
            <a:pPr algn="ctr"/>
            <a:r>
              <a:rPr lang="en-US" sz="4000" b="1" dirty="0"/>
              <a:t>Sluggish performance</a:t>
            </a:r>
          </a:p>
        </p:txBody>
      </p:sp>
      <p:sp>
        <p:nvSpPr>
          <p:cNvPr id="13" name="TextBox 12">
            <a:extLst>
              <a:ext uri="{FF2B5EF4-FFF2-40B4-BE49-F238E27FC236}">
                <a16:creationId xmlns:a16="http://schemas.microsoft.com/office/drawing/2014/main" id="{08D8C8D3-30ED-42FD-88BC-F08B0AA90E94}"/>
              </a:ext>
            </a:extLst>
          </p:cNvPr>
          <p:cNvSpPr txBox="1"/>
          <p:nvPr/>
        </p:nvSpPr>
        <p:spPr>
          <a:xfrm>
            <a:off x="1097279" y="1832643"/>
            <a:ext cx="10058399" cy="1200329"/>
          </a:xfrm>
          <a:prstGeom prst="rect">
            <a:avLst/>
          </a:prstGeom>
          <a:noFill/>
        </p:spPr>
        <p:txBody>
          <a:bodyPr wrap="square">
            <a:spAutoFit/>
          </a:bodyPr>
          <a:lstStyle/>
          <a:p>
            <a:pPr algn="just"/>
            <a:r>
              <a:rPr lang="en-US" sz="2400" dirty="0"/>
              <a:t>	If you’re hosted on a shared server, and you’ve got a busy ecommerce website then maybe you’re starting to notice sluggish performance at peak times or during busy seasonal periods.</a:t>
            </a:r>
            <a:endParaRPr lang="ru-RU" sz="2400" dirty="0"/>
          </a:p>
        </p:txBody>
      </p:sp>
      <p:sp>
        <p:nvSpPr>
          <p:cNvPr id="15" name="TextBox 14">
            <a:extLst>
              <a:ext uri="{FF2B5EF4-FFF2-40B4-BE49-F238E27FC236}">
                <a16:creationId xmlns:a16="http://schemas.microsoft.com/office/drawing/2014/main" id="{D8C5CAF5-197F-495A-AEC8-CB5A65874D8F}"/>
              </a:ext>
            </a:extLst>
          </p:cNvPr>
          <p:cNvSpPr txBox="1"/>
          <p:nvPr/>
        </p:nvSpPr>
        <p:spPr>
          <a:xfrm>
            <a:off x="1097278" y="3429000"/>
            <a:ext cx="10058399" cy="830997"/>
          </a:xfrm>
          <a:prstGeom prst="rect">
            <a:avLst/>
          </a:prstGeom>
          <a:noFill/>
        </p:spPr>
        <p:txBody>
          <a:bodyPr wrap="square">
            <a:spAutoFit/>
          </a:bodyPr>
          <a:lstStyle/>
          <a:p>
            <a:r>
              <a:rPr lang="en-US" sz="2400" dirty="0"/>
              <a:t>	It happens because key server resources, such as CPU and RAM, are shared evenly amongst all the websites on that server.</a:t>
            </a:r>
            <a:endParaRPr lang="ru-RU" sz="2400" dirty="0"/>
          </a:p>
        </p:txBody>
      </p:sp>
      <p:pic>
        <p:nvPicPr>
          <p:cNvPr id="5126" name="Picture 6">
            <a:extLst>
              <a:ext uri="{FF2B5EF4-FFF2-40B4-BE49-F238E27FC236}">
                <a16:creationId xmlns:a16="http://schemas.microsoft.com/office/drawing/2014/main" id="{3B0976FA-C817-43AF-92B9-CD2B59ABE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794" y="4656025"/>
            <a:ext cx="1078412" cy="10784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D1FCE34F-E104-4BC9-8221-D9F1E717F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60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19D9EAB-3873-4E77-AFEE-3ED47113DCCE}"/>
              </a:ext>
            </a:extLst>
          </p:cNvPr>
          <p:cNvSpPr>
            <a:spLocks noGrp="1"/>
          </p:cNvSpPr>
          <p:nvPr>
            <p:ph type="title"/>
          </p:nvPr>
        </p:nvSpPr>
        <p:spPr>
          <a:xfrm>
            <a:off x="1097280" y="942871"/>
            <a:ext cx="10058400" cy="587584"/>
          </a:xfrm>
        </p:spPr>
        <p:txBody>
          <a:bodyPr>
            <a:normAutofit fontScale="90000"/>
          </a:bodyPr>
          <a:lstStyle/>
          <a:p>
            <a:pPr algn="ctr"/>
            <a:r>
              <a:rPr lang="en-US" sz="4000" b="1" dirty="0"/>
              <a:t>Non-standard software</a:t>
            </a:r>
          </a:p>
        </p:txBody>
      </p:sp>
      <p:sp>
        <p:nvSpPr>
          <p:cNvPr id="6" name="TextBox 5">
            <a:extLst>
              <a:ext uri="{FF2B5EF4-FFF2-40B4-BE49-F238E27FC236}">
                <a16:creationId xmlns:a16="http://schemas.microsoft.com/office/drawing/2014/main" id="{18A90A7B-5530-4E11-86D9-482BEA285EAD}"/>
              </a:ext>
            </a:extLst>
          </p:cNvPr>
          <p:cNvSpPr txBox="1"/>
          <p:nvPr/>
        </p:nvSpPr>
        <p:spPr>
          <a:xfrm>
            <a:off x="891331" y="2021476"/>
            <a:ext cx="10264349" cy="1569660"/>
          </a:xfrm>
          <a:prstGeom prst="rect">
            <a:avLst/>
          </a:prstGeom>
          <a:noFill/>
        </p:spPr>
        <p:txBody>
          <a:bodyPr wrap="square">
            <a:spAutoFit/>
          </a:bodyPr>
          <a:lstStyle/>
          <a:p>
            <a:pPr algn="just"/>
            <a:r>
              <a:rPr lang="en-US" sz="2400" dirty="0"/>
              <a:t>	Sometimes you may need to run software or versions of software that aren’t supported on a shared hosting service. Or maybe your host offers standard software that is slower than some of the alternatives. </a:t>
            </a:r>
            <a:endParaRPr lang="ru-RU" sz="2400" dirty="0"/>
          </a:p>
        </p:txBody>
      </p:sp>
      <p:sp>
        <p:nvSpPr>
          <p:cNvPr id="8" name="TextBox 7">
            <a:extLst>
              <a:ext uri="{FF2B5EF4-FFF2-40B4-BE49-F238E27FC236}">
                <a16:creationId xmlns:a16="http://schemas.microsoft.com/office/drawing/2014/main" id="{00DBEB57-B5AE-4E05-BEFE-D7CA3FE5CEA2}"/>
              </a:ext>
            </a:extLst>
          </p:cNvPr>
          <p:cNvSpPr txBox="1"/>
          <p:nvPr/>
        </p:nvSpPr>
        <p:spPr>
          <a:xfrm>
            <a:off x="891330" y="4005528"/>
            <a:ext cx="10264349" cy="830997"/>
          </a:xfrm>
          <a:prstGeom prst="rect">
            <a:avLst/>
          </a:prstGeom>
          <a:noFill/>
        </p:spPr>
        <p:txBody>
          <a:bodyPr wrap="square">
            <a:spAutoFit/>
          </a:bodyPr>
          <a:lstStyle/>
          <a:p>
            <a:pPr algn="just"/>
            <a:r>
              <a:rPr lang="en-US" sz="2400" dirty="0"/>
              <a:t>	The problem is that if you wanted to run more exotic tools then a shared hosting environment may not be the best for you.</a:t>
            </a:r>
            <a:endParaRPr lang="ru-RU" sz="2400" dirty="0"/>
          </a:p>
        </p:txBody>
      </p:sp>
      <p:pic>
        <p:nvPicPr>
          <p:cNvPr id="9" name="Picture 6">
            <a:extLst>
              <a:ext uri="{FF2B5EF4-FFF2-40B4-BE49-F238E27FC236}">
                <a16:creationId xmlns:a16="http://schemas.microsoft.com/office/drawing/2014/main" id="{5BBD9B1C-C4D0-46A7-938A-FCDD4EB1D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7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2CBCA12-1B32-4B84-8035-F71D513CA61B}"/>
              </a:ext>
            </a:extLst>
          </p:cNvPr>
          <p:cNvSpPr txBox="1">
            <a:spLocks/>
          </p:cNvSpPr>
          <p:nvPr/>
        </p:nvSpPr>
        <p:spPr>
          <a:xfrm>
            <a:off x="1097280" y="942871"/>
            <a:ext cx="10058400" cy="587584"/>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pPr algn="ctr"/>
            <a:r>
              <a:rPr lang="en-US" sz="4000" b="1" dirty="0"/>
              <a:t>conclusion</a:t>
            </a:r>
          </a:p>
        </p:txBody>
      </p:sp>
      <p:sp>
        <p:nvSpPr>
          <p:cNvPr id="6" name="TextBox 5">
            <a:extLst>
              <a:ext uri="{FF2B5EF4-FFF2-40B4-BE49-F238E27FC236}">
                <a16:creationId xmlns:a16="http://schemas.microsoft.com/office/drawing/2014/main" id="{27A91116-2D8E-4DB0-BFFA-A24F0BBAD4A6}"/>
              </a:ext>
            </a:extLst>
          </p:cNvPr>
          <p:cNvSpPr txBox="1"/>
          <p:nvPr/>
        </p:nvSpPr>
        <p:spPr>
          <a:xfrm>
            <a:off x="1176556" y="2228671"/>
            <a:ext cx="9979124" cy="1200329"/>
          </a:xfrm>
          <a:prstGeom prst="rect">
            <a:avLst/>
          </a:prstGeom>
          <a:noFill/>
        </p:spPr>
        <p:txBody>
          <a:bodyPr wrap="square">
            <a:spAutoFit/>
          </a:bodyPr>
          <a:lstStyle/>
          <a:p>
            <a:pPr algn="just"/>
            <a:r>
              <a:rPr lang="en-US" sz="2400" dirty="0"/>
              <a:t>	Web hosting is not a commodity like electricity or fuel. There are a range of reasons why you should make an informed choice for your web hosting service.</a:t>
            </a:r>
            <a:endParaRPr lang="ru-RU" sz="2400" dirty="0"/>
          </a:p>
        </p:txBody>
      </p:sp>
      <p:sp>
        <p:nvSpPr>
          <p:cNvPr id="10" name="TextBox 9">
            <a:extLst>
              <a:ext uri="{FF2B5EF4-FFF2-40B4-BE49-F238E27FC236}">
                <a16:creationId xmlns:a16="http://schemas.microsoft.com/office/drawing/2014/main" id="{B00E9550-F208-4F00-AE06-E00DF3D1D474}"/>
              </a:ext>
            </a:extLst>
          </p:cNvPr>
          <p:cNvSpPr txBox="1"/>
          <p:nvPr/>
        </p:nvSpPr>
        <p:spPr>
          <a:xfrm>
            <a:off x="1176556" y="3580002"/>
            <a:ext cx="9979123" cy="1569660"/>
          </a:xfrm>
          <a:prstGeom prst="rect">
            <a:avLst/>
          </a:prstGeom>
          <a:noFill/>
        </p:spPr>
        <p:txBody>
          <a:bodyPr wrap="square">
            <a:spAutoFit/>
          </a:bodyPr>
          <a:lstStyle/>
          <a:p>
            <a:pPr algn="just"/>
            <a:r>
              <a:rPr lang="en-US" sz="2400" dirty="0"/>
              <a:t>	Whether it’s </a:t>
            </a:r>
            <a:r>
              <a:rPr lang="en-US" sz="2400" dirty="0" err="1"/>
              <a:t>LoadSpeed</a:t>
            </a:r>
            <a:r>
              <a:rPr lang="en-US" sz="2400" dirty="0"/>
              <a:t>, noisy </a:t>
            </a:r>
            <a:r>
              <a:rPr lang="en-US" sz="2400" dirty="0" err="1"/>
              <a:t>neighbours</a:t>
            </a:r>
            <a:r>
              <a:rPr lang="en-US" sz="2400" dirty="0"/>
              <a:t>, poor IP reputation, peak times or non-standard requirements you need to understand the cost versus benefits balance for your business, and plan your hosting accordingly.</a:t>
            </a:r>
            <a:endParaRPr lang="ru-RU" sz="2400" dirty="0"/>
          </a:p>
        </p:txBody>
      </p:sp>
      <p:pic>
        <p:nvPicPr>
          <p:cNvPr id="11" name="Picture 6">
            <a:extLst>
              <a:ext uri="{FF2B5EF4-FFF2-40B4-BE49-F238E27FC236}">
                <a16:creationId xmlns:a16="http://schemas.microsoft.com/office/drawing/2014/main" id="{B46438CD-BE89-4D89-B502-600E141BF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252" y="465776"/>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436190"/>
      </p:ext>
    </p:extLst>
  </p:cSld>
  <p:clrMapOvr>
    <a:masterClrMapping/>
  </p:clrMapOvr>
</p:sld>
</file>

<file path=ppt/theme/theme1.xml><?xml version="1.0" encoding="utf-8"?>
<a:theme xmlns:a="http://schemas.openxmlformats.org/drawingml/2006/main" name="Ретроспектива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98_TF22318419.potx" id="{E7F63C9F-438A-4BFD-8F8D-7C8E06D486C0}" vid="{669CDB10-F5D0-48FB-B028-1A19F2507779}"/>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Минималистичная презентация продаж</Template>
  <TotalTime>190</TotalTime>
  <Words>486</Words>
  <Application>Microsoft Office PowerPoint</Application>
  <PresentationFormat>Широкоэкранный</PresentationFormat>
  <Paragraphs>38</Paragraphs>
  <Slides>10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Century Gothic</vt:lpstr>
      <vt:lpstr>РетроспективаVTI</vt:lpstr>
      <vt:lpstr>5 questions</vt:lpstr>
      <vt:lpstr>Презентация PowerPoint</vt:lpstr>
      <vt:lpstr>Introductions</vt:lpstr>
      <vt:lpstr>Website load times</vt:lpstr>
      <vt:lpstr>Noisy neighbors</vt:lpstr>
      <vt:lpstr>IP reputation</vt:lpstr>
      <vt:lpstr>Sluggish performance</vt:lpstr>
      <vt:lpstr>Non-standard software</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in action</dc:title>
  <dc:creator>cat cookie</dc:creator>
  <cp:lastModifiedBy>cat cookie</cp:lastModifiedBy>
  <cp:revision>33</cp:revision>
  <dcterms:created xsi:type="dcterms:W3CDTF">2020-12-27T11:00:56Z</dcterms:created>
  <dcterms:modified xsi:type="dcterms:W3CDTF">2021-02-18T16:57:09Z</dcterms:modified>
</cp:coreProperties>
</file>