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media/image18.bin" ContentType="image/unknown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3" r:id="rId2"/>
  </p:sldMasterIdLst>
  <p:notesMasterIdLst>
    <p:notesMasterId r:id="rId41"/>
  </p:notesMasterIdLst>
  <p:sldIdLst>
    <p:sldId id="272" r:id="rId3"/>
    <p:sldId id="289" r:id="rId4"/>
    <p:sldId id="322" r:id="rId5"/>
    <p:sldId id="323" r:id="rId6"/>
    <p:sldId id="290" r:id="rId7"/>
    <p:sldId id="291" r:id="rId8"/>
    <p:sldId id="292" r:id="rId9"/>
    <p:sldId id="293" r:id="rId10"/>
    <p:sldId id="294" r:id="rId11"/>
    <p:sldId id="295" r:id="rId12"/>
    <p:sldId id="297" r:id="rId13"/>
    <p:sldId id="327" r:id="rId14"/>
    <p:sldId id="296" r:id="rId15"/>
    <p:sldId id="271" r:id="rId16"/>
    <p:sldId id="274" r:id="rId17"/>
    <p:sldId id="275" r:id="rId18"/>
    <p:sldId id="276" r:id="rId19"/>
    <p:sldId id="298" r:id="rId20"/>
    <p:sldId id="299" r:id="rId21"/>
    <p:sldId id="324" r:id="rId22"/>
    <p:sldId id="325" r:id="rId23"/>
    <p:sldId id="326" r:id="rId24"/>
    <p:sldId id="282" r:id="rId25"/>
    <p:sldId id="280" r:id="rId26"/>
    <p:sldId id="281" r:id="rId27"/>
    <p:sldId id="283" r:id="rId28"/>
    <p:sldId id="284" r:id="rId29"/>
    <p:sldId id="285" r:id="rId30"/>
    <p:sldId id="286" r:id="rId31"/>
    <p:sldId id="287" r:id="rId32"/>
    <p:sldId id="300" r:id="rId33"/>
    <p:sldId id="301" r:id="rId34"/>
    <p:sldId id="302" r:id="rId35"/>
    <p:sldId id="304" r:id="rId36"/>
    <p:sldId id="305" r:id="rId37"/>
    <p:sldId id="306" r:id="rId38"/>
    <p:sldId id="303" r:id="rId39"/>
    <p:sldId id="307" r:id="rId40"/>
  </p:sldIdLst>
  <p:sldSz cx="12192000" cy="6858000"/>
  <p:notesSz cx="6858000" cy="9144000"/>
  <p:custDataLst>
    <p:tags r:id="rId4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石嘉禾" initials="石嘉禾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58" autoAdjust="0"/>
    <p:restoredTop sz="88235" autoAdjust="0"/>
  </p:normalViewPr>
  <p:slideViewPr>
    <p:cSldViewPr snapToGrid="0">
      <p:cViewPr varScale="1">
        <p:scale>
          <a:sx n="86" d="100"/>
          <a:sy n="86" d="100"/>
        </p:scale>
        <p:origin x="30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gs" Target="tags/tag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commentAuthors" Target="commentAuthor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AE4C6-FFF2-4A6C-8E03-57BAE0261B80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85A0F-8DA4-42E7-B738-85CCCB595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频谱分析是借助于傅里叶变换，将信号转换到频率域，揭示出构成信号的不同频率成分，各频率分量的贡献曲线就称为信号的频谱。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C585A0F-8DA4-42E7-B738-85CCCB5952A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C585A0F-8DA4-42E7-B738-85CCCB5952A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03B8-A827-4545-9BA8-355751F8237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2022/11/21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8C718-4EAF-405E-AE53-3E094839F3B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2022/11/21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背景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3686458" y="6492875"/>
            <a:ext cx="1368143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9968286-F297-4135-AE1D-243D98F691A7}" type="datetime1">
              <a:rPr lang="zh-CN" altLang="en-US" smtClean="0">
                <a:solidFill>
                  <a:prstClr val="white"/>
                </a:solidFill>
              </a:rPr>
              <a:t>2022/11/21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054600" y="6492876"/>
            <a:ext cx="3813176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867775" y="6492874"/>
            <a:ext cx="593724" cy="365125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74D590-72EB-4040-88D9-48621268911B}" type="slidenum">
              <a:rPr lang="zh-CN" altLang="en-US" smtClean="0">
                <a:solidFill>
                  <a:prstClr val="white"/>
                </a:solidFill>
              </a:rPr>
              <a:t>‹#›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email"/>
          <a:srcRect r="313"/>
          <a:stretch>
            <a:fillRect/>
          </a:stretch>
        </p:blipFill>
        <p:spPr>
          <a:xfrm>
            <a:off x="0" y="5518800"/>
            <a:ext cx="12192000" cy="1348727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5F981393-320F-4147-9D89-82BD4A33C6D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2022/11/21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03B8-A827-4545-9BA8-355751F8237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2022/11/21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8C718-4EAF-405E-AE53-3E094839F3B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2022/11/21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背景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3686458" y="6492875"/>
            <a:ext cx="1368143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9968286-F297-4135-AE1D-243D98F691A7}" type="datetime1">
              <a:rPr lang="zh-CN" altLang="en-US" smtClean="0">
                <a:solidFill>
                  <a:prstClr val="white"/>
                </a:solidFill>
              </a:rPr>
              <a:t>2022/11/21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054600" y="6492876"/>
            <a:ext cx="3813176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867775" y="6492874"/>
            <a:ext cx="593724" cy="365125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74D590-72EB-4040-88D9-48621268911B}" type="slidenum">
              <a:rPr lang="zh-CN" altLang="en-US" smtClean="0">
                <a:solidFill>
                  <a:prstClr val="white"/>
                </a:solidFill>
              </a:rPr>
              <a:t>‹#›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email"/>
          <a:srcRect r="313"/>
          <a:stretch>
            <a:fillRect/>
          </a:stretch>
        </p:blipFill>
        <p:spPr>
          <a:xfrm>
            <a:off x="0" y="5518800"/>
            <a:ext cx="12192000" cy="1348727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5F981393-320F-4147-9D89-82BD4A33C6D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2022/11/21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2" y="103404"/>
            <a:ext cx="10515600" cy="618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6842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5F981393-320F-4147-9D89-82BD4A33C6D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2022/11/21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6" cstate="email"/>
          <a:srcRect r="416"/>
          <a:stretch>
            <a:fillRect/>
          </a:stretch>
        </p:blipFill>
        <p:spPr>
          <a:xfrm>
            <a:off x="0" y="5547577"/>
            <a:ext cx="12192000" cy="131994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8737" y="103403"/>
            <a:ext cx="1638108" cy="439357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152402" y="419548"/>
            <a:ext cx="202600" cy="2043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152402" y="174913"/>
            <a:ext cx="202600" cy="2043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25105" y="297231"/>
            <a:ext cx="202600" cy="2043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>
              <a:solidFill>
                <a:prstClr val="white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marL="457200" indent="-457200" algn="l" defTabSz="914400" rtl="0" eaLnBrk="1" latinLnBrk="0" hangingPunct="1">
        <a:lnSpc>
          <a:spcPct val="90000"/>
        </a:lnSpc>
        <a:spcBef>
          <a:spcPct val="0"/>
        </a:spcBef>
        <a:buFont typeface="Wingdings" panose="05000000000000000000" pitchFamily="2" charset="2"/>
        <a:buChar char="n"/>
        <a:defRPr sz="3600" b="1" u="sng" kern="12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2" y="103404"/>
            <a:ext cx="10515600" cy="618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6842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5F981393-320F-4147-9D89-82BD4A33C6D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2022/11/21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6" cstate="email"/>
          <a:srcRect r="416"/>
          <a:stretch>
            <a:fillRect/>
          </a:stretch>
        </p:blipFill>
        <p:spPr>
          <a:xfrm>
            <a:off x="0" y="5547577"/>
            <a:ext cx="12192000" cy="131994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8737" y="103403"/>
            <a:ext cx="1638108" cy="439357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152402" y="419548"/>
            <a:ext cx="202600" cy="2043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152402" y="174913"/>
            <a:ext cx="202600" cy="2043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25105" y="297231"/>
            <a:ext cx="202600" cy="2043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>
              <a:solidFill>
                <a:prstClr val="white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hf sldNum="0" hdr="0" ftr="0" dt="0"/>
  <p:txStyles>
    <p:titleStyle>
      <a:lvl1pPr marL="457200" indent="-457200" algn="l" defTabSz="914400" rtl="0" eaLnBrk="1" latinLnBrk="0" hangingPunct="1">
        <a:lnSpc>
          <a:spcPct val="90000"/>
        </a:lnSpc>
        <a:spcBef>
          <a:spcPct val="0"/>
        </a:spcBef>
        <a:buFont typeface="Wingdings" panose="05000000000000000000" pitchFamily="2" charset="2"/>
        <a:buChar char="n"/>
        <a:defRPr sz="3600" b="1" u="sng" kern="12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oleObject" Target="../embeddings/oleObject3.bin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9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40.wmf"/><Relationship Id="rId3" Type="http://schemas.openxmlformats.org/officeDocument/2006/relationships/image" Target="../media/image35.wmf"/><Relationship Id="rId7" Type="http://schemas.openxmlformats.org/officeDocument/2006/relationships/image" Target="../media/image37.wmf"/><Relationship Id="rId12" Type="http://schemas.openxmlformats.org/officeDocument/2006/relationships/oleObject" Target="../embeddings/oleObject10.bin"/><Relationship Id="rId2" Type="http://schemas.openxmlformats.org/officeDocument/2006/relationships/oleObject" Target="../embeddings/oleObject5.bin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39.wmf"/><Relationship Id="rId5" Type="http://schemas.openxmlformats.org/officeDocument/2006/relationships/image" Target="../media/image36.wmf"/><Relationship Id="rId15" Type="http://schemas.openxmlformats.org/officeDocument/2006/relationships/image" Target="../media/image41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38.wmf"/><Relationship Id="rId14" Type="http://schemas.openxmlformats.org/officeDocument/2006/relationships/oleObject" Target="../embeddings/oleObject1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86753" y="943069"/>
            <a:ext cx="9144000" cy="2387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80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Signal Processing Tutorial</a:t>
            </a:r>
            <a:br>
              <a:rPr lang="en-US" altLang="zh-CN" sz="480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sz="4800" u="none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70405" y="4620578"/>
            <a:ext cx="9144000" cy="1655762"/>
          </a:xfrm>
        </p:spPr>
        <p:txBody>
          <a:bodyPr/>
          <a:lstStyle/>
          <a:p>
            <a:pPr algn="r"/>
            <a:r>
              <a:rPr lang="en-US" altLang="zh-CN" b="1" dirty="0"/>
              <a:t>SP_Tutorial3                                                                        2022.11</a:t>
            </a:r>
            <a:endParaRPr lang="zh-CN" altLang="en-US" b="1" dirty="0"/>
          </a:p>
          <a:p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40635" y="3938270"/>
            <a:ext cx="609600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dirty="0">
                <a:sym typeface="+mn-ea"/>
              </a:rPr>
              <a:t>邱锦灏 </a:t>
            </a:r>
            <a:r>
              <a:rPr lang="en-US" altLang="zh-CN" sz="2800" dirty="0">
                <a:sym typeface="+mn-ea"/>
              </a:rPr>
              <a:t>qiujh@shanghaitech.edu.cn</a:t>
            </a:r>
            <a:endParaRPr lang="en-US" altLang="zh-CN" sz="2800" dirty="0"/>
          </a:p>
          <a:p>
            <a:r>
              <a:rPr lang="zh-CN" altLang="en-US" sz="2800" dirty="0">
                <a:sym typeface="+mn-ea"/>
              </a:rPr>
              <a:t>叶敏锐</a:t>
            </a:r>
            <a:r>
              <a:rPr lang="en-US" altLang="zh-CN" sz="2800" dirty="0">
                <a:sym typeface="+mn-ea"/>
              </a:rPr>
              <a:t>yemr2022@shanghaitech.edu.cn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Resampling: </a:t>
            </a:r>
            <a:r>
              <a:rPr lang="en-US" altLang="zh-CN" u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Downsampling</a:t>
            </a:r>
            <a:r>
              <a:rPr lang="en-US" altLang="zh-CN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altLang="zh-CN" u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Upsampling</a:t>
            </a:r>
            <a:endParaRPr lang="zh-CN" altLang="en-US" u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all You Need (For Discrete-time Signal)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resample(x, p, q);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x: the signal to be resampled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p: downsampling rate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q: upsampling rate </a:t>
            </a: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you resample the signal, the length of signal will change.</a:t>
            </a:r>
          </a:p>
          <a:p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Spectrum Analysis</a:t>
            </a:r>
            <a:endParaRPr lang="zh-CN" altLang="en-US" u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247" y="1355613"/>
            <a:ext cx="8507506" cy="512813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16DD7C-C7F7-3EFA-A2BC-24AEE651C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frequency domain</a:t>
            </a:r>
            <a:endParaRPr lang="zh-CN" altLang="en-US" u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CA15127A-9EE2-83D9-0CEF-78665648B7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144" y="4929132"/>
            <a:ext cx="6226628" cy="1143877"/>
          </a:xfr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46F637A-F758-91B3-58AE-B9545B9F0F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6" y="3653871"/>
            <a:ext cx="9726386" cy="101514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65BF599-24F1-D9C4-BD18-CE206F35B4D5}"/>
              </a:ext>
            </a:extLst>
          </p:cNvPr>
          <p:cNvSpPr txBox="1"/>
          <p:nvPr/>
        </p:nvSpPr>
        <p:spPr>
          <a:xfrm>
            <a:off x="1034142" y="883881"/>
            <a:ext cx="93671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domain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strong logic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altLang="zh-CN" sz="2800" b="0" i="0" dirty="0">
                <a:solidFill>
                  <a:srgbClr val="4343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significance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b="0" i="0" dirty="0">
                <a:solidFill>
                  <a:srgbClr val="4343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corresponds directly to the algorithm </a:t>
            </a:r>
          </a:p>
          <a:p>
            <a:r>
              <a:rPr lang="en-US" altLang="zh-CN" sz="2800" b="0" i="0" dirty="0">
                <a:solidFill>
                  <a:srgbClr val="4343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B43A22E-FC4D-846E-D345-437836C85C2D}"/>
              </a:ext>
            </a:extLst>
          </p:cNvPr>
          <p:cNvSpPr txBox="1"/>
          <p:nvPr/>
        </p:nvSpPr>
        <p:spPr>
          <a:xfrm>
            <a:off x="234043" y="2268876"/>
            <a:ext cx="936715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 domain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easy to calculate</a:t>
            </a:r>
          </a:p>
          <a:p>
            <a:r>
              <a:rPr lang="en-US" altLang="zh-CN" sz="2800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essence of signals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b="0" i="0" dirty="0">
                <a:solidFill>
                  <a:srgbClr val="4343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physical significance</a:t>
            </a:r>
          </a:p>
        </p:txBody>
      </p:sp>
    </p:spTree>
    <p:extLst>
      <p:ext uri="{BB962C8B-B14F-4D97-AF65-F5344CB8AC3E}">
        <p14:creationId xmlns:p14="http://schemas.microsoft.com/office/powerpoint/2010/main" val="181844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2" y="70747"/>
            <a:ext cx="10515600" cy="618744"/>
          </a:xfrm>
        </p:spPr>
        <p:txBody>
          <a:bodyPr>
            <a:normAutofit/>
          </a:bodyPr>
          <a:lstStyle/>
          <a:p>
            <a:r>
              <a:rPr lang="en-US" altLang="zh-CN" u="none" dirty="0"/>
              <a:t>Signal in frequency domain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20" y="967422"/>
            <a:ext cx="5697220" cy="7340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rcRect t="3201"/>
          <a:stretch>
            <a:fillRect/>
          </a:stretch>
        </p:blipFill>
        <p:spPr>
          <a:xfrm>
            <a:off x="6187440" y="567690"/>
            <a:ext cx="5680075" cy="15335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165" y="1941195"/>
            <a:ext cx="2930525" cy="9118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2595" y="2456180"/>
            <a:ext cx="4074160" cy="194564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165" y="4115616"/>
            <a:ext cx="3181985" cy="97853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04685" y="4497070"/>
            <a:ext cx="4044950" cy="19411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9"/>
          <a:srcRect b="12429"/>
          <a:stretch>
            <a:fillRect/>
          </a:stretch>
        </p:blipFill>
        <p:spPr>
          <a:xfrm>
            <a:off x="686165" y="5090160"/>
            <a:ext cx="4697730" cy="10909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0"/>
          <a:srcRect r="3203"/>
          <a:stretch>
            <a:fillRect/>
          </a:stretch>
        </p:blipFill>
        <p:spPr>
          <a:xfrm>
            <a:off x="1047750" y="2853055"/>
            <a:ext cx="3391535" cy="115760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Fourier Transform (DFT)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73863"/>
            <a:ext cx="10515600" cy="4351338"/>
          </a:xfrm>
        </p:spPr>
        <p:txBody>
          <a:bodyPr/>
          <a:lstStyle/>
          <a:p>
            <a:r>
              <a:rPr lang="en-US" altLang="zh-CN" dirty="0"/>
              <a:t> 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Apply for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finite length of discrete-time signal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domains are discrete and finite duration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Sampling of DTFT</a:t>
            </a:r>
          </a:p>
          <a:p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Complicated in computation </a:t>
            </a:r>
          </a:p>
          <a:p>
            <a:pPr marL="0" indent="0"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(requires N*N operations)</a:t>
            </a: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/>
          <p:nvPr/>
        </p:nvGraphicFramePr>
        <p:xfrm>
          <a:off x="1398588" y="1211898"/>
          <a:ext cx="4455795" cy="721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000500" imgH="685800" progId="Equation.DSMT4">
                  <p:embed/>
                </p:oleObj>
              </mc:Choice>
              <mc:Fallback>
                <p:oleObj r:id="rId3" imgW="4000500" imgH="685800" progId="Equation.DSMT4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98588" y="1211898"/>
                        <a:ext cx="4455795" cy="721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4274820" y="2889250"/>
          <a:ext cx="2169160" cy="861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095500" imgH="787400" progId="Equation.DSMT4">
                  <p:embed/>
                </p:oleObj>
              </mc:Choice>
              <mc:Fallback>
                <p:oleObj r:id="rId5" imgW="2095500" imgH="787400" progId="Equation.DSMT4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74820" y="2889250"/>
                        <a:ext cx="2169160" cy="861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内容占位符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7446645" y="2951208"/>
            <a:ext cx="4745355" cy="329184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277D3F8-78D0-FD08-F9FE-856465369EE1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r="3203"/>
          <a:stretch>
            <a:fillRect/>
          </a:stretch>
        </p:blipFill>
        <p:spPr>
          <a:xfrm>
            <a:off x="8145235" y="1731645"/>
            <a:ext cx="3391535" cy="115760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u="none">
                <a:latin typeface="Times New Roman" panose="02020603050405020304" pitchFamily="18" charset="0"/>
                <a:cs typeface="Times New Roman" panose="02020603050405020304" pitchFamily="18" charset="0"/>
              </a:rPr>
              <a:t>Fast Fourier Transform (FFT)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An algorithm that computes the discrete Fourier transform of a sequence</a:t>
            </a:r>
          </a:p>
          <a:p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basic idea is to</a:t>
            </a:r>
            <a:r>
              <a:rPr lang="en-US" altLang="zh-CN" sz="28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decompose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successively the N-point DFT into small-size DFTs</a:t>
            </a:r>
          </a:p>
          <a:p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 of speed </a:t>
            </a:r>
            <a:r>
              <a:rPr lang="en-US" altLang="zh-CN" sz="28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N^2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zh-CN" sz="28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NlogN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A classical one is Cooley-Tukey FFT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050" y="1104265"/>
            <a:ext cx="5934075" cy="47345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rcRect r="1493"/>
          <a:stretch>
            <a:fillRect/>
          </a:stretch>
        </p:blipFill>
        <p:spPr>
          <a:xfrm>
            <a:off x="6360795" y="1104265"/>
            <a:ext cx="5320030" cy="313753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u="none">
                <a:latin typeface="Times New Roman" panose="02020603050405020304" pitchFamily="18" charset="0"/>
                <a:cs typeface="Times New Roman" panose="02020603050405020304" pitchFamily="18" charset="0"/>
              </a:rPr>
              <a:t>Matlab implementation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returns the n-point DFT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conjugate symmetry 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in amplitude 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two-sided spectrum</a:t>
            </a:r>
          </a:p>
          <a:p>
            <a:pPr marL="0" indent="0"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 single-sided spectrum</a:t>
            </a: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865" y="1313180"/>
            <a:ext cx="6080760" cy="466344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2" y="103404"/>
            <a:ext cx="10515600" cy="618744"/>
          </a:xfrm>
        </p:spPr>
        <p:txBody>
          <a:bodyPr>
            <a:normAutofit/>
          </a:bodyPr>
          <a:lstStyle/>
          <a:p>
            <a:r>
              <a:rPr lang="en-US" altLang="zh-CN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Z-Transform: Extension of Fourier transform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598395" y="1624761"/>
          <a:ext cx="5660470" cy="9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0350400" imgH="10363200" progId="Equation.DSMT4">
                  <p:embed/>
                </p:oleObj>
              </mc:Choice>
              <mc:Fallback>
                <p:oleObj name="Equation" r:id="rId2" imgW="60350400" imgH="10363200" progId="Equation.DSMT4">
                  <p:embed/>
                  <p:pic>
                    <p:nvPicPr>
                      <p:cNvPr id="0" name="图片 420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98395" y="1624761"/>
                        <a:ext cx="5660470" cy="97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598395" y="2608730"/>
          <a:ext cx="2517269" cy="9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822400" imgH="10363200" progId="Equation.DSMT4">
                  <p:embed/>
                </p:oleObj>
              </mc:Choice>
              <mc:Fallback>
                <p:oleObj name="Equation" r:id="rId4" imgW="26822400" imgH="10363200" progId="Equation.DSMT4">
                  <p:embed/>
                  <p:pic>
                    <p:nvPicPr>
                      <p:cNvPr id="0" name="图片 420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8395" y="2608730"/>
                        <a:ext cx="2517269" cy="97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679594" y="4651760"/>
            <a:ext cx="11037277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transfer function can be obtained by using Z-Transform, and the numerator and denominator coefficients in the transfer function can be used as  input parameters of the function filter to generate FIR filtering.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394254" y="972521"/>
            <a:ext cx="545950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example to delay the signal:</a:t>
            </a:r>
            <a:r>
              <a:rPr lang="en-US" altLang="zh-CN" sz="2800" dirty="0"/>
              <a:t> </a:t>
            </a:r>
            <a:endParaRPr lang="zh-CN" altLang="en-US" sz="2800" dirty="0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0481765"/>
              </p:ext>
            </p:extLst>
          </p:nvPr>
        </p:nvGraphicFramePr>
        <p:xfrm>
          <a:off x="7732414" y="1714986"/>
          <a:ext cx="2783186" cy="603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298400" imgH="5486400" progId="Equation.DSMT4">
                  <p:embed/>
                </p:oleObj>
              </mc:Choice>
              <mc:Fallback>
                <p:oleObj name="Equation" r:id="rId6" imgW="25298400" imgH="5486400" progId="Equation.DSMT4">
                  <p:embed/>
                  <p:pic>
                    <p:nvPicPr>
                      <p:cNvPr id="0" name="图片 420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732414" y="1714986"/>
                        <a:ext cx="2783186" cy="6035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6838167" y="2469146"/>
          <a:ext cx="2043126" cy="502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812000" imgH="4876800" progId="Equation.DSMT4">
                  <p:embed/>
                </p:oleObj>
              </mc:Choice>
              <mc:Fallback>
                <p:oleObj name="Equation" r:id="rId8" imgW="19812000" imgH="4876800" progId="Equation.DSMT4">
                  <p:embed/>
                  <p:pic>
                    <p:nvPicPr>
                      <p:cNvPr id="0" name="图片 421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838167" y="2469146"/>
                        <a:ext cx="2043126" cy="5029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9276350" y="2475230"/>
          <a:ext cx="2055038" cy="490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0421600" imgH="4876800" progId="Equation.DSMT4">
                  <p:embed/>
                </p:oleObj>
              </mc:Choice>
              <mc:Fallback>
                <p:oleObj name="Equation" r:id="rId10" imgW="20421600" imgH="4876800" progId="Equation.DSMT4">
                  <p:embed/>
                  <p:pic>
                    <p:nvPicPr>
                      <p:cNvPr id="0" name="图片 421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276350" y="2475230"/>
                        <a:ext cx="2055038" cy="4907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6936995" y="3024197"/>
          <a:ext cx="4779876" cy="531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9377600" imgH="5486400" progId="Equation.DSMT4">
                  <p:embed/>
                </p:oleObj>
              </mc:Choice>
              <mc:Fallback>
                <p:oleObj name="Equation" r:id="rId12" imgW="49377600" imgH="5486400" progId="Equation.DSMT4">
                  <p:embed/>
                  <p:pic>
                    <p:nvPicPr>
                      <p:cNvPr id="0" name="图片 4212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936995" y="3024197"/>
                        <a:ext cx="4779876" cy="5310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8243250" y="3724194"/>
          <a:ext cx="1761514" cy="528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8288000" imgH="5486400" progId="Equation.DSMT4">
                  <p:embed/>
                </p:oleObj>
              </mc:Choice>
              <mc:Fallback>
                <p:oleObj name="Equation" r:id="rId14" imgW="18288000" imgH="5486400" progId="Equation.DSMT4">
                  <p:embed/>
                  <p:pic>
                    <p:nvPicPr>
                      <p:cNvPr id="0" name="图片 4213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243250" y="3724194"/>
                        <a:ext cx="1761514" cy="5284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3FF53CE-1B64-CA52-5E40-E022FF8B0F50}"/>
                  </a:ext>
                </a:extLst>
              </p:cNvPr>
              <p:cNvSpPr txBox="1"/>
              <p:nvPr/>
            </p:nvSpPr>
            <p:spPr>
              <a:xfrm>
                <a:off x="-5442" y="3990404"/>
                <a:ext cx="6101442" cy="6867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+...+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+...+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3FF53CE-1B64-CA52-5E40-E022FF8B0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442" y="3990404"/>
                <a:ext cx="6101442" cy="68679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Z-Transform: An example to delay the signal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284" y="1834323"/>
            <a:ext cx="10110804" cy="488162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911927" y="880216"/>
            <a:ext cx="4341091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a=[1];b=[zeros(1,3),1];</a:t>
            </a:r>
          </a:p>
          <a:p>
            <a:r>
              <a:rPr lang="es-E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y=filter(b, a, x);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8D6D1D2-D15B-B069-56FC-4F1F1A972BFB}"/>
                  </a:ext>
                </a:extLst>
              </p:cNvPr>
              <p:cNvSpPr txBox="1"/>
              <p:nvPr/>
            </p:nvSpPr>
            <p:spPr>
              <a:xfrm>
                <a:off x="5045529" y="934840"/>
                <a:ext cx="6101442" cy="6867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+...+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+...+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8D6D1D2-D15B-B069-56FC-4F1F1A972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5529" y="934840"/>
                <a:ext cx="6101442" cy="6867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CN" altLang="en-US" u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signal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 in time domain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 in frequency domain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Fourier Transform (DFT)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Spectrogram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u="none">
                <a:latin typeface="Times New Roman" panose="02020603050405020304" pitchFamily="18" charset="0"/>
                <a:cs typeface="Times New Roman" panose="02020603050405020304" pitchFamily="18" charset="0"/>
              </a:rPr>
              <a:t>Filters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42162"/>
            <a:ext cx="10515600" cy="4351338"/>
          </a:xfrm>
        </p:spPr>
        <p:txBody>
          <a:bodyPr/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one of  the most widely used complex signal processing operations 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system implementing filtering is called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filters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ideal filter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passes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certain frequency components without any distortion and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blocks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other frequency components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Passband : the range of frequency that is allowed to pass through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Stopband :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range of frequency that is blocked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Cutoff frequency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the boundary of passband and stopband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6215" y="4499209"/>
            <a:ext cx="4925785" cy="235879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u="none">
                <a:latin typeface="Times New Roman" panose="02020603050405020304" pitchFamily="18" charset="0"/>
                <a:cs typeface="Times New Roman" panose="02020603050405020304" pitchFamily="18" charset="0"/>
              </a:rPr>
              <a:t>The role of filters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Removal of unwanted background noise</a:t>
            </a:r>
          </a:p>
          <a:p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Separation of frequency bands</a:t>
            </a:r>
          </a:p>
          <a:p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Removal of interference</a:t>
            </a:r>
          </a:p>
          <a:p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Shaping of the signal spectrum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filters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5015" y="2240915"/>
            <a:ext cx="7680325" cy="32880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138045" y="1220470"/>
            <a:ext cx="824611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low-pass             high-pass             band-pass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u="none">
                <a:latin typeface="Times New Roman" panose="02020603050405020304" pitchFamily="18" charset="0"/>
                <a:cs typeface="Times New Roman" panose="02020603050405020304" pitchFamily="18" charset="0"/>
              </a:rPr>
              <a:t>Cont’d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21995"/>
            <a:ext cx="10515600" cy="5189855"/>
          </a:xfrm>
        </p:spPr>
        <p:txBody>
          <a:bodyPr/>
          <a:lstStyle/>
          <a:p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Infinite Impulse Response (IIR)           Finite Impulse Response (FIR)</a:t>
            </a:r>
          </a:p>
          <a:p>
            <a:pPr marL="0" indent="0"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28600" lvl="1" indent="0"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IIR: h[n] is of 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infinite length                    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IR: h[n] is of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finite length  </a:t>
            </a:r>
            <a:endParaRPr lang="en-US" altLang="zh-CN" sz="2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 Example: accumulator                                 moving-average filter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0" y="2218690"/>
            <a:ext cx="3243580" cy="9804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rcRect t="2172"/>
          <a:stretch>
            <a:fillRect/>
          </a:stretch>
        </p:blipFill>
        <p:spPr>
          <a:xfrm>
            <a:off x="1169035" y="2160270"/>
            <a:ext cx="3816985" cy="10388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837940"/>
            <a:ext cx="4242435" cy="8864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2000" y="3837940"/>
            <a:ext cx="2795905" cy="87503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u="none">
                <a:latin typeface="Times New Roman" panose="02020603050405020304" pitchFamily="18" charset="0"/>
                <a:cs typeface="Times New Roman" panose="02020603050405020304" pitchFamily="18" charset="0"/>
              </a:rPr>
              <a:t>Ideal Low-Pass Filters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r="782"/>
          <a:stretch>
            <a:fillRect/>
          </a:stretch>
        </p:blipFill>
        <p:spPr>
          <a:xfrm>
            <a:off x="1273175" y="2652395"/>
            <a:ext cx="9261475" cy="30937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97380" y="1620520"/>
            <a:ext cx="83972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                                                           DT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domain presentation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lmpulse response: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1959610"/>
            <a:ext cx="4823460" cy="40690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4560" y="929640"/>
            <a:ext cx="5349240" cy="499872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u="none">
                <a:latin typeface="Times New Roman" panose="02020603050405020304" pitchFamily="18" charset="0"/>
                <a:cs typeface="Times New Roman" panose="02020603050405020304" pitchFamily="18" charset="0"/>
              </a:rPr>
              <a:t>Cont’d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step response: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445" y="2254250"/>
            <a:ext cx="3741420" cy="31699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125" y="1164590"/>
            <a:ext cx="5478780" cy="516636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u="none">
                <a:latin typeface="Times New Roman" panose="02020603050405020304" pitchFamily="18" charset="0"/>
                <a:cs typeface="Times New Roman" panose="02020603050405020304" pitchFamily="18" charset="0"/>
              </a:rPr>
              <a:t>Non-ideal Filters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Drawbacks of ideal filter:</a:t>
            </a:r>
          </a:p>
          <a:p>
            <a:pPr marL="0" indent="0"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infinite length</a:t>
            </a:r>
          </a:p>
          <a:p>
            <a:pPr marL="0" indent="0"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non-causal</a:t>
            </a:r>
          </a:p>
          <a:p>
            <a:pPr marL="0" indent="0"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non absolutely summable</a:t>
            </a:r>
          </a:p>
          <a:p>
            <a:pPr marL="0" indent="0">
              <a:buNone/>
            </a:pPr>
            <a:endParaRPr lang="en-US" altLang="zh-CN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Not implementable in real case !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830" y="833120"/>
            <a:ext cx="5185410" cy="476821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u="none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1845" y="864235"/>
            <a:ext cx="9876155" cy="29095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21360" y="3815715"/>
            <a:ext cx="1097470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Fifth order 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Butterworth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filter and 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elliptic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filter</a:t>
            </a:r>
          </a:p>
          <a:p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Same cutoff frequency</a:t>
            </a:r>
          </a:p>
          <a:p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Same passband and stopband ripple</a:t>
            </a:r>
          </a:p>
          <a:p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Trade-off bewteen time-domain and frequency-domain</a:t>
            </a:r>
          </a:p>
          <a:p>
            <a:endParaRPr lang="en-US" altLang="zh-CN" sz="280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u="none">
                <a:latin typeface="Times New Roman" panose="02020603050405020304" pitchFamily="18" charset="0"/>
                <a:cs typeface="Times New Roman" panose="02020603050405020304" pitchFamily="18" charset="0"/>
              </a:rPr>
              <a:t>Matlab implementation---fdatool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8500" y="721995"/>
            <a:ext cx="7133590" cy="58331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u="none">
                <a:latin typeface="Times New Roman" panose="02020603050405020304" pitchFamily="18" charset="0"/>
                <a:cs typeface="Times New Roman" panose="02020603050405020304" pitchFamily="18" charset="0"/>
              </a:rPr>
              <a:t>Types of signal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2800"/>
          <a:stretch>
            <a:fillRect/>
          </a:stretch>
        </p:blipFill>
        <p:spPr>
          <a:xfrm>
            <a:off x="7392670" y="850265"/>
            <a:ext cx="3700780" cy="51568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41375" y="1266825"/>
            <a:ext cx="624840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 signal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Continuous-time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signal with 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continuous-valued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amplitude</a:t>
            </a:r>
          </a:p>
          <a:p>
            <a:pPr indent="0">
              <a:buFont typeface="Arial" panose="020B0604020202020204" pitchFamily="34" charset="0"/>
              <a:buNone/>
            </a:pPr>
            <a:endParaRPr lang="en-US" altLang="zh-CN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Quantized boxcar signal</a:t>
            </a:r>
          </a:p>
          <a:p>
            <a:pPr lvl="0" indent="0">
              <a:buFont typeface="Arial" panose="020B0604020202020204" pitchFamily="34" charset="0"/>
              <a:buNone/>
            </a:pP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Continuous-time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signal with 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discrete-valued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amplitude</a:t>
            </a:r>
            <a:endParaRPr lang="en-US" altLang="zh-CN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0">
              <a:buFont typeface="Arial" panose="020B0604020202020204" pitchFamily="34" charset="0"/>
              <a:buNone/>
            </a:pPr>
            <a:endParaRPr lang="en-US" altLang="zh-CN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altLang="zh-CN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Equalizer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0305" y="1569720"/>
            <a:ext cx="5646420" cy="37185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2445" y="1101090"/>
            <a:ext cx="5737860" cy="51809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Design 8 band-pass filters to filter the original signal</a:t>
            </a:r>
          </a:p>
          <a:p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Splice signals of different frequency band</a:t>
            </a:r>
          </a:p>
          <a:p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Make sure the composite signal is restored</a:t>
            </a:r>
          </a:p>
          <a:p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Assign weights for each filter 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Spectorgram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9654" y="888129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 can be expressed directly by its time waveform, which is a continuous function of time and changes dynamically with time. According to the short-term stationarity, windowed 10~30ms is performed to get a frame speech.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375" y="2892412"/>
            <a:ext cx="8069249" cy="285260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Spectorgram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039" y="722148"/>
            <a:ext cx="9429921" cy="5687888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Spectorgram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72856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altLang="zh-CN" sz="2400" dirty="0"/>
              <a:t>Time, Frequency, Amplitude</a:t>
            </a:r>
            <a:r>
              <a:rPr lang="zh-CN" altLang="en-US" sz="2400" dirty="0"/>
              <a:t>：</a:t>
            </a:r>
            <a:r>
              <a:rPr lang="en-US" altLang="zh-CN" sz="2400" dirty="0"/>
              <a:t>A three-dimensional coordinates, spectrum frame changes with time (dynamic spectrogram)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754" y="1930873"/>
            <a:ext cx="6906491" cy="4474146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Spectorgram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72856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Time, Frequency, Amplitude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three-dimensional coordinates, spectrum frame changes with time (dynamic spectrogram)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330" y="1858678"/>
            <a:ext cx="6435339" cy="444052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52400" y="3429000"/>
            <a:ext cx="31089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Spectorgram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72856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Spectrogram was invented by researchers at Bell Labs in 1941. It shows the characteristics of speech spectrum (converted to two-dimensional spectrogram) in a visual way, the vertical axis represents the frequency, the horizontal axis represents the time, and the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 of color represents the energy of a specific frequency band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invention of spectrogram is a milestone in speech research, which presents many features of speech intuitively.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173" y="3797576"/>
            <a:ext cx="6919653" cy="244620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2" y="103404"/>
            <a:ext cx="11201398" cy="618744"/>
          </a:xfrm>
        </p:spPr>
        <p:txBody>
          <a:bodyPr>
            <a:noAutofit/>
          </a:bodyPr>
          <a:lstStyle/>
          <a:p>
            <a:r>
              <a:rPr lang="en-US" altLang="zh-CN" sz="280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Waveform and Spectrum characteristics of speech</a:t>
            </a:r>
            <a:endParaRPr lang="zh-CN" altLang="en-US" sz="2800" u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43548"/>
            <a:ext cx="10515600" cy="4351338"/>
          </a:xfrm>
        </p:spPr>
        <p:txBody>
          <a:bodyPr/>
          <a:lstStyle/>
          <a:p>
            <a:r>
              <a:rPr lang="en-US" altLang="zh-CN" sz="2400" dirty="0"/>
              <a:t>The spectrogram of three vowels</a:t>
            </a:r>
            <a:r>
              <a:rPr lang="zh-CN" altLang="en-US" sz="2400" dirty="0"/>
              <a:t>（</a:t>
            </a:r>
            <a:r>
              <a:rPr lang="en-US" altLang="zh-CN" sz="2400" dirty="0" err="1">
                <a:solidFill>
                  <a:srgbClr val="FF0000"/>
                </a:solidFill>
              </a:rPr>
              <a:t>i</a:t>
            </a:r>
            <a:r>
              <a:rPr lang="en-US" altLang="zh-CN" sz="2400" dirty="0">
                <a:solidFill>
                  <a:srgbClr val="FF0000"/>
                </a:solidFill>
              </a:rPr>
              <a:t>, a, u </a:t>
            </a:r>
            <a:r>
              <a:rPr lang="en-US" altLang="zh-CN" sz="2400" dirty="0"/>
              <a:t>in </a:t>
            </a:r>
            <a:r>
              <a:rPr lang="en-US" altLang="zh-CN" sz="2400" dirty="0" err="1"/>
              <a:t>chinese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en-US" altLang="zh-CN" sz="2400" dirty="0"/>
              <a:t>In the frequency domain, the energy concentration is where the </a:t>
            </a:r>
            <a:r>
              <a:rPr lang="en-US" altLang="zh-CN" sz="2400" dirty="0">
                <a:solidFill>
                  <a:srgbClr val="FF0000"/>
                </a:solidFill>
              </a:rPr>
              <a:t>formant</a:t>
            </a:r>
            <a:r>
              <a:rPr lang="en-US" altLang="zh-CN" sz="2400" dirty="0"/>
              <a:t> is, and on the spectrogram it is the darker position.</a:t>
            </a:r>
            <a:endParaRPr lang="zh-CN" altLang="en-US" sz="2400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101" y="2177521"/>
            <a:ext cx="6480000" cy="22997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101" y="4447585"/>
            <a:ext cx="6480000" cy="2308819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Waveform and Spectrum characteristics of speech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72857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phenomenon of formant transition of double vowels on spectrogram( double vowels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ai,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ao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chinese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726" y="1899226"/>
            <a:ext cx="8744548" cy="3993573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930" y="195767"/>
            <a:ext cx="10515600" cy="618744"/>
          </a:xfrm>
        </p:spPr>
        <p:txBody>
          <a:bodyPr/>
          <a:lstStyle/>
          <a:p>
            <a:r>
              <a:rPr lang="en-US" altLang="zh-CN" u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Spectorgram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072" y="592566"/>
            <a:ext cx="10515600" cy="4351338"/>
          </a:xfrm>
        </p:spPr>
        <p:txBody>
          <a:bodyPr/>
          <a:lstStyle/>
          <a:p>
            <a:endParaRPr lang="zh-CN" altLang="en-US" dirty="0"/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does spectrogram inspire you?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766" y="1830054"/>
            <a:ext cx="5302180" cy="460285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u="none">
                <a:latin typeface="Times New Roman" panose="02020603050405020304" pitchFamily="18" charset="0"/>
                <a:cs typeface="Times New Roman" panose="02020603050405020304" pitchFamily="18" charset="0"/>
              </a:rPr>
              <a:t>Cont’d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11440" y="721995"/>
            <a:ext cx="3696335" cy="50431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85165" y="1474470"/>
            <a:ext cx="6096000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Sampled-data signal</a:t>
            </a:r>
            <a:endParaRPr lang="en-US" altLang="zh-CN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Discrete-time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signal with 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continuous-valued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amplitude</a:t>
            </a:r>
            <a:endParaRPr lang="en-US" altLang="zh-CN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Digital signal</a:t>
            </a:r>
            <a:endParaRPr lang="en-US" altLang="zh-CN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0">
              <a:buFont typeface="Arial" panose="020B0604020202020204" pitchFamily="34" charset="0"/>
              <a:buNone/>
            </a:pP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Discrete-time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signal with 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discrete-valued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amplitude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Discrete-Time Signal: Sampling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037" y="1537185"/>
            <a:ext cx="9723963" cy="455715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811861" y="2535740"/>
            <a:ext cx="1503678" cy="904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28981" y="2608983"/>
            <a:ext cx="18694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Convert impulse signal  to discrete time sequence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" name="object 12"/>
          <p:cNvGrpSpPr/>
          <p:nvPr/>
        </p:nvGrpSpPr>
        <p:grpSpPr>
          <a:xfrm>
            <a:off x="199390" y="2228263"/>
            <a:ext cx="2946400" cy="1803400"/>
            <a:chOff x="768350" y="4298950"/>
            <a:chExt cx="2946400" cy="1803400"/>
          </a:xfrm>
        </p:grpSpPr>
        <p:sp>
          <p:nvSpPr>
            <p:cNvPr id="8" name="object 13"/>
            <p:cNvSpPr/>
            <p:nvPr/>
          </p:nvSpPr>
          <p:spPr>
            <a:xfrm>
              <a:off x="768350" y="4298949"/>
              <a:ext cx="2946400" cy="1803400"/>
            </a:xfrm>
            <a:custGeom>
              <a:avLst/>
              <a:gdLst/>
              <a:ahLst/>
              <a:cxnLst/>
              <a:rect l="l" t="t" r="r" b="b"/>
              <a:pathLst>
                <a:path w="2946400" h="1803400">
                  <a:moveTo>
                    <a:pt x="2946400" y="1295412"/>
                  </a:moveTo>
                  <a:lnTo>
                    <a:pt x="2832100" y="1238262"/>
                  </a:lnTo>
                  <a:lnTo>
                    <a:pt x="2832100" y="1276362"/>
                  </a:lnTo>
                  <a:lnTo>
                    <a:pt x="234950" y="1276362"/>
                  </a:lnTo>
                  <a:lnTo>
                    <a:pt x="234950" y="114300"/>
                  </a:lnTo>
                  <a:lnTo>
                    <a:pt x="273050" y="114300"/>
                  </a:lnTo>
                  <a:lnTo>
                    <a:pt x="215900" y="0"/>
                  </a:lnTo>
                  <a:lnTo>
                    <a:pt x="158750" y="114300"/>
                  </a:lnTo>
                  <a:lnTo>
                    <a:pt x="196850" y="114300"/>
                  </a:lnTo>
                  <a:lnTo>
                    <a:pt x="196850" y="1276362"/>
                  </a:lnTo>
                  <a:lnTo>
                    <a:pt x="0" y="1276350"/>
                  </a:lnTo>
                  <a:lnTo>
                    <a:pt x="0" y="1314450"/>
                  </a:lnTo>
                  <a:lnTo>
                    <a:pt x="196850" y="1314462"/>
                  </a:lnTo>
                  <a:lnTo>
                    <a:pt x="196850" y="1803400"/>
                  </a:lnTo>
                  <a:lnTo>
                    <a:pt x="234950" y="1803400"/>
                  </a:lnTo>
                  <a:lnTo>
                    <a:pt x="234950" y="1314462"/>
                  </a:lnTo>
                  <a:lnTo>
                    <a:pt x="2832100" y="1314462"/>
                  </a:lnTo>
                  <a:lnTo>
                    <a:pt x="2832100" y="1352562"/>
                  </a:lnTo>
                  <a:lnTo>
                    <a:pt x="2946400" y="12954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object 14"/>
            <p:cNvSpPr/>
            <p:nvPr/>
          </p:nvSpPr>
          <p:spPr>
            <a:xfrm>
              <a:off x="984250" y="4730750"/>
              <a:ext cx="139700" cy="863600"/>
            </a:xfrm>
            <a:custGeom>
              <a:avLst/>
              <a:gdLst/>
              <a:ahLst/>
              <a:cxnLst/>
              <a:rect l="l" t="t" r="r" b="b"/>
              <a:pathLst>
                <a:path w="139700" h="863600">
                  <a:moveTo>
                    <a:pt x="139700" y="0"/>
                  </a:moveTo>
                  <a:lnTo>
                    <a:pt x="0" y="0"/>
                  </a:lnTo>
                  <a:lnTo>
                    <a:pt x="0" y="863600"/>
                  </a:lnTo>
                  <a:lnTo>
                    <a:pt x="139700" y="863600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bject 15"/>
            <p:cNvSpPr/>
            <p:nvPr/>
          </p:nvSpPr>
          <p:spPr>
            <a:xfrm>
              <a:off x="984250" y="4730750"/>
              <a:ext cx="139700" cy="863600"/>
            </a:xfrm>
            <a:custGeom>
              <a:avLst/>
              <a:gdLst/>
              <a:ahLst/>
              <a:cxnLst/>
              <a:rect l="l" t="t" r="r" b="b"/>
              <a:pathLst>
                <a:path w="139700" h="863600">
                  <a:moveTo>
                    <a:pt x="0" y="0"/>
                  </a:moveTo>
                  <a:lnTo>
                    <a:pt x="139700" y="0"/>
                  </a:lnTo>
                  <a:lnTo>
                    <a:pt x="139700" y="863600"/>
                  </a:lnTo>
                  <a:lnTo>
                    <a:pt x="0" y="86360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bject 16"/>
            <p:cNvSpPr/>
            <p:nvPr/>
          </p:nvSpPr>
          <p:spPr>
            <a:xfrm>
              <a:off x="1339850" y="4730750"/>
              <a:ext cx="139700" cy="863600"/>
            </a:xfrm>
            <a:custGeom>
              <a:avLst/>
              <a:gdLst/>
              <a:ahLst/>
              <a:cxnLst/>
              <a:rect l="l" t="t" r="r" b="b"/>
              <a:pathLst>
                <a:path w="139700" h="863600">
                  <a:moveTo>
                    <a:pt x="139700" y="0"/>
                  </a:moveTo>
                  <a:lnTo>
                    <a:pt x="0" y="0"/>
                  </a:lnTo>
                  <a:lnTo>
                    <a:pt x="0" y="863600"/>
                  </a:lnTo>
                  <a:lnTo>
                    <a:pt x="139700" y="863600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object 17"/>
            <p:cNvSpPr/>
            <p:nvPr/>
          </p:nvSpPr>
          <p:spPr>
            <a:xfrm>
              <a:off x="1339850" y="4730750"/>
              <a:ext cx="139700" cy="863600"/>
            </a:xfrm>
            <a:custGeom>
              <a:avLst/>
              <a:gdLst/>
              <a:ahLst/>
              <a:cxnLst/>
              <a:rect l="l" t="t" r="r" b="b"/>
              <a:pathLst>
                <a:path w="139700" h="863600">
                  <a:moveTo>
                    <a:pt x="0" y="0"/>
                  </a:moveTo>
                  <a:lnTo>
                    <a:pt x="139700" y="0"/>
                  </a:lnTo>
                  <a:lnTo>
                    <a:pt x="139700" y="863600"/>
                  </a:lnTo>
                  <a:lnTo>
                    <a:pt x="0" y="86360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bject 18"/>
            <p:cNvSpPr/>
            <p:nvPr/>
          </p:nvSpPr>
          <p:spPr>
            <a:xfrm>
              <a:off x="1695450" y="4730750"/>
              <a:ext cx="152400" cy="863600"/>
            </a:xfrm>
            <a:custGeom>
              <a:avLst/>
              <a:gdLst/>
              <a:ahLst/>
              <a:cxnLst/>
              <a:rect l="l" t="t" r="r" b="b"/>
              <a:pathLst>
                <a:path w="152400" h="863600">
                  <a:moveTo>
                    <a:pt x="152400" y="0"/>
                  </a:moveTo>
                  <a:lnTo>
                    <a:pt x="0" y="0"/>
                  </a:lnTo>
                  <a:lnTo>
                    <a:pt x="0" y="863600"/>
                  </a:lnTo>
                  <a:lnTo>
                    <a:pt x="152400" y="8636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bject 19"/>
            <p:cNvSpPr/>
            <p:nvPr/>
          </p:nvSpPr>
          <p:spPr>
            <a:xfrm>
              <a:off x="1695450" y="4730750"/>
              <a:ext cx="152400" cy="863600"/>
            </a:xfrm>
            <a:custGeom>
              <a:avLst/>
              <a:gdLst/>
              <a:ahLst/>
              <a:cxnLst/>
              <a:rect l="l" t="t" r="r" b="b"/>
              <a:pathLst>
                <a:path w="152400" h="863600">
                  <a:moveTo>
                    <a:pt x="0" y="0"/>
                  </a:moveTo>
                  <a:lnTo>
                    <a:pt x="152400" y="0"/>
                  </a:lnTo>
                  <a:lnTo>
                    <a:pt x="152400" y="863600"/>
                  </a:lnTo>
                  <a:lnTo>
                    <a:pt x="0" y="86360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object 20"/>
            <p:cNvSpPr/>
            <p:nvPr/>
          </p:nvSpPr>
          <p:spPr>
            <a:xfrm>
              <a:off x="2063750" y="4730750"/>
              <a:ext cx="139700" cy="863600"/>
            </a:xfrm>
            <a:custGeom>
              <a:avLst/>
              <a:gdLst/>
              <a:ahLst/>
              <a:cxnLst/>
              <a:rect l="l" t="t" r="r" b="b"/>
              <a:pathLst>
                <a:path w="139700" h="863600">
                  <a:moveTo>
                    <a:pt x="139700" y="0"/>
                  </a:moveTo>
                  <a:lnTo>
                    <a:pt x="0" y="0"/>
                  </a:lnTo>
                  <a:lnTo>
                    <a:pt x="0" y="863600"/>
                  </a:lnTo>
                  <a:lnTo>
                    <a:pt x="139700" y="863600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object 21"/>
            <p:cNvSpPr/>
            <p:nvPr/>
          </p:nvSpPr>
          <p:spPr>
            <a:xfrm>
              <a:off x="2063750" y="4730750"/>
              <a:ext cx="139700" cy="863600"/>
            </a:xfrm>
            <a:custGeom>
              <a:avLst/>
              <a:gdLst/>
              <a:ahLst/>
              <a:cxnLst/>
              <a:rect l="l" t="t" r="r" b="b"/>
              <a:pathLst>
                <a:path w="139700" h="863600">
                  <a:moveTo>
                    <a:pt x="0" y="0"/>
                  </a:moveTo>
                  <a:lnTo>
                    <a:pt x="139700" y="0"/>
                  </a:lnTo>
                  <a:lnTo>
                    <a:pt x="139700" y="863600"/>
                  </a:lnTo>
                  <a:lnTo>
                    <a:pt x="0" y="86360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object 22"/>
            <p:cNvSpPr/>
            <p:nvPr/>
          </p:nvSpPr>
          <p:spPr>
            <a:xfrm>
              <a:off x="2419350" y="4730750"/>
              <a:ext cx="139700" cy="863600"/>
            </a:xfrm>
            <a:custGeom>
              <a:avLst/>
              <a:gdLst/>
              <a:ahLst/>
              <a:cxnLst/>
              <a:rect l="l" t="t" r="r" b="b"/>
              <a:pathLst>
                <a:path w="139700" h="863600">
                  <a:moveTo>
                    <a:pt x="139700" y="0"/>
                  </a:moveTo>
                  <a:lnTo>
                    <a:pt x="0" y="0"/>
                  </a:lnTo>
                  <a:lnTo>
                    <a:pt x="0" y="863600"/>
                  </a:lnTo>
                  <a:lnTo>
                    <a:pt x="139700" y="863600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bject 23"/>
            <p:cNvSpPr/>
            <p:nvPr/>
          </p:nvSpPr>
          <p:spPr>
            <a:xfrm>
              <a:off x="2419350" y="4730750"/>
              <a:ext cx="139700" cy="863600"/>
            </a:xfrm>
            <a:custGeom>
              <a:avLst/>
              <a:gdLst/>
              <a:ahLst/>
              <a:cxnLst/>
              <a:rect l="l" t="t" r="r" b="b"/>
              <a:pathLst>
                <a:path w="139700" h="863600">
                  <a:moveTo>
                    <a:pt x="0" y="0"/>
                  </a:moveTo>
                  <a:lnTo>
                    <a:pt x="139700" y="0"/>
                  </a:lnTo>
                  <a:lnTo>
                    <a:pt x="139700" y="863600"/>
                  </a:lnTo>
                  <a:lnTo>
                    <a:pt x="0" y="86360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bject 24"/>
            <p:cNvSpPr/>
            <p:nvPr/>
          </p:nvSpPr>
          <p:spPr>
            <a:xfrm>
              <a:off x="2774950" y="4730750"/>
              <a:ext cx="152400" cy="863600"/>
            </a:xfrm>
            <a:custGeom>
              <a:avLst/>
              <a:gdLst/>
              <a:ahLst/>
              <a:cxnLst/>
              <a:rect l="l" t="t" r="r" b="b"/>
              <a:pathLst>
                <a:path w="152400" h="863600">
                  <a:moveTo>
                    <a:pt x="152400" y="0"/>
                  </a:moveTo>
                  <a:lnTo>
                    <a:pt x="0" y="0"/>
                  </a:lnTo>
                  <a:lnTo>
                    <a:pt x="0" y="863600"/>
                  </a:lnTo>
                  <a:lnTo>
                    <a:pt x="152400" y="8636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object 25"/>
            <p:cNvSpPr/>
            <p:nvPr/>
          </p:nvSpPr>
          <p:spPr>
            <a:xfrm>
              <a:off x="2774950" y="4730750"/>
              <a:ext cx="152400" cy="863600"/>
            </a:xfrm>
            <a:custGeom>
              <a:avLst/>
              <a:gdLst/>
              <a:ahLst/>
              <a:cxnLst/>
              <a:rect l="l" t="t" r="r" b="b"/>
              <a:pathLst>
                <a:path w="152400" h="863600">
                  <a:moveTo>
                    <a:pt x="0" y="0"/>
                  </a:moveTo>
                  <a:lnTo>
                    <a:pt x="152400" y="0"/>
                  </a:lnTo>
                  <a:lnTo>
                    <a:pt x="152400" y="863600"/>
                  </a:lnTo>
                  <a:lnTo>
                    <a:pt x="0" y="86360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bject 26"/>
            <p:cNvSpPr/>
            <p:nvPr/>
          </p:nvSpPr>
          <p:spPr>
            <a:xfrm>
              <a:off x="3143250" y="4730750"/>
              <a:ext cx="139700" cy="863600"/>
            </a:xfrm>
            <a:custGeom>
              <a:avLst/>
              <a:gdLst/>
              <a:ahLst/>
              <a:cxnLst/>
              <a:rect l="l" t="t" r="r" b="b"/>
              <a:pathLst>
                <a:path w="139700" h="863600">
                  <a:moveTo>
                    <a:pt x="139700" y="0"/>
                  </a:moveTo>
                  <a:lnTo>
                    <a:pt x="0" y="0"/>
                  </a:lnTo>
                  <a:lnTo>
                    <a:pt x="0" y="863600"/>
                  </a:lnTo>
                  <a:lnTo>
                    <a:pt x="139700" y="863600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bject 27"/>
            <p:cNvSpPr/>
            <p:nvPr/>
          </p:nvSpPr>
          <p:spPr>
            <a:xfrm>
              <a:off x="3143250" y="4730750"/>
              <a:ext cx="139700" cy="863600"/>
            </a:xfrm>
            <a:custGeom>
              <a:avLst/>
              <a:gdLst/>
              <a:ahLst/>
              <a:cxnLst/>
              <a:rect l="l" t="t" r="r" b="b"/>
              <a:pathLst>
                <a:path w="139700" h="863600">
                  <a:moveTo>
                    <a:pt x="0" y="0"/>
                  </a:moveTo>
                  <a:lnTo>
                    <a:pt x="139700" y="0"/>
                  </a:lnTo>
                  <a:lnTo>
                    <a:pt x="139700" y="863600"/>
                  </a:lnTo>
                  <a:lnTo>
                    <a:pt x="0" y="86360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bject 28"/>
            <p:cNvSpPr/>
            <p:nvPr/>
          </p:nvSpPr>
          <p:spPr>
            <a:xfrm>
              <a:off x="2419350" y="4298950"/>
              <a:ext cx="0" cy="431800"/>
            </a:xfrm>
            <a:custGeom>
              <a:avLst/>
              <a:gdLst/>
              <a:ahLst/>
              <a:cxnLst/>
              <a:rect l="l" t="t" r="r" b="b"/>
              <a:pathLst>
                <a:path h="431800">
                  <a:moveTo>
                    <a:pt x="0" y="43180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bject 29"/>
            <p:cNvSpPr/>
            <p:nvPr/>
          </p:nvSpPr>
          <p:spPr>
            <a:xfrm>
              <a:off x="2559050" y="4298950"/>
              <a:ext cx="0" cy="431800"/>
            </a:xfrm>
            <a:custGeom>
              <a:avLst/>
              <a:gdLst/>
              <a:ahLst/>
              <a:cxnLst/>
              <a:rect l="l" t="t" r="r" b="b"/>
              <a:pathLst>
                <a:path h="431800">
                  <a:moveTo>
                    <a:pt x="0" y="43180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bject 30"/>
            <p:cNvSpPr/>
            <p:nvPr/>
          </p:nvSpPr>
          <p:spPr>
            <a:xfrm>
              <a:off x="2419350" y="5594350"/>
              <a:ext cx="0" cy="431800"/>
            </a:xfrm>
            <a:custGeom>
              <a:avLst/>
              <a:gdLst/>
              <a:ahLst/>
              <a:cxnLst/>
              <a:rect l="l" t="t" r="r" b="b"/>
              <a:pathLst>
                <a:path h="431800">
                  <a:moveTo>
                    <a:pt x="0" y="0"/>
                  </a:moveTo>
                  <a:lnTo>
                    <a:pt x="0" y="4318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bject 31"/>
            <p:cNvSpPr/>
            <p:nvPr/>
          </p:nvSpPr>
          <p:spPr>
            <a:xfrm>
              <a:off x="2774950" y="5594350"/>
              <a:ext cx="0" cy="431800"/>
            </a:xfrm>
            <a:custGeom>
              <a:avLst/>
              <a:gdLst/>
              <a:ahLst/>
              <a:cxnLst/>
              <a:rect l="l" t="t" r="r" b="b"/>
              <a:pathLst>
                <a:path h="431800">
                  <a:moveTo>
                    <a:pt x="0" y="0"/>
                  </a:moveTo>
                  <a:lnTo>
                    <a:pt x="0" y="4318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7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03450" y="4476750"/>
              <a:ext cx="215900" cy="76200"/>
            </a:xfrm>
            <a:prstGeom prst="rect">
              <a:avLst/>
            </a:prstGeom>
          </p:spPr>
        </p:pic>
        <p:sp>
          <p:nvSpPr>
            <p:cNvPr id="28" name="object 33"/>
            <p:cNvSpPr/>
            <p:nvPr/>
          </p:nvSpPr>
          <p:spPr>
            <a:xfrm>
              <a:off x="2571750" y="4476751"/>
              <a:ext cx="431800" cy="76200"/>
            </a:xfrm>
            <a:custGeom>
              <a:avLst/>
              <a:gdLst/>
              <a:ahLst/>
              <a:cxnLst/>
              <a:rect l="l" t="t" r="r" b="b"/>
              <a:pathLst>
                <a:path w="4318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431800" y="44448"/>
                  </a:lnTo>
                  <a:lnTo>
                    <a:pt x="431800" y="31748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9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03450" y="5848350"/>
              <a:ext cx="215900" cy="76200"/>
            </a:xfrm>
            <a:prstGeom prst="rect">
              <a:avLst/>
            </a:prstGeom>
          </p:spPr>
        </p:pic>
        <p:sp>
          <p:nvSpPr>
            <p:cNvPr id="30" name="object 35"/>
            <p:cNvSpPr/>
            <p:nvPr/>
          </p:nvSpPr>
          <p:spPr>
            <a:xfrm>
              <a:off x="2774950" y="5848350"/>
              <a:ext cx="431800" cy="76200"/>
            </a:xfrm>
            <a:custGeom>
              <a:avLst/>
              <a:gdLst/>
              <a:ahLst/>
              <a:cxnLst/>
              <a:rect l="l" t="t" r="r" b="b"/>
              <a:pathLst>
                <a:path w="4318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431800" y="44449"/>
                  </a:lnTo>
                  <a:lnTo>
                    <a:pt x="431800" y="31749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1" name="object 36"/>
          <p:cNvSpPr txBox="1"/>
          <p:nvPr/>
        </p:nvSpPr>
        <p:spPr>
          <a:xfrm>
            <a:off x="538479" y="1807258"/>
            <a:ext cx="67426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t)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2" name="object 37"/>
          <p:cNvSpPr txBox="1"/>
          <p:nvPr/>
        </p:nvSpPr>
        <p:spPr>
          <a:xfrm>
            <a:off x="3237230" y="3247120"/>
            <a:ext cx="1244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/>
              </a:rPr>
              <a:t>t</a:t>
            </a:r>
          </a:p>
        </p:txBody>
      </p:sp>
      <p:sp>
        <p:nvSpPr>
          <p:cNvPr id="33" name="object 38"/>
          <p:cNvSpPr txBox="1"/>
          <p:nvPr/>
        </p:nvSpPr>
        <p:spPr>
          <a:xfrm>
            <a:off x="2640331" y="3627803"/>
            <a:ext cx="2235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T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  <p:sp>
        <p:nvSpPr>
          <p:cNvPr id="34" name="object 39"/>
          <p:cNvSpPr txBox="1"/>
          <p:nvPr/>
        </p:nvSpPr>
        <p:spPr>
          <a:xfrm>
            <a:off x="2137092" y="1973945"/>
            <a:ext cx="1530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τ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921849" y="4107221"/>
            <a:ext cx="1857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Fs=1/T</a:t>
            </a:r>
            <a:endParaRPr kumimoji="0" lang="zh-CN" alt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4B30F82-7D0B-E523-4845-11CB8B64501D}"/>
              </a:ext>
            </a:extLst>
          </p:cNvPr>
          <p:cNvSpPr txBox="1"/>
          <p:nvPr/>
        </p:nvSpPr>
        <p:spPr>
          <a:xfrm>
            <a:off x="402293" y="2170688"/>
            <a:ext cx="1121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/>
              <a:t>Sampling: Sine</a:t>
            </a:r>
            <a:endParaRPr lang="zh-CN" altLang="en-US" u="none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767" y="1404000"/>
            <a:ext cx="5400000" cy="405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163" y="1404000"/>
            <a:ext cx="5400000" cy="4050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657707" y="5730480"/>
            <a:ext cx="47039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Fs = 100       T= 0.01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901499" y="5728350"/>
          <a:ext cx="3292670" cy="693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164800" imgH="4876800" progId="Equation.DSMT4">
                  <p:embed/>
                </p:oleObj>
              </mc:Choice>
              <mc:Fallback>
                <p:oleObj name="Equation" r:id="rId4" imgW="23164800" imgH="4876800" progId="Equation.DSMT4">
                  <p:embed/>
                  <p:pic>
                    <p:nvPicPr>
                      <p:cNvPr id="0" name="对象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01499" y="5728350"/>
                        <a:ext cx="3292670" cy="6931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B374DD33-F07E-FD6A-F78E-60A7078E5878}"/>
              </a:ext>
            </a:extLst>
          </p:cNvPr>
          <p:cNvSpPr txBox="1"/>
          <p:nvPr/>
        </p:nvSpPr>
        <p:spPr>
          <a:xfrm>
            <a:off x="5014893" y="642555"/>
            <a:ext cx="5622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Fs: the number of sampling points in a second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T: the time interval between two sampling points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2" y="103404"/>
            <a:ext cx="11342912" cy="618744"/>
          </a:xfrm>
        </p:spPr>
        <p:txBody>
          <a:bodyPr>
            <a:normAutofit/>
          </a:bodyPr>
          <a:lstStyle/>
          <a:p>
            <a:r>
              <a:rPr lang="en-US" altLang="zh-CN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Sampling:  corresponding time of sampling point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668969" y="5714914"/>
            <a:ext cx="659169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Fs = 100hz    n = 88    t = 0.87s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153" y="722148"/>
            <a:ext cx="6591693" cy="49437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2" y="103404"/>
            <a:ext cx="10515600" cy="618744"/>
          </a:xfrm>
        </p:spPr>
        <p:txBody>
          <a:bodyPr>
            <a:normAutofit fontScale="90000"/>
          </a:bodyPr>
          <a:lstStyle/>
          <a:p>
            <a:r>
              <a:rPr lang="en-US" altLang="zh-CN" sz="4000" u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Downsampling</a:t>
            </a:r>
            <a:r>
              <a:rPr lang="en-US" altLang="zh-CN" sz="400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u="none" dirty="0"/>
              <a:t> </a:t>
            </a:r>
            <a:endParaRPr lang="zh-CN" altLang="en-US" u="none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285" y="1320165"/>
            <a:ext cx="5440680" cy="11277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58265" y="1399540"/>
            <a:ext cx="46158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y[n] = x[Mn]     for M&gt;1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845" y="3507740"/>
            <a:ext cx="8587740" cy="22783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u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Upsampling</a:t>
            </a:r>
            <a:endParaRPr lang="zh-CN" altLang="en-US" u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1" name="对象 30"/>
          <p:cNvGraphicFramePr/>
          <p:nvPr/>
        </p:nvGraphicFramePr>
        <p:xfrm>
          <a:off x="1336040" y="1355725"/>
          <a:ext cx="3616325" cy="721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234565" imgH="457200" progId="Equation.DSMT4">
                  <p:embed/>
                </p:oleObj>
              </mc:Choice>
              <mc:Fallback>
                <p:oleObj r:id="rId2" imgW="2234565" imgH="457200" progId="Equation.DSMT4">
                  <p:embed/>
                  <p:pic>
                    <p:nvPicPr>
                      <p:cNvPr id="0" name="图片 3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36040" y="1355725"/>
                        <a:ext cx="3616325" cy="721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3" name="图片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8310" y="2693035"/>
            <a:ext cx="8755380" cy="3451860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0975" y="1227455"/>
            <a:ext cx="6278880" cy="96012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jY1ZmI2ZDM5NDVkZDhhM2I2NjNhZTkxMDgxZmM3ODcifQ=="/>
  <p:tag name="KSO_WPP_MARK_KEY" val="db849d91-c06a-41d6-b5a9-2492fcbe299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852,&quot;width&quot;:9881}"/>
</p:tagLst>
</file>

<file path=ppt/theme/theme1.xml><?xml version="1.0" encoding="utf-8"?>
<a:theme xmlns:a="http://schemas.openxmlformats.org/drawingml/2006/main" name="1_Office 主题​​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944</Words>
  <Application>Microsoft Office PowerPoint</Application>
  <PresentationFormat>宽屏</PresentationFormat>
  <Paragraphs>164</Paragraphs>
  <Slides>38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49" baseType="lpstr">
      <vt:lpstr>黑体</vt:lpstr>
      <vt:lpstr>微软雅黑</vt:lpstr>
      <vt:lpstr>Arial</vt:lpstr>
      <vt:lpstr>Calibri</vt:lpstr>
      <vt:lpstr>Cambria Math</vt:lpstr>
      <vt:lpstr>Times New Roman</vt:lpstr>
      <vt:lpstr>Wingdings</vt:lpstr>
      <vt:lpstr>1_Office 主题​​</vt:lpstr>
      <vt:lpstr>2_Office 主题​​</vt:lpstr>
      <vt:lpstr>Equation</vt:lpstr>
      <vt:lpstr>MathType 7.0 Equation</vt:lpstr>
      <vt:lpstr> Signal Processing Tutorial </vt:lpstr>
      <vt:lpstr>Outline</vt:lpstr>
      <vt:lpstr>Types of signal</vt:lpstr>
      <vt:lpstr>Cont’d</vt:lpstr>
      <vt:lpstr>Discrete-Time Signal: Sampling</vt:lpstr>
      <vt:lpstr>Sampling: Sine</vt:lpstr>
      <vt:lpstr>Sampling:  corresponding time of sampling point</vt:lpstr>
      <vt:lpstr>Downsampling: </vt:lpstr>
      <vt:lpstr>Upsampling</vt:lpstr>
      <vt:lpstr>Resampling: Downsampling &amp; Upsampling</vt:lpstr>
      <vt:lpstr>Spectrum Analysis</vt:lpstr>
      <vt:lpstr>Why frequency domain</vt:lpstr>
      <vt:lpstr>Signal in frequency domain</vt:lpstr>
      <vt:lpstr>Discrete Fourier Transform (DFT)</vt:lpstr>
      <vt:lpstr>Fast Fourier Transform (FFT)</vt:lpstr>
      <vt:lpstr>PowerPoint 演示文稿</vt:lpstr>
      <vt:lpstr>Matlab implementation</vt:lpstr>
      <vt:lpstr>Z-Transform: Extension of Fourier transform</vt:lpstr>
      <vt:lpstr>Z-Transform: An example to delay the signal</vt:lpstr>
      <vt:lpstr>Filters</vt:lpstr>
      <vt:lpstr>The role of filters</vt:lpstr>
      <vt:lpstr>Type of filters</vt:lpstr>
      <vt:lpstr>Cont’d</vt:lpstr>
      <vt:lpstr>Ideal Low-Pass Filters</vt:lpstr>
      <vt:lpstr>Time domain presentation </vt:lpstr>
      <vt:lpstr>Cont’d</vt:lpstr>
      <vt:lpstr>Non-ideal Filters </vt:lpstr>
      <vt:lpstr>Examples</vt:lpstr>
      <vt:lpstr>Matlab implementation---fdatool</vt:lpstr>
      <vt:lpstr>Equalizer</vt:lpstr>
      <vt:lpstr>Spectorgram</vt:lpstr>
      <vt:lpstr>Spectorgram</vt:lpstr>
      <vt:lpstr>Spectorgram</vt:lpstr>
      <vt:lpstr>Spectorgram</vt:lpstr>
      <vt:lpstr>Spectorgram</vt:lpstr>
      <vt:lpstr>Time Waveform and Spectrum characteristics of speech</vt:lpstr>
      <vt:lpstr>Time Waveform and Spectrum characteristics of speech</vt:lpstr>
      <vt:lpstr>Spectorgram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2018新增纵向科研项目27项</dc:title>
  <dc:creator>antpeter</dc:creator>
  <cp:lastModifiedBy>邱 锦灏</cp:lastModifiedBy>
  <cp:revision>187</cp:revision>
  <dcterms:created xsi:type="dcterms:W3CDTF">2018-08-22T07:36:00Z</dcterms:created>
  <dcterms:modified xsi:type="dcterms:W3CDTF">2022-11-21T11:09:49Z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2052-11.1.0.12598</vt:lpwstr>
  </property>
  <property fmtid="{D5CDD505-2E9C-101B-9397-08002B2CF9AE}" pid="3" name="ICV">
    <vt:lpwstr>ACD811C5D96F460C9F625BEE853CBDDC</vt:lpwstr>
  </property>
</Properties>
</file>