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68" r:id="rId2"/>
    <p:sldId id="257" r:id="rId3"/>
    <p:sldId id="453" r:id="rId4"/>
    <p:sldId id="265" r:id="rId5"/>
    <p:sldId id="266" r:id="rId6"/>
    <p:sldId id="454" r:id="rId7"/>
    <p:sldId id="319" r:id="rId8"/>
    <p:sldId id="267" r:id="rId9"/>
    <p:sldId id="298" r:id="rId10"/>
    <p:sldId id="300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307" r:id="rId29"/>
    <p:sldId id="317" r:id="rId30"/>
    <p:sldId id="524" r:id="rId31"/>
    <p:sldId id="523" r:id="rId32"/>
    <p:sldId id="476" r:id="rId33"/>
    <p:sldId id="477" r:id="rId34"/>
    <p:sldId id="479" r:id="rId35"/>
    <p:sldId id="481" r:id="rId36"/>
    <p:sldId id="484" r:id="rId37"/>
    <p:sldId id="485" r:id="rId38"/>
    <p:sldId id="492" r:id="rId39"/>
    <p:sldId id="493" r:id="rId40"/>
    <p:sldId id="494" r:id="rId41"/>
    <p:sldId id="495" r:id="rId42"/>
    <p:sldId id="498" r:id="rId43"/>
    <p:sldId id="499" r:id="rId44"/>
    <p:sldId id="500" r:id="rId45"/>
    <p:sldId id="501" r:id="rId46"/>
    <p:sldId id="313" r:id="rId47"/>
    <p:sldId id="342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1" autoAdjust="0"/>
    <p:restoredTop sz="84501" autoAdjust="0"/>
  </p:normalViewPr>
  <p:slideViewPr>
    <p:cSldViewPr>
      <p:cViewPr varScale="1">
        <p:scale>
          <a:sx n="58" d="100"/>
          <a:sy n="58" d="100"/>
        </p:scale>
        <p:origin x="142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D58D-F39F-40D0-964A-C1AFEF993641}" type="datetimeFigureOut">
              <a:rPr lang="zh-CN" altLang="en-US" smtClean="0"/>
              <a:pPr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03082-E6BC-41CF-858D-A02371255A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9D7D0-5A6E-4780-A1B0-D6B5DD6F41FA}" type="datetimeFigureOut">
              <a:rPr lang="zh-CN" altLang="en-US" smtClean="0"/>
              <a:pPr/>
              <a:t>2022/9/27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38DF-3FCD-48F8-A49C-424ABE7E3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42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35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任意的参数列表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209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43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16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85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44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6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599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4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作用域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18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81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Scope </a:t>
            </a:r>
            <a:r>
              <a:rPr lang="zh-CN" altLang="en-US" dirty="0"/>
              <a:t>作用域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942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Scope </a:t>
            </a:r>
            <a:r>
              <a:rPr lang="zh-CN" altLang="en-US" dirty="0"/>
              <a:t>作用域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30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名称</a:t>
            </a:r>
            <a:r>
              <a:rPr lang="en-US" altLang="zh-CN" dirty="0"/>
              <a:t>(</a:t>
            </a:r>
            <a:r>
              <a:rPr lang="zh-CN" altLang="en-US" dirty="0"/>
              <a:t>变量名</a:t>
            </a:r>
            <a:r>
              <a:rPr lang="en-US" altLang="zh-CN" dirty="0"/>
              <a:t>)</a:t>
            </a:r>
            <a:r>
              <a:rPr lang="zh-CN" altLang="en-US" dirty="0"/>
              <a:t>在当前的代码块中不存在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160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11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182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077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8525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68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6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内建函数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158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59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645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545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410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48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弧度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0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1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93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92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31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F6E-408D-4AE3-8566-FECA5309FD8E}" type="datetime1">
              <a:rPr lang="zh-CN" altLang="en-US" smtClean="0"/>
              <a:pPr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303-41D8-43EE-88DC-5427C3B31221}" type="datetime1">
              <a:rPr lang="zh-CN" altLang="en-US" smtClean="0"/>
              <a:pPr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1916-9017-4AEC-9A52-81E0D61C0985}" type="datetime1">
              <a:rPr lang="zh-CN" altLang="en-US" smtClean="0"/>
              <a:pPr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643938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5312-6B83-472E-8637-9A5D14B85216}" type="datetime1">
              <a:rPr lang="zh-CN" altLang="en-US" smtClean="0"/>
              <a:pPr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C270-246C-47E9-861E-1C9C1200CF84}" type="datetime1">
              <a:rPr lang="zh-CN" altLang="en-US" smtClean="0"/>
              <a:pPr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008D-65BA-4250-8D68-B94423B346FA}" type="datetime1">
              <a:rPr lang="zh-CN" altLang="en-US" smtClean="0"/>
              <a:pPr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3AA-FD8D-4E2E-BA1A-C88F393144E8}" type="datetime1">
              <a:rPr lang="zh-CN" altLang="en-US" smtClean="0"/>
              <a:pPr/>
              <a:t>2022/9/27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60FE-43C2-49F0-AA5F-55A9B8F4B657}" type="datetime1">
              <a:rPr lang="zh-CN" altLang="en-US" smtClean="0"/>
              <a:pPr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7813-2760-4D6D-A5D0-AC9FF564894C}" type="datetime1">
              <a:rPr lang="zh-CN" altLang="en-US" smtClean="0"/>
              <a:pPr/>
              <a:t>2022/9/27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6846-B729-4B0F-92EA-A60C288DFF2D}" type="datetime1">
              <a:rPr lang="zh-CN" altLang="en-US" smtClean="0"/>
              <a:pPr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6A29-6F0B-43ED-9A8D-56FF6C20F0E5}" type="datetime1">
              <a:rPr lang="zh-CN" altLang="en-US" smtClean="0"/>
              <a:pPr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FA54-DF39-47F4-AE82-629157D36F87}" type="datetime1">
              <a:rPr lang="zh-CN" altLang="en-US" smtClean="0"/>
              <a:pPr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ontrolflow.html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tutorial/modules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SI100B Introduction to Information Science and Technology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b="1" dirty="0"/>
              <a:t>Python Programming)</a:t>
            </a:r>
            <a:endParaRPr lang="zh-CN" altLang="en-US" b="1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134122" y="4019288"/>
            <a:ext cx="6858000" cy="165576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高盛华</a:t>
            </a:r>
            <a:endParaRPr lang="en-US" altLang="zh-CN" dirty="0"/>
          </a:p>
          <a:p>
            <a:r>
              <a:rPr lang="en-US" altLang="zh-CN" dirty="0"/>
              <a:t>School of Information Science and Technology</a:t>
            </a:r>
          </a:p>
          <a:p>
            <a:r>
              <a:rPr lang="en-US" altLang="zh-CN" dirty="0" err="1"/>
              <a:t>ShanghaiTech</a:t>
            </a:r>
            <a:r>
              <a:rPr lang="en-US" altLang="zh-CN" dirty="0"/>
              <a:t>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6510AC-6128-44F0-9551-44547E6F5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103403"/>
            <a:ext cx="1643074" cy="4393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BB881C-C0AB-40F8-9C4E-3CF8C586CF86}"/>
              </a:ext>
            </a:extLst>
          </p:cNvPr>
          <p:cNvSpPr/>
          <p:nvPr/>
        </p:nvSpPr>
        <p:spPr>
          <a:xfrm>
            <a:off x="4493175" y="63852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/>
              <a:t>Slides credited to Prof </a:t>
            </a:r>
            <a:r>
              <a:rPr lang="en-US" altLang="zh-CN" dirty="0" err="1"/>
              <a:t>Haipeng</a:t>
            </a:r>
            <a:r>
              <a:rPr lang="en-US" altLang="zh-CN" dirty="0"/>
              <a:t> Zhang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87"/>
    </mc:Choice>
    <mc:Fallback xmlns="">
      <p:transition spd="slow" advTm="208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Once we have defined a function, we can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call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(or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invoke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) it as many times as we like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This is a store and reuse pattern</a:t>
            </a:r>
          </a:p>
          <a:p>
            <a:r>
              <a:rPr lang="en-US" dirty="0" err="1">
                <a:solidFill>
                  <a:srgbClr val="000000"/>
                </a:solidFill>
                <a:latin typeface="Times"/>
                <a:cs typeface="Times"/>
              </a:rPr>
              <a:t>test.py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file:</a:t>
            </a: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python </a:t>
            </a:r>
            <a:r>
              <a:rPr lang="en-US" dirty="0" err="1">
                <a:solidFill>
                  <a:srgbClr val="000000"/>
                </a:solidFill>
                <a:latin typeface="Times"/>
                <a:cs typeface="Times"/>
              </a:rPr>
              <a:t>test.py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7" name="Shape 308"/>
          <p:cNvSpPr txBox="1"/>
          <p:nvPr/>
        </p:nvSpPr>
        <p:spPr>
          <a:xfrm>
            <a:off x="3357304" y="3354724"/>
            <a:ext cx="2890227" cy="2398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5				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-US" sz="14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print_oks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():			</a:t>
            </a:r>
          </a:p>
          <a:p>
            <a:pPr lvl="0" defTabSz="457200">
              <a:buClr>
                <a:prstClr val="white"/>
              </a:buClr>
              <a:buSzPct val="25000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”OK 1”</a:t>
            </a:r>
            <a:r>
              <a:rPr lang="en-US" sz="14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buClr>
                <a:prstClr val="white"/>
              </a:buClr>
              <a:buSzPct val="25000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’OK 2’</a:t>
            </a:r>
            <a:r>
              <a:rPr lang="en-US" sz="14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'World'</a:t>
            </a:r>
            <a:r>
              <a:rPr lang="en-US" sz="14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print_oks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			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2			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08"/>
          <p:cNvSpPr txBox="1"/>
          <p:nvPr/>
        </p:nvSpPr>
        <p:spPr>
          <a:xfrm>
            <a:off x="3357304" y="5935471"/>
            <a:ext cx="2890227" cy="9225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World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OK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OK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308"/>
          <p:cNvSpPr txBox="1"/>
          <p:nvPr/>
        </p:nvSpPr>
        <p:spPr>
          <a:xfrm>
            <a:off x="6236488" y="3354724"/>
            <a:ext cx="522121" cy="2398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(2)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(5)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(7)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(3)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(4)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(8)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(9)</a:t>
            </a:r>
          </a:p>
        </p:txBody>
      </p:sp>
    </p:spTree>
    <p:extLst>
      <p:ext uri="{BB962C8B-B14F-4D97-AF65-F5344CB8AC3E}">
        <p14:creationId xmlns:p14="http://schemas.microsoft.com/office/powerpoint/2010/main" val="221231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5192713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An argument/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parameter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is a variable which we use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in the function definition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It is a “</a:t>
            </a:r>
            <a:r>
              <a:rPr lang="en-US" b="1" dirty="0">
                <a:solidFill>
                  <a:srgbClr val="000000"/>
                </a:solidFill>
                <a:latin typeface="Times"/>
                <a:cs typeface="Times"/>
              </a:rPr>
              <a:t>handle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” that allows the code in the function to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access the </a:t>
            </a:r>
            <a:r>
              <a:rPr lang="en-US" dirty="0">
                <a:solidFill>
                  <a:srgbClr val="31859C"/>
                </a:solidFill>
                <a:latin typeface="Times"/>
                <a:cs typeface="Times"/>
              </a:rPr>
              <a:t>arguments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for a particular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"/>
                <a:cs typeface="Times"/>
              </a:rPr>
              <a:t>function invocation</a:t>
            </a: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7" name="Shape 340"/>
          <p:cNvSpPr txBox="1"/>
          <p:nvPr/>
        </p:nvSpPr>
        <p:spPr>
          <a:xfrm>
            <a:off x="5289826" y="1881481"/>
            <a:ext cx="3854174" cy="43249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== 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lvl="0" defTabSz="457200">
              <a:buClr>
                <a:prstClr val="white"/>
              </a:buClr>
              <a:buSzPct val="25000"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'Hola'</a:t>
            </a:r>
            <a:r>
              <a:rPr lang="en-US" b="1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lang="en-US" b="1" dirty="0">
              <a:solidFill>
                <a:srgbClr val="FFFF00"/>
              </a:solidFill>
              <a:latin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== 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lvl="0" defTabSz="457200">
              <a:buClr>
                <a:prstClr val="white"/>
              </a:buClr>
              <a:buSzPct val="25000"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'Bonjour'</a:t>
            </a:r>
            <a:r>
              <a:rPr lang="en-US" b="1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lvl="0" defTabSz="457200">
              <a:buClr>
                <a:prstClr val="white"/>
              </a:buClr>
              <a:buSzPct val="25000"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print(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-US" b="1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Bonjour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cxnSp>
        <p:nvCxnSpPr>
          <p:cNvPr id="11" name="Shape 370"/>
          <p:cNvCxnSpPr/>
          <p:nvPr/>
        </p:nvCxnSpPr>
        <p:spPr>
          <a:xfrm flipH="1" flipV="1">
            <a:off x="6791739" y="1600200"/>
            <a:ext cx="519045" cy="442844"/>
          </a:xfrm>
          <a:prstGeom prst="straightConnector1">
            <a:avLst/>
          </a:prstGeom>
          <a:noFill/>
          <a:ln w="76200" cap="rnd" cmpd="sng">
            <a:solidFill>
              <a:schemeClr val="accent6">
                <a:lumMod val="7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TextBox 11"/>
          <p:cNvSpPr txBox="1"/>
          <p:nvPr/>
        </p:nvSpPr>
        <p:spPr>
          <a:xfrm>
            <a:off x="5819899" y="1153651"/>
            <a:ext cx="182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54645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/>
              <a:t>The </a:t>
            </a:r>
            <a:r>
              <a:rPr lang="en-US" altLang="zh-CN" sz="3200" b="1" dirty="0">
                <a:solidFill>
                  <a:schemeClr val="accent6"/>
                </a:solidFill>
              </a:rPr>
              <a:t>return</a:t>
            </a:r>
            <a:r>
              <a:rPr lang="en-US" altLang="zh-CN" sz="3200" b="1" dirty="0"/>
              <a:t> statement</a:t>
            </a:r>
            <a:endParaRPr lang="en-US" sz="3200" b="1" dirty="0">
              <a:latin typeface="Avenir Next Regular"/>
              <a:cs typeface="Avenir Next Regular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665163" y="1600200"/>
            <a:ext cx="8478837" cy="4756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Often a function will take its arguments, do some computation, and </a:t>
            </a:r>
            <a:r>
              <a:rPr lang="en-US" sz="2400" dirty="0">
                <a:solidFill>
                  <a:srgbClr val="953735"/>
                </a:solidFill>
                <a:latin typeface="Times"/>
                <a:cs typeface="Times"/>
              </a:rPr>
              <a:t>return a value 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to be used as the </a:t>
            </a:r>
            <a:r>
              <a:rPr lang="en-US" sz="2400" b="1" dirty="0">
                <a:solidFill>
                  <a:srgbClr val="FF0000"/>
                </a:solidFill>
                <a:latin typeface="Times"/>
                <a:cs typeface="Times"/>
              </a:rPr>
              <a:t>value of the function call 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in the </a:t>
            </a:r>
            <a:r>
              <a:rPr lang="en-US" sz="2400" dirty="0">
                <a:solidFill>
                  <a:srgbClr val="008000"/>
                </a:solidFill>
                <a:latin typeface="Times"/>
                <a:cs typeface="Times"/>
              </a:rPr>
              <a:t>calling expression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. </a:t>
            </a: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latin typeface="Times"/>
                <a:cs typeface="Time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 keyword is used for this.</a:t>
            </a: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A return statement with no arguments is the same as return none.</a:t>
            </a:r>
          </a:p>
        </p:txBody>
      </p:sp>
      <p:sp>
        <p:nvSpPr>
          <p:cNvPr id="7" name="Shape 347"/>
          <p:cNvSpPr txBox="1"/>
          <p:nvPr/>
        </p:nvSpPr>
        <p:spPr>
          <a:xfrm>
            <a:off x="2210006" y="3671255"/>
            <a:ext cx="4581213" cy="2129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"Hello“)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"Glenn")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"Sally“)</a:t>
            </a:r>
          </a:p>
        </p:txBody>
      </p:sp>
      <p:sp>
        <p:nvSpPr>
          <p:cNvPr id="8" name="Shape 348"/>
          <p:cNvSpPr txBox="1"/>
          <p:nvPr/>
        </p:nvSpPr>
        <p:spPr>
          <a:xfrm>
            <a:off x="2210005" y="5876487"/>
            <a:ext cx="4581213" cy="924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  <p:sp>
        <p:nvSpPr>
          <p:cNvPr id="10" name="Shape 347"/>
          <p:cNvSpPr txBox="1"/>
          <p:nvPr/>
        </p:nvSpPr>
        <p:spPr>
          <a:xfrm>
            <a:off x="6553201" y="3671255"/>
            <a:ext cx="691322" cy="2129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Courier New"/>
                <a:cs typeface="Times"/>
                <a:sym typeface="Courier New"/>
              </a:rPr>
              <a:t>(2)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Courier New"/>
                <a:cs typeface="Times"/>
                <a:sym typeface="Courier New"/>
              </a:rPr>
              <a:t>(1)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Courier New"/>
                <a:cs typeface="Times"/>
                <a:sym typeface="Courier New"/>
              </a:rPr>
              <a:t>(3)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</p:txBody>
      </p:sp>
      <p:sp>
        <p:nvSpPr>
          <p:cNvPr id="11" name="Shape 347"/>
          <p:cNvSpPr txBox="1"/>
          <p:nvPr/>
        </p:nvSpPr>
        <p:spPr>
          <a:xfrm>
            <a:off x="7051262" y="3671255"/>
            <a:ext cx="691322" cy="2129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Courier New"/>
                <a:cs typeface="Times"/>
                <a:sym typeface="Courier New"/>
              </a:rPr>
              <a:t>(4)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411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/>
              <a:t>The </a:t>
            </a:r>
            <a:r>
              <a:rPr lang="en-US" altLang="zh-CN" sz="3200" b="1" dirty="0">
                <a:solidFill>
                  <a:schemeClr val="accent6"/>
                </a:solidFill>
              </a:rPr>
              <a:t>return</a:t>
            </a:r>
            <a:r>
              <a:rPr lang="en-US" altLang="zh-CN" sz="3200" b="1" dirty="0"/>
              <a:t> statement</a:t>
            </a:r>
            <a:endParaRPr lang="en-US" sz="3200" b="1" dirty="0">
              <a:latin typeface="Avenir Next Regular"/>
              <a:cs typeface="Avenir Next Regular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665163" y="1600200"/>
            <a:ext cx="8478837" cy="4756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The </a:t>
            </a:r>
            <a:r>
              <a:rPr lang="en-US" sz="2400" b="1" i="1" dirty="0">
                <a:solidFill>
                  <a:srgbClr val="000000"/>
                </a:solidFill>
                <a:latin typeface="Times"/>
                <a:cs typeface="Time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 statement </a:t>
            </a:r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ends the function execution 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and “</a:t>
            </a:r>
            <a:r>
              <a:rPr lang="en-US" sz="2400" dirty="0">
                <a:solidFill>
                  <a:srgbClr val="008000"/>
                </a:solidFill>
                <a:latin typeface="Times"/>
                <a:cs typeface="Times"/>
              </a:rPr>
              <a:t>sends back” the result of the function</a:t>
            </a:r>
          </a:p>
        </p:txBody>
      </p:sp>
      <p:sp>
        <p:nvSpPr>
          <p:cNvPr id="10" name="Shape 355"/>
          <p:cNvSpPr txBox="1"/>
          <p:nvPr/>
        </p:nvSpPr>
        <p:spPr>
          <a:xfrm>
            <a:off x="947444" y="2364491"/>
            <a:ext cx="7909426" cy="43910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'Bonjour'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lvl="0" defTabSz="457200">
              <a:buClr>
                <a:prstClr val="white"/>
              </a:buClr>
              <a:buSzPct val="25000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b="1" dirty="0">
                <a:solidFill>
                  <a:prstClr val="whit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lang="en-US" altLang="zh-CN" b="1" dirty="0">
                <a:solidFill>
                  <a:prstClr val="white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b="1" dirty="0">
                <a:solidFill>
                  <a:prstClr val="whit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),'Sally')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Sally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b="1" dirty="0">
                <a:solidFill>
                  <a:prstClr val="whit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),'Michael')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1" name="Shape 355"/>
          <p:cNvSpPr txBox="1"/>
          <p:nvPr/>
        </p:nvSpPr>
        <p:spPr>
          <a:xfrm>
            <a:off x="5113131" y="2364490"/>
            <a:ext cx="3743739" cy="24173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What greet does: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1)Receives the argument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2)If the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is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then return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otherwise,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2.1)If the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is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then return Bonjour, otherwise return Hello</a:t>
            </a:r>
          </a:p>
        </p:txBody>
      </p:sp>
    </p:spTree>
    <p:extLst>
      <p:ext uri="{BB962C8B-B14F-4D97-AF65-F5344CB8AC3E}">
        <p14:creationId xmlns:p14="http://schemas.microsoft.com/office/powerpoint/2010/main" val="69794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347" y="771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Type annotation for arguments and return values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28613" y="3084838"/>
          <a:ext cx="7983537" cy="369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文档" r:id="rId4" imgW="5361840" imgH="2487240" progId="Word.OpenDocumentText.12">
                  <p:embed/>
                </p:oleObj>
              </mc:Choice>
              <mc:Fallback>
                <p:oleObj name="文档" r:id="rId4" imgW="5361840" imgH="2487240" progId="Word.OpenDocumentTex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8613" y="3084838"/>
                        <a:ext cx="7983537" cy="3694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>
          <a:xfrm>
            <a:off x="6015209" y="2867921"/>
            <a:ext cx="1927952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55914" y="3901096"/>
            <a:ext cx="2560973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/>
              <a:t>return type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57460" y="2935150"/>
            <a:ext cx="850135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17271" y="2935150"/>
            <a:ext cx="850135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81987" y="1768669"/>
            <a:ext cx="3227045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/>
              <a:t>Types of parameters type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33186" y="5623976"/>
            <a:ext cx="36837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Does it work?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8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347" y="771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Type annotation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85788" y="1582738"/>
          <a:ext cx="7983537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文档" r:id="rId4" imgW="5361840" imgH="1933200" progId="Word.OpenDocumentText.12">
                  <p:embed/>
                </p:oleObj>
              </mc:Choice>
              <mc:Fallback>
                <p:oleObj name="文档" r:id="rId4" imgW="5361840" imgH="1933200" progId="Word.OpenDocumentTex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5788" y="1582738"/>
                        <a:ext cx="7983537" cy="287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809545" y="4454525"/>
            <a:ext cx="1357366" cy="10772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/>
              <a:t>2</a:t>
            </a:r>
          </a:p>
          <a:p>
            <a:r>
              <a:rPr lang="en-US" altLang="zh-CN" sz="3200" dirty="0"/>
              <a:t>2.0</a:t>
            </a:r>
          </a:p>
        </p:txBody>
      </p:sp>
      <p:sp>
        <p:nvSpPr>
          <p:cNvPr id="12" name="矩形 11"/>
          <p:cNvSpPr/>
          <p:nvPr/>
        </p:nvSpPr>
        <p:spPr>
          <a:xfrm>
            <a:off x="2343456" y="4454525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1848" y="5662989"/>
            <a:ext cx="7047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To increase </a:t>
            </a:r>
            <a:r>
              <a:rPr lang="en-US" altLang="zh-CN" sz="3600" dirty="0">
                <a:solidFill>
                  <a:srgbClr val="0000FF"/>
                </a:solidFill>
              </a:rPr>
              <a:t>readability</a:t>
            </a:r>
            <a:r>
              <a:rPr lang="en-US" altLang="zh-CN" sz="3600" dirty="0"/>
              <a:t>, no real usage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1308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347" y="771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Default values of arguments</a:t>
            </a:r>
            <a:endParaRPr lang="en-US" sz="4800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2708" y="1579210"/>
            <a:ext cx="81973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Parameters can have default values,</a:t>
            </a:r>
          </a:p>
          <a:p>
            <a:pPr algn="ctr"/>
            <a:r>
              <a:rPr lang="en-US" altLang="zh-CN" sz="2800" dirty="0">
                <a:solidFill>
                  <a:srgbClr val="0000FF"/>
                </a:solidFill>
              </a:rPr>
              <a:t> </a:t>
            </a:r>
          </a:p>
          <a:p>
            <a:pPr algn="ctr"/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 err="1"/>
              <a:t>def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funcname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00FF"/>
                </a:solidFill>
              </a:rPr>
              <a:t>p1 = v1, p2 = v2,…, </a:t>
            </a:r>
            <a:r>
              <a:rPr lang="en-US" altLang="zh-CN" sz="2800" dirty="0" err="1">
                <a:solidFill>
                  <a:srgbClr val="0000FF"/>
                </a:solidFill>
              </a:rPr>
              <a:t>pn</a:t>
            </a:r>
            <a:r>
              <a:rPr lang="en-US" altLang="zh-CN" sz="2800" dirty="0">
                <a:solidFill>
                  <a:srgbClr val="0000FF"/>
                </a:solidFill>
              </a:rPr>
              <a:t> = </a:t>
            </a:r>
            <a:r>
              <a:rPr lang="en-US" altLang="zh-CN" sz="2800" dirty="0" err="1">
                <a:solidFill>
                  <a:srgbClr val="0000FF"/>
                </a:solidFill>
              </a:rPr>
              <a:t>vn</a:t>
            </a:r>
            <a:r>
              <a:rPr lang="en-US" altLang="zh-CN" sz="2800" dirty="0"/>
              <a:t>):</a:t>
            </a:r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All </a:t>
            </a:r>
            <a:r>
              <a:rPr lang="en-US" altLang="zh-CN" sz="2800" dirty="0"/>
              <a:t>the parameters on the </a:t>
            </a:r>
            <a:r>
              <a:rPr lang="en-US" altLang="zh-CN" sz="2800" dirty="0">
                <a:solidFill>
                  <a:srgbClr val="FF0000"/>
                </a:solidFill>
              </a:rPr>
              <a:t>right-hand side </a:t>
            </a:r>
            <a:r>
              <a:rPr lang="en-US" altLang="zh-CN" sz="2800" dirty="0"/>
              <a:t>of the parameter with default value </a:t>
            </a:r>
            <a:r>
              <a:rPr lang="en-US" altLang="zh-CN" sz="2800" dirty="0">
                <a:solidFill>
                  <a:srgbClr val="FF0000"/>
                </a:solidFill>
              </a:rPr>
              <a:t>must have default values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6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347" y="771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Default values of arguments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00240" y="3909095"/>
          <a:ext cx="7983537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文档" r:id="rId4" imgW="5361840" imgH="1933560" progId="Word.OpenDocumentText.12">
                  <p:embed/>
                </p:oleObj>
              </mc:Choice>
              <mc:Fallback>
                <p:oleObj name="文档" r:id="rId4" imgW="5361840" imgH="1933560" progId="Word.OpenDocumentTex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240" y="3909095"/>
                        <a:ext cx="7983537" cy="287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00240" y="1617586"/>
          <a:ext cx="7983537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文档" r:id="rId6" imgW="5361840" imgH="1933560" progId="Word.OpenDocumentText.12">
                  <p:embed/>
                </p:oleObj>
              </mc:Choice>
              <mc:Fallback>
                <p:oleObj name="文档" r:id="rId6" imgW="5361840" imgH="1933560" progId="Word.OpenDocumentText.12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0240" y="1617586"/>
                        <a:ext cx="7983537" cy="287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101849" y="5949885"/>
            <a:ext cx="23508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No error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384713" y="3694190"/>
            <a:ext cx="1421176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84713" y="1402681"/>
            <a:ext cx="1175418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82184" y="1380723"/>
            <a:ext cx="1226259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347" y="771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Default values of arguments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00240" y="3655704"/>
          <a:ext cx="7983537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" name="文档" r:id="rId4" imgW="5361840" imgH="1933560" progId="Word.OpenDocumentText.12">
                  <p:embed/>
                </p:oleObj>
              </mc:Choice>
              <mc:Fallback>
                <p:oleObj name="文档" r:id="rId4" imgW="5361840" imgH="1933560" progId="Word.OpenDocumentTex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240" y="3655704"/>
                        <a:ext cx="7983537" cy="287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00240" y="1419280"/>
          <a:ext cx="7983537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" name="文档" r:id="rId6" imgW="5361840" imgH="1933560" progId="Word.OpenDocumentText.12">
                  <p:embed/>
                </p:oleObj>
              </mc:Choice>
              <mc:Fallback>
                <p:oleObj name="文档" r:id="rId6" imgW="5361840" imgH="1933560" progId="Word.OpenDocumentText.12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0240" y="1419280"/>
                        <a:ext cx="7983537" cy="287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75423" y="5674460"/>
            <a:ext cx="8868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rgbClr val="FF0000"/>
                </a:solidFill>
              </a:rPr>
              <a:t>SyntaxError</a:t>
            </a:r>
            <a:r>
              <a:rPr lang="en-US" altLang="zh-CN" sz="3600" b="1" dirty="0">
                <a:solidFill>
                  <a:srgbClr val="FF0000"/>
                </a:solidFill>
              </a:rPr>
              <a:t>: non-default argument follows default argument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70832" y="3435290"/>
            <a:ext cx="1421176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941504" y="1238600"/>
            <a:ext cx="1421176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5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347" y="771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Function call</a:t>
            </a:r>
            <a:endParaRPr lang="en-US" sz="4800" b="1" dirty="0"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6516" y="2453926"/>
            <a:ext cx="892748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Actual arguments in function call can be passed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</a:rPr>
              <a:t>positional arguments</a:t>
            </a:r>
            <a:r>
              <a:rPr lang="en-US" altLang="zh-CN" sz="3200" dirty="0"/>
              <a:t>: arguments are passed in the order of parameters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err="1">
                <a:solidFill>
                  <a:srgbClr val="0000FF"/>
                </a:solidFill>
              </a:rPr>
              <a:t>funcname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FF0000"/>
                </a:solidFill>
              </a:rPr>
              <a:t>v1</a:t>
            </a:r>
            <a:r>
              <a:rPr lang="en-US" altLang="zh-CN" sz="3200" dirty="0"/>
              <a:t>,</a:t>
            </a:r>
            <a:r>
              <a:rPr lang="en-US" altLang="zh-CN" sz="3200" dirty="0">
                <a:solidFill>
                  <a:srgbClr val="FF0000"/>
                </a:solidFill>
              </a:rPr>
              <a:t>v2</a:t>
            </a:r>
            <a:r>
              <a:rPr lang="en-US" altLang="zh-CN" sz="3200" dirty="0"/>
              <a:t>,…,</a:t>
            </a:r>
            <a:r>
              <a:rPr lang="en-US" altLang="zh-CN" sz="3200" dirty="0" err="1">
                <a:solidFill>
                  <a:srgbClr val="FF0000"/>
                </a:solidFill>
              </a:rPr>
              <a:t>vn</a:t>
            </a:r>
            <a:r>
              <a:rPr lang="en-US" altLang="zh-CN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</a:rPr>
              <a:t>keyword arguments</a:t>
            </a:r>
            <a:r>
              <a:rPr lang="en-US" altLang="zh-CN" sz="3200" dirty="0"/>
              <a:t>: arguments are passed by preceding the corresponding parameters without preserving their orders</a:t>
            </a:r>
          </a:p>
          <a:p>
            <a:pPr algn="ctr"/>
            <a:r>
              <a:rPr lang="en-US" altLang="zh-CN" sz="3200" dirty="0" err="1">
                <a:solidFill>
                  <a:srgbClr val="0000FF"/>
                </a:solidFill>
              </a:rPr>
              <a:t>funcname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0000FF"/>
                </a:solidFill>
              </a:rPr>
              <a:t>pi=</a:t>
            </a:r>
            <a:r>
              <a:rPr lang="en-US" altLang="zh-CN" sz="3200" dirty="0" err="1">
                <a:solidFill>
                  <a:srgbClr val="FF0000"/>
                </a:solidFill>
              </a:rPr>
              <a:t>vi</a:t>
            </a:r>
            <a:r>
              <a:rPr lang="en-US" altLang="zh-CN" sz="3200" dirty="0" err="1"/>
              <a:t>,</a:t>
            </a:r>
            <a:r>
              <a:rPr lang="en-US" altLang="zh-CN" sz="3200" dirty="0" err="1">
                <a:solidFill>
                  <a:srgbClr val="0000FF"/>
                </a:solidFill>
              </a:rPr>
              <a:t>pj</a:t>
            </a:r>
            <a:r>
              <a:rPr lang="en-US" altLang="zh-CN" sz="3200" dirty="0">
                <a:solidFill>
                  <a:srgbClr val="0000FF"/>
                </a:solidFill>
              </a:rPr>
              <a:t>=</a:t>
            </a:r>
            <a:r>
              <a:rPr lang="en-US" altLang="zh-CN" sz="3200" dirty="0" err="1">
                <a:solidFill>
                  <a:srgbClr val="FF0000"/>
                </a:solidFill>
              </a:rPr>
              <a:t>vj</a:t>
            </a:r>
            <a:r>
              <a:rPr lang="en-US" altLang="zh-CN" sz="3200" dirty="0"/>
              <a:t>,…)</a:t>
            </a:r>
          </a:p>
          <a:p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1669056" y="1314546"/>
            <a:ext cx="5767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	</a:t>
            </a:r>
            <a:r>
              <a:rPr lang="en-US" altLang="zh-CN" sz="3200" dirty="0" err="1"/>
              <a:t>def</a:t>
            </a:r>
            <a:r>
              <a:rPr lang="en-US" altLang="zh-CN" sz="3200" dirty="0"/>
              <a:t>  </a:t>
            </a:r>
            <a:r>
              <a:rPr lang="en-US" altLang="zh-CN" sz="3200" dirty="0" err="1">
                <a:solidFill>
                  <a:srgbClr val="0000FF"/>
                </a:solidFill>
              </a:rPr>
              <a:t>funcname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FF0000"/>
                </a:solidFill>
              </a:rPr>
              <a:t>p1</a:t>
            </a:r>
            <a:r>
              <a:rPr lang="en-US" altLang="zh-CN" sz="3200" dirty="0"/>
              <a:t>,</a:t>
            </a:r>
            <a:r>
              <a:rPr lang="en-US" altLang="zh-CN" sz="3200" dirty="0">
                <a:solidFill>
                  <a:srgbClr val="FF0000"/>
                </a:solidFill>
              </a:rPr>
              <a:t>p2</a:t>
            </a:r>
            <a:r>
              <a:rPr lang="en-US" altLang="zh-CN" sz="3200" dirty="0"/>
              <a:t>,…,</a:t>
            </a:r>
            <a:r>
              <a:rPr lang="en-US" altLang="zh-CN" sz="3200" dirty="0" err="1">
                <a:solidFill>
                  <a:srgbClr val="FF0000"/>
                </a:solidFill>
              </a:rPr>
              <a:t>pn</a:t>
            </a:r>
            <a:r>
              <a:rPr lang="en-US" altLang="zh-CN" sz="3200" dirty="0"/>
              <a:t>):</a:t>
            </a:r>
          </a:p>
          <a:p>
            <a:r>
              <a:rPr lang="en-US" altLang="zh-CN" sz="3200" dirty="0"/>
              <a:t>		body</a:t>
            </a:r>
          </a:p>
        </p:txBody>
      </p:sp>
    </p:spTree>
    <p:extLst>
      <p:ext uri="{BB962C8B-B14F-4D97-AF65-F5344CB8AC3E}">
        <p14:creationId xmlns:p14="http://schemas.microsoft.com/office/powerpoint/2010/main" val="272884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</a:p>
          <a:p>
            <a:r>
              <a:rPr lang="en-US" altLang="zh-CN" dirty="0"/>
              <a:t>Scope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347" y="771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Function call: Example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87325" y="1419225"/>
          <a:ext cx="88519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文档" r:id="rId4" imgW="4898520" imgH="1940760" progId="Word.OpenDocumentText.12">
                  <p:embed/>
                </p:oleObj>
              </mc:Choice>
              <mc:Fallback>
                <p:oleObj name="文档" r:id="rId4" imgW="4898520" imgH="1940760" progId="Word.OpenDocumentText.12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325" y="1419225"/>
                        <a:ext cx="8851900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798528" y="4762998"/>
            <a:ext cx="1357366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600" dirty="0"/>
              <a:t>8</a:t>
            </a:r>
          </a:p>
          <a:p>
            <a:r>
              <a:rPr lang="en-US" altLang="zh-CN" sz="3600" dirty="0"/>
              <a:t>8</a:t>
            </a:r>
          </a:p>
        </p:txBody>
      </p:sp>
      <p:sp>
        <p:nvSpPr>
          <p:cNvPr id="7" name="矩形 6"/>
          <p:cNvSpPr/>
          <p:nvPr/>
        </p:nvSpPr>
        <p:spPr>
          <a:xfrm>
            <a:off x="2332439" y="4762998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77352" y="3790879"/>
            <a:ext cx="4660056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3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Arbitrary number of parameters</a:t>
            </a:r>
            <a:endParaRPr lang="en-US" sz="4800" b="1" dirty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585" y="1413698"/>
            <a:ext cx="9191889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Receiving arguments as a tuple</a:t>
            </a:r>
            <a:r>
              <a:rPr lang="en-US" altLang="zh-CN" sz="3200" dirty="0">
                <a:solidFill>
                  <a:srgbClr val="FF0000"/>
                </a:solidFill>
              </a:rPr>
              <a:t>: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err="1">
                <a:solidFill>
                  <a:srgbClr val="0000FF"/>
                </a:solidFill>
              </a:rPr>
              <a:t>funcname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FF0000"/>
                </a:solidFill>
              </a:rPr>
              <a:t>v</a:t>
            </a:r>
            <a:r>
              <a:rPr lang="en-US" altLang="zh-CN" sz="3200" baseline="-25000" dirty="0">
                <a:solidFill>
                  <a:srgbClr val="FF0000"/>
                </a:solidFill>
              </a:rPr>
              <a:t>1</a:t>
            </a:r>
            <a:r>
              <a:rPr lang="en-US" altLang="zh-CN" sz="3200" dirty="0"/>
              <a:t>,…,</a:t>
            </a:r>
            <a:r>
              <a:rPr lang="en-US" altLang="zh-CN" sz="3200" dirty="0" err="1">
                <a:solidFill>
                  <a:srgbClr val="FF0000"/>
                </a:solidFill>
              </a:rPr>
              <a:t>v</a:t>
            </a:r>
            <a:r>
              <a:rPr lang="en-US" altLang="zh-CN" sz="32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r>
              <a:rPr lang="zh-CN" altLang="en-US" sz="3200" dirty="0">
                <a:solidFill>
                  <a:srgbClr val="0000FF"/>
                </a:solidFill>
              </a:rPr>
              <a:t>*</a:t>
            </a:r>
            <a:r>
              <a:rPr lang="en-US" altLang="zh-CN" sz="3200" dirty="0">
                <a:solidFill>
                  <a:srgbClr val="0000FF"/>
                </a:solidFill>
              </a:rPr>
              <a:t>para, </a:t>
            </a:r>
            <a:r>
              <a:rPr lang="en-US" altLang="zh-CN" sz="3200" b="1" dirty="0">
                <a:solidFill>
                  <a:srgbClr val="7030A0"/>
                </a:solidFill>
              </a:rPr>
              <a:t>x</a:t>
            </a:r>
            <a:r>
              <a:rPr lang="en-US" altLang="zh-CN" sz="3200" b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3200" b="1" dirty="0">
                <a:solidFill>
                  <a:srgbClr val="7030A0"/>
                </a:solidFill>
              </a:rPr>
              <a:t>,…,</a:t>
            </a:r>
            <a:r>
              <a:rPr lang="en-US" altLang="zh-CN" sz="3200" b="1" dirty="0" err="1">
                <a:solidFill>
                  <a:srgbClr val="7030A0"/>
                </a:solidFill>
              </a:rPr>
              <a:t>x</a:t>
            </a:r>
            <a:r>
              <a:rPr lang="en-US" altLang="zh-CN" sz="3200" b="1" baseline="-25000" dirty="0" err="1">
                <a:solidFill>
                  <a:srgbClr val="7030A0"/>
                </a:solidFill>
              </a:rPr>
              <a:t>m</a:t>
            </a:r>
            <a:r>
              <a:rPr lang="en-US" altLang="zh-CN" sz="3200" dirty="0"/>
              <a:t>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zero or more normal arguments may occur for </a:t>
            </a:r>
            <a:r>
              <a:rPr lang="zh-CN" altLang="en-US" sz="2800" dirty="0">
                <a:solidFill>
                  <a:srgbClr val="0000FF"/>
                </a:solidFill>
              </a:rPr>
              <a:t>*</a:t>
            </a:r>
            <a:r>
              <a:rPr lang="en-US" altLang="zh-CN" sz="2800" dirty="0">
                <a:solidFill>
                  <a:srgbClr val="0000FF"/>
                </a:solidFill>
              </a:rPr>
              <a:t>para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para </a:t>
            </a:r>
            <a:r>
              <a:rPr lang="en-US" altLang="zh-CN" sz="2800" dirty="0"/>
              <a:t>is used as a </a:t>
            </a:r>
            <a:r>
              <a:rPr lang="en-US" altLang="zh-CN" sz="2800" dirty="0">
                <a:solidFill>
                  <a:srgbClr val="FF0000"/>
                </a:solidFill>
              </a:rPr>
              <a:t>tuple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Parameters </a:t>
            </a:r>
            <a:r>
              <a:rPr lang="en-US" altLang="zh-CN" sz="2800" b="1" dirty="0">
                <a:solidFill>
                  <a:srgbClr val="7030A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b="1" dirty="0">
                <a:solidFill>
                  <a:srgbClr val="7030A0"/>
                </a:solidFill>
              </a:rPr>
              <a:t>,…,</a:t>
            </a:r>
            <a:r>
              <a:rPr lang="en-US" altLang="zh-CN" sz="2800" b="1" dirty="0" err="1">
                <a:solidFill>
                  <a:srgbClr val="7030A0"/>
                </a:solidFill>
              </a:rPr>
              <a:t>x</a:t>
            </a:r>
            <a:r>
              <a:rPr lang="en-US" altLang="zh-CN" sz="2800" b="1" baseline="-25000" dirty="0" err="1">
                <a:solidFill>
                  <a:srgbClr val="7030A0"/>
                </a:solidFill>
              </a:rPr>
              <a:t>m</a:t>
            </a:r>
            <a:r>
              <a:rPr lang="en-US" altLang="zh-CN" sz="2800" b="1" dirty="0">
                <a:solidFill>
                  <a:srgbClr val="7030A0"/>
                </a:solidFill>
              </a:rPr>
              <a:t> </a:t>
            </a:r>
            <a:r>
              <a:rPr lang="en-US" altLang="zh-CN" sz="2800" dirty="0"/>
              <a:t>after </a:t>
            </a:r>
            <a:r>
              <a:rPr lang="zh-CN" altLang="en-US" sz="2800" dirty="0">
                <a:solidFill>
                  <a:srgbClr val="0000FF"/>
                </a:solidFill>
              </a:rPr>
              <a:t>*</a:t>
            </a:r>
            <a:r>
              <a:rPr lang="en-US" altLang="zh-CN" sz="2800" dirty="0">
                <a:solidFill>
                  <a:srgbClr val="0000FF"/>
                </a:solidFill>
              </a:rPr>
              <a:t>para </a:t>
            </a:r>
            <a:r>
              <a:rPr lang="en-US" altLang="zh-CN" sz="2800" dirty="0"/>
              <a:t>should be used as </a:t>
            </a:r>
            <a:r>
              <a:rPr lang="en-US" altLang="zh-CN" sz="2800" dirty="0">
                <a:solidFill>
                  <a:srgbClr val="FF0000"/>
                </a:solidFill>
              </a:rPr>
              <a:t>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1992763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068674" y="1705663"/>
          <a:ext cx="6740525" cy="470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文档" r:id="rId4" imgW="3758040" imgH="2617200" progId="Word.OpenDocumentText.12">
                  <p:embed/>
                </p:oleObj>
              </mc:Choice>
              <mc:Fallback>
                <p:oleObj name="文档" r:id="rId4" imgW="3758040" imgH="261720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8674" y="1705663"/>
                        <a:ext cx="6740525" cy="470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6270" y="88135"/>
            <a:ext cx="8704115" cy="1325563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latin typeface="+mn-lt"/>
              </a:rPr>
              <a:t>Receiving parameters as a tuple</a:t>
            </a:r>
          </a:p>
        </p:txBody>
      </p:sp>
    </p:spTree>
    <p:extLst>
      <p:ext uri="{BB962C8B-B14F-4D97-AF65-F5344CB8AC3E}">
        <p14:creationId xmlns:p14="http://schemas.microsoft.com/office/powerpoint/2010/main" val="1724278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398463" y="1700213"/>
          <a:ext cx="8451850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文档" r:id="rId4" imgW="4744080" imgH="2706120" progId="Word.OpenDocumentText.12">
                  <p:embed/>
                </p:oleObj>
              </mc:Choice>
              <mc:Fallback>
                <p:oleObj name="文档" r:id="rId4" imgW="4744080" imgH="270612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463" y="1700213"/>
                        <a:ext cx="8451850" cy="482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6270" y="88135"/>
            <a:ext cx="8704115" cy="1325563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latin typeface="+mn-lt"/>
              </a:rPr>
              <a:t>Receiving parameters as a tuple</a:t>
            </a:r>
          </a:p>
        </p:txBody>
      </p:sp>
      <p:sp>
        <p:nvSpPr>
          <p:cNvPr id="5" name="矩形 4"/>
          <p:cNvSpPr/>
          <p:nvPr/>
        </p:nvSpPr>
        <p:spPr>
          <a:xfrm>
            <a:off x="3644435" y="3358175"/>
            <a:ext cx="231860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</a:rPr>
              <a:t>Type error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11004" y="3358175"/>
            <a:ext cx="1094058" cy="729083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0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Arbitrary number of parameters</a:t>
            </a:r>
            <a:endParaRPr lang="en-US" sz="4800" b="1" dirty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585" y="1413698"/>
            <a:ext cx="9191889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Another way to define a function with </a:t>
            </a:r>
            <a:r>
              <a:rPr lang="en-US" altLang="zh-CN" sz="3200" dirty="0">
                <a:solidFill>
                  <a:srgbClr val="FF0000"/>
                </a:solidFill>
              </a:rPr>
              <a:t>arbitrary number of parameters, receiving parameters as a </a:t>
            </a:r>
            <a:r>
              <a:rPr lang="en-US" altLang="zh-CN" sz="3200" dirty="0" err="1">
                <a:solidFill>
                  <a:srgbClr val="FF0000"/>
                </a:solidFill>
              </a:rPr>
              <a:t>dict</a:t>
            </a:r>
            <a:r>
              <a:rPr lang="en-US" altLang="zh-CN" sz="3200" dirty="0">
                <a:solidFill>
                  <a:srgbClr val="FF0000"/>
                </a:solidFill>
              </a:rPr>
              <a:t>: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err="1">
                <a:solidFill>
                  <a:srgbClr val="0000FF"/>
                </a:solidFill>
              </a:rPr>
              <a:t>funcname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FF0000"/>
                </a:solidFill>
              </a:rPr>
              <a:t>v</a:t>
            </a:r>
            <a:r>
              <a:rPr lang="en-US" altLang="zh-CN" sz="3200" baseline="-25000" dirty="0">
                <a:solidFill>
                  <a:srgbClr val="FF0000"/>
                </a:solidFill>
              </a:rPr>
              <a:t>1</a:t>
            </a:r>
            <a:r>
              <a:rPr lang="en-US" altLang="zh-CN" sz="3200" dirty="0"/>
              <a:t>,…,</a:t>
            </a:r>
            <a:r>
              <a:rPr lang="en-US" altLang="zh-CN" sz="3200" dirty="0" err="1">
                <a:solidFill>
                  <a:srgbClr val="FF0000"/>
                </a:solidFill>
              </a:rPr>
              <a:t>v</a:t>
            </a:r>
            <a:r>
              <a:rPr lang="en-US" altLang="zh-CN" sz="32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r>
              <a:rPr lang="zh-CN" altLang="en-US" sz="3200" dirty="0">
                <a:solidFill>
                  <a:srgbClr val="0000FF"/>
                </a:solidFill>
              </a:rPr>
              <a:t>*</a:t>
            </a:r>
            <a:r>
              <a:rPr lang="en-US" altLang="zh-CN" sz="3200" dirty="0">
                <a:solidFill>
                  <a:srgbClr val="0000FF"/>
                </a:solidFill>
              </a:rPr>
              <a:t>*para</a:t>
            </a:r>
            <a:r>
              <a:rPr lang="en-US" altLang="zh-CN" sz="3200" dirty="0"/>
              <a:t>)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zero or more </a:t>
            </a:r>
            <a:r>
              <a:rPr lang="en-US" altLang="zh-CN" sz="2800" dirty="0">
                <a:solidFill>
                  <a:srgbClr val="FF0000"/>
                </a:solidFill>
              </a:rPr>
              <a:t>keyword arguments </a:t>
            </a:r>
            <a:r>
              <a:rPr lang="en-US" altLang="zh-CN" sz="2800" dirty="0"/>
              <a:t>may occur for </a:t>
            </a:r>
            <a:r>
              <a:rPr lang="zh-CN" altLang="en-US" sz="2800" dirty="0">
                <a:solidFill>
                  <a:srgbClr val="0000FF"/>
                </a:solidFill>
              </a:rPr>
              <a:t>*</a:t>
            </a:r>
            <a:r>
              <a:rPr lang="en-US" altLang="zh-CN" sz="2800" dirty="0">
                <a:solidFill>
                  <a:srgbClr val="0000FF"/>
                </a:solidFill>
              </a:rPr>
              <a:t>*para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para </a:t>
            </a:r>
            <a:r>
              <a:rPr lang="en-US" altLang="zh-CN" sz="2800" dirty="0"/>
              <a:t>is used as a dictionary </a:t>
            </a:r>
            <a:r>
              <a:rPr lang="en-US" altLang="zh-CN" sz="2800" dirty="0" err="1">
                <a:solidFill>
                  <a:srgbClr val="FF0000"/>
                </a:solidFill>
              </a:rPr>
              <a:t>dict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*</a:t>
            </a:r>
            <a:r>
              <a:rPr lang="zh-CN" altLang="en-US" sz="2800" dirty="0">
                <a:solidFill>
                  <a:srgbClr val="0000FF"/>
                </a:solidFill>
              </a:rPr>
              <a:t>*</a:t>
            </a:r>
            <a:r>
              <a:rPr lang="en-US" altLang="zh-CN" sz="2800" dirty="0">
                <a:solidFill>
                  <a:srgbClr val="0000FF"/>
                </a:solidFill>
              </a:rPr>
              <a:t>para </a:t>
            </a:r>
            <a:r>
              <a:rPr lang="en-US" altLang="zh-CN" sz="2800" dirty="0"/>
              <a:t>should be the last parameter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dirty="0"/>
              <a:t> could be arbitrary argument list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40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526973" y="1700213"/>
          <a:ext cx="8135938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文档" r:id="rId4" imgW="3758040" imgH="1903320" progId="Word.OpenDocumentText.12">
                  <p:embed/>
                </p:oleObj>
              </mc:Choice>
              <mc:Fallback>
                <p:oleObj name="文档" r:id="rId4" imgW="3758040" imgH="190332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6973" y="1700213"/>
                        <a:ext cx="8135938" cy="403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6270" y="88135"/>
            <a:ext cx="8704115" cy="1325563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latin typeface="+mn-lt"/>
              </a:rPr>
              <a:t>Receiving parameters as a </a:t>
            </a:r>
            <a:r>
              <a:rPr lang="en-US" altLang="zh-CN" sz="4800" b="1" dirty="0" err="1">
                <a:latin typeface="+mn-lt"/>
              </a:rPr>
              <a:t>dict</a:t>
            </a:r>
            <a:endParaRPr lang="en-US" altLang="zh-CN" sz="4800" b="1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42301" y="4760412"/>
            <a:ext cx="231860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/>
              <a:t>Dict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45054" y="3193118"/>
            <a:ext cx="315169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keyword arguments </a:t>
            </a:r>
            <a:endParaRPr lang="zh-CN" altLang="en-US" sz="2800" dirty="0"/>
          </a:p>
        </p:txBody>
      </p:sp>
      <p:sp>
        <p:nvSpPr>
          <p:cNvPr id="7" name="椭圆 6"/>
          <p:cNvSpPr/>
          <p:nvPr/>
        </p:nvSpPr>
        <p:spPr>
          <a:xfrm>
            <a:off x="2604702" y="3090186"/>
            <a:ext cx="2342359" cy="729083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710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526973" y="1634111"/>
          <a:ext cx="8135938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" name="文档" r:id="rId4" imgW="3758040" imgH="1903320" progId="Word.OpenDocumentText.12">
                  <p:embed/>
                </p:oleObj>
              </mc:Choice>
              <mc:Fallback>
                <p:oleObj name="文档" r:id="rId4" imgW="3758040" imgH="190332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6973" y="1634111"/>
                        <a:ext cx="8135938" cy="403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6270" y="88135"/>
            <a:ext cx="8704115" cy="1325563"/>
          </a:xfrm>
        </p:spPr>
        <p:txBody>
          <a:bodyPr>
            <a:noAutofit/>
          </a:bodyPr>
          <a:lstStyle/>
          <a:p>
            <a:r>
              <a:rPr lang="en-US" altLang="zh-CN" sz="4800" b="1" dirty="0"/>
              <a:t>Receiving parameters as a </a:t>
            </a:r>
            <a:r>
              <a:rPr lang="en-US" altLang="zh-CN" sz="4800" b="1" dirty="0" err="1"/>
              <a:t>dict</a:t>
            </a:r>
            <a:endParaRPr lang="en-US" altLang="zh-CN" sz="4800" b="1" dirty="0">
              <a:latin typeface="+mn-lt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526973" y="4078019"/>
          <a:ext cx="8135938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" name="文档" r:id="rId6" imgW="3758040" imgH="1903320" progId="Word.OpenDocumentText.12">
                  <p:embed/>
                </p:oleObj>
              </mc:Choice>
              <mc:Fallback>
                <p:oleObj name="文档" r:id="rId6" imgW="3758040" imgH="190332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6973" y="4078019"/>
                        <a:ext cx="8135938" cy="403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034678" y="3650236"/>
            <a:ext cx="231860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>
                <a:solidFill>
                  <a:srgbClr val="FF0000"/>
                </a:solidFill>
              </a:rPr>
              <a:t>SyntaxError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981298" y="1464143"/>
            <a:ext cx="1094058" cy="729083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47913" y="3908051"/>
            <a:ext cx="1094058" cy="729083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56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526973" y="1634111"/>
          <a:ext cx="8135938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文档" r:id="rId4" imgW="3758040" imgH="1903320" progId="Word.OpenDocumentText.12">
                  <p:embed/>
                </p:oleObj>
              </mc:Choice>
              <mc:Fallback>
                <p:oleObj name="文档" r:id="rId4" imgW="3758040" imgH="190332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6973" y="1634111"/>
                        <a:ext cx="8135938" cy="403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6270" y="88135"/>
            <a:ext cx="8704115" cy="1325563"/>
          </a:xfrm>
        </p:spPr>
        <p:txBody>
          <a:bodyPr>
            <a:noAutofit/>
          </a:bodyPr>
          <a:lstStyle/>
          <a:p>
            <a:r>
              <a:rPr lang="en-US" altLang="zh-CN" sz="4800" b="1" dirty="0"/>
              <a:t>Receiving parameters as tuple/</a:t>
            </a:r>
            <a:r>
              <a:rPr lang="en-US" altLang="zh-CN" sz="4800" b="1" dirty="0" err="1"/>
              <a:t>dict</a:t>
            </a:r>
            <a:endParaRPr lang="en-US" altLang="zh-CN" sz="4800" b="1" dirty="0">
              <a:latin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28327" y="1413698"/>
            <a:ext cx="2158398" cy="915500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1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Anonymous functions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733425" y="1600200"/>
            <a:ext cx="8410575" cy="4756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Anonymous functions are not declared in the standard manner by using the </a:t>
            </a:r>
            <a:r>
              <a:rPr lang="en-US" sz="2400" b="1" dirty="0">
                <a:latin typeface="Times"/>
                <a:cs typeface="Times"/>
              </a:rPr>
              <a:t>def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keyword. </a:t>
            </a:r>
          </a:p>
          <a:p>
            <a:endParaRPr lang="en-US" sz="2400" dirty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Use the </a:t>
            </a:r>
            <a:r>
              <a:rPr lang="en-US" sz="2400" b="1" dirty="0">
                <a:solidFill>
                  <a:srgbClr val="FF0000"/>
                </a:solidFill>
                <a:latin typeface="Times"/>
                <a:cs typeface="Times"/>
              </a:rPr>
              <a:t>lambda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 keyword to create small anonymous functions.</a:t>
            </a:r>
          </a:p>
          <a:p>
            <a:endParaRPr lang="en-US" sz="2400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sz="24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1" name="Shape 348"/>
          <p:cNvSpPr txBox="1"/>
          <p:nvPr/>
        </p:nvSpPr>
        <p:spPr>
          <a:xfrm>
            <a:off x="1372910" y="3899704"/>
            <a:ext cx="6679995" cy="924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lambda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lambda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arg1, arg2, ...,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argN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1591468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Anonymous function rules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733425" y="1600200"/>
            <a:ext cx="8410575" cy="475615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Lambda forms can </a:t>
            </a:r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take any number of arguments 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but </a:t>
            </a:r>
            <a:r>
              <a:rPr lang="en-US" sz="2400" dirty="0">
                <a:solidFill>
                  <a:srgbClr val="008000"/>
                </a:solidFill>
                <a:latin typeface="Times"/>
                <a:cs typeface="Times"/>
              </a:rPr>
              <a:t>return just one value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 in the form of an expression. </a:t>
            </a:r>
            <a:r>
              <a:rPr lang="en-US" sz="2400" dirty="0">
                <a:solidFill>
                  <a:srgbClr val="FF0000"/>
                </a:solidFill>
                <a:latin typeface="Times"/>
                <a:cs typeface="Times"/>
              </a:rPr>
              <a:t>They can not contain commands or multiple expressions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1" name="Shape 348"/>
          <p:cNvSpPr txBox="1"/>
          <p:nvPr/>
        </p:nvSpPr>
        <p:spPr>
          <a:xfrm>
            <a:off x="1311068" y="2804757"/>
            <a:ext cx="4884324" cy="2584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lambda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5+3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lambda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a, b: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a+b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&gt;&gt;&gt;sum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(5,3)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&gt;&gt;&gt;print “sum is: ”, sum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sum is: 8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Shape 348"/>
          <p:cNvSpPr txBox="1"/>
          <p:nvPr/>
        </p:nvSpPr>
        <p:spPr>
          <a:xfrm>
            <a:off x="1311067" y="5480418"/>
            <a:ext cx="4884325" cy="11029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a,b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a+b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; a-b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976" y="6003848"/>
            <a:ext cx="883273" cy="88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4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Reusable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911600"/>
            <a:ext cx="8229600" cy="2214563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/>
                <a:cs typeface="Avenir Book"/>
              </a:rPr>
              <a:t>&gt;&gt;&gt; calc(5, 7)</a:t>
            </a:r>
          </a:p>
          <a:p>
            <a:r>
              <a:rPr lang="en-US" dirty="0">
                <a:latin typeface="Avenir Book"/>
                <a:cs typeface="Avenir Book"/>
              </a:rPr>
              <a:t>&gt;&gt;&gt; </a:t>
            </a:r>
            <a:r>
              <a:rPr lang="en-US" dirty="0" err="1">
                <a:latin typeface="Avenir Book"/>
                <a:cs typeface="Avenir Book"/>
              </a:rPr>
              <a:t>calc</a:t>
            </a:r>
            <a:r>
              <a:rPr lang="en-US" dirty="0">
                <a:latin typeface="Avenir Book"/>
                <a:cs typeface="Avenir Book"/>
              </a:rPr>
              <a:t>(3.0, 4)</a:t>
            </a:r>
          </a:p>
          <a:p>
            <a:r>
              <a:rPr lang="en-US" dirty="0">
                <a:latin typeface="Avenir Book"/>
                <a:cs typeface="Avenir Book"/>
              </a:rPr>
              <a:t>&gt;&gt;&gt; calc(1.2, 2.5)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8251" y="1417638"/>
            <a:ext cx="1883778" cy="1608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Calc: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Do the following operations for two numbers and print results: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+, -, *, /</a:t>
            </a:r>
          </a:p>
        </p:txBody>
      </p:sp>
      <p:sp>
        <p:nvSpPr>
          <p:cNvPr id="7" name="Rectangle 6"/>
          <p:cNvSpPr/>
          <p:nvPr/>
        </p:nvSpPr>
        <p:spPr>
          <a:xfrm>
            <a:off x="4175675" y="1417638"/>
            <a:ext cx="4053925" cy="24945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def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calc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(a, b):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sum = a + 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subtraction = a – 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multiply = a * 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division = a / 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print(“sum is: ”, sum)</a:t>
            </a:r>
          </a:p>
          <a:p>
            <a:pPr lvl="0" defTabSz="457200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print(“subtraction is: </a:t>
            </a:r>
            <a:r>
              <a:rPr lang="en-US" dirty="0">
                <a:solidFill>
                  <a:prstClr val="white"/>
                </a:solidFill>
                <a:latin typeface="Times"/>
                <a:cs typeface="Times"/>
              </a:rPr>
              <a:t>”, subtraction)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  <a:p>
            <a:pPr lvl="0" defTabSz="457200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print(“multiplication is: </a:t>
            </a:r>
            <a:r>
              <a:rPr lang="en-US" dirty="0">
                <a:solidFill>
                  <a:prstClr val="white"/>
                </a:solidFill>
                <a:latin typeface="Times"/>
                <a:cs typeface="Times"/>
              </a:rPr>
              <a:t>”, multiply)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  <a:p>
            <a:pPr lvl="0" defTabSz="457200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print(“division is: </a:t>
            </a:r>
            <a:r>
              <a:rPr lang="en-US" dirty="0">
                <a:solidFill>
                  <a:prstClr val="white"/>
                </a:solidFill>
                <a:latin typeface="Times"/>
                <a:cs typeface="Times"/>
              </a:rPr>
              <a:t>”, division)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116274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Nested Functions</a:t>
            </a:r>
            <a:endParaRPr lang="en-US" sz="4800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4595" y="1452170"/>
            <a:ext cx="6681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Functions can be defined in a function body</a:t>
            </a:r>
            <a:endParaRPr lang="zh-CN" altLang="en-US" sz="28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369745" y="2062827"/>
          <a:ext cx="6307137" cy="317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文档" r:id="rId4" imgW="1625040" imgH="832680" progId="Word.OpenDocumentText.12">
                  <p:embed/>
                </p:oleObj>
              </mc:Choice>
              <mc:Fallback>
                <p:oleObj name="文档" r:id="rId4" imgW="1625040" imgH="83268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9745" y="2062827"/>
                        <a:ext cx="6307137" cy="317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839818" y="5434791"/>
            <a:ext cx="7216048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&lt;function maker.&lt;locals&gt;.action at 0x00C6B8E8&gt;</a:t>
            </a:r>
          </a:p>
          <a:p>
            <a:r>
              <a:rPr lang="en-US" altLang="zh-CN" sz="2800" dirty="0"/>
              <a:t>9</a:t>
            </a:r>
          </a:p>
          <a:p>
            <a:r>
              <a:rPr lang="en-US" altLang="zh-CN" sz="2800" dirty="0"/>
              <a:t>&gt;&gt;&gt; 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614595" y="5380821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3854" y="2507685"/>
            <a:ext cx="3286532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3200" dirty="0"/>
              <a:t>Function </a:t>
            </a:r>
            <a:r>
              <a:rPr lang="en-US" altLang="zh-CN" sz="3200" dirty="0">
                <a:solidFill>
                  <a:srgbClr val="FF0000"/>
                </a:solidFill>
              </a:rPr>
              <a:t>action</a:t>
            </a:r>
            <a:r>
              <a:rPr lang="en-US" altLang="zh-CN" sz="3200" dirty="0"/>
              <a:t> is defined in the function </a:t>
            </a:r>
            <a:r>
              <a:rPr lang="en-US" altLang="zh-CN" sz="3200" dirty="0">
                <a:solidFill>
                  <a:srgbClr val="FF0000"/>
                </a:solidFill>
              </a:rPr>
              <a:t>maker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76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Functions</a:t>
            </a:r>
          </a:p>
          <a:p>
            <a:r>
              <a:rPr lang="en-US" altLang="zh-CN"/>
              <a:t>Scope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91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Scope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0169" y="1388226"/>
            <a:ext cx="8818329" cy="5290388"/>
          </a:xfrm>
        </p:spPr>
        <p:txBody>
          <a:bodyPr>
            <a:normAutofit fontScale="92500" lnSpcReduction="20000"/>
          </a:bodyPr>
          <a:lstStyle/>
          <a:p>
            <a:pPr marL="757136" lvl="1" indent="-457200"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A </a:t>
            </a:r>
            <a:r>
              <a:rPr lang="en-US" altLang="zh-CN" sz="2800" b="1" dirty="0">
                <a:solidFill>
                  <a:srgbClr val="FF0000"/>
                </a:solidFill>
              </a:rPr>
              <a:t>scope</a:t>
            </a:r>
            <a:r>
              <a:rPr lang="en-US" altLang="zh-CN" sz="2800" b="1" dirty="0">
                <a:solidFill>
                  <a:schemeClr val="tx1"/>
                </a:solidFill>
              </a:rPr>
              <a:t> defines the visibility of a </a:t>
            </a:r>
            <a:r>
              <a:rPr lang="en-US" altLang="zh-CN" sz="2800" b="1" dirty="0">
                <a:solidFill>
                  <a:srgbClr val="FF0000"/>
                </a:solidFill>
              </a:rPr>
              <a:t>name</a:t>
            </a:r>
            <a:r>
              <a:rPr lang="en-US" altLang="zh-CN" sz="2800" b="1" dirty="0">
                <a:solidFill>
                  <a:schemeClr val="tx1"/>
                </a:solidFill>
              </a:rPr>
              <a:t> (variable, function, etc.) within a block</a:t>
            </a:r>
          </a:p>
          <a:p>
            <a:pPr marL="757136" lvl="1" indent="-457200"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If a </a:t>
            </a:r>
            <a:r>
              <a:rPr lang="en-US" altLang="zh-CN" sz="2800" b="1" dirty="0">
                <a:solidFill>
                  <a:srgbClr val="FF0000"/>
                </a:solidFill>
              </a:rPr>
              <a:t>local name </a:t>
            </a:r>
            <a:r>
              <a:rPr lang="en-US" altLang="zh-CN" sz="2800" b="1" dirty="0">
                <a:solidFill>
                  <a:schemeClr val="tx1"/>
                </a:solidFill>
              </a:rPr>
              <a:t>is defined in a </a:t>
            </a:r>
            <a:r>
              <a:rPr lang="en-US" altLang="zh-CN" sz="2800" b="1" dirty="0">
                <a:solidFill>
                  <a:srgbClr val="FF0000"/>
                </a:solidFill>
              </a:rPr>
              <a:t>block</a:t>
            </a:r>
            <a:r>
              <a:rPr lang="en-US" altLang="zh-CN" sz="2800" b="1" dirty="0">
                <a:solidFill>
                  <a:schemeClr val="tx1"/>
                </a:solidFill>
              </a:rPr>
              <a:t>, its scope includes that block</a:t>
            </a:r>
          </a:p>
          <a:p>
            <a:pPr marL="757136" lvl="1" indent="-457200"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If the </a:t>
            </a:r>
            <a:r>
              <a:rPr lang="en-US" altLang="zh-CN" sz="2800" b="1" dirty="0">
                <a:solidFill>
                  <a:srgbClr val="FF0000"/>
                </a:solidFill>
              </a:rPr>
              <a:t>definition</a:t>
            </a:r>
            <a:r>
              <a:rPr lang="en-US" altLang="zh-CN" sz="2800" b="1" dirty="0">
                <a:solidFill>
                  <a:schemeClr val="tx1"/>
                </a:solidFill>
              </a:rPr>
              <a:t> occurs in a </a:t>
            </a:r>
            <a:r>
              <a:rPr lang="en-US" altLang="zh-CN" sz="2800" b="1" dirty="0">
                <a:solidFill>
                  <a:srgbClr val="FF0000"/>
                </a:solidFill>
              </a:rPr>
              <a:t>function block</a:t>
            </a:r>
            <a:r>
              <a:rPr lang="en-US" altLang="zh-CN" sz="2800" b="1" dirty="0">
                <a:solidFill>
                  <a:schemeClr val="tx1"/>
                </a:solidFill>
              </a:rPr>
              <a:t>, the scope extends to </a:t>
            </a:r>
            <a:r>
              <a:rPr lang="en-US" altLang="zh-CN" sz="2800" b="1" dirty="0">
                <a:solidFill>
                  <a:srgbClr val="FF0000"/>
                </a:solidFill>
              </a:rPr>
              <a:t>any blocks contained within </a:t>
            </a:r>
            <a:r>
              <a:rPr lang="en-US" altLang="zh-CN" sz="2800" b="1" dirty="0">
                <a:solidFill>
                  <a:schemeClr val="tx1"/>
                </a:solidFill>
              </a:rPr>
              <a:t>the defining one, unless a contained block introduces a different binding for the name</a:t>
            </a:r>
          </a:p>
          <a:p>
            <a:pPr marL="757136" lvl="1" indent="-457200"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When a </a:t>
            </a:r>
            <a:r>
              <a:rPr lang="en-US" altLang="zh-CN" sz="2800" b="1" dirty="0">
                <a:solidFill>
                  <a:srgbClr val="FF0000"/>
                </a:solidFill>
              </a:rPr>
              <a:t>name</a:t>
            </a:r>
            <a:r>
              <a:rPr lang="en-US" altLang="zh-CN" sz="2800" b="1" dirty="0">
                <a:solidFill>
                  <a:schemeClr val="tx1"/>
                </a:solidFill>
              </a:rPr>
              <a:t> is used but not found in </a:t>
            </a:r>
            <a:r>
              <a:rPr lang="en-US" altLang="zh-CN" b="1" dirty="0">
                <a:solidFill>
                  <a:schemeClr val="tx1"/>
                </a:solidFill>
              </a:rPr>
              <a:t>the current</a:t>
            </a:r>
            <a:r>
              <a:rPr lang="en-US" altLang="zh-CN" sz="2800" b="1" dirty="0">
                <a:solidFill>
                  <a:schemeClr val="tx1"/>
                </a:solidFill>
              </a:rPr>
              <a:t> code block, it is resolved using the </a:t>
            </a:r>
            <a:r>
              <a:rPr lang="en-US" altLang="zh-CN" sz="2800" b="1" dirty="0">
                <a:solidFill>
                  <a:srgbClr val="FF0000"/>
                </a:solidFill>
              </a:rPr>
              <a:t>nearest enclosing scope</a:t>
            </a:r>
          </a:p>
          <a:p>
            <a:pPr marL="757136" lvl="1" indent="-457200"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When a name is not found at all, a </a:t>
            </a:r>
            <a:r>
              <a:rPr lang="en-US" altLang="zh-CN" sz="2800" b="1" dirty="0" err="1">
                <a:solidFill>
                  <a:srgbClr val="FF0000"/>
                </a:solidFill>
              </a:rPr>
              <a:t>NameError</a:t>
            </a:r>
            <a:r>
              <a:rPr lang="en-US" altLang="zh-CN" sz="2800" b="1" dirty="0">
                <a:solidFill>
                  <a:schemeClr val="tx1"/>
                </a:solidFill>
              </a:rPr>
              <a:t> exception is raised</a:t>
            </a:r>
          </a:p>
          <a:p>
            <a:pPr marL="757136" lvl="1" indent="-457200"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rgbClr val="FF0000"/>
                </a:solidFill>
              </a:rPr>
              <a:t>Scopes</a:t>
            </a:r>
            <a:r>
              <a:rPr lang="en-US" altLang="zh-CN" sz="2800" b="1" dirty="0">
                <a:solidFill>
                  <a:schemeClr val="tx1"/>
                </a:solidFill>
              </a:rPr>
              <a:t> are either </a:t>
            </a:r>
            <a:r>
              <a:rPr lang="en-US" altLang="zh-CN" sz="2800" b="1" dirty="0">
                <a:solidFill>
                  <a:srgbClr val="FF0000"/>
                </a:solidFill>
              </a:rPr>
              <a:t>non-overlapped</a:t>
            </a:r>
            <a:r>
              <a:rPr lang="en-US" altLang="zh-CN" sz="2800" b="1" dirty="0">
                <a:solidFill>
                  <a:schemeClr val="tx1"/>
                </a:solidFill>
              </a:rPr>
              <a:t> or </a:t>
            </a:r>
            <a:r>
              <a:rPr lang="en-US" altLang="zh-CN" sz="2800" b="1" dirty="0">
                <a:solidFill>
                  <a:srgbClr val="FF0000"/>
                </a:solidFill>
              </a:rPr>
              <a:t>nested</a:t>
            </a:r>
          </a:p>
        </p:txBody>
      </p:sp>
    </p:spTree>
    <p:extLst>
      <p:ext uri="{BB962C8B-B14F-4D97-AF65-F5344CB8AC3E}">
        <p14:creationId xmlns:p14="http://schemas.microsoft.com/office/powerpoint/2010/main" val="4258506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44067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Scope</a:t>
            </a:r>
            <a:endParaRPr lang="en-US" sz="4800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25464" y="4955080"/>
            <a:ext cx="2214390" cy="181588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global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non-local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6598" y="5097172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Output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101711" y="1314547"/>
            <a:ext cx="40422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Scopes: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global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foo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bar</a:t>
            </a:r>
          </a:p>
          <a:p>
            <a:r>
              <a:rPr lang="en-US" altLang="zh-CN" sz="2800" dirty="0"/>
              <a:t>The scope of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global x:  global - foo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non-local x: foo - bar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local x: bar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17475" y="1419225"/>
          <a:ext cx="3762375" cy="385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文档" r:id="rId4" imgW="797400" imgH="817920" progId="Word.OpenDocumentText.12">
                  <p:embed/>
                </p:oleObj>
              </mc:Choice>
              <mc:Fallback>
                <p:oleObj name="文档" r:id="rId4" imgW="797400" imgH="817920" progId="Word.OpenDocumentText.12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475" y="1419225"/>
                        <a:ext cx="3762375" cy="3856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43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Scope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61543" y="1298040"/>
          <a:ext cx="4157069" cy="3568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文档" r:id="rId4" imgW="1000080" imgH="869760" progId="Word.OpenDocumentText.12">
                  <p:embed/>
                </p:oleObj>
              </mc:Choice>
              <mc:Fallback>
                <p:oleObj name="文档" r:id="rId4" imgW="1000080" imgH="86976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543" y="1298040"/>
                        <a:ext cx="4157069" cy="3568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927950" y="4998050"/>
            <a:ext cx="2214390" cy="181588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global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non-local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non-local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5759" y="5064152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Output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4838096" y="1413698"/>
            <a:ext cx="404228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Scopes: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global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foo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bar</a:t>
            </a:r>
          </a:p>
          <a:p>
            <a:r>
              <a:rPr lang="en-US" altLang="zh-CN" sz="2800" dirty="0"/>
              <a:t>The scope of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global x:  global - foo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non-local x: foo - bar</a:t>
            </a:r>
          </a:p>
        </p:txBody>
      </p:sp>
      <p:sp>
        <p:nvSpPr>
          <p:cNvPr id="2" name="矩形 1"/>
          <p:cNvSpPr/>
          <p:nvPr/>
        </p:nvSpPr>
        <p:spPr>
          <a:xfrm>
            <a:off x="4573240" y="4867029"/>
            <a:ext cx="43071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When a </a:t>
            </a:r>
            <a:r>
              <a:rPr lang="en-US" altLang="zh-CN" sz="2800" b="1" dirty="0">
                <a:solidFill>
                  <a:srgbClr val="FF0000"/>
                </a:solidFill>
              </a:rPr>
              <a:t>name</a:t>
            </a:r>
            <a:r>
              <a:rPr lang="en-US" altLang="zh-CN" sz="2800" dirty="0"/>
              <a:t> is not found in the current block, it is resolved using the </a:t>
            </a:r>
            <a:r>
              <a:rPr lang="en-US" altLang="zh-CN" sz="2800" b="1" dirty="0">
                <a:solidFill>
                  <a:srgbClr val="FF0000"/>
                </a:solidFill>
              </a:rPr>
              <a:t>nearest enclosing scope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294043" y="3106757"/>
            <a:ext cx="98050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05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241797" y="1588415"/>
          <a:ext cx="3615964" cy="351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文档" r:id="rId4" imgW="758880" imgH="736200" progId="Word.OpenDocumentText.12">
                  <p:embed/>
                </p:oleObj>
              </mc:Choice>
              <mc:Fallback>
                <p:oleObj name="文档" r:id="rId4" imgW="758880" imgH="736200" progId="Word.OpenDocumentText.12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797" y="1588415"/>
                        <a:ext cx="3615964" cy="3512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Scope</a:t>
            </a:r>
            <a:endParaRPr lang="en-US" sz="4800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5443" y="4909914"/>
            <a:ext cx="2214390" cy="181588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global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global local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7761" y="5014312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Output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838096" y="1413698"/>
            <a:ext cx="43830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Scopes: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global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foo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bar</a:t>
            </a:r>
          </a:p>
          <a:p>
            <a:r>
              <a:rPr lang="en-US" altLang="zh-CN" sz="2800" dirty="0"/>
              <a:t>The scope of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global x:  global – foo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local x: bar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511845" y="3767770"/>
            <a:ext cx="98050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394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-55086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Scope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646758"/>
              </p:ext>
            </p:extLst>
          </p:nvPr>
        </p:nvGraphicFramePr>
        <p:xfrm>
          <a:off x="440675" y="1156083"/>
          <a:ext cx="3927475" cy="517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Document" r:id="rId4" imgW="683280" imgH="896760" progId="Word.OpenDocumentText.12">
                  <p:embed/>
                </p:oleObj>
              </mc:Choice>
              <mc:Fallback>
                <p:oleObj name="Document" r:id="rId4" imgW="683280" imgH="89676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675" y="1156083"/>
                        <a:ext cx="3927475" cy="5170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737648" y="1156083"/>
            <a:ext cx="404228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Scopes: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global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foo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bar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baz</a:t>
            </a:r>
            <a:endParaRPr lang="en-US" altLang="zh-CN" sz="2800" dirty="0"/>
          </a:p>
          <a:p>
            <a:r>
              <a:rPr lang="en-US" altLang="zh-CN" sz="2800" dirty="0"/>
              <a:t>The scope of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global x: global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non-local-foo x: foo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local-bar x: bar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local-</a:t>
            </a:r>
            <a:r>
              <a:rPr lang="en-US" altLang="zh-CN" sz="2800" dirty="0" err="1">
                <a:solidFill>
                  <a:srgbClr val="FF0000"/>
                </a:solidFill>
              </a:rPr>
              <a:t>baz</a:t>
            </a:r>
            <a:r>
              <a:rPr lang="en-US" altLang="zh-CN" sz="2800" dirty="0">
                <a:solidFill>
                  <a:srgbClr val="FF0000"/>
                </a:solidFill>
              </a:rPr>
              <a:t> x: </a:t>
            </a:r>
            <a:r>
              <a:rPr lang="en-US" altLang="zh-CN" sz="2800" dirty="0" err="1">
                <a:solidFill>
                  <a:srgbClr val="FF0000"/>
                </a:solidFill>
              </a:rPr>
              <a:t>baz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37648" y="5673754"/>
            <a:ext cx="3536019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/>
              <a:t>Scope </a:t>
            </a:r>
            <a:r>
              <a:rPr lang="en-US" altLang="zh-CN" sz="2800" dirty="0">
                <a:solidFill>
                  <a:srgbClr val="FF0000"/>
                </a:solidFill>
              </a:rPr>
              <a:t>foo</a:t>
            </a:r>
            <a:r>
              <a:rPr lang="en-US" altLang="zh-CN" sz="2800" dirty="0"/>
              <a:t> and </a:t>
            </a:r>
            <a:r>
              <a:rPr lang="en-US" altLang="zh-CN" sz="2800" dirty="0" err="1">
                <a:solidFill>
                  <a:srgbClr val="FF0000"/>
                </a:solidFill>
              </a:rPr>
              <a:t>baz</a:t>
            </a:r>
            <a:r>
              <a:rPr lang="en-US" altLang="zh-CN" sz="2800" dirty="0"/>
              <a:t> are </a:t>
            </a:r>
            <a:r>
              <a:rPr lang="en-US" altLang="zh-CN" sz="2800" dirty="0">
                <a:solidFill>
                  <a:srgbClr val="FF0000"/>
                </a:solidFill>
              </a:rPr>
              <a:t>non-overlapped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764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Scope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440675" y="1365406"/>
          <a:ext cx="3927475" cy="517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文档" r:id="rId4" imgW="683280" imgH="897480" progId="Word.OpenDocumentText.12">
                  <p:embed/>
                </p:oleObj>
              </mc:Choice>
              <mc:Fallback>
                <p:oleObj name="文档" r:id="rId4" imgW="683280" imgH="89748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675" y="1365406"/>
                        <a:ext cx="3927475" cy="5170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660530" y="2367941"/>
            <a:ext cx="4406352" cy="378565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global</a:t>
            </a:r>
          </a:p>
          <a:p>
            <a:r>
              <a:rPr lang="en-US" altLang="zh-CN" sz="2400" dirty="0"/>
              <a:t>non-local-foo</a:t>
            </a:r>
          </a:p>
          <a:p>
            <a:r>
              <a:rPr lang="en-US" altLang="zh-CN" sz="2400" dirty="0"/>
              <a:t>local-bar</a:t>
            </a:r>
          </a:p>
          <a:p>
            <a:r>
              <a:rPr lang="en-US" altLang="zh-CN" sz="2400" dirty="0"/>
              <a:t>local-</a:t>
            </a:r>
            <a:r>
              <a:rPr lang="en-US" altLang="zh-CN" sz="2400" dirty="0" err="1"/>
              <a:t>baz</a:t>
            </a:r>
            <a:endParaRPr lang="en-US" altLang="zh-CN" sz="2400" dirty="0"/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  File "D:\Test\fib.py", line 16, in &lt;module&gt;</a:t>
            </a:r>
          </a:p>
          <a:p>
            <a:r>
              <a:rPr lang="en-US" altLang="zh-CN" sz="2400" dirty="0"/>
              <a:t>    bar()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NameError</a:t>
            </a:r>
            <a:r>
              <a:rPr lang="en-US" altLang="zh-CN" sz="2400" dirty="0"/>
              <a:t>: name 'bar' is not defined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54984" y="1706153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311007" y="6345716"/>
            <a:ext cx="98050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652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4" y="88135"/>
            <a:ext cx="8703325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Global Statements</a:t>
            </a:r>
            <a:endParaRPr lang="en-US" sz="4800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522" y="1561896"/>
            <a:ext cx="850153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If the </a:t>
            </a:r>
            <a:r>
              <a:rPr lang="en-US" altLang="zh-CN" sz="2800" dirty="0">
                <a:solidFill>
                  <a:srgbClr val="FF0000"/>
                </a:solidFill>
              </a:rPr>
              <a:t>global</a:t>
            </a:r>
            <a:r>
              <a:rPr lang="en-US" altLang="zh-CN" sz="2800" dirty="0"/>
              <a:t> statement </a:t>
            </a:r>
            <a:r>
              <a:rPr lang="en-US" altLang="zh-CN" sz="2800" dirty="0">
                <a:solidFill>
                  <a:srgbClr val="0000FF"/>
                </a:solidFill>
              </a:rPr>
              <a:t>global x</a:t>
            </a:r>
            <a:r>
              <a:rPr lang="en-US" altLang="zh-CN" sz="2800" dirty="0"/>
              <a:t> occurs within a block, all uses of the name</a:t>
            </a:r>
            <a:r>
              <a:rPr lang="en-US" altLang="zh-CN" sz="2800" dirty="0">
                <a:solidFill>
                  <a:srgbClr val="0000FF"/>
                </a:solidFill>
              </a:rPr>
              <a:t> x </a:t>
            </a:r>
            <a:r>
              <a:rPr lang="en-US" altLang="zh-CN" sz="2800" dirty="0"/>
              <a:t>specified in the statement refer to the binding of that name in the global namespace</a:t>
            </a:r>
            <a:endParaRPr lang="en-US" altLang="zh-CN" sz="14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rgbClr val="FF0000"/>
                </a:solidFill>
              </a:rPr>
              <a:t>global</a:t>
            </a:r>
            <a:r>
              <a:rPr lang="en-US" altLang="zh-CN" sz="2800" dirty="0"/>
              <a:t> statement has the same scope as a name binding operation in the same block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If the </a:t>
            </a:r>
            <a:r>
              <a:rPr lang="en-US" altLang="zh-CN" sz="2800" dirty="0">
                <a:solidFill>
                  <a:srgbClr val="FF0000"/>
                </a:solidFill>
              </a:rPr>
              <a:t>nearest enclosing scope</a:t>
            </a:r>
            <a:r>
              <a:rPr lang="en-US" altLang="zh-CN" sz="2800" dirty="0"/>
              <a:t> for a </a:t>
            </a:r>
            <a:r>
              <a:rPr lang="en-US" altLang="zh-CN" sz="2800" dirty="0">
                <a:solidFill>
                  <a:srgbClr val="FF0000"/>
                </a:solidFill>
              </a:rPr>
              <a:t>free variable </a:t>
            </a:r>
            <a:r>
              <a:rPr lang="en-US" altLang="zh-CN" sz="2800" dirty="0"/>
              <a:t>contains a global statement, the free variable is treated as a </a:t>
            </a:r>
            <a:r>
              <a:rPr lang="en-US" altLang="zh-CN" sz="2800" dirty="0">
                <a:solidFill>
                  <a:srgbClr val="FF0000"/>
                </a:solidFill>
              </a:rPr>
              <a:t>global</a:t>
            </a:r>
            <a:endParaRPr lang="en-US" altLang="zh-CN" sz="28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If </a:t>
            </a:r>
            <a:r>
              <a:rPr lang="en-US" altLang="zh-CN" sz="2800" dirty="0">
                <a:solidFill>
                  <a:srgbClr val="FF0000"/>
                </a:solidFill>
              </a:rPr>
              <a:t>no</a:t>
            </a:r>
            <a:r>
              <a:rPr lang="en-US" altLang="zh-CN" sz="2800" dirty="0"/>
              <a:t> global </a:t>
            </a:r>
            <a:r>
              <a:rPr lang="en-US" altLang="zh-CN" sz="2800" dirty="0">
                <a:solidFill>
                  <a:srgbClr val="0000FF"/>
                </a:solidFill>
              </a:rPr>
              <a:t>x</a:t>
            </a:r>
            <a:r>
              <a:rPr lang="en-US" altLang="zh-CN" sz="2800" dirty="0"/>
              <a:t> exists, then </a:t>
            </a:r>
            <a:r>
              <a:rPr lang="en-US" altLang="zh-CN" sz="2800" dirty="0" err="1">
                <a:solidFill>
                  <a:srgbClr val="FF0000"/>
                </a:solidFill>
              </a:rPr>
              <a:t>NameError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936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Global Statements: Example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681116" y="1698530"/>
          <a:ext cx="3972036" cy="4327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0" name="文档" r:id="rId4" imgW="1022400" imgH="1115280" progId="Word.OpenDocumentText.12">
                  <p:embed/>
                </p:oleObj>
              </mc:Choice>
              <mc:Fallback>
                <p:oleObj name="文档" r:id="rId4" imgW="1022400" imgH="111528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1116" y="1698530"/>
                        <a:ext cx="3972036" cy="4327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677516" y="2461809"/>
            <a:ext cx="2485982" cy="181588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global</a:t>
            </a:r>
          </a:p>
          <a:p>
            <a:r>
              <a:rPr lang="en-US" altLang="zh-CN" sz="2800" dirty="0"/>
              <a:t>non-local</a:t>
            </a:r>
          </a:p>
          <a:p>
            <a:r>
              <a:rPr lang="en-US" altLang="zh-CN" sz="2800" dirty="0"/>
              <a:t>global</a:t>
            </a:r>
          </a:p>
          <a:p>
            <a:r>
              <a:rPr lang="en-US" altLang="zh-CN" sz="2800" dirty="0"/>
              <a:t>&gt;&gt;&gt;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1414" y="1819716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377108" y="3701668"/>
            <a:ext cx="826266" cy="220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791292" y="4663020"/>
            <a:ext cx="4089093" cy="132556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dirty="0">
                <a:latin typeface="+mn-lt"/>
              </a:rPr>
              <a:t>Read global x in local block</a:t>
            </a:r>
            <a:endParaRPr lang="en-US" sz="4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030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A function is a block of organized, reusable code that is used to perform a group of related actions. </a:t>
            </a:r>
          </a:p>
          <a:p>
            <a:endParaRPr lang="en-US" dirty="0">
              <a:latin typeface="Times"/>
              <a:cs typeface="Times"/>
            </a:endParaRPr>
          </a:p>
          <a:p>
            <a:r>
              <a:rPr lang="en-US" dirty="0">
                <a:latin typeface="Times"/>
                <a:cs typeface="Times"/>
              </a:rPr>
              <a:t>Functions provide better modularity for your application and a high degree of code reusing.</a:t>
            </a:r>
          </a:p>
        </p:txBody>
      </p:sp>
    </p:spTree>
    <p:extLst>
      <p:ext uri="{BB962C8B-B14F-4D97-AF65-F5344CB8AC3E}">
        <p14:creationId xmlns:p14="http://schemas.microsoft.com/office/powerpoint/2010/main" val="3265714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Global Statements: Example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229156"/>
              </p:ext>
            </p:extLst>
          </p:nvPr>
        </p:nvGraphicFramePr>
        <p:xfrm>
          <a:off x="230188" y="1416050"/>
          <a:ext cx="5516562" cy="562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Document" r:id="rId4" imgW="1421640" imgH="1449000" progId="Word.OpenDocumentText.12">
                  <p:embed/>
                </p:oleObj>
              </mc:Choice>
              <mc:Fallback>
                <p:oleObj name="Document" r:id="rId4" imgW="1421640" imgH="144900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188" y="1416050"/>
                        <a:ext cx="5516562" cy="5627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677516" y="2208419"/>
            <a:ext cx="2485982" cy="224676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global</a:t>
            </a:r>
          </a:p>
          <a:p>
            <a:r>
              <a:rPr lang="en-US" altLang="zh-CN" sz="2800" dirty="0"/>
              <a:t>non-local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new-global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new-global</a:t>
            </a:r>
          </a:p>
          <a:p>
            <a:r>
              <a:rPr lang="en-US" altLang="zh-CN" sz="2800" dirty="0"/>
              <a:t>&gt;&gt;&gt;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1414" y="1566326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36434" y="3393196"/>
            <a:ext cx="848299" cy="220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1994055" y="6477916"/>
            <a:ext cx="98050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327375" y="4726235"/>
            <a:ext cx="3330490" cy="193346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dirty="0">
                <a:latin typeface="+mn-lt"/>
              </a:rPr>
              <a:t>Rebinding global x in local block</a:t>
            </a:r>
            <a:endParaRPr lang="en-US" sz="4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48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Global Statements: Example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34950" y="1287021"/>
          <a:ext cx="4567887" cy="5444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文档" r:id="rId4" imgW="1200240" imgH="1427400" progId="Word.OpenDocumentText.12">
                  <p:embed/>
                </p:oleObj>
              </mc:Choice>
              <mc:Fallback>
                <p:oleObj name="文档" r:id="rId4" imgW="1200240" imgH="142740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950" y="1287021"/>
                        <a:ext cx="4567887" cy="5444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556329" y="2010117"/>
            <a:ext cx="2485982" cy="200054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/>
              <a:t>global</a:t>
            </a:r>
          </a:p>
          <a:p>
            <a:r>
              <a:rPr lang="en-US" altLang="zh-CN" sz="3200" dirty="0"/>
              <a:t>non-local</a:t>
            </a:r>
          </a:p>
          <a:p>
            <a:r>
              <a:rPr lang="en-US" altLang="zh-CN" sz="3200" dirty="0"/>
              <a:t>global</a:t>
            </a:r>
          </a:p>
          <a:p>
            <a:r>
              <a:rPr lang="en-US" altLang="zh-CN" sz="2800" dirty="0"/>
              <a:t>&gt;&gt;&gt;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1414" y="1368024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024569" y="4770304"/>
            <a:ext cx="848299" cy="220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022756" y="4195640"/>
            <a:ext cx="3750854" cy="241448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+mn-lt"/>
              </a:rPr>
              <a:t>Read global x in nearest enclosing scope, even</a:t>
            </a:r>
          </a:p>
          <a:p>
            <a:pPr algn="ctr"/>
            <a:r>
              <a:rPr lang="en-US" altLang="zh-CN" sz="3600" b="1" dirty="0">
                <a:latin typeface="+mn-lt"/>
              </a:rPr>
              <a:t>global is declared after </a:t>
            </a:r>
            <a:r>
              <a:rPr lang="en-US" altLang="zh-CN" sz="3600" b="1" dirty="0" err="1">
                <a:latin typeface="+mn-lt"/>
              </a:rPr>
              <a:t>baz</a:t>
            </a:r>
            <a:r>
              <a:rPr lang="en-US" altLang="zh-CN" sz="3600" b="1" dirty="0">
                <a:latin typeface="+mn-lt"/>
              </a:rPr>
              <a:t>()</a:t>
            </a:r>
            <a:endParaRPr lang="en-US" sz="3600" b="1" dirty="0">
              <a:latin typeface="+mn-lt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872868" y="3798984"/>
            <a:ext cx="848299" cy="220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13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4" y="88135"/>
            <a:ext cx="8703325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Nonlocal Statements</a:t>
            </a:r>
            <a:endParaRPr lang="en-US" sz="4800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0674" y="1771217"/>
            <a:ext cx="82626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rgbClr val="FF0000"/>
                </a:solidFill>
              </a:rPr>
              <a:t>nonlocal</a:t>
            </a:r>
            <a:r>
              <a:rPr lang="en-US" altLang="zh-CN" sz="2800" dirty="0"/>
              <a:t> statement </a:t>
            </a:r>
            <a:r>
              <a:rPr lang="en-US" altLang="zh-CN" sz="2800" dirty="0">
                <a:solidFill>
                  <a:srgbClr val="0000FF"/>
                </a:solidFill>
              </a:rPr>
              <a:t>nonlocal x</a:t>
            </a:r>
            <a:r>
              <a:rPr lang="en-US" altLang="zh-CN" sz="2800" dirty="0"/>
              <a:t> causes corresponding name</a:t>
            </a:r>
            <a:r>
              <a:rPr lang="en-US" altLang="zh-CN" sz="2800" dirty="0">
                <a:solidFill>
                  <a:srgbClr val="0000FF"/>
                </a:solidFill>
              </a:rPr>
              <a:t> x</a:t>
            </a:r>
            <a:r>
              <a:rPr lang="en-US" altLang="zh-CN" sz="2800" dirty="0"/>
              <a:t> to refer to </a:t>
            </a:r>
            <a:r>
              <a:rPr lang="en-US" altLang="zh-CN" sz="2800" dirty="0">
                <a:solidFill>
                  <a:srgbClr val="FF0000"/>
                </a:solidFill>
              </a:rPr>
              <a:t>previously bound variables</a:t>
            </a:r>
            <a:r>
              <a:rPr lang="en-US" altLang="zh-CN" sz="2800" dirty="0"/>
              <a:t> in the </a:t>
            </a:r>
            <a:r>
              <a:rPr lang="en-US" altLang="zh-CN" sz="2800" dirty="0">
                <a:solidFill>
                  <a:srgbClr val="FF0000"/>
                </a:solidFill>
              </a:rPr>
              <a:t>nearest enclosing function scope (excluding global scope)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FF0000"/>
                </a:solidFill>
              </a:rPr>
              <a:t>SyntaxError</a:t>
            </a:r>
            <a:r>
              <a:rPr lang="en-US" altLang="zh-CN" sz="2800" dirty="0"/>
              <a:t> is raised at compile time if the given name does not exist in any enclosing function scope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580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Nonlocal Statements: Example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34950" y="1419225"/>
          <a:ext cx="4759325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2" name="文档" r:id="rId4" imgW="1230120" imgH="1226880" progId="Word.OpenDocumentText.12">
                  <p:embed/>
                </p:oleObj>
              </mc:Choice>
              <mc:Fallback>
                <p:oleObj name="文档" r:id="rId4" imgW="1230120" imgH="122688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950" y="1419225"/>
                        <a:ext cx="4759325" cy="474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677516" y="2208419"/>
            <a:ext cx="2485982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local</a:t>
            </a:r>
          </a:p>
          <a:p>
            <a:r>
              <a:rPr lang="en-US" altLang="zh-CN" sz="2800" dirty="0"/>
              <a:t>&gt;&gt;&gt;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1414" y="1566326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36434" y="3393196"/>
            <a:ext cx="848299" cy="220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133129" y="3689729"/>
            <a:ext cx="3747256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x</a:t>
            </a:r>
            <a:r>
              <a:rPr lang="en-US" altLang="zh-CN" sz="2800" dirty="0"/>
              <a:t> to refer to </a:t>
            </a:r>
            <a:r>
              <a:rPr lang="en-US" altLang="zh-CN" sz="2800" dirty="0">
                <a:solidFill>
                  <a:srgbClr val="FF0000"/>
                </a:solidFill>
              </a:rPr>
              <a:t>previously bound variables</a:t>
            </a:r>
            <a:r>
              <a:rPr lang="en-US" altLang="zh-CN" sz="2800" dirty="0"/>
              <a:t> in the </a:t>
            </a:r>
            <a:r>
              <a:rPr lang="en-US" altLang="zh-CN" sz="2800" dirty="0">
                <a:solidFill>
                  <a:srgbClr val="FF0000"/>
                </a:solidFill>
              </a:rPr>
              <a:t>nearest enclosing function scope</a:t>
            </a:r>
          </a:p>
        </p:txBody>
      </p:sp>
    </p:spTree>
    <p:extLst>
      <p:ext uri="{BB962C8B-B14F-4D97-AF65-F5344CB8AC3E}">
        <p14:creationId xmlns:p14="http://schemas.microsoft.com/office/powerpoint/2010/main" val="387879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Nonlocal Statements: Example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31775" y="1427163"/>
          <a:ext cx="4730750" cy="429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文档" r:id="rId4" imgW="1230120" imgH="1117440" progId="Word.OpenDocumentText.12">
                  <p:embed/>
                </p:oleObj>
              </mc:Choice>
              <mc:Fallback>
                <p:oleObj name="文档" r:id="rId4" imgW="1230120" imgH="111744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" y="1427163"/>
                        <a:ext cx="4730750" cy="429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677516" y="2208419"/>
            <a:ext cx="2485982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non-local</a:t>
            </a:r>
          </a:p>
          <a:p>
            <a:r>
              <a:rPr lang="en-US" altLang="zh-CN" sz="2800" dirty="0"/>
              <a:t>&gt;&gt;&gt;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1414" y="1566326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33129" y="3689729"/>
            <a:ext cx="3747256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x</a:t>
            </a:r>
            <a:r>
              <a:rPr lang="en-US" altLang="zh-CN" sz="2800" dirty="0"/>
              <a:t> to refer to </a:t>
            </a:r>
            <a:r>
              <a:rPr lang="en-US" altLang="zh-CN" sz="2800" dirty="0">
                <a:solidFill>
                  <a:srgbClr val="FF0000"/>
                </a:solidFill>
              </a:rPr>
              <a:t>previously bound variables</a:t>
            </a:r>
            <a:r>
              <a:rPr lang="en-US" altLang="zh-CN" sz="2800" dirty="0"/>
              <a:t> in the </a:t>
            </a:r>
            <a:r>
              <a:rPr lang="en-US" altLang="zh-CN" sz="2800" dirty="0">
                <a:solidFill>
                  <a:srgbClr val="FF0000"/>
                </a:solidFill>
              </a:rPr>
              <a:t>nearest enclosing function scope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D2AD287-1310-423D-98D9-8F7AB84B7140}"/>
              </a:ext>
            </a:extLst>
          </p:cNvPr>
          <p:cNvCxnSpPr/>
          <p:nvPr/>
        </p:nvCxnSpPr>
        <p:spPr>
          <a:xfrm flipV="1">
            <a:off x="206016" y="2518664"/>
            <a:ext cx="848299" cy="220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02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Nonlocal Statements: Example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31775" y="1959598"/>
          <a:ext cx="4718050" cy="427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文档" r:id="rId4" imgW="1230120" imgH="1117440" progId="Word.OpenDocumentText.12">
                  <p:embed/>
                </p:oleObj>
              </mc:Choice>
              <mc:Fallback>
                <p:oleObj name="文档" r:id="rId4" imgW="1230120" imgH="111744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" y="1959598"/>
                        <a:ext cx="4718050" cy="427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254907" y="2208419"/>
            <a:ext cx="3321934" cy="206210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SyntaxError</a:t>
            </a:r>
            <a:r>
              <a:rPr lang="en-US" altLang="zh-CN" sz="3200" dirty="0"/>
              <a:t>: no binding for nonlocal 'x' found (&lt;string&gt;, line 5)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54907" y="1549448"/>
            <a:ext cx="1382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Output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33129" y="4774384"/>
            <a:ext cx="3443712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x</a:t>
            </a:r>
            <a:r>
              <a:rPr lang="en-US" altLang="zh-CN" sz="2800" dirty="0"/>
              <a:t> cannot refer to </a:t>
            </a:r>
            <a:r>
              <a:rPr lang="en-US" altLang="zh-CN" sz="2800" dirty="0">
                <a:solidFill>
                  <a:srgbClr val="FF0000"/>
                </a:solidFill>
              </a:rPr>
              <a:t>previously bound variables</a:t>
            </a:r>
            <a:r>
              <a:rPr lang="en-US" altLang="zh-CN" sz="2800" dirty="0"/>
              <a:t> in the </a:t>
            </a:r>
            <a:r>
              <a:rPr lang="en-US" altLang="zh-CN" sz="2800" dirty="0">
                <a:solidFill>
                  <a:srgbClr val="FF0000"/>
                </a:solidFill>
              </a:rPr>
              <a:t>global scope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789499" y="2208419"/>
            <a:ext cx="1386335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0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14B4-0D09-457E-A904-DAC9D17F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Readings (recommended)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D60F9-FB5A-4A24-98B3-03624C1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The Python Tutorial</a:t>
            </a:r>
            <a:endParaRPr lang="en-US" altLang="zh-CN" dirty="0"/>
          </a:p>
          <a:p>
            <a:pPr lvl="1"/>
            <a:r>
              <a:rPr lang="en-US" u="sng" dirty="0">
                <a:hlinkClick r:id="rId3"/>
              </a:rPr>
              <a:t>4.7.1 – 4.7.2 in 4. More Control Flow Tools</a:t>
            </a:r>
            <a:endParaRPr lang="en-US" u="sng" dirty="0">
              <a:hlinkClick r:id="rId4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57300-EA53-432C-9856-5674D59B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9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</a:p>
          <a:p>
            <a:r>
              <a:rPr lang="en-US" altLang="zh-CN" dirty="0"/>
              <a:t>Scopes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1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Python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There are two kinds of functions in Python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Built-in functions </a:t>
            </a:r>
            <a:r>
              <a:rPr lang="en-US" dirty="0">
                <a:latin typeface="Times"/>
                <a:cs typeface="Times"/>
              </a:rPr>
              <a:t>that are provided as part of Python</a:t>
            </a:r>
          </a:p>
          <a:p>
            <a:pPr lvl="2"/>
            <a:r>
              <a:rPr lang="en-US" dirty="0">
                <a:latin typeface="Times"/>
                <a:cs typeface="Times"/>
              </a:rPr>
              <a:t>input(), type(), float(), int(), …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Functions that we define </a:t>
            </a:r>
            <a:r>
              <a:rPr lang="en-US" altLang="zh-CN" dirty="0">
                <a:solidFill>
                  <a:srgbClr val="008000"/>
                </a:solidFill>
                <a:latin typeface="Times"/>
                <a:cs typeface="Times"/>
              </a:rPr>
              <a:t>by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 ourselves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97705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>
                <a:latin typeface="Avenir Next Regular"/>
                <a:cs typeface="Avenir Next Regular"/>
              </a:rPr>
              <a:t>Buil</a:t>
            </a:r>
            <a:r>
              <a:rPr lang="en-US" altLang="zh-CN" sz="3200" b="1">
                <a:latin typeface="Avenir Next Regular"/>
                <a:cs typeface="Avenir Next Regular"/>
              </a:rPr>
              <a:t>t</a:t>
            </a:r>
            <a:r>
              <a:rPr lang="en-US" sz="3200" b="1">
                <a:latin typeface="Avenir Next Regular"/>
                <a:cs typeface="Avenir Next Regular"/>
              </a:rPr>
              <a:t>-in </a:t>
            </a:r>
            <a:r>
              <a:rPr lang="en-US" sz="3200" b="1" dirty="0">
                <a:latin typeface="Avenir Next Regular"/>
                <a:cs typeface="Avenir Next Regular"/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9704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"/>
                <a:cs typeface="Times"/>
              </a:rPr>
              <a:t>Math functions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Python has a math module that provides most of the familiar mathematical functions.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Before use all these functions, we have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Times"/>
                <a:cs typeface="Times"/>
              </a:rPr>
              <a:t>to import </a:t>
            </a:r>
            <a:r>
              <a:rPr lang="en-US" dirty="0">
                <a:latin typeface="Times"/>
                <a:cs typeface="Times"/>
              </a:rPr>
              <a:t>them: &gt;&gt;&gt; import math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To call one of the functions, we have to specify the name of the module and the name of the function, separated by a dot. This format is also called 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dot notation</a:t>
            </a:r>
            <a:r>
              <a:rPr lang="en-US" dirty="0">
                <a:latin typeface="Times"/>
                <a:cs typeface="Times"/>
              </a:rPr>
              <a:t>.</a:t>
            </a:r>
          </a:p>
          <a:p>
            <a:pPr lvl="2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&gt;&gt;&gt;decibel = math.log10(17.0)</a:t>
            </a:r>
          </a:p>
          <a:p>
            <a:pPr lvl="2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&gt;&gt;&gt;angle = 1.5</a:t>
            </a:r>
          </a:p>
          <a:p>
            <a:pPr lvl="2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&gt;&gt;&gt;</a:t>
            </a:r>
            <a:r>
              <a:rPr lang="en-US" altLang="zh-CN" dirty="0">
                <a:latin typeface="Times"/>
                <a:cs typeface="Times"/>
              </a:rPr>
              <a:t>sine</a:t>
            </a:r>
            <a:r>
              <a:rPr lang="en-US" dirty="0">
                <a:latin typeface="Times"/>
                <a:cs typeface="Times"/>
              </a:rPr>
              <a:t> = </a:t>
            </a:r>
            <a:r>
              <a:rPr lang="en-US" dirty="0" err="1">
                <a:latin typeface="Times"/>
                <a:cs typeface="Times"/>
              </a:rPr>
              <a:t>math.sin</a:t>
            </a:r>
            <a:r>
              <a:rPr lang="en-US" dirty="0">
                <a:latin typeface="Times"/>
                <a:cs typeface="Times"/>
              </a:rPr>
              <a:t>(angle)</a:t>
            </a:r>
          </a:p>
        </p:txBody>
      </p:sp>
    </p:spTree>
    <p:extLst>
      <p:ext uri="{BB962C8B-B14F-4D97-AF65-F5344CB8AC3E}">
        <p14:creationId xmlns:p14="http://schemas.microsoft.com/office/powerpoint/2010/main" val="312025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Many other math functions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228600" y="1722438"/>
          <a:ext cx="5791200" cy="4754565"/>
        </p:xfrm>
        <a:graphic>
          <a:graphicData uri="http://schemas.openxmlformats.org/drawingml/2006/table">
            <a:tbl>
              <a:tblPr/>
              <a:tblGrid>
                <a:gridCol w="26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Function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abs(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ceil(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rounds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cos(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degrees(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convert radians to degrees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floor(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rounds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log(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base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logarithm in any 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log10(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logarithm, base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max(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,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value2, ...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larger of two (or more)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min(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,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value2, ...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smaller of two (or more)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radians(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convert degrees to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round(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sin(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sqrt(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tan(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tangent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" name="Group 54"/>
          <p:cNvGraphicFramePr>
            <a:graphicFrameLocks noGrp="1"/>
          </p:cNvGraphicFramePr>
          <p:nvPr/>
        </p:nvGraphicFramePr>
        <p:xfrm>
          <a:off x="6172200" y="1722438"/>
          <a:ext cx="2771775" cy="9715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Constant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02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Defining our own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Simple rules to define a 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Function blocks begin with the keyword </a:t>
            </a:r>
            <a:r>
              <a:rPr lang="en-US" b="1" dirty="0">
                <a:solidFill>
                  <a:srgbClr val="000000"/>
                </a:solidFill>
                <a:latin typeface="Times"/>
                <a:cs typeface="Times"/>
              </a:rPr>
              <a:t>def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followed by the function name, parentheses (), and a colon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Any parameters or arguments should be placed within these parentheses.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The code block within every function is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indented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Times"/>
                <a:cs typeface="Times"/>
              </a:rPr>
              <a:t>def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"/>
                <a:cs typeface="Times"/>
              </a:rPr>
              <a:t>function_name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"/>
                <a:cs typeface="Times"/>
              </a:rPr>
              <a:t>parameters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)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statement 1 in the function body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statement 2 in the function body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…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statement n in the function body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3181" y="4398690"/>
            <a:ext cx="9203" cy="174843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82458" y="4733755"/>
            <a:ext cx="0" cy="140278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1520" y="4196240"/>
            <a:ext cx="5493992" cy="216011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65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Building our own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Defining a function doesn’t mean we execute the body of the function</a:t>
            </a:r>
          </a:p>
          <a:p>
            <a:r>
              <a:rPr lang="en-US" dirty="0" err="1">
                <a:solidFill>
                  <a:srgbClr val="000000"/>
                </a:solidFill>
                <a:latin typeface="Times"/>
                <a:cs typeface="Times"/>
              </a:rPr>
              <a:t>test.py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file:</a:t>
            </a: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python </a:t>
            </a:r>
            <a:r>
              <a:rPr lang="en-US" dirty="0" err="1">
                <a:solidFill>
                  <a:srgbClr val="000000"/>
                </a:solidFill>
                <a:latin typeface="Times"/>
                <a:cs typeface="Times"/>
              </a:rPr>
              <a:t>test.py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7" name="Shape 308"/>
          <p:cNvSpPr txBox="1"/>
          <p:nvPr/>
        </p:nvSpPr>
        <p:spPr>
          <a:xfrm>
            <a:off x="2979995" y="2723445"/>
            <a:ext cx="2890227" cy="2483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lvl="0" defTabSz="457200">
              <a:buClr>
                <a:srgbClr val="FFFF00"/>
              </a:buClr>
              <a:buSzPct val="25000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print_oks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”OK 1“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print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’OK 2’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08"/>
          <p:cNvSpPr txBox="1"/>
          <p:nvPr/>
        </p:nvSpPr>
        <p:spPr>
          <a:xfrm>
            <a:off x="2979995" y="5874808"/>
            <a:ext cx="2890227" cy="846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2254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67986</TotalTime>
  <Words>2134</Words>
  <Application>Microsoft Office PowerPoint</Application>
  <PresentationFormat>全屏显示(4:3)</PresentationFormat>
  <Paragraphs>475</Paragraphs>
  <Slides>47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3" baseType="lpstr">
      <vt:lpstr>Avenir Book</vt:lpstr>
      <vt:lpstr>Avenir Next Regular</vt:lpstr>
      <vt:lpstr>Cabin</vt:lpstr>
      <vt:lpstr>ＭＳ Ｐゴシック</vt:lpstr>
      <vt:lpstr>宋体</vt:lpstr>
      <vt:lpstr>Arial</vt:lpstr>
      <vt:lpstr>Calibri</vt:lpstr>
      <vt:lpstr>Consolas</vt:lpstr>
      <vt:lpstr>Courier New</vt:lpstr>
      <vt:lpstr>Tahoma</vt:lpstr>
      <vt:lpstr>Times</vt:lpstr>
      <vt:lpstr>Verdana</vt:lpstr>
      <vt:lpstr>Wingdings</vt:lpstr>
      <vt:lpstr>Office 主题</vt:lpstr>
      <vt:lpstr>文档</vt:lpstr>
      <vt:lpstr>OpenDocument 文本</vt:lpstr>
      <vt:lpstr>SI100B Introduction to Information Science and Technology (Python Programming)</vt:lpstr>
      <vt:lpstr>Learning Objectives</vt:lpstr>
      <vt:lpstr>Reusable codes</vt:lpstr>
      <vt:lpstr>Function</vt:lpstr>
      <vt:lpstr>Python functions</vt:lpstr>
      <vt:lpstr>Built-in functions</vt:lpstr>
      <vt:lpstr>Many other math functions</vt:lpstr>
      <vt:lpstr>Defining our own functions</vt:lpstr>
      <vt:lpstr>Building our own functions</vt:lpstr>
      <vt:lpstr>Calling a function</vt:lpstr>
      <vt:lpstr>Arguments</vt:lpstr>
      <vt:lpstr>The return statement</vt:lpstr>
      <vt:lpstr>The return statement</vt:lpstr>
      <vt:lpstr>Type annotation for arguments and return values</vt:lpstr>
      <vt:lpstr>Type annotation</vt:lpstr>
      <vt:lpstr>Default values of arguments</vt:lpstr>
      <vt:lpstr>Default values of arguments</vt:lpstr>
      <vt:lpstr>Default values of arguments</vt:lpstr>
      <vt:lpstr>Function call</vt:lpstr>
      <vt:lpstr>Function call: Example</vt:lpstr>
      <vt:lpstr>Arbitrary number of parameters</vt:lpstr>
      <vt:lpstr>Receiving parameters as a tuple</vt:lpstr>
      <vt:lpstr>Receiving parameters as a tuple</vt:lpstr>
      <vt:lpstr>Arbitrary number of parameters</vt:lpstr>
      <vt:lpstr>Receiving parameters as a dict</vt:lpstr>
      <vt:lpstr>Receiving parameters as a dict</vt:lpstr>
      <vt:lpstr>Receiving parameters as tuple/dict</vt:lpstr>
      <vt:lpstr>Anonymous functions</vt:lpstr>
      <vt:lpstr>Anonymous function rules</vt:lpstr>
      <vt:lpstr>Nested Functions</vt:lpstr>
      <vt:lpstr>Learning Objectives</vt:lpstr>
      <vt:lpstr>Scope</vt:lpstr>
      <vt:lpstr>Scope</vt:lpstr>
      <vt:lpstr>Scope</vt:lpstr>
      <vt:lpstr>Scope</vt:lpstr>
      <vt:lpstr>Scope</vt:lpstr>
      <vt:lpstr>Scope</vt:lpstr>
      <vt:lpstr>Global Statements</vt:lpstr>
      <vt:lpstr>Global Statements: Example</vt:lpstr>
      <vt:lpstr>Global Statements: Example</vt:lpstr>
      <vt:lpstr>Global Statements: Example</vt:lpstr>
      <vt:lpstr>Nonlocal Statements</vt:lpstr>
      <vt:lpstr>Nonlocal Statements: Example</vt:lpstr>
      <vt:lpstr>Nonlocal Statements: Example</vt:lpstr>
      <vt:lpstr>Nonlocal Statements: Example</vt:lpstr>
      <vt:lpstr>Readings (recommended)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ThinkPad</cp:lastModifiedBy>
  <cp:revision>1738</cp:revision>
  <dcterms:created xsi:type="dcterms:W3CDTF">2019-01-07T08:10:31Z</dcterms:created>
  <dcterms:modified xsi:type="dcterms:W3CDTF">2022-09-27T13:37:16Z</dcterms:modified>
</cp:coreProperties>
</file>