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4"/>
  </p:handoutMasterIdLst>
  <p:sldIdLst>
    <p:sldId id="368" r:id="rId3"/>
    <p:sldId id="257" r:id="rId5"/>
    <p:sldId id="717" r:id="rId6"/>
    <p:sldId id="544" r:id="rId7"/>
    <p:sldId id="545" r:id="rId8"/>
    <p:sldId id="606" r:id="rId9"/>
    <p:sldId id="607" r:id="rId10"/>
    <p:sldId id="609" r:id="rId11"/>
    <p:sldId id="610" r:id="rId12"/>
    <p:sldId id="611" r:id="rId13"/>
    <p:sldId id="608" r:id="rId14"/>
    <p:sldId id="613" r:id="rId15"/>
    <p:sldId id="614" r:id="rId16"/>
    <p:sldId id="615" r:id="rId17"/>
    <p:sldId id="617" r:id="rId18"/>
    <p:sldId id="618" r:id="rId19"/>
    <p:sldId id="619" r:id="rId20"/>
    <p:sldId id="620" r:id="rId21"/>
    <p:sldId id="621" r:id="rId22"/>
    <p:sldId id="622" r:id="rId23"/>
    <p:sldId id="702" r:id="rId24"/>
    <p:sldId id="623" r:id="rId25"/>
    <p:sldId id="624" r:id="rId26"/>
    <p:sldId id="625" r:id="rId27"/>
    <p:sldId id="719" r:id="rId28"/>
    <p:sldId id="703" r:id="rId29"/>
    <p:sldId id="704" r:id="rId30"/>
    <p:sldId id="705" r:id="rId31"/>
    <p:sldId id="706" r:id="rId32"/>
    <p:sldId id="707" r:id="rId33"/>
    <p:sldId id="718" r:id="rId34"/>
    <p:sldId id="708" r:id="rId35"/>
    <p:sldId id="709" r:id="rId36"/>
    <p:sldId id="710" r:id="rId37"/>
    <p:sldId id="711" r:id="rId38"/>
    <p:sldId id="720" r:id="rId39"/>
    <p:sldId id="712" r:id="rId40"/>
    <p:sldId id="713" r:id="rId41"/>
    <p:sldId id="714" r:id="rId42"/>
    <p:sldId id="715" r:id="rId43"/>
    <p:sldId id="698" r:id="rId44"/>
    <p:sldId id="644" r:id="rId45"/>
    <p:sldId id="645" r:id="rId46"/>
    <p:sldId id="646" r:id="rId47"/>
    <p:sldId id="647" r:id="rId48"/>
    <p:sldId id="648" r:id="rId49"/>
    <p:sldId id="649" r:id="rId50"/>
    <p:sldId id="650" r:id="rId51"/>
    <p:sldId id="699" r:id="rId52"/>
    <p:sldId id="653" r:id="rId53"/>
    <p:sldId id="654" r:id="rId54"/>
    <p:sldId id="655" r:id="rId55"/>
    <p:sldId id="656" r:id="rId56"/>
    <p:sldId id="657" r:id="rId57"/>
    <p:sldId id="658" r:id="rId58"/>
    <p:sldId id="659" r:id="rId59"/>
    <p:sldId id="660" r:id="rId60"/>
    <p:sldId id="661" r:id="rId61"/>
    <p:sldId id="662" r:id="rId62"/>
    <p:sldId id="700" r:id="rId63"/>
    <p:sldId id="663" r:id="rId64"/>
    <p:sldId id="664" r:id="rId65"/>
    <p:sldId id="687" r:id="rId66"/>
    <p:sldId id="688" r:id="rId67"/>
    <p:sldId id="689" r:id="rId68"/>
    <p:sldId id="690" r:id="rId69"/>
    <p:sldId id="691" r:id="rId70"/>
    <p:sldId id="665" r:id="rId71"/>
    <p:sldId id="666" r:id="rId72"/>
    <p:sldId id="667" r:id="rId73"/>
    <p:sldId id="668" r:id="rId74"/>
    <p:sldId id="669" r:id="rId75"/>
    <p:sldId id="670" r:id="rId76"/>
    <p:sldId id="671" r:id="rId77"/>
    <p:sldId id="672" r:id="rId78"/>
    <p:sldId id="673" r:id="rId79"/>
    <p:sldId id="674" r:id="rId80"/>
    <p:sldId id="675" r:id="rId81"/>
    <p:sldId id="643" r:id="rId82"/>
    <p:sldId id="701" r:id="rId8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9" autoAdjust="0"/>
    <p:restoredTop sz="84501" autoAdjust="0"/>
  </p:normalViewPr>
  <p:slideViewPr>
    <p:cSldViewPr>
      <p:cViewPr varScale="1">
        <p:scale>
          <a:sx n="74" d="100"/>
          <a:sy n="74" d="100"/>
        </p:scale>
        <p:origin x="136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实例变量，实例方法</a:t>
            </a:r>
            <a:endParaRPr lang="en-US" altLang="zh-CN" dirty="0"/>
          </a:p>
          <a:p>
            <a:r>
              <a:rPr lang="zh-CN" altLang="en-US" dirty="0"/>
              <a:t>类变量，类方法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altLang="zh-CN" dirty="0"/>
          </a:p>
          <a:p>
            <a:r>
              <a:rPr lang="zh-CN" altLang="en-US" dirty="0"/>
              <a:t>析构函数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欧几里德算法</a:t>
            </a:r>
            <a:r>
              <a:rPr lang="en-US" altLang="zh-CN" dirty="0"/>
              <a:t>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辗转相除法</a:t>
            </a:r>
            <a:endParaRPr lang="zh-CN" altLang="en-US" dirty="0"/>
          </a:p>
          <a:p>
            <a:r>
              <a:rPr lang="zh-CN" altLang="en-US" dirty="0"/>
              <a:t>有理数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override </a:t>
            </a:r>
            <a:r>
              <a:rPr lang="zh-CN" altLang="en-US" sz="1200" b="1" dirty="0">
                <a:solidFill>
                  <a:schemeClr val="tx1"/>
                </a:solidFill>
              </a:rPr>
              <a:t>重写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8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9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0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8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9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2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2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0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5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5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6.bin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6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7.bin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8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8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0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2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3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4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5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6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7.bin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0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3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python.org/3/tutorial/classes.html" TargetMode="External"/><Relationship Id="rId1" Type="http://schemas.openxmlformats.org/officeDocument/2006/relationships/hyperlink" Target="https://docs.python.org/3/tutorial/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4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  <a:endParaRPr lang="en-US" altLang="zh-CN" dirty="0"/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87"/>
    </mc:Choice>
    <mc:Fallback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Constructor __</a:t>
            </a:r>
            <a:r>
              <a:rPr lang="en-US" b="1" dirty="0" err="1">
                <a:latin typeface="+mn-lt"/>
              </a:rPr>
              <a:t>init</a:t>
            </a:r>
            <a:r>
              <a:rPr lang="en-US" b="1" dirty="0">
                <a:latin typeface="+mn-lt"/>
              </a:rPr>
              <a:t>__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43883" y="1325563"/>
            <a:ext cx="8643938" cy="5290388"/>
          </a:xfrm>
        </p:spPr>
        <p:txBody>
          <a:bodyPr>
            <a:normAutofit fontScale="92500"/>
          </a:bodyPr>
          <a:lstStyle/>
          <a:p>
            <a:pPr marL="756920" lvl="1" indent="-457200"/>
            <a:r>
              <a:rPr lang="en-US" altLang="zh-CN" sz="2800" b="1" dirty="0">
                <a:solidFill>
                  <a:schemeClr val="tx1"/>
                </a:solidFill>
              </a:rPr>
              <a:t>All the classes have an implicit instance method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>
                <a:solidFill>
                  <a:schemeClr val="tx1"/>
                </a:solidFill>
              </a:rPr>
              <a:t> as constructor (inherited from the class </a:t>
            </a:r>
            <a:r>
              <a:rPr lang="en-US" altLang="zh-CN" sz="2800" b="1" dirty="0">
                <a:solidFill>
                  <a:srgbClr val="0000FF"/>
                </a:solidFill>
              </a:rPr>
              <a:t>object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6920" lvl="1" indent="-457200"/>
            <a:r>
              <a:rPr lang="en-US" altLang="zh-CN" b="1" dirty="0">
                <a:solidFill>
                  <a:schemeClr val="tx1"/>
                </a:solidFill>
              </a:rPr>
              <a:t>The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__() </a:t>
            </a:r>
            <a:r>
              <a:rPr lang="en-US" altLang="zh-CN" b="1" dirty="0">
                <a:solidFill>
                  <a:schemeClr val="tx1"/>
                </a:solidFill>
              </a:rPr>
              <a:t>function is called automatically every time the class is being used to create a new instance object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6920" lvl="1" indent="-457200"/>
            <a:r>
              <a:rPr lang="en-US" altLang="zh-CN" sz="2800" b="1" dirty="0">
                <a:solidFill>
                  <a:schemeClr val="tx1"/>
                </a:solidFill>
              </a:rPr>
              <a:t>It is called after the instance has been created, but before it is returned to the caller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6920" lvl="1" indent="-457200"/>
            <a:r>
              <a:rPr lang="en-US" altLang="zh-CN" sz="2800" b="1" dirty="0">
                <a:solidFill>
                  <a:schemeClr val="tx1"/>
                </a:solidFill>
              </a:rPr>
              <a:t>The arguments are those passed to the class constructor expression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6920" lvl="1" indent="-457200"/>
            <a:r>
              <a:rPr lang="en-US" altLang="zh-CN" sz="2800" b="1" dirty="0">
                <a:solidFill>
                  <a:schemeClr val="tx1"/>
                </a:solidFill>
              </a:rPr>
              <a:t>The first parameter of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 </a:t>
            </a:r>
            <a:r>
              <a:rPr lang="en-US" altLang="zh-CN" sz="2800" b="1" dirty="0">
                <a:solidFill>
                  <a:schemeClr val="tx1"/>
                </a:solidFill>
              </a:rPr>
              <a:t>is the </a:t>
            </a:r>
            <a:r>
              <a:rPr lang="en-US" altLang="zh-CN" sz="2800" b="1" dirty="0">
                <a:solidFill>
                  <a:srgbClr val="FF0000"/>
                </a:solidFill>
              </a:rPr>
              <a:t>instance object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756920" lvl="1" indent="-457200"/>
            <a:r>
              <a:rPr lang="en-US" altLang="zh-CN" sz="2800" b="1" dirty="0">
                <a:solidFill>
                  <a:schemeClr val="tx1"/>
                </a:solidFill>
              </a:rPr>
              <a:t>One can override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 </a:t>
            </a:r>
            <a:r>
              <a:rPr lang="en-US" altLang="zh-CN" sz="2800" b="1" dirty="0">
                <a:solidFill>
                  <a:schemeClr val="tx1"/>
                </a:solidFill>
              </a:rPr>
              <a:t>in user-defined classes for initialization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Create a class named Person, use the __</a:t>
            </a:r>
            <a:r>
              <a:rPr lang="en-US" altLang="zh-CN" dirty="0" err="1"/>
              <a:t>init</a:t>
            </a:r>
            <a:r>
              <a:rPr lang="en-US" altLang="zh-CN" dirty="0"/>
              <a:t>__() function to assign values for name and age: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Constructor __</a:t>
            </a:r>
            <a:r>
              <a:rPr lang="en-US" b="1" dirty="0" err="1">
                <a:latin typeface="+mn-lt"/>
              </a:rPr>
              <a:t>init</a:t>
            </a:r>
            <a:r>
              <a:rPr lang="en-US" b="1" dirty="0">
                <a:latin typeface="+mn-lt"/>
              </a:rPr>
              <a:t>__</a:t>
            </a:r>
            <a:endParaRPr lang="en-US" b="1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378" y="2924944"/>
            <a:ext cx="4572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Person: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p1 = Person(</a:t>
            </a:r>
            <a:r>
              <a:rPr lang="en-US" altLang="zh-CN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36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(p1.name)</a:t>
            </a:r>
            <a:br>
              <a:rPr lang="en-US" altLang="zh-CN" dirty="0"/>
            </a:br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(p1.age)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48370" y="4437112"/>
            <a:ext cx="315603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John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36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48370" y="3615625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self Parameter</a:t>
            </a:r>
            <a:endParaRPr lang="en-US" b="1" dirty="0">
              <a:latin typeface="+mn-lt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sz="quarter" idx="10"/>
          </p:nvPr>
        </p:nvSpPr>
        <p:spPr>
          <a:xfrm>
            <a:off x="143883" y="1325563"/>
            <a:ext cx="8643938" cy="5290388"/>
          </a:xfrm>
        </p:spPr>
        <p:txBody>
          <a:bodyPr>
            <a:normAutofit/>
          </a:bodyPr>
          <a:lstStyle/>
          <a:p>
            <a:pPr marL="756920" lvl="1" indent="-457200">
              <a:spcAft>
                <a:spcPts val="600"/>
              </a:spcAft>
            </a:pP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</a:rPr>
              <a:t>he </a:t>
            </a:r>
            <a:r>
              <a:rPr lang="en-US" altLang="zh-CN" sz="28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2800" b="1" dirty="0">
                <a:solidFill>
                  <a:schemeClr val="tx1"/>
                </a:solidFill>
              </a:rPr>
              <a:t>of all instance methods is bound to </a:t>
            </a:r>
            <a:r>
              <a:rPr lang="en-US" altLang="zh-CN" sz="2800" b="1" dirty="0">
                <a:solidFill>
                  <a:srgbClr val="FF0000"/>
                </a:solidFill>
              </a:rPr>
              <a:t>the instance object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756920" lvl="1" indent="-457200"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The name of the </a:t>
            </a:r>
            <a:r>
              <a:rPr lang="en-US" altLang="zh-CN" sz="28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2800" b="1" dirty="0">
                <a:solidFill>
                  <a:schemeClr val="tx1"/>
                </a:solidFill>
              </a:rPr>
              <a:t>can be any identifier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6920" lvl="1" indent="-457200"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But, we usually use </a:t>
            </a:r>
            <a:r>
              <a:rPr lang="en-US" altLang="zh-CN" sz="2800" b="1" dirty="0">
                <a:solidFill>
                  <a:srgbClr val="FF0000"/>
                </a:solidFill>
              </a:rPr>
              <a:t>self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46238" y="4291013"/>
          <a:ext cx="571182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5" name="文档" r:id="rId1" imgW="20688300" imgH="7429500" progId="">
                  <p:embed/>
                </p:oleObj>
              </mc:Choice>
              <mc:Fallback>
                <p:oleObj name="文档" r:id="rId1" imgW="20688300" imgH="7429500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6238" y="4291013"/>
                        <a:ext cx="5711825" cy="2054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self Parameter</a:t>
            </a:r>
            <a:endParaRPr lang="en-US" b="1" dirty="0">
              <a:latin typeface="+mn-lt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06919" y="1456191"/>
          <a:ext cx="6225990" cy="212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2" name="文档" r:id="rId1" imgW="12506325" imgH="4257675" progId="">
                  <p:embed/>
                </p:oleObj>
              </mc:Choice>
              <mc:Fallback>
                <p:oleObj name="文档" r:id="rId1" imgW="12506325" imgH="4257675" progId="">
                  <p:embed/>
                  <p:pic>
                    <p:nvPicPr>
                      <p:cNvPr id="0" name="对象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6919" y="1456191"/>
                        <a:ext cx="6225990" cy="2123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409973" y="4365048"/>
          <a:ext cx="6088726" cy="204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3" name="文档" r:id="rId3" imgW="17916525" imgH="6057900" progId="">
                  <p:embed/>
                </p:oleObj>
              </mc:Choice>
              <mc:Fallback>
                <p:oleObj name="文档" r:id="rId3" imgW="17916525" imgH="6057900" progId="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973" y="4365048"/>
                        <a:ext cx="6088726" cy="204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88923" y="3621956"/>
            <a:ext cx="2646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They are same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A</a:t>
            </a:r>
            <a:r>
              <a:rPr lang="en-US" b="1" dirty="0">
                <a:latin typeface="+mn-lt"/>
              </a:rPr>
              <a:t>ttributes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86588" y="1116241"/>
            <a:ext cx="8587297" cy="5290388"/>
          </a:xfrm>
        </p:spPr>
        <p:txBody>
          <a:bodyPr>
            <a:noAutofit/>
          </a:bodyPr>
          <a:lstStyle/>
          <a:p>
            <a:pPr marL="756920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Attributes of an </a:t>
            </a:r>
            <a:r>
              <a:rPr lang="en-US" altLang="zh-CN" sz="2800" b="1" dirty="0">
                <a:solidFill>
                  <a:srgbClr val="0000FF"/>
                </a:solidFill>
              </a:rPr>
              <a:t>instance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1214120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instance variables: are for data unique to </a:t>
            </a:r>
            <a:r>
              <a:rPr lang="en-US" altLang="zh-CN" sz="2800" b="1" dirty="0">
                <a:solidFill>
                  <a:srgbClr val="FF0000"/>
                </a:solidFill>
              </a:rPr>
              <a:t>each instance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1214120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instance</a:t>
            </a:r>
            <a:r>
              <a:rPr lang="en-US" altLang="zh-CN" sz="2800" b="1" dirty="0">
                <a:solidFill>
                  <a:schemeClr val="tx1"/>
                </a:solidFill>
              </a:rPr>
              <a:t> methods: are for manipulation of </a:t>
            </a:r>
            <a:r>
              <a:rPr lang="en-US" altLang="zh-CN" sz="2800" b="1" dirty="0">
                <a:solidFill>
                  <a:srgbClr val="FF0000"/>
                </a:solidFill>
              </a:rPr>
              <a:t>instance data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756920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Attributes of a 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1214120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class variables: are for data </a:t>
            </a:r>
            <a:r>
              <a:rPr lang="en-US" altLang="zh-CN" sz="2800" b="1" dirty="0">
                <a:solidFill>
                  <a:srgbClr val="FF0000"/>
                </a:solidFill>
              </a:rPr>
              <a:t>shared by all instances</a:t>
            </a:r>
            <a:r>
              <a:rPr lang="en-US" altLang="zh-CN" sz="2800" b="1" dirty="0"/>
              <a:t> of the class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1214120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class</a:t>
            </a:r>
            <a:r>
              <a:rPr lang="en-US" altLang="zh-CN" sz="2800" b="1" dirty="0">
                <a:solidFill>
                  <a:schemeClr val="tx1"/>
                </a:solidFill>
              </a:rPr>
              <a:t> methods: </a:t>
            </a:r>
            <a:r>
              <a:rPr lang="en-US" altLang="zh-CN" sz="2800" b="1" dirty="0"/>
              <a:t>are for manipulation of </a:t>
            </a:r>
            <a:r>
              <a:rPr lang="en-US" altLang="zh-CN" sz="2800" b="1" dirty="0">
                <a:solidFill>
                  <a:srgbClr val="FF0000"/>
                </a:solidFill>
              </a:rPr>
              <a:t>class data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756920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All can be </a:t>
            </a:r>
            <a:r>
              <a:rPr lang="en-US" altLang="zh-CN" sz="2800" b="1" dirty="0">
                <a:solidFill>
                  <a:srgbClr val="FF0000"/>
                </a:solidFill>
              </a:rPr>
              <a:t>dynamically added/removed</a:t>
            </a:r>
            <a:r>
              <a:rPr lang="en-US" altLang="zh-CN" sz="2800" b="1" dirty="0">
                <a:solidFill>
                  <a:schemeClr val="tx1"/>
                </a:solidFill>
              </a:rPr>
              <a:t> in Python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6920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It is better to use different names for class attributes and instance attributes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All variables defined via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299720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obj.var</a:t>
            </a:r>
            <a:r>
              <a:rPr lang="en-US" altLang="zh-CN" sz="3200" dirty="0">
                <a:solidFill>
                  <a:srgbClr val="FF0000"/>
                </a:solidFill>
              </a:rPr>
              <a:t> = expr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2997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are instance variables </a:t>
            </a:r>
            <a:r>
              <a:rPr lang="en-US" altLang="zh-CN" sz="3200" dirty="0" err="1">
                <a:solidFill>
                  <a:srgbClr val="FF0000"/>
                </a:solidFill>
              </a:rPr>
              <a:t>var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of the object </a:t>
            </a:r>
            <a:r>
              <a:rPr lang="en-US" altLang="zh-CN" sz="3200" dirty="0" err="1">
                <a:solidFill>
                  <a:srgbClr val="FF0000"/>
                </a:solidFill>
              </a:rPr>
              <a:t>obj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14114" y="3325185"/>
          <a:ext cx="5449877" cy="185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3" name="文档" r:id="rId1" imgW="12506325" imgH="4257675" progId="">
                  <p:embed/>
                </p:oleObj>
              </mc:Choice>
              <mc:Fallback>
                <p:oleObj name="文档" r:id="rId1" imgW="12506325" imgH="4257675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4114" y="3325185"/>
                        <a:ext cx="5449877" cy="1858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493534" y="5556439"/>
            <a:ext cx="6052778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value </a:t>
            </a:r>
            <a:r>
              <a:rPr lang="en-US" altLang="zh-CN" sz="2800" dirty="0"/>
              <a:t>is an instance variable of the object bound to the name </a:t>
            </a:r>
            <a:r>
              <a:rPr lang="en-US" altLang="zh-CN" sz="2800" dirty="0">
                <a:solidFill>
                  <a:srgbClr val="FF0000"/>
                </a:solidFill>
              </a:rPr>
              <a:t>self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2598" y="1325563"/>
          <a:ext cx="5755996" cy="399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7" name="文档" r:id="rId1" imgW="11963400" imgH="8362950" progId="">
                  <p:embed/>
                </p:oleObj>
              </mc:Choice>
              <mc:Fallback>
                <p:oleObj name="文档" r:id="rId1" imgW="11963400" imgH="8362950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2598" y="1325563"/>
                        <a:ext cx="5755996" cy="399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660742" y="3211216"/>
            <a:ext cx="3128141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Instance variables are dynamically added into objects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3187" y="5501134"/>
            <a:ext cx="2441762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 QQ</a:t>
            </a:r>
            <a:endParaRPr lang="en-US" altLang="zh-CN" sz="2400" dirty="0"/>
          </a:p>
          <a:p>
            <a:r>
              <a:rPr lang="en-US" altLang="zh-CN" sz="2400" dirty="0"/>
              <a:t>Blue BYD</a:t>
            </a:r>
            <a:endParaRPr lang="en-US" altLang="zh-CN" sz="2400" dirty="0"/>
          </a:p>
          <a:p>
            <a:r>
              <a:rPr lang="en-US" altLang="zh-CN" sz="2400" dirty="0"/>
              <a:t>&gt;&gt;&gt;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31896" y="554255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9054" y="3733798"/>
            <a:ext cx="3440688" cy="805544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98431" y="1067075"/>
          <a:ext cx="5645464" cy="392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1" name="文档" r:id="rId1" imgW="11963400" imgH="8362950" progId="">
                  <p:embed/>
                </p:oleObj>
              </mc:Choice>
              <mc:Fallback>
                <p:oleObj name="文档" r:id="rId1" imgW="11963400" imgH="8362950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8431" y="1067075"/>
                        <a:ext cx="5645464" cy="3921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381547" y="2447428"/>
            <a:ext cx="2848054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Added instance variable is specific to the object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9128" y="4757560"/>
            <a:ext cx="6610559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 QQ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  <a:endParaRPr lang="en-US" altLang="zh-CN" sz="2400" dirty="0"/>
          </a:p>
          <a:p>
            <a:r>
              <a:rPr lang="en-US" altLang="zh-CN" sz="2400" dirty="0"/>
              <a:t>  File "D:\Test\fib.py", line 9, in &lt;module&gt;</a:t>
            </a:r>
            <a:endParaRPr lang="en-US" altLang="zh-CN" sz="2400" dirty="0"/>
          </a:p>
          <a:p>
            <a:r>
              <a:rPr lang="en-US" altLang="zh-CN" sz="2400" dirty="0"/>
              <a:t>    print(car2.color,car2.name)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'name'</a:t>
            </a: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663179" y="4758637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8091" y="3418479"/>
            <a:ext cx="3440688" cy="413944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6464" y="997396"/>
          <a:ext cx="700405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5" name="文档" r:id="rId1" imgW="11963400" imgH="7667625" progId="">
                  <p:embed/>
                </p:oleObj>
              </mc:Choice>
              <mc:Fallback>
                <p:oleObj name="文档" r:id="rId1" imgW="11963400" imgH="7667625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464" y="997396"/>
                        <a:ext cx="7004050" cy="450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828489" y="2798470"/>
            <a:ext cx="3128141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An instance variable is deleted from the object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1" y="5114339"/>
            <a:ext cx="8240485" cy="15081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 QQ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  <a:endParaRPr lang="en-US" altLang="zh-CN" sz="2400" dirty="0"/>
          </a:p>
          <a:p>
            <a:r>
              <a:rPr lang="en-US" altLang="zh-CN" sz="2000" dirty="0"/>
              <a:t>  …..</a:t>
            </a:r>
            <a:endParaRPr lang="en-US" altLang="zh-CN" sz="2000" dirty="0"/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'color'</a:t>
            </a: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7696820" y="4637585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9378" y="3814558"/>
            <a:ext cx="3222805" cy="44419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178" y="13062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8571" y="2521059"/>
            <a:ext cx="71519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6920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/>
              <a:t>It is recommended to initialize all the </a:t>
            </a:r>
            <a:r>
              <a:rPr lang="en-US" altLang="zh-CN" sz="3200" b="1" dirty="0">
                <a:solidFill>
                  <a:srgbClr val="FF0000"/>
                </a:solidFill>
              </a:rPr>
              <a:t>instance variables</a:t>
            </a:r>
            <a:r>
              <a:rPr lang="en-US" altLang="zh-CN" sz="3200" b="1" dirty="0"/>
              <a:t> in the constructor </a:t>
            </a:r>
            <a:r>
              <a:rPr lang="en-US" altLang="zh-CN" sz="3200" b="1" dirty="0">
                <a:solidFill>
                  <a:srgbClr val="0000FF"/>
                </a:solidFill>
              </a:rPr>
              <a:t>__</a:t>
            </a:r>
            <a:r>
              <a:rPr lang="en-US" altLang="zh-CN" sz="3200" b="1" dirty="0" err="1">
                <a:solidFill>
                  <a:srgbClr val="0000FF"/>
                </a:solidFill>
              </a:rPr>
              <a:t>init</a:t>
            </a:r>
            <a:r>
              <a:rPr lang="en-US" altLang="zh-CN" sz="3200" b="1" dirty="0">
                <a:solidFill>
                  <a:srgbClr val="0000FF"/>
                </a:solidFill>
              </a:rPr>
              <a:t>__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Classes and objects</a:t>
            </a:r>
            <a:endParaRPr lang="en-US" altLang="zh-CN" dirty="0"/>
          </a:p>
          <a:p>
            <a:pPr lvl="1"/>
            <a:r>
              <a:rPr lang="en-US" altLang="zh-CN" dirty="0"/>
              <a:t>Instance variables</a:t>
            </a:r>
            <a:endParaRPr lang="en-US" altLang="zh-CN" dirty="0"/>
          </a:p>
          <a:p>
            <a:pPr lvl="1"/>
            <a:r>
              <a:rPr lang="en-US" altLang="zh-CN" dirty="0"/>
              <a:t>Class variables</a:t>
            </a:r>
            <a:endParaRPr lang="en-US" altLang="zh-CN" dirty="0"/>
          </a:p>
          <a:p>
            <a:pPr lvl="1"/>
            <a:r>
              <a:rPr lang="en-US" altLang="zh-CN" dirty="0"/>
              <a:t>Instance methods</a:t>
            </a:r>
            <a:endParaRPr lang="en-US" altLang="zh-CN" dirty="0"/>
          </a:p>
          <a:p>
            <a:pPr lvl="1"/>
            <a:r>
              <a:rPr lang="en-US" altLang="zh-CN" dirty="0"/>
              <a:t>Class methods</a:t>
            </a:r>
            <a:endParaRPr lang="en-US" altLang="zh-CN" dirty="0"/>
          </a:p>
          <a:p>
            <a:pPr lvl="1"/>
            <a:r>
              <a:rPr lang="en-US" altLang="zh-CN" dirty="0"/>
              <a:t>Access</a:t>
            </a:r>
            <a:endParaRPr lang="en-US" altLang="zh-CN" dirty="0"/>
          </a:p>
          <a:p>
            <a:pPr lvl="1"/>
            <a:r>
              <a:rPr lang="en-US" altLang="zh-CN" dirty="0"/>
              <a:t>Private and public attributes</a:t>
            </a:r>
            <a:endParaRPr lang="en-US" altLang="zh-CN" dirty="0"/>
          </a:p>
          <a:p>
            <a:pPr lvl="1"/>
            <a:r>
              <a:rPr lang="en-US" altLang="zh-CN" dirty="0"/>
              <a:t>Special method names</a:t>
            </a:r>
            <a:endParaRPr lang="en-US" altLang="zh-CN" dirty="0"/>
          </a:p>
          <a:p>
            <a:r>
              <a:rPr lang="en-US" altLang="zh-CN" dirty="0"/>
              <a:t>Inheritance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All variables defined via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299720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var</a:t>
            </a:r>
            <a:r>
              <a:rPr lang="en-US" altLang="zh-CN" sz="3200" dirty="0">
                <a:solidFill>
                  <a:srgbClr val="FF0000"/>
                </a:solidFill>
              </a:rPr>
              <a:t> = expr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2997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in the class definition are class variables of the </a:t>
            </a:r>
            <a:r>
              <a:rPr lang="en-US" altLang="zh-CN" sz="3200" dirty="0">
                <a:solidFill>
                  <a:srgbClr val="FF0000"/>
                </a:solidFill>
              </a:rPr>
              <a:t>class object, shared by all its instances.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8975" y="3530600"/>
          <a:ext cx="8047038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9" name="文档" r:id="rId1" imgW="18602325" imgH="6838950" progId="">
                  <p:embed/>
                </p:oleObj>
              </mc:Choice>
              <mc:Fallback>
                <p:oleObj name="文档" r:id="rId1" imgW="18602325" imgH="6838950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8975" y="3530600"/>
                        <a:ext cx="8047038" cy="2968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386947" y="3951879"/>
            <a:ext cx="4992081" cy="413944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3968" y="5666565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classvariable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prstClr val="white"/>
                </a:solidFill>
              </a:rPr>
              <a:t>classvariable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All variables defined via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299720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var</a:t>
            </a:r>
            <a:r>
              <a:rPr lang="en-US" altLang="zh-CN" sz="3200" dirty="0">
                <a:solidFill>
                  <a:srgbClr val="FF0000"/>
                </a:solidFill>
              </a:rPr>
              <a:t> = expr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2997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in the class definition are class variables of the </a:t>
            </a:r>
            <a:r>
              <a:rPr lang="en-US" altLang="zh-CN" sz="3200" dirty="0">
                <a:solidFill>
                  <a:srgbClr val="FF0000"/>
                </a:solidFill>
              </a:rPr>
              <a:t>class object, shared by all its instances.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3738" y="3530600"/>
          <a:ext cx="8056562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3" name="文档" r:id="rId1" imgW="18602325" imgH="6829425" progId="">
                  <p:embed/>
                </p:oleObj>
              </mc:Choice>
              <mc:Fallback>
                <p:oleObj name="文档" r:id="rId1" imgW="18602325" imgH="6829425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3738" y="3530600"/>
                        <a:ext cx="8056562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83968" y="5653846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instancevariable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prstClr val="white"/>
                </a:solidFill>
              </a:rPr>
              <a:t>classvariable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7802" y="1434421"/>
          <a:ext cx="6886575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7" name="文档" r:id="rId1" imgW="15887700" imgH="8362950" progId="">
                  <p:embed/>
                </p:oleObj>
              </mc:Choice>
              <mc:Fallback>
                <p:oleObj name="文档" r:id="rId1" imgW="15887700" imgH="8362950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7802" y="1434421"/>
                        <a:ext cx="6886575" cy="319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408719" y="2715614"/>
            <a:ext cx="4763481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44690" y="3303444"/>
            <a:ext cx="4077681" cy="35415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56322" y="3211052"/>
            <a:ext cx="3262391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 class variable is dynamically added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08719" y="1737075"/>
            <a:ext cx="4763481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63630" y="4886621"/>
            <a:ext cx="2982686" cy="1815882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classvariable</a:t>
            </a:r>
            <a:endParaRPr lang="en-US" altLang="zh-CN" sz="2800" dirty="0"/>
          </a:p>
          <a:p>
            <a:r>
              <a:rPr lang="en-US" altLang="zh-CN" sz="2800" dirty="0"/>
              <a:t>classvariable2</a:t>
            </a:r>
            <a:endParaRPr lang="en-US" altLang="zh-CN" sz="2800" dirty="0"/>
          </a:p>
          <a:p>
            <a:r>
              <a:rPr lang="en-US" altLang="zh-CN" sz="2800" dirty="0" err="1"/>
              <a:t>AddValue</a:t>
            </a:r>
            <a:endParaRPr lang="en-US" altLang="zh-CN" sz="2800" dirty="0"/>
          </a:p>
          <a:p>
            <a:r>
              <a:rPr lang="en-US" altLang="zh-CN" sz="2800" dirty="0"/>
              <a:t>&gt;&gt;&gt; 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254040" y="493879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80350" y="1360396"/>
            <a:ext cx="2502393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Defined in different places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5" grpId="0" animBg="1"/>
      <p:bldP spid="11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92238" y="1336675"/>
          <a:ext cx="6892925" cy="354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1" name="文档" r:id="rId1" imgW="11753850" imgH="6038850" progId="">
                  <p:embed/>
                </p:oleObj>
              </mc:Choice>
              <mc:Fallback>
                <p:oleObj name="文档" r:id="rId1" imgW="11753850" imgH="6038850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2238" y="1336675"/>
                        <a:ext cx="6892925" cy="3544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1156226" y="3473666"/>
            <a:ext cx="2236858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14707" y="3178515"/>
            <a:ext cx="3262391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 class variable is dynamically deleted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3372" y="4745105"/>
            <a:ext cx="7565571" cy="1569660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classvariable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  <a:endParaRPr lang="en-US" altLang="zh-CN" sz="2400" dirty="0"/>
          </a:p>
          <a:p>
            <a:r>
              <a:rPr lang="en-US" altLang="zh-CN" sz="2400" dirty="0"/>
              <a:t>  ….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'A' has no attribute 'value'</a:t>
            </a:r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75614" y="488487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25563"/>
            <a:ext cx="8265319" cy="2160517"/>
          </a:xfrm>
        </p:spPr>
        <p:txBody>
          <a:bodyPr>
            <a:normAutofit/>
          </a:bodyPr>
          <a:lstStyle/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600" dirty="0">
                <a:solidFill>
                  <a:schemeClr val="tx1"/>
                </a:solidFill>
              </a:rPr>
              <a:t>It is recommended to initialize all the class variables </a:t>
            </a:r>
            <a:r>
              <a:rPr lang="en-US" altLang="zh-CN" sz="3600" dirty="0">
                <a:solidFill>
                  <a:srgbClr val="FF0000"/>
                </a:solidFill>
              </a:rPr>
              <a:t>at the beginning </a:t>
            </a:r>
            <a:r>
              <a:rPr lang="en-US" altLang="zh-CN" sz="3600" dirty="0">
                <a:solidFill>
                  <a:schemeClr val="tx1"/>
                </a:solidFill>
              </a:rPr>
              <a:t>of the class definition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29972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68400" y="3309938"/>
          <a:ext cx="68643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5" name="文档" r:id="rId1" imgW="15887700" imgH="8362950" progId="">
                  <p:embed/>
                </p:oleObj>
              </mc:Choice>
              <mc:Fallback>
                <p:oleObj name="文档" r:id="rId1" imgW="15887700" imgH="8362950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8400" y="3309938"/>
                        <a:ext cx="6864350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/>
              <a:t>Instance methods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The first parameter of instance methods are the instance </a:t>
            </a:r>
            <a:r>
              <a:rPr lang="en-US" altLang="zh-CN" sz="3200" dirty="0">
                <a:solidFill>
                  <a:srgbClr val="FF0000"/>
                </a:solidFill>
              </a:rPr>
              <a:t>object</a:t>
            </a:r>
            <a:r>
              <a:rPr lang="en-US" altLang="zh-CN" sz="3200" dirty="0">
                <a:solidFill>
                  <a:schemeClr val="tx1"/>
                </a:solidFill>
              </a:rPr>
              <a:t>, i.e., </a:t>
            </a:r>
            <a:r>
              <a:rPr lang="en-US" altLang="zh-CN" sz="3200" dirty="0">
                <a:solidFill>
                  <a:srgbClr val="FF0000"/>
                </a:solidFill>
              </a:rPr>
              <a:t>self 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(you may use other names)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299720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09675" y="2954338"/>
          <a:ext cx="6626225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9" name="文档" r:id="rId1" imgW="12506325" imgH="5857875" progId="">
                  <p:embed/>
                </p:oleObj>
              </mc:Choice>
              <mc:Fallback>
                <p:oleObj name="文档" r:id="rId1" imgW="12506325" imgH="5857875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9675" y="2954338"/>
                        <a:ext cx="6626225" cy="30940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209675" y="6155394"/>
            <a:ext cx="686669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__</a:t>
            </a:r>
            <a:r>
              <a:rPr lang="en-US" altLang="zh-CN" sz="2800" dirty="0" err="1">
                <a:solidFill>
                  <a:srgbClr val="0000FF"/>
                </a:solidFill>
              </a:rPr>
              <a:t>init</a:t>
            </a:r>
            <a:r>
              <a:rPr lang="en-US" altLang="zh-CN" sz="2800" dirty="0">
                <a:solidFill>
                  <a:srgbClr val="0000FF"/>
                </a:solidFill>
              </a:rPr>
              <a:t>__ </a:t>
            </a:r>
            <a:r>
              <a:rPr lang="en-US" altLang="zh-CN" sz="2800" dirty="0">
                <a:solidFill>
                  <a:srgbClr val="FF0000"/>
                </a:solidFill>
              </a:rPr>
              <a:t>and </a:t>
            </a:r>
            <a:r>
              <a:rPr lang="en-US" altLang="zh-CN" sz="2800" dirty="0" err="1">
                <a:solidFill>
                  <a:srgbClr val="0000FF"/>
                </a:solidFill>
              </a:rPr>
              <a:t>GetValue</a:t>
            </a:r>
            <a:r>
              <a:rPr lang="en-US" altLang="zh-CN" sz="2800" dirty="0">
                <a:solidFill>
                  <a:srgbClr val="FF0000"/>
                </a:solidFill>
              </a:rPr>
              <a:t> are instance methods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34237" y="1212358"/>
          <a:ext cx="5626100" cy="475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3" name="文档" r:id="rId1" imgW="8848725" imgH="7410450" progId="">
                  <p:embed/>
                </p:oleObj>
              </mc:Choice>
              <mc:Fallback>
                <p:oleObj name="文档" r:id="rId1" imgW="8848725" imgH="7410450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4237" y="1212358"/>
                        <a:ext cx="5626100" cy="475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632857" y="5829662"/>
            <a:ext cx="4572000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zh-CN" sz="2400" dirty="0"/>
              <a:t>&lt;function </a:t>
            </a:r>
            <a:r>
              <a:rPr lang="en-US" altLang="zh-CN" sz="2400" dirty="0" err="1"/>
              <a:t>SetValue</a:t>
            </a:r>
            <a:r>
              <a:rPr lang="en-US" altLang="zh-CN" sz="2400" dirty="0"/>
              <a:t> at 0x03032150&gt;</a:t>
            </a:r>
            <a:endParaRPr lang="en-US" altLang="zh-CN" sz="2400" dirty="0"/>
          </a:p>
          <a:p>
            <a:r>
              <a:rPr lang="en-US" altLang="zh-CN" sz="2400" dirty="0"/>
              <a:t>&gt;&gt;&gt;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03033" y="577020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958513" y="4326699"/>
            <a:ext cx="4149858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9494" y="3719483"/>
            <a:ext cx="2699019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a.SetValue</a:t>
            </a:r>
            <a:r>
              <a:rPr lang="en-US" altLang="zh-CN" sz="2800" dirty="0">
                <a:solidFill>
                  <a:srgbClr val="FF0000"/>
                </a:solidFill>
              </a:rPr>
              <a:t> is an instance variable, not an instance method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23779" y="3181933"/>
            <a:ext cx="4077681" cy="77753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8470" y="1395747"/>
            <a:ext cx="2846333" cy="181588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SetValue</a:t>
            </a:r>
            <a:r>
              <a:rPr lang="en-US" altLang="zh-CN" sz="2800" dirty="0"/>
              <a:t> is a normal function, not an instance method</a:t>
            </a:r>
            <a:endParaRPr lang="zh-CN" altLang="en-US" sz="2800" dirty="0"/>
          </a:p>
        </p:txBody>
      </p:sp>
      <p:sp>
        <p:nvSpPr>
          <p:cNvPr id="14" name="圆角矩形 13"/>
          <p:cNvSpPr/>
          <p:nvPr/>
        </p:nvSpPr>
        <p:spPr>
          <a:xfrm>
            <a:off x="3077947" y="5104685"/>
            <a:ext cx="3126910" cy="354155"/>
          </a:xfrm>
          <a:prstGeom prst="round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95151" y="4907897"/>
            <a:ext cx="2365185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Called with the object  as first argument</a:t>
            </a:r>
            <a:endParaRPr lang="zh-CN" altLang="en-US" sz="2800" b="1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0562" y="980395"/>
          <a:ext cx="7072312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7" name="文档" r:id="rId1" imgW="13820775" imgH="8982075" progId="">
                  <p:embed/>
                </p:oleObj>
              </mc:Choice>
              <mc:Fallback>
                <p:oleObj name="文档" r:id="rId1" imgW="13820775" imgH="8982075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562" y="980395"/>
                        <a:ext cx="7072312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299863" y="5546634"/>
            <a:ext cx="608065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/>
              <a:t>&lt;bound method </a:t>
            </a:r>
            <a:r>
              <a:rPr lang="en-US" altLang="zh-CN" sz="2800" b="1" dirty="0" err="1"/>
              <a:t>SetValue</a:t>
            </a:r>
            <a:r>
              <a:rPr lang="en-US" altLang="zh-CN" sz="2800" b="1" dirty="0"/>
              <a:t> of &lt;__</a:t>
            </a:r>
            <a:r>
              <a:rPr lang="en-US" altLang="zh-CN" sz="2800" b="1" dirty="0" err="1"/>
              <a:t>main__.A</a:t>
            </a:r>
            <a:r>
              <a:rPr lang="en-US" altLang="zh-CN" sz="2800" b="1" dirty="0"/>
              <a:t> object at 0x02FE8470&gt;&gt;</a:t>
            </a:r>
            <a:endParaRPr lang="en-US" altLang="zh-CN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70039" y="5546634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7085" y="4228728"/>
            <a:ext cx="7121658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237357" y="2305958"/>
            <a:ext cx="2699019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Dynamically add </a:t>
            </a:r>
            <a:r>
              <a:rPr lang="en-US" altLang="zh-CN" sz="2800" b="1" dirty="0" err="1"/>
              <a:t>SetValue</a:t>
            </a:r>
            <a:r>
              <a:rPr lang="en-US" altLang="zh-CN" sz="2800" dirty="0">
                <a:solidFill>
                  <a:srgbClr val="FF0000"/>
                </a:solidFill>
              </a:rPr>
              <a:t> as an instance method of the object </a:t>
            </a:r>
            <a:r>
              <a:rPr lang="en-US" altLang="zh-CN" sz="2800" b="1" dirty="0"/>
              <a:t>a</a:t>
            </a:r>
            <a:endParaRPr lang="en-US" altLang="zh-CN" sz="2800" b="1" dirty="0"/>
          </a:p>
        </p:txBody>
      </p:sp>
      <p:sp>
        <p:nvSpPr>
          <p:cNvPr id="20" name="圆角矩形 19"/>
          <p:cNvSpPr/>
          <p:nvPr/>
        </p:nvSpPr>
        <p:spPr>
          <a:xfrm>
            <a:off x="214693" y="988002"/>
            <a:ext cx="2310793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27525" y="947673"/>
            <a:ext cx="340590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import module types</a:t>
            </a:r>
            <a:endParaRPr lang="en-US" altLang="zh-CN" sz="2800" b="1" dirty="0"/>
          </a:p>
        </p:txBody>
      </p:sp>
      <p:sp>
        <p:nvSpPr>
          <p:cNvPr id="22" name="圆角矩形 21"/>
          <p:cNvSpPr/>
          <p:nvPr/>
        </p:nvSpPr>
        <p:spPr>
          <a:xfrm>
            <a:off x="189784" y="4930022"/>
            <a:ext cx="2574186" cy="354155"/>
          </a:xfrm>
          <a:prstGeom prst="round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77472" y="4875239"/>
            <a:ext cx="5450842" cy="52322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Direct call </a:t>
            </a:r>
            <a:r>
              <a:rPr lang="en-US" altLang="zh-CN" sz="2800" b="1" dirty="0" err="1">
                <a:solidFill>
                  <a:srgbClr val="FF0000"/>
                </a:solidFill>
              </a:rPr>
              <a:t>SetValue</a:t>
            </a:r>
            <a:r>
              <a:rPr lang="en-US" altLang="zh-CN" sz="2800" b="1" dirty="0"/>
              <a:t> via the object 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0052" y="1059442"/>
          <a:ext cx="5567362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1" name="Document" r:id="rId1" imgW="8943975" imgH="6038850" progId="">
                  <p:embed/>
                </p:oleObj>
              </mc:Choice>
              <mc:Fallback>
                <p:oleObj name="Document" r:id="rId1" imgW="8943975" imgH="6038850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0052" y="1059442"/>
                        <a:ext cx="5567362" cy="374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953339" y="3725184"/>
            <a:ext cx="2970394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00606" y="3369352"/>
            <a:ext cx="341175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An instance method is dynamically deleted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21635" y="4757237"/>
            <a:ext cx="7071251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&lt;bound method </a:t>
            </a:r>
            <a:r>
              <a:rPr lang="en-US" altLang="zh-CN" sz="2400" dirty="0" err="1"/>
              <a:t>GetValue</a:t>
            </a:r>
            <a:r>
              <a:rPr lang="en-US" altLang="zh-CN" sz="2400" dirty="0"/>
              <a:t> of &lt;__</a:t>
            </a:r>
            <a:r>
              <a:rPr lang="en-US" altLang="zh-CN" sz="2400" dirty="0" err="1"/>
              <a:t>main__.A</a:t>
            </a:r>
            <a:r>
              <a:rPr lang="en-US" altLang="zh-CN" sz="2400" dirty="0"/>
              <a:t> object at 0x035984F0&gt;&gt;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  <a:endParaRPr lang="en-US" altLang="zh-CN" sz="2400" dirty="0"/>
          </a:p>
          <a:p>
            <a:r>
              <a:rPr lang="en-US" altLang="zh-CN" sz="2400" dirty="0"/>
              <a:t>…..</a:t>
            </a:r>
            <a:endParaRPr lang="en-US" altLang="zh-CN" sz="2400" dirty="0"/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'A' object has no attribute ‘</a:t>
            </a:r>
            <a:r>
              <a:rPr lang="en-US" altLang="zh-CN" sz="2400" dirty="0" err="1"/>
              <a:t>GetValue</a:t>
            </a:r>
            <a:r>
              <a:rPr lang="en-US" altLang="zh-CN" sz="2400" dirty="0"/>
              <a:t>'</a:t>
            </a:r>
            <a:endParaRPr lang="en-US" altLang="zh-CN" sz="2400" dirty="0"/>
          </a:p>
        </p:txBody>
      </p:sp>
      <p:sp>
        <p:nvSpPr>
          <p:cNvPr id="15" name="矩形 14"/>
          <p:cNvSpPr/>
          <p:nvPr/>
        </p:nvSpPr>
        <p:spPr>
          <a:xfrm>
            <a:off x="91811" y="5318034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556" y="687017"/>
            <a:ext cx="7200900" cy="3886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39286"/>
            <a:ext cx="4676775" cy="1743075"/>
          </a:xfrm>
          <a:prstGeom prst="rect">
            <a:avLst/>
          </a:prstGeom>
        </p:spPr>
      </p:pic>
      <p:sp>
        <p:nvSpPr>
          <p:cNvPr id="9" name="左大括号 8"/>
          <p:cNvSpPr/>
          <p:nvPr/>
        </p:nvSpPr>
        <p:spPr>
          <a:xfrm>
            <a:off x="1508606" y="548680"/>
            <a:ext cx="720080" cy="2880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0800000">
            <a:off x="5452529" y="3762612"/>
            <a:ext cx="720080" cy="16325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8888" y="17334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Classes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198678" y="426884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Car Objects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612533" y="2932048"/>
            <a:ext cx="204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Car Class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73869" y="2182883"/>
            <a:ext cx="8265319" cy="2160517"/>
          </a:xfrm>
        </p:spPr>
        <p:txBody>
          <a:bodyPr>
            <a:normAutofit/>
          </a:bodyPr>
          <a:lstStyle/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600" dirty="0">
                <a:solidFill>
                  <a:schemeClr val="tx1"/>
                </a:solidFill>
              </a:rPr>
              <a:t>It is recommended to define all the instance methods </a:t>
            </a:r>
            <a:r>
              <a:rPr lang="en-US" altLang="zh-CN" sz="3600" dirty="0">
                <a:solidFill>
                  <a:srgbClr val="FF0000"/>
                </a:solidFill>
              </a:rPr>
              <a:t>in class definition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29972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/>
              <a:t>Class methods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methods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73674" y="1388226"/>
            <a:ext cx="8265319" cy="5290388"/>
          </a:xfrm>
        </p:spPr>
        <p:txBody>
          <a:bodyPr>
            <a:normAutofit/>
          </a:bodyPr>
          <a:lstStyle/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The first parameter of class methods is the class </a:t>
            </a:r>
            <a:r>
              <a:rPr lang="en-US" altLang="zh-CN" sz="3200" dirty="0">
                <a:solidFill>
                  <a:srgbClr val="FF0000"/>
                </a:solidFill>
              </a:rPr>
              <a:t>object</a:t>
            </a:r>
            <a:r>
              <a:rPr lang="en-US" altLang="zh-CN" sz="3200" dirty="0">
                <a:solidFill>
                  <a:schemeClr val="tx1"/>
                </a:solidFill>
              </a:rPr>
              <a:t>, i.e., </a:t>
            </a:r>
            <a:r>
              <a:rPr lang="en-US" altLang="zh-CN" sz="3200" dirty="0" err="1">
                <a:solidFill>
                  <a:srgbClr val="FF0000"/>
                </a:solidFill>
              </a:rPr>
              <a:t>cls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299720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3013" y="2690573"/>
          <a:ext cx="5641474" cy="300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5" name="文档" r:id="rId1" imgW="12506325" imgH="6686550" progId="">
                  <p:embed/>
                </p:oleObj>
              </mc:Choice>
              <mc:Fallback>
                <p:oleObj name="文档" r:id="rId1" imgW="12506325" imgH="6686550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013" y="2690573"/>
                        <a:ext cx="5641474" cy="3008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258785" y="5809574"/>
            <a:ext cx="575225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&lt;bound method </a:t>
            </a:r>
            <a:r>
              <a:rPr lang="en-US" altLang="zh-CN" sz="2800" dirty="0" err="1"/>
              <a:t>A.GetClassValue</a:t>
            </a:r>
            <a:r>
              <a:rPr lang="en-US" altLang="zh-CN" sz="2800" dirty="0"/>
              <a:t> of &lt;class '__</a:t>
            </a:r>
            <a:r>
              <a:rPr lang="en-US" altLang="zh-CN" sz="2800" dirty="0" err="1"/>
              <a:t>main__.A</a:t>
            </a:r>
            <a:r>
              <a:rPr lang="en-US" altLang="zh-CN" sz="2800" dirty="0"/>
              <a:t>'&gt;&gt;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838199" y="3995057"/>
            <a:ext cx="4484915" cy="1110343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36146" y="2705794"/>
            <a:ext cx="2729419" cy="267765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@</a:t>
            </a:r>
            <a:r>
              <a:rPr lang="en-US" altLang="zh-CN" sz="2800" dirty="0" err="1"/>
              <a:t>classmethod</a:t>
            </a:r>
            <a:r>
              <a:rPr lang="en-US" altLang="zh-CN" sz="2800" dirty="0"/>
              <a:t> is a </a:t>
            </a:r>
            <a:r>
              <a:rPr lang="en-US" altLang="zh-CN" sz="2800" dirty="0">
                <a:solidFill>
                  <a:srgbClr val="FF0000"/>
                </a:solidFill>
              </a:rPr>
              <a:t>Decorator</a:t>
            </a:r>
            <a:r>
              <a:rPr lang="en-US" altLang="zh-CN" sz="2800" dirty="0"/>
              <a:t> claiming</a:t>
            </a:r>
            <a:r>
              <a:rPr lang="zh-CN" altLang="en-US" sz="2800" dirty="0"/>
              <a:t> </a:t>
            </a:r>
            <a:r>
              <a:rPr lang="en-US" altLang="zh-CN" sz="2800" dirty="0"/>
              <a:t>that the function defined </a:t>
            </a:r>
            <a:r>
              <a:rPr lang="en-US" altLang="zh-CN" sz="2800" dirty="0">
                <a:solidFill>
                  <a:srgbClr val="FF0000"/>
                </a:solidFill>
              </a:rPr>
              <a:t>following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this</a:t>
            </a:r>
            <a:r>
              <a:rPr lang="en-US" altLang="zh-CN" sz="2800" dirty="0"/>
              <a:t> is a </a:t>
            </a:r>
            <a:r>
              <a:rPr lang="en-US" altLang="zh-CN" sz="2800" dirty="0">
                <a:solidFill>
                  <a:srgbClr val="0000FF"/>
                </a:solidFill>
              </a:rPr>
              <a:t>class method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6283" y="5830209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+mn-lt"/>
              </a:rPr>
              <a:t>cls</a:t>
            </a:r>
            <a:r>
              <a:rPr lang="en-US" b="1" dirty="0">
                <a:latin typeface="+mn-lt"/>
              </a:rPr>
              <a:t> Parameter</a:t>
            </a:r>
            <a:endParaRPr lang="en-US" b="1" dirty="0">
              <a:latin typeface="+mn-lt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sz="quarter" idx="10"/>
          </p:nvPr>
        </p:nvSpPr>
        <p:spPr>
          <a:xfrm>
            <a:off x="197945" y="1597706"/>
            <a:ext cx="8643938" cy="3812494"/>
          </a:xfrm>
        </p:spPr>
        <p:txBody>
          <a:bodyPr>
            <a:normAutofit/>
          </a:bodyPr>
          <a:lstStyle/>
          <a:p>
            <a:pPr marL="756920" lvl="1" indent="-457200"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The </a:t>
            </a:r>
            <a:r>
              <a:rPr lang="en-US" altLang="zh-CN" sz="32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3200" b="1" dirty="0">
                <a:solidFill>
                  <a:schemeClr val="tx1"/>
                </a:solidFill>
              </a:rPr>
              <a:t>of all class methods is bound to </a:t>
            </a:r>
            <a:r>
              <a:rPr lang="en-US" altLang="zh-CN" sz="3200" b="1" dirty="0">
                <a:solidFill>
                  <a:srgbClr val="FF0000"/>
                </a:solidFill>
              </a:rPr>
              <a:t>the class object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756920" lvl="1" indent="-457200"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The name of the </a:t>
            </a:r>
            <a:r>
              <a:rPr lang="en-US" altLang="zh-CN" sz="32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3200" b="1" dirty="0">
                <a:solidFill>
                  <a:schemeClr val="tx1"/>
                </a:solidFill>
              </a:rPr>
              <a:t>can be any identifier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756920" lvl="1" indent="-457200"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But, we usually use </a:t>
            </a:r>
            <a:r>
              <a:rPr lang="en-US" altLang="zh-CN" sz="3200" b="1" dirty="0" err="1">
                <a:solidFill>
                  <a:srgbClr val="FF0000"/>
                </a:solidFill>
              </a:rPr>
              <a:t>cls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5841" y="1532395"/>
          <a:ext cx="8461375" cy="404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9" name="文档" r:id="rId1" imgW="18821400" imgH="9010650" progId="">
                  <p:embed/>
                </p:oleObj>
              </mc:Choice>
              <mc:Fallback>
                <p:oleObj name="文档" r:id="rId1" imgW="18821400" imgH="9010650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841" y="1532395"/>
                        <a:ext cx="8461375" cy="404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258785" y="5809574"/>
            <a:ext cx="529590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&lt;bound method </a:t>
            </a:r>
            <a:r>
              <a:rPr lang="en-US" altLang="zh-CN" sz="2800" dirty="0" err="1"/>
              <a:t>SetClassValue</a:t>
            </a:r>
            <a:r>
              <a:rPr lang="en-US" altLang="zh-CN" sz="2800" dirty="0"/>
              <a:t> of &lt;class '__</a:t>
            </a:r>
            <a:r>
              <a:rPr lang="en-US" altLang="zh-CN" sz="2800" dirty="0" err="1"/>
              <a:t>main__.A</a:t>
            </a:r>
            <a:r>
              <a:rPr lang="en-US" altLang="zh-CN" sz="2800" dirty="0"/>
              <a:t>'&gt;&gt;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016283" y="5830209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4069" y="4757057"/>
            <a:ext cx="8093245" cy="511629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59873" y="2658596"/>
            <a:ext cx="2699019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Dynamically add </a:t>
            </a:r>
            <a:r>
              <a:rPr lang="en-US" altLang="zh-CN" sz="2800" b="1" dirty="0" err="1"/>
              <a:t>SetClassValue</a:t>
            </a:r>
            <a:r>
              <a:rPr lang="en-US" altLang="zh-CN" sz="2800" dirty="0">
                <a:solidFill>
                  <a:srgbClr val="FF0000"/>
                </a:solidFill>
              </a:rPr>
              <a:t> as a class method of the class </a:t>
            </a:r>
            <a:r>
              <a:rPr lang="en-US" altLang="zh-CN" sz="2800" b="1" dirty="0"/>
              <a:t>A</a:t>
            </a:r>
            <a:endParaRPr lang="en-US" altLang="zh-CN" sz="2800" b="1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40531" y="1222375"/>
          <a:ext cx="59944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73" name="文档" r:id="rId1" imgW="13401675" imgH="9048750" progId="">
                  <p:embed/>
                </p:oleObj>
              </mc:Choice>
              <mc:Fallback>
                <p:oleObj name="文档" r:id="rId1" imgW="13401675" imgH="9048750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0531" y="1222375"/>
                        <a:ext cx="59944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544921" y="4980563"/>
            <a:ext cx="7004958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&lt;bound method </a:t>
            </a:r>
            <a:r>
              <a:rPr lang="en-US" altLang="zh-CN" sz="2400" dirty="0" err="1"/>
              <a:t>A.GetClassValue</a:t>
            </a:r>
            <a:r>
              <a:rPr lang="en-US" altLang="zh-CN" sz="2400" dirty="0"/>
              <a:t> of &lt;class '__</a:t>
            </a:r>
            <a:r>
              <a:rPr lang="en-US" altLang="zh-CN" sz="2400" dirty="0" err="1"/>
              <a:t>main__.A</a:t>
            </a:r>
            <a:r>
              <a:rPr lang="en-US" altLang="zh-CN" sz="2400" dirty="0"/>
              <a:t>'&gt;&gt;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  <a:endParaRPr lang="en-US" altLang="zh-CN" sz="2400" dirty="0"/>
          </a:p>
          <a:p>
            <a:r>
              <a:rPr lang="en-US" altLang="zh-CN" sz="2000" dirty="0"/>
              <a:t>  …</a:t>
            </a:r>
            <a:endParaRPr lang="en-US" altLang="zh-CN" sz="20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000" dirty="0"/>
              <a:t>: type object 'A' has no attribute '</a:t>
            </a:r>
            <a:r>
              <a:rPr lang="en-US" altLang="zh-CN" sz="2000" dirty="0" err="1"/>
              <a:t>GetClassValue</a:t>
            </a:r>
            <a:r>
              <a:rPr lang="en-US" altLang="zh-CN" sz="2000" dirty="0"/>
              <a:t>'</a:t>
            </a: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386943" y="5274077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31674" y="4180113"/>
            <a:ext cx="3677783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92897" y="3475357"/>
            <a:ext cx="2551104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GetClassValue</a:t>
            </a:r>
            <a:r>
              <a:rPr lang="en-US" altLang="zh-CN" sz="2800" dirty="0">
                <a:solidFill>
                  <a:srgbClr val="FF0000"/>
                </a:solidFill>
              </a:rPr>
              <a:t>  of the class </a:t>
            </a:r>
            <a:r>
              <a:rPr lang="en-US" altLang="zh-CN" sz="2800" b="1" dirty="0"/>
              <a:t>A</a:t>
            </a:r>
            <a:endParaRPr lang="en-US" altLang="zh-CN" sz="2800" b="1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is deleted</a:t>
            </a:r>
            <a:endParaRPr lang="en-US" altLang="zh-CN" sz="2800" b="1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/>
              <a:t>Access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Access</a:t>
            </a:r>
            <a:endParaRPr lang="en-US" b="1" dirty="0">
              <a:latin typeface="+mn-lt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86588" y="1116241"/>
            <a:ext cx="8587297" cy="5290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920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Instance variables:  are accessed via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object.var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756920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Instance methods:  are accessed via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6920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Class variables:  are accessed via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class.var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756920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Class methods:  are accessed via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It is better to use these forms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marL="756920" lvl="1" indent="-457200">
              <a:lnSpc>
                <a:spcPct val="100000"/>
              </a:lnSpc>
              <a:spcBef>
                <a:spcPts val="0"/>
              </a:spcBef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Access</a:t>
            </a:r>
            <a:endParaRPr lang="en-US" b="1" dirty="0">
              <a:latin typeface="+mn-lt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86588" y="1116241"/>
            <a:ext cx="8587297" cy="5290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920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Instance variables:  are accessed via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object.var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756920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Instance methods:  are accessed via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</a:rPr>
              <a:t>or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err="1">
                <a:solidFill>
                  <a:srgbClr val="7030A0"/>
                </a:solidFill>
              </a:rPr>
              <a:t>class.f</a:t>
            </a:r>
            <a:r>
              <a:rPr lang="en-US" altLang="zh-CN" sz="2800" b="1" dirty="0">
                <a:solidFill>
                  <a:srgbClr val="7030A0"/>
                </a:solidFill>
              </a:rPr>
              <a:t>(object,p</a:t>
            </a:r>
            <a:r>
              <a:rPr lang="en-US" altLang="zh-CN" sz="28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</a:rPr>
              <a:t>,…,</a:t>
            </a:r>
            <a:r>
              <a:rPr lang="en-US" altLang="zh-CN" sz="2800" b="1" dirty="0" err="1">
                <a:solidFill>
                  <a:srgbClr val="7030A0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7030A0"/>
                </a:solidFill>
              </a:rPr>
              <a:t>n</a:t>
            </a:r>
            <a:r>
              <a:rPr lang="en-US" altLang="zh-CN" sz="2800" b="1" dirty="0">
                <a:solidFill>
                  <a:srgbClr val="7030A0"/>
                </a:solidFill>
              </a:rPr>
              <a:t>) 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pPr marL="29972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chemeClr val="tx1"/>
              </a:solidFill>
            </a:endParaRPr>
          </a:p>
          <a:p>
            <a:pPr marL="756920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Class variables:  are accessed via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class.var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or </a:t>
            </a:r>
            <a:r>
              <a:rPr lang="en-US" altLang="zh-CN" sz="2800" b="1" dirty="0" err="1">
                <a:solidFill>
                  <a:srgbClr val="7030A0"/>
                </a:solidFill>
              </a:rPr>
              <a:t>object.var</a:t>
            </a:r>
            <a:r>
              <a:rPr lang="en-US" altLang="zh-CN" sz="2800" b="1" dirty="0">
                <a:solidFill>
                  <a:srgbClr val="7030A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756920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Class methods:  are accessed via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</a:rPr>
              <a:t>or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err="1">
                <a:solidFill>
                  <a:srgbClr val="7030A0"/>
                </a:solidFill>
              </a:rPr>
              <a:t>object.f</a:t>
            </a:r>
            <a:r>
              <a:rPr lang="en-US" altLang="zh-CN" sz="2800" b="1" dirty="0">
                <a:solidFill>
                  <a:srgbClr val="7030A0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</a:rPr>
              <a:t>,…,</a:t>
            </a:r>
            <a:r>
              <a:rPr lang="en-US" altLang="zh-CN" sz="2800" b="1" dirty="0" err="1">
                <a:solidFill>
                  <a:srgbClr val="7030A0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7030A0"/>
                </a:solidFill>
              </a:rPr>
              <a:t>n</a:t>
            </a:r>
            <a:r>
              <a:rPr lang="en-US" altLang="zh-CN" sz="2800" b="1" dirty="0">
                <a:solidFill>
                  <a:srgbClr val="7030A0"/>
                </a:solidFill>
              </a:rPr>
              <a:t>) 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Assuming all attributes are distinct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299720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marL="756920" lvl="1" indent="-457200">
              <a:lnSpc>
                <a:spcPct val="100000"/>
              </a:lnSpc>
              <a:spcBef>
                <a:spcPts val="0"/>
              </a:spcBef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Access Instance attributes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265" y="3996068"/>
            <a:ext cx="7173685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</a:t>
            </a:r>
            <a:endParaRPr lang="en-US" altLang="zh-CN" sz="2400" dirty="0"/>
          </a:p>
          <a:p>
            <a:r>
              <a:rPr lang="en-US" altLang="zh-CN" sz="2400" dirty="0"/>
              <a:t>Red</a:t>
            </a:r>
            <a:endParaRPr lang="en-US" altLang="zh-CN" sz="2400" dirty="0"/>
          </a:p>
          <a:p>
            <a:r>
              <a:rPr lang="en-US" altLang="zh-CN" sz="2400" dirty="0"/>
              <a:t>Red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  <a:endParaRPr lang="en-US" altLang="zh-CN" sz="2400" dirty="0"/>
          </a:p>
          <a:p>
            <a:r>
              <a:rPr lang="en-US" altLang="zh-CN" sz="2400" dirty="0"/>
              <a:t>….</a:t>
            </a:r>
            <a:endParaRPr lang="en-US" altLang="zh-CN" sz="2400" dirty="0"/>
          </a:p>
          <a:p>
            <a:r>
              <a:rPr lang="en-US" altLang="zh-CN" sz="2400" dirty="0"/>
              <a:t>    print(</a:t>
            </a:r>
            <a:r>
              <a:rPr lang="en-US" altLang="zh-CN" sz="2400" dirty="0" err="1"/>
              <a:t>Car.color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'Car' has no attribute 'color'</a:t>
            </a: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1012209" y="289765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34542" y="1144732"/>
          <a:ext cx="4691743" cy="370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7" name="文档" r:id="rId1" imgW="10658475" imgH="8362950" progId="">
                  <p:embed/>
                </p:oleObj>
              </mc:Choice>
              <mc:Fallback>
                <p:oleObj name="文档" r:id="rId1" imgW="10658475" imgH="8362950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34542" y="1144732"/>
                        <a:ext cx="4691743" cy="3702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1012209" y="3614057"/>
            <a:ext cx="3222333" cy="653143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12208" y="3964233"/>
            <a:ext cx="3222333" cy="653143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979553" y="4310741"/>
            <a:ext cx="3222333" cy="653143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995880" y="4692752"/>
            <a:ext cx="3222333" cy="65314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Object‐Oriented Programming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8260" y="1388226"/>
            <a:ext cx="8643938" cy="5290388"/>
          </a:xfrm>
        </p:spPr>
        <p:txBody>
          <a:bodyPr>
            <a:normAutofit fontScale="70000" lnSpcReduction="20000"/>
          </a:bodyPr>
          <a:lstStyle/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 OOP, code and data are combined into a single entity called a </a:t>
            </a:r>
            <a:r>
              <a:rPr lang="en-US" altLang="zh-CN" sz="3200" b="1" dirty="0">
                <a:solidFill>
                  <a:srgbClr val="FF0000"/>
                </a:solidFill>
              </a:rPr>
              <a:t>class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1214120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each </a:t>
            </a:r>
            <a:r>
              <a:rPr lang="en-US" altLang="zh-CN" sz="3200" b="1" dirty="0">
                <a:solidFill>
                  <a:srgbClr val="FF0000"/>
                </a:solidFill>
              </a:rPr>
              <a:t>instance</a:t>
            </a:r>
            <a:r>
              <a:rPr lang="en-US" altLang="zh-CN" sz="3200" b="1" dirty="0">
                <a:solidFill>
                  <a:schemeClr val="tx1"/>
                </a:solidFill>
              </a:rPr>
              <a:t> of a given class is an </a:t>
            </a:r>
            <a:r>
              <a:rPr lang="en-US" altLang="zh-CN" sz="3200" b="1" dirty="0">
                <a:solidFill>
                  <a:srgbClr val="FF0000"/>
                </a:solidFill>
              </a:rPr>
              <a:t>object</a:t>
            </a:r>
            <a:r>
              <a:rPr lang="en-US" altLang="zh-CN" sz="3200" b="1" dirty="0">
                <a:solidFill>
                  <a:schemeClr val="tx1"/>
                </a:solidFill>
              </a:rPr>
              <a:t> of that class type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1214120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/>
              <a:t>a class is like an object constructor, or a "blueprint" for creating objects.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Principles of Object­‐Oriented Programming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1214120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FF0000"/>
                </a:solidFill>
              </a:rPr>
              <a:t>Encapsulation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1671320" lvl="3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/>
              <a:t>hides the implementation details of a class from other objects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1214120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FF0000"/>
                </a:solidFill>
              </a:rPr>
              <a:t>Inheritance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1671320" lvl="3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/>
              <a:t>form new classes using classes that have already been defined, and keep some characteristics</a:t>
            </a:r>
            <a:endParaRPr lang="en-US" altLang="zh-CN" sz="2800" dirty="0"/>
          </a:p>
          <a:p>
            <a:pPr marL="1214120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FF0000"/>
                </a:solidFill>
              </a:rPr>
              <a:t>Polymorphism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1671320" lvl="3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/>
              <a:t>using an operator or function in different ways for different data input</a:t>
            </a:r>
            <a:endParaRPr lang="en-US" altLang="zh-CN" sz="2800" dirty="0"/>
          </a:p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Python is </a:t>
            </a:r>
            <a:r>
              <a:rPr lang="en-US" altLang="zh-CN" sz="3200" b="1" dirty="0">
                <a:solidFill>
                  <a:srgbClr val="FF0000"/>
                </a:solidFill>
              </a:rPr>
              <a:t>object-oriented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1214120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Everything in Python is an object (excluding keywords)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Access Class attributes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265" y="3702153"/>
            <a:ext cx="7173685" cy="30469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Blue</a:t>
            </a:r>
            <a:endParaRPr lang="en-US" altLang="zh-CN" sz="2400" dirty="0"/>
          </a:p>
          <a:p>
            <a:r>
              <a:rPr lang="en-US" altLang="zh-CN" sz="2400" dirty="0"/>
              <a:t>Blue</a:t>
            </a:r>
            <a:endParaRPr lang="en-US" altLang="zh-CN" sz="2400" dirty="0"/>
          </a:p>
          <a:p>
            <a:r>
              <a:rPr lang="en-US" altLang="zh-CN" sz="2400" dirty="0"/>
              <a:t>Blue</a:t>
            </a:r>
            <a:endParaRPr lang="en-US" altLang="zh-CN" sz="2400" dirty="0"/>
          </a:p>
          <a:p>
            <a:r>
              <a:rPr lang="en-US" altLang="zh-CN" sz="2400" dirty="0"/>
              <a:t>Blue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  <a:endParaRPr lang="en-US" altLang="zh-CN" sz="2400" dirty="0"/>
          </a:p>
          <a:p>
            <a:r>
              <a:rPr lang="en-US" altLang="zh-CN" sz="2400" dirty="0"/>
              <a:t>…</a:t>
            </a:r>
            <a:endParaRPr lang="en-US" altLang="zh-CN" sz="2400" dirty="0"/>
          </a:p>
          <a:p>
            <a:r>
              <a:rPr lang="en-US" altLang="zh-CN" sz="2400" dirty="0"/>
              <a:t>    print(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(Car))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NameError</a:t>
            </a:r>
            <a:r>
              <a:rPr lang="en-US" altLang="zh-CN" sz="2400" dirty="0"/>
              <a:t>: name '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' is not defined</a:t>
            </a: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1012209" y="289765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35513" y="968023"/>
          <a:ext cx="4266973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1" name="文档" r:id="rId1" imgW="9982200" imgH="9191625" progId="">
                  <p:embed/>
                </p:oleObj>
              </mc:Choice>
              <mc:Fallback>
                <p:oleObj name="文档" r:id="rId1" imgW="9982200" imgH="9191625" progId="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35513" y="968023"/>
                        <a:ext cx="4266973" cy="405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1088180" y="3446656"/>
            <a:ext cx="3647333" cy="471694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65984" y="3795929"/>
            <a:ext cx="3653202" cy="533590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49657" y="4142265"/>
            <a:ext cx="3669529" cy="550488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415143" y="4842278"/>
            <a:ext cx="3331468" cy="5233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77082" y="4479044"/>
            <a:ext cx="3669529" cy="550488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/>
              <a:t>Private and public attributes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8928498" cy="5469774"/>
          </a:xfrm>
        </p:spPr>
        <p:txBody>
          <a:bodyPr>
            <a:normAutofit lnSpcReduction="10000"/>
          </a:bodyPr>
          <a:lstStyle/>
          <a:p>
            <a:pPr marL="756920" lvl="1" indent="-457200"/>
            <a:r>
              <a:rPr lang="en-US" altLang="zh-CN" sz="3200" dirty="0">
                <a:solidFill>
                  <a:schemeClr val="tx1"/>
                </a:solidFill>
              </a:rPr>
              <a:t>Python uses </a:t>
            </a:r>
            <a:r>
              <a:rPr lang="en-US" altLang="zh-CN" sz="3200" b="1" dirty="0">
                <a:solidFill>
                  <a:srgbClr val="FF0000"/>
                </a:solidFill>
              </a:rPr>
              <a:t>underscore</a:t>
            </a:r>
            <a:r>
              <a:rPr lang="en-US" altLang="zh-CN" sz="3200" dirty="0">
                <a:solidFill>
                  <a:schemeClr val="tx1"/>
                </a:solidFill>
              </a:rPr>
              <a:t> to define special attributes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1214120" lvl="2" indent="-457200">
              <a:buFont typeface="Wingdings" panose="05000000000000000000" pitchFamily="2" charset="2"/>
              <a:buChar char="ü"/>
            </a:pPr>
            <a:r>
              <a:rPr lang="en-US" altLang="zh-CN" sz="3000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xxx: denotes </a:t>
            </a:r>
            <a:r>
              <a:rPr lang="en-US" altLang="zh-CN" sz="3000" dirty="0">
                <a:solidFill>
                  <a:schemeClr val="tx1"/>
                </a:solidFill>
                <a:highlight>
                  <a:srgbClr val="FFFF00"/>
                </a:highlight>
              </a:rPr>
              <a:t>protected</a:t>
            </a:r>
            <a:r>
              <a:rPr lang="en-US" altLang="zh-CN" sz="3000" dirty="0">
                <a:solidFill>
                  <a:schemeClr val="tx1"/>
                </a:solidFill>
              </a:rPr>
              <a:t> attribute </a:t>
            </a:r>
            <a:r>
              <a:rPr lang="en-US" altLang="zh-CN" sz="3000" dirty="0">
                <a:solidFill>
                  <a:srgbClr val="0000FF"/>
                </a:solidFill>
              </a:rPr>
              <a:t>xxx</a:t>
            </a:r>
            <a:r>
              <a:rPr lang="en-US" altLang="zh-CN" sz="3000" dirty="0">
                <a:solidFill>
                  <a:schemeClr val="tx1"/>
                </a:solidFill>
              </a:rPr>
              <a:t> which cannot be imported using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‘</a:t>
            </a:r>
            <a:r>
              <a:rPr lang="en-US" altLang="zh-CN" sz="3000" dirty="0">
                <a:solidFill>
                  <a:srgbClr val="FF0000"/>
                </a:solidFill>
              </a:rPr>
              <a:t>from module import *</a:t>
            </a:r>
            <a:r>
              <a:rPr lang="en-US" altLang="zh-CN" sz="3000" dirty="0">
                <a:solidFill>
                  <a:schemeClr val="tx1"/>
                </a:solidFill>
              </a:rPr>
              <a:t>’</a:t>
            </a:r>
            <a:endParaRPr lang="zh-CN" altLang="en-US" sz="3000" dirty="0">
              <a:solidFill>
                <a:schemeClr val="tx1"/>
              </a:solidFill>
            </a:endParaRPr>
          </a:p>
          <a:p>
            <a:pPr marL="1214120" lvl="2" indent="-457200">
              <a:buFont typeface="Wingdings" panose="05000000000000000000" pitchFamily="2" charset="2"/>
              <a:buChar char="ü"/>
            </a:pPr>
            <a:r>
              <a:rPr lang="en-US" altLang="zh-CN" sz="3000" b="1" dirty="0">
                <a:solidFill>
                  <a:schemeClr val="tx1"/>
                </a:solidFill>
              </a:rPr>
              <a:t>_</a:t>
            </a:r>
            <a:r>
              <a:rPr lang="en-US" altLang="zh-CN" sz="3000" b="1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xxx</a:t>
            </a:r>
            <a:r>
              <a:rPr lang="en-US" altLang="zh-CN" sz="3000" b="1" dirty="0">
                <a:solidFill>
                  <a:schemeClr val="tx1"/>
                </a:solidFill>
              </a:rPr>
              <a:t>_</a:t>
            </a:r>
            <a:r>
              <a:rPr lang="en-US" altLang="zh-CN" sz="3000" b="1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: system defined attribute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rgbClr val="0000FF"/>
                </a:solidFill>
              </a:rPr>
              <a:t>xxx, e.g., __</a:t>
            </a:r>
            <a:r>
              <a:rPr lang="en-US" altLang="zh-CN" sz="3000" dirty="0" err="1">
                <a:solidFill>
                  <a:srgbClr val="0000FF"/>
                </a:solidFill>
              </a:rPr>
              <a:t>init</a:t>
            </a:r>
            <a:r>
              <a:rPr lang="en-US" altLang="zh-CN" sz="3000" dirty="0">
                <a:solidFill>
                  <a:srgbClr val="0000FF"/>
                </a:solidFill>
              </a:rPr>
              <a:t>__</a:t>
            </a:r>
            <a:endParaRPr lang="zh-CN" altLang="en-US" sz="3000" dirty="0">
              <a:solidFill>
                <a:srgbClr val="0000FF"/>
              </a:solidFill>
            </a:endParaRPr>
          </a:p>
          <a:p>
            <a:pPr marL="1214120" lvl="2" indent="-457200">
              <a:buFont typeface="Wingdings" panose="05000000000000000000" pitchFamily="2" charset="2"/>
              <a:buChar char="ü"/>
            </a:pPr>
            <a:r>
              <a:rPr lang="en-US" altLang="zh-CN" sz="3000" b="1" dirty="0">
                <a:solidFill>
                  <a:schemeClr val="tx1"/>
                </a:solidFill>
              </a:rPr>
              <a:t>_</a:t>
            </a:r>
            <a:r>
              <a:rPr lang="en-US" altLang="zh-CN" sz="3000" b="1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xxx</a:t>
            </a:r>
            <a:r>
              <a:rPr lang="en-US" altLang="zh-CN" sz="3000" dirty="0"/>
              <a:t>: </a:t>
            </a:r>
            <a:r>
              <a:rPr lang="en-US" altLang="zh-CN" sz="3000" dirty="0">
                <a:solidFill>
                  <a:schemeClr val="tx1"/>
                </a:solidFill>
                <a:highlight>
                  <a:srgbClr val="FFFF00"/>
                </a:highlight>
              </a:rPr>
              <a:t>private</a:t>
            </a:r>
            <a:r>
              <a:rPr lang="en-US" altLang="zh-CN" sz="3000" dirty="0">
                <a:solidFill>
                  <a:schemeClr val="tx1"/>
                </a:solidFill>
              </a:rPr>
              <a:t> attribute </a:t>
            </a:r>
            <a:r>
              <a:rPr lang="en-US" altLang="zh-CN" sz="3000" dirty="0">
                <a:solidFill>
                  <a:srgbClr val="0000FF"/>
                </a:solidFill>
              </a:rPr>
              <a:t>xxx</a:t>
            </a:r>
            <a:r>
              <a:rPr lang="en-US" altLang="zh-CN" sz="3000" dirty="0">
                <a:solidFill>
                  <a:schemeClr val="tx1"/>
                </a:solidFill>
              </a:rPr>
              <a:t>, which should be accessed via instance methods, cannot be accessed via </a:t>
            </a:r>
            <a:r>
              <a:rPr lang="en-US" altLang="zh-CN" sz="3000" dirty="0" err="1">
                <a:solidFill>
                  <a:srgbClr val="0000FF"/>
                </a:solidFill>
              </a:rPr>
              <a:t>object.__xxx</a:t>
            </a:r>
            <a:r>
              <a:rPr lang="en-US" altLang="zh-CN" sz="3000" dirty="0">
                <a:solidFill>
                  <a:srgbClr val="0000FF"/>
                </a:solidFill>
              </a:rPr>
              <a:t> outside of the class</a:t>
            </a:r>
            <a:r>
              <a:rPr lang="en-US" altLang="zh-CN" sz="3000" dirty="0">
                <a:solidFill>
                  <a:schemeClr val="tx1"/>
                </a:solidFill>
              </a:rPr>
              <a:t>,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or instance methods of its subclasses (we can still access via </a:t>
            </a:r>
            <a:r>
              <a:rPr lang="zh-CN" altLang="en-US" sz="3000" dirty="0">
                <a:solidFill>
                  <a:schemeClr val="tx1"/>
                </a:solidFill>
              </a:rPr>
              <a:t>“</a:t>
            </a:r>
            <a:r>
              <a:rPr lang="en-US" altLang="zh-CN" sz="3000" dirty="0" err="1">
                <a:solidFill>
                  <a:srgbClr val="0000FF"/>
                </a:solidFill>
              </a:rPr>
              <a:t>object._class__xxx</a:t>
            </a:r>
            <a:r>
              <a:rPr lang="en-US" altLang="zh-CN" sz="3000" dirty="0">
                <a:solidFill>
                  <a:schemeClr val="tx1"/>
                </a:solidFill>
              </a:rPr>
              <a:t>”)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7030" y="1325563"/>
          <a:ext cx="4992914" cy="369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2" name="文档" r:id="rId1" imgW="11153775" imgH="8362950" progId="">
                  <p:embed/>
                </p:oleObj>
              </mc:Choice>
              <mc:Fallback>
                <p:oleObj name="文档" r:id="rId1" imgW="11153775" imgH="8362950" progId="">
                  <p:embed/>
                  <p:pic>
                    <p:nvPicPr>
                      <p:cNvPr id="0" name="图片 1240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7030" y="1325563"/>
                        <a:ext cx="4992914" cy="3698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743810" y="1238895"/>
            <a:ext cx="2855903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</a:t>
            </a:r>
            <a:r>
              <a:rPr lang="en-US" altLang="zh-CN" sz="2400" b="1" dirty="0" err="1"/>
              <a:t>init</a:t>
            </a:r>
            <a:r>
              <a:rPr lang="en-US" altLang="zh-CN" sz="2400" b="1" dirty="0"/>
              <a:t>__: special name method</a:t>
            </a:r>
            <a:endParaRPr lang="en-US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5743810" y="2126776"/>
            <a:ext cx="2616419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intended to be private instance attribute</a:t>
            </a:r>
            <a:endParaRPr lang="en-US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59277" y="5159032"/>
            <a:ext cx="6905009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</a:t>
            </a:r>
            <a:endParaRPr lang="en-US" altLang="zh-CN" sz="2400" dirty="0"/>
          </a:p>
          <a:p>
            <a:r>
              <a:rPr lang="en-US" altLang="zh-CN" sz="2400" dirty="0"/>
              <a:t>Red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‘__color' 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0" y="515903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2330" y="4632641"/>
            <a:ext cx="3677783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28231" y="4644309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  <p:sp>
        <p:nvSpPr>
          <p:cNvPr id="18" name="圆角矩形 17"/>
          <p:cNvSpPr/>
          <p:nvPr/>
        </p:nvSpPr>
        <p:spPr>
          <a:xfrm>
            <a:off x="1820298" y="2783159"/>
            <a:ext cx="3677783" cy="391886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43809" y="3376727"/>
            <a:ext cx="2616419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can be accessed in instance methods</a:t>
            </a:r>
            <a:endParaRPr lang="en-US" altLang="zh-CN" sz="2400" b="1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6" grpId="0" animBg="1"/>
      <p:bldP spid="17" grpId="0" animBg="1"/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1813" y="1330325"/>
          <a:ext cx="5011737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6" name="文档" r:id="rId1" imgW="11153775" imgH="6743700" progId="">
                  <p:embed/>
                </p:oleObj>
              </mc:Choice>
              <mc:Fallback>
                <p:oleObj name="文档" r:id="rId1" imgW="11153775" imgH="6743700" progId="">
                  <p:embed/>
                  <p:pic>
                    <p:nvPicPr>
                      <p:cNvPr id="0" name="图片 1250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011737" cy="304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662662" y="1608908"/>
            <a:ext cx="3315935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__color and </a:t>
            </a:r>
            <a:r>
              <a:rPr lang="en-US" altLang="zh-CN" sz="2800" b="1" dirty="0">
                <a:solidFill>
                  <a:srgbClr val="FF0000"/>
                </a:solidFill>
              </a:rPr>
              <a:t>__</a:t>
            </a:r>
            <a:r>
              <a:rPr lang="en-US" altLang="zh-CN" sz="2800" b="1" dirty="0" err="1">
                <a:solidFill>
                  <a:srgbClr val="FF0000"/>
                </a:solidFill>
              </a:rPr>
              <a:t>GetColor</a:t>
            </a:r>
            <a:r>
              <a:rPr lang="en-US" altLang="zh-CN" sz="2800" b="1" dirty="0"/>
              <a:t>: intended to be private attribute</a:t>
            </a:r>
            <a:endParaRPr lang="en-US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1304857" y="4708413"/>
            <a:ext cx="7469029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  <a:endParaRPr lang="en-US" altLang="zh-CN" sz="2400" dirty="0"/>
          </a:p>
          <a:p>
            <a:r>
              <a:rPr lang="en-US" altLang="zh-CN" sz="2400" dirty="0"/>
              <a:t>  File "C:\Users\Desktop\hello.py", line 8, in &lt;module&gt;</a:t>
            </a:r>
            <a:endParaRPr lang="en-US" altLang="zh-CN" sz="2400" dirty="0"/>
          </a:p>
          <a:p>
            <a:r>
              <a:rPr lang="en-US" altLang="zh-CN" sz="2400" dirty="0"/>
              <a:t>    print(car.__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())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‘__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'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0" y="515903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12701" y="3972152"/>
            <a:ext cx="4366128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59384" y="3906485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1813" y="1330325"/>
          <a:ext cx="5221287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0" name="文档" r:id="rId1" imgW="9563100" imgH="6267450" progId="">
                  <p:embed/>
                </p:oleObj>
              </mc:Choice>
              <mc:Fallback>
                <p:oleObj name="文档" r:id="rId1" imgW="9563100" imgH="6267450" progId="">
                  <p:embed/>
                  <p:pic>
                    <p:nvPicPr>
                      <p:cNvPr id="0" name="图片 126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221287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72213" y="1576251"/>
            <a:ext cx="2814587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__color and __</a:t>
            </a:r>
            <a:r>
              <a:rPr lang="en-US" altLang="zh-CN" sz="2800" b="1" dirty="0" err="1"/>
              <a:t>GetColor</a:t>
            </a:r>
            <a:r>
              <a:rPr lang="en-US" altLang="zh-CN" sz="2800" b="1" dirty="0"/>
              <a:t>: intended to be private attribute</a:t>
            </a:r>
            <a:endParaRPr lang="en-US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1229824" y="5159032"/>
            <a:ext cx="2906747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</a:t>
            </a:r>
            <a:endParaRPr lang="en-US" altLang="zh-CN" sz="2400" dirty="0"/>
          </a:p>
          <a:p>
            <a:r>
              <a:rPr lang="en-US" altLang="zh-CN" sz="2400" dirty="0"/>
              <a:t>Red</a:t>
            </a:r>
            <a:endParaRPr lang="en-US" altLang="zh-CN" sz="2400" dirty="0"/>
          </a:p>
          <a:p>
            <a:r>
              <a:rPr lang="en-US" altLang="zh-CN" sz="2400" dirty="0"/>
              <a:t>&gt;&gt;&gt; 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0" y="515903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12700" y="3972152"/>
            <a:ext cx="5340399" cy="7855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72213" y="3604760"/>
            <a:ext cx="2814587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can be accessed via special way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1813" y="1330325"/>
          <a:ext cx="5011737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3" name="文档" r:id="rId1" imgW="11153775" imgH="6981825" progId="">
                  <p:embed/>
                </p:oleObj>
              </mc:Choice>
              <mc:Fallback>
                <p:oleObj name="文档" r:id="rId1" imgW="11153775" imgH="6981825" progId="">
                  <p:embed/>
                  <p:pic>
                    <p:nvPicPr>
                      <p:cNvPr id="0" name="图片 127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011737" cy="313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675666" y="1324872"/>
            <a:ext cx="3109106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intended to be private class attribute</a:t>
            </a:r>
            <a:endParaRPr lang="en-US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59277" y="4908661"/>
            <a:ext cx="7525495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Blue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  <a:endParaRPr lang="en-US" altLang="zh-CN" sz="2400" dirty="0"/>
          </a:p>
          <a:p>
            <a:r>
              <a:rPr lang="en-US" altLang="zh-CN" sz="2400" dirty="0"/>
              <a:t>  …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'Car' has no attribute '__color' 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0" y="4908661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21848" y="3955593"/>
            <a:ext cx="3677783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27571" y="3889926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  <p:sp>
        <p:nvSpPr>
          <p:cNvPr id="11" name="圆角矩形 10"/>
          <p:cNvSpPr/>
          <p:nvPr/>
        </p:nvSpPr>
        <p:spPr>
          <a:xfrm>
            <a:off x="1820298" y="2783159"/>
            <a:ext cx="3677783" cy="391886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75666" y="2612289"/>
            <a:ext cx="2862763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can be accessed in this class</a:t>
            </a:r>
            <a:endParaRPr lang="en-US" altLang="zh-CN" sz="2400" b="1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 animBg="1"/>
      <p:bldP spid="17" grpId="0" animBg="1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1813" y="1330325"/>
          <a:ext cx="5553301" cy="383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8" name="文档" r:id="rId1" imgW="11153775" imgH="7724775" progId="">
                  <p:embed/>
                </p:oleObj>
              </mc:Choice>
              <mc:Fallback>
                <p:oleObj name="文档" r:id="rId1" imgW="11153775" imgH="7724775" progId="">
                  <p:embed/>
                  <p:pic>
                    <p:nvPicPr>
                      <p:cNvPr id="0" name="图片 128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553301" cy="383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217847" y="1389560"/>
            <a:ext cx="2793420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__</a:t>
            </a:r>
            <a:r>
              <a:rPr lang="en-US" altLang="zh-CN" sz="2800" b="1" dirty="0" err="1"/>
              <a:t>GetColor</a:t>
            </a:r>
            <a:r>
              <a:rPr lang="en-US" altLang="zh-CN" sz="2800" b="1" dirty="0"/>
              <a:t>: intended to be private class attribute</a:t>
            </a:r>
            <a:endParaRPr lang="en-US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1267248" y="4770095"/>
            <a:ext cx="7800552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  <a:endParaRPr lang="en-US" altLang="zh-CN" sz="2400" dirty="0"/>
          </a:p>
          <a:p>
            <a:r>
              <a:rPr lang="en-US" altLang="zh-CN" sz="2400" dirty="0"/>
              <a:t>  File "C:\Users\Desktop\hello.py", line 7, in &lt;module&gt;</a:t>
            </a:r>
            <a:endParaRPr lang="en-US" altLang="zh-CN" sz="2400" dirty="0"/>
          </a:p>
          <a:p>
            <a:r>
              <a:rPr lang="en-US" altLang="zh-CN" sz="2400" dirty="0"/>
              <a:t>    print(Car.__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())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'Car' has no attribute ‘__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'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0" y="4908661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44159" y="3857011"/>
            <a:ext cx="4737441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25743" y="3791344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1138" y="1325563"/>
          <a:ext cx="5710237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2" name="文档" r:id="rId1" imgW="10010775" imgH="5229225" progId="">
                  <p:embed/>
                </p:oleObj>
              </mc:Choice>
              <mc:Fallback>
                <p:oleObj name="文档" r:id="rId1" imgW="10010775" imgH="5229225" progId="">
                  <p:embed/>
                  <p:pic>
                    <p:nvPicPr>
                      <p:cNvPr id="0" name="图片 129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138" y="1325563"/>
                        <a:ext cx="5710237" cy="300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267248" y="4770095"/>
            <a:ext cx="2520981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Blue</a:t>
            </a:r>
            <a:endParaRPr lang="en-US" altLang="zh-CN" sz="2400" dirty="0"/>
          </a:p>
          <a:p>
            <a:r>
              <a:rPr lang="en-US" altLang="zh-CN" sz="2400" dirty="0"/>
              <a:t>Blue</a:t>
            </a:r>
            <a:endParaRPr lang="en-US" altLang="zh-CN" sz="2400" dirty="0"/>
          </a:p>
          <a:p>
            <a:r>
              <a:rPr lang="en-US" altLang="zh-CN" sz="2400" dirty="0"/>
              <a:t>&lt;&lt;&lt;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0" y="4908661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8857" y="3505200"/>
            <a:ext cx="5584372" cy="825322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23719" y="3523666"/>
            <a:ext cx="2814587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can be accessed via special way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/>
              <a:t>Special method names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Class Definition</a:t>
            </a:r>
            <a:endParaRPr lang="en-US" b="1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3031" y="1279264"/>
            <a:ext cx="5233765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“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r>
              <a:rPr lang="en-US" altLang="zh-CN" sz="2800" b="1" dirty="0"/>
              <a:t>” </a:t>
            </a:r>
            <a:r>
              <a:rPr lang="en-US" altLang="zh-CN" sz="2800" b="1" dirty="0" err="1"/>
              <a:t>ClassName</a:t>
            </a:r>
            <a:r>
              <a:rPr lang="en-US" altLang="zh-CN" sz="2800" b="1" dirty="0"/>
              <a:t>”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”</a:t>
            </a:r>
            <a:endParaRPr lang="en-US" altLang="zh-CN" sz="2800" b="1" dirty="0"/>
          </a:p>
          <a:p>
            <a:r>
              <a:rPr lang="en-US" altLang="zh-CN" sz="2800" b="1" dirty="0"/>
              <a:t>    &lt;statement-1&gt;</a:t>
            </a:r>
            <a:endParaRPr lang="en-US" altLang="zh-CN" sz="2800" b="1" dirty="0"/>
          </a:p>
          <a:p>
            <a:r>
              <a:rPr lang="en-US" altLang="zh-CN" sz="2800" b="1" dirty="0"/>
              <a:t>    .</a:t>
            </a:r>
            <a:endParaRPr lang="en-US" altLang="zh-CN" sz="2800" b="1" dirty="0"/>
          </a:p>
          <a:p>
            <a:r>
              <a:rPr lang="en-US" altLang="zh-CN" sz="2800" b="1" dirty="0"/>
              <a:t>    .</a:t>
            </a:r>
            <a:endParaRPr lang="en-US" altLang="zh-CN" sz="2800" b="1" dirty="0"/>
          </a:p>
          <a:p>
            <a:r>
              <a:rPr lang="en-US" altLang="zh-CN" sz="2800" b="1" dirty="0"/>
              <a:t>    &lt;statement-N&gt;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40541" y="1785923"/>
            <a:ext cx="1167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INDENT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>
          <a:xfrm flipV="1">
            <a:off x="1407848" y="2016755"/>
            <a:ext cx="698744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519913" y="1247300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sz="quarter" idx="10"/>
          </p:nvPr>
        </p:nvSpPr>
        <p:spPr>
          <a:xfrm>
            <a:off x="0" y="3916944"/>
            <a:ext cx="9262275" cy="4063450"/>
          </a:xfrm>
        </p:spPr>
        <p:txBody>
          <a:bodyPr>
            <a:normAutofit/>
          </a:bodyPr>
          <a:lstStyle/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A class definition starts with the keyword 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</a:rPr>
              <a:t>he </a:t>
            </a:r>
            <a:r>
              <a:rPr lang="en-US" altLang="zh-CN" sz="2800" b="1" dirty="0">
                <a:solidFill>
                  <a:srgbClr val="FF0000"/>
                </a:solidFill>
              </a:rPr>
              <a:t>first</a:t>
            </a:r>
            <a:r>
              <a:rPr lang="en-US" altLang="zh-CN" sz="2800" b="1" dirty="0">
                <a:solidFill>
                  <a:schemeClr val="tx1"/>
                </a:solidFill>
              </a:rPr>
              <a:t> character of the class name is usually </a:t>
            </a:r>
            <a:r>
              <a:rPr lang="en-US" altLang="zh-CN" sz="2800" b="1" dirty="0">
                <a:solidFill>
                  <a:srgbClr val="FF0000"/>
                </a:solidFill>
              </a:rPr>
              <a:t>UPPERCASED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Then, the colon 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756920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The class </a:t>
            </a:r>
            <a:r>
              <a:rPr lang="en-US" altLang="zh-CN" sz="2800" b="1" dirty="0">
                <a:solidFill>
                  <a:srgbClr val="FF0000"/>
                </a:solidFill>
              </a:rPr>
              <a:t>body</a:t>
            </a:r>
            <a:r>
              <a:rPr lang="en-US" altLang="zh-CN" sz="2800" b="1" dirty="0">
                <a:solidFill>
                  <a:schemeClr val="tx1"/>
                </a:solidFill>
              </a:rPr>
              <a:t> consists of a sequence of </a:t>
            </a:r>
            <a:r>
              <a:rPr lang="en-US" altLang="zh-CN" sz="2800" b="1" dirty="0">
                <a:solidFill>
                  <a:srgbClr val="FF0000"/>
                </a:solidFill>
              </a:rPr>
              <a:t>statements</a:t>
            </a:r>
            <a:r>
              <a:rPr lang="en-US" altLang="zh-CN" sz="2800" b="1" dirty="0">
                <a:solidFill>
                  <a:schemeClr val="tx1"/>
                </a:solidFill>
              </a:rPr>
              <a:t> and/or </a:t>
            </a:r>
            <a:r>
              <a:rPr lang="en-US" altLang="zh-CN" sz="2800" b="1" dirty="0">
                <a:solidFill>
                  <a:srgbClr val="FF0000"/>
                </a:solidFill>
              </a:rPr>
              <a:t>function definitions, </a:t>
            </a:r>
            <a:r>
              <a:rPr lang="en-US" altLang="zh-CN" sz="2800" b="1" dirty="0">
                <a:solidFill>
                  <a:schemeClr val="tx1"/>
                </a:solidFill>
              </a:rPr>
              <a:t>organized via </a:t>
            </a:r>
            <a:r>
              <a:rPr lang="en-US" altLang="zh-CN" sz="2800" b="1" dirty="0">
                <a:solidFill>
                  <a:srgbClr val="FF0000"/>
                </a:solidFill>
              </a:rPr>
              <a:t>INDENT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26718" y="1118587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Constructor and Destructor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756920" lvl="1" indent="-457200"/>
            <a:r>
              <a:rPr lang="en-US" altLang="zh-CN" sz="2800" b="1" dirty="0">
                <a:solidFill>
                  <a:schemeClr val="tx1"/>
                </a:solidFill>
              </a:rPr>
              <a:t>Creator </a:t>
            </a:r>
            <a:r>
              <a:rPr lang="en-US" altLang="zh-CN" sz="2800" b="1" dirty="0">
                <a:solidFill>
                  <a:srgbClr val="0000FF"/>
                </a:solidFill>
              </a:rPr>
              <a:t>__new__(</a:t>
            </a:r>
            <a:r>
              <a:rPr lang="en-US" altLang="zh-CN" sz="2800" b="1" dirty="0" err="1">
                <a:solidFill>
                  <a:srgbClr val="0000FF"/>
                </a:solidFill>
              </a:rPr>
              <a:t>cls</a:t>
            </a:r>
            <a:r>
              <a:rPr lang="en-US" altLang="zh-CN" sz="2800" b="1" dirty="0">
                <a:solidFill>
                  <a:srgbClr val="0000FF"/>
                </a:solidFill>
              </a:rPr>
              <a:t>,…)</a:t>
            </a:r>
            <a:r>
              <a:rPr lang="en-US" altLang="zh-CN" sz="2800" b="1" dirty="0">
                <a:solidFill>
                  <a:schemeClr val="tx1"/>
                </a:solidFill>
              </a:rPr>
              <a:t>: 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 called to create a </a:t>
            </a:r>
            <a:r>
              <a:rPr lang="en-US" altLang="zh-CN" dirty="0">
                <a:solidFill>
                  <a:srgbClr val="0000FF"/>
                </a:solidFill>
              </a:rPr>
              <a:t>new instance</a:t>
            </a:r>
            <a:r>
              <a:rPr lang="en-US" altLang="zh-CN" dirty="0">
                <a:solidFill>
                  <a:schemeClr val="tx1"/>
                </a:solidFill>
              </a:rPr>
              <a:t> of class </a:t>
            </a:r>
            <a:r>
              <a:rPr lang="en-US" altLang="zh-CN" dirty="0" err="1">
                <a:solidFill>
                  <a:srgbClr val="0000FF"/>
                </a:solidFill>
              </a:rPr>
              <a:t>cls</a:t>
            </a:r>
            <a:r>
              <a:rPr lang="en-US" altLang="zh-CN" dirty="0">
                <a:solidFill>
                  <a:schemeClr val="tx1"/>
                </a:solidFill>
              </a:rPr>
              <a:t>, e.g., </a:t>
            </a:r>
            <a:endParaRPr lang="en-US" altLang="zh-CN" dirty="0">
              <a:solidFill>
                <a:schemeClr val="tx1"/>
              </a:solidFill>
            </a:endParaRPr>
          </a:p>
          <a:p>
            <a:pPr marL="299720" lvl="1" indent="0" algn="ctr"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</a:t>
            </a:r>
            <a:r>
              <a:rPr lang="en-US" altLang="zh-CN" sz="2800" b="1" dirty="0">
                <a:solidFill>
                  <a:srgbClr val="0000FF"/>
                </a:solidFill>
              </a:rPr>
              <a:t>=</a:t>
            </a:r>
            <a:r>
              <a:rPr lang="en-US" altLang="zh-CN" sz="2800" b="1" dirty="0" err="1">
                <a:solidFill>
                  <a:srgbClr val="0000FF"/>
                </a:solidFill>
              </a:rPr>
              <a:t>cls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1214120" lvl="2" indent="-4572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FF"/>
                </a:solidFill>
              </a:rPr>
              <a:t>__new__ </a:t>
            </a:r>
            <a:r>
              <a:rPr lang="en-US" altLang="zh-CN" sz="2400" dirty="0"/>
              <a:t>takes the class of which an instance was requested as its first argument. The other arguments are those passed to </a:t>
            </a:r>
            <a:r>
              <a:rPr lang="en-US" altLang="zh-CN" sz="2400" dirty="0">
                <a:solidFill>
                  <a:srgbClr val="0000FF"/>
                </a:solidFill>
              </a:rPr>
              <a:t>__</a:t>
            </a:r>
            <a:r>
              <a:rPr lang="en-US" altLang="zh-CN" sz="2400" dirty="0" err="1">
                <a:solidFill>
                  <a:srgbClr val="0000FF"/>
                </a:solidFill>
              </a:rPr>
              <a:t>init</a:t>
            </a:r>
            <a:r>
              <a:rPr lang="en-US" altLang="zh-CN" sz="2400" dirty="0">
                <a:solidFill>
                  <a:srgbClr val="0000FF"/>
                </a:solidFill>
              </a:rPr>
              <a:t>__(self,…)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1214120" lvl="2" indent="-4572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FF"/>
                </a:solidFill>
              </a:rPr>
              <a:t>__new__</a:t>
            </a:r>
            <a:r>
              <a:rPr lang="en-US" altLang="zh-CN" sz="2400" dirty="0"/>
              <a:t> returns the new object instance before </a:t>
            </a:r>
            <a:r>
              <a:rPr lang="en-US" altLang="zh-CN" sz="2400" dirty="0">
                <a:solidFill>
                  <a:srgbClr val="0000FF"/>
                </a:solidFill>
              </a:rPr>
              <a:t>__</a:t>
            </a:r>
            <a:r>
              <a:rPr lang="en-US" altLang="zh-CN" sz="2400" dirty="0" err="1">
                <a:solidFill>
                  <a:srgbClr val="0000FF"/>
                </a:solidFill>
              </a:rPr>
              <a:t>init</a:t>
            </a:r>
            <a:r>
              <a:rPr lang="en-US" altLang="zh-CN" sz="2400" dirty="0">
                <a:solidFill>
                  <a:srgbClr val="0000FF"/>
                </a:solidFill>
              </a:rPr>
              <a:t>__ </a:t>
            </a:r>
            <a:r>
              <a:rPr lang="en-US" altLang="zh-CN" sz="2400" dirty="0"/>
              <a:t>is invoked</a:t>
            </a:r>
            <a:endParaRPr lang="en-US" altLang="zh-CN" sz="2400" dirty="0"/>
          </a:p>
          <a:p>
            <a:pPr marL="1214120" lvl="2" indent="-45720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756920" lvl="1" indent="-457200"/>
            <a:r>
              <a:rPr lang="en-US" altLang="zh-CN" sz="2800" b="1" dirty="0">
                <a:solidFill>
                  <a:schemeClr val="tx1"/>
                </a:solidFill>
              </a:rPr>
              <a:t>Constructor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__(self,…)</a:t>
            </a:r>
            <a:r>
              <a:rPr lang="en-US" altLang="zh-CN" sz="2800" b="1" dirty="0">
                <a:solidFill>
                  <a:schemeClr val="tx1"/>
                </a:solidFill>
              </a:rPr>
              <a:t>:  </a:t>
            </a:r>
            <a:r>
              <a:rPr lang="en-US" altLang="zh-CN" dirty="0">
                <a:solidFill>
                  <a:schemeClr val="tx1"/>
                </a:solidFill>
              </a:rPr>
              <a:t>is called after the instance has been created to initialize instance variables</a:t>
            </a:r>
            <a:endParaRPr lang="en-US" altLang="zh-CN" dirty="0">
              <a:solidFill>
                <a:schemeClr val="tx1"/>
              </a:solidFill>
            </a:endParaRPr>
          </a:p>
          <a:p>
            <a:pPr marL="1214120" lvl="2" indent="-457200"/>
            <a:endParaRPr lang="en-US" altLang="zh-CN" sz="1400" b="1" dirty="0">
              <a:solidFill>
                <a:schemeClr val="tx1"/>
              </a:solidFill>
            </a:endParaRPr>
          </a:p>
          <a:p>
            <a:pPr marL="756920" lvl="1" indent="-457200"/>
            <a:r>
              <a:rPr lang="en-US" altLang="zh-CN" sz="2800" b="1" dirty="0">
                <a:solidFill>
                  <a:schemeClr val="tx1"/>
                </a:solidFill>
              </a:rPr>
              <a:t>Destructor </a:t>
            </a:r>
            <a:r>
              <a:rPr lang="en-US" altLang="zh-CN" sz="2800" b="1" dirty="0">
                <a:solidFill>
                  <a:srgbClr val="0000FF"/>
                </a:solidFill>
              </a:rPr>
              <a:t>__del__(self)</a:t>
            </a:r>
            <a:r>
              <a:rPr lang="en-US" altLang="zh-CN" sz="2800" b="1" dirty="0">
                <a:solidFill>
                  <a:schemeClr val="tx1"/>
                </a:solidFill>
              </a:rPr>
              <a:t>: </a:t>
            </a:r>
            <a:r>
              <a:rPr lang="en-US" altLang="zh-CN" sz="2800" dirty="0">
                <a:solidFill>
                  <a:schemeClr val="tx1"/>
                </a:solidFill>
              </a:rPr>
              <a:t>is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called when the instance is about to be </a:t>
            </a:r>
            <a:r>
              <a:rPr lang="en-US" altLang="zh-CN" dirty="0">
                <a:solidFill>
                  <a:srgbClr val="0000FF"/>
                </a:solidFill>
              </a:rPr>
              <a:t>destroyed</a:t>
            </a:r>
            <a:r>
              <a:rPr lang="en-US" altLang="zh-CN" dirty="0">
                <a:solidFill>
                  <a:schemeClr val="tx1"/>
                </a:solidFill>
              </a:rPr>
              <a:t>, the object is destroyed when the reference count of the object </a:t>
            </a:r>
            <a:r>
              <a:rPr lang="en-US" altLang="zh-CN" dirty="0">
                <a:solidFill>
                  <a:srgbClr val="FF0000"/>
                </a:solidFill>
              </a:rPr>
              <a:t>reaches zero</a:t>
            </a:r>
            <a:endParaRPr lang="en-US" altLang="zh-CN" dirty="0">
              <a:solidFill>
                <a:srgbClr val="FF0000"/>
              </a:solidFill>
            </a:endParaRPr>
          </a:p>
          <a:p>
            <a:pPr marL="756920" lvl="1" indent="-457200"/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14174" y="1106941"/>
          <a:ext cx="7789862" cy="585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5" name="文档" r:id="rId1" imgW="13201650" imgH="9886950" progId="">
                  <p:embed/>
                </p:oleObj>
              </mc:Choice>
              <mc:Fallback>
                <p:oleObj name="文档" r:id="rId1" imgW="13201650" imgH="9886950" progId="">
                  <p:embed/>
                  <p:pic>
                    <p:nvPicPr>
                      <p:cNvPr id="0" name="图片 130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174" y="1106941"/>
                        <a:ext cx="7789862" cy="585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8475" y="1111250"/>
          <a:ext cx="8205788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9" name="文档" r:id="rId1" imgW="13849350" imgH="7315200" progId="">
                  <p:embed/>
                </p:oleObj>
              </mc:Choice>
              <mc:Fallback>
                <p:oleObj name="文档" r:id="rId1" imgW="13849350" imgH="7315200" progId="">
                  <p:embed/>
                  <p:pic>
                    <p:nvPicPr>
                      <p:cNvPr id="0" name="图片 131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8475" y="1111250"/>
                        <a:ext cx="8205788" cy="434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7800" y="1543050"/>
          <a:ext cx="5346700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3" name="文档" r:id="rId1" imgW="7562850" imgH="6638925" progId="">
                  <p:embed/>
                </p:oleObj>
              </mc:Choice>
              <mc:Fallback>
                <p:oleObj name="文档" r:id="rId1" imgW="7562850" imgH="6638925" progId="">
                  <p:embed/>
                  <p:pic>
                    <p:nvPicPr>
                      <p:cNvPr id="0" name="图片 1322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800" y="1543050"/>
                        <a:ext cx="5346700" cy="470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610906" y="2282709"/>
            <a:ext cx="335280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Balance of  1 is: 10</a:t>
            </a:r>
            <a:endParaRPr lang="zh-CN" altLang="en-US" sz="2400" b="1" dirty="0"/>
          </a:p>
          <a:p>
            <a:r>
              <a:rPr lang="zh-CN" altLang="en-US" sz="2400" b="1" dirty="0"/>
              <a:t>Balance of  2 is: 20</a:t>
            </a:r>
            <a:endParaRPr lang="zh-CN" altLang="en-US" sz="2400" b="1" dirty="0"/>
          </a:p>
          <a:p>
            <a:r>
              <a:rPr lang="zh-CN" altLang="en-US" sz="2400" b="1" dirty="0"/>
              <a:t>Balance of  3 is: 30</a:t>
            </a:r>
            <a:endParaRPr lang="zh-CN" altLang="en-US" sz="2400" b="1" dirty="0"/>
          </a:p>
          <a:p>
            <a:r>
              <a:rPr lang="zh-CN" altLang="en-US" sz="2400" b="1" dirty="0"/>
              <a:t>Number of accounts is: 3</a:t>
            </a:r>
            <a:endParaRPr lang="zh-CN" altLang="en-US" sz="2400" b="1" dirty="0"/>
          </a:p>
          <a:p>
            <a:r>
              <a:rPr lang="zh-CN" altLang="en-US" sz="2400" b="1" dirty="0"/>
              <a:t>Number of accounts is: 2</a:t>
            </a:r>
            <a:endParaRPr lang="zh-CN" altLang="en-US" sz="2400" b="1" dirty="0"/>
          </a:p>
          <a:p>
            <a:r>
              <a:rPr lang="zh-CN" altLang="en-US" sz="2400" b="1" dirty="0"/>
              <a:t>Number of accounts is: 1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5712779" y="1619470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Output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Common special method names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6" name="Content Placeholder -1"/>
          <p:cNvGraphicFramePr/>
          <p:nvPr/>
        </p:nvGraphicFramePr>
        <p:xfrm>
          <a:off x="320279" y="1008518"/>
          <a:ext cx="8616892" cy="5659477"/>
        </p:xfrm>
        <a:graphic>
          <a:graphicData uri="http://schemas.openxmlformats.org/drawingml/2006/table">
            <a:tbl>
              <a:tblPr firstRow="1" bandRow="1"/>
              <a:tblGrid>
                <a:gridCol w="3881607"/>
                <a:gridCol w="4735285"/>
              </a:tblGrid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Method</a:t>
                      </a:r>
                      <a:endParaRPr lang="zh-CN" altLang="en-US" sz="20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Description</a:t>
                      </a:r>
                      <a:endParaRPr lang="zh-CN" altLang="en-US" sz="20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__new__()</a:t>
                      </a:r>
                      <a:endParaRPr lang="en-US" altLang="zh-CN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Create a</a:t>
                      </a:r>
                      <a:r>
                        <a:rPr lang="en-US" altLang="zh-CN" sz="2000" b="1" u="none" baseline="0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new object instance</a:t>
                      </a:r>
                      <a:endParaRPr lang="zh-CN" alt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init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altLang="zh-CN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Constructor</a:t>
                      </a:r>
                      <a:endParaRPr lang="zh-CN" alt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__del__()</a:t>
                      </a:r>
                      <a:endParaRPr lang="en-US" altLang="zh-CN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Destructor</a:t>
                      </a:r>
                      <a:endParaRPr lang="zh-CN" alt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__add__()</a:t>
                      </a:r>
                      <a:endParaRPr lang="en-US" altLang="zh-CN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endParaRPr lang="en-US" altLang="zh-CN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__sub__()</a:t>
                      </a:r>
                      <a:endParaRPr lang="en-US" altLang="zh-CN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2000" b="1" u="none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mul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altLang="zh-CN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zh-CN" sz="2000" b="1" u="none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truediv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altLang="zh-CN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endParaRPr lang="en-US" altLang="zh-CN" sz="2000" b="1" u="none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floordiv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altLang="zh-CN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//</a:t>
                      </a:r>
                      <a:endParaRPr lang="en-US" altLang="zh-CN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__mod__()</a:t>
                      </a:r>
                      <a:endParaRPr lang="en-US" altLang="zh-CN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endParaRPr lang="en-US" altLang="zh-CN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__pow__()</a:t>
                      </a:r>
                      <a:endParaRPr lang="en-US" altLang="zh-CN" sz="2000" b="1" u="none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**</a:t>
                      </a:r>
                      <a:endParaRPr lang="en-US" altLang="zh-CN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eq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__ne__()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__le__()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==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!=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&lt;=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&gt;=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lshift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rshift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&lt;&lt;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&gt;&gt;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3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__and__()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__or__()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__invert__()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xor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~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^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6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u="none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</a:t>
                      </a:r>
                      <a:r>
                        <a:rPr lang="en-US" altLang="zh-CN" sz="2000" b="1" u="none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altLang="zh-CN" sz="2000" b="1" u="none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u="none" kern="1200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string representation of an object</a:t>
                      </a:r>
                      <a:endParaRPr lang="en-US" sz="2000" b="1" u="none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3977" y="1546162"/>
            <a:ext cx="732392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600" dirty="0"/>
              <a:t>Implement a class for rational number</a:t>
            </a:r>
            <a:endParaRPr lang="pt-BR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zh-CN" sz="3600" dirty="0"/>
              <a:t>Support</a:t>
            </a:r>
            <a:endParaRPr lang="pt-BR" altLang="zh-CN" sz="3600" dirty="0"/>
          </a:p>
          <a:p>
            <a:pPr algn="ctr"/>
            <a:r>
              <a:rPr lang="pt-BR" altLang="zh-CN" sz="3600" dirty="0"/>
              <a:t>‘+’, ‘-’ ,’*’, ‘/’ ,’pow’,....,</a:t>
            </a:r>
            <a:endParaRPr lang="pt-BR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zh-CN" sz="3600" dirty="0"/>
              <a:t>Does not support</a:t>
            </a:r>
            <a:endParaRPr lang="pt-BR" altLang="zh-CN" sz="3600" dirty="0"/>
          </a:p>
          <a:p>
            <a:pPr algn="ctr"/>
            <a:r>
              <a:rPr lang="pt-BR" altLang="zh-CN" sz="3600" dirty="0"/>
              <a:t> ‘and’, ‘or’,....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25475" y="1898650"/>
          <a:ext cx="789305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7" name="文档" r:id="rId1" imgW="11182350" imgH="4086225" progId="">
                  <p:embed/>
                </p:oleObj>
              </mc:Choice>
              <mc:Fallback>
                <p:oleObj name="文档" r:id="rId1" imgW="11182350" imgH="4086225" progId="">
                  <p:embed/>
                  <p:pic>
                    <p:nvPicPr>
                      <p:cNvPr id="0" name="图片 1332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5475" y="1898650"/>
                        <a:ext cx="7893050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3933" y="5486791"/>
            <a:ext cx="790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Euclidean Algorithm: 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gcd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a,b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) = 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gcd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b,a%b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43546" y="1033236"/>
          <a:ext cx="7725965" cy="5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1" name="文档" r:id="rId1" imgW="9429750" imgH="6105525" progId="">
                  <p:embed/>
                </p:oleObj>
              </mc:Choice>
              <mc:Fallback>
                <p:oleObj name="文档" r:id="rId1" imgW="9429750" imgH="6105525" progId="">
                  <p:embed/>
                  <p:pic>
                    <p:nvPicPr>
                      <p:cNvPr id="0" name="图片 1342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3546" y="1033236"/>
                        <a:ext cx="7725965" cy="5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02680" y="6107277"/>
            <a:ext cx="7983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dirty="0">
                <a:solidFill>
                  <a:srgbClr val="FF0000"/>
                </a:solidFill>
              </a:rPr>
              <a:t>It is better to assign non-supported methods by None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63179" y="1171803"/>
          <a:ext cx="7731125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5" name="文档" r:id="rId1" imgW="9429750" imgH="7038975" progId="">
                  <p:embed/>
                </p:oleObj>
              </mc:Choice>
              <mc:Fallback>
                <p:oleObj name="文档" r:id="rId1" imgW="9429750" imgH="7038975" progId="">
                  <p:embed/>
                  <p:pic>
                    <p:nvPicPr>
                      <p:cNvPr id="0" name="图片 1352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3179" y="1171803"/>
                        <a:ext cx="7731125" cy="57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04143" y="1070427"/>
          <a:ext cx="4085771" cy="286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9" name="文档" r:id="rId1" imgW="5410200" imgH="3771900" progId="">
                  <p:embed/>
                </p:oleObj>
              </mc:Choice>
              <mc:Fallback>
                <p:oleObj name="文档" r:id="rId1" imgW="5410200" imgH="3771900" progId="">
                  <p:embed/>
                  <p:pic>
                    <p:nvPicPr>
                      <p:cNvPr id="0" name="图片 1363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4143" y="1070427"/>
                        <a:ext cx="4085771" cy="286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75078" y="4131569"/>
            <a:ext cx="6265408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1/2</a:t>
            </a:r>
            <a:endParaRPr lang="en-US" altLang="zh-CN" sz="2400" b="1" dirty="0"/>
          </a:p>
          <a:p>
            <a:r>
              <a:rPr lang="en-US" altLang="zh-CN" sz="2400" b="1" dirty="0"/>
              <a:t>1/4</a:t>
            </a:r>
            <a:endParaRPr lang="en-US" altLang="zh-CN" sz="2400" b="1" dirty="0"/>
          </a:p>
          <a:p>
            <a:r>
              <a:rPr lang="en-US" altLang="zh-CN" sz="2400" b="1" dirty="0"/>
              <a:t>3/4</a:t>
            </a:r>
            <a:endParaRPr lang="en-US" altLang="zh-CN" sz="2400" b="1" dirty="0"/>
          </a:p>
          <a:p>
            <a:r>
              <a:rPr lang="en-US" altLang="zh-CN" sz="2400" b="1" dirty="0" err="1"/>
              <a:t>Traceback</a:t>
            </a:r>
            <a:r>
              <a:rPr lang="en-US" altLang="zh-CN" sz="2400" b="1" dirty="0"/>
              <a:t> (most recent call last):</a:t>
            </a:r>
            <a:endParaRPr lang="en-US" altLang="zh-CN" sz="2400" b="1" dirty="0"/>
          </a:p>
          <a:p>
            <a:r>
              <a:rPr lang="en-US" altLang="zh-CN" sz="2400" b="1" dirty="0"/>
              <a:t>  …</a:t>
            </a:r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TypeError</a:t>
            </a:r>
            <a:r>
              <a:rPr lang="en-US" altLang="zh-CN" sz="2400" b="1" dirty="0"/>
              <a:t>: unsupported operand type(s) for </a:t>
            </a:r>
            <a:r>
              <a:rPr lang="en-US" altLang="zh-CN" sz="2400" b="1" dirty="0">
                <a:solidFill>
                  <a:srgbClr val="FF0000"/>
                </a:solidFill>
              </a:rPr>
              <a:t>&amp;</a:t>
            </a:r>
            <a:r>
              <a:rPr lang="en-US" altLang="zh-CN" sz="2400" b="1" dirty="0"/>
              <a:t>: 'Rational' and 'Rational'</a:t>
            </a:r>
            <a:endParaRPr lang="en-US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475739" y="4134070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Output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Smallest Class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49723" y="1460535"/>
          <a:ext cx="389255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9" name="文档" r:id="rId1" imgW="16725900" imgH="13182600" progId="">
                  <p:embed/>
                </p:oleObj>
              </mc:Choice>
              <mc:Fallback>
                <p:oleObj name="文档" r:id="rId1" imgW="16725900" imgH="13182600" progId="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9723" y="1460535"/>
                        <a:ext cx="3892550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号 5"/>
          <p:cNvSpPr/>
          <p:nvPr/>
        </p:nvSpPr>
        <p:spPr>
          <a:xfrm>
            <a:off x="6602081" y="1920096"/>
            <a:ext cx="110532" cy="176851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61796" y="2339375"/>
            <a:ext cx="1671008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Class Demo definition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0725" y="1736950"/>
            <a:ext cx="2270928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Comment for </a:t>
            </a:r>
            <a:r>
              <a:rPr lang="en-US" altLang="zh-CN" sz="2800" dirty="0" err="1">
                <a:solidFill>
                  <a:srgbClr val="FF0000"/>
                </a:solidFill>
              </a:rPr>
              <a:t>docstring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21653" y="1999622"/>
            <a:ext cx="8440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4447" y="2998549"/>
            <a:ext cx="149720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INDENT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421653" y="3261221"/>
            <a:ext cx="8440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0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/>
              <a:t>Inheritance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revisit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Class object vs instance object</a:t>
            </a:r>
            <a:endParaRPr lang="en-US" altLang="zh-CN" b="1" dirty="0"/>
          </a:p>
          <a:p>
            <a:r>
              <a:rPr lang="en-US" altLang="zh-CN" b="1" dirty="0"/>
              <a:t>Class attribute vs instance attribute</a:t>
            </a:r>
            <a:endParaRPr lang="en-US" altLang="zh-CN" b="1" dirty="0"/>
          </a:p>
          <a:p>
            <a:r>
              <a:rPr lang="en-US" altLang="zh-CN" b="1" dirty="0"/>
              <a:t>Private attribute vs public attribute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903031" y="1279264"/>
            <a:ext cx="5233765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“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r>
              <a:rPr lang="en-US" altLang="zh-CN" sz="2800" b="1" dirty="0"/>
              <a:t>” </a:t>
            </a:r>
            <a:r>
              <a:rPr lang="en-US" altLang="zh-CN" sz="2800" b="1" dirty="0" err="1"/>
              <a:t>ClassName</a:t>
            </a:r>
            <a:r>
              <a:rPr lang="en-US" altLang="zh-CN" sz="2800" b="1" dirty="0"/>
              <a:t>”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”</a:t>
            </a:r>
            <a:endParaRPr lang="en-US" altLang="zh-CN" sz="2800" b="1" dirty="0"/>
          </a:p>
          <a:p>
            <a:r>
              <a:rPr lang="en-US" altLang="zh-CN" sz="2800" b="1" dirty="0"/>
              <a:t>    &lt;statement-1&gt;</a:t>
            </a:r>
            <a:endParaRPr lang="en-US" altLang="zh-CN" sz="2800" b="1" dirty="0"/>
          </a:p>
          <a:p>
            <a:r>
              <a:rPr lang="en-US" altLang="zh-CN" sz="2800" b="1" dirty="0"/>
              <a:t>    .</a:t>
            </a:r>
            <a:endParaRPr lang="en-US" altLang="zh-CN" sz="2800" b="1" dirty="0"/>
          </a:p>
          <a:p>
            <a:r>
              <a:rPr lang="en-US" altLang="zh-CN" sz="2800" b="1" dirty="0"/>
              <a:t>    .</a:t>
            </a:r>
            <a:endParaRPr lang="en-US" altLang="zh-CN" sz="2800" b="1" dirty="0"/>
          </a:p>
          <a:p>
            <a:r>
              <a:rPr lang="en-US" altLang="zh-CN" sz="2800" b="1" dirty="0"/>
              <a:t>    &lt;statement-N&gt;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  <a:endParaRPr lang="en-US" b="1" dirty="0">
              <a:latin typeface="+mn-lt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3640974"/>
          </a:xfrm>
        </p:spPr>
        <p:txBody>
          <a:bodyPr>
            <a:normAutofit/>
          </a:bodyPr>
          <a:lstStyle/>
          <a:p>
            <a:pPr marL="756920" lvl="1" indent="-457200"/>
            <a:r>
              <a:rPr lang="en-US" altLang="zh-CN" sz="3200" b="1" dirty="0">
                <a:solidFill>
                  <a:schemeClr val="tx1"/>
                </a:solidFill>
              </a:rPr>
              <a:t>Inheritance is yet another way to reuse code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756920" lvl="1" indent="-457200"/>
            <a:r>
              <a:rPr lang="en-US" altLang="zh-CN" sz="3200" b="1" dirty="0">
                <a:solidFill>
                  <a:schemeClr val="tx1"/>
                </a:solidFill>
              </a:rPr>
              <a:t>Other ways: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1214120" lvl="2" indent="-457200"/>
            <a:r>
              <a:rPr lang="en-US" altLang="zh-CN" sz="2800" b="1" dirty="0">
                <a:solidFill>
                  <a:schemeClr val="tx1"/>
                </a:solidFill>
              </a:rPr>
              <a:t>Functions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1214120" lvl="2" indent="-457200"/>
            <a:r>
              <a:rPr lang="en-US" altLang="zh-CN" sz="2800" b="1" dirty="0">
                <a:solidFill>
                  <a:schemeClr val="tx1"/>
                </a:solidFill>
              </a:rPr>
              <a:t>Classes  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1214120" lvl="2" indent="-457200"/>
            <a:r>
              <a:rPr lang="en-US" altLang="zh-CN" sz="2800" b="1" dirty="0">
                <a:solidFill>
                  <a:schemeClr val="tx1"/>
                </a:solidFill>
              </a:rPr>
              <a:t>Modules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7218" name="Picture 2" descr="class-inheritan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45" y="1661856"/>
            <a:ext cx="6698309" cy="474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945" y="1201933"/>
            <a:ext cx="5973013" cy="29714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45" y="4514301"/>
            <a:ext cx="4741918" cy="186702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986724" y="4695525"/>
            <a:ext cx="3086037" cy="1469787"/>
            <a:chOff x="5180904" y="4314180"/>
            <a:chExt cx="2199408" cy="929240"/>
          </a:xfrm>
        </p:grpSpPr>
        <p:sp>
          <p:nvSpPr>
            <p:cNvPr id="9" name="矩形 8"/>
            <p:cNvSpPr/>
            <p:nvPr/>
          </p:nvSpPr>
          <p:spPr>
            <a:xfrm>
              <a:off x="5220072" y="4640207"/>
              <a:ext cx="2160240" cy="6032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/>
                <a:t>Animal is running...</a:t>
              </a:r>
              <a:endParaRPr lang="zh-CN" altLang="en-US" sz="2800" dirty="0"/>
            </a:p>
            <a:p>
              <a:r>
                <a:rPr lang="zh-CN" altLang="en-US" sz="2800" dirty="0"/>
                <a:t>Animal is running...</a:t>
              </a:r>
              <a:endParaRPr lang="zh-CN" altLang="en-US" sz="28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80904" y="4314180"/>
              <a:ext cx="936104" cy="29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Output</a:t>
              </a:r>
              <a:endParaRPr lang="zh-CN" altLang="en-US" sz="2400" dirty="0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1700808"/>
            <a:ext cx="5328592" cy="48216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292080" y="3861048"/>
            <a:ext cx="3086037" cy="1900675"/>
            <a:chOff x="5180904" y="4314180"/>
            <a:chExt cx="2199408" cy="1201660"/>
          </a:xfrm>
        </p:grpSpPr>
        <p:sp>
          <p:nvSpPr>
            <p:cNvPr id="8" name="矩形 7"/>
            <p:cNvSpPr/>
            <p:nvPr/>
          </p:nvSpPr>
          <p:spPr>
            <a:xfrm>
              <a:off x="5220072" y="4640207"/>
              <a:ext cx="2160240" cy="8756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800" dirty="0"/>
                <a:t>Eating meat...</a:t>
              </a:r>
              <a:endParaRPr lang="en-US" altLang="zh-CN" sz="2800" dirty="0"/>
            </a:p>
            <a:p>
              <a:r>
                <a:rPr lang="en-US" altLang="zh-CN" sz="2800" dirty="0"/>
                <a:t>Dog is running...</a:t>
              </a:r>
              <a:endParaRPr lang="en-US" altLang="zh-CN" sz="2800" dirty="0"/>
            </a:p>
            <a:p>
              <a:r>
                <a:rPr lang="en-US" altLang="zh-CN" sz="2800" dirty="0"/>
                <a:t>Cat is running...</a:t>
              </a:r>
              <a:endParaRPr lang="zh-CN" altLang="en-US" sz="28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80904" y="4314180"/>
              <a:ext cx="936104" cy="29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Output</a:t>
              </a:r>
              <a:endParaRPr lang="zh-CN" altLang="en-US" sz="2400" dirty="0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04864"/>
            <a:ext cx="4752528" cy="324900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292080" y="3068960"/>
            <a:ext cx="3086037" cy="2454671"/>
            <a:chOff x="5180904" y="4314180"/>
            <a:chExt cx="2199408" cy="1551912"/>
          </a:xfrm>
        </p:grpSpPr>
        <p:sp>
          <p:nvSpPr>
            <p:cNvPr id="6" name="矩形 5"/>
            <p:cNvSpPr/>
            <p:nvPr/>
          </p:nvSpPr>
          <p:spPr>
            <a:xfrm>
              <a:off x="5220072" y="4640207"/>
              <a:ext cx="2160240" cy="1225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True</a:t>
              </a:r>
              <a:endParaRPr lang="en-US" altLang="zh-CN" sz="2400" dirty="0"/>
            </a:p>
            <a:p>
              <a:r>
                <a:rPr lang="en-US" altLang="zh-CN" sz="2400" dirty="0"/>
                <a:t>True</a:t>
              </a:r>
              <a:endParaRPr lang="en-US" altLang="zh-CN" sz="2400" dirty="0"/>
            </a:p>
            <a:p>
              <a:r>
                <a:rPr lang="en-US" altLang="zh-CN" sz="2400" dirty="0"/>
                <a:t>True</a:t>
              </a:r>
              <a:endParaRPr lang="en-US" altLang="zh-CN" sz="2400" dirty="0"/>
            </a:p>
            <a:p>
              <a:r>
                <a:rPr lang="en-US" altLang="zh-CN" sz="2400" dirty="0"/>
                <a:t>True</a:t>
              </a:r>
              <a:endParaRPr lang="en-US" altLang="zh-CN" sz="2400" dirty="0"/>
            </a:p>
            <a:p>
              <a:r>
                <a:rPr lang="en-US" altLang="zh-CN" sz="2400" dirty="0"/>
                <a:t>False</a:t>
              </a:r>
              <a:endParaRPr lang="zh-CN" altLang="en-US" sz="2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80904" y="4314180"/>
              <a:ext cx="936104" cy="25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Output</a:t>
              </a:r>
              <a:endParaRPr lang="zh-CN" altLang="en-US" sz="2000" dirty="0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 (polymorphism)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72" y="1519982"/>
            <a:ext cx="5122912" cy="241915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796136" y="1156681"/>
            <a:ext cx="3086037" cy="2720056"/>
            <a:chOff x="5180904" y="4379898"/>
            <a:chExt cx="2199408" cy="1719696"/>
          </a:xfrm>
        </p:grpSpPr>
        <p:sp>
          <p:nvSpPr>
            <p:cNvPr id="6" name="矩形 5"/>
            <p:cNvSpPr/>
            <p:nvPr/>
          </p:nvSpPr>
          <p:spPr>
            <a:xfrm>
              <a:off x="5220072" y="4640207"/>
              <a:ext cx="2160240" cy="1459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Animal is running...</a:t>
              </a:r>
              <a:endParaRPr lang="en-US" altLang="zh-CN" sz="2400" dirty="0"/>
            </a:p>
            <a:p>
              <a:r>
                <a:rPr lang="en-US" altLang="zh-CN" sz="2400" dirty="0"/>
                <a:t>Animal is running...</a:t>
              </a:r>
              <a:endParaRPr lang="en-US" altLang="zh-CN" sz="2400" dirty="0"/>
            </a:p>
            <a:p>
              <a:r>
                <a:rPr lang="en-US" altLang="zh-CN" sz="2400" dirty="0"/>
                <a:t>Dog is running...</a:t>
              </a:r>
              <a:endParaRPr lang="en-US" altLang="zh-CN" sz="2400" dirty="0"/>
            </a:p>
            <a:p>
              <a:r>
                <a:rPr lang="en-US" altLang="zh-CN" sz="2400" dirty="0"/>
                <a:t>Dog is running...</a:t>
              </a:r>
              <a:endParaRPr lang="en-US" altLang="zh-CN" sz="2400" dirty="0"/>
            </a:p>
            <a:p>
              <a:r>
                <a:rPr lang="en-US" altLang="zh-CN" sz="2400" dirty="0"/>
                <a:t>Cat is running...</a:t>
              </a:r>
              <a:endParaRPr lang="en-US" altLang="zh-CN" sz="2400" dirty="0"/>
            </a:p>
            <a:p>
              <a:r>
                <a:rPr lang="en-US" altLang="zh-CN" sz="2400" dirty="0"/>
                <a:t>Cat is running...</a:t>
              </a:r>
              <a:endParaRPr lang="zh-CN" altLang="en-US" sz="2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80904" y="4379898"/>
              <a:ext cx="936104" cy="25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Output</a:t>
              </a:r>
              <a:endParaRPr lang="zh-CN" altLang="en-US" sz="20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352468"/>
            <a:ext cx="6492324" cy="157847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874071" y="5229202"/>
            <a:ext cx="5004981" cy="1187659"/>
            <a:chOff x="5190602" y="5805236"/>
            <a:chExt cx="2191296" cy="1423739"/>
          </a:xfrm>
        </p:grpSpPr>
        <p:sp>
          <p:nvSpPr>
            <p:cNvPr id="10" name="矩形 9"/>
            <p:cNvSpPr/>
            <p:nvPr/>
          </p:nvSpPr>
          <p:spPr>
            <a:xfrm>
              <a:off x="5221658" y="6236592"/>
              <a:ext cx="2160240" cy="9923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Tortoise is running slowly...</a:t>
              </a:r>
              <a:endParaRPr lang="en-US" altLang="zh-CN" sz="2400" dirty="0"/>
            </a:p>
            <a:p>
              <a:r>
                <a:rPr lang="en-US" altLang="zh-CN" sz="2400" dirty="0"/>
                <a:t>Tortoise is running slowly...</a:t>
              </a:r>
              <a:endParaRPr lang="zh-CN" altLang="en-US" sz="2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90602" y="5805236"/>
              <a:ext cx="936104" cy="25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Output</a:t>
              </a:r>
              <a:endParaRPr lang="zh-CN" altLang="en-US" sz="2000" dirty="0"/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Inheritance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64818" y="1388226"/>
            <a:ext cx="8859440" cy="5290388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SubClass</a:t>
            </a:r>
            <a:r>
              <a:rPr lang="en-US" altLang="zh-CN" b="1" dirty="0"/>
              <a:t> is meant to be more specialized than </a:t>
            </a:r>
            <a:r>
              <a:rPr lang="en-US" altLang="zh-CN" b="1" dirty="0" err="1"/>
              <a:t>BaseClass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– adding new attributes (variables and methods)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SubClass</a:t>
            </a:r>
            <a:r>
              <a:rPr lang="en-US" altLang="zh-CN" b="1" dirty="0"/>
              <a:t> inherits some attributes of </a:t>
            </a:r>
            <a:r>
              <a:rPr lang="en-US" altLang="zh-CN" b="1" dirty="0" err="1"/>
              <a:t>BaseClass</a:t>
            </a:r>
            <a:endParaRPr lang="en-US" altLang="zh-CN" b="1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SubClass</a:t>
            </a:r>
            <a:r>
              <a:rPr lang="en-US" altLang="zh-CN" b="1" dirty="0"/>
              <a:t> can override inherited methods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478488" y="1279264"/>
            <a:ext cx="6283026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“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r>
              <a:rPr lang="en-US" altLang="zh-CN" sz="2800" b="1" dirty="0"/>
              <a:t>” </a:t>
            </a:r>
            <a:r>
              <a:rPr lang="en-US" altLang="zh-CN" sz="2800" b="1" dirty="0" err="1"/>
              <a:t>SubClass</a:t>
            </a:r>
            <a:r>
              <a:rPr lang="en-US" altLang="zh-CN" sz="2800" b="1" dirty="0"/>
              <a:t> “(” </a:t>
            </a:r>
            <a:r>
              <a:rPr lang="en-US" altLang="zh-CN" sz="2800" b="1" dirty="0" err="1">
                <a:solidFill>
                  <a:srgbClr val="FF0000"/>
                </a:solidFill>
              </a:rPr>
              <a:t>BaseClass</a:t>
            </a:r>
            <a:r>
              <a:rPr lang="en-US" altLang="zh-CN" sz="2800" b="1" dirty="0"/>
              <a:t> “)” ”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”</a:t>
            </a:r>
            <a:endParaRPr lang="en-US" altLang="zh-CN" sz="2800" b="1" dirty="0"/>
          </a:p>
          <a:p>
            <a:r>
              <a:rPr lang="en-US" altLang="zh-CN" sz="2800" b="1" dirty="0"/>
              <a:t>    &lt;statement-1&gt;</a:t>
            </a:r>
            <a:endParaRPr lang="en-US" altLang="zh-CN" sz="2800" b="1" dirty="0"/>
          </a:p>
          <a:p>
            <a:r>
              <a:rPr lang="en-US" altLang="zh-CN" sz="2800" b="1" dirty="0"/>
              <a:t>    .</a:t>
            </a:r>
            <a:endParaRPr lang="en-US" altLang="zh-CN" sz="2800" b="1" dirty="0"/>
          </a:p>
          <a:p>
            <a:r>
              <a:rPr lang="en-US" altLang="zh-CN" sz="2800" b="1" dirty="0"/>
              <a:t>    .</a:t>
            </a:r>
            <a:endParaRPr lang="en-US" altLang="zh-CN" sz="2800" b="1" dirty="0"/>
          </a:p>
          <a:p>
            <a:r>
              <a:rPr lang="en-US" altLang="zh-CN" sz="2800" b="1" dirty="0"/>
              <a:t>    &lt;statement-N&gt;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  <a:endParaRPr lang="en-US" b="1" dirty="0">
              <a:latin typeface="+mn-lt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74171" y="1279369"/>
            <a:ext cx="8969829" cy="5404460"/>
          </a:xfrm>
        </p:spPr>
        <p:txBody>
          <a:bodyPr>
            <a:normAutofit/>
          </a:bodyPr>
          <a:lstStyle/>
          <a:p>
            <a:pPr marL="299720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Sub class inherits all </a:t>
            </a:r>
            <a:r>
              <a:rPr lang="en-US" altLang="zh-CN" sz="2400" b="1" dirty="0">
                <a:solidFill>
                  <a:srgbClr val="FF0000"/>
                </a:solidFill>
              </a:rPr>
              <a:t>public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attributes</a:t>
            </a:r>
            <a:r>
              <a:rPr lang="en-US" altLang="zh-CN" sz="2400" b="1" dirty="0">
                <a:solidFill>
                  <a:prstClr val="black"/>
                </a:solidFill>
              </a:rPr>
              <a:t> of the Base class,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299720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FF0000"/>
                </a:solidFill>
              </a:rPr>
              <a:t>does not </a:t>
            </a:r>
            <a:r>
              <a:rPr lang="en-US" altLang="zh-CN" sz="2400" b="1" dirty="0">
                <a:solidFill>
                  <a:prstClr val="black"/>
                </a:solidFill>
              </a:rPr>
              <a:t>inherit </a:t>
            </a:r>
            <a:r>
              <a:rPr lang="en-US" altLang="zh-CN" sz="2400" b="1" dirty="0">
                <a:solidFill>
                  <a:srgbClr val="FF0000"/>
                </a:solidFill>
              </a:rPr>
              <a:t>any private class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Base classes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b="1" dirty="0">
              <a:solidFill>
                <a:prstClr val="black"/>
              </a:solidFill>
            </a:endParaRPr>
          </a:p>
          <a:p>
            <a:pPr marL="299720" lvl="0" indent="-457200"/>
            <a:endParaRPr lang="zh-CN" altLang="en-US" sz="2400" b="1" dirty="0">
              <a:solidFill>
                <a:prstClr val="black"/>
              </a:solidFill>
            </a:endParaRPr>
          </a:p>
          <a:p>
            <a:pPr marL="299720" indent="-457200"/>
            <a:endParaRPr lang="zh-CN" alt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Smallest Class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86204" y="1524577"/>
          <a:ext cx="389255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3" name="文档" r:id="rId1" imgW="16725900" imgH="13182600" progId="">
                  <p:embed/>
                </p:oleObj>
              </mc:Choice>
              <mc:Fallback>
                <p:oleObj name="文档" r:id="rId1" imgW="16725900" imgH="13182600" progId="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204" y="1524577"/>
                        <a:ext cx="3892550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943789" y="2266130"/>
            <a:ext cx="4019341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1</a:t>
            </a:r>
            <a:endParaRPr lang="zh-CN" altLang="en-US" sz="2800" dirty="0"/>
          </a:p>
          <a:p>
            <a:r>
              <a:rPr lang="zh-CN" altLang="en-US" sz="2800" dirty="0"/>
              <a:t>2</a:t>
            </a:r>
            <a:endParaRPr lang="zh-CN" altLang="en-US" sz="2800" dirty="0"/>
          </a:p>
          <a:p>
            <a:r>
              <a:rPr lang="zh-CN" altLang="en-US" sz="2800" dirty="0"/>
              <a:t>&lt;class 'type'&gt;</a:t>
            </a:r>
            <a:endParaRPr lang="zh-CN" altLang="en-US" sz="2800" dirty="0"/>
          </a:p>
          <a:p>
            <a:r>
              <a:rPr lang="zh-CN" altLang="en-US" sz="2800" dirty="0"/>
              <a:t>&lt;class '__main__.Demo'&gt;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943789" y="1524577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0329" y="4934210"/>
            <a:ext cx="8190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Four statements </a:t>
            </a:r>
            <a:r>
              <a:rPr lang="en-US" altLang="zh-CN" sz="2400" b="1" dirty="0"/>
              <a:t>are executed when entering class </a:t>
            </a:r>
            <a:r>
              <a:rPr lang="en-US" altLang="zh-CN" sz="2400" b="1" dirty="0">
                <a:solidFill>
                  <a:srgbClr val="0000FF"/>
                </a:solidFill>
              </a:rPr>
              <a:t>Demo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FF"/>
                </a:solidFill>
              </a:rPr>
              <a:t>Demo</a:t>
            </a:r>
            <a:r>
              <a:rPr lang="en-US" altLang="zh-CN" sz="2400" b="1" dirty="0"/>
              <a:t> is an </a:t>
            </a:r>
            <a:r>
              <a:rPr lang="en-US" altLang="zh-CN" sz="2400" b="1" dirty="0">
                <a:solidFill>
                  <a:srgbClr val="FF0000"/>
                </a:solidFill>
              </a:rPr>
              <a:t>object/instance</a:t>
            </a:r>
            <a:r>
              <a:rPr lang="en-US" altLang="zh-CN" sz="2400" b="1" dirty="0"/>
              <a:t> of the class </a:t>
            </a:r>
            <a:r>
              <a:rPr lang="en-US" altLang="zh-CN" sz="2400" b="1" dirty="0">
                <a:solidFill>
                  <a:srgbClr val="0000FF"/>
                </a:solidFill>
              </a:rPr>
              <a:t>type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object </a:t>
            </a:r>
            <a:r>
              <a:rPr lang="en-US" altLang="zh-CN" sz="2400" b="1" dirty="0">
                <a:solidFill>
                  <a:srgbClr val="0000FF"/>
                </a:solidFill>
              </a:rPr>
              <a:t>Demo</a:t>
            </a:r>
            <a:r>
              <a:rPr lang="en-US" altLang="zh-CN" sz="2400" b="1" dirty="0"/>
              <a:t> is in the global scope called </a:t>
            </a:r>
            <a:r>
              <a:rPr lang="en-US" altLang="zh-CN" sz="2400" b="1" dirty="0">
                <a:solidFill>
                  <a:srgbClr val="0000FF"/>
                </a:solidFill>
              </a:rPr>
              <a:t>__main__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16919" y="102206"/>
            <a:ext cx="429645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x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y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__x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endParaRPr lang="en-US" altLang="zh-CN" sz="24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“Method-2"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“Method-3"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591" y="108466"/>
            <a:ext cx="4512295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y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“Method-1"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.__private()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BaseClass.public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.__x)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SubClass.y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0600" y="4648291"/>
            <a:ext cx="4038599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X  # inherited</a:t>
            </a:r>
            <a:endParaRPr lang="en-US" altLang="zh-CN" sz="2800" dirty="0"/>
          </a:p>
          <a:p>
            <a:r>
              <a:rPr lang="en-US" altLang="zh-CN" sz="2800" dirty="0" err="1"/>
              <a:t>SubClass</a:t>
            </a:r>
            <a:r>
              <a:rPr lang="en-US" altLang="zh-CN" sz="2800" dirty="0"/>
              <a:t> Y    # overridden</a:t>
            </a:r>
            <a:endParaRPr lang="en-US" altLang="zh-CN" sz="2800" dirty="0"/>
          </a:p>
          <a:p>
            <a:r>
              <a:rPr lang="en-US" altLang="zh-CN" sz="2800" dirty="0"/>
              <a:t>Method-1</a:t>
            </a:r>
            <a:endParaRPr lang="en-US" altLang="zh-CN" sz="2800" dirty="0"/>
          </a:p>
          <a:p>
            <a:r>
              <a:rPr lang="en-US" altLang="zh-CN" sz="2800" dirty="0"/>
              <a:t>Method-3    # call in base </a:t>
            </a:r>
            <a:r>
              <a:rPr lang="en-US" altLang="zh-CN" sz="2800" dirty="0" err="1"/>
              <a:t>AttributeError</a:t>
            </a:r>
            <a:r>
              <a:rPr lang="en-US" altLang="zh-CN" sz="2800" dirty="0"/>
              <a:t>  # private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  <a:endParaRPr lang="en-US" b="1" dirty="0">
              <a:latin typeface="+mn-lt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74171" y="1279369"/>
            <a:ext cx="8969829" cy="5404460"/>
          </a:xfrm>
        </p:spPr>
        <p:txBody>
          <a:bodyPr>
            <a:normAutofit/>
          </a:bodyPr>
          <a:lstStyle/>
          <a:p>
            <a:pPr marL="299720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Sub class inherits all </a:t>
            </a:r>
            <a:r>
              <a:rPr lang="en-US" altLang="zh-CN" sz="2400" b="1" dirty="0">
                <a:solidFill>
                  <a:srgbClr val="FF0000"/>
                </a:solidFill>
              </a:rPr>
              <a:t>public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attributes</a:t>
            </a:r>
            <a:r>
              <a:rPr lang="en-US" altLang="zh-CN" sz="2400" b="1" dirty="0">
                <a:solidFill>
                  <a:prstClr val="black"/>
                </a:solidFill>
              </a:rPr>
              <a:t> of the Base class,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299720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FF0000"/>
                </a:solidFill>
              </a:rPr>
              <a:t>does not </a:t>
            </a:r>
            <a:r>
              <a:rPr lang="en-US" altLang="zh-CN" sz="2400" b="1" dirty="0">
                <a:solidFill>
                  <a:prstClr val="black"/>
                </a:solidFill>
              </a:rPr>
              <a:t>inherit </a:t>
            </a:r>
            <a:r>
              <a:rPr lang="en-US" altLang="zh-CN" sz="2400" b="1" dirty="0">
                <a:solidFill>
                  <a:srgbClr val="FF0000"/>
                </a:solidFill>
              </a:rPr>
              <a:t>any private class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Base classes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29972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/>
              <a:t>Sub class inherits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methods </a:t>
            </a:r>
            <a:r>
              <a:rPr lang="en-US" altLang="zh-CN" sz="2400" b="1" dirty="0"/>
              <a:t>of the Base class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299720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sub class inherits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variables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class, only if one of the following condition holds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81407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does not override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class, (meaning __</a:t>
            </a:r>
            <a:r>
              <a:rPr lang="en-US" altLang="zh-CN" b="1" dirty="0" err="1">
                <a:solidFill>
                  <a:prstClr val="black"/>
                </a:solidFill>
              </a:rPr>
              <a:t>init</a:t>
            </a:r>
            <a:r>
              <a:rPr lang="en-US" altLang="zh-CN" b="1" dirty="0">
                <a:solidFill>
                  <a:prstClr val="black"/>
                </a:solidFill>
              </a:rPr>
              <a:t>__ of the base class is implicitly invoked)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81407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explicitly invokes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 in its own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299720" lvl="0" indent="-457200"/>
            <a:endParaRPr lang="zh-CN" altLang="en-US" sz="2400" b="1" dirty="0">
              <a:solidFill>
                <a:prstClr val="black"/>
              </a:solidFill>
            </a:endParaRPr>
          </a:p>
          <a:p>
            <a:pPr marL="299720" indent="-457200"/>
            <a:endParaRPr lang="zh-CN" altLang="en-US" sz="24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591" y="108466"/>
            <a:ext cx="5252523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"Method-2"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"Method-3"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"Method-1"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BaseClass.public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5516" y="3864522"/>
            <a:ext cx="3559627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X # inherited </a:t>
            </a:r>
            <a:endParaRPr lang="en-US" altLang="zh-CN" sz="2800" dirty="0"/>
          </a:p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Y # inherited </a:t>
            </a:r>
            <a:endParaRPr lang="en-US" altLang="zh-CN" sz="2800" dirty="0"/>
          </a:p>
          <a:p>
            <a:r>
              <a:rPr lang="en-US" altLang="zh-CN" sz="2800" dirty="0"/>
              <a:t>Method-1</a:t>
            </a:r>
            <a:endParaRPr lang="en-US" altLang="zh-CN" sz="2800" dirty="0"/>
          </a:p>
          <a:p>
            <a:r>
              <a:rPr lang="en-US" altLang="zh-CN" sz="2800" dirty="0"/>
              <a:t>Method-3</a:t>
            </a:r>
            <a:endParaRPr lang="en-US" altLang="zh-CN" sz="2800" dirty="0"/>
          </a:p>
          <a:p>
            <a:r>
              <a:rPr lang="en-US" altLang="zh-CN" sz="2800" dirty="0" err="1"/>
              <a:t>AttributeError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5693229" y="320266"/>
            <a:ext cx="3156857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s.x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s.y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5772" y="435038"/>
            <a:ext cx="6422571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"Subclass Z"</a:t>
            </a:r>
            <a:endParaRPr lang="en-US" altLang="zh-CN" sz="2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67100" y="5617124"/>
            <a:ext cx="25799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Subclass Z</a:t>
            </a:r>
            <a:endParaRPr lang="en-US" altLang="zh-CN" sz="2800" dirty="0"/>
          </a:p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X</a:t>
            </a:r>
            <a:endParaRPr lang="zh-CN" altLang="en-US" sz="2800" dirty="0"/>
          </a:p>
        </p:txBody>
      </p:sp>
      <p:sp>
        <p:nvSpPr>
          <p:cNvPr id="2" name="圆角矩形 1"/>
          <p:cNvSpPr/>
          <p:nvPr/>
        </p:nvSpPr>
        <p:spPr>
          <a:xfrm>
            <a:off x="2797627" y="3069772"/>
            <a:ext cx="4604658" cy="44631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9520" y="435038"/>
            <a:ext cx="5252523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"Subclass Z"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1744" y="5257895"/>
            <a:ext cx="7717971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Subclass Z</a:t>
            </a:r>
            <a:endParaRPr lang="en-US" altLang="zh-CN" sz="2800" dirty="0"/>
          </a:p>
          <a:p>
            <a:r>
              <a:rPr lang="en-US" altLang="zh-CN" sz="2800" dirty="0" err="1"/>
              <a:t>AttributeError</a:t>
            </a:r>
            <a:r>
              <a:rPr lang="en-US" altLang="zh-CN" sz="2800" dirty="0"/>
              <a:t>: '</a:t>
            </a:r>
            <a:r>
              <a:rPr lang="en-US" altLang="zh-CN" sz="2800" dirty="0" err="1"/>
              <a:t>SubClass</a:t>
            </a:r>
            <a:r>
              <a:rPr lang="en-US" altLang="zh-CN" sz="2800" dirty="0"/>
              <a:t>' object has no attribute 'x'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  <a:endParaRPr lang="en-US" b="1" dirty="0">
              <a:latin typeface="+mn-lt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74171" y="1279369"/>
            <a:ext cx="8969829" cy="5404460"/>
          </a:xfrm>
        </p:spPr>
        <p:txBody>
          <a:bodyPr>
            <a:normAutofit fontScale="92500" lnSpcReduction="10000"/>
          </a:bodyPr>
          <a:lstStyle/>
          <a:p>
            <a:pPr marL="299720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Sub class inherits all </a:t>
            </a:r>
            <a:r>
              <a:rPr lang="en-US" altLang="zh-CN" sz="2400" b="1" dirty="0">
                <a:solidFill>
                  <a:srgbClr val="FF0000"/>
                </a:solidFill>
              </a:rPr>
              <a:t>public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attributes</a:t>
            </a:r>
            <a:r>
              <a:rPr lang="en-US" altLang="zh-CN" sz="2400" b="1" dirty="0">
                <a:solidFill>
                  <a:prstClr val="black"/>
                </a:solidFill>
              </a:rPr>
              <a:t> of the Base class,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299720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FF0000"/>
                </a:solidFill>
              </a:rPr>
              <a:t>does not </a:t>
            </a:r>
            <a:r>
              <a:rPr lang="en-US" altLang="zh-CN" sz="2400" b="1" dirty="0">
                <a:solidFill>
                  <a:prstClr val="black"/>
                </a:solidFill>
              </a:rPr>
              <a:t>inherit </a:t>
            </a:r>
            <a:r>
              <a:rPr lang="en-US" altLang="zh-CN" sz="2400" b="1" dirty="0">
                <a:solidFill>
                  <a:srgbClr val="FF0000"/>
                </a:solidFill>
              </a:rPr>
              <a:t>any private class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Base classes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29972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/>
              <a:t>Sub class inherit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methods </a:t>
            </a:r>
            <a:r>
              <a:rPr lang="en-US" altLang="zh-CN" sz="2400" b="1" dirty="0"/>
              <a:t>of the Base class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299720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sub class inherit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variables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class, only if one of the following condition holds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81407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does not override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class, (meaning __</a:t>
            </a:r>
            <a:r>
              <a:rPr lang="en-US" altLang="zh-CN" b="1" dirty="0" err="1">
                <a:solidFill>
                  <a:prstClr val="black"/>
                </a:solidFill>
              </a:rPr>
              <a:t>init</a:t>
            </a:r>
            <a:r>
              <a:rPr lang="en-US" altLang="zh-CN" b="1" dirty="0">
                <a:solidFill>
                  <a:prstClr val="black"/>
                </a:solidFill>
              </a:rPr>
              <a:t>__ of the base class is implicitly invoked)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81407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explicitly invokes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 in its own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299720" lvl="0" indent="-457200"/>
            <a:r>
              <a:rPr lang="en-US" altLang="zh-CN" sz="2400" b="1" dirty="0">
                <a:solidFill>
                  <a:prstClr val="black"/>
                </a:solidFill>
              </a:rPr>
              <a:t>New/overridden method </a:t>
            </a:r>
            <a:r>
              <a:rPr lang="en-US" altLang="zh-CN" sz="2400" b="1" dirty="0">
                <a:solidFill>
                  <a:srgbClr val="FF0000"/>
                </a:solidFill>
              </a:rPr>
              <a:t>cannot</a:t>
            </a:r>
            <a:r>
              <a:rPr lang="en-US" altLang="zh-CN" sz="2400" b="1" dirty="0">
                <a:solidFill>
                  <a:prstClr val="black"/>
                </a:solidFill>
              </a:rPr>
              <a:t> access </a:t>
            </a:r>
            <a:r>
              <a:rPr lang="en-US" altLang="zh-CN" sz="2400" b="1" dirty="0">
                <a:solidFill>
                  <a:srgbClr val="FF0000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299720" lvl="0" indent="-457200"/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0000FF"/>
                </a:solidFill>
              </a:rPr>
              <a:t>inherited methods </a:t>
            </a:r>
            <a:r>
              <a:rPr lang="en-US" altLang="zh-CN" sz="2400" b="1" dirty="0">
                <a:solidFill>
                  <a:prstClr val="black"/>
                </a:solidFill>
              </a:rPr>
              <a:t>can access </a:t>
            </a:r>
            <a:r>
              <a:rPr lang="en-US" altLang="zh-CN" sz="2400" b="1" dirty="0">
                <a:solidFill>
                  <a:srgbClr val="0000FF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173" y="320352"/>
            <a:ext cx="5508170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X“</a:t>
            </a:r>
            <a:endParaRPr lang="en-US" altLang="zh-CN" sz="2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9929" y="1371696"/>
            <a:ext cx="2579913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Private 2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rgbClr val="0000FF"/>
                </a:solidFill>
              </a:rPr>
              <a:t>AttributeError</a:t>
            </a:r>
            <a:r>
              <a:rPr lang="en-US" altLang="zh-CN" sz="2800" dirty="0"/>
              <a:t>: '</a:t>
            </a:r>
            <a:r>
              <a:rPr lang="en-US" altLang="zh-CN" sz="2800" dirty="0" err="1"/>
              <a:t>SubClass</a:t>
            </a:r>
            <a:r>
              <a:rPr lang="en-US" altLang="zh-CN" sz="2800" dirty="0"/>
              <a:t>' object has no attribute '_</a:t>
            </a:r>
            <a:r>
              <a:rPr lang="en-US" altLang="zh-CN" sz="2800" dirty="0" err="1"/>
              <a:t>SubClass</a:t>
            </a:r>
            <a:r>
              <a:rPr lang="en-US" altLang="zh-CN" sz="2800" dirty="0"/>
              <a:t>__x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625929" y="4632510"/>
            <a:ext cx="4604658" cy="12566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59929" y="4749579"/>
            <a:ext cx="274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720" lvl="0" indent="-457200"/>
            <a:r>
              <a:rPr lang="en-US" altLang="zh-CN" sz="2400" b="1" dirty="0">
                <a:solidFill>
                  <a:prstClr val="black"/>
                </a:solidFill>
              </a:rPr>
              <a:t>New/overridden method </a:t>
            </a:r>
            <a:r>
              <a:rPr lang="en-US" altLang="zh-CN" sz="2400" b="1" dirty="0">
                <a:solidFill>
                  <a:srgbClr val="FF0000"/>
                </a:solidFill>
              </a:rPr>
              <a:t>cannot</a:t>
            </a:r>
            <a:r>
              <a:rPr lang="en-US" altLang="zh-CN" sz="2400" b="1" dirty="0">
                <a:solidFill>
                  <a:prstClr val="black"/>
                </a:solidFill>
              </a:rPr>
              <a:t> access </a:t>
            </a:r>
            <a:r>
              <a:rPr lang="en-US" altLang="zh-CN" sz="2400" b="1" dirty="0">
                <a:solidFill>
                  <a:srgbClr val="FF0000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173" y="353009"/>
            <a:ext cx="5508170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X"</a:t>
            </a:r>
            <a:endParaRPr lang="en-US" altLang="zh-CN" sz="2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9929" y="1371696"/>
            <a:ext cx="2579913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b-NO" altLang="zh-CN" sz="2800" dirty="0"/>
              <a:t>Private 1</a:t>
            </a:r>
            <a:endParaRPr lang="nb-NO" altLang="zh-CN" sz="2800" dirty="0"/>
          </a:p>
          <a:p>
            <a:r>
              <a:rPr lang="nb-NO" altLang="zh-CN" sz="2800" dirty="0"/>
              <a:t>Private X</a:t>
            </a:r>
            <a:endParaRPr lang="nb-NO" altLang="zh-CN" sz="2800" dirty="0"/>
          </a:p>
          <a:p>
            <a:r>
              <a:rPr lang="nb-NO" altLang="zh-CN" sz="2800" dirty="0"/>
              <a:t>Private X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625929" y="3315338"/>
            <a:ext cx="4604658" cy="12566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59929" y="4110335"/>
            <a:ext cx="2813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720" lvl="0" indent="-457200"/>
            <a:r>
              <a:rPr lang="en-US" altLang="zh-CN" sz="2400" b="1" dirty="0">
                <a:solidFill>
                  <a:srgbClr val="0000FF"/>
                </a:solidFill>
              </a:rPr>
              <a:t>inherited methods </a:t>
            </a:r>
            <a:r>
              <a:rPr lang="en-US" altLang="zh-CN" sz="2400" b="1" dirty="0">
                <a:solidFill>
                  <a:prstClr val="black"/>
                </a:solidFill>
              </a:rPr>
              <a:t>can access </a:t>
            </a:r>
            <a:r>
              <a:rPr lang="en-US" altLang="zh-CN" sz="2400" b="1" dirty="0">
                <a:solidFill>
                  <a:srgbClr val="0000FF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173" y="461866"/>
            <a:ext cx="5508170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X“</a:t>
            </a:r>
            <a:endParaRPr lang="en-US" altLang="zh-CN" sz="2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9929" y="1371696"/>
            <a:ext cx="25799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b-NO" altLang="zh-CN" sz="2800" dirty="0"/>
              <a:t>Private 2</a:t>
            </a:r>
            <a:endParaRPr lang="nb-NO" altLang="zh-CN" sz="2800" dirty="0"/>
          </a:p>
          <a:p>
            <a:r>
              <a:rPr lang="nb-NO" altLang="zh-CN" sz="2800" dirty="0"/>
              <a:t>Private X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625929" y="1943737"/>
            <a:ext cx="4604658" cy="12566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89214" y="5246914"/>
            <a:ext cx="4604658" cy="8164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9929" y="4110335"/>
            <a:ext cx="2813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720" lvl="0" indent="-457200"/>
            <a:r>
              <a:rPr lang="en-US" altLang="zh-CN" sz="2400" b="1" dirty="0">
                <a:solidFill>
                  <a:srgbClr val="0000FF"/>
                </a:solidFill>
              </a:rPr>
              <a:t>inherited methods will first search in sub 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The Python Tutorial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9. Classes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Instance objects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2883" y="2185792"/>
          <a:ext cx="4430713" cy="40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7" name="文档" r:id="rId1" imgW="16725900" imgH="15430500" progId="">
                  <p:embed/>
                </p:oleObj>
              </mc:Choice>
              <mc:Fallback>
                <p:oleObj name="文档" r:id="rId1" imgW="16725900" imgH="15430500" progId="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883" y="2185792"/>
                        <a:ext cx="4430713" cy="4079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28453" y="1154741"/>
            <a:ext cx="6448240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Class </a:t>
            </a:r>
            <a:r>
              <a:rPr lang="en-US" altLang="zh-CN" sz="2800" i="1" dirty="0">
                <a:solidFill>
                  <a:srgbClr val="FF0000"/>
                </a:solidFill>
              </a:rPr>
              <a:t>instantiation</a:t>
            </a:r>
            <a:r>
              <a:rPr lang="en-US" altLang="zh-CN" sz="2800" dirty="0"/>
              <a:t> uses function notation:  </a:t>
            </a:r>
            <a:endParaRPr lang="en-US" altLang="zh-CN" sz="28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Obj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ClassName</a:t>
            </a:r>
            <a:r>
              <a:rPr lang="en-US" altLang="zh-CN" sz="2800" dirty="0">
                <a:solidFill>
                  <a:srgbClr val="0000FF"/>
                </a:solidFill>
              </a:rPr>
              <a:t>(parameters)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05780" y="2480304"/>
            <a:ext cx="4430712" cy="1384995"/>
            <a:chOff x="1055143" y="4077809"/>
            <a:chExt cx="4430712" cy="1384995"/>
          </a:xfrm>
        </p:grpSpPr>
        <p:sp>
          <p:nvSpPr>
            <p:cNvPr id="8" name="矩形 7"/>
            <p:cNvSpPr/>
            <p:nvPr/>
          </p:nvSpPr>
          <p:spPr>
            <a:xfrm>
              <a:off x="3083536" y="4077809"/>
              <a:ext cx="2402319" cy="138499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Create an instance object of Demo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8" idx="1"/>
            </p:cNvCxnSpPr>
            <p:nvPr/>
          </p:nvCxnSpPr>
          <p:spPr>
            <a:xfrm flipH="1">
              <a:off x="1055143" y="4770307"/>
              <a:ext cx="2028393" cy="41972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4634266" y="4225729"/>
            <a:ext cx="4509734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&lt;class 'type'&gt;</a:t>
            </a:r>
            <a:endParaRPr lang="en-US" altLang="zh-CN" sz="2000" dirty="0"/>
          </a:p>
          <a:p>
            <a:r>
              <a:rPr lang="en-US" altLang="zh-CN" sz="2000" dirty="0"/>
              <a:t>&lt;class '__</a:t>
            </a:r>
            <a:r>
              <a:rPr lang="en-US" altLang="zh-CN" sz="2000" dirty="0" err="1"/>
              <a:t>main__.Demo</a:t>
            </a:r>
            <a:r>
              <a:rPr lang="en-US" altLang="zh-CN" sz="2000" dirty="0"/>
              <a:t>'&gt;</a:t>
            </a:r>
            <a:endParaRPr lang="en-US" altLang="zh-CN" sz="2000" dirty="0"/>
          </a:p>
          <a:p>
            <a:r>
              <a:rPr lang="en-US" altLang="zh-CN" sz="2000" dirty="0"/>
              <a:t>&lt;__</a:t>
            </a:r>
            <a:r>
              <a:rPr lang="en-US" altLang="zh-CN" sz="2000" dirty="0" err="1"/>
              <a:t>main__.Demo</a:t>
            </a:r>
            <a:r>
              <a:rPr lang="en-US" altLang="zh-CN" sz="2000" dirty="0"/>
              <a:t> object at 0x02CA8490&gt;</a:t>
            </a:r>
            <a:endParaRPr lang="en-US" altLang="zh-CN" sz="2000" dirty="0"/>
          </a:p>
          <a:p>
            <a:r>
              <a:rPr lang="en-US" altLang="zh-CN" sz="2000" dirty="0"/>
              <a:t>&lt;class '__</a:t>
            </a:r>
            <a:r>
              <a:rPr lang="en-US" altLang="zh-CN" sz="2000" dirty="0" err="1"/>
              <a:t>main__.Demo</a:t>
            </a:r>
            <a:r>
              <a:rPr lang="en-US" altLang="zh-CN" sz="2000" dirty="0"/>
              <a:t>'&gt;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endParaRPr lang="en-US" altLang="zh-CN" sz="2000" dirty="0"/>
          </a:p>
        </p:txBody>
      </p:sp>
      <p:sp>
        <p:nvSpPr>
          <p:cNvPr id="15" name="矩形 14"/>
          <p:cNvSpPr/>
          <p:nvPr/>
        </p:nvSpPr>
        <p:spPr>
          <a:xfrm>
            <a:off x="7810004" y="419566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Classes and objects</a:t>
            </a:r>
            <a:endParaRPr lang="en-US" altLang="zh-CN" dirty="0"/>
          </a:p>
          <a:p>
            <a:pPr lvl="1"/>
            <a:r>
              <a:rPr lang="en-US" altLang="zh-CN" dirty="0"/>
              <a:t>Instance methods</a:t>
            </a:r>
            <a:endParaRPr lang="en-US" altLang="zh-CN" dirty="0"/>
          </a:p>
          <a:p>
            <a:pPr lvl="1"/>
            <a:r>
              <a:rPr lang="en-US" altLang="zh-CN" dirty="0"/>
              <a:t>Class methods</a:t>
            </a:r>
            <a:endParaRPr lang="en-US" altLang="zh-CN" dirty="0"/>
          </a:p>
          <a:p>
            <a:pPr lvl="1"/>
            <a:r>
              <a:rPr lang="en-US" altLang="zh-CN" dirty="0"/>
              <a:t>Access</a:t>
            </a:r>
            <a:endParaRPr lang="en-US" altLang="zh-CN" dirty="0"/>
          </a:p>
          <a:p>
            <a:pPr lvl="1"/>
            <a:r>
              <a:rPr lang="en-US" altLang="zh-CN" dirty="0"/>
              <a:t>Private and public attributes</a:t>
            </a:r>
            <a:endParaRPr lang="en-US" altLang="zh-CN" dirty="0"/>
          </a:p>
          <a:p>
            <a:pPr lvl="1"/>
            <a:r>
              <a:rPr lang="en-US" altLang="zh-CN" dirty="0"/>
              <a:t>Special method names</a:t>
            </a:r>
            <a:endParaRPr lang="en-US" altLang="zh-CN" dirty="0"/>
          </a:p>
          <a:p>
            <a:r>
              <a:rPr lang="en-US" altLang="zh-CN" dirty="0"/>
              <a:t>Inheritance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Instance objects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863725" y="2408238"/>
          <a:ext cx="5995988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1" name="文档" r:id="rId1" imgW="28603575" imgH="14258925" progId="">
                  <p:embed/>
                </p:oleObj>
              </mc:Choice>
              <mc:Fallback>
                <p:oleObj name="文档" r:id="rId1" imgW="28603575" imgH="14258925" progId="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3725" y="2408238"/>
                        <a:ext cx="5995988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28453" y="1154741"/>
            <a:ext cx="8378447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We can check whether an object is an instance of a class</a:t>
            </a:r>
            <a:endParaRPr lang="en-US" altLang="zh-CN" sz="28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isinstance</a:t>
            </a:r>
            <a:r>
              <a:rPr lang="en-US" altLang="zh-CN" sz="2800" dirty="0">
                <a:solidFill>
                  <a:srgbClr val="0000FF"/>
                </a:solidFill>
              </a:rPr>
              <a:t>(object, class)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1836" y="4861469"/>
            <a:ext cx="2499690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Yes</a:t>
            </a:r>
            <a:endParaRPr lang="en-US" altLang="zh-CN" sz="2800" dirty="0"/>
          </a:p>
          <a:p>
            <a:r>
              <a:rPr lang="en-US" altLang="zh-CN" sz="2800" dirty="0"/>
              <a:t>Yes</a:t>
            </a:r>
            <a:endParaRPr lang="en-US" altLang="zh-CN" sz="2800" dirty="0"/>
          </a:p>
        </p:txBody>
      </p:sp>
      <p:sp>
        <p:nvSpPr>
          <p:cNvPr id="15" name="矩形 14"/>
          <p:cNvSpPr/>
          <p:nvPr/>
        </p:nvSpPr>
        <p:spPr>
          <a:xfrm>
            <a:off x="2677419" y="479403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426" y="6085504"/>
            <a:ext cx="8399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0000FF"/>
                </a:solidFill>
              </a:rPr>
              <a:t>Demo</a:t>
            </a:r>
            <a:r>
              <a:rPr lang="en-US" altLang="zh-CN" sz="3200" b="1" dirty="0"/>
              <a:t> is a </a:t>
            </a:r>
            <a:r>
              <a:rPr lang="en-US" altLang="zh-CN" sz="3200" b="1" dirty="0">
                <a:solidFill>
                  <a:srgbClr val="FF0000"/>
                </a:solidFill>
              </a:rPr>
              <a:t>class object  </a:t>
            </a:r>
            <a:r>
              <a:rPr lang="en-US" altLang="zh-CN" sz="3200" b="1" dirty="0"/>
              <a:t>vs  </a:t>
            </a:r>
            <a:r>
              <a:rPr lang="en-US" altLang="zh-CN" sz="3200" b="1" dirty="0">
                <a:solidFill>
                  <a:srgbClr val="0000FF"/>
                </a:solidFill>
              </a:rPr>
              <a:t>d</a:t>
            </a:r>
            <a:r>
              <a:rPr lang="en-US" altLang="zh-CN" sz="3200" b="1" dirty="0"/>
              <a:t> is an </a:t>
            </a:r>
            <a:r>
              <a:rPr lang="en-US" altLang="zh-CN" sz="3200" b="1" dirty="0">
                <a:solidFill>
                  <a:srgbClr val="FF0000"/>
                </a:solidFill>
              </a:rPr>
              <a:t>instance object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" grpId="0"/>
    </p:bldLst>
  </p:timing>
</p:sld>
</file>

<file path=ppt/tags/tag1.xml><?xml version="1.0" encoding="utf-8"?>
<p:tagLst xmlns:p="http://schemas.openxmlformats.org/presentationml/2006/main">
  <p:tag name="TIMING" val="|73.7|188.9"/>
</p:tagLst>
</file>

<file path=ppt/tags/tag10.xml><?xml version="1.0" encoding="utf-8"?>
<p:tagLst xmlns:p="http://schemas.openxmlformats.org/presentationml/2006/main">
  <p:tag name="TIMING" val="|15.7|1"/>
</p:tagLst>
</file>

<file path=ppt/tags/tag11.xml><?xml version="1.0" encoding="utf-8"?>
<p:tagLst xmlns:p="http://schemas.openxmlformats.org/presentationml/2006/main">
  <p:tag name="TIMING" val="|31.1|35.1"/>
</p:tagLst>
</file>

<file path=ppt/tags/tag12.xml><?xml version="1.0" encoding="utf-8"?>
<p:tagLst xmlns:p="http://schemas.openxmlformats.org/presentationml/2006/main">
  <p:tag name="TIMING" val="|30.4|9.4|0.9"/>
</p:tagLst>
</file>

<file path=ppt/tags/tag13.xml><?xml version="1.0" encoding="utf-8"?>
<p:tagLst xmlns:p="http://schemas.openxmlformats.org/presentationml/2006/main">
  <p:tag name="TIMING" val="|18.8"/>
</p:tagLst>
</file>

<file path=ppt/tags/tag14.xml><?xml version="1.0" encoding="utf-8"?>
<p:tagLst xmlns:p="http://schemas.openxmlformats.org/presentationml/2006/main">
  <p:tag name="TIMING" val="|16.6|30.6"/>
</p:tagLst>
</file>

<file path=ppt/tags/tag15.xml><?xml version="1.0" encoding="utf-8"?>
<p:tagLst xmlns:p="http://schemas.openxmlformats.org/presentationml/2006/main">
  <p:tag name="TIMING" val="|63.8|32.9|32.9"/>
</p:tagLst>
</file>

<file path=ppt/tags/tag16.xml><?xml version="1.0" encoding="utf-8"?>
<p:tagLst xmlns:p="http://schemas.openxmlformats.org/presentationml/2006/main">
  <p:tag name="TIMING" val="|66.6|0.8|8.2|21"/>
</p:tagLst>
</file>

<file path=ppt/tags/tag17.xml><?xml version="1.0" encoding="utf-8"?>
<p:tagLst xmlns:p="http://schemas.openxmlformats.org/presentationml/2006/main">
  <p:tag name="TIMING" val="|22.8"/>
</p:tagLst>
</file>

<file path=ppt/tags/tag18.xml><?xml version="1.0" encoding="utf-8"?>
<p:tagLst xmlns:p="http://schemas.openxmlformats.org/presentationml/2006/main">
  <p:tag name="TIMING" val="|57.3"/>
</p:tagLst>
</file>

<file path=ppt/tags/tag19.xml><?xml version="1.0" encoding="utf-8"?>
<p:tagLst xmlns:p="http://schemas.openxmlformats.org/presentationml/2006/main">
  <p:tag name="TIMING" val="|61.5"/>
</p:tagLst>
</file>

<file path=ppt/tags/tag2.xml><?xml version="1.0" encoding="utf-8"?>
<p:tagLst xmlns:p="http://schemas.openxmlformats.org/presentationml/2006/main">
  <p:tag name="TIMING" val="|37.1|1.9|0.5"/>
</p:tagLst>
</file>

<file path=ppt/tags/tag20.xml><?xml version="1.0" encoding="utf-8"?>
<p:tagLst xmlns:p="http://schemas.openxmlformats.org/presentationml/2006/main">
  <p:tag name="TIMING" val="|11.6"/>
</p:tagLst>
</file>

<file path=ppt/tags/tag21.xml><?xml version="1.0" encoding="utf-8"?>
<p:tagLst xmlns:p="http://schemas.openxmlformats.org/presentationml/2006/main">
  <p:tag name="TIMING" val="|18.5"/>
</p:tagLst>
</file>

<file path=ppt/tags/tag22.xml><?xml version="1.0" encoding="utf-8"?>
<p:tagLst xmlns:p="http://schemas.openxmlformats.org/presentationml/2006/main">
  <p:tag name="TIMING" val="|36.1"/>
</p:tagLst>
</file>

<file path=ppt/tags/tag23.xml><?xml version="1.0" encoding="utf-8"?>
<p:tagLst xmlns:p="http://schemas.openxmlformats.org/presentationml/2006/main">
  <p:tag name="TIMING" val="|68.5"/>
</p:tagLst>
</file>

<file path=ppt/tags/tag24.xml><?xml version="1.0" encoding="utf-8"?>
<p:tagLst xmlns:p="http://schemas.openxmlformats.org/presentationml/2006/main">
  <p:tag name="TIMING" val="|0.9|41.2|24.5"/>
</p:tagLst>
</file>

<file path=ppt/tags/tag25.xml><?xml version="1.0" encoding="utf-8"?>
<p:tagLst xmlns:p="http://schemas.openxmlformats.org/presentationml/2006/main">
  <p:tag name="TIMING" val="|49.3|0.4|0.7|0.8|3.6"/>
</p:tagLst>
</file>

<file path=ppt/tags/tag26.xml><?xml version="1.0" encoding="utf-8"?>
<p:tagLst xmlns:p="http://schemas.openxmlformats.org/presentationml/2006/main">
  <p:tag name="TIMING" val="|33.7|0.5|1"/>
</p:tagLst>
</file>

<file path=ppt/tags/tag27.xml><?xml version="1.0" encoding="utf-8"?>
<p:tagLst xmlns:p="http://schemas.openxmlformats.org/presentationml/2006/main">
  <p:tag name="TIMING" val="|15.4"/>
</p:tagLst>
</file>

<file path=ppt/tags/tag28.xml><?xml version="1.0" encoding="utf-8"?>
<p:tagLst xmlns:p="http://schemas.openxmlformats.org/presentationml/2006/main">
  <p:tag name="TIMING" val="|24.9|0.5|1.7|2.1"/>
</p:tagLst>
</file>

<file path=ppt/tags/tag29.xml><?xml version="1.0" encoding="utf-8"?>
<p:tagLst xmlns:p="http://schemas.openxmlformats.org/presentationml/2006/main">
  <p:tag name="TIMING" val="|30.2|24.1|8.3|24.8"/>
</p:tagLst>
</file>

<file path=ppt/tags/tag3.xml><?xml version="1.0" encoding="utf-8"?>
<p:tagLst xmlns:p="http://schemas.openxmlformats.org/presentationml/2006/main">
  <p:tag name="TIMING" val="|8|11.2|3.8"/>
</p:tagLst>
</file>

<file path=ppt/tags/tag30.xml><?xml version="1.0" encoding="utf-8"?>
<p:tagLst xmlns:p="http://schemas.openxmlformats.org/presentationml/2006/main">
  <p:tag name="TIMING" val="|80.3"/>
</p:tagLst>
</file>

<file path=ppt/tags/tag31.xml><?xml version="1.0" encoding="utf-8"?>
<p:tagLst xmlns:p="http://schemas.openxmlformats.org/presentationml/2006/main">
  <p:tag name="TIMING" val="|31.2"/>
</p:tagLst>
</file>

<file path=ppt/tags/tag32.xml><?xml version="1.0" encoding="utf-8"?>
<p:tagLst xmlns:p="http://schemas.openxmlformats.org/presentationml/2006/main">
  <p:tag name="TIMING" val="|27.2"/>
</p:tagLst>
</file>

<file path=ppt/tags/tag33.xml><?xml version="1.0" encoding="utf-8"?>
<p:tagLst xmlns:p="http://schemas.openxmlformats.org/presentationml/2006/main">
  <p:tag name="TIMING" val="|38.3|40.1|15.7"/>
</p:tagLst>
</file>

<file path=ppt/tags/tag34.xml><?xml version="1.0" encoding="utf-8"?>
<p:tagLst xmlns:p="http://schemas.openxmlformats.org/presentationml/2006/main">
  <p:tag name="TIMING" val="|5.1|19"/>
</p:tagLst>
</file>

<file path=ppt/tags/tag35.xml><?xml version="1.0" encoding="utf-8"?>
<p:tagLst xmlns:p="http://schemas.openxmlformats.org/presentationml/2006/main">
  <p:tag name="TIMING" val="|13.8"/>
</p:tagLst>
</file>

<file path=ppt/tags/tag4.xml><?xml version="1.0" encoding="utf-8"?>
<p:tagLst xmlns:p="http://schemas.openxmlformats.org/presentationml/2006/main">
  <p:tag name="TIMING" val="|29.1|60.1"/>
</p:tagLst>
</file>

<file path=ppt/tags/tag5.xml><?xml version="1.0" encoding="utf-8"?>
<p:tagLst xmlns:p="http://schemas.openxmlformats.org/presentationml/2006/main">
  <p:tag name="TIMING" val="|23.1|51.3"/>
</p:tagLst>
</file>

<file path=ppt/tags/tag6.xml><?xml version="1.0" encoding="utf-8"?>
<p:tagLst xmlns:p="http://schemas.openxmlformats.org/presentationml/2006/main">
  <p:tag name="TIMING" val="|76.9|29.2|25.1|22"/>
</p:tagLst>
</file>

<file path=ppt/tags/tag7.xml><?xml version="1.0" encoding="utf-8"?>
<p:tagLst xmlns:p="http://schemas.openxmlformats.org/presentationml/2006/main">
  <p:tag name="TIMING" val="|29.8|16.6|24.1"/>
</p:tagLst>
</file>

<file path=ppt/tags/tag8.xml><?xml version="1.0" encoding="utf-8"?>
<p:tagLst xmlns:p="http://schemas.openxmlformats.org/presentationml/2006/main">
  <p:tag name="TIMING" val="|51.2|1.7"/>
</p:tagLst>
</file>

<file path=ppt/tags/tag9.xml><?xml version="1.0" encoding="utf-8"?>
<p:tagLst xmlns:p="http://schemas.openxmlformats.org/presentationml/2006/main">
  <p:tag name="TIMING" val="|13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16879</Words>
  <Application>WPS 演示</Application>
  <PresentationFormat>全屏显示(4:3)</PresentationFormat>
  <Paragraphs>972</Paragraphs>
  <Slides>80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80</vt:i4>
      </vt:variant>
    </vt:vector>
  </HeadingPairs>
  <TitlesOfParts>
    <vt:vector size="91" baseType="lpstr">
      <vt:lpstr>Arial</vt:lpstr>
      <vt:lpstr>宋体</vt:lpstr>
      <vt:lpstr>Wingdings</vt:lpstr>
      <vt:lpstr>Calibri</vt:lpstr>
      <vt:lpstr>微软雅黑</vt:lpstr>
      <vt:lpstr>Arial Unicode MS</vt:lpstr>
      <vt:lpstr>Consolas</vt:lpstr>
      <vt:lpstr>Arial</vt:lpstr>
      <vt:lpstr>-apple-system</vt:lpstr>
      <vt:lpstr>Liberation Mono</vt:lpstr>
      <vt:lpstr>Office 主题</vt:lpstr>
      <vt:lpstr>SI100B Introduction to Information Science and Technology (Python Programming)</vt:lpstr>
      <vt:lpstr>Learning Objectives</vt:lpstr>
      <vt:lpstr>PowerPoint 演示文稿</vt:lpstr>
      <vt:lpstr>Object‐Oriented Programming</vt:lpstr>
      <vt:lpstr>Class Definition</vt:lpstr>
      <vt:lpstr>The Smallest Class</vt:lpstr>
      <vt:lpstr>The Smallest Class</vt:lpstr>
      <vt:lpstr>Instance objects</vt:lpstr>
      <vt:lpstr>Instance objects</vt:lpstr>
      <vt:lpstr>Constructor __init__</vt:lpstr>
      <vt:lpstr>Constructor __init__</vt:lpstr>
      <vt:lpstr>self Parameter</vt:lpstr>
      <vt:lpstr>self Parameter</vt:lpstr>
      <vt:lpstr>Attributes</vt:lpstr>
      <vt:lpstr>Instance variables</vt:lpstr>
      <vt:lpstr>Instance variables</vt:lpstr>
      <vt:lpstr>Instance variables</vt:lpstr>
      <vt:lpstr>Instance variables</vt:lpstr>
      <vt:lpstr>Instance variables</vt:lpstr>
      <vt:lpstr>Class variables</vt:lpstr>
      <vt:lpstr>Class variables</vt:lpstr>
      <vt:lpstr>Class variables</vt:lpstr>
      <vt:lpstr>Class variables</vt:lpstr>
      <vt:lpstr>Class variables</vt:lpstr>
      <vt:lpstr>Learning Objectives</vt:lpstr>
      <vt:lpstr>Instance methods</vt:lpstr>
      <vt:lpstr>Instance methods</vt:lpstr>
      <vt:lpstr>Instance methods</vt:lpstr>
      <vt:lpstr>Instance methods</vt:lpstr>
      <vt:lpstr>Instance methods</vt:lpstr>
      <vt:lpstr>Learning Objectives</vt:lpstr>
      <vt:lpstr>Class methods</vt:lpstr>
      <vt:lpstr>cls Parameter</vt:lpstr>
      <vt:lpstr>Class methods</vt:lpstr>
      <vt:lpstr>Class methods</vt:lpstr>
      <vt:lpstr>Learning Objectives</vt:lpstr>
      <vt:lpstr>Access</vt:lpstr>
      <vt:lpstr>Access</vt:lpstr>
      <vt:lpstr>Access Instance attributes</vt:lpstr>
      <vt:lpstr>Access Class attributes</vt:lpstr>
      <vt:lpstr>Learning Objectives</vt:lpstr>
      <vt:lpstr>Private and Public Attributes</vt:lpstr>
      <vt:lpstr>Private and Public Attributes</vt:lpstr>
      <vt:lpstr>Private and Public Attributes</vt:lpstr>
      <vt:lpstr>Private and Public Attributes</vt:lpstr>
      <vt:lpstr>Private and Public Attributes</vt:lpstr>
      <vt:lpstr>Private and Public Attributes</vt:lpstr>
      <vt:lpstr>Private and Public Attributes</vt:lpstr>
      <vt:lpstr>Learning Objectives</vt:lpstr>
      <vt:lpstr>Constructor and Destructor</vt:lpstr>
      <vt:lpstr>Example</vt:lpstr>
      <vt:lpstr>Example</vt:lpstr>
      <vt:lpstr>Example</vt:lpstr>
      <vt:lpstr>Common special method names</vt:lpstr>
      <vt:lpstr>Example</vt:lpstr>
      <vt:lpstr>Example</vt:lpstr>
      <vt:lpstr>Example</vt:lpstr>
      <vt:lpstr>Example</vt:lpstr>
      <vt:lpstr>Example</vt:lpstr>
      <vt:lpstr>Learning Objectives</vt:lpstr>
      <vt:lpstr>Class revisit</vt:lpstr>
      <vt:lpstr>Inheritance</vt:lpstr>
      <vt:lpstr>Inheritance</vt:lpstr>
      <vt:lpstr>Inheritance</vt:lpstr>
      <vt:lpstr>Inheritance</vt:lpstr>
      <vt:lpstr>Inheritance</vt:lpstr>
      <vt:lpstr>Inheritance (polymorphism)</vt:lpstr>
      <vt:lpstr>Inheritance</vt:lpstr>
      <vt:lpstr>Inheritance</vt:lpstr>
      <vt:lpstr>PowerPoint 演示文稿</vt:lpstr>
      <vt:lpstr>Inheritance</vt:lpstr>
      <vt:lpstr>PowerPoint 演示文稿</vt:lpstr>
      <vt:lpstr>PowerPoint 演示文稿</vt:lpstr>
      <vt:lpstr>PowerPoint 演示文稿</vt:lpstr>
      <vt:lpstr>Inheritance</vt:lpstr>
      <vt:lpstr>PowerPoint 演示文稿</vt:lpstr>
      <vt:lpstr>PowerPoint 演示文稿</vt:lpstr>
      <vt:lpstr>PowerPoint 演示文稿</vt:lpstr>
      <vt:lpstr>Readings (recommended)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Marshmallow</cp:lastModifiedBy>
  <cp:revision>1967</cp:revision>
  <dcterms:created xsi:type="dcterms:W3CDTF">2019-01-07T08:10:00Z</dcterms:created>
  <dcterms:modified xsi:type="dcterms:W3CDTF">2022-10-30T07:06:23Z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