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368" r:id="rId3"/>
    <p:sldId id="644" r:id="rId5"/>
    <p:sldId id="64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728" r:id="rId19"/>
    <p:sldId id="729" r:id="rId20"/>
    <p:sldId id="730" r:id="rId21"/>
    <p:sldId id="731" r:id="rId22"/>
    <p:sldId id="732" r:id="rId23"/>
    <p:sldId id="733" r:id="rId24"/>
    <p:sldId id="665" r:id="rId25"/>
    <p:sldId id="666" r:id="rId26"/>
    <p:sldId id="667" r:id="rId27"/>
    <p:sldId id="668" r:id="rId28"/>
    <p:sldId id="669" r:id="rId29"/>
    <p:sldId id="670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688" r:id="rId46"/>
    <p:sldId id="689" r:id="rId47"/>
    <p:sldId id="690" r:id="rId48"/>
    <p:sldId id="691" r:id="rId49"/>
    <p:sldId id="714" r:id="rId50"/>
    <p:sldId id="643" r:id="rId51"/>
    <p:sldId id="734" r:id="rId52"/>
    <p:sldId id="735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0" autoAdjust="0"/>
    <p:restoredTop sz="85768" autoAdjust="0"/>
  </p:normalViewPr>
  <p:slideViewPr>
    <p:cSldViewPr>
      <p:cViewPr varScale="1">
        <p:scale>
          <a:sx n="59" d="100"/>
          <a:sy n="59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hyperlink" Target="https://docs.scipy.org/doc/numpy/user/basics.indexing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hyperlink" Target="https://docs.scipy.org/doc/numpy/user/basics.index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hyperlink" Target="https://pandas.pydata.org/pandas-docs/stable/user_guide/index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andas.pydata.org/pandas-docs/stable/user_guide/indexing.html" TargetMode="External"/><Relationship Id="rId1" Type="http://schemas.openxmlformats.org/officeDocument/2006/relationships/hyperlink" Target="https://docs.scipy.org/doc/numpy/user/basics.indexing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  <a:endParaRPr lang="en-US" altLang="zh-CN" dirty="0"/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7"/>
    </mc:Choice>
    <mc:Fallback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554607"/>
            <a:ext cx="876299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 # metadata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dimension      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a.shape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				 # metadata shape 	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4500" y="294306"/>
            <a:ext cx="3877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Some metadata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1" y="1130063"/>
            <a:ext cx="5105400" cy="51552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time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l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a2 =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l2 = [x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l]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2614" y="207220"/>
            <a:ext cx="4657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array vs list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5453742" y="3119735"/>
            <a:ext cx="3559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Output: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0.05100297927856445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1.9661142826080322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4901" y="5085184"/>
            <a:ext cx="317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List comprehensions: </a:t>
            </a:r>
            <a:r>
              <a:rPr lang="zh-CN" altLang="en-US" dirty="0"/>
              <a:t>https://docs.python.org/3/tutorial/datastructures.html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711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Data Types for </a:t>
            </a:r>
            <a:r>
              <a:rPr lang="en-US" altLang="zh-CN" sz="4400" b="1" dirty="0" err="1"/>
              <a:t>ndarrays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8894" y="1828524"/>
            <a:ext cx="85452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has an </a:t>
            </a:r>
            <a:r>
              <a:rPr lang="en-US" altLang="zh-CN" sz="2800" dirty="0">
                <a:solidFill>
                  <a:srgbClr val="0000FF"/>
                </a:solidFill>
              </a:rPr>
              <a:t>integer</a:t>
            </a:r>
            <a:r>
              <a:rPr lang="en-US" altLang="zh-CN" sz="2800" dirty="0"/>
              <a:t> type, a </a:t>
            </a:r>
            <a:r>
              <a:rPr lang="en-US" altLang="zh-CN" sz="2800" dirty="0">
                <a:solidFill>
                  <a:srgbClr val="0000FF"/>
                </a:solidFill>
              </a:rPr>
              <a:t>float</a:t>
            </a:r>
            <a:r>
              <a:rPr lang="en-US" altLang="zh-CN" sz="2800" dirty="0"/>
              <a:t> type, and </a:t>
            </a:r>
            <a:r>
              <a:rPr lang="en-US" altLang="zh-CN" sz="2800" dirty="0">
                <a:solidFill>
                  <a:srgbClr val="0000FF"/>
                </a:solidFill>
              </a:rPr>
              <a:t>complex</a:t>
            </a:r>
            <a:r>
              <a:rPr lang="en-US" altLang="zh-CN" sz="2800" dirty="0"/>
              <a:t> type; nonetheless, this is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/>
              <a:t> sufficient for scientific calculations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 practice, we still demand </a:t>
            </a:r>
            <a:r>
              <a:rPr lang="en-US" altLang="zh-CN" sz="2800" dirty="0">
                <a:solidFill>
                  <a:srgbClr val="0000FF"/>
                </a:solidFill>
              </a:rPr>
              <a:t>more data types </a:t>
            </a:r>
            <a:r>
              <a:rPr lang="en-US" altLang="zh-CN" sz="2800" dirty="0"/>
              <a:t>with varying </a:t>
            </a:r>
            <a:r>
              <a:rPr lang="en-US" altLang="zh-CN" sz="2800" dirty="0">
                <a:solidFill>
                  <a:srgbClr val="0000FF"/>
                </a:solidFill>
              </a:rPr>
              <a:t>precisions</a:t>
            </a:r>
            <a:r>
              <a:rPr lang="en-US" altLang="zh-CN" sz="2800" dirty="0"/>
              <a:t> and, consequently, different storage sizes of the type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911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numerical types:</a:t>
            </a:r>
            <a:endParaRPr lang="en-US" altLang="zh-CN" sz="4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4285" y="1255486"/>
          <a:ext cx="8033657" cy="492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2"/>
                <a:gridCol w="5116285"/>
              </a:tblGrid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2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8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85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integer </a:t>
                      </a:r>
                      <a:endParaRPr lang="en-US" altLang="zh-CN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(normally either int32 or int64)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(-2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 (0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lt"/>
                        </a:rPr>
                        <a:t>float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400" baseline="0" dirty="0">
                          <a:latin typeface="+mn-lt"/>
                        </a:rPr>
                        <a:t> (n=16,32,64)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Half/single/double precision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2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(n=64,128)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number, represented by two n/2 bit floats (real and imaginary components)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44285" y="6224860"/>
            <a:ext cx="238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PS: float = float64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60693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=np.int8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=int8)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'int8'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499" y="152792"/>
            <a:ext cx="7871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with specific type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17149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(np.float32) #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 casting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=float32)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3694" y="188640"/>
            <a:ext cx="499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ndarray</a:t>
            </a:r>
            <a:r>
              <a:rPr lang="en-US" altLang="zh-CN" sz="4400" b="1" dirty="0"/>
              <a:t> Type casting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4716" y="120135"/>
            <a:ext cx="2312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Indexing</a:t>
            </a:r>
            <a:endParaRPr lang="en-US" altLang="zh-CN" sz="4400" b="1" dirty="0"/>
          </a:p>
        </p:txBody>
      </p:sp>
      <p:sp>
        <p:nvSpPr>
          <p:cNvPr id="2" name="矩形 1"/>
          <p:cNvSpPr/>
          <p:nvPr/>
        </p:nvSpPr>
        <p:spPr>
          <a:xfrm>
            <a:off x="141514" y="1195661"/>
            <a:ext cx="877388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indexing is similar to list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indexing: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]…a[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assignment via indexing: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algn="ctr"/>
            <a:r>
              <a:rPr lang="en-US" altLang="zh-CN" sz="2800" dirty="0">
                <a:solidFill>
                  <a:srgbClr val="7030A0"/>
                </a:solidFill>
              </a:rPr>
              <a:t>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]…a[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 algn="ctr"/>
            <a:endParaRPr lang="en-US" altLang="zh-CN" sz="1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Efficient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indexing for array (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work for list),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Tuple indexing: a[(i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assignment via tuple indexing: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/>
            <a:r>
              <a:rPr lang="en-US" altLang="zh-CN" sz="2800" dirty="0">
                <a:solidFill>
                  <a:srgbClr val="7030A0"/>
                </a:solidFill>
              </a:rPr>
              <a:t>			 a[(i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All of these indexing return a </a:t>
            </a:r>
            <a:r>
              <a:rPr lang="en-US" altLang="zh-CN" sz="2800" dirty="0">
                <a:solidFill>
                  <a:srgbClr val="FF0000"/>
                </a:solidFill>
              </a:rPr>
              <a:t>new view of original data (pointer to the original data)</a:t>
            </a:r>
            <a:r>
              <a:rPr lang="en-US" altLang="zh-CN" sz="2800" dirty="0"/>
              <a:t>, it does not copy items in array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371" y="74081"/>
            <a:ext cx="851262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  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[0,1] =&gt; [(0,1)] (0,1) is a tuple</a:t>
            </a:r>
            <a:endParaRPr lang="en-US" altLang="zh-C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last):…</a:t>
            </a:r>
            <a:r>
              <a:rPr lang="en-US" altLang="zh-CN" sz="2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indices must be integers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slices,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0688" y="239878"/>
            <a:ext cx="3707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Array Indexing</a:t>
            </a:r>
            <a:endParaRPr lang="en-US" altLang="zh-CN" sz="4400" b="1" dirty="0"/>
          </a:p>
        </p:txBody>
      </p:sp>
      <p:sp>
        <p:nvSpPr>
          <p:cNvPr id="2" name="矩形 1"/>
          <p:cNvSpPr/>
          <p:nvPr/>
        </p:nvSpPr>
        <p:spPr>
          <a:xfrm>
            <a:off x="119743" y="1282744"/>
            <a:ext cx="87738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indexing (or any sequence-like object that can be converted to an array, with the exception of tuples)</a:t>
            </a:r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 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 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indicates which value in array to use in place of the index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what is returned is a </a:t>
            </a:r>
            <a:r>
              <a:rPr lang="en-US" altLang="zh-CN" sz="2800" dirty="0">
                <a:solidFill>
                  <a:srgbClr val="FF0000"/>
                </a:solidFill>
              </a:rPr>
              <a:t>copy</a:t>
            </a:r>
            <a:r>
              <a:rPr lang="en-US" altLang="zh-CN" sz="2800" dirty="0"/>
              <a:t> of the original data, not a view as one gets for other indexing 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Multi-array indexing</a:t>
            </a:r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a[l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l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l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 are sequence-like objects except tuples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685" y="93394"/>
            <a:ext cx="8512629" cy="66479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   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  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]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array indexing, 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([a[1],a[1]])</a:t>
            </a:r>
            <a:endParaRPr lang="en-US" altLang="zh-C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a[[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 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Multi-array indexing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([a[0,0],a[1,0],a[1,1]])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58" y="-1"/>
            <a:ext cx="7898836" cy="68095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Slicing</a:t>
            </a:r>
            <a:endParaRPr lang="en-US" altLang="zh-CN" sz="4400" b="1" dirty="0"/>
          </a:p>
        </p:txBody>
      </p:sp>
      <p:sp>
        <p:nvSpPr>
          <p:cNvPr id="2" name="矩形 1"/>
          <p:cNvSpPr/>
          <p:nvPr/>
        </p:nvSpPr>
        <p:spPr>
          <a:xfrm>
            <a:off x="141514" y="1369832"/>
            <a:ext cx="87738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1-dimensional array: same as sequence-like object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slicing: a[start=0[:stop=-1[:step=1]]]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assigning: a[start=0[:stop=-1[:step=1]]] = </a:t>
            </a:r>
            <a:r>
              <a:rPr lang="en-US" altLang="zh-CN" sz="2800" dirty="0" err="1">
                <a:solidFill>
                  <a:srgbClr val="7030A0"/>
                </a:solidFill>
              </a:rPr>
              <a:t>newsubarray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multi-dimensional array: dimensional-wise slicing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a[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=0[:stop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=-1[:step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=1]]],  # first dim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……,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=0[:</a:t>
            </a:r>
            <a:r>
              <a:rPr lang="en-US" altLang="zh-CN" sz="2800" dirty="0" err="1">
                <a:solidFill>
                  <a:srgbClr val="0000FF"/>
                </a:solidFill>
              </a:rPr>
              <a:t>stop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=-1[:</a:t>
            </a:r>
            <a:r>
              <a:rPr lang="en-US" altLang="zh-CN" sz="2800" dirty="0" err="1">
                <a:solidFill>
                  <a:srgbClr val="0000FF"/>
                </a:solidFill>
              </a:rPr>
              <a:t>step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=1]]],   #k</a:t>
            </a:r>
            <a:r>
              <a:rPr lang="en-US" altLang="zh-CN" sz="2800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dirty="0">
                <a:solidFill>
                  <a:srgbClr val="0000FF"/>
                </a:solidFill>
              </a:rPr>
              <a:t> dim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Only return a new view of original data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799" y="487737"/>
            <a:ext cx="8659689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#elem0, elem1 from 1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dim, elem1 from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#c = a[0:2] c[1:2]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array([[[ 7, 8, 9],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[10, 11, 12]]])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#... elem1 from 3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Boolean indexing</a:t>
            </a:r>
            <a:endParaRPr lang="en-US" altLang="zh-CN" sz="4400" b="1" dirty="0"/>
          </a:p>
        </p:txBody>
      </p:sp>
      <p:sp>
        <p:nvSpPr>
          <p:cNvPr id="2" name="矩形 1"/>
          <p:cNvSpPr/>
          <p:nvPr/>
        </p:nvSpPr>
        <p:spPr>
          <a:xfrm>
            <a:off x="122728" y="1587545"/>
            <a:ext cx="87738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It returns a 1-D array containing all the elements in the indexed array corresponding to all the true elements in the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array</a:t>
            </a:r>
            <a:endParaRPr lang="en-US" altLang="zh-CN" sz="2800" dirty="0"/>
          </a:p>
          <a:p>
            <a:pPr algn="ctr"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a[b]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28" y="537312"/>
            <a:ext cx="386144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b2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 = b1 &amp; b2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(b1)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[b])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2514" y="248645"/>
            <a:ext cx="47135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[[0. 0. 0. 0. 0.]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[1. 1. 1. 1. 1.]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[2. 2. 2. 2. 2.]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[3. 3. 3. 3. 3.]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[4. 4. 4. 4. 4.]]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[[False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False]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True]]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[[False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[1. 1. 1. 1. 1. 2. 2. 2. 2. 2. 3. 3. 3. 3. 3.]</a:t>
            </a:r>
            <a:endParaRPr lang="en-US" altLang="zh-CN" sz="2400" dirty="0">
              <a:solidFill>
                <a:srgbClr val="0000FF"/>
              </a:solidFill>
            </a:endParaRPr>
          </a:p>
          <a:p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Broadcasting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28" y="1587545"/>
            <a:ext cx="8773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 attempts to execute a procedure even though the operands do 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have the same shape</a:t>
            </a: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For an operation </a:t>
            </a:r>
            <a:r>
              <a:rPr lang="en-US" altLang="zh-CN" sz="2800" dirty="0">
                <a:solidFill>
                  <a:srgbClr val="0000FF"/>
                </a:solidFill>
              </a:rPr>
              <a:t>op</a:t>
            </a:r>
            <a:r>
              <a:rPr lang="en-US" altLang="zh-CN" sz="2800" dirty="0"/>
              <a:t> on an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object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and a </a:t>
            </a:r>
            <a:r>
              <a:rPr lang="en-US" altLang="zh-CN" sz="2800" dirty="0">
                <a:solidFill>
                  <a:srgbClr val="0000FF"/>
                </a:solidFill>
              </a:rPr>
              <a:t>scalar 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s op a  </a:t>
            </a:r>
            <a:r>
              <a:rPr lang="en-US" altLang="zh-CN" sz="2800" dirty="0"/>
              <a:t>or</a:t>
            </a:r>
            <a:r>
              <a:rPr lang="en-US" altLang="zh-CN" sz="2800" dirty="0">
                <a:solidFill>
                  <a:srgbClr val="0000FF"/>
                </a:solidFill>
              </a:rPr>
              <a:t>  a op 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scalar </a:t>
            </a:r>
            <a:r>
              <a:rPr lang="en-US" altLang="zh-CN" sz="2800" dirty="0">
                <a:solidFill>
                  <a:srgbClr val="0000FF"/>
                </a:solidFill>
              </a:rPr>
              <a:t>s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broadened</a:t>
            </a:r>
            <a:r>
              <a:rPr lang="en-US" altLang="zh-CN" sz="2800" dirty="0"/>
              <a:t> to the </a:t>
            </a:r>
            <a:r>
              <a:rPr lang="en-US" altLang="zh-CN" sz="2800" dirty="0">
                <a:solidFill>
                  <a:srgbClr val="0000FF"/>
                </a:solidFill>
              </a:rPr>
              <a:t>shape</a:t>
            </a:r>
            <a:r>
              <a:rPr lang="en-US" altLang="zh-CN" sz="2800" dirty="0"/>
              <a:t> of the array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then the operation is executed on two array objects in an </a:t>
            </a:r>
            <a:r>
              <a:rPr lang="en-US" altLang="zh-CN" sz="2800" dirty="0">
                <a:solidFill>
                  <a:srgbClr val="FF0000"/>
                </a:solidFill>
              </a:rPr>
              <a:t>element-by-element</a:t>
            </a:r>
            <a:r>
              <a:rPr lang="en-US" altLang="zh-CN" sz="2800" dirty="0"/>
              <a:t> fashion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0528" y="232512"/>
            <a:ext cx="6397816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a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Universal Functions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4" y="1239202"/>
            <a:ext cx="906481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universal function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ufunc</a:t>
            </a:r>
            <a:r>
              <a:rPr lang="en-US" altLang="zh-CN" sz="2800" dirty="0"/>
              <a:t>) is a function that operates on </a:t>
            </a:r>
            <a:r>
              <a:rPr lang="en-US" altLang="zh-CN" sz="2800" dirty="0" err="1">
                <a:solidFill>
                  <a:srgbClr val="0000FF"/>
                </a:solidFill>
              </a:rPr>
              <a:t>ndarrays</a:t>
            </a:r>
            <a:r>
              <a:rPr lang="en-US" altLang="zh-CN" sz="2800" dirty="0"/>
              <a:t> in an </a:t>
            </a:r>
            <a:r>
              <a:rPr lang="en-US" altLang="zh-CN" sz="2800" dirty="0">
                <a:solidFill>
                  <a:srgbClr val="0000FF"/>
                </a:solidFill>
              </a:rPr>
              <a:t>element-by-element fashion</a:t>
            </a:r>
            <a:r>
              <a:rPr lang="en-US" altLang="zh-CN" sz="2800" dirty="0"/>
              <a:t>, supporting 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array broadcasting, 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type casting, 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and several other standard features. </a:t>
            </a: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 err="1">
                <a:solidFill>
                  <a:srgbClr val="0000FF"/>
                </a:solidFill>
              </a:rPr>
              <a:t>ufunc</a:t>
            </a:r>
            <a:r>
              <a:rPr lang="en-US" altLang="zh-CN" sz="2800" dirty="0"/>
              <a:t> is a “</a:t>
            </a:r>
            <a:r>
              <a:rPr lang="en-US" altLang="zh-CN" sz="2800" dirty="0" err="1">
                <a:solidFill>
                  <a:srgbClr val="FF0000"/>
                </a:solidFill>
              </a:rPr>
              <a:t>vectorized</a:t>
            </a:r>
            <a:r>
              <a:rPr lang="en-US" altLang="zh-CN" sz="2800" dirty="0"/>
              <a:t>” wrapper for a function that takes a fixed number of scalar inputs and produces a fixed number of scalar outputs</a:t>
            </a: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ufuncs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are instances of the </a:t>
            </a:r>
            <a:r>
              <a:rPr lang="en-US" altLang="zh-CN" sz="2800" dirty="0" err="1">
                <a:solidFill>
                  <a:srgbClr val="0000FF"/>
                </a:solidFill>
              </a:rPr>
              <a:t>numpy.ufunc</a:t>
            </a:r>
            <a:r>
              <a:rPr lang="en-US" altLang="zh-CN" sz="2800" dirty="0"/>
              <a:t> class</a:t>
            </a: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Many of the built-in functions are implemented in compiled C code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476672"/>
            <a:ext cx="6397816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a**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a,c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one array</a:t>
            </a:r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save(file, </a:t>
            </a:r>
            <a:r>
              <a:rPr lang="en-US" altLang="zh-CN" sz="2800" dirty="0" err="1">
                <a:solidFill>
                  <a:srgbClr val="0000FF"/>
                </a:solidFill>
              </a:rPr>
              <a:t>arr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load(file)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save an array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load an array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arr</a:t>
            </a:r>
            <a:r>
              <a:rPr lang="en-US" altLang="zh-CN" sz="2800" dirty="0"/>
              <a:t> : array data to be saved</a:t>
            </a:r>
            <a:endParaRPr lang="zh-CN" altLang="en-US" sz="2800" dirty="0"/>
          </a:p>
          <a:p>
            <a:endParaRPr lang="zh-CN" altLang="en-US" sz="28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46522" y="3948381"/>
            <a:ext cx="754230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"x.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,x)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x.npy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arrays</a:t>
            </a:r>
            <a:endParaRPr lang="en-US" altLang="zh-CN" sz="2800" dirty="0"/>
          </a:p>
          <a:p>
            <a:pPr algn="ctr"/>
            <a:r>
              <a:rPr lang="en-US" altLang="zh-CN" sz="2800" dirty="0" err="1">
                <a:solidFill>
                  <a:srgbClr val="0000FF"/>
                </a:solidFill>
              </a:rPr>
              <a:t>savez</a:t>
            </a:r>
            <a:r>
              <a:rPr lang="en-US" altLang="zh-CN" sz="2800" dirty="0">
                <a:solidFill>
                  <a:srgbClr val="0000FF"/>
                </a:solidFill>
              </a:rPr>
              <a:t>(file, *</a:t>
            </a:r>
            <a:r>
              <a:rPr lang="en-US" altLang="zh-CN" sz="2800" dirty="0" err="1">
                <a:solidFill>
                  <a:srgbClr val="0000FF"/>
                </a:solidFill>
              </a:rPr>
              <a:t>args</a:t>
            </a:r>
            <a:r>
              <a:rPr lang="en-US" altLang="zh-CN" sz="2800" dirty="0">
                <a:solidFill>
                  <a:srgbClr val="0000FF"/>
                </a:solidFill>
              </a:rPr>
              <a:t>, **</a:t>
            </a:r>
            <a:r>
              <a:rPr lang="en-US" altLang="zh-CN" sz="2800" dirty="0" err="1">
                <a:solidFill>
                  <a:srgbClr val="0000FF"/>
                </a:solidFill>
              </a:rPr>
              <a:t>kwds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 load(file)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arrays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load arrays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(optional): arrays to save to the file. The arrays will be saved with names "arr_0", "arr_1", and so on.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kwds</a:t>
            </a:r>
            <a:r>
              <a:rPr lang="en-US" altLang="zh-CN" sz="2800" dirty="0"/>
              <a:t> (optional) : arrays to save to the file. Arrays will be saved in the file with the keyword names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At least one argument is given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Learning Objectives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6920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120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1214120" lvl="2" indent="-457200"/>
            <a:r>
              <a:rPr lang="en-US" altLang="zh-CN" sz="3200" b="1" dirty="0"/>
              <a:t>Pandas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350" y="1673268"/>
            <a:ext cx="7542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y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"file.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file.npz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'arr_0'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'arr_1'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Pandas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</a:rPr>
              <a:t>pandas</a:t>
            </a:r>
            <a:r>
              <a:rPr lang="en-US" altLang="zh-CN" sz="3200" dirty="0"/>
              <a:t> is an open source library providing high-performance, easy-to-use </a:t>
            </a:r>
            <a:r>
              <a:rPr lang="en-US" altLang="zh-CN" sz="3200" dirty="0">
                <a:solidFill>
                  <a:srgbClr val="0000FF"/>
                </a:solidFill>
              </a:rPr>
              <a:t>data structures </a:t>
            </a:r>
            <a:r>
              <a:rPr lang="en-US" altLang="zh-CN" sz="3200" dirty="0"/>
              <a:t>and </a:t>
            </a:r>
            <a:r>
              <a:rPr lang="en-US" altLang="zh-CN" sz="3200" dirty="0">
                <a:solidFill>
                  <a:srgbClr val="0000FF"/>
                </a:solidFill>
              </a:rPr>
              <a:t>data analysis tools </a:t>
            </a:r>
            <a:r>
              <a:rPr lang="en-US" altLang="zh-CN" sz="3200" dirty="0"/>
              <a:t>for Python 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two primary data structures of pandas,</a:t>
            </a:r>
            <a:endParaRPr lang="en-US" altLang="zh-CN" sz="32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Series</a:t>
            </a:r>
            <a:r>
              <a:rPr lang="en-US" altLang="zh-CN" sz="2800" dirty="0"/>
              <a:t> (1-dimensional) 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DataFrame</a:t>
            </a:r>
            <a:r>
              <a:rPr lang="en-US" altLang="zh-CN" sz="2800" dirty="0"/>
              <a:t> (2-dimensional)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Handle the vast majority of typical use cases in finance, statistics, social science, and many areas of engineering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pandas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pandas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Pandas </a:t>
            </a:r>
            <a:r>
              <a:rPr lang="en-US" altLang="zh-CN" sz="3200" dirty="0">
                <a:solidFill>
                  <a:srgbClr val="0000FF"/>
                </a:solidFill>
              </a:rPr>
              <a:t>Series</a:t>
            </a:r>
            <a:r>
              <a:rPr lang="en-US" altLang="zh-CN" sz="3200" dirty="0"/>
              <a:t> data structure is a one-dimensional, </a:t>
            </a:r>
            <a:r>
              <a:rPr lang="en-US" altLang="zh-CN" sz="3200" dirty="0">
                <a:solidFill>
                  <a:srgbClr val="FF0000"/>
                </a:solidFill>
              </a:rPr>
              <a:t>heterogeneous</a:t>
            </a:r>
            <a:r>
              <a:rPr lang="en-US" altLang="zh-CN" sz="3200" dirty="0"/>
              <a:t> array with </a:t>
            </a:r>
            <a:r>
              <a:rPr lang="en-US" altLang="zh-CN" sz="3200" dirty="0">
                <a:solidFill>
                  <a:srgbClr val="0000FF"/>
                </a:solidFill>
              </a:rPr>
              <a:t>labels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Ordered </a:t>
            </a:r>
            <a:r>
              <a:rPr lang="en-US" altLang="zh-CN" sz="3200" dirty="0" err="1"/>
              <a:t>dict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A Series data structure can be created via: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Python </a:t>
            </a:r>
            <a:r>
              <a:rPr lang="en-US" altLang="zh-CN" sz="2800" dirty="0" err="1">
                <a:solidFill>
                  <a:srgbClr val="0000FF"/>
                </a:solidFill>
              </a:rPr>
              <a:t>dict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en-US" altLang="zh-CN" sz="2800" dirty="0"/>
              <a:t>the sorted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keys will become the index unless supply the index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: index values starting from 0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single </a:t>
            </a:r>
            <a:r>
              <a:rPr lang="en-US" altLang="zh-CN" sz="2800" dirty="0">
                <a:solidFill>
                  <a:srgbClr val="0000FF"/>
                </a:solidFill>
              </a:rPr>
              <a:t>scalar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: must supply the index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Index and values can be obtained via </a:t>
            </a:r>
            <a:endParaRPr lang="en-US" altLang="zh-CN" sz="2800" dirty="0"/>
          </a:p>
          <a:p>
            <a:pPr lvl="1" algn="ctr"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s.index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Access values of specific index:  </a:t>
            </a:r>
            <a:r>
              <a:rPr lang="en-US" altLang="zh-CN" sz="2800" dirty="0">
                <a:solidFill>
                  <a:srgbClr val="0000FF"/>
                </a:solidFill>
              </a:rPr>
              <a:t>s[[i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]] = v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5" y="1153887"/>
            <a:ext cx="763658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       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first column is index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			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2nd column is value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s1.index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s1.values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4869" y="990601"/>
            <a:ext cx="788695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 =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'd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			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# specify index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c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d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s2.index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s2.values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&gt;&gt;&gt; s2[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915" y="1001485"/>
            <a:ext cx="832259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[[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Utah"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"Ohio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# select view of some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o =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Oregon'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'Shanghai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d,o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68781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Create a Series from 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 with defined order index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nd</a:t>
            </a:r>
            <a:r>
              <a:rPr lang="en-US" altLang="zh-CN" sz="2400" b="1" dirty="0">
                <a:solidFill>
                  <a:srgbClr val="0000FF"/>
                </a:solidFill>
              </a:rPr>
              <a:t> argument </a:t>
            </a:r>
            <a:r>
              <a:rPr lang="en-US" altLang="zh-CN" sz="2400" b="1" dirty="0"/>
              <a:t>determines the </a:t>
            </a:r>
            <a:r>
              <a:rPr lang="en-US" altLang="zh-CN" sz="2400" b="1" dirty="0">
                <a:solidFill>
                  <a:srgbClr val="0000FF"/>
                </a:solidFill>
              </a:rPr>
              <a:t>order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Missing</a:t>
            </a:r>
            <a:r>
              <a:rPr lang="en-US" altLang="zh-CN" sz="2400" b="1" dirty="0"/>
              <a:t> data is denoted by </a:t>
            </a:r>
            <a:r>
              <a:rPr lang="en-US" altLang="zh-CN" sz="2400" b="1" dirty="0" err="1">
                <a:solidFill>
                  <a:srgbClr val="0000FF"/>
                </a:solidFill>
              </a:rPr>
              <a:t>NaN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pd.isnull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  <a:r>
              <a:rPr lang="en-US" altLang="zh-CN" sz="2400" b="1" dirty="0"/>
              <a:t>and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pd.notnull</a:t>
            </a:r>
            <a:r>
              <a:rPr lang="en-US" altLang="zh-CN" sz="2400" b="1" dirty="0">
                <a:solidFill>
                  <a:srgbClr val="0000FF"/>
                </a:solidFill>
              </a:rPr>
              <a:t>() to check null values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Index can be renamed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864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 of a series can be renamed via </a:t>
            </a:r>
            <a:endParaRPr lang="en-US" altLang="zh-CN" sz="2800" b="1" dirty="0"/>
          </a:p>
          <a:p>
            <a:pPr algn="ctr"/>
            <a:r>
              <a:rPr lang="en-US" altLang="zh-CN" sz="2800" b="1" dirty="0" err="1">
                <a:solidFill>
                  <a:srgbClr val="0000FF"/>
                </a:solidFill>
              </a:rPr>
              <a:t>s.index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newindex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Note:  </a:t>
            </a:r>
            <a:r>
              <a:rPr lang="en-US" altLang="zh-CN" sz="2800" dirty="0">
                <a:solidFill>
                  <a:srgbClr val="FF0000"/>
                </a:solidFill>
              </a:rPr>
              <a:t>can’t do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newvalues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Operations on 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5779" y="3080658"/>
            <a:ext cx="270390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9125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Index-label by index-label computation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op v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; v op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/>
              <a:t>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Slicing via index   s[start=0:end=-1</a:t>
            </a:r>
            <a:r>
              <a:rPr lang="en-US" altLang="zh-CN" sz="2800" b="1"/>
              <a:t>:step</a:t>
            </a:r>
            <a:r>
              <a:rPr lang="en-US" altLang="zh-CN" sz="2800" b="1" dirty="0"/>
              <a:t>=1]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NumPy</a:t>
            </a:r>
            <a:r>
              <a:rPr lang="en-US" altLang="zh-CN" sz="2800" b="1" dirty="0"/>
              <a:t> functions can operate on Series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16348" y="3080658"/>
            <a:ext cx="24486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8285" y="3080658"/>
            <a:ext cx="293914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+ s4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142000.0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DataFrames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9078687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DataFrame</a:t>
            </a:r>
            <a:r>
              <a:rPr lang="en-US" altLang="zh-CN" sz="3200" dirty="0"/>
              <a:t> is a labeled </a:t>
            </a:r>
            <a:r>
              <a:rPr lang="en-US" altLang="zh-CN" sz="3200" dirty="0">
                <a:solidFill>
                  <a:srgbClr val="0000FF"/>
                </a:solidFill>
              </a:rPr>
              <a:t>two-dimensional</a:t>
            </a:r>
            <a:r>
              <a:rPr lang="en-US" altLang="zh-CN" sz="3200" dirty="0"/>
              <a:t> data structure similar to Microsoft Excel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columns in Pandas </a:t>
            </a:r>
            <a:r>
              <a:rPr lang="en-US" altLang="zh-CN" sz="3200" dirty="0" err="1"/>
              <a:t>DataFrame</a:t>
            </a:r>
            <a:r>
              <a:rPr lang="en-US" altLang="zh-CN" sz="3200" dirty="0"/>
              <a:t> can be of </a:t>
            </a:r>
            <a:r>
              <a:rPr lang="en-US" altLang="zh-CN" sz="3200" dirty="0">
                <a:solidFill>
                  <a:srgbClr val="0000FF"/>
                </a:solidFill>
              </a:rPr>
              <a:t>different types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DataFrame</a:t>
            </a:r>
            <a:r>
              <a:rPr lang="en-US" altLang="zh-CN" sz="3200" dirty="0"/>
              <a:t> can be created via:</a:t>
            </a:r>
            <a:endParaRPr lang="en-US" altLang="zh-CN" sz="32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another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or Series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1-D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array, list,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Composition of arrays that has a 2-D shape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Reading from a file, such as a CSV/Excel file</a:t>
            </a:r>
            <a:endParaRPr lang="en-US" altLang="zh-CN" sz="2800" dirty="0"/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902425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NumPy and Pandas</a:t>
            </a:r>
            <a:endParaRPr lang="en-US" b="1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" y="1619345"/>
            <a:ext cx="88827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: a general-purpose library that provides </a:t>
            </a:r>
            <a:r>
              <a:rPr lang="en-US" altLang="zh-CN" sz="2800" dirty="0">
                <a:solidFill>
                  <a:srgbClr val="0000FF"/>
                </a:solidFill>
              </a:rPr>
              <a:t>numerical arrays</a:t>
            </a:r>
            <a:r>
              <a:rPr lang="en-US" altLang="zh-CN" sz="2800" dirty="0"/>
              <a:t>, and </a:t>
            </a:r>
            <a:r>
              <a:rPr lang="en-US" altLang="zh-CN" sz="2800" dirty="0">
                <a:solidFill>
                  <a:srgbClr val="0000FF"/>
                </a:solidFill>
              </a:rPr>
              <a:t>functions</a:t>
            </a:r>
            <a:r>
              <a:rPr lang="en-US" altLang="zh-CN" sz="2800" dirty="0"/>
              <a:t> to manipulate the arrays efficiently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Pandas</a:t>
            </a:r>
            <a:r>
              <a:rPr lang="en-US" altLang="zh-CN" sz="2800" dirty="0"/>
              <a:t>: a data-manipulation library that provides data structures and operations for manipulating </a:t>
            </a:r>
            <a:r>
              <a:rPr lang="en-US" altLang="zh-CN" sz="2800" dirty="0">
                <a:solidFill>
                  <a:srgbClr val="0000FF"/>
                </a:solidFill>
              </a:rPr>
              <a:t>tables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time series data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Create a </a:t>
            </a:r>
            <a:r>
              <a:rPr lang="en-US" b="1" dirty="0" err="1">
                <a:latin typeface="+mn-lt"/>
              </a:rPr>
              <a:t>DataFrame</a:t>
            </a:r>
            <a:r>
              <a:rPr lang="en-US" b="1" dirty="0">
                <a:latin typeface="+mn-lt"/>
              </a:rPr>
              <a:t> from </a:t>
            </a:r>
            <a:r>
              <a:rPr lang="en-US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Get Header (first five rows)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frame.head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Create a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from </a:t>
            </a:r>
            <a:r>
              <a:rPr lang="en-US" altLang="zh-CN" b="1" dirty="0" err="1"/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2492828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‘state’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‘Ohio‘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nocol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year state pop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nocol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629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Create a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with defined order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</a:rPr>
              <a:t>nd</a:t>
            </a:r>
            <a:r>
              <a:rPr lang="en-US" altLang="zh-CN" sz="2800" dirty="0">
                <a:solidFill>
                  <a:srgbClr val="0000FF"/>
                </a:solidFill>
              </a:rPr>
              <a:t> argument </a:t>
            </a:r>
            <a:r>
              <a:rPr lang="en-US" altLang="zh-CN" sz="2800" dirty="0"/>
              <a:t>determines the </a:t>
            </a:r>
            <a:r>
              <a:rPr lang="en-US" altLang="zh-CN" sz="2800" dirty="0">
                <a:solidFill>
                  <a:srgbClr val="0000FF"/>
                </a:solidFill>
              </a:rPr>
              <a:t>order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Missing</a:t>
            </a:r>
            <a:r>
              <a:rPr lang="en-US" altLang="zh-CN" sz="2800" dirty="0"/>
              <a:t> column is denoted by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on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198" y="1012372"/>
            <a:ext cx="90928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row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column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Column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a specific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Set/add a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]=Column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Row/column </a:t>
            </a:r>
            <a:r>
              <a:rPr lang="en-US" altLang="zh-CN" sz="2800" dirty="0" err="1"/>
              <a:t>reindex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([a list of row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(columns=[a list of column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Drop row/columns: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row index])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column index], axis='columns')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of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240972"/>
            <a:ext cx="824692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year,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Selection with </a:t>
            </a:r>
            <a:r>
              <a:rPr lang="en-US" altLang="zh-CN" b="1" dirty="0" err="1"/>
              <a:t>loc</a:t>
            </a:r>
            <a:r>
              <a:rPr lang="en-US" altLang="zh-CN" b="1" dirty="0"/>
              <a:t> and </a:t>
            </a:r>
            <a:r>
              <a:rPr lang="en-US" altLang="zh-CN" b="1" dirty="0" err="1"/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426" y="1360715"/>
            <a:ext cx="9092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Selects specific rows and columns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 values of specific rows and columns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 = 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  = 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921" y="57332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https://pandas.pydata.org/pandas-docs/stable/user_guide/indexing.html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Selection with </a:t>
            </a:r>
            <a:r>
              <a:rPr lang="en-US" altLang="zh-CN" b="1" dirty="0" err="1">
                <a:latin typeface="+mn-lt"/>
              </a:rPr>
              <a:t>loc</a:t>
            </a:r>
            <a:r>
              <a:rPr lang="en-US" altLang="zh-CN" b="1" dirty="0">
                <a:latin typeface="+mn-lt"/>
              </a:rPr>
              <a:t> and </a:t>
            </a:r>
            <a:r>
              <a:rPr lang="en-US" altLang="zh-CN" b="1" dirty="0" err="1">
                <a:latin typeface="+mn-lt"/>
              </a:rPr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159" y="1153886"/>
            <a:ext cx="877534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  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'New York'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        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      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Recap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6920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120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1214120" lvl="2" indent="-457200"/>
            <a:r>
              <a:rPr lang="en-US" altLang="zh-CN" sz="3200" b="1" dirty="0"/>
              <a:t>Pandas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Numpy indexing</a:t>
            </a:r>
            <a:endParaRPr lang="en-US" altLang="zh-CN" dirty="0">
              <a:hlinkClick r:id="rId1"/>
            </a:endParaRPr>
          </a:p>
          <a:p>
            <a:pPr lvl="2"/>
            <a:r>
              <a:rPr lang="en-US" altLang="zh-CN" dirty="0">
                <a:hlinkClick r:id="rId1"/>
              </a:rPr>
              <a:t>https://docs.scipy.org/doc/numpy/user/basics.indexing.html</a:t>
            </a:r>
            <a:endParaRPr lang="en-US" altLang="zh-CN" dirty="0"/>
          </a:p>
          <a:p>
            <a:pPr lvl="1"/>
            <a:r>
              <a:rPr lang="en-US" altLang="zh-CN" dirty="0"/>
              <a:t>Pandas indexing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https://pandas.pydata.org/pandas-docs/stable/user_guide/indexing.html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Master the basics first</a:t>
            </a:r>
            <a:endParaRPr lang="en-US" altLang="zh-CN" dirty="0"/>
          </a:p>
          <a:p>
            <a:pPr lvl="1"/>
            <a:r>
              <a:rPr lang="en-US" altLang="zh-CN" dirty="0"/>
              <a:t>Read the slides/sample codes first</a:t>
            </a:r>
            <a:endParaRPr lang="en-US" altLang="zh-CN" dirty="0"/>
          </a:p>
          <a:p>
            <a:pPr lvl="1"/>
            <a:r>
              <a:rPr lang="en-US" altLang="zh-CN" dirty="0"/>
              <a:t>Reimplement the codes in your own way</a:t>
            </a:r>
            <a:endParaRPr lang="en-US" altLang="zh-CN" dirty="0"/>
          </a:p>
          <a:p>
            <a:r>
              <a:rPr lang="zh-CN" altLang="en-US" dirty="0"/>
              <a:t>三人行，必有我师</a:t>
            </a:r>
            <a:endParaRPr lang="en-US" altLang="zh-CN" dirty="0"/>
          </a:p>
          <a:p>
            <a:r>
              <a:rPr lang="en-US" altLang="zh-CN" dirty="0"/>
              <a:t>Learning by doing</a:t>
            </a:r>
            <a:endParaRPr lang="en-US" altLang="zh-CN" dirty="0"/>
          </a:p>
          <a:p>
            <a:pPr lvl="1"/>
            <a:r>
              <a:rPr lang="zh-CN" altLang="en-US" dirty="0"/>
              <a:t>可以通过项目来练习</a:t>
            </a:r>
            <a:endParaRPr lang="en-US" altLang="zh-CN" dirty="0"/>
          </a:p>
          <a:p>
            <a:pPr lvl="1"/>
            <a:r>
              <a:rPr lang="zh-CN" altLang="en-US" dirty="0"/>
              <a:t>利用互联网资源</a:t>
            </a:r>
            <a:endParaRPr lang="en-US" altLang="zh-CN" dirty="0"/>
          </a:p>
          <a:p>
            <a:r>
              <a:rPr lang="zh-CN" altLang="en-US" dirty="0"/>
              <a:t>课程设计（最后一周周五课程）发布。</a:t>
            </a:r>
            <a:r>
              <a:rPr lang="en-US" altLang="zh-CN" dirty="0"/>
              <a:t>Stay tuned!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vectorized computation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84520" y="2967335"/>
            <a:ext cx="33749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en-US" altLang="zh-C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/>
              <a:t>vectorized</a:t>
            </a:r>
            <a:r>
              <a:rPr lang="en-US" altLang="zh-CN" sz="2800" dirty="0"/>
              <a:t> computation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</a:t>
            </a:r>
            <a:r>
              <a:rPr lang="en-US" altLang="zh-CN" sz="3200" dirty="0" err="1"/>
              <a:t>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The </a:t>
            </a:r>
            <a:r>
              <a:rPr lang="en-US" altLang="zh-CN" b="1" dirty="0" err="1">
                <a:latin typeface="+mn-lt"/>
              </a:rPr>
              <a:t>NumPy</a:t>
            </a:r>
            <a:r>
              <a:rPr lang="en-US" altLang="zh-CN" b="1" dirty="0">
                <a:latin typeface="+mn-lt"/>
              </a:rPr>
              <a:t> array object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143" y="1534885"/>
            <a:ext cx="8643257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provides a </a:t>
            </a:r>
            <a:r>
              <a:rPr lang="en-US" altLang="zh-CN" sz="2800" dirty="0">
                <a:solidFill>
                  <a:srgbClr val="0000FF"/>
                </a:solidFill>
              </a:rPr>
              <a:t>multidimensional</a:t>
            </a:r>
            <a:r>
              <a:rPr lang="en-US" altLang="zh-CN" sz="2800" dirty="0"/>
              <a:t> array object called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typed arrays of fixed-size items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homogenous</a:t>
            </a:r>
            <a:r>
              <a:rPr lang="en-US" altLang="zh-CN" sz="2800" dirty="0"/>
              <a:t> and can contain objects of </a:t>
            </a:r>
            <a:r>
              <a:rPr lang="en-US" altLang="zh-CN" sz="2800" dirty="0">
                <a:solidFill>
                  <a:srgbClr val="FF0000"/>
                </a:solidFill>
              </a:rPr>
              <a:t>only one </a:t>
            </a:r>
            <a:r>
              <a:rPr lang="en-US" altLang="zh-CN" sz="2800" dirty="0"/>
              <a:t>type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An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r>
              <a:rPr lang="en-US" altLang="zh-CN" sz="2800" dirty="0"/>
              <a:t> consists of two parts:</a:t>
            </a:r>
            <a:endParaRPr lang="en-US" altLang="zh-CN" sz="28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actual data that is stored in a </a:t>
            </a:r>
            <a:r>
              <a:rPr lang="en-US" altLang="zh-CN" sz="2800" dirty="0">
                <a:solidFill>
                  <a:srgbClr val="FF0000"/>
                </a:solidFill>
              </a:rPr>
              <a:t>contiguous</a:t>
            </a:r>
            <a:r>
              <a:rPr lang="en-US" altLang="zh-CN" sz="2800" dirty="0"/>
              <a:t> block of memory</a:t>
            </a:r>
            <a:endParaRPr lang="en-US" altLang="zh-CN" sz="28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metadata</a:t>
            </a:r>
            <a:r>
              <a:rPr lang="en-US" altLang="zh-CN" sz="2800" dirty="0"/>
              <a:t> describing the actual data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Advantages of </a:t>
            </a:r>
            <a:r>
              <a:rPr lang="en-US" b="1" dirty="0" err="1">
                <a:latin typeface="+mn-lt"/>
              </a:rPr>
              <a:t>NumPy</a:t>
            </a:r>
            <a:r>
              <a:rPr lang="en-US" b="1" dirty="0">
                <a:latin typeface="+mn-lt"/>
              </a:rPr>
              <a:t> arrays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286" y="1328056"/>
            <a:ext cx="88718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NumPy</a:t>
            </a:r>
            <a:r>
              <a:rPr lang="en-US" altLang="zh-CN" sz="2400" dirty="0"/>
              <a:t> arrays 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faster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homogenous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optimized functions built in such as linear algebra operations (</a:t>
            </a:r>
            <a:r>
              <a:rPr lang="en-US" altLang="zh-CN" sz="2400" dirty="0" err="1"/>
              <a:t>numpy.linalg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utilizes an </a:t>
            </a:r>
            <a:r>
              <a:rPr lang="en-US" altLang="zh-CN" sz="2400" dirty="0">
                <a:solidFill>
                  <a:srgbClr val="0000FF"/>
                </a:solidFill>
              </a:rPr>
              <a:t>optimized C API </a:t>
            </a:r>
            <a:r>
              <a:rPr lang="en-US" altLang="zh-CN" sz="2400" dirty="0"/>
              <a:t>to make the array operations particularly quick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Vectorized</a:t>
            </a:r>
            <a:r>
              <a:rPr lang="en-US" altLang="zh-CN" sz="2400" dirty="0"/>
              <a:t> operations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good at </a:t>
            </a:r>
            <a:r>
              <a:rPr lang="en-US" altLang="zh-CN" sz="2400" dirty="0">
                <a:solidFill>
                  <a:srgbClr val="0000FF"/>
                </a:solidFill>
              </a:rPr>
              <a:t>large data </a:t>
            </a:r>
            <a:r>
              <a:rPr lang="en-US" altLang="zh-CN" sz="2400" dirty="0"/>
              <a:t>analysis</a:t>
            </a:r>
            <a:endParaRPr lang="en-US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Lists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slower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heterogeneous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have to </a:t>
            </a:r>
            <a:r>
              <a:rPr lang="en-US" altLang="zh-CN" sz="2400" dirty="0">
                <a:solidFill>
                  <a:srgbClr val="FF0000"/>
                </a:solidFill>
              </a:rPr>
              <a:t>loop</a:t>
            </a:r>
            <a:r>
              <a:rPr lang="en-US" altLang="zh-CN" sz="2400" dirty="0"/>
              <a:t> through the list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71" y="1445749"/>
            <a:ext cx="881742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#create an array from a list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# create an 0-array with shape given by a tuple 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      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from arrange ~range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9397" y="250763"/>
            <a:ext cx="5948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an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object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30"/>
</p:tagLst>
</file>

<file path=ppt/tags/tag10.xml><?xml version="1.0" encoding="utf-8"?>
<p:tagLst xmlns:p="http://schemas.openxmlformats.org/presentationml/2006/main">
  <p:tag name="TIMING" val="|21.5|1.4|1.8|9.5|37.1"/>
</p:tagLst>
</file>

<file path=ppt/tags/tag11.xml><?xml version="1.0" encoding="utf-8"?>
<p:tagLst xmlns:p="http://schemas.openxmlformats.org/presentationml/2006/main">
  <p:tag name="TIMING" val="|40.2|49|87.2"/>
</p:tagLst>
</file>

<file path=ppt/tags/tag12.xml><?xml version="1.0" encoding="utf-8"?>
<p:tagLst xmlns:p="http://schemas.openxmlformats.org/presentationml/2006/main">
  <p:tag name="TIMING" val="|108.6"/>
</p:tagLst>
</file>

<file path=ppt/tags/tag13.xml><?xml version="1.0" encoding="utf-8"?>
<p:tagLst xmlns:p="http://schemas.openxmlformats.org/presentationml/2006/main">
  <p:tag name="TIMING" val="|30.7|131.3"/>
</p:tagLst>
</file>

<file path=ppt/tags/tag14.xml><?xml version="1.0" encoding="utf-8"?>
<p:tagLst xmlns:p="http://schemas.openxmlformats.org/presentationml/2006/main">
  <p:tag name="TIMING" val="|34.3"/>
</p:tagLst>
</file>

<file path=ppt/tags/tag15.xml><?xml version="1.0" encoding="utf-8"?>
<p:tagLst xmlns:p="http://schemas.openxmlformats.org/presentationml/2006/main">
  <p:tag name="TIMING" val="|85.9|58.9"/>
</p:tagLst>
</file>

<file path=ppt/tags/tag16.xml><?xml version="1.0" encoding="utf-8"?>
<p:tagLst xmlns:p="http://schemas.openxmlformats.org/presentationml/2006/main">
  <p:tag name="TIMING" val="|55.7"/>
</p:tagLst>
</file>

<file path=ppt/tags/tag17.xml><?xml version="1.0" encoding="utf-8"?>
<p:tagLst xmlns:p="http://schemas.openxmlformats.org/presentationml/2006/main">
  <p:tag name="TIMING" val="|30.5|21.9|0.7|57.6"/>
</p:tagLst>
</file>

<file path=ppt/tags/tag18.xml><?xml version="1.0" encoding="utf-8"?>
<p:tagLst xmlns:p="http://schemas.openxmlformats.org/presentationml/2006/main">
  <p:tag name="TIMING" val="|27.9|6.2|12.8|6"/>
</p:tagLst>
</file>

<file path=ppt/tags/tag19.xml><?xml version="1.0" encoding="utf-8"?>
<p:tagLst xmlns:p="http://schemas.openxmlformats.org/presentationml/2006/main">
  <p:tag name="TIMING" val="|22|24"/>
</p:tagLst>
</file>

<file path=ppt/tags/tag2.xml><?xml version="1.0" encoding="utf-8"?>
<p:tagLst xmlns:p="http://schemas.openxmlformats.org/presentationml/2006/main">
  <p:tag name="TIMING" val="|8.1|46.1"/>
</p:tagLst>
</file>

<file path=ppt/tags/tag20.xml><?xml version="1.0" encoding="utf-8"?>
<p:tagLst xmlns:p="http://schemas.openxmlformats.org/presentationml/2006/main">
  <p:tag name="TIMING" val="|15.9|22"/>
</p:tagLst>
</file>

<file path=ppt/tags/tag21.xml><?xml version="1.0" encoding="utf-8"?>
<p:tagLst xmlns:p="http://schemas.openxmlformats.org/presentationml/2006/main">
  <p:tag name="TIMING" val="|9.2|3.3|3.7|3.3|5"/>
</p:tagLst>
</file>

<file path=ppt/tags/tag22.xml><?xml version="1.0" encoding="utf-8"?>
<p:tagLst xmlns:p="http://schemas.openxmlformats.org/presentationml/2006/main">
  <p:tag name="TIMING" val="|29|7|40.4|9.4"/>
</p:tagLst>
</file>

<file path=ppt/tags/tag23.xml><?xml version="1.0" encoding="utf-8"?>
<p:tagLst xmlns:p="http://schemas.openxmlformats.org/presentationml/2006/main">
  <p:tag name="TIMING" val="|6.9|14.6|27.2|17.1"/>
</p:tagLst>
</file>

<file path=ppt/tags/tag24.xml><?xml version="1.0" encoding="utf-8"?>
<p:tagLst xmlns:p="http://schemas.openxmlformats.org/presentationml/2006/main">
  <p:tag name="TIMING" val="|21"/>
</p:tagLst>
</file>

<file path=ppt/tags/tag25.xml><?xml version="1.0" encoding="utf-8"?>
<p:tagLst xmlns:p="http://schemas.openxmlformats.org/presentationml/2006/main">
  <p:tag name="TIMING" val="|34.1"/>
</p:tagLst>
</file>

<file path=ppt/tags/tag26.xml><?xml version="1.0" encoding="utf-8"?>
<p:tagLst xmlns:p="http://schemas.openxmlformats.org/presentationml/2006/main">
  <p:tag name="TIMING" val="|85.3|10.5"/>
</p:tagLst>
</file>

<file path=ppt/tags/tag27.xml><?xml version="1.0" encoding="utf-8"?>
<p:tagLst xmlns:p="http://schemas.openxmlformats.org/presentationml/2006/main">
  <p:tag name="TIMING" val="|1.6|7|19.1"/>
</p:tagLst>
</file>

<file path=ppt/tags/tag28.xml><?xml version="1.0" encoding="utf-8"?>
<p:tagLst xmlns:p="http://schemas.openxmlformats.org/presentationml/2006/main">
  <p:tag name="TIMING" val="|43.5"/>
</p:tagLst>
</file>

<file path=ppt/tags/tag29.xml><?xml version="1.0" encoding="utf-8"?>
<p:tagLst xmlns:p="http://schemas.openxmlformats.org/presentationml/2006/main">
  <p:tag name="TIMING" val="|10.6|14.5|11.5|22.3"/>
</p:tagLst>
</file>

<file path=ppt/tags/tag3.xml><?xml version="1.0" encoding="utf-8"?>
<p:tagLst xmlns:p="http://schemas.openxmlformats.org/presentationml/2006/main">
  <p:tag name="TIMING" val="|7.2"/>
</p:tagLst>
</file>

<file path=ppt/tags/tag30.xml><?xml version="1.0" encoding="utf-8"?>
<p:tagLst xmlns:p="http://schemas.openxmlformats.org/presentationml/2006/main">
  <p:tag name="TIMING" val="|9.7|6.6"/>
</p:tagLst>
</file>

<file path=ppt/tags/tag31.xml><?xml version="1.0" encoding="utf-8"?>
<p:tagLst xmlns:p="http://schemas.openxmlformats.org/presentationml/2006/main">
  <p:tag name="TIMING" val="|19"/>
</p:tagLst>
</file>

<file path=ppt/tags/tag32.xml><?xml version="1.0" encoding="utf-8"?>
<p:tagLst xmlns:p="http://schemas.openxmlformats.org/presentationml/2006/main">
  <p:tag name="TIMING" val="|2.3|28.3"/>
</p:tagLst>
</file>

<file path=ppt/tags/tag4.xml><?xml version="1.0" encoding="utf-8"?>
<p:tagLst xmlns:p="http://schemas.openxmlformats.org/presentationml/2006/main">
  <p:tag name="TIMING" val="|84.1"/>
</p:tagLst>
</file>

<file path=ppt/tags/tag5.xml><?xml version="1.0" encoding="utf-8"?>
<p:tagLst xmlns:p="http://schemas.openxmlformats.org/presentationml/2006/main">
  <p:tag name="TIMING" val="|5.5|18.6|12"/>
</p:tagLst>
</file>

<file path=ppt/tags/tag6.xml><?xml version="1.0" encoding="utf-8"?>
<p:tagLst xmlns:p="http://schemas.openxmlformats.org/presentationml/2006/main">
  <p:tag name="TIMING" val="|24.8|55.7"/>
</p:tagLst>
</file>

<file path=ppt/tags/tag7.xml><?xml version="1.0" encoding="utf-8"?>
<p:tagLst xmlns:p="http://schemas.openxmlformats.org/presentationml/2006/main">
  <p:tag name="TIMING" val="|20.8"/>
</p:tagLst>
</file>

<file path=ppt/tags/tag8.xml><?xml version="1.0" encoding="utf-8"?>
<p:tagLst xmlns:p="http://schemas.openxmlformats.org/presentationml/2006/main">
  <p:tag name="TIMING" val="|29.2|14.9"/>
</p:tagLst>
</file>

<file path=ppt/tags/tag9.xml><?xml version="1.0" encoding="utf-8"?>
<p:tagLst xmlns:p="http://schemas.openxmlformats.org/presentationml/2006/main">
  <p:tag name="TIMING" val="|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15591</Words>
  <Application>WPS 演示</Application>
  <PresentationFormat>全屏显示(4:3)</PresentationFormat>
  <Paragraphs>710</Paragraphs>
  <Slides>50</Slides>
  <Notes>46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主题</vt:lpstr>
      <vt:lpstr>SI100B Introduction to Information Science and Technology (Python Programming)</vt:lpstr>
      <vt:lpstr>PowerPoint 演示文稿</vt:lpstr>
      <vt:lpstr>Learning Objectives</vt:lpstr>
      <vt:lpstr>NumPy and Pandas</vt:lpstr>
      <vt:lpstr>NumPy</vt:lpstr>
      <vt:lpstr>NumPy</vt:lpstr>
      <vt:lpstr>The NumPy array object</vt:lpstr>
      <vt:lpstr>Advantages of NumPy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Broadcasting</vt:lpstr>
      <vt:lpstr>PowerPoint 演示文稿</vt:lpstr>
      <vt:lpstr>Universal Functions</vt:lpstr>
      <vt:lpstr>PowerPoint 演示文稿</vt:lpstr>
      <vt:lpstr>File Input and Output with Arrays</vt:lpstr>
      <vt:lpstr>File Input and Output with Arrays</vt:lpstr>
      <vt:lpstr>File Input and Output with Arrays</vt:lpstr>
      <vt:lpstr>Pandas</vt:lpstr>
      <vt:lpstr>Series</vt:lpstr>
      <vt:lpstr>Series from array</vt:lpstr>
      <vt:lpstr>Series from array</vt:lpstr>
      <vt:lpstr>Series from dict</vt:lpstr>
      <vt:lpstr>Series from dict</vt:lpstr>
      <vt:lpstr>Index can be renamed</vt:lpstr>
      <vt:lpstr>Operations on Series</vt:lpstr>
      <vt:lpstr>DataFrames</vt:lpstr>
      <vt:lpstr>Create a DataFrame from Dict</vt:lpstr>
      <vt:lpstr>Get Header (first five rows)</vt:lpstr>
      <vt:lpstr>Create a DataFrame from Dict</vt:lpstr>
      <vt:lpstr>Indexing on DataFrame</vt:lpstr>
      <vt:lpstr>Indexing of DataFrame</vt:lpstr>
      <vt:lpstr>Selection with loc and iloc</vt:lpstr>
      <vt:lpstr>Selection with loc and iloc</vt:lpstr>
      <vt:lpstr>Recap</vt:lpstr>
      <vt:lpstr>Readings (recommended)</vt:lpstr>
      <vt:lpstr>More tips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Marshmallow</cp:lastModifiedBy>
  <cp:revision>2164</cp:revision>
  <dcterms:created xsi:type="dcterms:W3CDTF">2019-01-07T08:10:00Z</dcterms:created>
  <dcterms:modified xsi:type="dcterms:W3CDTF">2022-10-30T07:06:24Z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