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docProps/app.xml" ContentType="application/vnd.openxmlformats-officedocument.extended-properties+xml"/>
  <Override PartName="/docProps/core.xml" ContentType="application/vnd.openxmlformats-package.core-properties+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83"/>
  </p:notesMasterIdLst>
  <p:handoutMasterIdLst>
    <p:handoutMasterId r:id="rId84"/>
  </p:handoutMasterIdLst>
  <p:sldIdLst>
    <p:sldId id="434" r:id="rId2"/>
    <p:sldId id="437" r:id="rId3"/>
    <p:sldId id="374" r:id="rId4"/>
    <p:sldId id="416" r:id="rId5"/>
    <p:sldId id="376" r:id="rId6"/>
    <p:sldId id="378" r:id="rId7"/>
    <p:sldId id="379" r:id="rId8"/>
    <p:sldId id="380" r:id="rId9"/>
    <p:sldId id="381" r:id="rId10"/>
    <p:sldId id="421" r:id="rId11"/>
    <p:sldId id="435" r:id="rId12"/>
    <p:sldId id="422" r:id="rId13"/>
    <p:sldId id="382" r:id="rId14"/>
    <p:sldId id="383" r:id="rId15"/>
    <p:sldId id="385" r:id="rId16"/>
    <p:sldId id="417" r:id="rId17"/>
    <p:sldId id="436" r:id="rId18"/>
    <p:sldId id="387" r:id="rId19"/>
    <p:sldId id="392" r:id="rId20"/>
    <p:sldId id="394" r:id="rId21"/>
    <p:sldId id="396" r:id="rId22"/>
    <p:sldId id="397" r:id="rId23"/>
    <p:sldId id="398" r:id="rId24"/>
    <p:sldId id="423" r:id="rId25"/>
    <p:sldId id="425" r:id="rId26"/>
    <p:sldId id="424" r:id="rId27"/>
    <p:sldId id="510" r:id="rId28"/>
    <p:sldId id="399" r:id="rId29"/>
    <p:sldId id="377" r:id="rId30"/>
    <p:sldId id="418" r:id="rId31"/>
    <p:sldId id="404" r:id="rId32"/>
    <p:sldId id="427" r:id="rId33"/>
    <p:sldId id="419" r:id="rId34"/>
    <p:sldId id="420" r:id="rId35"/>
    <p:sldId id="426" r:id="rId36"/>
    <p:sldId id="406" r:id="rId37"/>
    <p:sldId id="408" r:id="rId38"/>
    <p:sldId id="428" r:id="rId39"/>
    <p:sldId id="413" r:id="rId40"/>
    <p:sldId id="373" r:id="rId41"/>
    <p:sldId id="511" r:id="rId42"/>
    <p:sldId id="432" r:id="rId43"/>
    <p:sldId id="429" r:id="rId44"/>
    <p:sldId id="430" r:id="rId45"/>
    <p:sldId id="431" r:id="rId46"/>
    <p:sldId id="438" r:id="rId47"/>
    <p:sldId id="442" r:id="rId48"/>
    <p:sldId id="443" r:id="rId49"/>
    <p:sldId id="444" r:id="rId50"/>
    <p:sldId id="445" r:id="rId51"/>
    <p:sldId id="478" r:id="rId52"/>
    <p:sldId id="479" r:id="rId53"/>
    <p:sldId id="480" r:id="rId54"/>
    <p:sldId id="481" r:id="rId55"/>
    <p:sldId id="482" r:id="rId56"/>
    <p:sldId id="483" r:id="rId57"/>
    <p:sldId id="484" r:id="rId58"/>
    <p:sldId id="485" r:id="rId59"/>
    <p:sldId id="486" r:id="rId60"/>
    <p:sldId id="487" r:id="rId61"/>
    <p:sldId id="488" r:id="rId62"/>
    <p:sldId id="489" r:id="rId63"/>
    <p:sldId id="491" r:id="rId64"/>
    <p:sldId id="460" r:id="rId65"/>
    <p:sldId id="461" r:id="rId66"/>
    <p:sldId id="462" r:id="rId67"/>
    <p:sldId id="463" r:id="rId68"/>
    <p:sldId id="464" r:id="rId69"/>
    <p:sldId id="496" r:id="rId70"/>
    <p:sldId id="499" r:id="rId71"/>
    <p:sldId id="500" r:id="rId72"/>
    <p:sldId id="502" r:id="rId73"/>
    <p:sldId id="503" r:id="rId74"/>
    <p:sldId id="504" r:id="rId75"/>
    <p:sldId id="505" r:id="rId76"/>
    <p:sldId id="513" r:id="rId77"/>
    <p:sldId id="509" r:id="rId78"/>
    <p:sldId id="514" r:id="rId79"/>
    <p:sldId id="507" r:id="rId80"/>
    <p:sldId id="508" r:id="rId81"/>
    <p:sldId id="512" r:id="rId8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A781D841-434F-451E-BF91-545BB0A83A8F}">
          <p14:sldIdLst>
            <p14:sldId id="434"/>
            <p14:sldId id="437"/>
            <p14:sldId id="374"/>
            <p14:sldId id="416"/>
            <p14:sldId id="376"/>
            <p14:sldId id="378"/>
            <p14:sldId id="379"/>
            <p14:sldId id="380"/>
            <p14:sldId id="381"/>
            <p14:sldId id="421"/>
            <p14:sldId id="435"/>
            <p14:sldId id="422"/>
            <p14:sldId id="382"/>
            <p14:sldId id="383"/>
            <p14:sldId id="385"/>
            <p14:sldId id="417"/>
            <p14:sldId id="436"/>
            <p14:sldId id="387"/>
            <p14:sldId id="392"/>
            <p14:sldId id="394"/>
            <p14:sldId id="396"/>
            <p14:sldId id="397"/>
            <p14:sldId id="398"/>
            <p14:sldId id="423"/>
            <p14:sldId id="425"/>
            <p14:sldId id="424"/>
          </p14:sldIdLst>
        </p14:section>
        <p14:section name="Untitled Section" id="{7E4914DB-EACF-45B0-BB0C-285BCDF0B7EF}">
          <p14:sldIdLst>
            <p14:sldId id="510"/>
            <p14:sldId id="399"/>
            <p14:sldId id="377"/>
            <p14:sldId id="418"/>
            <p14:sldId id="404"/>
            <p14:sldId id="427"/>
            <p14:sldId id="419"/>
            <p14:sldId id="420"/>
            <p14:sldId id="426"/>
            <p14:sldId id="406"/>
            <p14:sldId id="408"/>
            <p14:sldId id="428"/>
            <p14:sldId id="413"/>
            <p14:sldId id="373"/>
          </p14:sldIdLst>
        </p14:section>
        <p14:section name="Untitled Section" id="{6494D7D2-D52B-4874-A888-A46F5A4E308C}">
          <p14:sldIdLst>
            <p14:sldId id="511"/>
            <p14:sldId id="432"/>
            <p14:sldId id="429"/>
            <p14:sldId id="430"/>
            <p14:sldId id="431"/>
            <p14:sldId id="438"/>
            <p14:sldId id="442"/>
            <p14:sldId id="443"/>
            <p14:sldId id="444"/>
            <p14:sldId id="445"/>
            <p14:sldId id="478"/>
            <p14:sldId id="479"/>
            <p14:sldId id="480"/>
            <p14:sldId id="481"/>
            <p14:sldId id="482"/>
            <p14:sldId id="483"/>
            <p14:sldId id="484"/>
            <p14:sldId id="485"/>
            <p14:sldId id="486"/>
            <p14:sldId id="487"/>
            <p14:sldId id="488"/>
            <p14:sldId id="489"/>
            <p14:sldId id="491"/>
            <p14:sldId id="460"/>
            <p14:sldId id="461"/>
            <p14:sldId id="462"/>
            <p14:sldId id="463"/>
            <p14:sldId id="464"/>
            <p14:sldId id="496"/>
            <p14:sldId id="499"/>
            <p14:sldId id="500"/>
            <p14:sldId id="502"/>
            <p14:sldId id="503"/>
            <p14:sldId id="504"/>
            <p14:sldId id="505"/>
            <p14:sldId id="513"/>
            <p14:sldId id="509"/>
            <p14:sldId id="514"/>
            <p14:sldId id="507"/>
            <p14:sldId id="508"/>
          </p14:sldIdLst>
        </p14:section>
        <p14:section name="Untitled Section" id="{48DED19E-7F7E-46C5-A4DB-DD2CC6CAA8AA}">
          <p14:sldIdLst>
            <p14:sldId id="51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5" autoAdjust="0"/>
    <p:restoredTop sz="79379"/>
  </p:normalViewPr>
  <p:slideViewPr>
    <p:cSldViewPr>
      <p:cViewPr varScale="1">
        <p:scale>
          <a:sx n="84" d="100"/>
          <a:sy n="84" d="100"/>
        </p:scale>
        <p:origin x="1400" y="192"/>
      </p:cViewPr>
      <p:guideLst>
        <p:guide orient="horz" pos="2160"/>
        <p:guide pos="2880"/>
      </p:guideLst>
    </p:cSldViewPr>
  </p:slideViewPr>
  <p:notesTextViewPr>
    <p:cViewPr>
      <p:scale>
        <a:sx n="125" d="100"/>
        <a:sy n="125" d="100"/>
      </p:scale>
      <p:origin x="0" y="0"/>
    </p:cViewPr>
  </p:notesTextViewPr>
  <p:sorterViewPr>
    <p:cViewPr>
      <p:scale>
        <a:sx n="140" d="100"/>
        <a:sy n="140" d="100"/>
      </p:scale>
      <p:origin x="0" y="-23946"/>
    </p:cViewPr>
  </p:sorterViewPr>
  <p:notesViewPr>
    <p:cSldViewPr>
      <p:cViewPr varScale="1">
        <p:scale>
          <a:sx n="67" d="100"/>
          <a:sy n="67" d="100"/>
        </p:scale>
        <p:origin x="-254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 Type="http://schemas.openxmlformats.org/officeDocument/2006/relationships/slide" Target="slides/slid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 Type="http://schemas.openxmlformats.org/officeDocument/2006/relationships/slide" Target="slides/slide2.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 Type="http://schemas.openxmlformats.org/officeDocument/2006/relationships/slide" Target="slides/slide3.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 Type="http://schemas.openxmlformats.org/officeDocument/2006/relationships/slide" Target="slides/slide4.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 Type="http://schemas.openxmlformats.org/officeDocument/2006/relationships/slide" Target="slides/slide5.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 Type="http://schemas.openxmlformats.org/officeDocument/2006/relationships/slide" Target="slides/slide6.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 Type="http://schemas.openxmlformats.org/officeDocument/2006/relationships/slide" Target="slides/slide7.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notesMaster" Target="notesMasters/notesMaster1.xml"/><Relationship Id="rId84" Type="http://schemas.openxmlformats.org/officeDocument/2006/relationships/handoutMaster" Target="handoutMasters/handoutMaster1.xml"/><Relationship Id="rId85" Type="http://schemas.openxmlformats.org/officeDocument/2006/relationships/presProps" Target="presProps.xml"/><Relationship Id="rId86" Type="http://schemas.openxmlformats.org/officeDocument/2006/relationships/viewProps" Target="viewProps.xml"/><Relationship Id="rId87" Type="http://schemas.openxmlformats.org/officeDocument/2006/relationships/theme" Target="theme/theme1.xml"/><Relationship Id="rId88" Type="http://schemas.openxmlformats.org/officeDocument/2006/relationships/tableStyles" Target="tableStyles.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0F04F0-ED99-4A7D-AD7F-22DD5823387D}" type="datetimeFigureOut">
              <a:rPr lang="en-CA" smtClean="0"/>
              <a:t>2023-11-23</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EDBF7C-66B1-4946-B091-A4A819905A03}" type="slidenum">
              <a:rPr lang="en-CA" smtClean="0"/>
              <a:t>‹#›</a:t>
            </a:fld>
            <a:endParaRPr lang="en-CA"/>
          </a:p>
        </p:txBody>
      </p:sp>
    </p:spTree>
    <p:extLst>
      <p:ext uri="{BB962C8B-B14F-4D97-AF65-F5344CB8AC3E}">
        <p14:creationId xmlns:p14="http://schemas.microsoft.com/office/powerpoint/2010/main" val="4158506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11/22/23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6719816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1450603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11</a:t>
            </a:fld>
            <a:endParaRPr lang="en-CA"/>
          </a:p>
        </p:txBody>
      </p:sp>
    </p:spTree>
    <p:extLst>
      <p:ext uri="{BB962C8B-B14F-4D97-AF65-F5344CB8AC3E}">
        <p14:creationId xmlns:p14="http://schemas.microsoft.com/office/powerpoint/2010/main" val="1651068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顶点导出子图</a:t>
            </a:r>
            <a:endParaRPr lang="en-CA" altLang="en-US" dirty="0"/>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12</a:t>
            </a:fld>
            <a:endParaRPr lang="en-CA"/>
          </a:p>
        </p:txBody>
      </p:sp>
    </p:spTree>
    <p:extLst>
      <p:ext uri="{BB962C8B-B14F-4D97-AF65-F5344CB8AC3E}">
        <p14:creationId xmlns:p14="http://schemas.microsoft.com/office/powerpoint/2010/main" val="937993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7D25E5C-2A90-4C7A-84C9-7F93DFCD07D6}" type="slidenum">
              <a:rPr lang="en-CA" smtClean="0"/>
              <a:pPr>
                <a:defRPr/>
              </a:pPr>
              <a:t>13</a:t>
            </a:fld>
            <a:endParaRPr lang="en-CA"/>
          </a:p>
        </p:txBody>
      </p:sp>
    </p:spTree>
    <p:extLst>
      <p:ext uri="{BB962C8B-B14F-4D97-AF65-F5344CB8AC3E}">
        <p14:creationId xmlns:p14="http://schemas.microsoft.com/office/powerpoint/2010/main" val="2177560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1959820-A49B-4B14-9616-5324C56C44B7}" type="slidenum">
              <a:rPr lang="en-CA" smtClean="0"/>
              <a:pPr>
                <a:defRPr/>
              </a:pPr>
              <a:t>14</a:t>
            </a:fld>
            <a:endParaRPr lang="en-CA"/>
          </a:p>
        </p:txBody>
      </p:sp>
    </p:spTree>
    <p:extLst>
      <p:ext uri="{BB962C8B-B14F-4D97-AF65-F5344CB8AC3E}">
        <p14:creationId xmlns:p14="http://schemas.microsoft.com/office/powerpoint/2010/main" val="3854146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AC0BD0A-BF37-4893-A871-DC35E543A351}" type="slidenum">
              <a:rPr lang="en-CA" smtClean="0"/>
              <a:pPr>
                <a:defRPr/>
              </a:pPr>
              <a:t>15</a:t>
            </a:fld>
            <a:endParaRPr lang="en-CA"/>
          </a:p>
        </p:txBody>
      </p:sp>
    </p:spTree>
    <p:extLst>
      <p:ext uri="{BB962C8B-B14F-4D97-AF65-F5344CB8AC3E}">
        <p14:creationId xmlns:p14="http://schemas.microsoft.com/office/powerpoint/2010/main" val="903208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AC0BD0A-BF37-4893-A871-DC35E543A351}" type="slidenum">
              <a:rPr lang="en-CA" smtClean="0"/>
              <a:pPr>
                <a:defRPr/>
              </a:pPr>
              <a:t>16</a:t>
            </a:fld>
            <a:endParaRPr lang="en-CA"/>
          </a:p>
        </p:txBody>
      </p:sp>
    </p:spTree>
    <p:extLst>
      <p:ext uri="{BB962C8B-B14F-4D97-AF65-F5344CB8AC3E}">
        <p14:creationId xmlns:p14="http://schemas.microsoft.com/office/powerpoint/2010/main" val="3411158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920DEC2-6571-418E-8E61-D0BB2C124908}" type="slidenum">
              <a:rPr lang="en-CA" smtClean="0"/>
              <a:pPr>
                <a:defRPr/>
              </a:pPr>
              <a:t>17</a:t>
            </a:fld>
            <a:endParaRPr lang="en-CA"/>
          </a:p>
        </p:txBody>
      </p:sp>
    </p:spTree>
    <p:extLst>
      <p:ext uri="{BB962C8B-B14F-4D97-AF65-F5344CB8AC3E}">
        <p14:creationId xmlns:p14="http://schemas.microsoft.com/office/powerpoint/2010/main" val="1534267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920DEC2-6571-418E-8E61-D0BB2C124908}" type="slidenum">
              <a:rPr lang="en-CA" smtClean="0"/>
              <a:pPr>
                <a:defRPr/>
              </a:pPr>
              <a:t>18</a:t>
            </a:fld>
            <a:endParaRPr lang="en-CA"/>
          </a:p>
        </p:txBody>
      </p:sp>
    </p:spTree>
    <p:extLst>
      <p:ext uri="{BB962C8B-B14F-4D97-AF65-F5344CB8AC3E}">
        <p14:creationId xmlns:p14="http://schemas.microsoft.com/office/powerpoint/2010/main" val="3352089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19</a:t>
            </a:fld>
            <a:endParaRPr lang="en-CA"/>
          </a:p>
        </p:txBody>
      </p:sp>
    </p:spTree>
    <p:extLst>
      <p:ext uri="{BB962C8B-B14F-4D97-AF65-F5344CB8AC3E}">
        <p14:creationId xmlns:p14="http://schemas.microsoft.com/office/powerpoint/2010/main" val="3436009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charset="0"/>
                <a:cs typeface="Arial" charset="0"/>
              </a:rPr>
              <a:t>	Pictorially, we will represent weights by numbers next to the edges</a:t>
            </a:r>
          </a:p>
          <a:p>
            <a:endParaRPr lang="en-CA" altLang="en-US" dirty="0"/>
          </a:p>
        </p:txBody>
      </p:sp>
      <p:sp>
        <p:nvSpPr>
          <p:cNvPr id="4" name="Slide Number Placeholder 3"/>
          <p:cNvSpPr>
            <a:spLocks noGrp="1"/>
          </p:cNvSpPr>
          <p:nvPr>
            <p:ph type="sldNum" sz="quarter" idx="5"/>
          </p:nvPr>
        </p:nvSpPr>
        <p:spPr/>
        <p:txBody>
          <a:bodyPr/>
          <a:lstStyle/>
          <a:p>
            <a:pPr>
              <a:defRPr/>
            </a:pPr>
            <a:fld id="{6E86B8B9-4589-418A-A7F5-6E7B2C608A57}" type="slidenum">
              <a:rPr lang="en-CA" smtClean="0"/>
              <a:pPr>
                <a:defRPr/>
              </a:pPr>
              <a:t>20</a:t>
            </a:fld>
            <a:endParaRPr lang="en-CA"/>
          </a:p>
        </p:txBody>
      </p:sp>
    </p:spTree>
    <p:extLst>
      <p:ext uri="{BB962C8B-B14F-4D97-AF65-F5344CB8AC3E}">
        <p14:creationId xmlns:p14="http://schemas.microsoft.com/office/powerpoint/2010/main" val="2228865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4B0271B-6A92-421F-9093-399A9FC7DF24}" type="slidenum">
              <a:rPr lang="en-CA" smtClean="0"/>
              <a:pPr>
                <a:defRPr/>
              </a:pPr>
              <a:t>3</a:t>
            </a:fld>
            <a:endParaRPr lang="en-CA"/>
          </a:p>
        </p:txBody>
      </p:sp>
    </p:spTree>
    <p:extLst>
      <p:ext uri="{BB962C8B-B14F-4D97-AF65-F5344CB8AC3E}">
        <p14:creationId xmlns:p14="http://schemas.microsoft.com/office/powerpoint/2010/main" val="1833028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782B9A8-3337-4451-AB4B-98326AFA4494}" type="slidenum">
              <a:rPr lang="en-CA" smtClean="0"/>
              <a:pPr>
                <a:defRPr/>
              </a:pPr>
              <a:t>21</a:t>
            </a:fld>
            <a:endParaRPr lang="en-CA"/>
          </a:p>
        </p:txBody>
      </p:sp>
    </p:spTree>
    <p:extLst>
      <p:ext uri="{BB962C8B-B14F-4D97-AF65-F5344CB8AC3E}">
        <p14:creationId xmlns:p14="http://schemas.microsoft.com/office/powerpoint/2010/main" val="4219665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8EB612C-67B5-4EBA-A322-EBA138520363}" type="slidenum">
              <a:rPr lang="en-CA" smtClean="0"/>
              <a:pPr>
                <a:defRPr/>
              </a:pPr>
              <a:t>22</a:t>
            </a:fld>
            <a:endParaRPr lang="en-CA"/>
          </a:p>
        </p:txBody>
      </p:sp>
    </p:spTree>
    <p:extLst>
      <p:ext uri="{BB962C8B-B14F-4D97-AF65-F5344CB8AC3E}">
        <p14:creationId xmlns:p14="http://schemas.microsoft.com/office/powerpoint/2010/main" val="1418713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C5D0D3B-DDC8-4AF6-85A7-340499A47B0F}" type="slidenum">
              <a:rPr lang="en-CA" smtClean="0"/>
              <a:pPr>
                <a:defRPr/>
              </a:pPr>
              <a:t>23</a:t>
            </a:fld>
            <a:endParaRPr lang="en-CA"/>
          </a:p>
        </p:txBody>
      </p:sp>
    </p:spTree>
    <p:extLst>
      <p:ext uri="{BB962C8B-B14F-4D97-AF65-F5344CB8AC3E}">
        <p14:creationId xmlns:p14="http://schemas.microsoft.com/office/powerpoint/2010/main" val="3385613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a:t>	Given this tree, here are three rooted trees associated with it</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25</a:t>
            </a:fld>
            <a:endParaRPr lang="en-CA"/>
          </a:p>
        </p:txBody>
      </p:sp>
    </p:spTree>
    <p:extLst>
      <p:ext uri="{BB962C8B-B14F-4D97-AF65-F5344CB8AC3E}">
        <p14:creationId xmlns:p14="http://schemas.microsoft.com/office/powerpoint/2010/main" val="28272418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FA6204E-A85C-4D11-8993-2BFDF7F0371B}" type="slidenum">
              <a:rPr lang="en-CA" smtClean="0"/>
              <a:pPr>
                <a:defRPr/>
              </a:pPr>
              <a:t>28</a:t>
            </a:fld>
            <a:endParaRPr lang="en-CA"/>
          </a:p>
        </p:txBody>
      </p:sp>
    </p:spTree>
    <p:extLst>
      <p:ext uri="{BB962C8B-B14F-4D97-AF65-F5344CB8AC3E}">
        <p14:creationId xmlns:p14="http://schemas.microsoft.com/office/powerpoint/2010/main" val="2671378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D7DFF8D-A827-46E8-A9C4-0C7D59D78EBF}" type="slidenum">
              <a:rPr lang="en-CA" smtClean="0"/>
              <a:pPr>
                <a:defRPr/>
              </a:pPr>
              <a:t>29</a:t>
            </a:fld>
            <a:endParaRPr lang="en-CA"/>
          </a:p>
        </p:txBody>
      </p:sp>
    </p:spTree>
    <p:extLst>
      <p:ext uri="{BB962C8B-B14F-4D97-AF65-F5344CB8AC3E}">
        <p14:creationId xmlns:p14="http://schemas.microsoft.com/office/powerpoint/2010/main" val="4117650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509BBD5-6ABB-4D2B-BCFD-D49BFF7C3BDB}" type="slidenum">
              <a:rPr lang="en-CA" smtClean="0"/>
              <a:pPr>
                <a:defRPr/>
              </a:pPr>
              <a:t>30</a:t>
            </a:fld>
            <a:endParaRPr lang="en-CA"/>
          </a:p>
        </p:txBody>
      </p:sp>
    </p:spTree>
    <p:extLst>
      <p:ext uri="{BB962C8B-B14F-4D97-AF65-F5344CB8AC3E}">
        <p14:creationId xmlns:p14="http://schemas.microsoft.com/office/powerpoint/2010/main" val="785366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35E2AD7-A6BB-4A23-878A-753246007714}" type="slidenum">
              <a:rPr lang="en-CA" smtClean="0"/>
              <a:pPr>
                <a:defRPr/>
              </a:pPr>
              <a:t>31</a:t>
            </a:fld>
            <a:endParaRPr lang="en-CA"/>
          </a:p>
        </p:txBody>
      </p:sp>
    </p:spTree>
    <p:extLst>
      <p:ext uri="{BB962C8B-B14F-4D97-AF65-F5344CB8AC3E}">
        <p14:creationId xmlns:p14="http://schemas.microsoft.com/office/powerpoint/2010/main" val="36411846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35E2AD7-A6BB-4A23-878A-753246007714}" type="slidenum">
              <a:rPr lang="en-CA" smtClean="0"/>
              <a:pPr>
                <a:defRPr/>
              </a:pPr>
              <a:t>32</a:t>
            </a:fld>
            <a:endParaRPr lang="en-CA"/>
          </a:p>
        </p:txBody>
      </p:sp>
    </p:spTree>
    <p:extLst>
      <p:ext uri="{BB962C8B-B14F-4D97-AF65-F5344CB8AC3E}">
        <p14:creationId xmlns:p14="http://schemas.microsoft.com/office/powerpoint/2010/main" val="1708731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7D25E5C-2A90-4C7A-84C9-7F93DFCD07D6}" type="slidenum">
              <a:rPr lang="en-CA" smtClean="0"/>
              <a:pPr>
                <a:defRPr/>
              </a:pPr>
              <a:t>33</a:t>
            </a:fld>
            <a:endParaRPr lang="en-CA"/>
          </a:p>
        </p:txBody>
      </p:sp>
    </p:spTree>
    <p:extLst>
      <p:ext uri="{BB962C8B-B14F-4D97-AF65-F5344CB8AC3E}">
        <p14:creationId xmlns:p14="http://schemas.microsoft.com/office/powerpoint/2010/main" val="2849626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55600" indent="-355600">
              <a:buNone/>
            </a:pPr>
            <a:r>
              <a:rPr lang="en-US" altLang="en-US" dirty="0">
                <a:latin typeface="Arial" charset="0"/>
                <a:cs typeface="Arial" charset="0"/>
              </a:rPr>
              <a:t>	There are a number of data structures that can be used to implement abstract undirected graphs</a:t>
            </a:r>
          </a:p>
          <a:p>
            <a:pPr lvl="1"/>
            <a:r>
              <a:rPr lang="en-US" altLang="en-US" dirty="0">
                <a:latin typeface="Arial" charset="0"/>
                <a:cs typeface="Arial" charset="0"/>
              </a:rPr>
              <a:t>Adjacency matrices</a:t>
            </a:r>
          </a:p>
          <a:p>
            <a:pPr lvl="1"/>
            <a:r>
              <a:rPr lang="en-US" altLang="en-US" dirty="0">
                <a:latin typeface="Arial" charset="0"/>
                <a:cs typeface="Arial" charset="0"/>
              </a:rPr>
              <a:t>Adjacency lists</a:t>
            </a:r>
          </a:p>
          <a:p>
            <a:pPr>
              <a:buFontTx/>
              <a:buNone/>
            </a:pPr>
            <a:endParaRPr lang="en-US" altLang="en-US" dirty="0">
              <a:latin typeface="Arial" charset="0"/>
              <a:cs typeface="Arial" charset="0"/>
            </a:endParaRPr>
          </a:p>
          <a:p>
            <a:endParaRPr lang="en-CA" altLang="en-US" dirty="0"/>
          </a:p>
        </p:txBody>
      </p:sp>
      <p:sp>
        <p:nvSpPr>
          <p:cNvPr id="4" name="Slide Number Placeholder 3"/>
          <p:cNvSpPr>
            <a:spLocks noGrp="1"/>
          </p:cNvSpPr>
          <p:nvPr>
            <p:ph type="sldNum" sz="quarter" idx="5"/>
          </p:nvPr>
        </p:nvSpPr>
        <p:spPr/>
        <p:txBody>
          <a:bodyPr/>
          <a:lstStyle/>
          <a:p>
            <a:pPr>
              <a:defRPr/>
            </a:pPr>
            <a:fld id="{B4B0271B-6A92-421F-9093-399A9FC7DF24}" type="slidenum">
              <a:rPr lang="en-CA" smtClean="0"/>
              <a:pPr>
                <a:defRPr/>
              </a:pPr>
              <a:t>4</a:t>
            </a:fld>
            <a:endParaRPr lang="en-CA"/>
          </a:p>
        </p:txBody>
      </p:sp>
    </p:spTree>
    <p:extLst>
      <p:ext uri="{BB962C8B-B14F-4D97-AF65-F5344CB8AC3E}">
        <p14:creationId xmlns:p14="http://schemas.microsoft.com/office/powerpoint/2010/main" val="33268012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34</a:t>
            </a:fld>
            <a:endParaRPr lang="en-CA"/>
          </a:p>
        </p:txBody>
      </p:sp>
    </p:spTree>
    <p:extLst>
      <p:ext uri="{BB962C8B-B14F-4D97-AF65-F5344CB8AC3E}">
        <p14:creationId xmlns:p14="http://schemas.microsoft.com/office/powerpoint/2010/main" val="578510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35</a:t>
            </a:fld>
            <a:endParaRPr lang="en-CA"/>
          </a:p>
        </p:txBody>
      </p:sp>
    </p:spTree>
    <p:extLst>
      <p:ext uri="{BB962C8B-B14F-4D97-AF65-F5344CB8AC3E}">
        <p14:creationId xmlns:p14="http://schemas.microsoft.com/office/powerpoint/2010/main" val="1479757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51E7A37-3E14-4609-B310-F651F9111018}" type="slidenum">
              <a:rPr lang="en-CA" smtClean="0"/>
              <a:pPr>
                <a:defRPr/>
              </a:pPr>
              <a:t>36</a:t>
            </a:fld>
            <a:endParaRPr lang="en-CA"/>
          </a:p>
        </p:txBody>
      </p:sp>
    </p:spTree>
    <p:extLst>
      <p:ext uri="{BB962C8B-B14F-4D97-AF65-F5344CB8AC3E}">
        <p14:creationId xmlns:p14="http://schemas.microsoft.com/office/powerpoint/2010/main" val="35411352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88C992A-8AC2-4517-972E-8B6C5B03BF68}" type="slidenum">
              <a:rPr lang="en-CA" smtClean="0"/>
              <a:pPr>
                <a:defRPr/>
              </a:pPr>
              <a:t>37</a:t>
            </a:fld>
            <a:endParaRPr lang="en-CA"/>
          </a:p>
        </p:txBody>
      </p:sp>
    </p:spTree>
    <p:extLst>
      <p:ext uri="{BB962C8B-B14F-4D97-AF65-F5344CB8AC3E}">
        <p14:creationId xmlns:p14="http://schemas.microsoft.com/office/powerpoint/2010/main" val="31122993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777D0F2-355D-4972-B34E-26B3F7012D32}" type="slidenum">
              <a:rPr lang="en-CA" smtClean="0"/>
              <a:pPr>
                <a:defRPr/>
              </a:pPr>
              <a:t>39</a:t>
            </a:fld>
            <a:endParaRPr lang="en-CA"/>
          </a:p>
        </p:txBody>
      </p:sp>
    </p:spTree>
    <p:extLst>
      <p:ext uri="{BB962C8B-B14F-4D97-AF65-F5344CB8AC3E}">
        <p14:creationId xmlns:p14="http://schemas.microsoft.com/office/powerpoint/2010/main" val="16395342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40</a:t>
            </a:fld>
            <a:endParaRPr lang="en-CA"/>
          </a:p>
        </p:txBody>
      </p:sp>
    </p:spTree>
    <p:extLst>
      <p:ext uri="{BB962C8B-B14F-4D97-AF65-F5344CB8AC3E}">
        <p14:creationId xmlns:p14="http://schemas.microsoft.com/office/powerpoint/2010/main" val="21532532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80</a:t>
            </a:fld>
            <a:endParaRPr lang="en-CA"/>
          </a:p>
        </p:txBody>
      </p:sp>
    </p:spTree>
    <p:extLst>
      <p:ext uri="{BB962C8B-B14F-4D97-AF65-F5344CB8AC3E}">
        <p14:creationId xmlns:p14="http://schemas.microsoft.com/office/powerpoint/2010/main" val="200567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A73ACF9-3A68-4739-A886-9C3D69D79BF5}" type="slidenum">
              <a:rPr lang="en-CA" smtClean="0"/>
              <a:pPr>
                <a:defRPr/>
              </a:pPr>
              <a:t>5</a:t>
            </a:fld>
            <a:endParaRPr lang="en-CA"/>
          </a:p>
        </p:txBody>
      </p:sp>
    </p:spTree>
    <p:extLst>
      <p:ext uri="{BB962C8B-B14F-4D97-AF65-F5344CB8AC3E}">
        <p14:creationId xmlns:p14="http://schemas.microsoft.com/office/powerpoint/2010/main" val="1038026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C967736-D39E-4FDF-ACBA-B7071E641727}" type="slidenum">
              <a:rPr lang="en-CA" smtClean="0"/>
              <a:pPr>
                <a:defRPr/>
              </a:pPr>
              <a:t>6</a:t>
            </a:fld>
            <a:endParaRPr lang="en-CA"/>
          </a:p>
        </p:txBody>
      </p:sp>
    </p:spTree>
    <p:extLst>
      <p:ext uri="{BB962C8B-B14F-4D97-AF65-F5344CB8AC3E}">
        <p14:creationId xmlns:p14="http://schemas.microsoft.com/office/powerpoint/2010/main" val="925916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509BBD5-6ABB-4D2B-BCFD-D49BFF7C3BDB}" type="slidenum">
              <a:rPr lang="en-CA" smtClean="0"/>
              <a:pPr>
                <a:defRPr/>
              </a:pPr>
              <a:t>7</a:t>
            </a:fld>
            <a:endParaRPr lang="en-CA"/>
          </a:p>
        </p:txBody>
      </p:sp>
    </p:spTree>
    <p:extLst>
      <p:ext uri="{BB962C8B-B14F-4D97-AF65-F5344CB8AC3E}">
        <p14:creationId xmlns:p14="http://schemas.microsoft.com/office/powerpoint/2010/main" val="2137740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6BD503E-B883-4658-A35E-B67C80A91454}" type="slidenum">
              <a:rPr lang="en-CA" smtClean="0"/>
              <a:pPr>
                <a:defRPr/>
              </a:pPr>
              <a:t>8</a:t>
            </a:fld>
            <a:endParaRPr lang="en-CA"/>
          </a:p>
        </p:txBody>
      </p:sp>
    </p:spTree>
    <p:extLst>
      <p:ext uri="{BB962C8B-B14F-4D97-AF65-F5344CB8AC3E}">
        <p14:creationId xmlns:p14="http://schemas.microsoft.com/office/powerpoint/2010/main" val="1454546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9</a:t>
            </a:fld>
            <a:endParaRPr lang="en-CA"/>
          </a:p>
        </p:txBody>
      </p:sp>
    </p:spTree>
    <p:extLst>
      <p:ext uri="{BB962C8B-B14F-4D97-AF65-F5344CB8AC3E}">
        <p14:creationId xmlns:p14="http://schemas.microsoft.com/office/powerpoint/2010/main" val="2374248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10</a:t>
            </a:fld>
            <a:endParaRPr lang="en-CA"/>
          </a:p>
        </p:txBody>
      </p:sp>
    </p:spTree>
    <p:extLst>
      <p:ext uri="{BB962C8B-B14F-4D97-AF65-F5344CB8AC3E}">
        <p14:creationId xmlns:p14="http://schemas.microsoft.com/office/powerpoint/2010/main" val="3354127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CA" dirty="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sldNum="0"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4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4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4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oleObject" Target="../embeddings/oleObject2.bin"/><Relationship Id="rId4" Type="http://schemas.openxmlformats.org/officeDocument/2006/relationships/image" Target="../media/image20.wmf"/><Relationship Id="rId5" Type="http://schemas.openxmlformats.org/officeDocument/2006/relationships/image" Target="../media/image4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1.png"/><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1.png"/><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1.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4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4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4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oleObject" Target="../embeddings/oleObject3.bin"/><Relationship Id="rId4" Type="http://schemas.openxmlformats.org/officeDocument/2006/relationships/image" Target="../media/image24.wmf"/><Relationship Id="rId5" Type="http://schemas.openxmlformats.org/officeDocument/2006/relationships/oleObject" Target="../embeddings/oleObject4.bin"/><Relationship Id="rId6" Type="http://schemas.openxmlformats.org/officeDocument/2006/relationships/image" Target="../media/image25.wmf"/><Relationship Id="rId7" Type="http://schemas.openxmlformats.org/officeDocument/2006/relationships/oleObject" Target="../embeddings/oleObject5.bin"/><Relationship Id="rId8" Type="http://schemas.openxmlformats.org/officeDocument/2006/relationships/image" Target="../media/image26.wmf"/><Relationship Id="rId9" Type="http://schemas.openxmlformats.org/officeDocument/2006/relationships/image" Target="../media/image4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oleObject" Target="../embeddings/oleObject6.bin"/><Relationship Id="rId3" Type="http://schemas.openxmlformats.org/officeDocument/2006/relationships/image" Target="../media/image27.wmf"/><Relationship Id="rId4" Type="http://schemas.openxmlformats.org/officeDocument/2006/relationships/image" Target="../media/image4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4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4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4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4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4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 Id="rId3" Type="http://schemas.openxmlformats.org/officeDocument/2006/relationships/image" Target="../media/image4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4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4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4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 Id="rId3" Type="http://schemas.openxmlformats.org/officeDocument/2006/relationships/image" Target="../media/image4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 Id="rId3" Type="http://schemas.openxmlformats.org/officeDocument/2006/relationships/image" Target="../media/image4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 Id="rId3" Type="http://schemas.openxmlformats.org/officeDocument/2006/relationships/image" Target="../media/image4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0.png"/><Relationship Id="rId3" Type="http://schemas.openxmlformats.org/officeDocument/2006/relationships/image" Target="../media/image4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oleObject" Target="../embeddings/oleObject1.bin"/><Relationship Id="rId4" Type="http://schemas.openxmlformats.org/officeDocument/2006/relationships/image" Target="../media/image4.wmf"/><Relationship Id="rId5" Type="http://schemas.openxmlformats.org/officeDocument/2006/relationships/image" Target="../media/image4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 Id="rId3" Type="http://schemas.openxmlformats.org/officeDocument/2006/relationships/image" Target="../media/image4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 Id="rId3" Type="http://schemas.openxmlformats.org/officeDocument/2006/relationships/image" Target="../media/image4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a:t>
            </a:r>
            <a:r>
              <a:rPr lang="zh-CN" altLang="en-US" sz="4400" dirty="0"/>
              <a:t>  </a:t>
            </a:r>
            <a:r>
              <a:rPr lang="en-US" altLang="zh-CN" sz="4400" dirty="0"/>
              <a:t>Algorithms and Data</a:t>
            </a:r>
            <a:r>
              <a:rPr lang="zh-CN" altLang="en-US" sz="4400" dirty="0"/>
              <a:t> </a:t>
            </a:r>
            <a:r>
              <a:rPr lang="en-US" altLang="zh-CN" sz="4400" dirty="0"/>
              <a:t>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t>Graphs</a:t>
            </a:r>
            <a:endParaRPr lang="en-US" altLang="zh-CN" dirty="0">
              <a:solidFill>
                <a:prstClr val="black"/>
              </a:solidFill>
            </a:endParaRP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B.4, B.5.1, 22.1</a:t>
            </a:r>
          </a:p>
        </p:txBody>
      </p:sp>
      <p:pic>
        <p:nvPicPr>
          <p:cNvPr id="8" name="Picture 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20109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Sub-graphs</a:t>
            </a:r>
          </a:p>
        </p:txBody>
      </p:sp>
      <p:sp>
        <p:nvSpPr>
          <p:cNvPr id="122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solidFill>
                  <a:srgbClr val="FF0000"/>
                </a:solidFill>
                <a:latin typeface="Arial" charset="0"/>
                <a:cs typeface="Arial" charset="0"/>
              </a:rPr>
              <a:t>sub-graph</a:t>
            </a:r>
            <a:r>
              <a:rPr lang="en-US" altLang="en-US" dirty="0">
                <a:solidFill>
                  <a:srgbClr val="FF0000"/>
                </a:solidFill>
                <a:latin typeface="Arial" charset="0"/>
                <a:cs typeface="Arial" charset="0"/>
              </a:rPr>
              <a:t> </a:t>
            </a:r>
            <a:r>
              <a:rPr lang="en-US" altLang="en-US" dirty="0">
                <a:latin typeface="Arial" charset="0"/>
                <a:cs typeface="Arial" charset="0"/>
              </a:rPr>
              <a:t>of a graph contains a </a:t>
            </a:r>
            <a:r>
              <a:rPr lang="en-US" altLang="en-US" dirty="0">
                <a:solidFill>
                  <a:srgbClr val="FF0000"/>
                </a:solidFill>
                <a:latin typeface="Arial" charset="0"/>
                <a:cs typeface="Arial" charset="0"/>
              </a:rPr>
              <a:t>subset</a:t>
            </a:r>
            <a:r>
              <a:rPr lang="en-US" altLang="en-US" dirty="0">
                <a:latin typeface="Arial" charset="0"/>
                <a:cs typeface="Arial" charset="0"/>
              </a:rPr>
              <a:t> of the vertices and a subset of the edges that connect the </a:t>
            </a:r>
            <a:r>
              <a:rPr lang="en-US" altLang="en-US" dirty="0">
                <a:solidFill>
                  <a:srgbClr val="FF0000"/>
                </a:solidFill>
                <a:latin typeface="Arial" charset="0"/>
                <a:cs typeface="Arial" charset="0"/>
              </a:rPr>
              <a:t>subset</a:t>
            </a:r>
            <a:r>
              <a:rPr lang="en-US" altLang="en-US" dirty="0">
                <a:latin typeface="Arial" charset="0"/>
                <a:cs typeface="Arial" charset="0"/>
              </a:rPr>
              <a:t> of the vertices in the original graph</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pic>
        <p:nvPicPr>
          <p:cNvPr id="306179" name="Picture 3"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068960"/>
            <a:ext cx="3309057" cy="2149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00192" y="5013176"/>
            <a:ext cx="2646144" cy="1718593"/>
          </a:xfrm>
          <a:prstGeom prst="rect">
            <a:avLst/>
          </a:prstGeom>
          <a:noFill/>
          <a:extLst>
            <a:ext uri="{909E8E84-426E-40DD-AFC4-6F175D3DCCD1}">
              <a14:hiddenFill xmlns:a14="http://schemas.microsoft.com/office/drawing/2010/main">
                <a:solidFill>
                  <a:srgbClr val="FFFFFF"/>
                </a:solidFill>
              </a14:hiddenFill>
            </a:ext>
          </a:extLst>
        </p:spPr>
      </p:pic>
      <p:pic>
        <p:nvPicPr>
          <p:cNvPr id="306180" name="Picture 306179"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219700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Sub-graphs</a:t>
            </a:r>
          </a:p>
        </p:txBody>
      </p:sp>
      <p:sp>
        <p:nvSpPr>
          <p:cNvPr id="12291" name="Rectangle 3"/>
          <p:cNvSpPr>
            <a:spLocks noGrp="1" noChangeArrowheads="1"/>
          </p:cNvSpPr>
          <p:nvPr>
            <p:ph type="body" idx="1"/>
          </p:nvPr>
        </p:nvSpPr>
        <p:spPr/>
        <p:txBody>
          <a:bodyPr/>
          <a:lstStyle/>
          <a:p>
            <a:pPr>
              <a:buNone/>
            </a:pPr>
            <a:r>
              <a:rPr lang="en-US" altLang="en-US" dirty="0">
                <a:latin typeface="Arial" charset="0"/>
                <a:cs typeface="Arial" charset="0"/>
              </a:rPr>
              <a:t>	A </a:t>
            </a:r>
            <a:r>
              <a:rPr lang="en-US" altLang="en-US" i="1" dirty="0">
                <a:latin typeface="Arial" charset="0"/>
                <a:cs typeface="Arial" charset="0"/>
              </a:rPr>
              <a:t>sub-graph</a:t>
            </a:r>
            <a:r>
              <a:rPr lang="en-US" altLang="en-US" dirty="0">
                <a:latin typeface="Arial" charset="0"/>
                <a:cs typeface="Arial" charset="0"/>
              </a:rPr>
              <a:t> of a graph contains a subset of the vertices and a subset of the edges that connect the subset of the vertices in the original graph</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pic>
        <p:nvPicPr>
          <p:cNvPr id="306179" name="Picture 3"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068960"/>
            <a:ext cx="3309057" cy="2149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00192" y="5013176"/>
            <a:ext cx="2646144" cy="171859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876633" y="4039354"/>
            <a:ext cx="1276232" cy="12130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p:cNvSpPr/>
          <p:nvPr/>
        </p:nvSpPr>
        <p:spPr>
          <a:xfrm>
            <a:off x="3371850" y="3517900"/>
            <a:ext cx="1056134" cy="1371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6180" name="Picture 306179"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256297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Vertex-induced sub-graphs</a:t>
            </a:r>
          </a:p>
        </p:txBody>
      </p:sp>
      <p:sp>
        <p:nvSpPr>
          <p:cNvPr id="122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solidFill>
                  <a:srgbClr val="FF0000"/>
                </a:solidFill>
                <a:latin typeface="Arial" charset="0"/>
                <a:cs typeface="Arial" charset="0"/>
              </a:rPr>
              <a:t>vertex-induced</a:t>
            </a:r>
            <a:r>
              <a:rPr lang="en-US" altLang="en-US" dirty="0">
                <a:solidFill>
                  <a:srgbClr val="FF0000"/>
                </a:solidFill>
                <a:latin typeface="Arial" charset="0"/>
                <a:cs typeface="Arial" charset="0"/>
              </a:rPr>
              <a:t> </a:t>
            </a:r>
            <a:r>
              <a:rPr lang="en-US" altLang="en-US" i="1" dirty="0">
                <a:solidFill>
                  <a:srgbClr val="FF0000"/>
                </a:solidFill>
                <a:latin typeface="Arial" charset="0"/>
                <a:cs typeface="Arial" charset="0"/>
              </a:rPr>
              <a:t>sub-graph</a:t>
            </a:r>
            <a:r>
              <a:rPr lang="en-US" altLang="en-US" dirty="0">
                <a:solidFill>
                  <a:srgbClr val="FF0000"/>
                </a:solidFill>
                <a:latin typeface="Arial" charset="0"/>
                <a:cs typeface="Arial" charset="0"/>
              </a:rPr>
              <a:t> </a:t>
            </a:r>
            <a:r>
              <a:rPr lang="en-US" altLang="en-US" dirty="0">
                <a:latin typeface="Arial" charset="0"/>
                <a:cs typeface="Arial" charset="0"/>
              </a:rPr>
              <a:t>contains a subset of the vertices and all the edges in the original graph between those vertices</a:t>
            </a:r>
          </a:p>
          <a:p>
            <a:pPr>
              <a:buFont typeface="Arial" charset="0"/>
              <a:buNone/>
            </a:pPr>
            <a:endParaRPr lang="en-US" altLang="en-US" dirty="0">
              <a:latin typeface="Arial" charset="0"/>
              <a:cs typeface="Arial" charset="0"/>
            </a:endParaRPr>
          </a:p>
        </p:txBody>
      </p:sp>
      <p:pic>
        <p:nvPicPr>
          <p:cNvPr id="7"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119" y="3068960"/>
            <a:ext cx="3309057" cy="214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00192" y="5013176"/>
            <a:ext cx="2646144" cy="1718593"/>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12291"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509662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25190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path in an undirected graph is an ordered sequence of vertices </a:t>
            </a:r>
          </a:p>
          <a:p>
            <a:pPr>
              <a:buFontTx/>
              <a:buNone/>
            </a:pPr>
            <a:r>
              <a:rPr lang="en-US" altLang="en-US" dirty="0">
                <a:latin typeface="Arial"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0</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endParaRPr lang="en-US" altLang="en-US" dirty="0">
              <a:latin typeface="Arial" charset="0"/>
              <a:cs typeface="Arial" charset="0"/>
            </a:endParaRPr>
          </a:p>
          <a:p>
            <a:pPr>
              <a:buFontTx/>
              <a:buNone/>
            </a:pPr>
            <a:r>
              <a:rPr lang="en-US" altLang="en-US" dirty="0">
                <a:latin typeface="Arial" charset="0"/>
                <a:cs typeface="Arial" charset="0"/>
              </a:rPr>
              <a:t>	where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baseline="-25000" dirty="0">
                <a:latin typeface="Times New Roman" pitchFamily="18" charset="0"/>
                <a:cs typeface="Arial" charset="0"/>
              </a:rPr>
              <a:t> – 1</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baseline="30000" dirty="0">
                <a:latin typeface="Arial" charset="0"/>
                <a:cs typeface="Arial" charset="0"/>
              </a:rPr>
              <a:t> </a:t>
            </a:r>
            <a:r>
              <a:rPr lang="en-US" altLang="en-US" dirty="0">
                <a:latin typeface="Arial" charset="0"/>
                <a:cs typeface="Arial" charset="0"/>
              </a:rPr>
              <a:t>is an edge for </a:t>
            </a:r>
            <a:r>
              <a:rPr lang="en-US" altLang="en-US" i="1" dirty="0">
                <a:latin typeface="Times New Roman" pitchFamily="18" charset="0"/>
                <a:cs typeface="Arial" charset="0"/>
              </a:rPr>
              <a:t>j</a:t>
            </a:r>
            <a:r>
              <a:rPr lang="en-US" altLang="en-US" dirty="0">
                <a:latin typeface="Times New Roman" pitchFamily="18" charset="0"/>
                <a:cs typeface="Arial" charset="0"/>
              </a:rPr>
              <a:t> = 1, ..., </a:t>
            </a:r>
            <a:r>
              <a:rPr lang="en-US" altLang="en-US" i="1" dirty="0">
                <a:latin typeface="Times New Roman" pitchFamily="18" charset="0"/>
                <a:cs typeface="Arial" charset="0"/>
              </a:rPr>
              <a:t>k</a:t>
            </a:r>
            <a:endParaRPr lang="en-US" altLang="en-US" dirty="0">
              <a:latin typeface="Times New Roman" pitchFamily="18" charset="0"/>
              <a:cs typeface="Arial" charset="0"/>
            </a:endParaRPr>
          </a:p>
          <a:p>
            <a:pPr lvl="1"/>
            <a:r>
              <a:rPr lang="en-US" altLang="en-US" dirty="0">
                <a:latin typeface="Arial" charset="0"/>
                <a:cs typeface="Arial" charset="0"/>
              </a:rPr>
              <a:t>Termed </a:t>
            </a:r>
            <a:r>
              <a:rPr lang="en-US" altLang="en-US" i="1" dirty="0">
                <a:latin typeface="Arial" charset="0"/>
                <a:cs typeface="Arial" charset="0"/>
              </a:rPr>
              <a:t>a path from</a:t>
            </a:r>
            <a:r>
              <a:rPr lang="en-US" altLang="en-US" dirty="0">
                <a:latin typeface="Arial"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0</a:t>
            </a:r>
            <a:r>
              <a:rPr lang="en-US" altLang="en-US" dirty="0">
                <a:latin typeface="Arial" charset="0"/>
                <a:cs typeface="Arial" charset="0"/>
              </a:rPr>
              <a:t> </a:t>
            </a:r>
            <a:r>
              <a:rPr lang="en-US" altLang="en-US" i="1" dirty="0">
                <a:latin typeface="Arial" charset="0"/>
                <a:cs typeface="Arial" charset="0"/>
              </a:rPr>
              <a:t>to</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endParaRPr lang="en-US" altLang="en-US" i="1" baseline="-25000" dirty="0">
              <a:latin typeface="Times New Roman" pitchFamily="18" charset="0"/>
              <a:cs typeface="Arial" charset="0"/>
            </a:endParaRPr>
          </a:p>
          <a:p>
            <a:pPr lvl="1"/>
            <a:r>
              <a:rPr lang="en-US" altLang="en-US" dirty="0">
                <a:latin typeface="Arial" charset="0"/>
                <a:cs typeface="Arial" charset="0"/>
              </a:rPr>
              <a:t>The length of this path is </a:t>
            </a:r>
            <a:r>
              <a:rPr lang="en-US" altLang="en-US" i="1" dirty="0">
                <a:latin typeface="Times New Roman" pitchFamily="18" charset="0"/>
                <a:cs typeface="Arial" charset="0"/>
              </a:rPr>
              <a:t>k </a:t>
            </a:r>
            <a:endParaRPr lang="en-US" altLang="en-US" dirty="0">
              <a:latin typeface="Arial" charset="0"/>
              <a:cs typeface="Arial" charset="0"/>
            </a:endParaRPr>
          </a:p>
        </p:txBody>
      </p:sp>
      <p:pic>
        <p:nvPicPr>
          <p:cNvPr id="251908" name="Picture 25190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729560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190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1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143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path of length 4:</a:t>
            </a:r>
          </a:p>
          <a:p>
            <a:pPr>
              <a:buFontTx/>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 B, E, C, F)</a:t>
            </a:r>
          </a:p>
        </p:txBody>
      </p:sp>
      <p:pic>
        <p:nvPicPr>
          <p:cNvPr id="300034" name="Picture 2"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883733"/>
            <a:ext cx="3313359" cy="2151994"/>
          </a:xfrm>
          <a:prstGeom prst="rect">
            <a:avLst/>
          </a:prstGeom>
          <a:noFill/>
          <a:extLst>
            <a:ext uri="{909E8E84-426E-40DD-AFC4-6F175D3DCCD1}">
              <a14:hiddenFill xmlns:a14="http://schemas.microsoft.com/office/drawing/2010/main">
                <a:solidFill>
                  <a:srgbClr val="FFFFFF"/>
                </a:solidFill>
              </a14:hiddenFill>
            </a:ext>
          </a:extLst>
        </p:spPr>
      </p:pic>
      <p:pic>
        <p:nvPicPr>
          <p:cNvPr id="300035" name="Picture 300034"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789662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16387" name="Rectangle 3"/>
          <p:cNvSpPr>
            <a:spLocks noGrp="1" noChangeArrowheads="1"/>
          </p:cNvSpPr>
          <p:nvPr>
            <p:ph type="body" idx="1"/>
          </p:nvPr>
        </p:nvSpPr>
        <p:spPr/>
        <p:txBody>
          <a:bodyPr/>
          <a:lstStyle/>
          <a:p>
            <a:pPr>
              <a:buNone/>
            </a:pPr>
            <a:r>
              <a:rPr lang="en-US" altLang="en-US" dirty="0">
                <a:latin typeface="Arial" charset="0"/>
                <a:cs typeface="Arial" charset="0"/>
              </a:rPr>
              <a:t>	A path of length 5:</a:t>
            </a:r>
          </a:p>
          <a:p>
            <a:pPr>
              <a:buFontTx/>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 B, E, C, B, D)</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8" y="2883765"/>
            <a:ext cx="3313359" cy="2151929"/>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16387"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803351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16387" name="Rectangle 3"/>
          <p:cNvSpPr>
            <a:spLocks noGrp="1" noChangeArrowheads="1"/>
          </p:cNvSpPr>
          <p:nvPr>
            <p:ph type="body" idx="1"/>
          </p:nvPr>
        </p:nvSpPr>
        <p:spPr/>
        <p:txBody>
          <a:bodyPr/>
          <a:lstStyle/>
          <a:p>
            <a:pPr>
              <a:buNone/>
            </a:pPr>
            <a:r>
              <a:rPr lang="en-US" altLang="en-US" dirty="0">
                <a:latin typeface="Arial" charset="0"/>
                <a:cs typeface="Arial" charset="0"/>
              </a:rPr>
              <a:t>	</a:t>
            </a:r>
            <a:r>
              <a:rPr lang="en-US" altLang="en-US" dirty="0">
                <a:solidFill>
                  <a:srgbClr val="FF0000"/>
                </a:solidFill>
                <a:latin typeface="Arial" charset="0"/>
                <a:cs typeface="Arial" charset="0"/>
              </a:rPr>
              <a:t>A </a:t>
            </a:r>
            <a:r>
              <a:rPr lang="en-US" altLang="en-US" i="1" dirty="0">
                <a:solidFill>
                  <a:srgbClr val="FF0000"/>
                </a:solidFill>
                <a:latin typeface="Arial" charset="0"/>
                <a:cs typeface="Arial" charset="0"/>
              </a:rPr>
              <a:t>trivial </a:t>
            </a:r>
            <a:r>
              <a:rPr lang="en-US" altLang="en-US" dirty="0">
                <a:solidFill>
                  <a:srgbClr val="FF0000"/>
                </a:solidFill>
                <a:latin typeface="Arial" charset="0"/>
                <a:cs typeface="Arial" charset="0"/>
              </a:rPr>
              <a:t>path of length 0</a:t>
            </a:r>
            <a:r>
              <a:rPr lang="en-US" altLang="en-US" dirty="0">
                <a:latin typeface="Arial" charset="0"/>
                <a:cs typeface="Arial" charset="0"/>
              </a:rPr>
              <a:t>:</a:t>
            </a:r>
          </a:p>
          <a:p>
            <a:pPr>
              <a:buFontTx/>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9" y="2883765"/>
            <a:ext cx="3313357" cy="2151929"/>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16387"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2162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latin typeface="Arial" charset="0"/>
                <a:cs typeface="Arial" charset="0"/>
              </a:rPr>
              <a:t>Simple path</a:t>
            </a:r>
          </a:p>
        </p:txBody>
      </p:sp>
      <p:sp>
        <p:nvSpPr>
          <p:cNvPr id="24371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latin typeface="Arial" charset="0"/>
                <a:cs typeface="Arial" charset="0"/>
              </a:rPr>
              <a:t>simple path</a:t>
            </a:r>
            <a:r>
              <a:rPr lang="en-US" altLang="en-US" dirty="0">
                <a:latin typeface="Arial" charset="0"/>
                <a:cs typeface="Arial" charset="0"/>
              </a:rPr>
              <a:t> has no repetitions (other than perhaps the first and last vertices)</a:t>
            </a:r>
          </a:p>
          <a:p>
            <a:pPr>
              <a:buFont typeface="Arial" charset="0"/>
              <a:buNone/>
            </a:pPr>
            <a:endParaRPr lang="en-US" altLang="en-US" dirty="0">
              <a:latin typeface="Arial" charset="0"/>
              <a:cs typeface="Arial" charset="0"/>
            </a:endParaRPr>
          </a:p>
        </p:txBody>
      </p:sp>
      <p:pic>
        <p:nvPicPr>
          <p:cNvPr id="4" name="Picture 2"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787184"/>
            <a:ext cx="3313359" cy="21519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66360" y="2787249"/>
            <a:ext cx="3313359" cy="215192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508104" y="5163338"/>
            <a:ext cx="1851789" cy="369332"/>
          </a:xfrm>
          <a:prstGeom prst="rect">
            <a:avLst/>
          </a:prstGeom>
        </p:spPr>
        <p:txBody>
          <a:bodyPr wrap="none">
            <a:spAutoFit/>
          </a:bodyPr>
          <a:lstStyle/>
          <a:p>
            <a:pPr>
              <a:buFontTx/>
              <a:buNone/>
            </a:pPr>
            <a:r>
              <a:rPr lang="en-US" altLang="en-US" dirty="0">
                <a:latin typeface="Times New Roman" panose="02020603050405020304" pitchFamily="18" charset="0"/>
                <a:cs typeface="Times New Roman" panose="02020603050405020304" pitchFamily="18" charset="0"/>
              </a:rPr>
              <a:t>(A, B, E, C, B, D)</a:t>
            </a:r>
          </a:p>
        </p:txBody>
      </p:sp>
      <p:sp>
        <p:nvSpPr>
          <p:cNvPr id="7" name="Rectangle 6"/>
          <p:cNvSpPr/>
          <p:nvPr/>
        </p:nvSpPr>
        <p:spPr>
          <a:xfrm>
            <a:off x="1691680" y="5163338"/>
            <a:ext cx="1544012" cy="369332"/>
          </a:xfrm>
          <a:prstGeom prst="rect">
            <a:avLst/>
          </a:prstGeom>
        </p:spPr>
        <p:txBody>
          <a:bodyPr wrap="none">
            <a:spAutoFit/>
          </a:bodyPr>
          <a:lstStyle/>
          <a:p>
            <a:pPr>
              <a:buFontTx/>
              <a:buNone/>
            </a:pPr>
            <a:r>
              <a:rPr lang="en-US" altLang="en-US" dirty="0">
                <a:latin typeface="Times New Roman" panose="02020603050405020304" pitchFamily="18" charset="0"/>
                <a:cs typeface="Times New Roman" panose="02020603050405020304" pitchFamily="18" charset="0"/>
              </a:rPr>
              <a:t>(A, B, E, C, F)</a:t>
            </a:r>
          </a:p>
        </p:txBody>
      </p:sp>
      <p:pic>
        <p:nvPicPr>
          <p:cNvPr id="243716" name="Picture 243715"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58017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latin typeface="Arial" charset="0"/>
                <a:cs typeface="Arial" charset="0"/>
              </a:rPr>
              <a:t>Simple cycle</a:t>
            </a:r>
          </a:p>
        </p:txBody>
      </p:sp>
      <p:sp>
        <p:nvSpPr>
          <p:cNvPr id="243715" name="Rectangle 3"/>
          <p:cNvSpPr>
            <a:spLocks noGrp="1" noChangeArrowheads="1"/>
          </p:cNvSpPr>
          <p:nvPr>
            <p:ph type="body" idx="1"/>
          </p:nvPr>
        </p:nvSpPr>
        <p:spPr/>
        <p:txBody>
          <a:bodyPr/>
          <a:lstStyle/>
          <a:p>
            <a:pPr>
              <a:buNone/>
            </a:pPr>
            <a:r>
              <a:rPr lang="en-US" altLang="en-US" dirty="0">
                <a:latin typeface="Arial" charset="0"/>
                <a:cs typeface="Arial" charset="0"/>
              </a:rPr>
              <a:t>	A </a:t>
            </a:r>
            <a:r>
              <a:rPr lang="en-US" altLang="en-US" i="1" dirty="0">
                <a:latin typeface="Arial" charset="0"/>
                <a:cs typeface="Arial" charset="0"/>
              </a:rPr>
              <a:t>simple cycle</a:t>
            </a:r>
            <a:r>
              <a:rPr lang="en-US" altLang="en-US" dirty="0">
                <a:latin typeface="Arial" charset="0"/>
                <a:cs typeface="Arial" charset="0"/>
              </a:rPr>
              <a:t> is a simple path of </a:t>
            </a:r>
            <a:r>
              <a:rPr lang="en-US" altLang="en-US" dirty="0">
                <a:solidFill>
                  <a:srgbClr val="FF0000"/>
                </a:solidFill>
                <a:latin typeface="Arial" charset="0"/>
                <a:cs typeface="Arial" charset="0"/>
              </a:rPr>
              <a:t>at least two vertices </a:t>
            </a:r>
            <a:r>
              <a:rPr lang="en-US" altLang="en-US" dirty="0">
                <a:latin typeface="Arial" charset="0"/>
                <a:cs typeface="Arial" charset="0"/>
              </a:rPr>
              <a:t>with the first and last vertices equal</a:t>
            </a:r>
            <a:endParaRPr lang="en-US" altLang="en-US" i="1" dirty="0">
              <a:latin typeface="Arial" charset="0"/>
              <a:cs typeface="Arial"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9" y="2780928"/>
            <a:ext cx="3313357" cy="215192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flipV="1">
            <a:off x="3245123" y="3226597"/>
            <a:ext cx="1224136" cy="288032"/>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371850" y="3226597"/>
            <a:ext cx="1106934" cy="1436241"/>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257823" y="3545362"/>
            <a:ext cx="126727" cy="1120651"/>
          </a:xfrm>
          <a:prstGeom prst="straightConnector1">
            <a:avLst/>
          </a:prstGeom>
          <a:ln w="28575">
            <a:solidFill>
              <a:srgbClr val="C0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806224" y="5193860"/>
            <a:ext cx="1326069" cy="369332"/>
          </a:xfrm>
          <a:prstGeom prst="rect">
            <a:avLst/>
          </a:prstGeom>
        </p:spPr>
        <p:txBody>
          <a:bodyPr wrap="none">
            <a:spAutoFit/>
          </a:bodyPr>
          <a:lstStyle/>
          <a:p>
            <a:pPr>
              <a:buFontTx/>
              <a:buNone/>
            </a:pPr>
            <a:r>
              <a:rPr lang="en-US" altLang="en-US" dirty="0">
                <a:latin typeface="Times New Roman" panose="02020603050405020304" pitchFamily="18" charset="0"/>
                <a:cs typeface="Times New Roman" panose="02020603050405020304" pitchFamily="18" charset="0"/>
              </a:rPr>
              <a:t>(A, B, D, A)</a:t>
            </a:r>
          </a:p>
        </p:txBody>
      </p:sp>
      <p:pic>
        <p:nvPicPr>
          <p:cNvPr id="243716" name="Picture 243715"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163610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latin typeface="Arial" charset="0"/>
                <a:cs typeface="Arial" charset="0"/>
              </a:rPr>
              <a:t>Connectedness</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Two vertices </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i</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are said to be </a:t>
            </a:r>
            <a:r>
              <a:rPr lang="en-US" altLang="en-US" i="1" dirty="0">
                <a:latin typeface="Arial" charset="0"/>
                <a:cs typeface="Arial" charset="0"/>
              </a:rPr>
              <a:t>connected</a:t>
            </a:r>
            <a:r>
              <a:rPr lang="en-US" altLang="en-US" dirty="0">
                <a:latin typeface="Arial" charset="0"/>
                <a:cs typeface="Arial" charset="0"/>
              </a:rPr>
              <a:t> if there exists a path from </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i</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r>
              <a:rPr lang="en-US" altLang="en-US" dirty="0">
                <a:latin typeface="Arial" charset="0"/>
                <a:cs typeface="Arial" charset="0"/>
              </a:rPr>
              <a:t>	A graph is connected if there exists a path between any two vertices</a:t>
            </a:r>
          </a:p>
        </p:txBody>
      </p:sp>
      <p:pic>
        <p:nvPicPr>
          <p:cNvPr id="302083" name="Picture 3" descr="C:\Users\dwharder\Desktop\v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3250718"/>
            <a:ext cx="2806700" cy="2729202"/>
          </a:xfrm>
          <a:prstGeom prst="rect">
            <a:avLst/>
          </a:prstGeom>
          <a:noFill/>
          <a:extLst>
            <a:ext uri="{909E8E84-426E-40DD-AFC4-6F175D3DCCD1}">
              <a14:hiddenFill xmlns:a14="http://schemas.microsoft.com/office/drawing/2010/main">
                <a:solidFill>
                  <a:srgbClr val="FFFFFF"/>
                </a:solidFill>
              </a14:hiddenFill>
            </a:ext>
          </a:extLst>
        </p:spPr>
      </p:pic>
      <p:pic>
        <p:nvPicPr>
          <p:cNvPr id="302084" name="Picture 4" descr="C:\Users\dwharder\Desktop\v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9672" y="3250718"/>
            <a:ext cx="2806700" cy="2729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68855" y="5989987"/>
            <a:ext cx="2108334" cy="369332"/>
          </a:xfrm>
          <a:prstGeom prst="rect">
            <a:avLst/>
          </a:prstGeom>
        </p:spPr>
        <p:txBody>
          <a:bodyPr wrap="none">
            <a:spAutoFit/>
          </a:bodyPr>
          <a:lstStyle/>
          <a:p>
            <a:r>
              <a:rPr lang="en-US" altLang="en-US" dirty="0"/>
              <a:t>A connected graph</a:t>
            </a:r>
            <a:endParaRPr lang="en-CA" dirty="0"/>
          </a:p>
        </p:txBody>
      </p:sp>
      <p:sp>
        <p:nvSpPr>
          <p:cNvPr id="7" name="Rectangle 6"/>
          <p:cNvSpPr/>
          <p:nvPr/>
        </p:nvSpPr>
        <p:spPr>
          <a:xfrm>
            <a:off x="4978415" y="5979920"/>
            <a:ext cx="2569934" cy="369332"/>
          </a:xfrm>
          <a:prstGeom prst="rect">
            <a:avLst/>
          </a:prstGeom>
        </p:spPr>
        <p:txBody>
          <a:bodyPr wrap="none">
            <a:spAutoFit/>
          </a:bodyPr>
          <a:lstStyle/>
          <a:p>
            <a:r>
              <a:rPr lang="en-US" altLang="en-US" dirty="0"/>
              <a:t>An unconnected graph</a:t>
            </a:r>
            <a:endParaRPr lang="en-CA" dirty="0"/>
          </a:p>
        </p:txBody>
      </p:sp>
      <p:pic>
        <p:nvPicPr>
          <p:cNvPr id="302085" name="Picture 302084"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72200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20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20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Definitions</a:t>
            </a:r>
          </a:p>
          <a:p>
            <a:pPr lvl="1"/>
            <a:r>
              <a:rPr lang="en-US" altLang="zh-CN" dirty="0"/>
              <a:t>Undirected graphs</a:t>
            </a:r>
          </a:p>
          <a:p>
            <a:pPr lvl="1"/>
            <a:r>
              <a:rPr lang="en-US" altLang="zh-CN" dirty="0"/>
              <a:t>Directed graph</a:t>
            </a:r>
          </a:p>
          <a:p>
            <a:r>
              <a:rPr lang="en-US" altLang="zh-CN" dirty="0"/>
              <a:t>Representation</a:t>
            </a:r>
          </a:p>
          <a:p>
            <a:pPr lvl="1"/>
            <a:r>
              <a:rPr lang="en-US" altLang="zh-CN" dirty="0"/>
              <a:t>Adjacency matrix</a:t>
            </a:r>
          </a:p>
          <a:p>
            <a:pPr lvl="1"/>
            <a:r>
              <a:rPr lang="en-US" altLang="zh-CN" dirty="0"/>
              <a:t>Adjacency list</a:t>
            </a:r>
            <a:endParaRPr lang="zh-CN" altLang="en-US"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544186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sp>
        <p:nvSpPr>
          <p:cNvPr id="25602"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560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weight may be associated with each edge in a graph</a:t>
            </a:r>
          </a:p>
          <a:p>
            <a:pPr lvl="1"/>
            <a:r>
              <a:rPr lang="en-US" altLang="en-US" dirty="0">
                <a:latin typeface="Arial" charset="0"/>
                <a:cs typeface="Arial" charset="0"/>
              </a:rPr>
              <a:t>This could represent distance, energy consumption, cost, etc.</a:t>
            </a:r>
          </a:p>
          <a:p>
            <a:pPr lvl="1"/>
            <a:r>
              <a:rPr lang="en-US" altLang="en-US" dirty="0">
                <a:latin typeface="Arial" charset="0"/>
                <a:cs typeface="Arial" charset="0"/>
              </a:rPr>
              <a:t>Such a graph is called a </a:t>
            </a:r>
            <a:r>
              <a:rPr lang="en-US" altLang="en-US" i="1" dirty="0">
                <a:latin typeface="Arial" charset="0"/>
                <a:cs typeface="Arial" charset="0"/>
              </a:rPr>
              <a:t>weighted graph</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pic>
        <p:nvPicPr>
          <p:cNvPr id="25604" name="Picture 25603"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63346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765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a:t>
            </a:r>
            <a:r>
              <a:rPr lang="en-US" altLang="en-US" i="1" dirty="0">
                <a:solidFill>
                  <a:srgbClr val="FF0000"/>
                </a:solidFill>
                <a:latin typeface="Arial" charset="0"/>
                <a:cs typeface="Arial" charset="0"/>
              </a:rPr>
              <a:t>length</a:t>
            </a:r>
            <a:r>
              <a:rPr lang="en-US" altLang="en-US" dirty="0">
                <a:solidFill>
                  <a:srgbClr val="FF0000"/>
                </a:solidFill>
                <a:latin typeface="Arial" charset="0"/>
                <a:cs typeface="Arial" charset="0"/>
              </a:rPr>
              <a:t> </a:t>
            </a:r>
            <a:r>
              <a:rPr lang="en-US" altLang="en-US" dirty="0">
                <a:latin typeface="Arial" charset="0"/>
                <a:cs typeface="Arial" charset="0"/>
              </a:rPr>
              <a:t>of a path within a weighted graph is the sum of all of the edges which make up the path</a:t>
            </a:r>
          </a:p>
          <a:p>
            <a:pPr lvl="1"/>
            <a:r>
              <a:rPr lang="en-US" altLang="en-US" dirty="0">
                <a:latin typeface="Arial" charset="0"/>
                <a:cs typeface="Arial" charset="0"/>
              </a:rPr>
              <a:t>The length of the path </a:t>
            </a:r>
            <a:r>
              <a:rPr lang="en-US" altLang="en-US" dirty="0">
                <a:latin typeface="Times New Roman" panose="02020603050405020304" pitchFamily="18" charset="0"/>
                <a:cs typeface="Times New Roman" panose="02020603050405020304" pitchFamily="18" charset="0"/>
              </a:rPr>
              <a:t>(A, D, G)</a:t>
            </a:r>
            <a:r>
              <a:rPr lang="en-US" altLang="en-US" dirty="0">
                <a:latin typeface="Arial" charset="0"/>
                <a:cs typeface="Arial" charset="0"/>
              </a:rPr>
              <a:t> in the following graph is </a:t>
            </a:r>
            <a:r>
              <a:rPr lang="en-US" altLang="en-US" dirty="0">
                <a:latin typeface="Times New Roman" panose="02020603050405020304" pitchFamily="18" charset="0"/>
                <a:cs typeface="Times New Roman" panose="02020603050405020304" pitchFamily="18" charset="0"/>
              </a:rPr>
              <a:t>5.1 + 3.7 = 8.8</a:t>
            </a:r>
          </a:p>
          <a:p>
            <a:endParaRPr lang="en-US" altLang="en-US" dirty="0">
              <a:latin typeface="Arial" charset="0"/>
              <a:cs typeface="Arial" charset="0"/>
            </a:endParaRPr>
          </a:p>
        </p:txBody>
      </p:sp>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a:off x="3779912" y="3140968"/>
            <a:ext cx="1440160" cy="252028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652" name="Picture 27651"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835525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86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Different paths may have different weights</a:t>
            </a:r>
          </a:p>
          <a:p>
            <a:pPr lvl="1"/>
            <a:r>
              <a:rPr lang="en-US" altLang="en-US" dirty="0">
                <a:latin typeface="Arial" charset="0"/>
                <a:cs typeface="Arial" charset="0"/>
              </a:rPr>
              <a:t>Another path is </a:t>
            </a:r>
            <a:r>
              <a:rPr lang="en-US" altLang="en-US" dirty="0">
                <a:latin typeface="Times New Roman" panose="02020603050405020304" pitchFamily="18" charset="0"/>
                <a:cs typeface="Times New Roman" panose="02020603050405020304" pitchFamily="18" charset="0"/>
              </a:rPr>
              <a:t>(A, C, F, G)</a:t>
            </a:r>
            <a:r>
              <a:rPr lang="en-US" altLang="en-US" dirty="0">
                <a:latin typeface="Arial" charset="0"/>
                <a:cs typeface="Arial" charset="0"/>
              </a:rPr>
              <a:t> with length </a:t>
            </a:r>
            <a:r>
              <a:rPr lang="en-US" altLang="en-US" dirty="0">
                <a:latin typeface="Times New Roman" panose="02020603050405020304" pitchFamily="18" charset="0"/>
                <a:cs typeface="Times New Roman" panose="02020603050405020304" pitchFamily="18" charset="0"/>
              </a:rPr>
              <a:t>1.2 + 1.4 + 4.5 = 7.1</a:t>
            </a:r>
          </a:p>
        </p:txBody>
      </p:sp>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779912" y="5733256"/>
            <a:ext cx="144016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068299" y="4441518"/>
            <a:ext cx="720080" cy="1300205"/>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068299" y="3229910"/>
            <a:ext cx="720080" cy="1220076"/>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8676" name="Picture 28675"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078171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9700"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t>
            </a:r>
            <a:r>
              <a:rPr lang="en-US" altLang="en-US" dirty="0">
                <a:solidFill>
                  <a:srgbClr val="FF0000"/>
                </a:solidFill>
                <a:latin typeface="Arial" charset="0"/>
                <a:cs typeface="Arial" charset="0"/>
              </a:rPr>
              <a:t>Problem: find the shortest path between </a:t>
            </a:r>
            <a:r>
              <a:rPr lang="en-US" altLang="en-US">
                <a:solidFill>
                  <a:srgbClr val="FF0000"/>
                </a:solidFill>
                <a:latin typeface="Arial" charset="0"/>
                <a:cs typeface="Arial" charset="0"/>
              </a:rPr>
              <a:t>two vertices </a:t>
            </a:r>
            <a:endParaRPr lang="en-US" altLang="en-US" dirty="0">
              <a:solidFill>
                <a:srgbClr val="FF0000"/>
              </a:solidFill>
              <a:latin typeface="Arial" charset="0"/>
              <a:cs typeface="Arial" charset="0"/>
            </a:endParaRPr>
          </a:p>
          <a:p>
            <a:pPr lvl="1"/>
            <a:r>
              <a:rPr lang="en-US" altLang="en-US" dirty="0">
                <a:latin typeface="Arial" charset="0"/>
                <a:cs typeface="Arial" charset="0"/>
              </a:rPr>
              <a:t>Here, the shortest path from </a:t>
            </a:r>
            <a:r>
              <a:rPr lang="en-US" altLang="en-US" dirty="0">
                <a:latin typeface="Times New Roman" panose="02020603050405020304" pitchFamily="18" charset="0"/>
                <a:cs typeface="Times New Roman" panose="02020603050405020304" pitchFamily="18" charset="0"/>
              </a:rPr>
              <a:t>A</a:t>
            </a:r>
            <a:r>
              <a:rPr lang="en-US" altLang="en-US" dirty="0">
                <a:latin typeface="Arial" charset="0"/>
                <a:cs typeface="Arial" charset="0"/>
              </a:rPr>
              <a:t> to </a:t>
            </a:r>
            <a:r>
              <a:rPr lang="en-US" altLang="en-US" dirty="0">
                <a:latin typeface="Times New Roman" panose="02020603050405020304" pitchFamily="18" charset="0"/>
                <a:cs typeface="Times New Roman" panose="02020603050405020304" pitchFamily="18" charset="0"/>
              </a:rPr>
              <a:t>G</a:t>
            </a:r>
            <a:r>
              <a:rPr lang="en-US" altLang="en-US" dirty="0">
                <a:latin typeface="Arial" charset="0"/>
                <a:cs typeface="Arial" charset="0"/>
              </a:rPr>
              <a:t> is </a:t>
            </a:r>
            <a:r>
              <a:rPr lang="en-US" altLang="en-US" dirty="0">
                <a:latin typeface="Times New Roman" panose="02020603050405020304" pitchFamily="18" charset="0"/>
                <a:cs typeface="Times New Roman" panose="02020603050405020304" pitchFamily="18" charset="0"/>
              </a:rPr>
              <a:t>(A, C, F, D, E, G)</a:t>
            </a:r>
            <a:r>
              <a:rPr lang="en-US" altLang="en-US" dirty="0">
                <a:latin typeface="Arial" charset="0"/>
                <a:cs typeface="Arial" charset="0"/>
              </a:rPr>
              <a:t> with length </a:t>
            </a:r>
            <a:r>
              <a:rPr lang="en-US" altLang="en-US" dirty="0">
                <a:latin typeface="Times New Roman" panose="02020603050405020304" pitchFamily="18" charset="0"/>
                <a:cs typeface="Times New Roman" panose="02020603050405020304" pitchFamily="18" charset="0"/>
              </a:rPr>
              <a:t>5.7</a:t>
            </a:r>
          </a:p>
        </p:txBody>
      </p:sp>
      <p:pic>
        <p:nvPicPr>
          <p:cNvPr id="303107"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a:off x="5275146" y="4449986"/>
            <a:ext cx="720080" cy="128327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3068299" y="4441518"/>
            <a:ext cx="720080" cy="1300205"/>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068299" y="3229910"/>
            <a:ext cx="720080" cy="1220076"/>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788379" y="4449986"/>
            <a:ext cx="747096" cy="1283270"/>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518541" y="4458453"/>
            <a:ext cx="1476686" cy="0"/>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3108" name="Picture 303107"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118707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Trees</a:t>
            </a:r>
          </a:p>
        </p:txBody>
      </p:sp>
      <p:sp>
        <p:nvSpPr>
          <p:cNvPr id="3" name="Content Placeholder 2"/>
          <p:cNvSpPr>
            <a:spLocks noGrp="1"/>
          </p:cNvSpPr>
          <p:nvPr>
            <p:ph idx="1"/>
          </p:nvPr>
        </p:nvSpPr>
        <p:spPr>
          <a:xfrm>
            <a:off x="457200" y="1600200"/>
            <a:ext cx="8229600" cy="4781128"/>
          </a:xfrm>
        </p:spPr>
        <p:txBody>
          <a:bodyPr>
            <a:normAutofit lnSpcReduction="10000"/>
          </a:bodyPr>
          <a:lstStyle/>
          <a:p>
            <a:pPr marL="357188" indent="-357188">
              <a:buNone/>
            </a:pPr>
            <a:r>
              <a:rPr lang="en-CA" dirty="0"/>
              <a:t>	</a:t>
            </a:r>
            <a:r>
              <a:rPr lang="en-CA" dirty="0">
                <a:solidFill>
                  <a:srgbClr val="FF0000"/>
                </a:solidFill>
              </a:rPr>
              <a:t>A graph is a tree if it is connected and there is a unique path between any two vertices</a:t>
            </a:r>
          </a:p>
          <a:p>
            <a:pPr lvl="1"/>
            <a:r>
              <a:rPr lang="en-CA" dirty="0"/>
              <a:t>Example: three trees on the same eight vertices</a:t>
            </a:r>
          </a:p>
          <a:p>
            <a:pPr marL="357188" indent="-357188">
              <a:buNone/>
            </a:pPr>
            <a:endParaRPr lang="en-CA" dirty="0"/>
          </a:p>
          <a:p>
            <a:pPr marL="357188" indent="-357188">
              <a:buNone/>
            </a:pPr>
            <a:endParaRPr lang="en-CA" dirty="0"/>
          </a:p>
          <a:p>
            <a:pPr marL="357188" indent="-357188">
              <a:buNone/>
            </a:pPr>
            <a:endParaRPr lang="en-CA" dirty="0"/>
          </a:p>
          <a:p>
            <a:pPr marL="357188" indent="-357188">
              <a:buNone/>
            </a:pPr>
            <a:endParaRPr lang="en-CA" dirty="0"/>
          </a:p>
          <a:p>
            <a:pPr marL="357188" indent="-357188">
              <a:buNone/>
            </a:pPr>
            <a:endParaRPr lang="en-CA" dirty="0"/>
          </a:p>
          <a:p>
            <a:pPr marL="357188" indent="-357188">
              <a:buNone/>
            </a:pPr>
            <a:endParaRPr lang="en-CA" dirty="0"/>
          </a:p>
          <a:p>
            <a:pPr marL="357188" indent="-357188">
              <a:buNone/>
            </a:pPr>
            <a:r>
              <a:rPr lang="en-CA" dirty="0"/>
              <a:t>	Properties:</a:t>
            </a:r>
          </a:p>
          <a:p>
            <a:pPr lvl="1"/>
            <a:r>
              <a:rPr lang="en-CA" dirty="0"/>
              <a:t>The number of edges is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 1 </a:t>
            </a:r>
          </a:p>
          <a:p>
            <a:pPr lvl="1"/>
            <a:r>
              <a:rPr lang="en-CA" dirty="0"/>
              <a:t>The graph is </a:t>
            </a:r>
            <a:r>
              <a:rPr lang="en-CA" i="1" dirty="0"/>
              <a:t>acyclic</a:t>
            </a:r>
            <a:r>
              <a:rPr lang="en-CA" dirty="0"/>
              <a:t>, that is, it does not contain any cycles</a:t>
            </a:r>
          </a:p>
          <a:p>
            <a:pPr lvl="1"/>
            <a:r>
              <a:rPr lang="en-CA" dirty="0"/>
              <a:t>Adding one more edge must create a cycle</a:t>
            </a:r>
          </a:p>
          <a:p>
            <a:pPr lvl="1"/>
            <a:r>
              <a:rPr lang="en-CA" dirty="0"/>
              <a:t>Removing any one edge creates two unconnected sub-graphs</a:t>
            </a:r>
          </a:p>
        </p:txBody>
      </p:sp>
      <p:pic>
        <p:nvPicPr>
          <p:cNvPr id="306178" name="Picture 2" descr="C:\Users\dwharder\Desktop\a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229" y="2636912"/>
            <a:ext cx="7884195" cy="1814196"/>
          </a:xfrm>
          <a:prstGeom prst="rect">
            <a:avLst/>
          </a:prstGeom>
          <a:noFill/>
          <a:extLst>
            <a:ext uri="{909E8E84-426E-40DD-AFC4-6F175D3DCCD1}">
              <a14:hiddenFill xmlns:a14="http://schemas.microsoft.com/office/drawing/2010/main">
                <a:solidFill>
                  <a:srgbClr val="FFFFFF"/>
                </a:solidFill>
              </a14:hiddenFill>
            </a:ext>
          </a:extLst>
        </p:spPr>
      </p:pic>
      <p:pic>
        <p:nvPicPr>
          <p:cNvPr id="306179" name="Picture 306178"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323352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Trees</a:t>
            </a:r>
          </a:p>
        </p:txBody>
      </p:sp>
      <p:sp>
        <p:nvSpPr>
          <p:cNvPr id="3" name="Content Placeholder 2"/>
          <p:cNvSpPr>
            <a:spLocks noGrp="1"/>
          </p:cNvSpPr>
          <p:nvPr>
            <p:ph idx="1"/>
          </p:nvPr>
        </p:nvSpPr>
        <p:spPr/>
        <p:txBody>
          <a:bodyPr/>
          <a:lstStyle/>
          <a:p>
            <a:pPr marL="357188" indent="-357188">
              <a:buNone/>
            </a:pPr>
            <a:r>
              <a:rPr lang="en-CA" dirty="0"/>
              <a:t>	</a:t>
            </a:r>
            <a:r>
              <a:rPr lang="en-CA" dirty="0">
                <a:solidFill>
                  <a:srgbClr val="FF0000"/>
                </a:solidFill>
              </a:rPr>
              <a:t>Any tree can be converted into a rooted tree </a:t>
            </a:r>
            <a:r>
              <a:rPr lang="en-CA" dirty="0"/>
              <a:t>by:</a:t>
            </a:r>
          </a:p>
          <a:p>
            <a:pPr lvl="1"/>
            <a:r>
              <a:rPr lang="en-CA" dirty="0"/>
              <a:t>Choosing any vertex to be the root</a:t>
            </a:r>
          </a:p>
          <a:p>
            <a:pPr lvl="1"/>
            <a:r>
              <a:rPr lang="en-CA" dirty="0"/>
              <a:t>Defining its neighboring vertices as its children</a:t>
            </a:r>
          </a:p>
          <a:p>
            <a:pPr marL="357188" indent="-357188">
              <a:buNone/>
            </a:pPr>
            <a:r>
              <a:rPr lang="en-CA" dirty="0"/>
              <a:t>	and then recursively defining:</a:t>
            </a:r>
          </a:p>
          <a:p>
            <a:pPr lvl="1"/>
            <a:r>
              <a:rPr lang="en-CA" dirty="0"/>
              <a:t>All neighboring vertices other than that one designated its parent to be its children</a:t>
            </a:r>
          </a:p>
          <a:p>
            <a:pPr lvl="1"/>
            <a:endParaRPr lang="en-CA" dirty="0"/>
          </a:p>
        </p:txBody>
      </p:sp>
      <p:pic>
        <p:nvPicPr>
          <p:cNvPr id="30720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35896" y="3789040"/>
            <a:ext cx="5422486" cy="2319533"/>
          </a:xfrm>
          <a:prstGeom prst="rect">
            <a:avLst/>
          </a:prstGeom>
          <a:noFill/>
          <a:extLst>
            <a:ext uri="{909E8E84-426E-40DD-AFC4-6F175D3DCCD1}">
              <a14:hiddenFill xmlns:a14="http://schemas.microsoft.com/office/drawing/2010/main">
                <a:solidFill>
                  <a:srgbClr val="FFFFFF"/>
                </a:solidFill>
              </a14:hiddenFill>
            </a:ext>
          </a:extLst>
        </p:spPr>
      </p:pic>
      <p:pic>
        <p:nvPicPr>
          <p:cNvPr id="307203"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87247" y="3891927"/>
            <a:ext cx="2259368" cy="2057353"/>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2967006" y="4581128"/>
            <a:ext cx="34849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204" name="Picture 307203"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039284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26" name="Picture 2" descr="C:\Users\dwharder\Desktop\a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3068960"/>
            <a:ext cx="3711577" cy="29523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Forests</a:t>
            </a:r>
          </a:p>
        </p:txBody>
      </p:sp>
      <p:sp>
        <p:nvSpPr>
          <p:cNvPr id="3" name="Content Placeholder 2"/>
          <p:cNvSpPr>
            <a:spLocks noGrp="1"/>
          </p:cNvSpPr>
          <p:nvPr>
            <p:ph idx="1"/>
          </p:nvPr>
        </p:nvSpPr>
        <p:spPr>
          <a:xfrm>
            <a:off x="457200" y="1600200"/>
            <a:ext cx="4978896" cy="4525963"/>
          </a:xfrm>
        </p:spPr>
        <p:txBody>
          <a:bodyPr/>
          <a:lstStyle/>
          <a:p>
            <a:pPr marL="357188" indent="-357188">
              <a:buNone/>
            </a:pPr>
            <a:r>
              <a:rPr lang="en-CA" dirty="0"/>
              <a:t>	</a:t>
            </a:r>
            <a:r>
              <a:rPr lang="en-CA" dirty="0">
                <a:solidFill>
                  <a:srgbClr val="FF0000"/>
                </a:solidFill>
              </a:rPr>
              <a:t>A forest is any graph that has no cycles</a:t>
            </a:r>
          </a:p>
          <a:p>
            <a:pPr marL="357188" indent="-357188">
              <a:buNone/>
            </a:pPr>
            <a:endParaRPr lang="en-CA" dirty="0"/>
          </a:p>
          <a:p>
            <a:pPr marL="357188" indent="-357188">
              <a:buNone/>
            </a:pPr>
            <a:r>
              <a:rPr lang="en-CA" dirty="0"/>
              <a:t>	Consequences:</a:t>
            </a:r>
          </a:p>
          <a:p>
            <a:pPr lvl="1"/>
            <a:r>
              <a:rPr lang="en-CA" dirty="0"/>
              <a:t>The number of edges is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 &lt; |</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a:t>
            </a:r>
          </a:p>
          <a:p>
            <a:pPr lvl="1"/>
            <a:r>
              <a:rPr lang="en-CA" dirty="0"/>
              <a:t>The number of trees is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endParaRPr lang="en-CA" dirty="0"/>
          </a:p>
          <a:p>
            <a:pPr lvl="1"/>
            <a:r>
              <a:rPr lang="en-CA" dirty="0"/>
              <a:t>Removing any one edge adds one more tree to the forest</a:t>
            </a:r>
          </a:p>
          <a:p>
            <a:pPr marL="357188" indent="-357188">
              <a:buNone/>
            </a:pPr>
            <a:endParaRPr lang="en-CA" dirty="0"/>
          </a:p>
          <a:p>
            <a:pPr marL="357188" indent="-357188">
              <a:buNone/>
            </a:pPr>
            <a:r>
              <a:rPr lang="en-CA" dirty="0"/>
              <a:t>	Here is a forest with 22 vertices and 18 edges</a:t>
            </a:r>
          </a:p>
          <a:p>
            <a:pPr lvl="1"/>
            <a:r>
              <a:rPr lang="en-CA" dirty="0"/>
              <a:t>There are four trees</a:t>
            </a:r>
          </a:p>
        </p:txBody>
      </p:sp>
      <p:pic>
        <p:nvPicPr>
          <p:cNvPr id="308227" name="Picture 30822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42869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8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Definitions</a:t>
            </a:r>
          </a:p>
          <a:p>
            <a:pPr lvl="1"/>
            <a:r>
              <a:rPr lang="en-US" altLang="zh-CN" dirty="0"/>
              <a:t>Undirected graphs</a:t>
            </a:r>
          </a:p>
          <a:p>
            <a:pPr lvl="1"/>
            <a:r>
              <a:rPr lang="en-US" altLang="zh-CN" dirty="0">
                <a:solidFill>
                  <a:srgbClr val="FF0000"/>
                </a:solidFill>
              </a:rPr>
              <a:t>Directed graph</a:t>
            </a:r>
          </a:p>
          <a:p>
            <a:r>
              <a:rPr lang="en-US" altLang="zh-CN" dirty="0"/>
              <a:t>Representation</a:t>
            </a:r>
          </a:p>
          <a:p>
            <a:pPr lvl="1"/>
            <a:r>
              <a:rPr lang="en-US" altLang="zh-CN" dirty="0"/>
              <a:t>Adjacency matrix</a:t>
            </a:r>
          </a:p>
          <a:p>
            <a:pPr lvl="1"/>
            <a:r>
              <a:rPr lang="en-US" altLang="zh-CN" dirty="0"/>
              <a:t>Adjacency list</a:t>
            </a:r>
            <a:endParaRPr lang="zh-CN" altLang="en-US"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899368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dirty="0">
                <a:latin typeface="Arial" charset="0"/>
                <a:cs typeface="Arial" charset="0"/>
              </a:rPr>
              <a:t>Directed graphs</a:t>
            </a:r>
          </a:p>
        </p:txBody>
      </p:sp>
      <p:sp>
        <p:nvSpPr>
          <p:cNvPr id="307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a </a:t>
            </a:r>
            <a:r>
              <a:rPr lang="en-US" altLang="en-US" i="1" dirty="0">
                <a:latin typeface="Arial" charset="0"/>
                <a:cs typeface="Arial" charset="0"/>
              </a:rPr>
              <a:t>directed graph</a:t>
            </a:r>
            <a:r>
              <a:rPr lang="en-US" altLang="en-US" dirty="0">
                <a:latin typeface="Arial" charset="0"/>
                <a:cs typeface="Arial" charset="0"/>
              </a:rPr>
              <a:t>, the </a:t>
            </a:r>
            <a:r>
              <a:rPr lang="en-US" altLang="en-US" dirty="0">
                <a:solidFill>
                  <a:srgbClr val="FF0000"/>
                </a:solidFill>
                <a:latin typeface="Arial" charset="0"/>
                <a:cs typeface="Arial" charset="0"/>
              </a:rPr>
              <a:t>edges</a:t>
            </a:r>
            <a:r>
              <a:rPr lang="en-US" altLang="en-US" dirty="0">
                <a:latin typeface="Arial" charset="0"/>
                <a:cs typeface="Arial" charset="0"/>
              </a:rPr>
              <a:t> on a graph are be </a:t>
            </a:r>
            <a:r>
              <a:rPr lang="en-US" altLang="en-US" dirty="0">
                <a:solidFill>
                  <a:srgbClr val="FF0000"/>
                </a:solidFill>
                <a:latin typeface="Arial" charset="0"/>
                <a:cs typeface="Arial" charset="0"/>
              </a:rPr>
              <a:t>associated with a direction</a:t>
            </a:r>
          </a:p>
          <a:p>
            <a:pPr lvl="1"/>
            <a:r>
              <a:rPr lang="en-US" altLang="en-US" dirty="0">
                <a:latin typeface="Arial" charset="0"/>
                <a:cs typeface="Arial" charset="0"/>
              </a:rPr>
              <a:t>Edges are ordered pairs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r>
              <a:rPr lang="en-US" altLang="en-US" dirty="0">
                <a:latin typeface="Arial" charset="0"/>
                <a:cs typeface="Arial" charset="0"/>
              </a:rPr>
              <a:t> denoting a connection from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i="1" dirty="0">
                <a:latin typeface="Arial" charset="0"/>
                <a:cs typeface="Arial" charset="0"/>
              </a:rPr>
              <a:t> </a:t>
            </a:r>
          </a:p>
          <a:p>
            <a:pPr lvl="1"/>
            <a:r>
              <a:rPr lang="en-US" altLang="en-US" dirty="0">
                <a:latin typeface="Arial" charset="0"/>
                <a:cs typeface="Arial" charset="0"/>
              </a:rPr>
              <a:t>The edge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 </a:t>
            </a:r>
            <a:r>
              <a:rPr lang="en-US" altLang="en-US" dirty="0">
                <a:latin typeface="Arial" charset="0"/>
                <a:cs typeface="Arial" charset="0"/>
              </a:rPr>
              <a:t>is different from the edge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endParaRPr lang="en-US" altLang="en-US" i="1" baseline="-25000" dirty="0">
              <a:latin typeface="Times New Roman" pitchFamily="18" charset="0"/>
              <a:cs typeface="Arial" charset="0"/>
            </a:endParaRPr>
          </a:p>
          <a:p>
            <a:pPr lvl="1"/>
            <a:endParaRPr lang="en-US" altLang="en-US" i="1" baseline="-25000" dirty="0">
              <a:latin typeface="Times New Roman" pitchFamily="18" charset="0"/>
              <a:cs typeface="Arial" charset="0"/>
            </a:endParaRPr>
          </a:p>
          <a:p>
            <a:pPr>
              <a:buFont typeface="Arial" charset="0"/>
              <a:buNone/>
            </a:pPr>
            <a:r>
              <a:rPr lang="en-US" altLang="en-US" dirty="0">
                <a:latin typeface="Arial" charset="0"/>
                <a:cs typeface="Arial" charset="0"/>
              </a:rPr>
              <a:t>	Streets are directed graphs:</a:t>
            </a:r>
          </a:p>
          <a:p>
            <a:pPr lvl="1"/>
            <a:r>
              <a:rPr lang="en-US" altLang="en-US" dirty="0">
                <a:latin typeface="Arial" charset="0"/>
                <a:cs typeface="Arial" charset="0"/>
              </a:rPr>
              <a:t>In most cases, you can go two ways unless it is a one-way street</a:t>
            </a:r>
          </a:p>
        </p:txBody>
      </p:sp>
      <p:pic>
        <p:nvPicPr>
          <p:cNvPr id="30724" name="Picture 30723"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89789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latin typeface="Arial" charset="0"/>
                <a:cs typeface="Arial" charset="0"/>
              </a:rPr>
              <a:t>Directed graphs</a:t>
            </a:r>
          </a:p>
        </p:txBody>
      </p:sp>
      <p:sp>
        <p:nvSpPr>
          <p:cNvPr id="3075" name="Rectangle 3"/>
          <p:cNvSpPr>
            <a:spLocks noGrp="1" noChangeArrowheads="1"/>
          </p:cNvSpPr>
          <p:nvPr>
            <p:ph type="body" idx="1"/>
          </p:nvPr>
        </p:nvSpPr>
        <p:spPr/>
        <p:txBody>
          <a:bodyPr/>
          <a:lstStyle/>
          <a:p>
            <a:pPr>
              <a:buNone/>
            </a:pPr>
            <a:r>
              <a:rPr lang="en-US" altLang="en-US" dirty="0">
                <a:latin typeface="Arial" charset="0"/>
                <a:cs typeface="Arial" charset="0"/>
              </a:rPr>
              <a:t>	Given a graph of nine vertices </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1</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2</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9</a:t>
            </a:r>
            <a:r>
              <a:rPr lang="en-US" altLang="en-US" dirty="0">
                <a:latin typeface="Times New Roman" pitchFamily="18" charset="0"/>
                <a:cs typeface="Times New Roman" panose="02020603050405020304" pitchFamily="18" charset="0"/>
              </a:rPr>
              <a:t>}</a:t>
            </a:r>
          </a:p>
          <a:p>
            <a:pPr lvl="1"/>
            <a:r>
              <a:rPr lang="en-US" altLang="en-US" dirty="0">
                <a:latin typeface="Arial" charset="0"/>
                <a:cs typeface="Arial" charset="0"/>
              </a:rPr>
              <a:t>These six pairs </a:t>
            </a:r>
            <a:r>
              <a:rPr lang="en-US" altLang="en-US" dirty="0">
                <a:solidFill>
                  <a:srgbClr val="0070C0"/>
                </a:solidFill>
                <a:latin typeface="Times New Roman" pitchFamily="18" charset="0"/>
                <a:cs typeface="Times New Roman" pitchFamily="18" charset="0"/>
              </a:rPr>
              <a:t>(</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j</a:t>
            </a:r>
            <a:r>
              <a:rPr lang="en-US" altLang="en-US" dirty="0">
                <a:solidFill>
                  <a:srgbClr val="0070C0"/>
                </a:solidFill>
                <a:latin typeface="Times New Roman" pitchFamily="18" charset="0"/>
                <a:cs typeface="Times New Roman" pitchFamily="18" charset="0"/>
              </a:rPr>
              <a:t> , </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k</a:t>
            </a:r>
            <a:r>
              <a:rPr lang="en-US" altLang="en-US" dirty="0">
                <a:solidFill>
                  <a:srgbClr val="0070C0"/>
                </a:solidFill>
                <a:latin typeface="Times New Roman" pitchFamily="18" charset="0"/>
                <a:cs typeface="Times New Roman" pitchFamily="18" charset="0"/>
              </a:rPr>
              <a:t>)</a:t>
            </a:r>
            <a:r>
              <a:rPr lang="en-US" altLang="en-US" dirty="0">
                <a:solidFill>
                  <a:srgbClr val="0070C0"/>
                </a:solidFill>
                <a:latin typeface="Arial" charset="0"/>
                <a:cs typeface="Arial" charset="0"/>
              </a:rPr>
              <a:t> </a:t>
            </a:r>
            <a:r>
              <a:rPr lang="en-US" altLang="en-US" dirty="0">
                <a:latin typeface="Arial" charset="0"/>
                <a:cs typeface="Arial" charset="0"/>
              </a:rPr>
              <a:t>are </a:t>
            </a:r>
            <a:r>
              <a:rPr lang="en-US" altLang="en-US" i="1" dirty="0">
                <a:latin typeface="Arial" charset="0"/>
                <a:cs typeface="Arial" charset="0"/>
              </a:rPr>
              <a:t>directed</a:t>
            </a:r>
            <a:r>
              <a:rPr lang="en-US" altLang="en-US" dirty="0">
                <a:latin typeface="Arial" charset="0"/>
                <a:cs typeface="Arial" charset="0"/>
              </a:rPr>
              <a:t> </a:t>
            </a:r>
            <a:r>
              <a:rPr lang="en-US" altLang="en-US" i="1" dirty="0">
                <a:latin typeface="Arial" charset="0"/>
                <a:cs typeface="Arial" charset="0"/>
              </a:rPr>
              <a:t>edges</a:t>
            </a:r>
          </a:p>
          <a:p>
            <a:pPr algn="ctr">
              <a:buFont typeface="Arial" charset="0"/>
              <a:buNone/>
            </a:pPr>
            <a:r>
              <a:rPr lang="en-US" altLang="en-US" i="1" dirty="0">
                <a:solidFill>
                  <a:srgbClr val="0070C0"/>
                </a:solidFill>
                <a:latin typeface="Times New Roman" pitchFamily="18" charset="0"/>
                <a:cs typeface="Arial" charset="0"/>
              </a:rPr>
              <a:t>E</a:t>
            </a:r>
            <a:r>
              <a:rPr lang="en-US" altLang="en-US" dirty="0">
                <a:solidFill>
                  <a:srgbClr val="0070C0"/>
                </a:solidFill>
                <a:latin typeface="Times New Roman" pitchFamily="18" charset="0"/>
                <a:cs typeface="Arial" charset="0"/>
              </a:rPr>
              <a:t> =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2</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3</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5</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5</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3</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6</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8</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a:t>
            </a:r>
          </a:p>
          <a:p>
            <a:pPr>
              <a:buFontTx/>
              <a:buNone/>
            </a:pPr>
            <a:endParaRPr lang="en-US" altLang="en-US" dirty="0">
              <a:latin typeface="Arial" charset="0"/>
              <a:cs typeface="Arial" charset="0"/>
            </a:endParaRPr>
          </a:p>
        </p:txBody>
      </p:sp>
      <p:pic>
        <p:nvPicPr>
          <p:cNvPr id="9220"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9220"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741425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graph is an abstract data type for storing adjacency relations</a:t>
            </a:r>
          </a:p>
          <a:p>
            <a:pPr lvl="1"/>
            <a:r>
              <a:rPr lang="en-US" altLang="en-US" dirty="0">
                <a:latin typeface="Arial" charset="0"/>
                <a:cs typeface="Arial" charset="0"/>
              </a:rPr>
              <a:t>We start with definitions:</a:t>
            </a:r>
          </a:p>
          <a:p>
            <a:pPr lvl="2"/>
            <a:r>
              <a:rPr lang="en-US" altLang="en-US" dirty="0">
                <a:latin typeface="Arial" charset="0"/>
                <a:cs typeface="Arial" charset="0"/>
              </a:rPr>
              <a:t>Vertices, edges, degree and sub-graphs</a:t>
            </a:r>
          </a:p>
          <a:p>
            <a:pPr lvl="1"/>
            <a:r>
              <a:rPr lang="en-US" altLang="en-US" dirty="0">
                <a:latin typeface="Arial" charset="0"/>
                <a:cs typeface="Arial" charset="0"/>
              </a:rPr>
              <a:t>We will describe paths in graphs</a:t>
            </a:r>
          </a:p>
          <a:p>
            <a:pPr lvl="2"/>
            <a:r>
              <a:rPr lang="en-US" altLang="en-US" dirty="0">
                <a:latin typeface="Arial" charset="0"/>
                <a:cs typeface="Arial" charset="0"/>
              </a:rPr>
              <a:t>Simple paths and cycles</a:t>
            </a:r>
          </a:p>
          <a:p>
            <a:pPr lvl="1"/>
            <a:r>
              <a:rPr lang="en-US" altLang="en-US" dirty="0">
                <a:latin typeface="Arial" charset="0"/>
                <a:cs typeface="Arial" charset="0"/>
              </a:rPr>
              <a:t>Definition of connectedness</a:t>
            </a:r>
          </a:p>
          <a:p>
            <a:pPr lvl="1"/>
            <a:r>
              <a:rPr lang="en-US" altLang="en-US" dirty="0">
                <a:latin typeface="Arial" charset="0"/>
                <a:cs typeface="Arial" charset="0"/>
              </a:rPr>
              <a:t>Weighted graphs</a:t>
            </a:r>
          </a:p>
          <a:p>
            <a:pPr lvl="1"/>
            <a:r>
              <a:rPr lang="en-US" altLang="en-US" dirty="0">
                <a:latin typeface="Arial" charset="0"/>
                <a:cs typeface="Arial" charset="0"/>
              </a:rPr>
              <a:t>We will then reinterpret these in terms of directed graphs</a:t>
            </a:r>
          </a:p>
          <a:p>
            <a:pPr lvl="1"/>
            <a:r>
              <a:rPr lang="en-US" altLang="en-US" dirty="0">
                <a:latin typeface="Arial" charset="0"/>
                <a:cs typeface="Arial" charset="0"/>
              </a:rPr>
              <a:t>Directed acyclic graphs</a:t>
            </a:r>
          </a:p>
        </p:txBody>
      </p:sp>
      <p:pic>
        <p:nvPicPr>
          <p:cNvPr id="6147" name="Picture 614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439155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altLang="en-US" dirty="0">
                <a:latin typeface="Arial" charset="0"/>
                <a:cs typeface="Arial" charset="0"/>
              </a:rPr>
              <a:t>Directed graphs</a:t>
            </a:r>
          </a:p>
        </p:txBody>
      </p:sp>
      <p:sp>
        <p:nvSpPr>
          <p:cNvPr id="102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maximum number of directed edges in a directed graph is</a:t>
            </a:r>
          </a:p>
        </p:txBody>
      </p:sp>
      <p:graphicFrame>
        <p:nvGraphicFramePr>
          <p:cNvPr id="1026" name="Object 2"/>
          <p:cNvGraphicFramePr>
            <a:graphicFrameLocks noChangeAspect="1"/>
          </p:cNvGraphicFramePr>
          <p:nvPr>
            <p:extLst>
              <p:ext uri="{D42A27DB-BD31-4B8C-83A1-F6EECF244321}">
                <p14:modId xmlns:p14="http://schemas.microsoft.com/office/powerpoint/2010/main" val="519936639"/>
              </p:ext>
            </p:extLst>
          </p:nvPr>
        </p:nvGraphicFramePr>
        <p:xfrm>
          <a:off x="1691680" y="2276872"/>
          <a:ext cx="5386387" cy="909638"/>
        </p:xfrm>
        <a:graphic>
          <a:graphicData uri="http://schemas.openxmlformats.org/presentationml/2006/ole">
            <mc:AlternateContent xmlns:mc="http://schemas.openxmlformats.org/markup-compatibility/2006">
              <mc:Choice xmlns:v="urn:schemas-microsoft-com:vml" Requires="v">
                <p:oleObj name="Equation" r:id="rId3" imgW="2781000" imgH="469800" progId="Equation.DSMT4">
                  <p:embed/>
                </p:oleObj>
              </mc:Choice>
              <mc:Fallback>
                <p:oleObj name="Equation" r:id="rId3" imgW="2781000" imgH="469800" progId="Equation.DSMT4">
                  <p:embed/>
                  <p:pic>
                    <p:nvPicPr>
                      <p:cNvPr id="0" name=""/>
                      <p:cNvPicPr>
                        <a:picLocks noChangeAspect="1" noChangeArrowheads="1"/>
                      </p:cNvPicPr>
                      <p:nvPr/>
                    </p:nvPicPr>
                    <p:blipFill>
                      <a:blip r:embed="rId4"/>
                      <a:srcRect/>
                      <a:stretch>
                        <a:fillRect/>
                      </a:stretch>
                    </p:blipFill>
                    <p:spPr bwMode="auto">
                      <a:xfrm>
                        <a:off x="1691680" y="2276872"/>
                        <a:ext cx="5386387"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30" name="Picture 1029"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379363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latin typeface="Arial" charset="0"/>
                <a:cs typeface="Arial" charset="0"/>
              </a:rPr>
              <a:t>In and out degrees</a:t>
            </a:r>
          </a:p>
        </p:txBody>
      </p:sp>
      <p:sp>
        <p:nvSpPr>
          <p:cNvPr id="3584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degree of a vertex in a directed graph:</a:t>
            </a:r>
          </a:p>
          <a:p>
            <a:pPr lvl="1"/>
            <a:r>
              <a:rPr lang="en-US" altLang="en-US" dirty="0">
                <a:latin typeface="Arial" charset="0"/>
                <a:cs typeface="Arial" charset="0"/>
              </a:rPr>
              <a:t>The </a:t>
            </a:r>
            <a:r>
              <a:rPr lang="en-US" altLang="en-US" i="1" dirty="0">
                <a:latin typeface="Arial" charset="0"/>
                <a:cs typeface="Arial" charset="0"/>
              </a:rPr>
              <a:t>out-degree</a:t>
            </a:r>
            <a:r>
              <a:rPr lang="en-US" altLang="en-US" dirty="0">
                <a:latin typeface="Arial" charset="0"/>
                <a:cs typeface="Arial" charset="0"/>
              </a:rPr>
              <a:t> of a vertex is the number of outward edges from the vertex</a:t>
            </a:r>
          </a:p>
          <a:p>
            <a:pPr lvl="1"/>
            <a:r>
              <a:rPr lang="en-US" altLang="en-US" dirty="0">
                <a:latin typeface="Arial" charset="0"/>
                <a:cs typeface="Arial" charset="0"/>
              </a:rPr>
              <a:t>The </a:t>
            </a:r>
            <a:r>
              <a:rPr lang="en-US" altLang="en-US" i="1" dirty="0">
                <a:latin typeface="Arial" charset="0"/>
                <a:cs typeface="Arial" charset="0"/>
              </a:rPr>
              <a:t>in-degree</a:t>
            </a:r>
            <a:r>
              <a:rPr lang="en-US" altLang="en-US" dirty="0">
                <a:latin typeface="Arial" charset="0"/>
                <a:cs typeface="Arial" charset="0"/>
              </a:rPr>
              <a:t> of a vertex is the number of inward edges to the vertex</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In this graph:</a:t>
            </a:r>
          </a:p>
          <a:p>
            <a:pPr marL="342900" lvl="1" indent="-342900">
              <a:buNone/>
            </a:pPr>
            <a:r>
              <a:rPr lang="en-US" altLang="en-US" dirty="0">
                <a:latin typeface="Arial" charset="0"/>
                <a:cs typeface="Arial" charset="0"/>
              </a:rPr>
              <a:t>		</a:t>
            </a:r>
            <a:r>
              <a:rPr lang="en-US" altLang="en-US" dirty="0" err="1">
                <a:latin typeface="Times New Roman" panose="02020603050405020304" pitchFamily="18" charset="0"/>
                <a:cs typeface="Times New Roman" panose="02020603050405020304" pitchFamily="18" charset="0"/>
              </a:rPr>
              <a:t>in_degree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0	</a:t>
            </a:r>
            <a:r>
              <a:rPr lang="en-US" altLang="en-US" dirty="0" err="1">
                <a:latin typeface="Times New Roman" panose="02020603050405020304" pitchFamily="18" charset="0"/>
                <a:cs typeface="Times New Roman" panose="02020603050405020304" pitchFamily="18" charset="0"/>
              </a:rPr>
              <a:t>out_degree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2</a:t>
            </a:r>
          </a:p>
          <a:p>
            <a:pPr marL="342900" lvl="1" indent="-342900">
              <a:buNone/>
            </a:pPr>
            <a:r>
              <a:rPr lang="en-US" altLang="en-US" dirty="0">
                <a:latin typeface="Arial" charset="0"/>
                <a:cs typeface="Arial" charset="0"/>
              </a:rPr>
              <a:t>		</a:t>
            </a:r>
            <a:r>
              <a:rPr lang="en-US" altLang="en-US" dirty="0" err="1">
                <a:latin typeface="Times New Roman" panose="02020603050405020304" pitchFamily="18" charset="0"/>
                <a:cs typeface="Times New Roman" panose="02020603050405020304" pitchFamily="18" charset="0"/>
              </a:rPr>
              <a:t>in_degree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 2	</a:t>
            </a:r>
            <a:r>
              <a:rPr lang="en-US" altLang="en-US" dirty="0" err="1">
                <a:latin typeface="Times New Roman" panose="02020603050405020304" pitchFamily="18" charset="0"/>
                <a:cs typeface="Times New Roman" panose="02020603050405020304" pitchFamily="18" charset="0"/>
              </a:rPr>
              <a:t>out_degree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 3</a:t>
            </a:r>
          </a:p>
          <a:p>
            <a:pPr marL="342900" lvl="1" indent="-342900">
              <a:buNone/>
            </a:pPr>
            <a:endParaRPr lang="en-US" altLang="en-US" dirty="0">
              <a:latin typeface="Times New Roman" panose="02020603050405020304" pitchFamily="18" charset="0"/>
              <a:cs typeface="Times New Roman" panose="02020603050405020304" pitchFamily="18" charset="0"/>
            </a:endParaRPr>
          </a:p>
          <a:p>
            <a:pPr>
              <a:buFont typeface="Arial" charset="0"/>
              <a:buNone/>
            </a:pPr>
            <a:endParaRPr lang="en-US" altLang="en-US" dirty="0">
              <a:latin typeface="Arial" charset="0"/>
              <a:cs typeface="Arial" charset="0"/>
            </a:endParaRPr>
          </a:p>
        </p:txBody>
      </p:sp>
      <p:pic>
        <p:nvPicPr>
          <p:cNvPr id="304130"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pic>
        <p:nvPicPr>
          <p:cNvPr id="304131" name="Picture 304130"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21705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4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latin typeface="Arial" charset="0"/>
                <a:cs typeface="Arial" charset="0"/>
              </a:rPr>
              <a:t>Sources and sinks</a:t>
            </a:r>
          </a:p>
        </p:txBody>
      </p:sp>
      <p:sp>
        <p:nvSpPr>
          <p:cNvPr id="3584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Definitions:</a:t>
            </a:r>
          </a:p>
          <a:p>
            <a:pPr lvl="1"/>
            <a:r>
              <a:rPr lang="en-US" altLang="en-US" dirty="0">
                <a:latin typeface="Arial" charset="0"/>
                <a:cs typeface="Arial" charset="0"/>
              </a:rPr>
              <a:t>Vertices with an in-degree of zero are described as </a:t>
            </a:r>
            <a:r>
              <a:rPr lang="en-US" altLang="en-US" i="1" dirty="0">
                <a:solidFill>
                  <a:srgbClr val="FF0000"/>
                </a:solidFill>
                <a:latin typeface="Arial" charset="0"/>
                <a:cs typeface="Arial" charset="0"/>
              </a:rPr>
              <a:t>sources</a:t>
            </a:r>
            <a:endParaRPr lang="en-US" altLang="en-US" dirty="0">
              <a:solidFill>
                <a:srgbClr val="FF0000"/>
              </a:solidFill>
              <a:latin typeface="Arial" charset="0"/>
              <a:cs typeface="Arial" charset="0"/>
            </a:endParaRPr>
          </a:p>
          <a:p>
            <a:pPr lvl="1"/>
            <a:r>
              <a:rPr lang="en-US" altLang="en-US" dirty="0">
                <a:latin typeface="Arial" charset="0"/>
                <a:cs typeface="Arial" charset="0"/>
              </a:rPr>
              <a:t>Vertices with an out-degree of zero are described as </a:t>
            </a:r>
            <a:r>
              <a:rPr lang="en-US" altLang="en-US" i="1" dirty="0">
                <a:solidFill>
                  <a:srgbClr val="FF0000"/>
                </a:solidFill>
                <a:latin typeface="Arial" charset="0"/>
                <a:cs typeface="Arial" charset="0"/>
              </a:rPr>
              <a:t>sinks</a:t>
            </a:r>
            <a:endParaRPr lang="en-US" altLang="en-US" dirty="0">
              <a:solidFill>
                <a:srgbClr val="FF0000"/>
              </a:solidFill>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In this graph:</a:t>
            </a:r>
          </a:p>
          <a:p>
            <a:pPr lvl="1"/>
            <a:r>
              <a:rPr lang="en-US" altLang="en-US" dirty="0">
                <a:solidFill>
                  <a:prstClr val="black"/>
                </a:solidFill>
                <a:latin typeface="Arial" charset="0"/>
                <a:cs typeface="Arial" charset="0"/>
              </a:rPr>
              <a:t>Sources:	</a:t>
            </a:r>
            <a:r>
              <a:rPr lang="en-US" altLang="en-US" sz="2400" i="1"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1</a:t>
            </a:r>
            <a:r>
              <a:rPr lang="en-US" altLang="en-US" dirty="0">
                <a:latin typeface="Arial" charset="0"/>
                <a:cs typeface="Arial" charset="0"/>
              </a:rPr>
              <a:t>, </a:t>
            </a:r>
            <a:r>
              <a:rPr lang="en-US" altLang="en-US" sz="2400" i="1" dirty="0">
                <a:solidFill>
                  <a:prstClr val="black"/>
                </a:solidFill>
                <a:latin typeface="Times New Roman" panose="02020603050405020304" pitchFamily="18" charset="0"/>
                <a:cs typeface="Times New Roman" panose="02020603050405020304" pitchFamily="18" charset="0"/>
              </a:rPr>
              <a:t>v</a:t>
            </a:r>
            <a:r>
              <a:rPr lang="en-US" altLang="en-US" sz="2000" baseline="-25000" dirty="0">
                <a:solidFill>
                  <a:prstClr val="black"/>
                </a:solidFill>
                <a:latin typeface="Times New Roman" panose="02020603050405020304" pitchFamily="18" charset="0"/>
                <a:cs typeface="Times New Roman" panose="02020603050405020304" pitchFamily="18" charset="0"/>
              </a:rPr>
              <a:t>6</a:t>
            </a:r>
            <a:r>
              <a:rPr lang="en-US" altLang="en-US" dirty="0">
                <a:latin typeface="Arial" charset="0"/>
                <a:cs typeface="Arial" charset="0"/>
              </a:rPr>
              <a:t>, </a:t>
            </a:r>
            <a:r>
              <a:rPr lang="en-US" altLang="en-US" sz="2400" i="1" dirty="0">
                <a:solidFill>
                  <a:prstClr val="black"/>
                </a:solidFill>
                <a:latin typeface="Times New Roman" panose="02020603050405020304" pitchFamily="18" charset="0"/>
                <a:cs typeface="Times New Roman" panose="02020603050405020304" pitchFamily="18" charset="0"/>
              </a:rPr>
              <a:t>v</a:t>
            </a:r>
            <a:r>
              <a:rPr lang="en-US" altLang="en-US" baseline="-25000" dirty="0">
                <a:solidFill>
                  <a:prstClr val="black"/>
                </a:solidFill>
                <a:latin typeface="Times New Roman" panose="02020603050405020304" pitchFamily="18" charset="0"/>
                <a:cs typeface="Times New Roman" panose="02020603050405020304" pitchFamily="18" charset="0"/>
              </a:rPr>
              <a:t>7</a:t>
            </a:r>
            <a:r>
              <a:rPr lang="en-US" altLang="en-US" dirty="0">
                <a:latin typeface="Arial" charset="0"/>
                <a:cs typeface="Arial" charset="0"/>
              </a:rPr>
              <a:t> </a:t>
            </a:r>
          </a:p>
          <a:p>
            <a:pPr lvl="1"/>
            <a:r>
              <a:rPr lang="en-US" altLang="en-US" dirty="0">
                <a:solidFill>
                  <a:prstClr val="black"/>
                </a:solidFill>
                <a:latin typeface="Arial" charset="0"/>
                <a:cs typeface="Arial" charset="0"/>
              </a:rPr>
              <a:t>Sinks:	</a:t>
            </a:r>
            <a:r>
              <a:rPr lang="en-US" altLang="en-US" sz="2400" i="1"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2</a:t>
            </a:r>
            <a:r>
              <a:rPr lang="en-US" altLang="en-US" dirty="0">
                <a:latin typeface="Arial" charset="0"/>
                <a:cs typeface="Arial" charset="0"/>
              </a:rPr>
              <a:t>, </a:t>
            </a:r>
            <a:r>
              <a:rPr lang="en-US" altLang="en-US" sz="2400" i="1" dirty="0">
                <a:solidFill>
                  <a:prstClr val="black"/>
                </a:solidFill>
                <a:latin typeface="Times New Roman" panose="02020603050405020304" pitchFamily="18" charset="0"/>
                <a:cs typeface="Times New Roman" panose="02020603050405020304" pitchFamily="18" charset="0"/>
              </a:rPr>
              <a:t>v</a:t>
            </a:r>
            <a:r>
              <a:rPr lang="en-US" altLang="en-US" sz="2000" baseline="-25000" dirty="0">
                <a:solidFill>
                  <a:prstClr val="black"/>
                </a:solidFill>
                <a:latin typeface="Times New Roman" panose="02020603050405020304" pitchFamily="18" charset="0"/>
                <a:cs typeface="Times New Roman" panose="02020603050405020304" pitchFamily="18" charset="0"/>
              </a:rPr>
              <a:t>9</a:t>
            </a:r>
            <a:r>
              <a:rPr lang="en-US" altLang="en-US" dirty="0">
                <a:latin typeface="Arial" charset="0"/>
                <a:cs typeface="Arial" charset="0"/>
              </a:rPr>
              <a:t> </a:t>
            </a:r>
          </a:p>
          <a:p>
            <a:pPr lvl="1"/>
            <a:endParaRPr lang="en-US" altLang="en-US" dirty="0">
              <a:latin typeface="Arial" charset="0"/>
              <a:cs typeface="Arial" charset="0"/>
            </a:endParaRPr>
          </a:p>
        </p:txBody>
      </p:sp>
      <p:pic>
        <p:nvPicPr>
          <p:cNvPr id="304130"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pic>
        <p:nvPicPr>
          <p:cNvPr id="304131" name="Picture 304130"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50642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4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25190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path in a directed graph is an ordered sequence of vertices </a:t>
            </a:r>
          </a:p>
          <a:p>
            <a:pPr>
              <a:buFontTx/>
              <a:buNone/>
            </a:pPr>
            <a:r>
              <a:rPr lang="en-US" altLang="en-US" dirty="0">
                <a:latin typeface="Arial"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0</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endParaRPr lang="en-US" altLang="en-US" dirty="0">
              <a:latin typeface="Arial" charset="0"/>
              <a:cs typeface="Arial" charset="0"/>
            </a:endParaRPr>
          </a:p>
          <a:p>
            <a:pPr>
              <a:buFontTx/>
              <a:buNone/>
            </a:pPr>
            <a:r>
              <a:rPr lang="en-US" altLang="en-US" dirty="0">
                <a:latin typeface="Arial" charset="0"/>
                <a:cs typeface="Arial" charset="0"/>
              </a:rPr>
              <a:t>	where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baseline="-25000" dirty="0">
                <a:latin typeface="Times New Roman" pitchFamily="18" charset="0"/>
                <a:cs typeface="Arial" charset="0"/>
              </a:rPr>
              <a:t> – 1</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baseline="30000" dirty="0">
                <a:latin typeface="Arial" charset="0"/>
                <a:cs typeface="Arial" charset="0"/>
              </a:rPr>
              <a:t> </a:t>
            </a:r>
            <a:r>
              <a:rPr lang="en-US" altLang="en-US" dirty="0">
                <a:latin typeface="Arial" charset="0"/>
                <a:cs typeface="Arial" charset="0"/>
              </a:rPr>
              <a:t>is an edge for </a:t>
            </a:r>
            <a:r>
              <a:rPr lang="en-US" altLang="en-US" i="1" dirty="0">
                <a:latin typeface="Times New Roman" pitchFamily="18" charset="0"/>
                <a:cs typeface="Arial" charset="0"/>
              </a:rPr>
              <a:t>j</a:t>
            </a:r>
            <a:r>
              <a:rPr lang="en-US" altLang="en-US" dirty="0">
                <a:latin typeface="Times New Roman" pitchFamily="18" charset="0"/>
                <a:cs typeface="Arial" charset="0"/>
              </a:rPr>
              <a:t> = 1, ..., </a:t>
            </a:r>
            <a:r>
              <a:rPr lang="en-US" altLang="en-US" i="1" dirty="0">
                <a:latin typeface="Times New Roman" pitchFamily="18" charset="0"/>
                <a:cs typeface="Arial" charset="0"/>
              </a:rPr>
              <a:t>k</a:t>
            </a:r>
            <a:endParaRPr lang="en-US" altLang="en-US" dirty="0">
              <a:latin typeface="Times New Roman" pitchFamily="18" charset="0"/>
              <a:cs typeface="Arial" charset="0"/>
            </a:endParaRPr>
          </a:p>
          <a:p>
            <a:pPr marL="457200" lvl="1" indent="0">
              <a:buNone/>
            </a:pPr>
            <a:endParaRPr lang="en-US" altLang="en-US" i="1" dirty="0">
              <a:latin typeface="Times New Roman" pitchFamily="18" charset="0"/>
              <a:cs typeface="Arial" charset="0"/>
            </a:endParaRPr>
          </a:p>
          <a:p>
            <a:pPr marL="360363" indent="-360363">
              <a:buNone/>
            </a:pPr>
            <a:r>
              <a:rPr lang="en-US" altLang="en-US" i="1" dirty="0">
                <a:latin typeface="Times New Roman" pitchFamily="18" charset="0"/>
                <a:cs typeface="Arial" charset="0"/>
              </a:rPr>
              <a:t>	</a:t>
            </a:r>
            <a:r>
              <a:rPr lang="en-US" altLang="en-US" dirty="0">
                <a:latin typeface="Arial" charset="0"/>
                <a:cs typeface="Arial" charset="0"/>
              </a:rPr>
              <a:t>A path of length 5 in this graph is</a:t>
            </a:r>
            <a:br>
              <a:rPr lang="en-US" altLang="en-US" dirty="0">
                <a:latin typeface="Arial" charset="0"/>
                <a:cs typeface="Arial" charset="0"/>
              </a:rPr>
            </a:b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4</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3</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a:t>
            </a:r>
            <a:r>
              <a:rPr lang="en-US" altLang="en-US" i="1" dirty="0">
                <a:latin typeface="Times New Roman" pitchFamily="18" charset="0"/>
                <a:cs typeface="Arial" charset="0"/>
              </a:rPr>
              <a:t> </a:t>
            </a:r>
          </a:p>
          <a:p>
            <a:pPr marL="360363" indent="-360363">
              <a:buNone/>
            </a:pPr>
            <a:endParaRPr lang="en-US" altLang="en-US" i="1" dirty="0">
              <a:latin typeface="Times New Roman" pitchFamily="18" charset="0"/>
              <a:cs typeface="Arial" charset="0"/>
            </a:endParaRPr>
          </a:p>
          <a:p>
            <a:pPr marL="360363" indent="-360363">
              <a:buNone/>
            </a:pPr>
            <a:r>
              <a:rPr lang="en-US" altLang="en-US" dirty="0">
                <a:latin typeface="Arial" charset="0"/>
                <a:cs typeface="Arial" charset="0"/>
              </a:rPr>
              <a:t>	A simple cycle of length 3 is</a:t>
            </a:r>
            <a:br>
              <a:rPr lang="en-US" altLang="en-US" dirty="0">
                <a:latin typeface="Arial" charset="0"/>
                <a:cs typeface="Arial" charset="0"/>
              </a:rPr>
            </a:b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8</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4</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8</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a:t>
            </a:r>
            <a:r>
              <a:rPr lang="en-US" altLang="en-US" i="1" dirty="0">
                <a:latin typeface="Times New Roman" pitchFamily="18" charset="0"/>
                <a:cs typeface="Arial" charset="0"/>
              </a:rPr>
              <a:t> </a:t>
            </a:r>
            <a:endParaRPr lang="en-US" altLang="en-US" dirty="0">
              <a:latin typeface="Arial" charset="0"/>
              <a:cs typeface="Arial" charset="0"/>
            </a:endParaRPr>
          </a:p>
          <a:p>
            <a:pPr marL="360363" indent="-360363">
              <a:buNone/>
            </a:pPr>
            <a:endParaRPr lang="en-US" altLang="en-US" dirty="0">
              <a:latin typeface="Arial" charset="0"/>
              <a:cs typeface="Arial" charset="0"/>
            </a:endParaRPr>
          </a:p>
        </p:txBody>
      </p:sp>
      <p:pic>
        <p:nvPicPr>
          <p:cNvPr id="4"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pic>
        <p:nvPicPr>
          <p:cNvPr id="251908" name="Picture 251907"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79574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90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190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3554" name="Rectangle 2"/>
          <p:cNvSpPr>
            <a:spLocks noGrp="1" noChangeArrowheads="1"/>
          </p:cNvSpPr>
          <p:nvPr>
            <p:ph type="title"/>
          </p:nvPr>
        </p:nvSpPr>
        <p:spPr/>
        <p:txBody>
          <a:bodyPr/>
          <a:lstStyle/>
          <a:p>
            <a:r>
              <a:rPr lang="en-US" altLang="en-US">
                <a:latin typeface="Arial" charset="0"/>
                <a:cs typeface="Arial" charset="0"/>
              </a:rPr>
              <a:t>Connectedness</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Two vertices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Arial" charset="0"/>
                <a:cs typeface="Arial" charset="0"/>
              </a:rPr>
              <a:t> are said to be </a:t>
            </a:r>
            <a:r>
              <a:rPr lang="en-US" altLang="en-US" i="1" dirty="0">
                <a:latin typeface="Arial" charset="0"/>
                <a:cs typeface="Arial" charset="0"/>
              </a:rPr>
              <a:t>connected</a:t>
            </a:r>
            <a:r>
              <a:rPr lang="en-US" altLang="en-US" dirty="0">
                <a:latin typeface="Arial" charset="0"/>
                <a:cs typeface="Arial" charset="0"/>
              </a:rPr>
              <a:t> if there exists a path from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endParaRPr lang="en-US" altLang="en-US" dirty="0">
              <a:latin typeface="Arial" charset="0"/>
              <a:cs typeface="Arial" charset="0"/>
            </a:endParaRPr>
          </a:p>
          <a:p>
            <a:pPr lvl="1"/>
            <a:r>
              <a:rPr lang="en-US" altLang="en-US" dirty="0">
                <a:latin typeface="Arial" charset="0"/>
                <a:cs typeface="Arial" charset="0"/>
              </a:rPr>
              <a:t>A graph is </a:t>
            </a:r>
            <a:r>
              <a:rPr lang="en-US" altLang="en-US" i="1" dirty="0">
                <a:latin typeface="Arial" charset="0"/>
                <a:cs typeface="Arial" charset="0"/>
              </a:rPr>
              <a:t>strongly connected </a:t>
            </a:r>
            <a:r>
              <a:rPr lang="en-US" altLang="en-US" dirty="0">
                <a:latin typeface="Arial" charset="0"/>
                <a:cs typeface="Arial" charset="0"/>
              </a:rPr>
              <a:t>if there exists a directed path between any two vertices</a:t>
            </a:r>
          </a:p>
          <a:p>
            <a:pPr lvl="1"/>
            <a:r>
              <a:rPr lang="en-US" altLang="en-US" dirty="0">
                <a:latin typeface="Arial" charset="0"/>
                <a:cs typeface="Arial" charset="0"/>
              </a:rPr>
              <a:t>A graph is </a:t>
            </a:r>
            <a:r>
              <a:rPr lang="en-US" altLang="en-US" i="1" dirty="0">
                <a:latin typeface="Arial" charset="0"/>
                <a:cs typeface="Arial" charset="0"/>
              </a:rPr>
              <a:t>weakly connected</a:t>
            </a:r>
            <a:r>
              <a:rPr lang="en-US" altLang="en-US" dirty="0">
                <a:latin typeface="Arial" charset="0"/>
                <a:cs typeface="Arial" charset="0"/>
              </a:rPr>
              <a:t> there exists a path between any two vertices that ignores the direction</a:t>
            </a:r>
          </a:p>
          <a:p>
            <a:pPr lvl="1"/>
            <a:endParaRPr lang="en-US" altLang="en-US" dirty="0">
              <a:latin typeface="Arial" charset="0"/>
              <a:cs typeface="Arial" charset="0"/>
            </a:endParaRPr>
          </a:p>
          <a:p>
            <a:pPr marL="360363" indent="-360363">
              <a:buNone/>
            </a:pPr>
            <a:r>
              <a:rPr lang="en-US" altLang="en-US" dirty="0">
                <a:latin typeface="Arial" charset="0"/>
                <a:cs typeface="Arial" charset="0"/>
              </a:rPr>
              <a:t>	In this graph:</a:t>
            </a:r>
          </a:p>
          <a:p>
            <a:pPr lvl="1"/>
            <a:r>
              <a:rPr lang="en-US" altLang="en-US" dirty="0">
                <a:latin typeface="Arial" charset="0"/>
                <a:cs typeface="Arial" charset="0"/>
              </a:rPr>
              <a:t>The sub-graph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3</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4</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5</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8</a:t>
            </a:r>
            <a:r>
              <a:rPr lang="en-US" altLang="en-US" dirty="0">
                <a:latin typeface="Times New Roman" pitchFamily="18" charset="0"/>
                <a:cs typeface="Times New Roman" panose="02020603050405020304" pitchFamily="18" charset="0"/>
              </a:rPr>
              <a:t>} </a:t>
            </a:r>
            <a:r>
              <a:rPr lang="en-US" altLang="en-US" dirty="0">
                <a:latin typeface="Arial" charset="0"/>
                <a:cs typeface="Arial" charset="0"/>
              </a:rPr>
              <a:t>is strongly</a:t>
            </a:r>
            <a:br>
              <a:rPr lang="en-US" altLang="en-US" dirty="0">
                <a:latin typeface="Arial" charset="0"/>
                <a:cs typeface="Arial" charset="0"/>
              </a:rPr>
            </a:br>
            <a:r>
              <a:rPr lang="en-US" altLang="en-US" dirty="0">
                <a:latin typeface="Arial" charset="0"/>
                <a:cs typeface="Arial" charset="0"/>
              </a:rPr>
              <a:t>connected</a:t>
            </a:r>
          </a:p>
          <a:p>
            <a:pPr lvl="1"/>
            <a:r>
              <a:rPr lang="en-US" altLang="en-US" dirty="0">
                <a:latin typeface="Arial" charset="0"/>
                <a:cs typeface="Arial" charset="0"/>
              </a:rPr>
              <a:t>The sub-graph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1</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2</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3</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4</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5</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8</a:t>
            </a:r>
            <a:r>
              <a:rPr lang="en-US" altLang="en-US" dirty="0">
                <a:latin typeface="Times New Roman" pitchFamily="18" charset="0"/>
                <a:cs typeface="Times New Roman" panose="02020603050405020304" pitchFamily="18" charset="0"/>
              </a:rPr>
              <a:t>} </a:t>
            </a:r>
            <a:r>
              <a:rPr lang="en-US" altLang="en-US" dirty="0">
                <a:latin typeface="Arial" charset="0"/>
                <a:cs typeface="Arial" charset="0"/>
              </a:rPr>
              <a:t>is</a:t>
            </a:r>
            <a:br>
              <a:rPr lang="en-US" altLang="en-US" dirty="0">
                <a:latin typeface="Arial" charset="0"/>
                <a:cs typeface="Arial" charset="0"/>
              </a:rPr>
            </a:br>
            <a:r>
              <a:rPr lang="en-US" altLang="en-US" dirty="0">
                <a:latin typeface="Arial" charset="0"/>
                <a:cs typeface="Arial" charset="0"/>
              </a:rPr>
              <a:t>weakly connected</a:t>
            </a:r>
          </a:p>
          <a:p>
            <a:pPr lvl="1"/>
            <a:endParaRPr lang="en-US" altLang="en-US" dirty="0">
              <a:latin typeface="Arial" charset="0"/>
              <a:cs typeface="Arial" charset="0"/>
            </a:endParaRPr>
          </a:p>
        </p:txBody>
      </p:sp>
      <p:pic>
        <p:nvPicPr>
          <p:cNvPr id="23556" name="Picture 23555"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99818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3554" name="Rectangle 2"/>
          <p:cNvSpPr>
            <a:spLocks noGrp="1" noChangeArrowheads="1"/>
          </p:cNvSpPr>
          <p:nvPr>
            <p:ph type="title"/>
          </p:nvPr>
        </p:nvSpPr>
        <p:spPr/>
        <p:txBody>
          <a:bodyPr/>
          <a:lstStyle/>
          <a:p>
            <a:r>
              <a:rPr lang="en-US" altLang="en-US" dirty="0">
                <a:latin typeface="Arial" charset="0"/>
                <a:cs typeface="Arial" charset="0"/>
              </a:rPr>
              <a:t>Weighted directed graphs</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a weighted directed graphs, each edge is associated with a value</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If both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r>
              <a:rPr lang="en-US" altLang="en-US" dirty="0">
                <a:latin typeface="Arial" charset="0"/>
                <a:cs typeface="Arial" charset="0"/>
              </a:rPr>
              <a:t> and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dirty="0">
                <a:latin typeface="Arial" charset="0"/>
                <a:cs typeface="Arial" charset="0"/>
              </a:rPr>
              <a:t> are edges, it is not required that they have the same weight</a:t>
            </a:r>
          </a:p>
        </p:txBody>
      </p:sp>
      <p:sp>
        <p:nvSpPr>
          <p:cNvPr id="2" name="Rectangle 1"/>
          <p:cNvSpPr/>
          <p:nvPr/>
        </p:nvSpPr>
        <p:spPr>
          <a:xfrm>
            <a:off x="5220072" y="4217017"/>
            <a:ext cx="473206" cy="369332"/>
          </a:xfrm>
          <a:prstGeom prst="rect">
            <a:avLst/>
          </a:prstGeom>
        </p:spPr>
        <p:txBody>
          <a:bodyPr wrap="none">
            <a:spAutoFit/>
          </a:bodyPr>
          <a:lstStyle/>
          <a:p>
            <a:r>
              <a:rPr lang="en-US" altLang="en-US" b="1" dirty="0">
                <a:solidFill>
                  <a:srgbClr val="FF0000"/>
                </a:solidFill>
                <a:latin typeface="Times New Roman" pitchFamily="18" charset="0"/>
              </a:rPr>
              <a:t>6.7</a:t>
            </a:r>
            <a:endParaRPr lang="en-CA" b="1" dirty="0">
              <a:solidFill>
                <a:srgbClr val="FF0000"/>
              </a:solidFill>
            </a:endParaRPr>
          </a:p>
        </p:txBody>
      </p:sp>
      <p:sp>
        <p:nvSpPr>
          <p:cNvPr id="7" name="Rectangle 6"/>
          <p:cNvSpPr/>
          <p:nvPr/>
        </p:nvSpPr>
        <p:spPr>
          <a:xfrm>
            <a:off x="6012160" y="3347700"/>
            <a:ext cx="473206" cy="369332"/>
          </a:xfrm>
          <a:prstGeom prst="rect">
            <a:avLst/>
          </a:prstGeom>
        </p:spPr>
        <p:txBody>
          <a:bodyPr wrap="none">
            <a:spAutoFit/>
          </a:bodyPr>
          <a:lstStyle/>
          <a:p>
            <a:r>
              <a:rPr lang="en-US" altLang="en-US" b="1" dirty="0">
                <a:solidFill>
                  <a:srgbClr val="FF0000"/>
                </a:solidFill>
                <a:latin typeface="Times New Roman" pitchFamily="18" charset="0"/>
              </a:rPr>
              <a:t>6.4</a:t>
            </a:r>
            <a:endParaRPr lang="en-CA" b="1" dirty="0">
              <a:solidFill>
                <a:srgbClr val="FF0000"/>
              </a:solidFill>
            </a:endParaRPr>
          </a:p>
        </p:txBody>
      </p:sp>
      <p:sp>
        <p:nvSpPr>
          <p:cNvPr id="8" name="Rectangle 7"/>
          <p:cNvSpPr/>
          <p:nvPr/>
        </p:nvSpPr>
        <p:spPr>
          <a:xfrm>
            <a:off x="5971002" y="4005064"/>
            <a:ext cx="473206" cy="369332"/>
          </a:xfrm>
          <a:prstGeom prst="rect">
            <a:avLst/>
          </a:prstGeom>
        </p:spPr>
        <p:txBody>
          <a:bodyPr wrap="none">
            <a:spAutoFit/>
          </a:bodyPr>
          <a:lstStyle/>
          <a:p>
            <a:r>
              <a:rPr lang="en-US" b="1" dirty="0">
                <a:solidFill>
                  <a:srgbClr val="FF0000"/>
                </a:solidFill>
                <a:latin typeface="Times New Roman" pitchFamily="18" charset="0"/>
              </a:rPr>
              <a:t>7.5</a:t>
            </a:r>
            <a:endParaRPr lang="en-CA" b="1" dirty="0">
              <a:solidFill>
                <a:srgbClr val="FF0000"/>
              </a:solidFill>
            </a:endParaRPr>
          </a:p>
        </p:txBody>
      </p:sp>
      <p:sp>
        <p:nvSpPr>
          <p:cNvPr id="9" name="Rectangle 8"/>
          <p:cNvSpPr/>
          <p:nvPr/>
        </p:nvSpPr>
        <p:spPr>
          <a:xfrm>
            <a:off x="5754978" y="5541516"/>
            <a:ext cx="473206" cy="369332"/>
          </a:xfrm>
          <a:prstGeom prst="rect">
            <a:avLst/>
          </a:prstGeom>
        </p:spPr>
        <p:txBody>
          <a:bodyPr wrap="none">
            <a:spAutoFit/>
          </a:bodyPr>
          <a:lstStyle/>
          <a:p>
            <a:r>
              <a:rPr lang="en-US" b="1" dirty="0">
                <a:solidFill>
                  <a:srgbClr val="FF0000"/>
                </a:solidFill>
                <a:latin typeface="Times New Roman" pitchFamily="18" charset="0"/>
              </a:rPr>
              <a:t>5.4</a:t>
            </a:r>
            <a:endParaRPr lang="en-CA" b="1" dirty="0">
              <a:solidFill>
                <a:srgbClr val="FF0000"/>
              </a:solidFill>
            </a:endParaRPr>
          </a:p>
        </p:txBody>
      </p:sp>
      <p:sp>
        <p:nvSpPr>
          <p:cNvPr id="10" name="Rectangle 9"/>
          <p:cNvSpPr/>
          <p:nvPr/>
        </p:nvSpPr>
        <p:spPr>
          <a:xfrm>
            <a:off x="6588224" y="5517232"/>
            <a:ext cx="473206" cy="369332"/>
          </a:xfrm>
          <a:prstGeom prst="rect">
            <a:avLst/>
          </a:prstGeom>
        </p:spPr>
        <p:txBody>
          <a:bodyPr wrap="none">
            <a:spAutoFit/>
          </a:bodyPr>
          <a:lstStyle/>
          <a:p>
            <a:r>
              <a:rPr lang="en-US" b="1" dirty="0">
                <a:solidFill>
                  <a:srgbClr val="FF0000"/>
                </a:solidFill>
                <a:latin typeface="Times New Roman" pitchFamily="18" charset="0"/>
              </a:rPr>
              <a:t>4.5</a:t>
            </a:r>
            <a:endParaRPr lang="en-CA" b="1" dirty="0">
              <a:solidFill>
                <a:srgbClr val="FF0000"/>
              </a:solidFill>
            </a:endParaRPr>
          </a:p>
        </p:txBody>
      </p:sp>
      <p:sp>
        <p:nvSpPr>
          <p:cNvPr id="11" name="Rectangle 10"/>
          <p:cNvSpPr/>
          <p:nvPr/>
        </p:nvSpPr>
        <p:spPr>
          <a:xfrm>
            <a:off x="6084168" y="4797152"/>
            <a:ext cx="473206" cy="369332"/>
          </a:xfrm>
          <a:prstGeom prst="rect">
            <a:avLst/>
          </a:prstGeom>
        </p:spPr>
        <p:txBody>
          <a:bodyPr wrap="none">
            <a:spAutoFit/>
          </a:bodyPr>
          <a:lstStyle/>
          <a:p>
            <a:r>
              <a:rPr lang="en-US" altLang="en-US" b="1" dirty="0">
                <a:solidFill>
                  <a:srgbClr val="FF0000"/>
                </a:solidFill>
                <a:latin typeface="Times New Roman" pitchFamily="18" charset="0"/>
              </a:rPr>
              <a:t>4.1</a:t>
            </a:r>
            <a:endParaRPr lang="en-CA" b="1" dirty="0">
              <a:solidFill>
                <a:srgbClr val="FF0000"/>
              </a:solidFill>
            </a:endParaRPr>
          </a:p>
        </p:txBody>
      </p:sp>
      <p:sp>
        <p:nvSpPr>
          <p:cNvPr id="12" name="Rectangle 11"/>
          <p:cNvSpPr/>
          <p:nvPr/>
        </p:nvSpPr>
        <p:spPr>
          <a:xfrm>
            <a:off x="6804248" y="4101356"/>
            <a:ext cx="473206" cy="369332"/>
          </a:xfrm>
          <a:prstGeom prst="rect">
            <a:avLst/>
          </a:prstGeom>
        </p:spPr>
        <p:txBody>
          <a:bodyPr wrap="none">
            <a:spAutoFit/>
          </a:bodyPr>
          <a:lstStyle/>
          <a:p>
            <a:r>
              <a:rPr lang="en-US" altLang="en-US" b="1" dirty="0">
                <a:solidFill>
                  <a:srgbClr val="FF0000"/>
                </a:solidFill>
                <a:latin typeface="Times New Roman" pitchFamily="18" charset="0"/>
              </a:rPr>
              <a:t>7.3</a:t>
            </a:r>
            <a:endParaRPr lang="en-CA" b="1" dirty="0">
              <a:solidFill>
                <a:srgbClr val="FF0000"/>
              </a:solidFill>
            </a:endParaRPr>
          </a:p>
        </p:txBody>
      </p:sp>
      <p:sp>
        <p:nvSpPr>
          <p:cNvPr id="13" name="Rectangle 12"/>
          <p:cNvSpPr/>
          <p:nvPr/>
        </p:nvSpPr>
        <p:spPr>
          <a:xfrm>
            <a:off x="7368262" y="4005064"/>
            <a:ext cx="473206" cy="369332"/>
          </a:xfrm>
          <a:prstGeom prst="rect">
            <a:avLst/>
          </a:prstGeom>
        </p:spPr>
        <p:txBody>
          <a:bodyPr wrap="none">
            <a:spAutoFit/>
          </a:bodyPr>
          <a:lstStyle/>
          <a:p>
            <a:r>
              <a:rPr lang="en-US" b="1" dirty="0">
                <a:solidFill>
                  <a:srgbClr val="FF0000"/>
                </a:solidFill>
                <a:latin typeface="Times New Roman" pitchFamily="18" charset="0"/>
              </a:rPr>
              <a:t>6.8</a:t>
            </a:r>
            <a:endParaRPr lang="en-CA" b="1" dirty="0">
              <a:solidFill>
                <a:srgbClr val="FF0000"/>
              </a:solidFill>
            </a:endParaRPr>
          </a:p>
        </p:txBody>
      </p:sp>
      <p:sp>
        <p:nvSpPr>
          <p:cNvPr id="14" name="Rectangle 13"/>
          <p:cNvSpPr/>
          <p:nvPr/>
        </p:nvSpPr>
        <p:spPr>
          <a:xfrm>
            <a:off x="7872318" y="4437112"/>
            <a:ext cx="473206" cy="369332"/>
          </a:xfrm>
          <a:prstGeom prst="rect">
            <a:avLst/>
          </a:prstGeom>
        </p:spPr>
        <p:txBody>
          <a:bodyPr wrap="none">
            <a:spAutoFit/>
          </a:bodyPr>
          <a:lstStyle/>
          <a:p>
            <a:r>
              <a:rPr lang="en-US" altLang="en-US" b="1" dirty="0">
                <a:solidFill>
                  <a:srgbClr val="FF0000"/>
                </a:solidFill>
                <a:latin typeface="Times New Roman" pitchFamily="18" charset="0"/>
              </a:rPr>
              <a:t>5.9</a:t>
            </a:r>
            <a:endParaRPr lang="en-CA" b="1" dirty="0">
              <a:solidFill>
                <a:srgbClr val="FF0000"/>
              </a:solidFill>
            </a:endParaRPr>
          </a:p>
        </p:txBody>
      </p:sp>
      <p:sp>
        <p:nvSpPr>
          <p:cNvPr id="15" name="Rectangle 14"/>
          <p:cNvSpPr/>
          <p:nvPr/>
        </p:nvSpPr>
        <p:spPr>
          <a:xfrm>
            <a:off x="7956376" y="5325492"/>
            <a:ext cx="473206" cy="369332"/>
          </a:xfrm>
          <a:prstGeom prst="rect">
            <a:avLst/>
          </a:prstGeom>
        </p:spPr>
        <p:txBody>
          <a:bodyPr wrap="none">
            <a:spAutoFit/>
          </a:bodyPr>
          <a:lstStyle/>
          <a:p>
            <a:r>
              <a:rPr lang="en-US" b="1" dirty="0">
                <a:solidFill>
                  <a:srgbClr val="FF0000"/>
                </a:solidFill>
                <a:latin typeface="Times New Roman" pitchFamily="18" charset="0"/>
              </a:rPr>
              <a:t>4.7</a:t>
            </a:r>
            <a:endParaRPr lang="en-CA" b="1" dirty="0">
              <a:solidFill>
                <a:srgbClr val="FF0000"/>
              </a:solidFill>
            </a:endParaRPr>
          </a:p>
        </p:txBody>
      </p:sp>
      <p:sp>
        <p:nvSpPr>
          <p:cNvPr id="16" name="Rectangle 15"/>
          <p:cNvSpPr/>
          <p:nvPr/>
        </p:nvSpPr>
        <p:spPr>
          <a:xfrm>
            <a:off x="7308304" y="5157192"/>
            <a:ext cx="473206" cy="369332"/>
          </a:xfrm>
          <a:prstGeom prst="rect">
            <a:avLst/>
          </a:prstGeom>
        </p:spPr>
        <p:txBody>
          <a:bodyPr wrap="none">
            <a:spAutoFit/>
          </a:bodyPr>
          <a:lstStyle/>
          <a:p>
            <a:r>
              <a:rPr lang="en-US" altLang="en-US" b="1" dirty="0">
                <a:solidFill>
                  <a:srgbClr val="FF0000"/>
                </a:solidFill>
                <a:latin typeface="Times New Roman" pitchFamily="18" charset="0"/>
              </a:rPr>
              <a:t>3.2</a:t>
            </a:r>
            <a:endParaRPr lang="en-CA" b="1" dirty="0">
              <a:solidFill>
                <a:srgbClr val="FF0000"/>
              </a:solidFill>
            </a:endParaRPr>
          </a:p>
        </p:txBody>
      </p:sp>
      <p:pic>
        <p:nvPicPr>
          <p:cNvPr id="23556" name="Picture 23555"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165196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dirty="0">
                <a:latin typeface="Arial" charset="0"/>
                <a:cs typeface="Arial" charset="0"/>
              </a:rPr>
              <a:t>Directed acyclic graphs</a:t>
            </a:r>
          </a:p>
        </p:txBody>
      </p:sp>
      <p:sp>
        <p:nvSpPr>
          <p:cNvPr id="378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latin typeface="Arial" charset="0"/>
                <a:cs typeface="Arial" charset="0"/>
              </a:rPr>
              <a:t>directed acyclic graph</a:t>
            </a:r>
            <a:r>
              <a:rPr lang="en-US" altLang="en-US" dirty="0">
                <a:latin typeface="Arial" charset="0"/>
                <a:cs typeface="Arial" charset="0"/>
              </a:rPr>
              <a:t> is a directed graph which has </a:t>
            </a:r>
            <a:r>
              <a:rPr lang="en-US" altLang="en-US" dirty="0">
                <a:solidFill>
                  <a:srgbClr val="FF0000"/>
                </a:solidFill>
                <a:latin typeface="Arial" charset="0"/>
                <a:cs typeface="Arial" charset="0"/>
              </a:rPr>
              <a:t>no cycle</a:t>
            </a:r>
          </a:p>
          <a:p>
            <a:pPr lvl="1"/>
            <a:r>
              <a:rPr lang="en-US" altLang="en-US" dirty="0">
                <a:latin typeface="Arial" charset="0"/>
                <a:cs typeface="Arial" charset="0"/>
              </a:rPr>
              <a:t>These are commonly referred to as DAGs</a:t>
            </a:r>
          </a:p>
          <a:p>
            <a:pPr lvl="1"/>
            <a:r>
              <a:rPr lang="en-US" altLang="en-US" dirty="0">
                <a:latin typeface="Arial" charset="0"/>
                <a:cs typeface="Arial" charset="0"/>
              </a:rPr>
              <a:t>They are graphical representations of partial orders on a finite number of elements</a:t>
            </a:r>
          </a:p>
          <a:p>
            <a:pPr>
              <a:buFont typeface="Arial" charset="0"/>
              <a:buNone/>
            </a:pPr>
            <a:r>
              <a:rPr lang="en-US" altLang="en-US" dirty="0">
                <a:latin typeface="Arial" charset="0"/>
                <a:cs typeface="Arial" charset="0"/>
              </a:rPr>
              <a:t>	These two are DAGs: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directed graph is not acyclic:</a:t>
            </a:r>
          </a:p>
        </p:txBody>
      </p:sp>
      <p:pic>
        <p:nvPicPr>
          <p:cNvPr id="37892" name="Picture 6" descr="dag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449" y="3408414"/>
            <a:ext cx="5830887" cy="123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dag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5962" y="5157192"/>
            <a:ext cx="2914230" cy="1275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37892"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34488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891">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dirty="0">
                <a:latin typeface="Arial" charset="0"/>
                <a:cs typeface="Arial" charset="0"/>
              </a:rPr>
              <a:t>Directed acyclic graphs</a:t>
            </a:r>
          </a:p>
        </p:txBody>
      </p:sp>
      <p:sp>
        <p:nvSpPr>
          <p:cNvPr id="399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Applications of directed acyclic graphs include:</a:t>
            </a:r>
          </a:p>
          <a:p>
            <a:pPr lvl="1"/>
            <a:r>
              <a:rPr lang="en-US" altLang="en-US" dirty="0">
                <a:latin typeface="Arial" charset="0"/>
                <a:cs typeface="Arial" charset="0"/>
              </a:rPr>
              <a:t>The parse tree constructed by a compiler</a:t>
            </a:r>
          </a:p>
          <a:p>
            <a:pPr lvl="1"/>
            <a:r>
              <a:rPr lang="en-US" altLang="en-US" dirty="0">
                <a:latin typeface="Arial" charset="0"/>
                <a:cs typeface="Arial" charset="0"/>
              </a:rPr>
              <a:t>A reference graph that can be garbage collected using simple reference counting</a:t>
            </a:r>
          </a:p>
          <a:p>
            <a:pPr lvl="1"/>
            <a:r>
              <a:rPr lang="en-US" altLang="en-US" dirty="0">
                <a:latin typeface="Arial" charset="0"/>
                <a:cs typeface="Arial" charset="0"/>
              </a:rPr>
              <a:t>Dependency graphs such as those used in instruction scheduling and </a:t>
            </a:r>
            <a:r>
              <a:rPr lang="en-US" altLang="en-US" b="1" dirty="0" err="1">
                <a:latin typeface="Courier New" pitchFamily="49" charset="0"/>
                <a:cs typeface="Arial" charset="0"/>
              </a:rPr>
              <a:t>makefiles</a:t>
            </a:r>
            <a:endParaRPr lang="en-US" altLang="en-US" b="1" dirty="0">
              <a:latin typeface="Courier New" pitchFamily="49" charset="0"/>
              <a:cs typeface="Arial" charset="0"/>
            </a:endParaRPr>
          </a:p>
          <a:p>
            <a:pPr lvl="1"/>
            <a:r>
              <a:rPr lang="en-US" altLang="en-US" dirty="0">
                <a:latin typeface="Arial" charset="0"/>
                <a:cs typeface="Arial" charset="0"/>
              </a:rPr>
              <a:t>Dependency graphs between classes formed by inheritance relationships in object-oriented programming languages</a:t>
            </a:r>
          </a:p>
          <a:p>
            <a:pPr lvl="1"/>
            <a:r>
              <a:rPr lang="en-US" altLang="en-US" dirty="0">
                <a:latin typeface="Arial" charset="0"/>
                <a:cs typeface="Arial" charset="0"/>
              </a:rPr>
              <a:t>Information categorization systems, such as folders in a computer</a:t>
            </a:r>
          </a:p>
          <a:p>
            <a:pPr lvl="1"/>
            <a:r>
              <a:rPr lang="en-US" altLang="en-US" dirty="0">
                <a:latin typeface="Arial" charset="0"/>
                <a:cs typeface="Arial" charset="0"/>
              </a:rPr>
              <a:t>Directed acyclic word graph data structure to memory-efficiently store a set of strings (words)</a:t>
            </a:r>
          </a:p>
          <a:p>
            <a:pPr>
              <a:buFontTx/>
              <a:buNone/>
            </a:pPr>
            <a:r>
              <a:rPr lang="en-US" altLang="en-US" sz="1800" dirty="0">
                <a:solidFill>
                  <a:schemeClr val="bg2"/>
                </a:solidFill>
                <a:latin typeface="Arial" charset="0"/>
                <a:cs typeface="Arial" charset="0"/>
              </a:rPr>
              <a:t>Reference:  http://en.wikipedia.org/wiki/Directed_acyclic_graph</a:t>
            </a:r>
          </a:p>
        </p:txBody>
      </p:sp>
      <p:pic>
        <p:nvPicPr>
          <p:cNvPr id="39940" name="Picture 39939"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134415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Representations</a:t>
            </a:r>
          </a:p>
        </p:txBody>
      </p:sp>
      <p:sp>
        <p:nvSpPr>
          <p:cNvPr id="3" name="Content Placeholder 2"/>
          <p:cNvSpPr>
            <a:spLocks noGrp="1"/>
          </p:cNvSpPr>
          <p:nvPr>
            <p:ph idx="1"/>
          </p:nvPr>
        </p:nvSpPr>
        <p:spPr/>
        <p:txBody>
          <a:bodyPr/>
          <a:lstStyle/>
          <a:p>
            <a:pPr marL="357188" indent="-357188">
              <a:buNone/>
            </a:pPr>
            <a:r>
              <a:rPr lang="en-CA" dirty="0"/>
              <a:t>	How do we store the adjacency relations?</a:t>
            </a:r>
          </a:p>
          <a:p>
            <a:pPr lvl="1"/>
            <a:r>
              <a:rPr lang="en-CA" dirty="0"/>
              <a:t>Binary-relation list</a:t>
            </a:r>
          </a:p>
          <a:p>
            <a:pPr lvl="1"/>
            <a:r>
              <a:rPr lang="en-CA" dirty="0"/>
              <a:t>Adjacency matrix</a:t>
            </a:r>
          </a:p>
          <a:p>
            <a:pPr lvl="1"/>
            <a:r>
              <a:rPr lang="en-CA" dirty="0"/>
              <a:t>Adjacency list</a:t>
            </a:r>
          </a:p>
        </p:txBody>
      </p:sp>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2348183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latin typeface="Arial" charset="0"/>
                <a:cs typeface="Arial" charset="0"/>
              </a:rPr>
              <a:t>Summary</a:t>
            </a:r>
          </a:p>
        </p:txBody>
      </p:sp>
      <p:sp>
        <p:nvSpPr>
          <p:cNvPr id="4505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this topic, we have covered:</a:t>
            </a:r>
          </a:p>
          <a:p>
            <a:pPr lvl="1"/>
            <a:r>
              <a:rPr lang="en-US" altLang="en-US" dirty="0">
                <a:latin typeface="Arial" charset="0"/>
                <a:cs typeface="Arial" charset="0"/>
              </a:rPr>
              <a:t>Basic graph definitions</a:t>
            </a:r>
          </a:p>
          <a:p>
            <a:pPr lvl="2"/>
            <a:r>
              <a:rPr lang="en-US" altLang="en-US" dirty="0">
                <a:latin typeface="Arial" charset="0"/>
                <a:cs typeface="Arial" charset="0"/>
              </a:rPr>
              <a:t>Vertex, edge, degree, adjacency </a:t>
            </a:r>
          </a:p>
          <a:p>
            <a:pPr lvl="1"/>
            <a:r>
              <a:rPr lang="en-US" altLang="en-US" dirty="0">
                <a:latin typeface="Arial" charset="0"/>
                <a:cs typeface="Arial" charset="0"/>
              </a:rPr>
              <a:t>Paths, simple paths, and cycles</a:t>
            </a:r>
          </a:p>
          <a:p>
            <a:pPr lvl="1"/>
            <a:r>
              <a:rPr lang="en-US" altLang="en-US" dirty="0">
                <a:latin typeface="Arial" charset="0"/>
                <a:cs typeface="Arial" charset="0"/>
              </a:rPr>
              <a:t>Connectedness</a:t>
            </a:r>
          </a:p>
          <a:p>
            <a:pPr lvl="1"/>
            <a:r>
              <a:rPr lang="en-US" altLang="en-US" dirty="0">
                <a:latin typeface="Arial" charset="0"/>
                <a:cs typeface="Arial" charset="0"/>
              </a:rPr>
              <a:t>Weighted graphs</a:t>
            </a:r>
          </a:p>
          <a:p>
            <a:pPr lvl="1"/>
            <a:r>
              <a:rPr lang="en-US" altLang="en-US" dirty="0">
                <a:latin typeface="Arial" charset="0"/>
                <a:cs typeface="Arial" charset="0"/>
              </a:rPr>
              <a:t>Directed graphs</a:t>
            </a:r>
          </a:p>
          <a:p>
            <a:pPr lvl="1"/>
            <a:r>
              <a:rPr lang="en-US" altLang="en-US" dirty="0">
                <a:latin typeface="Arial" charset="0"/>
                <a:cs typeface="Arial" charset="0"/>
              </a:rPr>
              <a:t>Directed acyclic graphs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We will continue by looking at a number of problems related to graphs</a:t>
            </a:r>
          </a:p>
        </p:txBody>
      </p:sp>
      <p:pic>
        <p:nvPicPr>
          <p:cNvPr id="45060" name="Picture 45059"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69517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define an Undirected Graph ADT as a collection of </a:t>
            </a:r>
            <a:r>
              <a:rPr lang="en-US" altLang="en-US" i="1" dirty="0">
                <a:latin typeface="Arial" charset="0"/>
                <a:cs typeface="Arial" charset="0"/>
              </a:rPr>
              <a:t>vertices</a:t>
            </a:r>
          </a:p>
          <a:p>
            <a:pPr algn="ctr">
              <a:buFont typeface="Arial" charset="0"/>
              <a:buNone/>
            </a:pP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n</a:t>
            </a:r>
            <a:r>
              <a:rPr lang="en-US" altLang="en-US" dirty="0">
                <a:latin typeface="Times New Roman" pitchFamily="18" charset="0"/>
                <a:cs typeface="Arial" charset="0"/>
              </a:rPr>
              <a:t>}</a:t>
            </a:r>
          </a:p>
          <a:p>
            <a:pPr lvl="1"/>
            <a:r>
              <a:rPr lang="en-US" altLang="en-US" dirty="0">
                <a:latin typeface="Arial" charset="0"/>
                <a:cs typeface="Arial" charset="0"/>
              </a:rPr>
              <a:t>The number of vertices is denoted by</a:t>
            </a:r>
          </a:p>
          <a:p>
            <a:pPr algn="ctr">
              <a:buFontTx/>
              <a:buNone/>
            </a:pP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n</a:t>
            </a:r>
          </a:p>
          <a:p>
            <a:pPr lvl="1"/>
            <a:r>
              <a:rPr lang="en-US" altLang="en-US" dirty="0">
                <a:latin typeface="Arial" charset="0"/>
                <a:cs typeface="Arial" charset="0"/>
              </a:rPr>
              <a:t>Associated with this is a collection </a:t>
            </a:r>
            <a:r>
              <a:rPr lang="en-US" altLang="en-US" i="1" dirty="0">
                <a:latin typeface="Times New Roman" pitchFamily="18" charset="0"/>
                <a:cs typeface="Arial" charset="0"/>
              </a:rPr>
              <a:t>E</a:t>
            </a:r>
            <a:r>
              <a:rPr lang="en-US" altLang="en-US" dirty="0">
                <a:latin typeface="Arial" charset="0"/>
                <a:cs typeface="Arial" charset="0"/>
              </a:rPr>
              <a:t> of </a:t>
            </a:r>
            <a:r>
              <a:rPr lang="en-US" altLang="en-US" u="sng" dirty="0">
                <a:latin typeface="Arial" charset="0"/>
                <a:cs typeface="Arial" charset="0"/>
              </a:rPr>
              <a:t>unordered</a:t>
            </a:r>
            <a:r>
              <a:rPr lang="en-US" altLang="en-US" dirty="0">
                <a:latin typeface="Arial" charset="0"/>
                <a:cs typeface="Arial" charset="0"/>
              </a:rPr>
              <a:t> pairs </a:t>
            </a: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i</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dirty="0">
                <a:latin typeface="Arial" charset="0"/>
                <a:cs typeface="Arial" charset="0"/>
              </a:rPr>
              <a:t> termed </a:t>
            </a:r>
            <a:r>
              <a:rPr lang="en-US" altLang="en-US" i="1" dirty="0">
                <a:latin typeface="Arial" charset="0"/>
                <a:cs typeface="Arial" charset="0"/>
              </a:rPr>
              <a:t>edges</a:t>
            </a:r>
            <a:r>
              <a:rPr lang="en-US" altLang="en-US" dirty="0">
                <a:latin typeface="Arial" charset="0"/>
                <a:cs typeface="Arial" charset="0"/>
              </a:rPr>
              <a:t> which connect the vertices</a:t>
            </a:r>
          </a:p>
          <a:p>
            <a:pPr lvl="1"/>
            <a:endParaRPr lang="en-US" altLang="en-US" dirty="0">
              <a:latin typeface="Arial" charset="0"/>
              <a:cs typeface="Arial" charset="0"/>
            </a:endParaRPr>
          </a:p>
        </p:txBody>
      </p:sp>
      <p:pic>
        <p:nvPicPr>
          <p:cNvPr id="6147" name="Picture 614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6075927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http://en.wikipedia.org/wiki/Adjacency_matrix</a:t>
            </a:r>
          </a:p>
          <a:p>
            <a:pPr marL="533400" indent="-533400">
              <a:buFontTx/>
              <a:buNone/>
              <a:defRPr/>
            </a:pPr>
            <a:r>
              <a:rPr lang="en-US" sz="1400" dirty="0">
                <a:latin typeface="Arial" charset="0"/>
                <a:cs typeface="Arial" charset="0"/>
              </a:rPr>
              <a:t>		          http://en.wikipedia.org/wiki/Adjacency_list</a:t>
            </a:r>
          </a:p>
          <a:p>
            <a:pPr marL="533400" indent="-533400">
              <a:buFontTx/>
              <a:buNone/>
              <a:defRPr/>
            </a:pPr>
            <a:endParaRPr lang="en-US" sz="1400" dirty="0">
              <a:latin typeface="Arial" charset="0"/>
              <a:cs typeface="Arial" charset="0"/>
            </a:endParaRPr>
          </a:p>
          <a:p>
            <a:pPr marL="533400" indent="-533400">
              <a:buFontTx/>
              <a:buNone/>
            </a:pPr>
            <a:r>
              <a:rPr lang="en-US" altLang="en-US" sz="1400" dirty="0">
                <a:latin typeface="Arial" charset="0"/>
                <a:cs typeface="Arial" charset="0"/>
              </a:rPr>
              <a:t>[1]	Donald E. Knuth, </a:t>
            </a:r>
            <a:r>
              <a:rPr lang="en-US" altLang="en-US" sz="1400" i="1" dirty="0">
                <a:latin typeface="Arial" charset="0"/>
                <a:cs typeface="Arial" charset="0"/>
              </a:rPr>
              <a:t>The Art of Computer Programming, Volume 1:  Fundamental Algorithms</a:t>
            </a:r>
            <a:r>
              <a:rPr lang="en-US" altLang="en-US" sz="1400" dirty="0">
                <a:latin typeface="Arial" charset="0"/>
                <a:cs typeface="Arial" charset="0"/>
              </a:rPr>
              <a:t>, 3</a:t>
            </a:r>
            <a:r>
              <a:rPr lang="en-US" altLang="en-US" sz="1400" baseline="30000" dirty="0">
                <a:latin typeface="Arial" charset="0"/>
                <a:cs typeface="Arial" charset="0"/>
              </a:rPr>
              <a:t>rd</a:t>
            </a:r>
            <a:r>
              <a:rPr lang="en-US" altLang="en-US" sz="1400" dirty="0">
                <a:latin typeface="Arial" charset="0"/>
                <a:cs typeface="Arial" charset="0"/>
              </a:rPr>
              <a:t> Ed., Addison Wesley, 1997, §2.2.1, p.238.</a:t>
            </a:r>
          </a:p>
          <a:p>
            <a:pPr marL="533400" indent="-533400">
              <a:buFontTx/>
              <a:buNone/>
            </a:pPr>
            <a:r>
              <a:rPr lang="en-US" altLang="en-US" sz="1400" dirty="0">
                <a:latin typeface="Arial" charset="0"/>
                <a:cs typeface="Arial" charset="0"/>
              </a:rPr>
              <a:t>[2]	</a:t>
            </a:r>
            <a:r>
              <a:rPr lang="en-US" altLang="en-US" sz="1400" dirty="0" err="1">
                <a:latin typeface="Arial" charset="0"/>
                <a:cs typeface="Arial" charset="0"/>
              </a:rPr>
              <a:t>Cormen</a:t>
            </a:r>
            <a:r>
              <a:rPr lang="en-US" altLang="en-US" sz="1400" dirty="0">
                <a:latin typeface="Arial" charset="0"/>
                <a:cs typeface="Arial" charset="0"/>
              </a:rPr>
              <a:t>, </a:t>
            </a:r>
            <a:r>
              <a:rPr lang="en-US" altLang="en-US" sz="1400" dirty="0" err="1">
                <a:latin typeface="Arial" charset="0"/>
                <a:cs typeface="Arial" charset="0"/>
              </a:rPr>
              <a:t>Leiserson</a:t>
            </a:r>
            <a:r>
              <a:rPr lang="en-US" altLang="en-US" sz="1400" dirty="0">
                <a:latin typeface="Arial" charset="0"/>
                <a:cs typeface="Arial" charset="0"/>
              </a:rPr>
              <a:t>, and </a:t>
            </a:r>
            <a:r>
              <a:rPr lang="en-US" altLang="en-US" sz="1400" dirty="0" err="1">
                <a:latin typeface="Arial" charset="0"/>
                <a:cs typeface="Arial" charset="0"/>
              </a:rPr>
              <a:t>Rivest</a:t>
            </a:r>
            <a:r>
              <a:rPr lang="en-US" altLang="en-US" sz="1400" dirty="0">
                <a:latin typeface="Arial" charset="0"/>
                <a:cs typeface="Arial" charset="0"/>
              </a:rPr>
              <a:t>, </a:t>
            </a:r>
            <a:r>
              <a:rPr lang="en-US" altLang="en-US" sz="1400" i="1" dirty="0">
                <a:latin typeface="Arial" charset="0"/>
                <a:cs typeface="Arial" charset="0"/>
              </a:rPr>
              <a:t>Introduction to Algorithms</a:t>
            </a:r>
            <a:r>
              <a:rPr lang="en-US" altLang="en-US" sz="1400" dirty="0">
                <a:latin typeface="Arial" charset="0"/>
                <a:cs typeface="Arial" charset="0"/>
              </a:rPr>
              <a:t>, McGraw Hill, 1990, §11.1, p.200.</a:t>
            </a:r>
          </a:p>
          <a:p>
            <a:pPr marL="533400" indent="-533400">
              <a:buFontTx/>
              <a:buNone/>
            </a:pPr>
            <a:r>
              <a:rPr lang="en-US" altLang="en-US" sz="1400" dirty="0">
                <a:latin typeface="Arial" charset="0"/>
                <a:cs typeface="Arial" charset="0"/>
              </a:rPr>
              <a:t>[3]	Weiss, Data Structures and Algorithm Analysis in C++, 3</a:t>
            </a:r>
            <a:r>
              <a:rPr lang="en-US" altLang="en-US" sz="1400" baseline="30000" dirty="0">
                <a:latin typeface="Arial" charset="0"/>
                <a:cs typeface="Arial" charset="0"/>
              </a:rPr>
              <a:t>rd</a:t>
            </a:r>
            <a:r>
              <a:rPr lang="en-US" altLang="en-US" sz="1400" dirty="0">
                <a:latin typeface="Arial" charset="0"/>
                <a:cs typeface="Arial" charset="0"/>
              </a:rPr>
              <a:t> Ed., Addison Wesley, §3.6, p.94.</a:t>
            </a:r>
          </a:p>
          <a:p>
            <a:pPr marL="533400" indent="-533400">
              <a:buFontTx/>
              <a:buNone/>
            </a:pPr>
            <a:r>
              <a:rPr lang="en-US" altLang="en-US" sz="1400" dirty="0">
                <a:latin typeface="Arial" charset="0"/>
                <a:cs typeface="Arial" charset="0"/>
              </a:rPr>
              <a:t>[4]	</a:t>
            </a:r>
            <a:r>
              <a:rPr lang="en-CA" sz="1400" dirty="0"/>
              <a:t>David H. Laidlaw, Course Notes, http://cs.brown.edu/courses/cs016/lectures/13%20Graphs.pdf</a:t>
            </a:r>
            <a:endParaRPr lang="en-US" altLang="en-US" sz="1400" dirty="0">
              <a:latin typeface="Arial" charset="0"/>
              <a:cs typeface="Arial" charset="0"/>
            </a:endParaRPr>
          </a:p>
          <a:p>
            <a:pPr marL="533400" indent="-533400">
              <a:buFontTx/>
              <a:buNone/>
            </a:pPr>
            <a:endParaRPr lang="en-US" altLang="en-US" sz="1400" dirty="0">
              <a:latin typeface="Arial" charset="0"/>
              <a:cs typeface="Arial" charset="0"/>
            </a:endParaRP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pic>
        <p:nvPicPr>
          <p:cNvPr id="20484" name="Picture 20483" descr="temp.png"/>
          <p:cNvPicPr>
            <a:picLocks noChangeAspect="1"/>
          </p:cNvPicPr>
          <p:nvPr/>
        </p:nvPicPr>
        <p:blipFill>
          <a:blip r:embed="rId3"/>
          <a:stretch>
            <a:fillRect/>
          </a:stretch>
        </p:blipFill>
        <p:spPr>
          <a:xfrm>
            <a:off x="8092440" y="-256032"/>
            <a:ext cx="914400" cy="9144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Definitions</a:t>
            </a:r>
          </a:p>
          <a:p>
            <a:pPr lvl="1"/>
            <a:r>
              <a:rPr lang="en-US" altLang="zh-CN" dirty="0"/>
              <a:t>Undirected graphs</a:t>
            </a:r>
          </a:p>
          <a:p>
            <a:pPr lvl="1"/>
            <a:r>
              <a:rPr lang="en-US" altLang="zh-CN" dirty="0"/>
              <a:t>Directed graph</a:t>
            </a:r>
          </a:p>
          <a:p>
            <a:r>
              <a:rPr lang="en-US" altLang="zh-CN" dirty="0">
                <a:solidFill>
                  <a:srgbClr val="FF0000"/>
                </a:solidFill>
              </a:rPr>
              <a:t>Representation</a:t>
            </a:r>
          </a:p>
          <a:p>
            <a:pPr lvl="1"/>
            <a:r>
              <a:rPr lang="en-US" altLang="zh-CN" dirty="0">
                <a:solidFill>
                  <a:srgbClr val="FF0000"/>
                </a:solidFill>
              </a:rPr>
              <a:t>Adjacency matrix</a:t>
            </a:r>
          </a:p>
          <a:p>
            <a:pPr lvl="1"/>
            <a:r>
              <a:rPr lang="en-US" altLang="zh-CN" dirty="0">
                <a:solidFill>
                  <a:srgbClr val="FF0000"/>
                </a:solidFill>
              </a:rPr>
              <a:t>Adjacency list</a:t>
            </a:r>
            <a:endParaRPr lang="zh-CN" altLang="en-US" dirty="0">
              <a:solidFill>
                <a:srgbClr val="FF0000"/>
              </a:solidFill>
            </a:endParaRPr>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7923355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Graph ADT</a:t>
            </a:r>
          </a:p>
        </p:txBody>
      </p:sp>
      <p:sp>
        <p:nvSpPr>
          <p:cNvPr id="3" name="Content Placeholder 2"/>
          <p:cNvSpPr>
            <a:spLocks noGrp="1"/>
          </p:cNvSpPr>
          <p:nvPr>
            <p:ph idx="1"/>
          </p:nvPr>
        </p:nvSpPr>
        <p:spPr/>
        <p:txBody>
          <a:bodyPr/>
          <a:lstStyle/>
          <a:p>
            <a:pPr marL="357188" indent="-357188">
              <a:buNone/>
            </a:pPr>
            <a:r>
              <a:rPr lang="en-CA" dirty="0"/>
              <a:t>	The Graph ADT describes a container storing an adjacency relation</a:t>
            </a:r>
          </a:p>
          <a:p>
            <a:pPr lvl="1"/>
            <a:r>
              <a:rPr lang="en-CA" dirty="0"/>
              <a:t>Queries include:</a:t>
            </a:r>
          </a:p>
          <a:p>
            <a:pPr lvl="2"/>
            <a:r>
              <a:rPr lang="en-CA" dirty="0"/>
              <a:t>The number of vertices</a:t>
            </a:r>
          </a:p>
          <a:p>
            <a:pPr lvl="2"/>
            <a:r>
              <a:rPr lang="en-CA" dirty="0"/>
              <a:t>The number of edges</a:t>
            </a:r>
          </a:p>
          <a:p>
            <a:pPr lvl="2"/>
            <a:r>
              <a:rPr lang="en-CA" dirty="0"/>
              <a:t>List the vertices adjacent to a given vertex</a:t>
            </a:r>
          </a:p>
          <a:p>
            <a:pPr lvl="2"/>
            <a:r>
              <a:rPr lang="en-CA" dirty="0"/>
              <a:t>Are two vertices adjacent?</a:t>
            </a:r>
          </a:p>
          <a:p>
            <a:pPr lvl="2"/>
            <a:r>
              <a:rPr lang="en-CA" dirty="0"/>
              <a:t>Are two vertices connected?</a:t>
            </a:r>
          </a:p>
          <a:p>
            <a:pPr lvl="2"/>
            <a:endParaRPr lang="en-CA" dirty="0"/>
          </a:p>
          <a:p>
            <a:pPr lvl="1"/>
            <a:r>
              <a:rPr lang="en-CA" dirty="0"/>
              <a:t>Modifications include:</a:t>
            </a:r>
          </a:p>
          <a:p>
            <a:pPr lvl="2"/>
            <a:r>
              <a:rPr lang="en-CA" dirty="0"/>
              <a:t>Inserting or removing an edge</a:t>
            </a:r>
          </a:p>
          <a:p>
            <a:pPr lvl="2"/>
            <a:r>
              <a:rPr lang="en-CA" dirty="0"/>
              <a:t>Inserting or removing a vertex (and all edges containing that vertex) </a:t>
            </a:r>
          </a:p>
          <a:p>
            <a:pPr lvl="2"/>
            <a:endParaRPr lang="en-CA" dirty="0"/>
          </a:p>
          <a:p>
            <a:pPr marL="357188" indent="-357188">
              <a:buNone/>
            </a:pPr>
            <a:r>
              <a:rPr lang="en-CA" dirty="0"/>
              <a:t>	The run-time of these operations will depend on the representation</a:t>
            </a:r>
          </a:p>
          <a:p>
            <a:pPr lvl="2"/>
            <a:endParaRPr lang="en-CA"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943795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Binary-relation list</a:t>
            </a:r>
          </a:p>
        </p:txBody>
      </p:sp>
      <p:sp>
        <p:nvSpPr>
          <p:cNvPr id="3" name="Content Placeholder 2"/>
          <p:cNvSpPr>
            <a:spLocks noGrp="1"/>
          </p:cNvSpPr>
          <p:nvPr>
            <p:ph idx="1"/>
          </p:nvPr>
        </p:nvSpPr>
        <p:spPr/>
        <p:txBody>
          <a:bodyPr/>
          <a:lstStyle/>
          <a:p>
            <a:pPr marL="357188" indent="-357188">
              <a:buNone/>
            </a:pPr>
            <a:r>
              <a:rPr lang="en-CA" dirty="0"/>
              <a:t>	The most inefficient is a relation list:</a:t>
            </a:r>
          </a:p>
          <a:p>
            <a:pPr lvl="1"/>
            <a:r>
              <a:rPr lang="en-CA" dirty="0"/>
              <a:t>A container storing the edges</a:t>
            </a:r>
          </a:p>
          <a:p>
            <a:pPr marL="457200" lvl="1" indent="0">
              <a:buNone/>
            </a:pPr>
            <a:r>
              <a:rPr lang="en-CA" dirty="0"/>
              <a:t>   	   </a:t>
            </a:r>
            <a:r>
              <a:rPr lang="en-CA" dirty="0">
                <a:latin typeface="Times New Roman" panose="02020603050405020304" pitchFamily="18" charset="0"/>
                <a:cs typeface="Times New Roman" panose="02020603050405020304" pitchFamily="18" charset="0"/>
              </a:rPr>
              <a:t>{(1, 2), (1, 4), (3, 5), (4, 2), (4, 5), (5, 2), (5, 3), (5, 8), (6, 9), (7, 9), (8, 4)}</a:t>
            </a:r>
          </a:p>
          <a:p>
            <a:pPr marL="457200" lvl="1" indent="0">
              <a:buNone/>
            </a:pPr>
            <a:endParaRPr lang="en-CA" dirty="0"/>
          </a:p>
          <a:p>
            <a:pPr lvl="1"/>
            <a:r>
              <a:rPr lang="en-CA" dirty="0"/>
              <a:t>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r>
              <a:rPr lang="en-CA" dirty="0"/>
              <a:t> memory</a:t>
            </a:r>
          </a:p>
          <a:p>
            <a:pPr lvl="1"/>
            <a:r>
              <a:rPr lang="en-CA" dirty="0"/>
              <a:t>Determining if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adjacent to</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t> is </a:t>
            </a:r>
            <a:r>
              <a:rPr lang="en-CA" dirty="0">
                <a:latin typeface="Times New Roman" panose="02020603050405020304" pitchFamily="18" charset="0"/>
                <a:cs typeface="Times New Roman" panose="02020603050405020304" pitchFamily="18" charset="0"/>
              </a:rPr>
              <a:t>O(|</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p>
          <a:p>
            <a:pPr lvl="1"/>
            <a:r>
              <a:rPr lang="en-CA" dirty="0"/>
              <a:t>Finding all neighbors of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endParaRPr lang="en-CA" dirty="0"/>
          </a:p>
          <a:p>
            <a:pPr lvl="1"/>
            <a:endParaRPr lang="en-CA" dirty="0"/>
          </a:p>
          <a:p>
            <a:pPr lvl="1"/>
            <a:endParaRPr lang="en-CA" dirty="0"/>
          </a:p>
          <a:p>
            <a:pPr marL="457200" lvl="1" indent="0">
              <a:buNone/>
            </a:pPr>
            <a:endParaRPr lang="en-CA" dirty="0"/>
          </a:p>
        </p:txBody>
      </p:sp>
      <p:pic>
        <p:nvPicPr>
          <p:cNvPr id="5" name="Picture 4"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242173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Adjacency matrix</a:t>
            </a:r>
          </a:p>
        </p:txBody>
      </p:sp>
      <p:sp>
        <p:nvSpPr>
          <p:cNvPr id="3" name="Content Placeholder 2"/>
          <p:cNvSpPr>
            <a:spLocks noGrp="1"/>
          </p:cNvSpPr>
          <p:nvPr>
            <p:ph idx="1"/>
          </p:nvPr>
        </p:nvSpPr>
        <p:spPr/>
        <p:txBody>
          <a:bodyPr>
            <a:normAutofit fontScale="92500" lnSpcReduction="10000"/>
          </a:bodyPr>
          <a:lstStyle/>
          <a:p>
            <a:pPr marL="357188" indent="-357188">
              <a:buNone/>
            </a:pPr>
            <a:r>
              <a:rPr lang="en-CA" dirty="0"/>
              <a:t>	Requiring more memory but also faster, an adjacency matrix</a:t>
            </a:r>
          </a:p>
          <a:p>
            <a:pPr lvl="1"/>
            <a:r>
              <a:rPr lang="en-CA" dirty="0"/>
              <a:t>The matrix entry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j</a:t>
            </a:r>
            <a:r>
              <a:rPr lang="en-CA" dirty="0">
                <a:latin typeface="Times New Roman" panose="02020603050405020304" pitchFamily="18" charset="0"/>
                <a:cs typeface="Times New Roman" panose="02020603050405020304" pitchFamily="18" charset="0"/>
              </a:rPr>
              <a:t>, </a:t>
            </a:r>
            <a:r>
              <a:rPr lang="en-CA" i="1" dirty="0">
                <a:latin typeface="Times New Roman" panose="02020603050405020304" pitchFamily="18" charset="0"/>
                <a:cs typeface="Times New Roman" panose="02020603050405020304" pitchFamily="18" charset="0"/>
              </a:rPr>
              <a:t>k</a:t>
            </a:r>
            <a:r>
              <a:rPr lang="en-CA" dirty="0">
                <a:latin typeface="Times New Roman" panose="02020603050405020304" pitchFamily="18" charset="0"/>
                <a:cs typeface="Times New Roman" panose="02020603050405020304" pitchFamily="18" charset="0"/>
              </a:rPr>
              <a:t>)</a:t>
            </a:r>
            <a:r>
              <a:rPr lang="en-CA" dirty="0"/>
              <a:t> is set to true if there is an edge </a:t>
            </a:r>
            <a:r>
              <a:rPr lang="en-CA" dirty="0">
                <a:latin typeface="Times New Roman" panose="02020603050405020304" pitchFamily="18" charset="0"/>
                <a:cs typeface="Times New Roman" panose="02020603050405020304" pitchFamily="18" charset="0"/>
              </a:rPr>
              <a:t>(</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latin typeface="Times New Roman" panose="02020603050405020304" pitchFamily="18" charset="0"/>
                <a:cs typeface="Times New Roman" panose="02020603050405020304" pitchFamily="18" charset="0"/>
              </a:rPr>
              <a:t>)</a:t>
            </a:r>
          </a:p>
          <a:p>
            <a:pPr marL="457200" lvl="1" indent="0">
              <a:buNone/>
            </a:pPr>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sz="800" dirty="0"/>
          </a:p>
          <a:p>
            <a:pPr lvl="1"/>
            <a:endParaRPr lang="en-CA" sz="2800" dirty="0"/>
          </a:p>
          <a:p>
            <a:pPr lvl="1"/>
            <a:endParaRPr lang="en-CA" dirty="0"/>
          </a:p>
          <a:p>
            <a:pPr lvl="1"/>
            <a:r>
              <a:rPr lang="en-CA" dirty="0"/>
              <a:t>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a:t>
            </a:r>
            <a:r>
              <a:rPr lang="en-CA" baseline="30000" dirty="0">
                <a:latin typeface="Times New Roman" panose="02020603050405020304" pitchFamily="18" charset="0"/>
                <a:cs typeface="Times New Roman" panose="02020603050405020304" pitchFamily="18" charset="0"/>
              </a:rPr>
              <a:t>2</a:t>
            </a:r>
            <a:r>
              <a:rPr lang="en-CA" dirty="0">
                <a:latin typeface="Times New Roman" panose="02020603050405020304" pitchFamily="18" charset="0"/>
                <a:cs typeface="Times New Roman" panose="02020603050405020304" pitchFamily="18" charset="0"/>
              </a:rPr>
              <a:t>)</a:t>
            </a:r>
            <a:r>
              <a:rPr lang="en-CA" dirty="0"/>
              <a:t> memory</a:t>
            </a:r>
          </a:p>
          <a:p>
            <a:pPr lvl="1"/>
            <a:r>
              <a:rPr lang="en-CA" dirty="0"/>
              <a:t>Determining if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adjacent to</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t> is </a:t>
            </a:r>
            <a:r>
              <a:rPr lang="en-CA" dirty="0">
                <a:latin typeface="Times New Roman" panose="02020603050405020304" pitchFamily="18" charset="0"/>
                <a:cs typeface="Times New Roman" panose="02020603050405020304" pitchFamily="18" charset="0"/>
              </a:rPr>
              <a:t>O(1)</a:t>
            </a:r>
          </a:p>
          <a:p>
            <a:pPr lvl="1"/>
            <a:r>
              <a:rPr lang="en-CA" dirty="0"/>
              <a:t>Finding all neighbors of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a:t>
            </a:r>
            <a:endParaRPr lang="en-CA" dirty="0"/>
          </a:p>
          <a:p>
            <a:pPr marL="457200" lvl="1" indent="0">
              <a:buNone/>
            </a:pPr>
            <a:endParaRPr lang="en-CA" dirty="0"/>
          </a:p>
        </p:txBody>
      </p:sp>
      <p:graphicFrame>
        <p:nvGraphicFramePr>
          <p:cNvPr id="5" name="Table 4"/>
          <p:cNvGraphicFramePr>
            <a:graphicFrameLocks noGrp="1"/>
          </p:cNvGraphicFramePr>
          <p:nvPr/>
        </p:nvGraphicFramePr>
        <p:xfrm>
          <a:off x="827584" y="2348880"/>
          <a:ext cx="4104460" cy="3158400"/>
        </p:xfrm>
        <a:graphic>
          <a:graphicData uri="http://schemas.openxmlformats.org/drawingml/2006/table">
            <a:tbl>
              <a:tblPr firstRow="1" bandRow="1">
                <a:tableStyleId>{2D5ABB26-0587-4C30-8999-92F81FD0307C}</a:tableStyleId>
              </a:tblPr>
              <a:tblGrid>
                <a:gridCol w="410446">
                  <a:extLst>
                    <a:ext uri="{9D8B030D-6E8A-4147-A177-3AD203B41FA5}">
                      <a16:colId xmlns:a16="http://schemas.microsoft.com/office/drawing/2014/main" val="20000"/>
                    </a:ext>
                  </a:extLst>
                </a:gridCol>
                <a:gridCol w="410446">
                  <a:extLst>
                    <a:ext uri="{9D8B030D-6E8A-4147-A177-3AD203B41FA5}">
                      <a16:colId xmlns:a16="http://schemas.microsoft.com/office/drawing/2014/main" val="20001"/>
                    </a:ext>
                  </a:extLst>
                </a:gridCol>
                <a:gridCol w="410446">
                  <a:extLst>
                    <a:ext uri="{9D8B030D-6E8A-4147-A177-3AD203B41FA5}">
                      <a16:colId xmlns:a16="http://schemas.microsoft.com/office/drawing/2014/main" val="20002"/>
                    </a:ext>
                  </a:extLst>
                </a:gridCol>
                <a:gridCol w="410446">
                  <a:extLst>
                    <a:ext uri="{9D8B030D-6E8A-4147-A177-3AD203B41FA5}">
                      <a16:colId xmlns:a16="http://schemas.microsoft.com/office/drawing/2014/main" val="20003"/>
                    </a:ext>
                  </a:extLst>
                </a:gridCol>
                <a:gridCol w="410446">
                  <a:extLst>
                    <a:ext uri="{9D8B030D-6E8A-4147-A177-3AD203B41FA5}">
                      <a16:colId xmlns:a16="http://schemas.microsoft.com/office/drawing/2014/main" val="20004"/>
                    </a:ext>
                  </a:extLst>
                </a:gridCol>
                <a:gridCol w="410446">
                  <a:extLst>
                    <a:ext uri="{9D8B030D-6E8A-4147-A177-3AD203B41FA5}">
                      <a16:colId xmlns:a16="http://schemas.microsoft.com/office/drawing/2014/main" val="20005"/>
                    </a:ext>
                  </a:extLst>
                </a:gridCol>
                <a:gridCol w="410446">
                  <a:extLst>
                    <a:ext uri="{9D8B030D-6E8A-4147-A177-3AD203B41FA5}">
                      <a16:colId xmlns:a16="http://schemas.microsoft.com/office/drawing/2014/main" val="20006"/>
                    </a:ext>
                  </a:extLst>
                </a:gridCol>
                <a:gridCol w="410446">
                  <a:extLst>
                    <a:ext uri="{9D8B030D-6E8A-4147-A177-3AD203B41FA5}">
                      <a16:colId xmlns:a16="http://schemas.microsoft.com/office/drawing/2014/main" val="20007"/>
                    </a:ext>
                  </a:extLst>
                </a:gridCol>
                <a:gridCol w="410446">
                  <a:extLst>
                    <a:ext uri="{9D8B030D-6E8A-4147-A177-3AD203B41FA5}">
                      <a16:colId xmlns:a16="http://schemas.microsoft.com/office/drawing/2014/main" val="20008"/>
                    </a:ext>
                  </a:extLst>
                </a:gridCol>
                <a:gridCol w="410446">
                  <a:extLst>
                    <a:ext uri="{9D8B030D-6E8A-4147-A177-3AD203B41FA5}">
                      <a16:colId xmlns:a16="http://schemas.microsoft.com/office/drawing/2014/main" val="20009"/>
                    </a:ext>
                  </a:extLst>
                </a:gridCol>
              </a:tblGrid>
              <a:tr h="309634">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1</a:t>
                      </a:r>
                    </a:p>
                  </a:txBody>
                  <a:tcPr marL="36000" marR="36000" marT="36000" marB="36000">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2</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3</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4</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5</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6</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7</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8</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9</a:t>
                      </a:r>
                    </a:p>
                  </a:txBody>
                  <a:tcPr marL="36000" marR="36000" marT="36000" marB="36000">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309634">
                <a:tc>
                  <a:txBody>
                    <a:bodyPr/>
                    <a:lstStyle/>
                    <a:p>
                      <a:pPr algn="ctr"/>
                      <a:r>
                        <a:rPr lang="en-CA" sz="1600" dirty="0">
                          <a:latin typeface="Times New Roman" panose="02020603050405020304" pitchFamily="18" charset="0"/>
                          <a:cs typeface="Times New Roman" panose="02020603050405020304" pitchFamily="18" charset="0"/>
                        </a:rPr>
                        <a:t>1</a:t>
                      </a:r>
                    </a:p>
                  </a:txBody>
                  <a:tcPr marL="36000" marR="36000" marT="36000" marB="36000">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0001"/>
                  </a:ext>
                </a:extLst>
              </a:tr>
              <a:tr h="309634">
                <a:tc>
                  <a:txBody>
                    <a:bodyPr/>
                    <a:lstStyle/>
                    <a:p>
                      <a:pPr algn="ctr"/>
                      <a:r>
                        <a:rPr lang="en-CA" sz="1600" dirty="0">
                          <a:latin typeface="Times New Roman" panose="02020603050405020304" pitchFamily="18" charset="0"/>
                          <a:cs typeface="Times New Roman" panose="02020603050405020304" pitchFamily="18" charset="0"/>
                        </a:rPr>
                        <a:t>2</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n>
                          <a:solidFill>
                            <a:schemeClr val="bg1">
                              <a:lumMod val="75000"/>
                            </a:schemeClr>
                          </a:solidFill>
                        </a:ln>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2"/>
                  </a:ext>
                </a:extLst>
              </a:tr>
              <a:tr h="309634">
                <a:tc>
                  <a:txBody>
                    <a:bodyPr/>
                    <a:lstStyle/>
                    <a:p>
                      <a:pPr algn="ctr"/>
                      <a:r>
                        <a:rPr lang="en-CA" sz="1600" dirty="0">
                          <a:latin typeface="Times New Roman" panose="02020603050405020304" pitchFamily="18" charset="0"/>
                          <a:cs typeface="Times New Roman" panose="02020603050405020304" pitchFamily="18" charset="0"/>
                        </a:rPr>
                        <a:t>3</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3"/>
                  </a:ext>
                </a:extLst>
              </a:tr>
              <a:tr h="309634">
                <a:tc>
                  <a:txBody>
                    <a:bodyPr/>
                    <a:lstStyle/>
                    <a:p>
                      <a:pPr algn="ctr"/>
                      <a:r>
                        <a:rPr lang="en-CA" sz="1600" dirty="0">
                          <a:latin typeface="Times New Roman" panose="02020603050405020304" pitchFamily="18" charset="0"/>
                          <a:cs typeface="Times New Roman" panose="02020603050405020304" pitchFamily="18" charset="0"/>
                        </a:rPr>
                        <a:t>4</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4"/>
                  </a:ext>
                </a:extLst>
              </a:tr>
              <a:tr h="309634">
                <a:tc>
                  <a:txBody>
                    <a:bodyPr/>
                    <a:lstStyle/>
                    <a:p>
                      <a:pPr algn="ctr"/>
                      <a:r>
                        <a:rPr lang="en-CA" sz="1600" dirty="0">
                          <a:latin typeface="Times New Roman" panose="02020603050405020304" pitchFamily="18" charset="0"/>
                          <a:cs typeface="Times New Roman" panose="02020603050405020304" pitchFamily="18" charset="0"/>
                        </a:rPr>
                        <a:t>5</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5"/>
                  </a:ext>
                </a:extLst>
              </a:tr>
              <a:tr h="309634">
                <a:tc>
                  <a:txBody>
                    <a:bodyPr/>
                    <a:lstStyle/>
                    <a:p>
                      <a:pPr algn="ctr"/>
                      <a:r>
                        <a:rPr lang="en-CA" sz="1600" dirty="0">
                          <a:latin typeface="Times New Roman" panose="02020603050405020304" pitchFamily="18" charset="0"/>
                          <a:cs typeface="Times New Roman" panose="02020603050405020304" pitchFamily="18" charset="0"/>
                        </a:rPr>
                        <a:t>6</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extLst>
                  <a:ext uri="{0D108BD9-81ED-4DB2-BD59-A6C34878D82A}">
                    <a16:rowId xmlns:a16="http://schemas.microsoft.com/office/drawing/2014/main" val="10006"/>
                  </a:ext>
                </a:extLst>
              </a:tr>
              <a:tr h="309634">
                <a:tc>
                  <a:txBody>
                    <a:bodyPr/>
                    <a:lstStyle/>
                    <a:p>
                      <a:pPr algn="ctr"/>
                      <a:r>
                        <a:rPr lang="en-CA" sz="1600" dirty="0">
                          <a:latin typeface="Times New Roman" panose="02020603050405020304" pitchFamily="18" charset="0"/>
                          <a:cs typeface="Times New Roman" panose="02020603050405020304" pitchFamily="18" charset="0"/>
                        </a:rPr>
                        <a:t>7</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extLst>
                  <a:ext uri="{0D108BD9-81ED-4DB2-BD59-A6C34878D82A}">
                    <a16:rowId xmlns:a16="http://schemas.microsoft.com/office/drawing/2014/main" val="10007"/>
                  </a:ext>
                </a:extLst>
              </a:tr>
              <a:tr h="309634">
                <a:tc>
                  <a:txBody>
                    <a:bodyPr/>
                    <a:lstStyle/>
                    <a:p>
                      <a:pPr algn="ctr"/>
                      <a:r>
                        <a:rPr lang="en-CA" sz="1600" dirty="0">
                          <a:latin typeface="Times New Roman" panose="02020603050405020304" pitchFamily="18" charset="0"/>
                          <a:cs typeface="Times New Roman" panose="02020603050405020304" pitchFamily="18" charset="0"/>
                        </a:rPr>
                        <a:t>8</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8"/>
                  </a:ext>
                </a:extLst>
              </a:tr>
              <a:tr h="309634">
                <a:tc>
                  <a:txBody>
                    <a:bodyPr/>
                    <a:lstStyle/>
                    <a:p>
                      <a:pPr algn="ctr"/>
                      <a:r>
                        <a:rPr lang="en-CA" sz="1600" dirty="0">
                          <a:latin typeface="Times New Roman" panose="02020603050405020304" pitchFamily="18" charset="0"/>
                          <a:cs typeface="Times New Roman" panose="02020603050405020304" pitchFamily="18" charset="0"/>
                        </a:rPr>
                        <a:t>9</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9"/>
                  </a:ext>
                </a:extLst>
              </a:tr>
            </a:tbl>
          </a:graphicData>
        </a:graphic>
      </p:graphicFrame>
      <p:pic>
        <p:nvPicPr>
          <p:cNvPr id="6" name="Picture 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6539027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Adjacency list</a:t>
            </a:r>
          </a:p>
        </p:txBody>
      </p:sp>
      <p:sp>
        <p:nvSpPr>
          <p:cNvPr id="3" name="Content Placeholder 2"/>
          <p:cNvSpPr>
            <a:spLocks noGrp="1"/>
          </p:cNvSpPr>
          <p:nvPr>
            <p:ph idx="1"/>
          </p:nvPr>
        </p:nvSpPr>
        <p:spPr>
          <a:xfrm>
            <a:off x="457200" y="1600200"/>
            <a:ext cx="8229600" cy="4976132"/>
          </a:xfrm>
        </p:spPr>
        <p:txBody>
          <a:bodyPr>
            <a:normAutofit fontScale="92500" lnSpcReduction="10000"/>
          </a:bodyPr>
          <a:lstStyle/>
          <a:p>
            <a:pPr marL="357188" indent="-357188">
              <a:buNone/>
            </a:pPr>
            <a:r>
              <a:rPr lang="en-CA" dirty="0"/>
              <a:t>	Most efficient for algorithms is an adjacency list</a:t>
            </a:r>
          </a:p>
          <a:p>
            <a:pPr lvl="1"/>
            <a:r>
              <a:rPr lang="en-CA" dirty="0"/>
              <a:t>Each vertex is associated with a list of its neighbors</a:t>
            </a:r>
            <a:endParaRPr lang="en-CA" dirty="0">
              <a:latin typeface="Times New Roman" panose="02020603050405020304" pitchFamily="18" charset="0"/>
              <a:cs typeface="Times New Roman" panose="02020603050405020304" pitchFamily="18" charset="0"/>
            </a:endParaRPr>
          </a:p>
          <a:p>
            <a:pPr marL="457200" lvl="1" indent="0">
              <a:buNone/>
            </a:pPr>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sz="1050" dirty="0"/>
          </a:p>
          <a:p>
            <a:pPr lvl="1"/>
            <a:endParaRPr lang="zh-CN" altLang="en-US" dirty="0"/>
          </a:p>
          <a:p>
            <a:pPr lvl="1"/>
            <a:endParaRPr lang="zh-CN" altLang="en-US" dirty="0"/>
          </a:p>
          <a:p>
            <a:pPr lvl="1"/>
            <a:r>
              <a:rPr lang="en-CA" dirty="0"/>
              <a:t>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r>
              <a:rPr lang="en-CA" dirty="0"/>
              <a:t> memory</a:t>
            </a:r>
          </a:p>
          <a:p>
            <a:pPr lvl="1"/>
            <a:r>
              <a:rPr lang="en-CA" dirty="0"/>
              <a:t>On average:</a:t>
            </a:r>
          </a:p>
          <a:p>
            <a:pPr lvl="2"/>
            <a:r>
              <a:rPr lang="en-CA" dirty="0"/>
              <a:t>Determining if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adjacent to</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t> is </a:t>
            </a:r>
          </a:p>
          <a:p>
            <a:pPr lvl="2"/>
            <a:endParaRPr lang="en-CA" dirty="0"/>
          </a:p>
          <a:p>
            <a:pPr lvl="2"/>
            <a:r>
              <a:rPr lang="en-CA" dirty="0"/>
              <a:t>Finding all neighbors of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t>
            </a:r>
          </a:p>
        </p:txBody>
      </p:sp>
      <p:sp>
        <p:nvSpPr>
          <p:cNvPr id="6" name="TextBox 5"/>
          <p:cNvSpPr txBox="1"/>
          <p:nvPr/>
        </p:nvSpPr>
        <p:spPr>
          <a:xfrm>
            <a:off x="1907704" y="2276872"/>
            <a:ext cx="1996059" cy="2585323"/>
          </a:xfrm>
          <a:prstGeom prst="rect">
            <a:avLst/>
          </a:prstGeom>
          <a:noFill/>
        </p:spPr>
        <p:txBody>
          <a:bodyPr wrap="none" rtlCol="0">
            <a:spAutoFit/>
          </a:bodyPr>
          <a:lstStyle/>
          <a:p>
            <a:r>
              <a:rPr lang="en-CA" dirty="0">
                <a:latin typeface="Times New Roman" panose="02020603050405020304" pitchFamily="18" charset="0"/>
                <a:cs typeface="Times New Roman" panose="02020603050405020304" pitchFamily="18" charset="0"/>
              </a:rPr>
              <a:t>1    • → 2 → 4</a:t>
            </a:r>
          </a:p>
          <a:p>
            <a:r>
              <a:rPr lang="en-CA" dirty="0">
                <a:latin typeface="Times New Roman" panose="02020603050405020304" pitchFamily="18" charset="0"/>
                <a:cs typeface="Times New Roman" panose="02020603050405020304" pitchFamily="18" charset="0"/>
              </a:rPr>
              <a:t>2    •</a:t>
            </a:r>
          </a:p>
          <a:p>
            <a:r>
              <a:rPr lang="en-CA" dirty="0">
                <a:latin typeface="Times New Roman" panose="02020603050405020304" pitchFamily="18" charset="0"/>
                <a:cs typeface="Times New Roman" panose="02020603050405020304" pitchFamily="18" charset="0"/>
              </a:rPr>
              <a:t>3    • → 5</a:t>
            </a:r>
          </a:p>
          <a:p>
            <a:r>
              <a:rPr lang="en-CA" dirty="0">
                <a:latin typeface="Times New Roman" panose="02020603050405020304" pitchFamily="18" charset="0"/>
                <a:cs typeface="Times New Roman" panose="02020603050405020304" pitchFamily="18" charset="0"/>
              </a:rPr>
              <a:t>4    • → 2 → 5</a:t>
            </a:r>
          </a:p>
          <a:p>
            <a:r>
              <a:rPr lang="en-CA" dirty="0">
                <a:latin typeface="Times New Roman" panose="02020603050405020304" pitchFamily="18" charset="0"/>
                <a:cs typeface="Times New Roman" panose="02020603050405020304" pitchFamily="18" charset="0"/>
              </a:rPr>
              <a:t>5    • → 2 → 3 → 8</a:t>
            </a:r>
          </a:p>
          <a:p>
            <a:pPr lvl="0"/>
            <a:r>
              <a:rPr lang="en-CA" dirty="0">
                <a:solidFill>
                  <a:prstClr val="black"/>
                </a:solidFill>
                <a:latin typeface="Times New Roman" panose="02020603050405020304" pitchFamily="18" charset="0"/>
                <a:cs typeface="Times New Roman" panose="02020603050405020304" pitchFamily="18" charset="0"/>
              </a:rPr>
              <a:t>6    • → 9</a:t>
            </a:r>
          </a:p>
          <a:p>
            <a:pPr lvl="0"/>
            <a:r>
              <a:rPr lang="en-CA" dirty="0">
                <a:solidFill>
                  <a:prstClr val="black"/>
                </a:solidFill>
                <a:latin typeface="Times New Roman" panose="02020603050405020304" pitchFamily="18" charset="0"/>
                <a:cs typeface="Times New Roman" panose="02020603050405020304" pitchFamily="18" charset="0"/>
              </a:rPr>
              <a:t>7    • → 9</a:t>
            </a:r>
          </a:p>
          <a:p>
            <a:pPr lvl="0"/>
            <a:r>
              <a:rPr lang="en-CA" dirty="0">
                <a:solidFill>
                  <a:prstClr val="black"/>
                </a:solidFill>
                <a:latin typeface="Times New Roman" panose="02020603050405020304" pitchFamily="18" charset="0"/>
                <a:cs typeface="Times New Roman" panose="02020603050405020304" pitchFamily="18" charset="0"/>
              </a:rPr>
              <a:t>8    • → 4</a:t>
            </a:r>
          </a:p>
          <a:p>
            <a:pPr lvl="0"/>
            <a:r>
              <a:rPr lang="en-CA" dirty="0">
                <a:solidFill>
                  <a:prstClr val="black"/>
                </a:solidFill>
                <a:latin typeface="Times New Roman" panose="02020603050405020304" pitchFamily="18" charset="0"/>
                <a:cs typeface="Times New Roman" panose="02020603050405020304" pitchFamily="18" charset="0"/>
              </a:rPr>
              <a:t>9    •</a:t>
            </a:r>
          </a:p>
        </p:txBody>
      </p:sp>
      <p:graphicFrame>
        <p:nvGraphicFramePr>
          <p:cNvPr id="7" name="Object 6"/>
          <p:cNvGraphicFramePr>
            <a:graphicFrameLocks noChangeAspect="1"/>
          </p:cNvGraphicFramePr>
          <p:nvPr/>
        </p:nvGraphicFramePr>
        <p:xfrm>
          <a:off x="4699000" y="2420888"/>
          <a:ext cx="1385168" cy="741412"/>
        </p:xfrm>
        <a:graphic>
          <a:graphicData uri="http://schemas.openxmlformats.org/presentationml/2006/ole">
            <mc:AlternateContent xmlns:mc="http://schemas.openxmlformats.org/markup-compatibility/2006">
              <mc:Choice xmlns:v="urn:schemas-microsoft-com:vml" Requires="v">
                <p:oleObj name="Equation" r:id="rId3" imgW="914400" imgH="190080" progId="Equation.DSMT4">
                  <p:embed/>
                </p:oleObj>
              </mc:Choice>
              <mc:Fallback>
                <p:oleObj name="Equation" r:id="rId3" imgW="914400" imgH="190080" progId="Equation.DSMT4">
                  <p:embed/>
                  <p:pic>
                    <p:nvPicPr>
                      <p:cNvPr id="7" name="Object 6"/>
                      <p:cNvPicPr/>
                      <p:nvPr/>
                    </p:nvPicPr>
                    <p:blipFill>
                      <a:blip r:embed="rId4"/>
                      <a:stretch>
                        <a:fillRect/>
                      </a:stretch>
                    </p:blipFill>
                    <p:spPr>
                      <a:xfrm>
                        <a:off x="4699000" y="2420888"/>
                        <a:ext cx="1385168" cy="741412"/>
                      </a:xfrm>
                      <a:prstGeom prst="rect">
                        <a:avLst/>
                      </a:prstGeom>
                    </p:spPr>
                  </p:pic>
                </p:oleObj>
              </mc:Fallback>
            </mc:AlternateContent>
          </a:graphicData>
        </a:graphic>
      </p:graphicFrame>
      <p:graphicFrame>
        <p:nvGraphicFramePr>
          <p:cNvPr id="8" name="Object 7"/>
          <p:cNvGraphicFramePr>
            <a:graphicFrameLocks noChangeAspect="1"/>
          </p:cNvGraphicFramePr>
          <p:nvPr/>
        </p:nvGraphicFramePr>
        <p:xfrm>
          <a:off x="4225599" y="5864636"/>
          <a:ext cx="1035194" cy="711696"/>
        </p:xfrm>
        <a:graphic>
          <a:graphicData uri="http://schemas.openxmlformats.org/presentationml/2006/ole">
            <mc:AlternateContent xmlns:mc="http://schemas.openxmlformats.org/markup-compatibility/2006">
              <mc:Choice xmlns:v="urn:schemas-microsoft-com:vml" Requires="v">
                <p:oleObj name="Equation" r:id="rId5" imgW="609480" imgH="419040" progId="Equation.DSMT4">
                  <p:embed/>
                </p:oleObj>
              </mc:Choice>
              <mc:Fallback>
                <p:oleObj name="Equation" r:id="rId5" imgW="609480" imgH="419040" progId="Equation.DSMT4">
                  <p:embed/>
                  <p:pic>
                    <p:nvPicPr>
                      <p:cNvPr id="8" name="Object 7"/>
                      <p:cNvPicPr/>
                      <p:nvPr/>
                    </p:nvPicPr>
                    <p:blipFill>
                      <a:blip r:embed="rId6"/>
                      <a:stretch>
                        <a:fillRect/>
                      </a:stretch>
                    </p:blipFill>
                    <p:spPr>
                      <a:xfrm>
                        <a:off x="4225599" y="5864636"/>
                        <a:ext cx="1035194" cy="711696"/>
                      </a:xfrm>
                      <a:prstGeom prst="rect">
                        <a:avLst/>
                      </a:prstGeom>
                    </p:spPr>
                  </p:pic>
                </p:oleObj>
              </mc:Fallback>
            </mc:AlternateContent>
          </a:graphicData>
        </a:graphic>
      </p:graphicFrame>
      <p:graphicFrame>
        <p:nvGraphicFramePr>
          <p:cNvPr id="9" name="Object 8"/>
          <p:cNvGraphicFramePr>
            <a:graphicFrameLocks noChangeAspect="1"/>
          </p:cNvGraphicFramePr>
          <p:nvPr/>
        </p:nvGraphicFramePr>
        <p:xfrm>
          <a:off x="4830064" y="5280188"/>
          <a:ext cx="1035194" cy="711696"/>
        </p:xfrm>
        <a:graphic>
          <a:graphicData uri="http://schemas.openxmlformats.org/presentationml/2006/ole">
            <mc:AlternateContent xmlns:mc="http://schemas.openxmlformats.org/markup-compatibility/2006">
              <mc:Choice xmlns:v="urn:schemas-microsoft-com:vml" Requires="v">
                <p:oleObj name="Equation" r:id="rId7" imgW="609480" imgH="419040" progId="Equation.DSMT4">
                  <p:embed/>
                </p:oleObj>
              </mc:Choice>
              <mc:Fallback>
                <p:oleObj name="Equation" r:id="rId7" imgW="609480" imgH="419040" progId="Equation.DSMT4">
                  <p:embed/>
                  <p:pic>
                    <p:nvPicPr>
                      <p:cNvPr id="9" name="Object 8"/>
                      <p:cNvPicPr/>
                      <p:nvPr/>
                    </p:nvPicPr>
                    <p:blipFill>
                      <a:blip r:embed="rId8"/>
                      <a:stretch>
                        <a:fillRect/>
                      </a:stretch>
                    </p:blipFill>
                    <p:spPr>
                      <a:xfrm>
                        <a:off x="4830064" y="5280188"/>
                        <a:ext cx="1035194" cy="711696"/>
                      </a:xfrm>
                      <a:prstGeom prst="rect">
                        <a:avLst/>
                      </a:prstGeom>
                    </p:spPr>
                  </p:pic>
                </p:oleObj>
              </mc:Fallback>
            </mc:AlternateContent>
          </a:graphicData>
        </a:graphic>
      </p:graphicFrame>
      <p:pic>
        <p:nvPicPr>
          <p:cNvPr id="10" name="Picture 9" descr="temp.png"/>
          <p:cNvPicPr>
            <a:picLocks noChangeAspect="1"/>
          </p:cNvPicPr>
          <p:nvPr/>
        </p:nvPicPr>
        <p:blipFill>
          <a:blip r:embed="rId9"/>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650497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normAutofit/>
          </a:bodyPr>
          <a:lstStyle/>
          <a:p>
            <a:r>
              <a:rPr lang="en-US" altLang="en-US" dirty="0"/>
              <a:t>Outline</a:t>
            </a:r>
          </a:p>
        </p:txBody>
      </p:sp>
      <p:sp>
        <p:nvSpPr>
          <p:cNvPr id="465923" name="Rectangle 3"/>
          <p:cNvSpPr>
            <a:spLocks noGrp="1" noChangeArrowheads="1"/>
          </p:cNvSpPr>
          <p:nvPr>
            <p:ph type="body" idx="1"/>
          </p:nvPr>
        </p:nvSpPr>
        <p:spPr/>
        <p:txBody>
          <a:bodyPr/>
          <a:lstStyle/>
          <a:p>
            <a:r>
              <a:rPr lang="en-US" altLang="en-US" dirty="0"/>
              <a:t>In this topic, we will cover the representation of graphs on a computer</a:t>
            </a:r>
          </a:p>
          <a:p>
            <a:r>
              <a:rPr lang="en-US" altLang="en-US" dirty="0"/>
              <a:t>We will examine:</a:t>
            </a:r>
          </a:p>
          <a:p>
            <a:pPr lvl="1"/>
            <a:r>
              <a:rPr lang="en-US" altLang="en-US" dirty="0"/>
              <a:t>an adjacency matrix representation</a:t>
            </a:r>
          </a:p>
          <a:p>
            <a:pPr lvl="1"/>
            <a:r>
              <a:rPr lang="en-US" altLang="en-US" dirty="0"/>
              <a:t>smaller representations and pointer arithmetic</a:t>
            </a:r>
          </a:p>
          <a:p>
            <a:pPr lvl="1"/>
            <a:r>
              <a:rPr lang="en-US" altLang="en-US" dirty="0"/>
              <a:t>sparse matrices and linked lists</a:t>
            </a:r>
          </a:p>
        </p:txBody>
      </p:sp>
      <p:pic>
        <p:nvPicPr>
          <p:cNvPr id="465924" name="Picture 46592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720210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normAutofit/>
          </a:bodyPr>
          <a:lstStyle/>
          <a:p>
            <a:r>
              <a:rPr lang="en-US" altLang="en-US" dirty="0"/>
              <a:t>Adjacency Matrix</a:t>
            </a:r>
          </a:p>
        </p:txBody>
      </p:sp>
      <p:sp>
        <p:nvSpPr>
          <p:cNvPr id="200707" name="Rectangle 3"/>
          <p:cNvSpPr>
            <a:spLocks noGrp="1" noChangeArrowheads="1"/>
          </p:cNvSpPr>
          <p:nvPr>
            <p:ph type="body" idx="1"/>
          </p:nvPr>
        </p:nvSpPr>
        <p:spPr/>
        <p:txBody>
          <a:bodyPr/>
          <a:lstStyle/>
          <a:p>
            <a:pPr marL="400050" lvl="1" indent="0">
              <a:buNone/>
            </a:pPr>
            <a:r>
              <a:rPr lang="en-US" altLang="en-US" sz="2000" dirty="0"/>
              <a:t>A graph of </a:t>
            </a:r>
            <a:r>
              <a:rPr lang="en-US" altLang="en-US" sz="2000" i="1" dirty="0">
                <a:latin typeface="Times New Roman" pitchFamily="18" charset="0"/>
              </a:rPr>
              <a:t>n</a:t>
            </a:r>
            <a:r>
              <a:rPr lang="en-US" altLang="en-US" sz="2000" dirty="0"/>
              <a:t> vertices may have up to </a:t>
            </a:r>
          </a:p>
          <a:p>
            <a:endParaRPr lang="en-US" altLang="en-US" dirty="0"/>
          </a:p>
          <a:p>
            <a:endParaRPr lang="en-US" altLang="en-US" dirty="0"/>
          </a:p>
          <a:p>
            <a:pPr marL="400050" lvl="1" indent="0">
              <a:buNone/>
            </a:pPr>
            <a:endParaRPr lang="en-US" altLang="en-US" sz="2000" dirty="0">
              <a:solidFill>
                <a:prstClr val="black"/>
              </a:solidFill>
            </a:endParaRPr>
          </a:p>
          <a:p>
            <a:pPr marL="400050" lvl="1" indent="0">
              <a:buNone/>
            </a:pPr>
            <a:r>
              <a:rPr lang="en-US" altLang="en-US" sz="2000" dirty="0">
                <a:solidFill>
                  <a:prstClr val="black"/>
                </a:solidFill>
              </a:rPr>
              <a:t>edges</a:t>
            </a:r>
            <a:endParaRPr lang="en-US" altLang="en-US" dirty="0"/>
          </a:p>
          <a:p>
            <a:endParaRPr lang="en-US" altLang="en-US" dirty="0"/>
          </a:p>
          <a:p>
            <a:pPr marL="400050" lvl="1" indent="0">
              <a:buNone/>
            </a:pPr>
            <a:r>
              <a:rPr lang="en-US" altLang="en-US" sz="2000" dirty="0"/>
              <a:t>The first straight-forward implementation is an adjacency matrix</a:t>
            </a:r>
          </a:p>
        </p:txBody>
      </p:sp>
      <p:graphicFrame>
        <p:nvGraphicFramePr>
          <p:cNvPr id="200710" name="Object 6"/>
          <p:cNvGraphicFramePr>
            <a:graphicFrameLocks noChangeAspect="1"/>
          </p:cNvGraphicFramePr>
          <p:nvPr>
            <p:extLst>
              <p:ext uri="{D42A27DB-BD31-4B8C-83A1-F6EECF244321}">
                <p14:modId xmlns:p14="http://schemas.microsoft.com/office/powerpoint/2010/main" val="1512212607"/>
              </p:ext>
            </p:extLst>
          </p:nvPr>
        </p:nvGraphicFramePr>
        <p:xfrm>
          <a:off x="3347864" y="2132856"/>
          <a:ext cx="2675756" cy="838345"/>
        </p:xfrm>
        <a:graphic>
          <a:graphicData uri="http://schemas.openxmlformats.org/presentationml/2006/ole">
            <mc:AlternateContent xmlns:mc="http://schemas.openxmlformats.org/markup-compatibility/2006">
              <mc:Choice xmlns:v="urn:schemas-microsoft-com:vml" Requires="v">
                <p:oleObj name="Equation" r:id="rId2" imgW="1460160" imgH="457200" progId="Equation.3">
                  <p:embed/>
                </p:oleObj>
              </mc:Choice>
              <mc:Fallback>
                <p:oleObj name="Equation" r:id="rId2" imgW="1460160" imgH="4572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2132856"/>
                        <a:ext cx="2675756" cy="838345"/>
                      </a:xfrm>
                      <a:prstGeom prst="rect">
                        <a:avLst/>
                      </a:prstGeom>
                      <a:noFill/>
                      <a:ln>
                        <a:noFill/>
                      </a:ln>
                      <a:effectLst/>
                    </p:spPr>
                  </p:pic>
                </p:oleObj>
              </mc:Fallback>
            </mc:AlternateContent>
          </a:graphicData>
        </a:graphic>
      </p:graphicFrame>
      <p:pic>
        <p:nvPicPr>
          <p:cNvPr id="200711" name="Picture 200710"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089716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normAutofit/>
          </a:bodyPr>
          <a:lstStyle/>
          <a:p>
            <a:r>
              <a:rPr lang="en-US" altLang="en-US" dirty="0"/>
              <a:t>Adjacency Matrix</a:t>
            </a:r>
          </a:p>
        </p:txBody>
      </p:sp>
      <p:sp>
        <p:nvSpPr>
          <p:cNvPr id="392195" name="Rectangle 3"/>
          <p:cNvSpPr>
            <a:spLocks noGrp="1" noChangeArrowheads="1"/>
          </p:cNvSpPr>
          <p:nvPr>
            <p:ph type="body" idx="1"/>
          </p:nvPr>
        </p:nvSpPr>
        <p:spPr/>
        <p:txBody>
          <a:bodyPr>
            <a:normAutofit/>
          </a:bodyPr>
          <a:lstStyle/>
          <a:p>
            <a:pPr marL="400050" lvl="1" indent="0">
              <a:buNone/>
            </a:pPr>
            <a:r>
              <a:rPr lang="en-US" altLang="en-US" sz="2000" dirty="0"/>
              <a:t>Define an </a:t>
            </a:r>
            <a:r>
              <a:rPr lang="en-US" altLang="en-US" sz="2000" i="1" dirty="0">
                <a:latin typeface="Times New Roman" pitchFamily="18" charset="0"/>
              </a:rPr>
              <a:t>n</a:t>
            </a:r>
            <a:r>
              <a:rPr lang="en-US" altLang="en-US" sz="2000" dirty="0">
                <a:latin typeface="Times New Roman" pitchFamily="18" charset="0"/>
              </a:rPr>
              <a:t> </a:t>
            </a:r>
            <a:r>
              <a:rPr lang="en-US" altLang="en-US" sz="2000" dirty="0">
                <a:latin typeface="Tahoma" panose="020B0604030504040204" pitchFamily="34" charset="0"/>
                <a:ea typeface="Tahoma" panose="020B0604030504040204" pitchFamily="34" charset="0"/>
                <a:cs typeface="Tahoma" panose="020B0604030504040204" pitchFamily="34" charset="0"/>
              </a:rPr>
              <a:t>×</a:t>
            </a:r>
            <a:r>
              <a:rPr lang="en-US" altLang="en-US" sz="2000" dirty="0">
                <a:latin typeface="Times New Roman" pitchFamily="18" charset="0"/>
              </a:rPr>
              <a:t> </a:t>
            </a:r>
            <a:r>
              <a:rPr lang="en-US" altLang="en-US" sz="2000" i="1" dirty="0">
                <a:latin typeface="Times New Roman" pitchFamily="18" charset="0"/>
              </a:rPr>
              <a:t>n</a:t>
            </a:r>
            <a:r>
              <a:rPr lang="en-US" altLang="en-US" sz="2000" dirty="0"/>
              <a:t> matrix </a:t>
            </a:r>
            <a:r>
              <a:rPr lang="en-US" altLang="en-US" sz="2000" b="1" dirty="0">
                <a:latin typeface="Times New Roman" pitchFamily="18" charset="0"/>
              </a:rPr>
              <a:t>A</a:t>
            </a:r>
            <a:r>
              <a:rPr lang="en-US" altLang="en-US" sz="2000" dirty="0">
                <a:latin typeface="Times New Roman" pitchFamily="18" charset="0"/>
              </a:rPr>
              <a:t> = (</a:t>
            </a:r>
            <a:r>
              <a:rPr lang="en-US" altLang="en-US" sz="2000" i="1" dirty="0" err="1">
                <a:latin typeface="Times New Roman" pitchFamily="18" charset="0"/>
              </a:rPr>
              <a:t>a</a:t>
            </a:r>
            <a:r>
              <a:rPr lang="en-US" altLang="en-US" sz="2000" i="1" baseline="-25000" dirty="0" err="1">
                <a:latin typeface="Times New Roman" pitchFamily="18" charset="0"/>
              </a:rPr>
              <a:t>ij</a:t>
            </a:r>
            <a:r>
              <a:rPr lang="en-US" altLang="en-US" sz="2000" dirty="0">
                <a:latin typeface="Times New Roman" pitchFamily="18" charset="0"/>
              </a:rPr>
              <a:t>)</a:t>
            </a:r>
            <a:r>
              <a:rPr lang="en-US" altLang="en-US" sz="2000" dirty="0"/>
              <a:t> and if the vertices </a:t>
            </a:r>
            <a:r>
              <a:rPr lang="en-US" altLang="en-US" sz="2000" i="1" dirty="0">
                <a:latin typeface="Times New Roman" pitchFamily="18" charset="0"/>
              </a:rPr>
              <a:t>v</a:t>
            </a:r>
            <a:r>
              <a:rPr lang="en-US" altLang="en-US" sz="2000" i="1" baseline="-25000" dirty="0">
                <a:latin typeface="Times New Roman" pitchFamily="18" charset="0"/>
              </a:rPr>
              <a:t>i</a:t>
            </a:r>
            <a:r>
              <a:rPr lang="en-US" altLang="en-US" sz="2000" dirty="0"/>
              <a:t> and </a:t>
            </a:r>
            <a:r>
              <a:rPr lang="en-US" altLang="en-US" sz="2000" i="1" dirty="0" err="1">
                <a:latin typeface="Times New Roman" pitchFamily="18" charset="0"/>
              </a:rPr>
              <a:t>v</a:t>
            </a:r>
            <a:r>
              <a:rPr lang="en-US" altLang="en-US" sz="2000" i="1" baseline="-25000" dirty="0" err="1">
                <a:latin typeface="Times New Roman" pitchFamily="18" charset="0"/>
              </a:rPr>
              <a:t>j</a:t>
            </a:r>
            <a:r>
              <a:rPr lang="en-US" altLang="en-US" sz="2000" dirty="0"/>
              <a:t> are connected with weight </a:t>
            </a:r>
            <a:r>
              <a:rPr lang="en-US" altLang="en-US" sz="2000" i="1" dirty="0">
                <a:latin typeface="Times New Roman" pitchFamily="18" charset="0"/>
              </a:rPr>
              <a:t>w</a:t>
            </a:r>
            <a:r>
              <a:rPr lang="en-US" altLang="en-US" sz="2000" dirty="0"/>
              <a:t>, then set </a:t>
            </a:r>
            <a:r>
              <a:rPr lang="en-US" altLang="en-US" sz="2000" i="1" dirty="0" err="1">
                <a:latin typeface="Times New Roman" pitchFamily="18" charset="0"/>
              </a:rPr>
              <a:t>a</a:t>
            </a:r>
            <a:r>
              <a:rPr lang="en-US" altLang="en-US" sz="2000" i="1" baseline="-25000" dirty="0" err="1">
                <a:latin typeface="Times New Roman" pitchFamily="18" charset="0"/>
              </a:rPr>
              <a:t>ij</a:t>
            </a:r>
            <a:r>
              <a:rPr lang="en-US" altLang="en-US" sz="2000" dirty="0">
                <a:latin typeface="Times New Roman" pitchFamily="18" charset="0"/>
              </a:rPr>
              <a:t> = </a:t>
            </a:r>
            <a:r>
              <a:rPr lang="en-US" altLang="en-US" sz="2000" i="1" dirty="0">
                <a:latin typeface="Times New Roman" pitchFamily="18" charset="0"/>
              </a:rPr>
              <a:t>w</a:t>
            </a:r>
            <a:r>
              <a:rPr lang="en-US" altLang="en-US" sz="2000" dirty="0"/>
              <a:t> and </a:t>
            </a:r>
            <a:r>
              <a:rPr lang="en-US" altLang="en-US" sz="2000" i="1" dirty="0" err="1">
                <a:latin typeface="Times New Roman" pitchFamily="18" charset="0"/>
              </a:rPr>
              <a:t>a</a:t>
            </a:r>
            <a:r>
              <a:rPr lang="en-US" altLang="en-US" sz="2000" i="1" baseline="-25000" dirty="0" err="1">
                <a:latin typeface="Times New Roman" pitchFamily="18" charset="0"/>
              </a:rPr>
              <a:t>ji</a:t>
            </a:r>
            <a:r>
              <a:rPr lang="en-US" altLang="en-US" sz="2000" dirty="0">
                <a:latin typeface="Times New Roman" pitchFamily="18" charset="0"/>
              </a:rPr>
              <a:t> = </a:t>
            </a:r>
            <a:r>
              <a:rPr lang="en-US" altLang="en-US" sz="2000" i="1" dirty="0">
                <a:latin typeface="Times New Roman" pitchFamily="18" charset="0"/>
              </a:rPr>
              <a:t>w</a:t>
            </a:r>
            <a:endParaRPr lang="en-US" altLang="en-US" sz="2000" dirty="0"/>
          </a:p>
          <a:p>
            <a:pPr marL="400050" lvl="1" indent="0">
              <a:buNone/>
            </a:pPr>
            <a:endParaRPr lang="en-US" altLang="en-US" sz="2000" dirty="0"/>
          </a:p>
          <a:p>
            <a:pPr marL="400050" lvl="1" indent="0">
              <a:buNone/>
            </a:pPr>
            <a:r>
              <a:rPr lang="en-US" altLang="en-US" sz="2000" dirty="0"/>
              <a:t>That is, the matrix is symmetric, </a:t>
            </a:r>
            <a:r>
              <a:rPr lang="en-US" altLang="en-US" sz="2000" i="1" dirty="0"/>
              <a:t>e</a:t>
            </a:r>
            <a:r>
              <a:rPr lang="en-US" altLang="en-US" sz="2000" dirty="0"/>
              <a:t>.</a:t>
            </a:r>
            <a:r>
              <a:rPr lang="en-US" altLang="en-US" sz="2000" i="1" dirty="0"/>
              <a:t>g</a:t>
            </a:r>
            <a:r>
              <a:rPr lang="en-US" altLang="en-US" sz="2000" dirty="0"/>
              <a:t>., </a:t>
            </a:r>
          </a:p>
        </p:txBody>
      </p:sp>
      <p:pic>
        <p:nvPicPr>
          <p:cNvPr id="392198" name="Picture 6" descr="xx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933825"/>
            <a:ext cx="6124575" cy="2352675"/>
          </a:xfrm>
          <a:prstGeom prst="rect">
            <a:avLst/>
          </a:prstGeom>
          <a:noFill/>
          <a:extLst>
            <a:ext uri="{909E8E84-426E-40DD-AFC4-6F175D3DCCD1}">
              <a14:hiddenFill xmlns:a14="http://schemas.microsoft.com/office/drawing/2010/main">
                <a:solidFill>
                  <a:srgbClr val="FFFFFF"/>
                </a:solidFill>
              </a14:hiddenFill>
            </a:ext>
          </a:extLst>
        </p:spPr>
      </p:pic>
      <p:pic>
        <p:nvPicPr>
          <p:cNvPr id="392199" name="Picture 392198"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1020351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normAutofit/>
          </a:bodyPr>
          <a:lstStyle/>
          <a:p>
            <a:r>
              <a:rPr lang="en-US" altLang="en-US" dirty="0"/>
              <a:t>Adjacency Matrix</a:t>
            </a:r>
          </a:p>
        </p:txBody>
      </p:sp>
      <p:sp>
        <p:nvSpPr>
          <p:cNvPr id="556035" name="Rectangle 3"/>
          <p:cNvSpPr>
            <a:spLocks noGrp="1" noChangeArrowheads="1"/>
          </p:cNvSpPr>
          <p:nvPr>
            <p:ph type="body" idx="1"/>
          </p:nvPr>
        </p:nvSpPr>
        <p:spPr/>
        <p:txBody>
          <a:bodyPr/>
          <a:lstStyle/>
          <a:p>
            <a:pPr marL="400050" lvl="1" indent="0">
              <a:buNone/>
            </a:pPr>
            <a:r>
              <a:rPr lang="en-US" altLang="en-US" sz="2000" dirty="0"/>
              <a:t>An </a:t>
            </a:r>
            <a:r>
              <a:rPr lang="en-US" altLang="en-US" sz="2000" dirty="0" err="1"/>
              <a:t>unweighted</a:t>
            </a:r>
            <a:r>
              <a:rPr lang="en-US" altLang="en-US" sz="2000" dirty="0"/>
              <a:t> graph may be saved as an array of Boolean values</a:t>
            </a:r>
          </a:p>
          <a:p>
            <a:pPr lvl="1"/>
            <a:r>
              <a:rPr lang="en-US" altLang="en-US" dirty="0"/>
              <a:t>vertices </a:t>
            </a:r>
            <a:r>
              <a:rPr lang="en-US" altLang="en-US" i="1" dirty="0">
                <a:latin typeface="Times New Roman" pitchFamily="18" charset="0"/>
              </a:rPr>
              <a:t>v</a:t>
            </a:r>
            <a:r>
              <a:rPr lang="en-US" altLang="en-US" i="1" baseline="-25000" dirty="0">
                <a:latin typeface="Times New Roman" pitchFamily="18" charset="0"/>
              </a:rPr>
              <a:t>i</a:t>
            </a:r>
            <a:r>
              <a:rPr lang="en-US" altLang="en-US" dirty="0"/>
              <a:t> and </a:t>
            </a:r>
            <a:r>
              <a:rPr lang="en-US" altLang="en-US" i="1" dirty="0" err="1">
                <a:latin typeface="Times New Roman" pitchFamily="18" charset="0"/>
              </a:rPr>
              <a:t>v</a:t>
            </a:r>
            <a:r>
              <a:rPr lang="en-US" altLang="en-US" i="1" baseline="-25000" dirty="0" err="1">
                <a:latin typeface="Times New Roman" pitchFamily="18" charset="0"/>
              </a:rPr>
              <a:t>j</a:t>
            </a:r>
            <a:r>
              <a:rPr lang="en-US" altLang="en-US" dirty="0"/>
              <a:t> are connected then set</a:t>
            </a:r>
            <a:br>
              <a:rPr lang="en-US" altLang="en-US" dirty="0"/>
            </a:br>
            <a:r>
              <a:rPr lang="en-US" altLang="en-US" dirty="0"/>
              <a:t>    </a:t>
            </a:r>
            <a:r>
              <a:rPr lang="en-US" altLang="en-US" i="1" dirty="0" err="1">
                <a:latin typeface="Times New Roman" pitchFamily="18" charset="0"/>
              </a:rPr>
              <a:t>a</a:t>
            </a:r>
            <a:r>
              <a:rPr lang="en-US" altLang="en-US" i="1" baseline="-25000" dirty="0" err="1">
                <a:latin typeface="Times New Roman" pitchFamily="18" charset="0"/>
              </a:rPr>
              <a:t>ij</a:t>
            </a:r>
            <a:r>
              <a:rPr lang="en-US" altLang="en-US" dirty="0">
                <a:latin typeface="Times New Roman" pitchFamily="18" charset="0"/>
              </a:rPr>
              <a:t> = </a:t>
            </a:r>
            <a:r>
              <a:rPr lang="en-US" altLang="en-US" i="1" dirty="0" err="1">
                <a:latin typeface="Times New Roman" pitchFamily="18" charset="0"/>
              </a:rPr>
              <a:t>a</a:t>
            </a:r>
            <a:r>
              <a:rPr lang="en-US" altLang="en-US" i="1" baseline="-25000" dirty="0" err="1">
                <a:latin typeface="Times New Roman" pitchFamily="18" charset="0"/>
              </a:rPr>
              <a:t>ji</a:t>
            </a:r>
            <a:r>
              <a:rPr lang="en-US" altLang="en-US" dirty="0">
                <a:latin typeface="Times New Roman" pitchFamily="18" charset="0"/>
              </a:rPr>
              <a:t> = </a:t>
            </a:r>
            <a:r>
              <a:rPr lang="en-US" altLang="en-US" i="1" dirty="0">
                <a:latin typeface="Times New Roman" pitchFamily="18" charset="0"/>
              </a:rPr>
              <a:t>true</a:t>
            </a:r>
            <a:endParaRPr lang="en-US" altLang="en-US" dirty="0"/>
          </a:p>
          <a:p>
            <a:pPr lvl="1"/>
            <a:endParaRPr lang="en-US" altLang="en-US" dirty="0"/>
          </a:p>
        </p:txBody>
      </p:sp>
      <p:pic>
        <p:nvPicPr>
          <p:cNvPr id="556036" name="Picture 4" descr="xx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933825"/>
            <a:ext cx="6124575" cy="2352675"/>
          </a:xfrm>
          <a:prstGeom prst="rect">
            <a:avLst/>
          </a:prstGeom>
          <a:noFill/>
          <a:extLst>
            <a:ext uri="{909E8E84-426E-40DD-AFC4-6F175D3DCCD1}">
              <a14:hiddenFill xmlns:a14="http://schemas.microsoft.com/office/drawing/2010/main">
                <a:solidFill>
                  <a:srgbClr val="FFFFFF"/>
                </a:solidFill>
              </a14:hiddenFill>
            </a:ext>
          </a:extLst>
        </p:spPr>
      </p:pic>
      <p:pic>
        <p:nvPicPr>
          <p:cNvPr id="556037" name="Picture 55603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24271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this collection of vertices </a:t>
            </a:r>
            <a:endParaRPr lang="en-US" altLang="en-US" i="1" dirty="0">
              <a:latin typeface="Arial" charset="0"/>
              <a:cs typeface="Arial" charset="0"/>
            </a:endParaRPr>
          </a:p>
          <a:p>
            <a:pPr algn="ctr">
              <a:buFont typeface="Arial" charset="0"/>
              <a:buNone/>
            </a:pP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a:latin typeface="Times New Roman" pitchFamily="18" charset="0"/>
                <a:cs typeface="Arial" charset="0"/>
              </a:rPr>
              <a:t>v</a:t>
            </a:r>
            <a:r>
              <a:rPr lang="en-US" altLang="en-US" baseline="-25000" dirty="0">
                <a:latin typeface="Times New Roman" pitchFamily="18" charset="0"/>
                <a:cs typeface="Arial" charset="0"/>
              </a:rPr>
              <a:t>9</a:t>
            </a:r>
            <a:r>
              <a:rPr lang="en-US" altLang="en-US" dirty="0">
                <a:latin typeface="Times New Roman" pitchFamily="18" charset="0"/>
                <a:cs typeface="Arial" charset="0"/>
              </a:rPr>
              <a:t>}</a:t>
            </a:r>
          </a:p>
          <a:p>
            <a:pPr marL="355600" indent="-355600">
              <a:buNone/>
            </a:pPr>
            <a:r>
              <a:rPr lang="en-US" altLang="en-US" dirty="0">
                <a:latin typeface="Arial" charset="0"/>
                <a:cs typeface="Arial" charset="0"/>
              </a:rPr>
              <a:t>	where </a:t>
            </a: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n </a:t>
            </a:r>
            <a:r>
              <a:rPr lang="en-US" altLang="zh-CN" dirty="0">
                <a:latin typeface="Times New Roman" pitchFamily="18" charset="0"/>
                <a:cs typeface="Arial" charset="0"/>
              </a:rPr>
              <a:t>= 9</a:t>
            </a:r>
            <a:endParaRPr lang="en-US" altLang="en-US" dirty="0">
              <a:latin typeface="Times New Roman" pitchFamily="18" charset="0"/>
              <a:cs typeface="Arial" charset="0"/>
            </a:endParaRPr>
          </a:p>
          <a:p>
            <a:pPr>
              <a:buFontTx/>
              <a:buNone/>
            </a:pPr>
            <a:endParaRPr lang="en-US" altLang="en-US" dirty="0">
              <a:latin typeface="Arial" charset="0"/>
              <a:cs typeface="Arial" charset="0"/>
            </a:endParaRPr>
          </a:p>
        </p:txBody>
      </p:sp>
      <p:pic>
        <p:nvPicPr>
          <p:cNvPr id="8196"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8196"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0293371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normAutofit/>
          </a:bodyPr>
          <a:lstStyle/>
          <a:p>
            <a:r>
              <a:rPr lang="en-US" altLang="en-US" dirty="0"/>
              <a:t>Adjacency Matrix</a:t>
            </a:r>
          </a:p>
        </p:txBody>
      </p:sp>
      <p:sp>
        <p:nvSpPr>
          <p:cNvPr id="543747" name="Rectangle 3"/>
          <p:cNvSpPr>
            <a:spLocks noGrp="1" noChangeArrowheads="1"/>
          </p:cNvSpPr>
          <p:nvPr>
            <p:ph type="body" idx="1"/>
          </p:nvPr>
        </p:nvSpPr>
        <p:spPr/>
        <p:txBody>
          <a:bodyPr>
            <a:normAutofit/>
          </a:bodyPr>
          <a:lstStyle/>
          <a:p>
            <a:pPr marL="400050" lvl="1" indent="0">
              <a:buNone/>
            </a:pPr>
            <a:r>
              <a:rPr lang="en-US" altLang="en-US" sz="2000" dirty="0"/>
              <a:t>If the graph was directed, then the matrix would not necessarily be symmetric </a:t>
            </a:r>
          </a:p>
        </p:txBody>
      </p:sp>
      <p:pic>
        <p:nvPicPr>
          <p:cNvPr id="543749" name="Picture 5" descr="xx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3933825"/>
            <a:ext cx="612457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543750" name="Picture 543749"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1877960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normAutofit/>
          </a:bodyPr>
          <a:lstStyle/>
          <a:p>
            <a:r>
              <a:rPr lang="en-US" altLang="en-US" dirty="0"/>
              <a:t>Adjacency Matrix</a:t>
            </a:r>
          </a:p>
        </p:txBody>
      </p:sp>
      <p:sp>
        <p:nvSpPr>
          <p:cNvPr id="476163" name="Rectangle 3"/>
          <p:cNvSpPr>
            <a:spLocks noGrp="1" noChangeArrowheads="1"/>
          </p:cNvSpPr>
          <p:nvPr>
            <p:ph type="body" idx="1"/>
          </p:nvPr>
        </p:nvSpPr>
        <p:spPr/>
        <p:txBody>
          <a:bodyPr>
            <a:normAutofit/>
          </a:bodyPr>
          <a:lstStyle/>
          <a:p>
            <a:pPr marL="400050" lvl="1" indent="0">
              <a:buNone/>
            </a:pPr>
            <a:r>
              <a:rPr lang="en-US" altLang="en-US" sz="2000" dirty="0"/>
              <a:t>First we must allocate memory for a two-dimensional array</a:t>
            </a:r>
          </a:p>
          <a:p>
            <a:pPr marL="400050" lvl="1" indent="0">
              <a:buNone/>
            </a:pPr>
            <a:endParaRPr lang="en-US" altLang="en-US" sz="2000" dirty="0"/>
          </a:p>
          <a:p>
            <a:pPr marL="400050" lvl="1" indent="0">
              <a:buNone/>
            </a:pPr>
            <a:r>
              <a:rPr lang="en-US" altLang="en-US" sz="2000" dirty="0"/>
              <a:t>C++ does not have native support for anything more than one-dimensional arrays, thus how do we store a two-dimensional array?</a:t>
            </a:r>
          </a:p>
          <a:p>
            <a:pPr lvl="1"/>
            <a:r>
              <a:rPr lang="en-US" altLang="en-US" dirty="0"/>
              <a:t>as an array of arrays</a:t>
            </a:r>
          </a:p>
        </p:txBody>
      </p:sp>
      <p:pic>
        <p:nvPicPr>
          <p:cNvPr id="476164" name="Picture 47616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7428891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77188" name="Picture 4" descr="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8" y="2930525"/>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77186" name="Rectangle 2"/>
          <p:cNvSpPr>
            <a:spLocks noGrp="1" noChangeArrowheads="1"/>
          </p:cNvSpPr>
          <p:nvPr>
            <p:ph type="title"/>
          </p:nvPr>
        </p:nvSpPr>
        <p:spPr/>
        <p:txBody>
          <a:bodyPr>
            <a:normAutofit/>
          </a:bodyPr>
          <a:lstStyle/>
          <a:p>
            <a:r>
              <a:rPr lang="en-US" altLang="en-US" dirty="0"/>
              <a:t>Adjacency Matrix</a:t>
            </a:r>
          </a:p>
        </p:txBody>
      </p:sp>
      <p:sp>
        <p:nvSpPr>
          <p:cNvPr id="477187" name="Rectangle 3"/>
          <p:cNvSpPr>
            <a:spLocks noGrp="1" noChangeArrowheads="1"/>
          </p:cNvSpPr>
          <p:nvPr>
            <p:ph type="body" idx="1"/>
          </p:nvPr>
        </p:nvSpPr>
        <p:spPr/>
        <p:txBody>
          <a:bodyPr/>
          <a:lstStyle/>
          <a:p>
            <a:pPr marL="400050" lvl="1" indent="0">
              <a:buNone/>
            </a:pPr>
            <a:r>
              <a:rPr lang="en-US" altLang="en-US" sz="2000" dirty="0"/>
              <a:t>Suppose we require a 16 </a:t>
            </a:r>
            <a:r>
              <a:rPr lang="en-US" altLang="en-US" sz="2000" dirty="0">
                <a:latin typeface="Tahoma" panose="020B0604030504040204" pitchFamily="34" charset="0"/>
                <a:ea typeface="Tahoma" panose="020B0604030504040204" pitchFamily="34" charset="0"/>
                <a:cs typeface="Tahoma" panose="020B0604030504040204" pitchFamily="34" charset="0"/>
              </a:rPr>
              <a:t>×</a:t>
            </a:r>
            <a:r>
              <a:rPr lang="en-US" altLang="en-US" sz="2000" dirty="0"/>
              <a:t> 16 matrix of double-precision floating-point numbers</a:t>
            </a:r>
          </a:p>
          <a:p>
            <a:endParaRPr lang="en-US" altLang="en-US" dirty="0"/>
          </a:p>
          <a:p>
            <a:pPr marL="400050" lvl="1" indent="0">
              <a:buNone/>
            </a:pPr>
            <a:r>
              <a:rPr lang="en-US" altLang="en-US" sz="2000" dirty="0"/>
              <a:t>Each row of the matrix can be represented by</a:t>
            </a:r>
            <a:br>
              <a:rPr lang="en-US" altLang="en-US" sz="2000" dirty="0"/>
            </a:br>
            <a:r>
              <a:rPr lang="en-US" altLang="en-US" sz="2000" dirty="0"/>
              <a:t>an array</a:t>
            </a:r>
          </a:p>
          <a:p>
            <a:pPr marL="0" indent="0">
              <a:buNone/>
            </a:pPr>
            <a:endParaRPr lang="en-US" altLang="en-US" dirty="0"/>
          </a:p>
          <a:p>
            <a:pPr marL="400050" lvl="1" indent="0">
              <a:buNone/>
            </a:pPr>
            <a:r>
              <a:rPr lang="en-US" altLang="en-US" sz="2000" dirty="0"/>
              <a:t>The address of the first entry must be stored</a:t>
            </a:r>
            <a:br>
              <a:rPr lang="en-US" altLang="en-US" sz="2000" dirty="0"/>
            </a:br>
            <a:r>
              <a:rPr lang="en-US" altLang="en-US" sz="2000" dirty="0"/>
              <a:t>in a pointer to a double:</a:t>
            </a:r>
          </a:p>
          <a:p>
            <a:pPr lvl="1">
              <a:buFontTx/>
              <a:buNone/>
            </a:pPr>
            <a:r>
              <a:rPr lang="en-US" altLang="en-US" dirty="0"/>
              <a:t>		</a:t>
            </a:r>
            <a:r>
              <a:rPr lang="en-US" altLang="en-US" b="1" dirty="0">
                <a:latin typeface="Courier New" pitchFamily="49" charset="0"/>
              </a:rPr>
              <a:t>double *</a:t>
            </a:r>
          </a:p>
        </p:txBody>
      </p:sp>
      <p:pic>
        <p:nvPicPr>
          <p:cNvPr id="477189" name="Picture 477188"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8437359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81284" name="Picture 4" descr="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8" y="2930525"/>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81282" name="Rectangle 2"/>
          <p:cNvSpPr>
            <a:spLocks noGrp="1" noChangeArrowheads="1"/>
          </p:cNvSpPr>
          <p:nvPr>
            <p:ph type="title"/>
          </p:nvPr>
        </p:nvSpPr>
        <p:spPr/>
        <p:txBody>
          <a:bodyPr>
            <a:normAutofit/>
          </a:bodyPr>
          <a:lstStyle/>
          <a:p>
            <a:r>
              <a:rPr lang="en-US" altLang="en-US" dirty="0"/>
              <a:t>Adjacency Matrix</a:t>
            </a:r>
          </a:p>
        </p:txBody>
      </p:sp>
      <p:sp>
        <p:nvSpPr>
          <p:cNvPr id="481283" name="Rectangle 3"/>
          <p:cNvSpPr>
            <a:spLocks noGrp="1" noChangeArrowheads="1"/>
          </p:cNvSpPr>
          <p:nvPr>
            <p:ph type="body" idx="1"/>
          </p:nvPr>
        </p:nvSpPr>
        <p:spPr/>
        <p:txBody>
          <a:bodyPr/>
          <a:lstStyle/>
          <a:p>
            <a:pPr marL="400050" lvl="1" indent="0">
              <a:buNone/>
            </a:pPr>
            <a:r>
              <a:rPr lang="en-US" altLang="en-US" sz="2000" dirty="0"/>
              <a:t>However, because we must store 16 of these pointers-to-doubles, it makes sense that we store these in an array</a:t>
            </a:r>
          </a:p>
          <a:p>
            <a:pPr marL="0" indent="0">
              <a:buNone/>
            </a:pPr>
            <a:endParaRPr lang="en-US" altLang="en-US" dirty="0"/>
          </a:p>
          <a:p>
            <a:pPr marL="400050" lvl="1" indent="0">
              <a:buNone/>
            </a:pPr>
            <a:r>
              <a:rPr lang="en-US" altLang="en-US" sz="2000" dirty="0"/>
              <a:t>What is the declaration</a:t>
            </a:r>
            <a:br>
              <a:rPr lang="en-US" altLang="en-US" sz="2000" dirty="0"/>
            </a:br>
            <a:r>
              <a:rPr lang="en-US" altLang="en-US" sz="2000" dirty="0"/>
              <a:t>of this array?</a:t>
            </a:r>
          </a:p>
          <a:p>
            <a:pPr marL="0" indent="0">
              <a:buNone/>
            </a:pPr>
            <a:endParaRPr lang="en-US" altLang="en-US" sz="2400" dirty="0"/>
          </a:p>
          <a:p>
            <a:pPr marL="400050" lvl="1" indent="0">
              <a:buNone/>
            </a:pPr>
            <a:r>
              <a:rPr lang="en-US" altLang="en-US" sz="2000" dirty="0"/>
              <a:t>Well, we must store a</a:t>
            </a:r>
            <a:br>
              <a:rPr lang="en-US" altLang="en-US" sz="2000" dirty="0"/>
            </a:br>
            <a:r>
              <a:rPr lang="en-US" altLang="en-US" sz="2000" dirty="0"/>
              <a:t>   </a:t>
            </a:r>
            <a:r>
              <a:rPr lang="en-US" altLang="en-US" sz="2400" i="1" dirty="0"/>
              <a:t>pointer to a pointer to a double</a:t>
            </a:r>
          </a:p>
          <a:p>
            <a:pPr marL="0" indent="0">
              <a:buNone/>
            </a:pPr>
            <a:endParaRPr lang="en-US" altLang="en-US" sz="2400" dirty="0"/>
          </a:p>
          <a:p>
            <a:pPr marL="400050" lvl="1" indent="0">
              <a:buNone/>
            </a:pPr>
            <a:r>
              <a:rPr lang="en-US" altLang="en-US" sz="2000" dirty="0"/>
              <a:t>That is:</a:t>
            </a:r>
            <a:r>
              <a:rPr lang="en-US" altLang="en-US" sz="2000" i="1" dirty="0"/>
              <a:t>  </a:t>
            </a:r>
            <a:r>
              <a:rPr lang="en-US" altLang="en-US" sz="2000" dirty="0">
                <a:latin typeface="Consolas" panose="020B0609020204030204" pitchFamily="49" charset="0"/>
                <a:cs typeface="Consolas" panose="020B0609020204030204" pitchFamily="49" charset="0"/>
              </a:rPr>
              <a:t>double **</a:t>
            </a:r>
          </a:p>
        </p:txBody>
      </p:sp>
      <p:pic>
        <p:nvPicPr>
          <p:cNvPr id="481285" name="Picture 481284"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430108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80260" name="Picture 4" descr="d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8" y="2930525"/>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80258" name="Rectangle 2"/>
          <p:cNvSpPr>
            <a:spLocks noGrp="1" noChangeArrowheads="1"/>
          </p:cNvSpPr>
          <p:nvPr>
            <p:ph type="title"/>
          </p:nvPr>
        </p:nvSpPr>
        <p:spPr/>
        <p:txBody>
          <a:bodyPr>
            <a:normAutofit/>
          </a:bodyPr>
          <a:lstStyle/>
          <a:p>
            <a:r>
              <a:rPr lang="en-US" altLang="en-US" dirty="0"/>
              <a:t>Adjacency Matrix</a:t>
            </a:r>
          </a:p>
        </p:txBody>
      </p:sp>
      <p:sp>
        <p:nvSpPr>
          <p:cNvPr id="480259" name="Rectangle 3"/>
          <p:cNvSpPr>
            <a:spLocks noGrp="1" noChangeArrowheads="1"/>
          </p:cNvSpPr>
          <p:nvPr>
            <p:ph type="body" idx="1"/>
          </p:nvPr>
        </p:nvSpPr>
        <p:spPr/>
        <p:txBody>
          <a:bodyPr>
            <a:normAutofit/>
          </a:bodyPr>
          <a:lstStyle/>
          <a:p>
            <a:pPr marL="400050" lvl="1" indent="0">
              <a:buNone/>
            </a:pPr>
            <a:r>
              <a:rPr lang="en-US" altLang="en-US" sz="2000" dirty="0"/>
              <a:t>Thus, the address of the first array must be declared to be:</a:t>
            </a:r>
          </a:p>
          <a:p>
            <a:pPr lvl="1">
              <a:buFontTx/>
              <a:buNone/>
            </a:pPr>
            <a:r>
              <a:rPr lang="en-US" altLang="en-US" sz="2000" b="1" dirty="0">
                <a:latin typeface="Courier New" pitchFamily="49" charset="0"/>
              </a:rPr>
              <a:t>double **matrix;</a:t>
            </a:r>
          </a:p>
        </p:txBody>
      </p:sp>
      <p:pic>
        <p:nvPicPr>
          <p:cNvPr id="480261" name="Picture 480260"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7897132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normAutofit/>
          </a:bodyPr>
          <a:lstStyle/>
          <a:p>
            <a:r>
              <a:rPr lang="en-US" altLang="en-US" dirty="0"/>
              <a:t>Adjacency Matrix</a:t>
            </a:r>
          </a:p>
        </p:txBody>
      </p:sp>
      <p:sp>
        <p:nvSpPr>
          <p:cNvPr id="484355" name="Rectangle 3"/>
          <p:cNvSpPr>
            <a:spLocks noGrp="1" noChangeArrowheads="1"/>
          </p:cNvSpPr>
          <p:nvPr>
            <p:ph type="body" idx="1"/>
          </p:nvPr>
        </p:nvSpPr>
        <p:spPr/>
        <p:txBody>
          <a:bodyPr/>
          <a:lstStyle/>
          <a:p>
            <a:pPr marL="400050" lvl="1" indent="0">
              <a:buNone/>
            </a:pPr>
            <a:r>
              <a:rPr lang="en-US" altLang="en-US" sz="2000" dirty="0"/>
              <a:t>The next question is memory allocation</a:t>
            </a:r>
          </a:p>
          <a:p>
            <a:pPr lvl="1"/>
            <a:endParaRPr lang="en-US" altLang="en-US" sz="2000" dirty="0"/>
          </a:p>
          <a:p>
            <a:pPr marL="400050" lvl="1" indent="0">
              <a:buNone/>
            </a:pPr>
            <a:r>
              <a:rPr lang="en-US" altLang="en-US" sz="2000" dirty="0"/>
              <a:t>First, we must allocate the memory for the array of pointers to doubles:</a:t>
            </a:r>
          </a:p>
          <a:p>
            <a:pPr lvl="1">
              <a:buFontTx/>
              <a:buNone/>
            </a:pPr>
            <a:r>
              <a:rPr lang="en-US" altLang="en-US" dirty="0"/>
              <a:t>	</a:t>
            </a:r>
            <a:r>
              <a:rPr lang="en-US" altLang="en-US" b="1" dirty="0">
                <a:latin typeface="Courier New" pitchFamily="49" charset="0"/>
              </a:rPr>
              <a:t>matrix = new double * [16];</a:t>
            </a:r>
            <a:endParaRPr lang="en-US" altLang="en-US" dirty="0"/>
          </a:p>
        </p:txBody>
      </p:sp>
      <p:pic>
        <p:nvPicPr>
          <p:cNvPr id="484356" name="Picture 4" descr="d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484357" name="Picture 48435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5593647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normAutofit/>
          </a:bodyPr>
          <a:lstStyle/>
          <a:p>
            <a:r>
              <a:rPr lang="en-US" altLang="en-US" dirty="0"/>
              <a:t>Adjacency Matrix</a:t>
            </a:r>
          </a:p>
        </p:txBody>
      </p:sp>
      <p:sp>
        <p:nvSpPr>
          <p:cNvPr id="485379" name="Rectangle 3"/>
          <p:cNvSpPr>
            <a:spLocks noGrp="1" noChangeArrowheads="1"/>
          </p:cNvSpPr>
          <p:nvPr>
            <p:ph type="body" idx="1"/>
          </p:nvPr>
        </p:nvSpPr>
        <p:spPr/>
        <p:txBody>
          <a:bodyPr/>
          <a:lstStyle/>
          <a:p>
            <a:pPr marL="400050" lvl="1" indent="0">
              <a:buNone/>
            </a:pPr>
            <a:r>
              <a:rPr lang="en-US" altLang="en-US" sz="2000" dirty="0"/>
              <a:t>Next, to each entry of this matrix, we must assign the memory allocated for an array of doubles</a:t>
            </a:r>
          </a:p>
          <a:p>
            <a:pPr marL="400050" lvl="1" indent="0">
              <a:buNone/>
            </a:pPr>
            <a:endParaRPr lang="en-US" altLang="en-US" dirty="0"/>
          </a:p>
          <a:p>
            <a:pPr lvl="1">
              <a:buFontTx/>
              <a:buNone/>
            </a:pPr>
            <a:r>
              <a:rPr lang="en-US" altLang="en-US" dirty="0"/>
              <a:t>	</a:t>
            </a:r>
            <a:r>
              <a:rPr lang="en-US" altLang="en-US" b="1" dirty="0">
                <a:latin typeface="Courier New" pitchFamily="49" charset="0"/>
              </a:rPr>
              <a:t>for ( </a:t>
            </a:r>
            <a:r>
              <a:rPr lang="en-US" altLang="en-US" b="1" dirty="0" err="1">
                <a:latin typeface="Courier New" pitchFamily="49" charset="0"/>
              </a:rPr>
              <a:t>int</a:t>
            </a:r>
            <a:r>
              <a:rPr lang="en-US" altLang="en-US" b="1" dirty="0">
                <a:latin typeface="Courier New" pitchFamily="49" charset="0"/>
              </a:rPr>
              <a:t> </a:t>
            </a:r>
            <a:r>
              <a:rPr lang="en-US" altLang="en-US" b="1" dirty="0" err="1">
                <a:latin typeface="Courier New" pitchFamily="49" charset="0"/>
              </a:rPr>
              <a:t>i</a:t>
            </a:r>
            <a:r>
              <a:rPr lang="en-US" altLang="en-US" b="1" dirty="0">
                <a:latin typeface="Courier New" pitchFamily="49" charset="0"/>
              </a:rPr>
              <a:t> = 0; </a:t>
            </a:r>
            <a:r>
              <a:rPr lang="en-US" altLang="en-US" b="1" dirty="0" err="1">
                <a:latin typeface="Courier New" pitchFamily="49" charset="0"/>
              </a:rPr>
              <a:t>i</a:t>
            </a:r>
            <a:r>
              <a:rPr lang="en-US" altLang="en-US" b="1" dirty="0">
                <a:latin typeface="Courier New" pitchFamily="49" charset="0"/>
              </a:rPr>
              <a:t> &lt; 16; ++</a:t>
            </a:r>
            <a:r>
              <a:rPr lang="en-US" altLang="en-US" b="1" dirty="0" err="1">
                <a:latin typeface="Courier New" pitchFamily="49" charset="0"/>
              </a:rPr>
              <a:t>i</a:t>
            </a:r>
            <a:r>
              <a:rPr lang="en-US" altLang="en-US" b="1" dirty="0">
                <a:latin typeface="Courier New" pitchFamily="49" charset="0"/>
              </a:rPr>
              <a:t> ) {</a:t>
            </a:r>
          </a:p>
          <a:p>
            <a:pPr lvl="1">
              <a:buFontTx/>
              <a:buNone/>
            </a:pPr>
            <a:r>
              <a:rPr lang="en-US" altLang="en-US" b="1" dirty="0">
                <a:latin typeface="Courier New" pitchFamily="49" charset="0"/>
              </a:rPr>
              <a:t>     matrix[</a:t>
            </a:r>
            <a:r>
              <a:rPr lang="en-US" altLang="en-US" b="1" dirty="0" err="1">
                <a:latin typeface="Courier New" pitchFamily="49" charset="0"/>
              </a:rPr>
              <a:t>i</a:t>
            </a:r>
            <a:r>
              <a:rPr lang="en-US" altLang="en-US" b="1" dirty="0">
                <a:latin typeface="Courier New" pitchFamily="49" charset="0"/>
              </a:rPr>
              <a:t>] = new double[16];</a:t>
            </a:r>
          </a:p>
          <a:p>
            <a:pPr lvl="1">
              <a:buFontTx/>
              <a:buNone/>
            </a:pPr>
            <a:r>
              <a:rPr lang="en-US" altLang="en-US" b="1" dirty="0">
                <a:latin typeface="Courier New" pitchFamily="49" charset="0"/>
              </a:rPr>
              <a:t> }</a:t>
            </a:r>
            <a:endParaRPr lang="en-US" altLang="en-US" dirty="0"/>
          </a:p>
        </p:txBody>
      </p:sp>
      <p:pic>
        <p:nvPicPr>
          <p:cNvPr id="485380" name="Picture 4" descr="d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485381" name="Picture 5" descr="d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485382" name="Picture 6" descr="d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485383" name="Picture 7" descr="d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485384" name="Picture 485383" descr="temp.png"/>
          <p:cNvPicPr>
            <a:picLocks noChangeAspect="1"/>
          </p:cNvPicPr>
          <p:nvPr/>
        </p:nvPicPr>
        <p:blipFill>
          <a:blip r:embed="rId6"/>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301942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53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53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normAutofit/>
          </a:bodyPr>
          <a:lstStyle/>
          <a:p>
            <a:r>
              <a:rPr lang="en-US" altLang="en-US" dirty="0"/>
              <a:t>Adjacency Matrix</a:t>
            </a:r>
          </a:p>
        </p:txBody>
      </p:sp>
      <p:sp>
        <p:nvSpPr>
          <p:cNvPr id="494595" name="Rectangle 3"/>
          <p:cNvSpPr>
            <a:spLocks noGrp="1" noChangeArrowheads="1"/>
          </p:cNvSpPr>
          <p:nvPr>
            <p:ph type="body" idx="1"/>
          </p:nvPr>
        </p:nvSpPr>
        <p:spPr/>
        <p:txBody>
          <a:bodyPr>
            <a:normAutofit/>
          </a:bodyPr>
          <a:lstStyle/>
          <a:p>
            <a:pPr marL="400050" lvl="1" indent="0">
              <a:buNone/>
            </a:pPr>
            <a:r>
              <a:rPr lang="en-US" altLang="en-US" sz="2000" dirty="0"/>
              <a:t>Accessing a matrix is done through a double index, </a:t>
            </a:r>
            <a:r>
              <a:rPr lang="en-US" altLang="en-US" sz="2000" i="1" dirty="0"/>
              <a:t>e</a:t>
            </a:r>
            <a:r>
              <a:rPr lang="en-US" altLang="en-US" sz="2000" dirty="0"/>
              <a:t>.</a:t>
            </a:r>
            <a:r>
              <a:rPr lang="en-US" altLang="en-US" sz="2000" i="1" dirty="0"/>
              <a:t>g</a:t>
            </a:r>
            <a:r>
              <a:rPr lang="en-US" altLang="en-US" sz="2000" dirty="0"/>
              <a:t>., </a:t>
            </a:r>
            <a:r>
              <a:rPr lang="en-US" altLang="en-US" sz="2000" b="1" dirty="0">
                <a:latin typeface="Consolas" panose="020B0609020204030204" pitchFamily="49" charset="0"/>
                <a:cs typeface="Consolas" panose="020B0609020204030204" pitchFamily="49" charset="0"/>
              </a:rPr>
              <a:t>matrix[3][4]</a:t>
            </a:r>
            <a:endParaRPr lang="en-US" altLang="en-US" sz="1600" dirty="0">
              <a:latin typeface="Consolas" panose="020B0609020204030204" pitchFamily="49" charset="0"/>
              <a:cs typeface="Consolas" panose="020B0609020204030204" pitchFamily="49" charset="0"/>
            </a:endParaRPr>
          </a:p>
          <a:p>
            <a:pPr marL="400050" lvl="1" indent="0">
              <a:buNone/>
            </a:pPr>
            <a:endParaRPr lang="en-US" altLang="en-US" sz="2000" dirty="0"/>
          </a:p>
          <a:p>
            <a:pPr marL="400050" lvl="1" indent="0">
              <a:buNone/>
            </a:pPr>
            <a:r>
              <a:rPr lang="en-US" altLang="en-US" sz="2000" dirty="0"/>
              <a:t>You can interpret this as </a:t>
            </a:r>
            <a:r>
              <a:rPr lang="en-US" altLang="en-US" sz="2000" b="1" dirty="0">
                <a:latin typeface="Consolas" panose="020B0609020204030204" pitchFamily="49" charset="0"/>
                <a:cs typeface="Consolas" panose="020B0609020204030204" pitchFamily="49" charset="0"/>
              </a:rPr>
              <a:t>(matrix[3])[4]</a:t>
            </a:r>
            <a:endParaRPr lang="en-US" altLang="en-US" sz="1600" dirty="0">
              <a:latin typeface="Consolas" panose="020B0609020204030204" pitchFamily="49" charset="0"/>
              <a:cs typeface="Consolas" panose="020B0609020204030204" pitchFamily="49" charset="0"/>
            </a:endParaRPr>
          </a:p>
        </p:txBody>
      </p:sp>
      <p:pic>
        <p:nvPicPr>
          <p:cNvPr id="494596" name="Picture 494595"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7846410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normAutofit/>
          </a:bodyPr>
          <a:lstStyle/>
          <a:p>
            <a:r>
              <a:rPr lang="en-US" altLang="en-US" dirty="0"/>
              <a:t>Adjacency Matrix</a:t>
            </a:r>
          </a:p>
        </p:txBody>
      </p:sp>
      <p:sp>
        <p:nvSpPr>
          <p:cNvPr id="495619" name="Rectangle 3"/>
          <p:cNvSpPr>
            <a:spLocks noGrp="1" noChangeArrowheads="1"/>
          </p:cNvSpPr>
          <p:nvPr>
            <p:ph type="body" idx="1"/>
          </p:nvPr>
        </p:nvSpPr>
        <p:spPr/>
        <p:txBody>
          <a:bodyPr>
            <a:normAutofit/>
          </a:bodyPr>
          <a:lstStyle/>
          <a:p>
            <a:pPr marL="400050" lvl="1" indent="0">
              <a:buNone/>
            </a:pPr>
            <a:r>
              <a:rPr lang="en-US" altLang="en-US" sz="2000" dirty="0"/>
              <a:t>Recall that in </a:t>
            </a:r>
            <a:r>
              <a:rPr lang="en-US" altLang="en-US" sz="2000" b="1" dirty="0">
                <a:latin typeface="Consolas" panose="020B0609020204030204" pitchFamily="49" charset="0"/>
                <a:cs typeface="Consolas" panose="020B0609020204030204" pitchFamily="49" charset="0"/>
              </a:rPr>
              <a:t>matrix[3][4]</a:t>
            </a:r>
            <a:r>
              <a:rPr lang="en-US" altLang="en-US" sz="2000" dirty="0"/>
              <a:t>, the variable </a:t>
            </a:r>
            <a:r>
              <a:rPr lang="en-US" altLang="en-US" sz="2000" dirty="0">
                <a:latin typeface="Consolas" panose="020B0609020204030204" pitchFamily="49" charset="0"/>
                <a:cs typeface="Consolas" panose="020B0609020204030204" pitchFamily="49" charset="0"/>
              </a:rPr>
              <a:t>matrix</a:t>
            </a:r>
            <a:r>
              <a:rPr lang="en-US" altLang="en-US" sz="2000" dirty="0"/>
              <a:t> is a pointer-to-a-pointer-to-a-double:</a:t>
            </a:r>
          </a:p>
        </p:txBody>
      </p:sp>
      <p:pic>
        <p:nvPicPr>
          <p:cNvPr id="495620" name="Picture 4" descr="v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146425"/>
            <a:ext cx="4100513" cy="3451225"/>
          </a:xfrm>
          <a:prstGeom prst="rect">
            <a:avLst/>
          </a:prstGeom>
          <a:noFill/>
          <a:extLst>
            <a:ext uri="{909E8E84-426E-40DD-AFC4-6F175D3DCCD1}">
              <a14:hiddenFill xmlns:a14="http://schemas.microsoft.com/office/drawing/2010/main">
                <a:solidFill>
                  <a:srgbClr val="FFFFFF"/>
                </a:solidFill>
              </a14:hiddenFill>
            </a:ext>
          </a:extLst>
        </p:spPr>
      </p:pic>
      <p:pic>
        <p:nvPicPr>
          <p:cNvPr id="495621" name="Picture 495620"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6913074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normAutofit/>
          </a:bodyPr>
          <a:lstStyle/>
          <a:p>
            <a:r>
              <a:rPr lang="en-US" altLang="en-US" dirty="0"/>
              <a:t>Adjacency Matrix</a:t>
            </a:r>
          </a:p>
        </p:txBody>
      </p:sp>
      <p:sp>
        <p:nvSpPr>
          <p:cNvPr id="497667" name="Rectangle 3"/>
          <p:cNvSpPr>
            <a:spLocks noGrp="1" noChangeArrowheads="1"/>
          </p:cNvSpPr>
          <p:nvPr>
            <p:ph type="body" idx="1"/>
          </p:nvPr>
        </p:nvSpPr>
        <p:spPr/>
        <p:txBody>
          <a:bodyPr>
            <a:normAutofit/>
          </a:bodyPr>
          <a:lstStyle/>
          <a:p>
            <a:pPr marL="400050" lvl="1" indent="0">
              <a:buNone/>
            </a:pPr>
            <a:r>
              <a:rPr lang="en-US" altLang="en-US" sz="2000" dirty="0"/>
              <a:t>Therefore, </a:t>
            </a:r>
            <a:r>
              <a:rPr lang="en-US" altLang="en-US" sz="2000" b="1" dirty="0">
                <a:solidFill>
                  <a:srgbClr val="CC0099"/>
                </a:solidFill>
                <a:latin typeface="Consolas" panose="020B0609020204030204" pitchFamily="49" charset="0"/>
                <a:cs typeface="Consolas" panose="020B0609020204030204" pitchFamily="49" charset="0"/>
              </a:rPr>
              <a:t>matrix</a:t>
            </a:r>
            <a:r>
              <a:rPr lang="en-US" altLang="en-US" sz="2000" b="1" dirty="0">
                <a:latin typeface="Consolas" panose="020B0609020204030204" pitchFamily="49" charset="0"/>
                <a:cs typeface="Consolas" panose="020B0609020204030204" pitchFamily="49" charset="0"/>
              </a:rPr>
              <a:t>[</a:t>
            </a:r>
            <a:r>
              <a:rPr lang="en-US" altLang="en-US" sz="2000" b="1" dirty="0">
                <a:solidFill>
                  <a:srgbClr val="FF0000"/>
                </a:solidFill>
                <a:latin typeface="Consolas" panose="020B0609020204030204" pitchFamily="49" charset="0"/>
                <a:cs typeface="Consolas" panose="020B0609020204030204" pitchFamily="49" charset="0"/>
              </a:rPr>
              <a:t>3</a:t>
            </a:r>
            <a:r>
              <a:rPr lang="en-US" altLang="en-US" sz="2000" b="1" dirty="0">
                <a:latin typeface="Consolas" panose="020B0609020204030204" pitchFamily="49" charset="0"/>
                <a:cs typeface="Consolas" panose="020B0609020204030204" pitchFamily="49" charset="0"/>
              </a:rPr>
              <a:t>]</a:t>
            </a:r>
            <a:r>
              <a:rPr lang="en-US" altLang="en-US" sz="2000" dirty="0"/>
              <a:t> is a pointer-to-a-double:</a:t>
            </a:r>
          </a:p>
        </p:txBody>
      </p:sp>
      <p:pic>
        <p:nvPicPr>
          <p:cNvPr id="497668" name="Picture 4" descr="v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146425"/>
            <a:ext cx="4100513" cy="3451225"/>
          </a:xfrm>
          <a:prstGeom prst="rect">
            <a:avLst/>
          </a:prstGeom>
          <a:noFill/>
          <a:extLst>
            <a:ext uri="{909E8E84-426E-40DD-AFC4-6F175D3DCCD1}">
              <a14:hiddenFill xmlns:a14="http://schemas.microsoft.com/office/drawing/2010/main">
                <a:solidFill>
                  <a:srgbClr val="FFFFFF"/>
                </a:solidFill>
              </a14:hiddenFill>
            </a:ext>
          </a:extLst>
        </p:spPr>
      </p:pic>
      <p:pic>
        <p:nvPicPr>
          <p:cNvPr id="497669" name="Picture 497668"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614771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Associated with these vertices are </a:t>
            </a:r>
            <a:r>
              <a:rPr lang="en-US" altLang="en-US" i="1" dirty="0">
                <a:solidFill>
                  <a:srgbClr val="0070C0"/>
                </a:solidFill>
                <a:latin typeface="Times New Roman" panose="02020603050405020304" pitchFamily="18" charset="0"/>
                <a:cs typeface="Times New Roman" panose="02020603050405020304" pitchFamily="18" charset="0"/>
              </a:rPr>
              <a:t>|E</a:t>
            </a:r>
            <a:r>
              <a:rPr lang="en-US" altLang="en-US" dirty="0">
                <a:solidFill>
                  <a:srgbClr val="0070C0"/>
                </a:solidFill>
                <a:latin typeface="Times New Roman" panose="02020603050405020304" pitchFamily="18" charset="0"/>
                <a:cs typeface="Times New Roman" panose="02020603050405020304" pitchFamily="18" charset="0"/>
              </a:rPr>
              <a:t>| = 5</a:t>
            </a:r>
            <a:r>
              <a:rPr lang="en-US" altLang="en-US" dirty="0">
                <a:solidFill>
                  <a:srgbClr val="0070C0"/>
                </a:solidFill>
                <a:latin typeface="Arial" charset="0"/>
                <a:cs typeface="Arial" charset="0"/>
              </a:rPr>
              <a:t> </a:t>
            </a:r>
            <a:r>
              <a:rPr lang="en-US" altLang="en-US" dirty="0">
                <a:latin typeface="Arial" charset="0"/>
                <a:cs typeface="Arial" charset="0"/>
              </a:rPr>
              <a:t>edges</a:t>
            </a:r>
            <a:endParaRPr lang="en-US" altLang="en-US" i="1" dirty="0">
              <a:latin typeface="Arial" charset="0"/>
              <a:cs typeface="Arial" charset="0"/>
            </a:endParaRPr>
          </a:p>
          <a:p>
            <a:pPr algn="ctr">
              <a:buFont typeface="Arial" charset="0"/>
              <a:buNone/>
            </a:pPr>
            <a:r>
              <a:rPr lang="en-US" altLang="en-US" i="1" dirty="0">
                <a:solidFill>
                  <a:srgbClr val="0070C0"/>
                </a:solidFill>
                <a:latin typeface="Times New Roman" pitchFamily="18" charset="0"/>
                <a:cs typeface="Arial" charset="0"/>
              </a:rPr>
              <a:t>E</a:t>
            </a:r>
            <a:r>
              <a:rPr lang="en-US" altLang="en-US" dirty="0">
                <a:solidFill>
                  <a:srgbClr val="0070C0"/>
                </a:solidFill>
                <a:latin typeface="Times New Roman" pitchFamily="18" charset="0"/>
                <a:cs typeface="Arial" charset="0"/>
              </a:rPr>
              <a:t> =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2</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3</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5</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8</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6</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a:t>
            </a:r>
          </a:p>
          <a:p>
            <a:pPr lvl="1"/>
            <a:r>
              <a:rPr lang="en-US" altLang="en-US" dirty="0">
                <a:latin typeface="Arial" charset="0"/>
                <a:cs typeface="Arial" charset="0"/>
              </a:rPr>
              <a:t>The pair </a:t>
            </a:r>
            <a:r>
              <a:rPr lang="en-US" altLang="en-US" dirty="0">
                <a:solidFill>
                  <a:srgbClr val="0070C0"/>
                </a:solidFill>
                <a:latin typeface="Times New Roman" pitchFamily="18" charset="0"/>
                <a:cs typeface="Times New Roman" pitchFamily="18" charset="0"/>
              </a:rPr>
              <a:t>{</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j</a:t>
            </a:r>
            <a:r>
              <a:rPr lang="en-US" altLang="en-US" dirty="0">
                <a:solidFill>
                  <a:srgbClr val="0070C0"/>
                </a:solidFill>
                <a:latin typeface="Times New Roman" pitchFamily="18" charset="0"/>
                <a:cs typeface="Times New Roman" pitchFamily="18" charset="0"/>
              </a:rPr>
              <a:t> , </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k</a:t>
            </a:r>
            <a:r>
              <a:rPr lang="en-US" altLang="en-US" dirty="0">
                <a:solidFill>
                  <a:srgbClr val="0070C0"/>
                </a:solidFill>
                <a:latin typeface="Times New Roman" pitchFamily="18" charset="0"/>
                <a:cs typeface="Times New Roman" pitchFamily="18" charset="0"/>
              </a:rPr>
              <a:t>}</a:t>
            </a:r>
            <a:r>
              <a:rPr lang="en-US" altLang="en-US" dirty="0">
                <a:solidFill>
                  <a:srgbClr val="0070C0"/>
                </a:solidFill>
                <a:latin typeface="Arial" charset="0"/>
                <a:cs typeface="Arial" charset="0"/>
              </a:rPr>
              <a:t> </a:t>
            </a:r>
            <a:r>
              <a:rPr lang="en-US" altLang="en-US" dirty="0">
                <a:latin typeface="Arial" charset="0"/>
                <a:cs typeface="Arial" charset="0"/>
              </a:rPr>
              <a:t>indicates that both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j</a:t>
            </a:r>
            <a:r>
              <a:rPr lang="en-US" altLang="en-US" dirty="0">
                <a:latin typeface="Arial" charset="0"/>
                <a:cs typeface="Arial" charset="0"/>
              </a:rPr>
              <a:t> is adjacent to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k</a:t>
            </a:r>
            <a:r>
              <a:rPr lang="en-US" altLang="en-US" dirty="0">
                <a:latin typeface="Arial" charset="0"/>
                <a:cs typeface="Arial" charset="0"/>
              </a:rPr>
              <a:t> and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k</a:t>
            </a:r>
            <a:r>
              <a:rPr lang="en-US" altLang="en-US" dirty="0">
                <a:latin typeface="Arial" charset="0"/>
                <a:cs typeface="Arial" charset="0"/>
              </a:rPr>
              <a:t> is adjacent to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j</a:t>
            </a:r>
            <a:r>
              <a:rPr lang="en-US" altLang="en-US" dirty="0">
                <a:latin typeface="Arial" charset="0"/>
                <a:cs typeface="Arial" charset="0"/>
              </a:rPr>
              <a:t> </a:t>
            </a:r>
          </a:p>
        </p:txBody>
      </p:sp>
      <p:pic>
        <p:nvPicPr>
          <p:cNvPr id="10244" name="Picture 10243"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5887796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normAutofit/>
          </a:bodyPr>
          <a:lstStyle/>
          <a:p>
            <a:r>
              <a:rPr lang="en-US" altLang="en-US" dirty="0"/>
              <a:t>Adjacency Matrix</a:t>
            </a:r>
          </a:p>
        </p:txBody>
      </p:sp>
      <p:sp>
        <p:nvSpPr>
          <p:cNvPr id="496643" name="Rectangle 3"/>
          <p:cNvSpPr>
            <a:spLocks noGrp="1" noChangeArrowheads="1"/>
          </p:cNvSpPr>
          <p:nvPr>
            <p:ph type="body" idx="1"/>
          </p:nvPr>
        </p:nvSpPr>
        <p:spPr/>
        <p:txBody>
          <a:bodyPr>
            <a:normAutofit/>
          </a:bodyPr>
          <a:lstStyle/>
          <a:p>
            <a:pPr marL="400050" lvl="1" indent="0">
              <a:buNone/>
            </a:pPr>
            <a:r>
              <a:rPr lang="en-US" altLang="en-US" sz="2000" dirty="0"/>
              <a:t>And consequently, </a:t>
            </a:r>
            <a:r>
              <a:rPr lang="en-US" altLang="en-US" sz="2000" b="1" dirty="0">
                <a:solidFill>
                  <a:srgbClr val="CC0099"/>
                </a:solidFill>
                <a:latin typeface="Consolas" panose="020B0609020204030204" pitchFamily="49" charset="0"/>
                <a:cs typeface="Consolas" panose="020B0609020204030204" pitchFamily="49" charset="0"/>
              </a:rPr>
              <a:t>matrix</a:t>
            </a:r>
            <a:r>
              <a:rPr lang="en-US" altLang="en-US" sz="2000" b="1" dirty="0">
                <a:latin typeface="Consolas" panose="020B0609020204030204" pitchFamily="49" charset="0"/>
                <a:cs typeface="Consolas" panose="020B0609020204030204" pitchFamily="49" charset="0"/>
              </a:rPr>
              <a:t>[</a:t>
            </a:r>
            <a:r>
              <a:rPr lang="en-US" altLang="en-US" sz="2000" b="1" dirty="0">
                <a:solidFill>
                  <a:srgbClr val="FF0000"/>
                </a:solidFill>
                <a:latin typeface="Consolas" panose="020B0609020204030204" pitchFamily="49" charset="0"/>
                <a:cs typeface="Consolas" panose="020B0609020204030204" pitchFamily="49" charset="0"/>
              </a:rPr>
              <a:t>3</a:t>
            </a:r>
            <a:r>
              <a:rPr lang="en-US" altLang="en-US" sz="2000" b="1" dirty="0">
                <a:latin typeface="Consolas" panose="020B0609020204030204" pitchFamily="49" charset="0"/>
                <a:cs typeface="Consolas" panose="020B0609020204030204" pitchFamily="49" charset="0"/>
              </a:rPr>
              <a:t>][</a:t>
            </a:r>
            <a:r>
              <a:rPr lang="en-US" altLang="en-US" sz="2000" b="1" dirty="0">
                <a:solidFill>
                  <a:schemeClr val="hlink"/>
                </a:solidFill>
                <a:latin typeface="Consolas" panose="020B0609020204030204" pitchFamily="49" charset="0"/>
                <a:cs typeface="Consolas" panose="020B0609020204030204" pitchFamily="49" charset="0"/>
              </a:rPr>
              <a:t>4</a:t>
            </a:r>
            <a:r>
              <a:rPr lang="en-US" altLang="en-US" sz="2000" b="1" dirty="0">
                <a:latin typeface="Consolas" panose="020B0609020204030204" pitchFamily="49" charset="0"/>
                <a:cs typeface="Consolas" panose="020B0609020204030204" pitchFamily="49" charset="0"/>
              </a:rPr>
              <a:t>]</a:t>
            </a:r>
            <a:r>
              <a:rPr lang="en-US" altLang="en-US" sz="2000" dirty="0"/>
              <a:t> is a double:</a:t>
            </a:r>
          </a:p>
          <a:p>
            <a:endParaRPr lang="en-US" altLang="en-US" sz="2400" dirty="0"/>
          </a:p>
        </p:txBody>
      </p:sp>
      <p:pic>
        <p:nvPicPr>
          <p:cNvPr id="496644" name="Picture 4" descr="v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146425"/>
            <a:ext cx="4100513" cy="3451225"/>
          </a:xfrm>
          <a:prstGeom prst="rect">
            <a:avLst/>
          </a:prstGeom>
          <a:noFill/>
          <a:extLst>
            <a:ext uri="{909E8E84-426E-40DD-AFC4-6F175D3DCCD1}">
              <a14:hiddenFill xmlns:a14="http://schemas.microsoft.com/office/drawing/2010/main">
                <a:solidFill>
                  <a:srgbClr val="FFFFFF"/>
                </a:solidFill>
              </a14:hiddenFill>
            </a:ext>
          </a:extLst>
        </p:spPr>
      </p:pic>
      <p:pic>
        <p:nvPicPr>
          <p:cNvPr id="496645" name="Picture 496644"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1230806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normAutofit/>
          </a:bodyPr>
          <a:lstStyle/>
          <a:p>
            <a:r>
              <a:rPr lang="en-US" altLang="en-US" dirty="0"/>
              <a:t>C++ Notation Warning</a:t>
            </a:r>
          </a:p>
        </p:txBody>
      </p:sp>
      <p:sp>
        <p:nvSpPr>
          <p:cNvPr id="493571" name="Rectangle 3"/>
          <p:cNvSpPr>
            <a:spLocks noGrp="1" noChangeArrowheads="1"/>
          </p:cNvSpPr>
          <p:nvPr>
            <p:ph type="body" idx="1"/>
          </p:nvPr>
        </p:nvSpPr>
        <p:spPr/>
        <p:txBody>
          <a:bodyPr/>
          <a:lstStyle/>
          <a:p>
            <a:pPr marL="400050" lvl="1" indent="0">
              <a:buNone/>
            </a:pPr>
            <a:r>
              <a:rPr lang="en-US" altLang="en-US" sz="2000" dirty="0"/>
              <a:t>Do not use </a:t>
            </a:r>
            <a:r>
              <a:rPr lang="en-US" altLang="en-US" sz="2000" b="1" dirty="0">
                <a:latin typeface="Consolas" panose="020B0609020204030204" pitchFamily="49" charset="0"/>
                <a:cs typeface="Consolas" panose="020B0609020204030204" pitchFamily="49" charset="0"/>
              </a:rPr>
              <a:t>matrix[3, 4]</a:t>
            </a:r>
            <a:r>
              <a:rPr lang="en-US" altLang="en-US" sz="2000" dirty="0"/>
              <a:t> because:</a:t>
            </a:r>
          </a:p>
          <a:p>
            <a:pPr lvl="1"/>
            <a:r>
              <a:rPr lang="en-US" altLang="en-US" dirty="0"/>
              <a:t>in C++, the comma operator evaluates the operands in order from left-to-right</a:t>
            </a:r>
          </a:p>
          <a:p>
            <a:pPr lvl="1"/>
            <a:r>
              <a:rPr lang="en-US" altLang="en-US" dirty="0"/>
              <a:t>the </a:t>
            </a:r>
            <a:r>
              <a:rPr lang="en-US" altLang="en-US" i="1" dirty="0"/>
              <a:t>value</a:t>
            </a:r>
            <a:r>
              <a:rPr lang="en-US" altLang="en-US" dirty="0"/>
              <a:t> is the last one</a:t>
            </a:r>
          </a:p>
          <a:p>
            <a:pPr marL="0" indent="0">
              <a:buNone/>
            </a:pPr>
            <a:endParaRPr lang="en-US" altLang="en-US" dirty="0"/>
          </a:p>
          <a:p>
            <a:pPr marL="400050" lvl="1" indent="0">
              <a:buNone/>
            </a:pPr>
            <a:r>
              <a:rPr lang="en-US" altLang="en-US" sz="2000" dirty="0"/>
              <a:t>Therefore, </a:t>
            </a:r>
            <a:r>
              <a:rPr lang="en-US" altLang="en-US" sz="2000" b="1" dirty="0">
                <a:latin typeface="Consolas" panose="020B0609020204030204" pitchFamily="49" charset="0"/>
                <a:cs typeface="Consolas" panose="020B0609020204030204" pitchFamily="49" charset="0"/>
              </a:rPr>
              <a:t>matrix[3, 4]</a:t>
            </a:r>
            <a:r>
              <a:rPr lang="en-US" altLang="en-US" sz="2000" dirty="0"/>
              <a:t> is equivalent to calling </a:t>
            </a:r>
            <a:r>
              <a:rPr lang="en-US" altLang="en-US" sz="2000" b="1" dirty="0">
                <a:latin typeface="Consolas" panose="020B0609020204030204" pitchFamily="49" charset="0"/>
                <a:cs typeface="Consolas" panose="020B0609020204030204" pitchFamily="49" charset="0"/>
              </a:rPr>
              <a:t>matrix[4]</a:t>
            </a:r>
            <a:endParaRPr lang="en-US" altLang="en-US" sz="2000" dirty="0">
              <a:latin typeface="Consolas" panose="020B0609020204030204" pitchFamily="49" charset="0"/>
              <a:cs typeface="Consolas" panose="020B0609020204030204" pitchFamily="49" charset="0"/>
            </a:endParaRPr>
          </a:p>
          <a:p>
            <a:pPr marL="0" indent="0">
              <a:buNone/>
            </a:pPr>
            <a:endParaRPr lang="en-US" altLang="en-US" sz="2400" dirty="0"/>
          </a:p>
          <a:p>
            <a:pPr marL="400050" lvl="1" indent="0">
              <a:buNone/>
            </a:pPr>
            <a:r>
              <a:rPr lang="en-US" altLang="en-US" sz="2000" dirty="0"/>
              <a:t>Try it:</a:t>
            </a:r>
          </a:p>
          <a:p>
            <a:pPr lvl="1">
              <a:buFontTx/>
              <a:buNone/>
            </a:pPr>
            <a:r>
              <a:rPr lang="en-US" altLang="en-US" b="1" dirty="0">
                <a:latin typeface="Courier New" pitchFamily="49" charset="0"/>
              </a:rPr>
              <a:t>		</a:t>
            </a:r>
            <a:r>
              <a:rPr lang="en-US" altLang="en-US" b="1" dirty="0" err="1">
                <a:latin typeface="Courier New" pitchFamily="49" charset="0"/>
              </a:rPr>
              <a:t>int</a:t>
            </a:r>
            <a:r>
              <a:rPr lang="en-US" altLang="en-US" b="1" dirty="0">
                <a:latin typeface="Courier New" pitchFamily="49" charset="0"/>
              </a:rPr>
              <a:t> </a:t>
            </a:r>
            <a:r>
              <a:rPr lang="en-US" altLang="en-US" b="1" dirty="0" err="1">
                <a:latin typeface="Courier New" pitchFamily="49" charset="0"/>
              </a:rPr>
              <a:t>i</a:t>
            </a:r>
            <a:r>
              <a:rPr lang="en-US" altLang="en-US" b="1" dirty="0">
                <a:latin typeface="Courier New" pitchFamily="49" charset="0"/>
              </a:rPr>
              <a:t> = (3, 4);</a:t>
            </a:r>
          </a:p>
          <a:p>
            <a:pPr lvl="1">
              <a:buFontTx/>
              <a:buNone/>
            </a:pPr>
            <a:r>
              <a:rPr lang="en-US" altLang="en-US" b="1" dirty="0">
                <a:latin typeface="Courier New" pitchFamily="49" charset="0"/>
              </a:rPr>
              <a:t>		</a:t>
            </a:r>
            <a:r>
              <a:rPr lang="en-US" altLang="en-US" b="1" dirty="0" err="1">
                <a:latin typeface="Courier New" pitchFamily="49" charset="0"/>
              </a:rPr>
              <a:t>cout</a:t>
            </a:r>
            <a:r>
              <a:rPr lang="en-US" altLang="en-US" b="1" dirty="0">
                <a:latin typeface="Courier New" pitchFamily="49" charset="0"/>
              </a:rPr>
              <a:t> &lt;&lt; </a:t>
            </a:r>
            <a:r>
              <a:rPr lang="en-US" altLang="en-US" b="1" dirty="0" err="1">
                <a:latin typeface="Courier New" pitchFamily="49" charset="0"/>
              </a:rPr>
              <a:t>i</a:t>
            </a:r>
            <a:r>
              <a:rPr lang="en-US" altLang="en-US" b="1" dirty="0">
                <a:latin typeface="Courier New" pitchFamily="49" charset="0"/>
              </a:rPr>
              <a:t> &lt;&lt; </a:t>
            </a:r>
            <a:r>
              <a:rPr lang="en-US" altLang="en-US" b="1" dirty="0" err="1">
                <a:latin typeface="Courier New" pitchFamily="49" charset="0"/>
              </a:rPr>
              <a:t>endl</a:t>
            </a:r>
            <a:r>
              <a:rPr lang="en-US" altLang="en-US" b="1" dirty="0">
                <a:latin typeface="Courier New" pitchFamily="49" charset="0"/>
              </a:rPr>
              <a:t>;</a:t>
            </a:r>
          </a:p>
        </p:txBody>
      </p:sp>
      <p:pic>
        <p:nvPicPr>
          <p:cNvPr id="493572" name="Picture 493571"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6513659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normAutofit/>
          </a:bodyPr>
          <a:lstStyle/>
          <a:p>
            <a:r>
              <a:rPr lang="en-US" altLang="en-US" dirty="0"/>
              <a:t>C++ Notation Warning</a:t>
            </a:r>
          </a:p>
        </p:txBody>
      </p:sp>
      <p:sp>
        <p:nvSpPr>
          <p:cNvPr id="534531" name="Rectangle 3"/>
          <p:cNvSpPr>
            <a:spLocks noGrp="1" noChangeArrowheads="1"/>
          </p:cNvSpPr>
          <p:nvPr>
            <p:ph type="body" idx="1"/>
          </p:nvPr>
        </p:nvSpPr>
        <p:spPr/>
        <p:txBody>
          <a:bodyPr/>
          <a:lstStyle/>
          <a:p>
            <a:pPr marL="400050" lvl="1" indent="0">
              <a:buNone/>
            </a:pPr>
            <a:r>
              <a:rPr lang="en-US" altLang="en-US" sz="2000" dirty="0"/>
              <a:t>Many things will compile if you try to use this notation:</a:t>
            </a:r>
          </a:p>
          <a:p>
            <a:pPr lvl="1">
              <a:buFontTx/>
              <a:buNone/>
            </a:pPr>
            <a:r>
              <a:rPr lang="en-US" altLang="en-US" b="1" dirty="0">
                <a:latin typeface="Courier New" pitchFamily="49" charset="0"/>
              </a:rPr>
              <a:t>		</a:t>
            </a:r>
            <a:r>
              <a:rPr lang="en-US" altLang="en-US" dirty="0">
                <a:latin typeface="Consolas" panose="020B0609020204030204" pitchFamily="49" charset="0"/>
                <a:cs typeface="Consolas" panose="020B0609020204030204" pitchFamily="49" charset="0"/>
              </a:rPr>
              <a:t>matrix = new double[N, N];</a:t>
            </a:r>
          </a:p>
          <a:p>
            <a:pPr>
              <a:buFontTx/>
              <a:buNone/>
            </a:pPr>
            <a:r>
              <a:rPr lang="en-US" altLang="en-US" dirty="0"/>
              <a:t>	will allocate an array of </a:t>
            </a:r>
            <a:r>
              <a:rPr lang="en-US" altLang="en-US" i="1" dirty="0">
                <a:latin typeface="Times New Roman" pitchFamily="18" charset="0"/>
              </a:rPr>
              <a:t>N</a:t>
            </a:r>
            <a:r>
              <a:rPr lang="en-US" altLang="en-US" dirty="0"/>
              <a:t> doubles, just like:</a:t>
            </a:r>
          </a:p>
          <a:p>
            <a:pPr>
              <a:buFontTx/>
              <a:buNone/>
            </a:pPr>
            <a:r>
              <a:rPr lang="en-US" altLang="en-US" sz="2800" dirty="0"/>
              <a:t>	</a:t>
            </a:r>
            <a:r>
              <a:rPr lang="en-US" altLang="en-US" sz="2800" b="1" dirty="0">
                <a:latin typeface="Courier New" pitchFamily="49" charset="0"/>
              </a:rPr>
              <a:t>	</a:t>
            </a:r>
            <a:r>
              <a:rPr lang="en-US" altLang="en-US" b="1" dirty="0">
                <a:latin typeface="Consolas" panose="020B0609020204030204" pitchFamily="49" charset="0"/>
                <a:cs typeface="Consolas" panose="020B0609020204030204" pitchFamily="49" charset="0"/>
              </a:rPr>
              <a:t>matrix = new double[N];</a:t>
            </a:r>
          </a:p>
          <a:p>
            <a:pPr marL="0" indent="0">
              <a:buNone/>
            </a:pPr>
            <a:endParaRPr lang="en-US" altLang="en-US" dirty="0"/>
          </a:p>
          <a:p>
            <a:pPr marL="400050" lvl="1" indent="0">
              <a:buNone/>
            </a:pPr>
            <a:r>
              <a:rPr lang="en-US" altLang="en-US" sz="2000" dirty="0"/>
              <a:t>However, this is likely not to do what you really expect...	</a:t>
            </a:r>
          </a:p>
        </p:txBody>
      </p:sp>
      <p:pic>
        <p:nvPicPr>
          <p:cNvPr id="534532" name="Picture 534531"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0061059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89476" name="Picture 4" descr="d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5538" y="3217863"/>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89474" name="Rectangle 2"/>
          <p:cNvSpPr>
            <a:spLocks noGrp="1" noChangeArrowheads="1"/>
          </p:cNvSpPr>
          <p:nvPr>
            <p:ph type="title"/>
          </p:nvPr>
        </p:nvSpPr>
        <p:spPr/>
        <p:txBody>
          <a:bodyPr>
            <a:normAutofit/>
          </a:bodyPr>
          <a:lstStyle/>
          <a:p>
            <a:r>
              <a:rPr lang="en-US" altLang="en-US" dirty="0"/>
              <a:t>Adjacency Matrix</a:t>
            </a:r>
          </a:p>
        </p:txBody>
      </p:sp>
      <p:sp>
        <p:nvSpPr>
          <p:cNvPr id="489475" name="Rectangle 3"/>
          <p:cNvSpPr>
            <a:spLocks noGrp="1" noChangeArrowheads="1"/>
          </p:cNvSpPr>
          <p:nvPr>
            <p:ph type="body" idx="1"/>
          </p:nvPr>
        </p:nvSpPr>
        <p:spPr/>
        <p:txBody>
          <a:bodyPr/>
          <a:lstStyle/>
          <a:p>
            <a:pPr marL="400050" lvl="1" indent="0">
              <a:buNone/>
            </a:pPr>
            <a:r>
              <a:rPr lang="en-US" altLang="en-US" sz="2000" dirty="0"/>
              <a:t>Recall that for each call to </a:t>
            </a:r>
            <a:r>
              <a:rPr lang="en-US" altLang="en-US" sz="2000" dirty="0">
                <a:latin typeface="Consolas" panose="020B0609020204030204" pitchFamily="49" charset="0"/>
                <a:cs typeface="Consolas" panose="020B0609020204030204" pitchFamily="49" charset="0"/>
              </a:rPr>
              <a:t>new[]</a:t>
            </a:r>
            <a:r>
              <a:rPr lang="en-US" altLang="en-US" sz="2000" dirty="0"/>
              <a:t>,you must have a corresponding call to </a:t>
            </a:r>
            <a:r>
              <a:rPr lang="en-US" altLang="en-US" sz="2000" dirty="0">
                <a:latin typeface="Consolas" panose="020B0609020204030204" pitchFamily="49" charset="0"/>
                <a:cs typeface="Consolas" panose="020B0609020204030204" pitchFamily="49" charset="0"/>
              </a:rPr>
              <a:t>delete[]</a:t>
            </a:r>
            <a:r>
              <a:rPr lang="en-US" altLang="en-US" sz="2000" dirty="0"/>
              <a:t> </a:t>
            </a:r>
          </a:p>
          <a:p>
            <a:pPr marL="400050" lvl="1" indent="0">
              <a:buNone/>
            </a:pPr>
            <a:endParaRPr lang="en-US" altLang="en-US" sz="2000" dirty="0"/>
          </a:p>
          <a:p>
            <a:pPr marL="400050" lvl="1" indent="0">
              <a:buNone/>
            </a:pPr>
            <a:r>
              <a:rPr lang="en-US" altLang="en-US" sz="2000" dirty="0"/>
              <a:t>Therefore, we must use</a:t>
            </a:r>
            <a:br>
              <a:rPr lang="en-US" altLang="en-US" sz="2000" dirty="0"/>
            </a:br>
            <a:r>
              <a:rPr lang="en-US" altLang="en-US" sz="2000" dirty="0"/>
              <a:t>a for-loop to delete the</a:t>
            </a:r>
            <a:br>
              <a:rPr lang="en-US" altLang="en-US" sz="2000" dirty="0"/>
            </a:br>
            <a:r>
              <a:rPr lang="en-US" altLang="en-US" sz="2000" dirty="0"/>
              <a:t>arrays</a:t>
            </a:r>
          </a:p>
          <a:p>
            <a:pPr lvl="1"/>
            <a:r>
              <a:rPr lang="en-US" altLang="en-US" dirty="0"/>
              <a:t>implementation up to you</a:t>
            </a:r>
          </a:p>
        </p:txBody>
      </p:sp>
      <p:sp>
        <p:nvSpPr>
          <p:cNvPr id="489477" name="Line 5"/>
          <p:cNvSpPr>
            <a:spLocks noChangeShapeType="1"/>
          </p:cNvSpPr>
          <p:nvPr/>
        </p:nvSpPr>
        <p:spPr bwMode="auto">
          <a:xfrm>
            <a:off x="6804025" y="3213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78" name="Line 6"/>
          <p:cNvSpPr>
            <a:spLocks noChangeShapeType="1"/>
          </p:cNvSpPr>
          <p:nvPr/>
        </p:nvSpPr>
        <p:spPr bwMode="auto">
          <a:xfrm flipV="1">
            <a:off x="6804025" y="3213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79" name="Line 7"/>
          <p:cNvSpPr>
            <a:spLocks noChangeShapeType="1"/>
          </p:cNvSpPr>
          <p:nvPr/>
        </p:nvSpPr>
        <p:spPr bwMode="auto">
          <a:xfrm>
            <a:off x="6804025" y="3429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0" name="Line 8"/>
          <p:cNvSpPr>
            <a:spLocks noChangeShapeType="1"/>
          </p:cNvSpPr>
          <p:nvPr/>
        </p:nvSpPr>
        <p:spPr bwMode="auto">
          <a:xfrm flipV="1">
            <a:off x="6804025" y="3429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1" name="Line 9"/>
          <p:cNvSpPr>
            <a:spLocks noChangeShapeType="1"/>
          </p:cNvSpPr>
          <p:nvPr/>
        </p:nvSpPr>
        <p:spPr bwMode="auto">
          <a:xfrm>
            <a:off x="6804025" y="3644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2" name="Line 10"/>
          <p:cNvSpPr>
            <a:spLocks noChangeShapeType="1"/>
          </p:cNvSpPr>
          <p:nvPr/>
        </p:nvSpPr>
        <p:spPr bwMode="auto">
          <a:xfrm flipV="1">
            <a:off x="6804025" y="3644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3" name="Line 11"/>
          <p:cNvSpPr>
            <a:spLocks noChangeShapeType="1"/>
          </p:cNvSpPr>
          <p:nvPr/>
        </p:nvSpPr>
        <p:spPr bwMode="auto">
          <a:xfrm>
            <a:off x="6804025" y="3860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4" name="Line 12"/>
          <p:cNvSpPr>
            <a:spLocks noChangeShapeType="1"/>
          </p:cNvSpPr>
          <p:nvPr/>
        </p:nvSpPr>
        <p:spPr bwMode="auto">
          <a:xfrm flipV="1">
            <a:off x="6804025" y="3860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5" name="Line 13"/>
          <p:cNvSpPr>
            <a:spLocks noChangeShapeType="1"/>
          </p:cNvSpPr>
          <p:nvPr/>
        </p:nvSpPr>
        <p:spPr bwMode="auto">
          <a:xfrm>
            <a:off x="6804025" y="4076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6" name="Line 14"/>
          <p:cNvSpPr>
            <a:spLocks noChangeShapeType="1"/>
          </p:cNvSpPr>
          <p:nvPr/>
        </p:nvSpPr>
        <p:spPr bwMode="auto">
          <a:xfrm flipV="1">
            <a:off x="6804025" y="4076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7" name="Line 15"/>
          <p:cNvSpPr>
            <a:spLocks noChangeShapeType="1"/>
          </p:cNvSpPr>
          <p:nvPr/>
        </p:nvSpPr>
        <p:spPr bwMode="auto">
          <a:xfrm>
            <a:off x="6804025" y="4292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8" name="Line 16"/>
          <p:cNvSpPr>
            <a:spLocks noChangeShapeType="1"/>
          </p:cNvSpPr>
          <p:nvPr/>
        </p:nvSpPr>
        <p:spPr bwMode="auto">
          <a:xfrm flipV="1">
            <a:off x="6804025" y="4292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9" name="Line 17"/>
          <p:cNvSpPr>
            <a:spLocks noChangeShapeType="1"/>
          </p:cNvSpPr>
          <p:nvPr/>
        </p:nvSpPr>
        <p:spPr bwMode="auto">
          <a:xfrm>
            <a:off x="6804025" y="45085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0" name="Line 18"/>
          <p:cNvSpPr>
            <a:spLocks noChangeShapeType="1"/>
          </p:cNvSpPr>
          <p:nvPr/>
        </p:nvSpPr>
        <p:spPr bwMode="auto">
          <a:xfrm flipV="1">
            <a:off x="6804025" y="45085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1" name="Line 19"/>
          <p:cNvSpPr>
            <a:spLocks noChangeShapeType="1"/>
          </p:cNvSpPr>
          <p:nvPr/>
        </p:nvSpPr>
        <p:spPr bwMode="auto">
          <a:xfrm>
            <a:off x="6804025" y="47244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2" name="Line 20"/>
          <p:cNvSpPr>
            <a:spLocks noChangeShapeType="1"/>
          </p:cNvSpPr>
          <p:nvPr/>
        </p:nvSpPr>
        <p:spPr bwMode="auto">
          <a:xfrm flipV="1">
            <a:off x="6804025" y="47244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3" name="Line 21"/>
          <p:cNvSpPr>
            <a:spLocks noChangeShapeType="1"/>
          </p:cNvSpPr>
          <p:nvPr/>
        </p:nvSpPr>
        <p:spPr bwMode="auto">
          <a:xfrm>
            <a:off x="6804025" y="49403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4" name="Line 22"/>
          <p:cNvSpPr>
            <a:spLocks noChangeShapeType="1"/>
          </p:cNvSpPr>
          <p:nvPr/>
        </p:nvSpPr>
        <p:spPr bwMode="auto">
          <a:xfrm flipV="1">
            <a:off x="6804025" y="49403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5" name="Line 23"/>
          <p:cNvSpPr>
            <a:spLocks noChangeShapeType="1"/>
          </p:cNvSpPr>
          <p:nvPr/>
        </p:nvSpPr>
        <p:spPr bwMode="auto">
          <a:xfrm>
            <a:off x="6804025" y="51562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6" name="Line 24"/>
          <p:cNvSpPr>
            <a:spLocks noChangeShapeType="1"/>
          </p:cNvSpPr>
          <p:nvPr/>
        </p:nvSpPr>
        <p:spPr bwMode="auto">
          <a:xfrm flipV="1">
            <a:off x="6804025" y="51562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7" name="Line 25"/>
          <p:cNvSpPr>
            <a:spLocks noChangeShapeType="1"/>
          </p:cNvSpPr>
          <p:nvPr/>
        </p:nvSpPr>
        <p:spPr bwMode="auto">
          <a:xfrm>
            <a:off x="6804025" y="5372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8" name="Line 26"/>
          <p:cNvSpPr>
            <a:spLocks noChangeShapeType="1"/>
          </p:cNvSpPr>
          <p:nvPr/>
        </p:nvSpPr>
        <p:spPr bwMode="auto">
          <a:xfrm flipV="1">
            <a:off x="6804025" y="5372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9" name="Line 27"/>
          <p:cNvSpPr>
            <a:spLocks noChangeShapeType="1"/>
          </p:cNvSpPr>
          <p:nvPr/>
        </p:nvSpPr>
        <p:spPr bwMode="auto">
          <a:xfrm>
            <a:off x="6804025" y="5588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0" name="Line 28"/>
          <p:cNvSpPr>
            <a:spLocks noChangeShapeType="1"/>
          </p:cNvSpPr>
          <p:nvPr/>
        </p:nvSpPr>
        <p:spPr bwMode="auto">
          <a:xfrm flipV="1">
            <a:off x="6804025" y="5588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1" name="Line 29"/>
          <p:cNvSpPr>
            <a:spLocks noChangeShapeType="1"/>
          </p:cNvSpPr>
          <p:nvPr/>
        </p:nvSpPr>
        <p:spPr bwMode="auto">
          <a:xfrm>
            <a:off x="6804025" y="5803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2" name="Line 30"/>
          <p:cNvSpPr>
            <a:spLocks noChangeShapeType="1"/>
          </p:cNvSpPr>
          <p:nvPr/>
        </p:nvSpPr>
        <p:spPr bwMode="auto">
          <a:xfrm flipV="1">
            <a:off x="6804025" y="5803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3" name="Line 31"/>
          <p:cNvSpPr>
            <a:spLocks noChangeShapeType="1"/>
          </p:cNvSpPr>
          <p:nvPr/>
        </p:nvSpPr>
        <p:spPr bwMode="auto">
          <a:xfrm>
            <a:off x="6804025" y="6019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4" name="Line 32"/>
          <p:cNvSpPr>
            <a:spLocks noChangeShapeType="1"/>
          </p:cNvSpPr>
          <p:nvPr/>
        </p:nvSpPr>
        <p:spPr bwMode="auto">
          <a:xfrm flipV="1">
            <a:off x="6804025" y="6019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5" name="Line 33"/>
          <p:cNvSpPr>
            <a:spLocks noChangeShapeType="1"/>
          </p:cNvSpPr>
          <p:nvPr/>
        </p:nvSpPr>
        <p:spPr bwMode="auto">
          <a:xfrm>
            <a:off x="6804025" y="6235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6" name="Line 34"/>
          <p:cNvSpPr>
            <a:spLocks noChangeShapeType="1"/>
          </p:cNvSpPr>
          <p:nvPr/>
        </p:nvSpPr>
        <p:spPr bwMode="auto">
          <a:xfrm flipV="1">
            <a:off x="6804025" y="6235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7" name="Line 35"/>
          <p:cNvSpPr>
            <a:spLocks noChangeShapeType="1"/>
          </p:cNvSpPr>
          <p:nvPr/>
        </p:nvSpPr>
        <p:spPr bwMode="auto">
          <a:xfrm>
            <a:off x="6804025" y="6451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8" name="Line 36"/>
          <p:cNvSpPr>
            <a:spLocks noChangeShapeType="1"/>
          </p:cNvSpPr>
          <p:nvPr/>
        </p:nvSpPr>
        <p:spPr bwMode="auto">
          <a:xfrm flipV="1">
            <a:off x="6804025" y="6451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9" name="Line 37"/>
          <p:cNvSpPr>
            <a:spLocks noChangeShapeType="1"/>
          </p:cNvSpPr>
          <p:nvPr/>
        </p:nvSpPr>
        <p:spPr bwMode="auto">
          <a:xfrm>
            <a:off x="5795963" y="3860800"/>
            <a:ext cx="215900" cy="21605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10" name="Line 38"/>
          <p:cNvSpPr>
            <a:spLocks noChangeShapeType="1"/>
          </p:cNvSpPr>
          <p:nvPr/>
        </p:nvSpPr>
        <p:spPr bwMode="auto">
          <a:xfrm flipV="1">
            <a:off x="5795963" y="3860800"/>
            <a:ext cx="215900" cy="21605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pic>
        <p:nvPicPr>
          <p:cNvPr id="489511" name="Picture 489510"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877328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94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947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94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94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94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948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948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948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94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948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94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948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894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8949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894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949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8949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949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949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8949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949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8949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949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895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8950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8950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8950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8950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8950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8950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8950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89508"/>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8950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89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7" grpId="0" animBg="1"/>
      <p:bldP spid="489478" grpId="0" animBg="1"/>
      <p:bldP spid="489479" grpId="0" animBg="1"/>
      <p:bldP spid="489480" grpId="0" animBg="1"/>
      <p:bldP spid="489481" grpId="0" animBg="1"/>
      <p:bldP spid="489482" grpId="0" animBg="1"/>
      <p:bldP spid="489483" grpId="0" animBg="1"/>
      <p:bldP spid="489484" grpId="0" animBg="1"/>
      <p:bldP spid="489485" grpId="0" animBg="1"/>
      <p:bldP spid="489486" grpId="0" animBg="1"/>
      <p:bldP spid="489487" grpId="0" animBg="1"/>
      <p:bldP spid="489488" grpId="0" animBg="1"/>
      <p:bldP spid="489489" grpId="0" animBg="1"/>
      <p:bldP spid="489490" grpId="0" animBg="1"/>
      <p:bldP spid="489491" grpId="0" animBg="1"/>
      <p:bldP spid="489492" grpId="0" animBg="1"/>
      <p:bldP spid="489493" grpId="0" animBg="1"/>
      <p:bldP spid="489494" grpId="0" animBg="1"/>
      <p:bldP spid="489495" grpId="0" animBg="1"/>
      <p:bldP spid="489496" grpId="0" animBg="1"/>
      <p:bldP spid="489497" grpId="0" animBg="1"/>
      <p:bldP spid="489498" grpId="0" animBg="1"/>
      <p:bldP spid="489499" grpId="0" animBg="1"/>
      <p:bldP spid="489500" grpId="0" animBg="1"/>
      <p:bldP spid="489501" grpId="0" animBg="1"/>
      <p:bldP spid="489502" grpId="0" animBg="1"/>
      <p:bldP spid="489503" grpId="0" animBg="1"/>
      <p:bldP spid="489504" grpId="0" animBg="1"/>
      <p:bldP spid="489505" grpId="0" animBg="1"/>
      <p:bldP spid="489506" grpId="0" animBg="1"/>
      <p:bldP spid="489507" grpId="0" animBg="1"/>
      <p:bldP spid="489508" grpId="0" animBg="1"/>
      <p:bldP spid="489509" grpId="0" animBg="1"/>
      <p:bldP spid="48951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normAutofit/>
          </a:bodyPr>
          <a:lstStyle/>
          <a:p>
            <a:r>
              <a:rPr lang="en-US" altLang="en-US" dirty="0"/>
              <a:t> Default Values</a:t>
            </a:r>
            <a:endParaRPr lang="en-US" altLang="en-US" sz="2000" dirty="0"/>
          </a:p>
        </p:txBody>
      </p:sp>
      <p:sp>
        <p:nvSpPr>
          <p:cNvPr id="527363" name="Rectangle 3"/>
          <p:cNvSpPr>
            <a:spLocks noGrp="1" noChangeArrowheads="1"/>
          </p:cNvSpPr>
          <p:nvPr>
            <p:ph type="body" idx="1"/>
          </p:nvPr>
        </p:nvSpPr>
        <p:spPr/>
        <p:txBody>
          <a:bodyPr/>
          <a:lstStyle/>
          <a:p>
            <a:pPr marL="400050" lvl="1" indent="0">
              <a:buNone/>
            </a:pPr>
            <a:r>
              <a:rPr lang="en-US" altLang="en-US" sz="2000" dirty="0">
                <a:solidFill>
                  <a:srgbClr val="FF0000"/>
                </a:solidFill>
              </a:rPr>
              <a:t>Question: what do we do about vertices which are not connected?</a:t>
            </a:r>
          </a:p>
          <a:p>
            <a:pPr lvl="1"/>
            <a:r>
              <a:rPr lang="en-US" altLang="en-US" dirty="0"/>
              <a:t>the value </a:t>
            </a:r>
            <a:r>
              <a:rPr lang="en-US" altLang="en-US" dirty="0">
                <a:latin typeface="Times New Roman" pitchFamily="18" charset="0"/>
              </a:rPr>
              <a:t>0</a:t>
            </a:r>
            <a:endParaRPr lang="en-US" altLang="en-US" dirty="0"/>
          </a:p>
          <a:p>
            <a:pPr lvl="1"/>
            <a:r>
              <a:rPr lang="en-US" altLang="en-US" dirty="0"/>
              <a:t>a negative number, </a:t>
            </a:r>
            <a:r>
              <a:rPr lang="en-US" altLang="en-US" i="1" dirty="0"/>
              <a:t>e</a:t>
            </a:r>
            <a:r>
              <a:rPr lang="en-US" altLang="en-US" dirty="0"/>
              <a:t>.</a:t>
            </a:r>
            <a:r>
              <a:rPr lang="en-US" altLang="en-US" i="1" dirty="0"/>
              <a:t>g</a:t>
            </a:r>
            <a:r>
              <a:rPr lang="en-US" altLang="en-US" dirty="0"/>
              <a:t>., </a:t>
            </a:r>
            <a:r>
              <a:rPr lang="en-US" altLang="en-US" dirty="0">
                <a:latin typeface="Times New Roman" pitchFamily="18" charset="0"/>
              </a:rPr>
              <a:t>–1</a:t>
            </a:r>
          </a:p>
          <a:p>
            <a:pPr lvl="1"/>
            <a:r>
              <a:rPr lang="en-US" altLang="en-US" dirty="0"/>
              <a:t>positive infinity: </a:t>
            </a:r>
            <a:r>
              <a:rPr lang="en-US" altLang="en-US" dirty="0">
                <a:latin typeface="Times New Roman" pitchFamily="18" charset="0"/>
              </a:rPr>
              <a:t>∞</a:t>
            </a:r>
            <a:endParaRPr lang="en-US" altLang="en-US" dirty="0"/>
          </a:p>
          <a:p>
            <a:pPr marL="400050" lvl="1" indent="0">
              <a:buNone/>
            </a:pPr>
            <a:r>
              <a:rPr lang="en-US" altLang="en-US" sz="2000" dirty="0"/>
              <a:t>The last is the most logical, in that it makes sense that two vertices which are not connected have an infinite distance between them</a:t>
            </a:r>
          </a:p>
          <a:p>
            <a:pPr marL="400050" lvl="1" indent="0">
              <a:buNone/>
            </a:pPr>
            <a:endParaRPr lang="en-US" altLang="en-US" sz="2000" dirty="0"/>
          </a:p>
          <a:p>
            <a:pPr marL="400050" lvl="1" indent="0">
              <a:buNone/>
            </a:pPr>
            <a:r>
              <a:rPr lang="en-US" altLang="en-US" sz="2000" dirty="0"/>
              <a:t>The distance from a node to itself is </a:t>
            </a:r>
            <a:r>
              <a:rPr lang="en-US" altLang="en-US" sz="2000" dirty="0">
                <a:latin typeface="Consolas" panose="020B0609020204030204" pitchFamily="49" charset="0"/>
                <a:cs typeface="Consolas" panose="020B0609020204030204" pitchFamily="49" charset="0"/>
              </a:rPr>
              <a:t>0</a:t>
            </a:r>
          </a:p>
          <a:p>
            <a:pPr marL="400050" lvl="1" indent="0">
              <a:buNone/>
            </a:pPr>
            <a:endParaRPr lang="en-US" altLang="en-US" sz="2000" dirty="0"/>
          </a:p>
        </p:txBody>
      </p:sp>
      <p:pic>
        <p:nvPicPr>
          <p:cNvPr id="527364" name="Picture 52736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167070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normAutofit/>
          </a:bodyPr>
          <a:lstStyle/>
          <a:p>
            <a:r>
              <a:rPr lang="en-US" altLang="en-US" dirty="0"/>
              <a:t> Default Values</a:t>
            </a:r>
          </a:p>
        </p:txBody>
      </p:sp>
      <p:sp>
        <p:nvSpPr>
          <p:cNvPr id="528387" name="Rectangle 3"/>
          <p:cNvSpPr>
            <a:spLocks noGrp="1" noChangeArrowheads="1"/>
          </p:cNvSpPr>
          <p:nvPr>
            <p:ph type="body" idx="1"/>
          </p:nvPr>
        </p:nvSpPr>
        <p:spPr>
          <a:xfrm>
            <a:off x="457200" y="1600200"/>
            <a:ext cx="8686800" cy="4525963"/>
          </a:xfrm>
        </p:spPr>
        <p:txBody>
          <a:bodyPr/>
          <a:lstStyle/>
          <a:p>
            <a:pPr marL="400050" lvl="1" indent="0">
              <a:buNone/>
            </a:pPr>
            <a:r>
              <a:rPr lang="en-US" altLang="en-US" sz="2000" dirty="0"/>
              <a:t>To use infinity, you may declare a constant static member variable </a:t>
            </a:r>
            <a:r>
              <a:rPr lang="en-US" altLang="en-US" sz="2000" dirty="0">
                <a:latin typeface="Consolas" panose="020B0609020204030204" pitchFamily="49" charset="0"/>
                <a:cs typeface="Consolas" panose="020B0609020204030204" pitchFamily="49" charset="0"/>
              </a:rPr>
              <a:t>INF</a:t>
            </a:r>
            <a:r>
              <a:rPr lang="en-US" altLang="en-US" sz="2000" dirty="0"/>
              <a:t>:</a:t>
            </a:r>
          </a:p>
          <a:p>
            <a:pPr lvl="2">
              <a:buFontTx/>
              <a:buNone/>
            </a:pPr>
            <a:r>
              <a:rPr lang="en-US" altLang="en-US" sz="1800" dirty="0">
                <a:latin typeface="Consolas" panose="020B0609020204030204" pitchFamily="49" charset="0"/>
                <a:cs typeface="Consolas" panose="020B0609020204030204" pitchFamily="49" charset="0"/>
              </a:rPr>
              <a:t>#include &lt;limits&gt;</a:t>
            </a:r>
          </a:p>
          <a:p>
            <a:pPr lvl="2">
              <a:buFontTx/>
              <a:buNone/>
            </a:pPr>
            <a:endParaRPr lang="en-US" altLang="en-US" sz="1800" dirty="0">
              <a:latin typeface="Consolas" panose="020B0609020204030204" pitchFamily="49" charset="0"/>
              <a:cs typeface="Consolas" panose="020B0609020204030204" pitchFamily="49" charset="0"/>
            </a:endParaRPr>
          </a:p>
          <a:p>
            <a:pPr lvl="2">
              <a:buFontTx/>
              <a:buNone/>
            </a:pPr>
            <a:r>
              <a:rPr lang="en-US" altLang="en-US" sz="1800" dirty="0">
                <a:latin typeface="Consolas" panose="020B0609020204030204" pitchFamily="49" charset="0"/>
                <a:cs typeface="Consolas" panose="020B0609020204030204" pitchFamily="49" charset="0"/>
              </a:rPr>
              <a:t>class </a:t>
            </a:r>
            <a:r>
              <a:rPr lang="en-US" altLang="en-US" sz="1800" dirty="0" err="1">
                <a:latin typeface="Consolas" panose="020B0609020204030204" pitchFamily="49" charset="0"/>
                <a:cs typeface="Consolas" panose="020B0609020204030204" pitchFamily="49" charset="0"/>
              </a:rPr>
              <a:t>Weighted_graph</a:t>
            </a:r>
            <a:r>
              <a:rPr lang="en-US" altLang="en-US" sz="1800" dirty="0">
                <a:latin typeface="Consolas" panose="020B0609020204030204" pitchFamily="49" charset="0"/>
                <a:cs typeface="Consolas" panose="020B0609020204030204" pitchFamily="49" charset="0"/>
              </a:rPr>
              <a:t> {</a:t>
            </a:r>
          </a:p>
          <a:p>
            <a:pPr lvl="2">
              <a:buFontTx/>
              <a:buNone/>
            </a:pPr>
            <a:r>
              <a:rPr lang="en-US" altLang="en-US" sz="1800" dirty="0">
                <a:latin typeface="Consolas" panose="020B0609020204030204" pitchFamily="49" charset="0"/>
                <a:cs typeface="Consolas" panose="020B0609020204030204" pitchFamily="49" charset="0"/>
              </a:rPr>
              <a:t>    private:</a:t>
            </a:r>
          </a:p>
          <a:p>
            <a:pPr lvl="2">
              <a:buFontTx/>
              <a:buNone/>
            </a:pPr>
            <a:r>
              <a:rPr lang="en-US" altLang="en-US" sz="1800" dirty="0">
                <a:latin typeface="Consolas" panose="020B0609020204030204" pitchFamily="49" charset="0"/>
                <a:cs typeface="Consolas" panose="020B0609020204030204" pitchFamily="49" charset="0"/>
              </a:rPr>
              <a:t>        static </a:t>
            </a:r>
            <a:r>
              <a:rPr lang="en-US" altLang="en-US" sz="1800" dirty="0" err="1">
                <a:latin typeface="Consolas" panose="020B0609020204030204" pitchFamily="49" charset="0"/>
                <a:cs typeface="Consolas" panose="020B0609020204030204" pitchFamily="49" charset="0"/>
              </a:rPr>
              <a:t>const</a:t>
            </a:r>
            <a:r>
              <a:rPr lang="en-US" altLang="en-US" sz="1800" dirty="0">
                <a:latin typeface="Consolas" panose="020B0609020204030204" pitchFamily="49" charset="0"/>
                <a:cs typeface="Consolas" panose="020B0609020204030204" pitchFamily="49" charset="0"/>
              </a:rPr>
              <a:t> double INF;</a:t>
            </a:r>
          </a:p>
          <a:p>
            <a:pPr lvl="2">
              <a:buFontTx/>
              <a:buNone/>
            </a:pPr>
            <a:r>
              <a:rPr lang="en-US" altLang="en-US" sz="1800" dirty="0">
                <a:latin typeface="Consolas" panose="020B0609020204030204" pitchFamily="49" charset="0"/>
                <a:cs typeface="Consolas" panose="020B0609020204030204" pitchFamily="49" charset="0"/>
              </a:rPr>
              <a:t>        // ...</a:t>
            </a:r>
          </a:p>
          <a:p>
            <a:pPr lvl="2">
              <a:buFontTx/>
              <a:buNone/>
            </a:pPr>
            <a:r>
              <a:rPr lang="en-US" altLang="en-US" sz="1800" dirty="0">
                <a:latin typeface="Consolas" panose="020B0609020204030204" pitchFamily="49" charset="0"/>
                <a:cs typeface="Consolas" panose="020B0609020204030204" pitchFamily="49" charset="0"/>
              </a:rPr>
              <a:t>    // ...</a:t>
            </a:r>
          </a:p>
          <a:p>
            <a:pPr lvl="2">
              <a:buFontTx/>
              <a:buNone/>
            </a:pPr>
            <a:r>
              <a:rPr lang="en-US" altLang="en-US" sz="1800" dirty="0">
                <a:latin typeface="Consolas" panose="020B0609020204030204" pitchFamily="49" charset="0"/>
                <a:cs typeface="Consolas" panose="020B0609020204030204" pitchFamily="49" charset="0"/>
              </a:rPr>
              <a:t>};</a:t>
            </a:r>
          </a:p>
          <a:p>
            <a:pPr lvl="2">
              <a:buFontTx/>
              <a:buNone/>
            </a:pPr>
            <a:endParaRPr lang="en-US" altLang="en-US" sz="1800" dirty="0">
              <a:latin typeface="Consolas" panose="020B0609020204030204" pitchFamily="49" charset="0"/>
              <a:cs typeface="Consolas" panose="020B0609020204030204" pitchFamily="49" charset="0"/>
            </a:endParaRPr>
          </a:p>
          <a:p>
            <a:pPr lvl="2">
              <a:buFontTx/>
              <a:buNone/>
            </a:pPr>
            <a:r>
              <a:rPr lang="en-US" altLang="en-US" sz="1800" dirty="0" err="1">
                <a:latin typeface="Consolas" panose="020B0609020204030204" pitchFamily="49" charset="0"/>
                <a:cs typeface="Consolas" panose="020B0609020204030204" pitchFamily="49" charset="0"/>
              </a:rPr>
              <a:t>const</a:t>
            </a:r>
            <a:r>
              <a:rPr lang="en-US" altLang="en-US" sz="1800" dirty="0">
                <a:latin typeface="Consolas" panose="020B0609020204030204" pitchFamily="49" charset="0"/>
                <a:cs typeface="Consolas" panose="020B0609020204030204" pitchFamily="49" charset="0"/>
              </a:rPr>
              <a:t> double </a:t>
            </a:r>
            <a:r>
              <a:rPr lang="en-US" altLang="en-US" sz="1800" dirty="0" err="1">
                <a:latin typeface="Consolas" panose="020B0609020204030204" pitchFamily="49" charset="0"/>
                <a:cs typeface="Consolas" panose="020B0609020204030204" pitchFamily="49" charset="0"/>
              </a:rPr>
              <a:t>Weighted_graph</a:t>
            </a:r>
            <a:r>
              <a:rPr lang="en-US" altLang="en-US" sz="1800" dirty="0">
                <a:latin typeface="Consolas" panose="020B0609020204030204" pitchFamily="49" charset="0"/>
                <a:cs typeface="Consolas" panose="020B0609020204030204" pitchFamily="49" charset="0"/>
              </a:rPr>
              <a:t>::INF =</a:t>
            </a:r>
          </a:p>
          <a:p>
            <a:pPr lvl="2">
              <a:buFontTx/>
              <a:buNone/>
            </a:pPr>
            <a:r>
              <a:rPr lang="en-US" altLang="en-US" sz="1800" dirty="0">
                <a:latin typeface="Consolas" panose="020B0609020204030204" pitchFamily="49" charset="0"/>
                <a:cs typeface="Consolas" panose="020B0609020204030204" pitchFamily="49" charset="0"/>
              </a:rPr>
              <a:t>    </a:t>
            </a:r>
            <a:r>
              <a:rPr lang="en-US" altLang="en-US" sz="1800" dirty="0" err="1">
                <a:latin typeface="Consolas" panose="020B0609020204030204" pitchFamily="49" charset="0"/>
                <a:cs typeface="Consolas" panose="020B0609020204030204" pitchFamily="49" charset="0"/>
              </a:rPr>
              <a:t>std</a:t>
            </a:r>
            <a:r>
              <a:rPr lang="en-US" altLang="en-US" sz="1800" dirty="0">
                <a:latin typeface="Consolas" panose="020B0609020204030204" pitchFamily="49" charset="0"/>
                <a:cs typeface="Consolas" panose="020B0609020204030204" pitchFamily="49" charset="0"/>
              </a:rPr>
              <a:t>::</a:t>
            </a:r>
            <a:r>
              <a:rPr lang="en-US" altLang="en-US" sz="1800" dirty="0" err="1">
                <a:latin typeface="Consolas" panose="020B0609020204030204" pitchFamily="49" charset="0"/>
                <a:cs typeface="Consolas" panose="020B0609020204030204" pitchFamily="49" charset="0"/>
              </a:rPr>
              <a:t>numeric_limits</a:t>
            </a:r>
            <a:r>
              <a:rPr lang="en-US" altLang="en-US" sz="1800" dirty="0">
                <a:latin typeface="Consolas" panose="020B0609020204030204" pitchFamily="49" charset="0"/>
                <a:cs typeface="Consolas" panose="020B0609020204030204" pitchFamily="49" charset="0"/>
              </a:rPr>
              <a:t>&lt;double&gt;::infinity();</a:t>
            </a:r>
            <a:r>
              <a:rPr lang="en-US" altLang="en-US" sz="2000" dirty="0">
                <a:latin typeface="Consolas" panose="020B0609020204030204" pitchFamily="49" charset="0"/>
                <a:cs typeface="Consolas" panose="020B0609020204030204" pitchFamily="49" charset="0"/>
              </a:rPr>
              <a:t> </a:t>
            </a:r>
          </a:p>
        </p:txBody>
      </p:sp>
      <p:pic>
        <p:nvPicPr>
          <p:cNvPr id="528388" name="Picture 528387"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8901640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normAutofit/>
          </a:bodyPr>
          <a:lstStyle/>
          <a:p>
            <a:r>
              <a:rPr lang="en-US" altLang="en-US" dirty="0"/>
              <a:t> Default Values</a:t>
            </a:r>
          </a:p>
        </p:txBody>
      </p:sp>
      <p:sp>
        <p:nvSpPr>
          <p:cNvPr id="542723" name="Rectangle 3"/>
          <p:cNvSpPr>
            <a:spLocks noGrp="1" noChangeArrowheads="1"/>
          </p:cNvSpPr>
          <p:nvPr>
            <p:ph type="body" idx="1"/>
          </p:nvPr>
        </p:nvSpPr>
        <p:spPr/>
        <p:txBody>
          <a:bodyPr/>
          <a:lstStyle/>
          <a:p>
            <a:pPr marL="400050" lvl="1" indent="0">
              <a:buNone/>
            </a:pPr>
            <a:r>
              <a:rPr lang="en-US" altLang="en-US" sz="2000" dirty="0"/>
              <a:t>As defined in the IEEE 754 standard, the representation of the double-precision floating-point infinity eight bytes:</a:t>
            </a:r>
            <a:endParaRPr lang="en-US" altLang="en-US" dirty="0"/>
          </a:p>
          <a:p>
            <a:pPr lvl="1">
              <a:buFontTx/>
              <a:buNone/>
            </a:pPr>
            <a:r>
              <a:rPr lang="en-US" altLang="en-US" dirty="0"/>
              <a:t>	</a:t>
            </a:r>
            <a:r>
              <a:rPr lang="en-US" altLang="en-US" b="1" dirty="0">
                <a:latin typeface="Courier New" pitchFamily="49" charset="0"/>
              </a:rPr>
              <a:t>0x</a:t>
            </a:r>
            <a:r>
              <a:rPr lang="en-US" altLang="en-US" sz="1200" b="1" dirty="0">
                <a:latin typeface="Courier New" pitchFamily="49" charset="0"/>
              </a:rPr>
              <a:t> </a:t>
            </a:r>
            <a:r>
              <a:rPr lang="en-US" altLang="en-US" b="1" dirty="0">
                <a:latin typeface="Courier New" pitchFamily="49" charset="0"/>
              </a:rPr>
              <a:t>7F</a:t>
            </a:r>
            <a:r>
              <a:rPr lang="en-US" altLang="en-US" sz="1200" b="1" dirty="0">
                <a:latin typeface="Courier New" pitchFamily="49" charset="0"/>
              </a:rPr>
              <a:t> </a:t>
            </a:r>
            <a:r>
              <a:rPr lang="en-US" altLang="en-US" b="1" dirty="0">
                <a:latin typeface="Courier New" pitchFamily="49" charset="0"/>
              </a:rPr>
              <a:t>F0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p>
          <a:p>
            <a:pPr marL="0" indent="0">
              <a:buNone/>
            </a:pPr>
            <a:endParaRPr lang="en-US" altLang="en-US" dirty="0"/>
          </a:p>
          <a:p>
            <a:pPr marL="400050" lvl="1" indent="0">
              <a:buNone/>
            </a:pPr>
            <a:r>
              <a:rPr lang="en-US" altLang="en-US" sz="2000" dirty="0"/>
              <a:t>Incidentally, negative infinity is stored as:</a:t>
            </a:r>
          </a:p>
          <a:p>
            <a:pPr lvl="1">
              <a:buFontTx/>
              <a:buNone/>
            </a:pPr>
            <a:r>
              <a:rPr lang="en-US" altLang="en-US" dirty="0"/>
              <a:t>	</a:t>
            </a:r>
            <a:r>
              <a:rPr lang="en-US" altLang="en-US" b="1" dirty="0">
                <a:latin typeface="Courier New" pitchFamily="49" charset="0"/>
              </a:rPr>
              <a:t>0x</a:t>
            </a:r>
            <a:r>
              <a:rPr lang="en-US" altLang="en-US" sz="1200" b="1" dirty="0">
                <a:latin typeface="Courier New" pitchFamily="49" charset="0"/>
              </a:rPr>
              <a:t> </a:t>
            </a:r>
            <a:r>
              <a:rPr lang="en-US" altLang="en-US" b="1" dirty="0">
                <a:solidFill>
                  <a:srgbClr val="FF0000"/>
                </a:solidFill>
                <a:latin typeface="Courier New" pitchFamily="49" charset="0"/>
              </a:rPr>
              <a:t>F</a:t>
            </a:r>
            <a:r>
              <a:rPr lang="en-US" altLang="en-US" b="1" dirty="0">
                <a:latin typeface="Courier New" pitchFamily="49" charset="0"/>
              </a:rPr>
              <a:t>F</a:t>
            </a:r>
            <a:r>
              <a:rPr lang="en-US" altLang="en-US" sz="1200" b="1" dirty="0">
                <a:latin typeface="Courier New" pitchFamily="49" charset="0"/>
              </a:rPr>
              <a:t> </a:t>
            </a:r>
            <a:r>
              <a:rPr lang="en-US" altLang="en-US" b="1" dirty="0">
                <a:latin typeface="Courier New" pitchFamily="49" charset="0"/>
              </a:rPr>
              <a:t>F0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p>
          <a:p>
            <a:pPr lvl="1">
              <a:buFontTx/>
              <a:buNone/>
            </a:pPr>
            <a:endParaRPr lang="en-US" altLang="en-US" b="1" dirty="0">
              <a:latin typeface="Courier New" pitchFamily="49" charset="0"/>
            </a:endParaRPr>
          </a:p>
        </p:txBody>
      </p:sp>
      <p:pic>
        <p:nvPicPr>
          <p:cNvPr id="542724" name="Picture 54272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8346927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normAutofit/>
          </a:bodyPr>
          <a:lstStyle/>
          <a:p>
            <a:r>
              <a:rPr lang="en-US" altLang="en-US" dirty="0"/>
              <a:t> Default Values</a:t>
            </a:r>
          </a:p>
        </p:txBody>
      </p:sp>
      <p:sp>
        <p:nvSpPr>
          <p:cNvPr id="529411" name="Rectangle 3"/>
          <p:cNvSpPr>
            <a:spLocks noGrp="1" noChangeArrowheads="1"/>
          </p:cNvSpPr>
          <p:nvPr>
            <p:ph type="body" idx="1"/>
          </p:nvPr>
        </p:nvSpPr>
        <p:spPr/>
        <p:txBody>
          <a:bodyPr/>
          <a:lstStyle/>
          <a:p>
            <a:pPr marL="400050" lvl="1" indent="0">
              <a:buNone/>
            </a:pPr>
            <a:r>
              <a:rPr lang="en-US" altLang="en-US" sz="2000" dirty="0"/>
              <a:t>In this case, you can initialize your array as follows:</a:t>
            </a:r>
          </a:p>
          <a:p>
            <a:pPr marL="400050" lvl="1" indent="0">
              <a:buNone/>
            </a:pPr>
            <a:endParaRPr lang="en-US" altLang="en-US" sz="2000" dirty="0"/>
          </a:p>
          <a:p>
            <a:pPr lvl="1">
              <a:buFontTx/>
              <a:buNone/>
            </a:pPr>
            <a:r>
              <a:rPr lang="en-US" altLang="en-US" sz="2000" dirty="0">
                <a:latin typeface="Consolas" panose="020B0609020204030204" pitchFamily="49" charset="0"/>
                <a:cs typeface="Consolas" panose="020B0609020204030204" pitchFamily="49" charset="0"/>
              </a:rPr>
              <a:t>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N;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a:t>
            </a:r>
          </a:p>
          <a:p>
            <a:pPr lvl="1">
              <a:buFontTx/>
              <a:buNone/>
            </a:pPr>
            <a:r>
              <a:rPr lang="en-US" altLang="en-US" sz="2000" dirty="0">
                <a:latin typeface="Consolas" panose="020B0609020204030204" pitchFamily="49" charset="0"/>
                <a:cs typeface="Consolas" panose="020B0609020204030204" pitchFamily="49" charset="0"/>
              </a:rPr>
              <a:t>    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 0; j &lt; N; ++j ) {</a:t>
            </a: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][j] = INF;</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a:t>
            </a:r>
          </a:p>
          <a:p>
            <a:pPr lvl="1">
              <a:buFontTx/>
              <a:buNone/>
            </a:pPr>
            <a:r>
              <a:rPr lang="en-US" altLang="en-US" sz="2000" dirty="0">
                <a:latin typeface="Consolas" panose="020B0609020204030204" pitchFamily="49" charset="0"/>
                <a:cs typeface="Consolas" panose="020B0609020204030204" pitchFamily="49" charset="0"/>
              </a:rPr>
              <a:t>}</a:t>
            </a:r>
          </a:p>
          <a:p>
            <a:endParaRPr lang="en-US" altLang="en-US" dirty="0"/>
          </a:p>
          <a:p>
            <a:pPr marL="400050" lvl="1" indent="0">
              <a:buNone/>
            </a:pPr>
            <a:r>
              <a:rPr lang="en-US" altLang="en-US" sz="2000" dirty="0"/>
              <a:t>It makes intuitive sense that the distance from a node to itself is </a:t>
            </a:r>
            <a:r>
              <a:rPr lang="en-US" altLang="en-US" sz="2000" dirty="0">
                <a:latin typeface="Consolas" panose="020B0609020204030204" pitchFamily="49" charset="0"/>
                <a:cs typeface="Consolas" panose="020B0609020204030204" pitchFamily="49" charset="0"/>
              </a:rPr>
              <a:t>0</a:t>
            </a:r>
          </a:p>
        </p:txBody>
      </p:sp>
      <p:pic>
        <p:nvPicPr>
          <p:cNvPr id="529412" name="Picture 529411"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9035470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normAutofit/>
          </a:bodyPr>
          <a:lstStyle/>
          <a:p>
            <a:r>
              <a:rPr lang="en-US" altLang="en-US" dirty="0"/>
              <a:t> Default Values</a:t>
            </a:r>
          </a:p>
        </p:txBody>
      </p:sp>
      <p:sp>
        <p:nvSpPr>
          <p:cNvPr id="557059" name="Rectangle 3"/>
          <p:cNvSpPr>
            <a:spLocks noGrp="1" noChangeArrowheads="1"/>
          </p:cNvSpPr>
          <p:nvPr>
            <p:ph type="body" idx="1"/>
          </p:nvPr>
        </p:nvSpPr>
        <p:spPr/>
        <p:txBody>
          <a:bodyPr/>
          <a:lstStyle/>
          <a:p>
            <a:pPr marL="400050" lvl="1" indent="0">
              <a:buNone/>
            </a:pPr>
            <a:r>
              <a:rPr lang="en-US" altLang="en-US" sz="2000" dirty="0"/>
              <a:t>If we are representing an </a:t>
            </a:r>
            <a:r>
              <a:rPr lang="en-US" altLang="en-US" sz="2000" dirty="0" err="1"/>
              <a:t>unweighted</a:t>
            </a:r>
            <a:r>
              <a:rPr lang="en-US" altLang="en-US" sz="2000" dirty="0"/>
              <a:t> graph, use Boolean values:</a:t>
            </a:r>
          </a:p>
          <a:p>
            <a:pPr lvl="1">
              <a:buFontTx/>
              <a:buNone/>
            </a:pPr>
            <a:endParaRPr lang="en-US" altLang="en-US" sz="2000" b="1" dirty="0">
              <a:latin typeface="Courier New" pitchFamily="49" charset="0"/>
            </a:endParaRPr>
          </a:p>
          <a:p>
            <a:pPr lvl="1">
              <a:buFontTx/>
              <a:buNone/>
            </a:pPr>
            <a:r>
              <a:rPr lang="en-US" altLang="en-US" sz="2000" dirty="0">
                <a:latin typeface="Consolas" panose="020B0609020204030204" pitchFamily="49" charset="0"/>
                <a:cs typeface="Consolas" panose="020B0609020204030204" pitchFamily="49" charset="0"/>
              </a:rPr>
              <a:t>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N;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a:t>
            </a:r>
          </a:p>
          <a:p>
            <a:pPr lvl="1">
              <a:buFontTx/>
              <a:buNone/>
            </a:pPr>
            <a:r>
              <a:rPr lang="en-US" altLang="en-US" sz="2000" dirty="0">
                <a:latin typeface="Consolas" panose="020B0609020204030204" pitchFamily="49" charset="0"/>
                <a:cs typeface="Consolas" panose="020B0609020204030204" pitchFamily="49" charset="0"/>
              </a:rPr>
              <a:t>    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 0; j &lt; N; ++j ) {</a:t>
            </a: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][j] = false;</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true;</a:t>
            </a:r>
          </a:p>
          <a:p>
            <a:pPr lvl="1">
              <a:buFontTx/>
              <a:buNone/>
            </a:pPr>
            <a:r>
              <a:rPr lang="en-US" altLang="en-US" sz="2000" dirty="0">
                <a:latin typeface="Consolas" panose="020B0609020204030204" pitchFamily="49" charset="0"/>
                <a:cs typeface="Consolas" panose="020B0609020204030204" pitchFamily="49" charset="0"/>
              </a:rPr>
              <a:t>}</a:t>
            </a:r>
          </a:p>
          <a:p>
            <a:pPr lvl="1">
              <a:buFontTx/>
              <a:buNone/>
            </a:pPr>
            <a:endParaRPr lang="en-US" altLang="en-US" sz="2000" dirty="0">
              <a:latin typeface="Consolas" panose="020B0609020204030204" pitchFamily="49" charset="0"/>
              <a:cs typeface="Consolas" panose="020B0609020204030204" pitchFamily="49" charset="0"/>
            </a:endParaRPr>
          </a:p>
          <a:p>
            <a:pPr marL="400050" lvl="1" indent="0">
              <a:buNone/>
            </a:pPr>
            <a:r>
              <a:rPr lang="en-US" altLang="en-US" sz="2000" dirty="0"/>
              <a:t>It makes intuitive sense that a vertex is connected to itself</a:t>
            </a:r>
          </a:p>
        </p:txBody>
      </p:sp>
      <p:pic>
        <p:nvPicPr>
          <p:cNvPr id="557060" name="Picture 557059"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3635223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normAutofit/>
          </a:bodyPr>
          <a:lstStyle/>
          <a:p>
            <a:r>
              <a:rPr lang="en-US" altLang="en-US" dirty="0"/>
              <a:t> Sparse Matrices</a:t>
            </a:r>
          </a:p>
        </p:txBody>
      </p:sp>
      <mc:AlternateContent xmlns:mc="http://schemas.openxmlformats.org/markup-compatibility/2006" xmlns:a14="http://schemas.microsoft.com/office/drawing/2010/main">
        <mc:Choice Requires="a14">
          <p:sp>
            <p:nvSpPr>
              <p:cNvPr id="499715" name="Rectangle 3"/>
              <p:cNvSpPr>
                <a:spLocks noGrp="1" noChangeArrowheads="1"/>
              </p:cNvSpPr>
              <p:nvPr>
                <p:ph type="body" idx="1"/>
              </p:nvPr>
            </p:nvSpPr>
            <p:spPr/>
            <p:txBody>
              <a:bodyPr/>
              <a:lstStyle/>
              <a:p>
                <a:r>
                  <a:rPr lang="en-US" altLang="en-US" dirty="0"/>
                  <a:t>The memory required for creating an </a:t>
                </a:r>
                <a:r>
                  <a:rPr lang="en-US" altLang="en-US" i="1" dirty="0">
                    <a:latin typeface="Times New Roman" pitchFamily="18" charset="0"/>
                  </a:rPr>
                  <a:t>n</a:t>
                </a:r>
                <a:r>
                  <a:rPr lang="en-US" altLang="en-US" dirty="0">
                    <a:latin typeface="Times New Roman" pitchFamily="18" charset="0"/>
                  </a:rPr>
                  <a:t> × </a:t>
                </a:r>
                <a:r>
                  <a:rPr lang="en-US" altLang="en-US" i="1" dirty="0">
                    <a:latin typeface="Times New Roman" pitchFamily="18" charset="0"/>
                  </a:rPr>
                  <a:t>n</a:t>
                </a:r>
                <a:r>
                  <a:rPr lang="en-US" altLang="en-US" dirty="0"/>
                  <a:t> matrix using a 2D array is </a:t>
                </a:r>
                <a:r>
                  <a:rPr lang="en-US" altLang="en-US" b="1" dirty="0">
                    <a:latin typeface="Symbol" pitchFamily="18" charset="2"/>
                  </a:rPr>
                  <a:t>Q</a:t>
                </a:r>
                <a:r>
                  <a:rPr lang="en-US" altLang="en-US" dirty="0">
                    <a:latin typeface="Times New Roman" pitchFamily="18" charset="0"/>
                  </a:rPr>
                  <a:t>(</a:t>
                </a:r>
                <a:r>
                  <a:rPr lang="en-US" altLang="en-US" i="1" dirty="0">
                    <a:latin typeface="Times New Roman" pitchFamily="18" charset="0"/>
                  </a:rPr>
                  <a:t>n</a:t>
                </a:r>
                <a:r>
                  <a:rPr lang="en-US" altLang="en-US" baseline="30000" dirty="0">
                    <a:latin typeface="Times New Roman" pitchFamily="18" charset="0"/>
                  </a:rPr>
                  <a:t>2</a:t>
                </a:r>
                <a:r>
                  <a:rPr lang="en-US" altLang="en-US" dirty="0">
                    <a:latin typeface="Times New Roman" pitchFamily="18" charset="0"/>
                  </a:rPr>
                  <a:t>) bytes</a:t>
                </a:r>
              </a:p>
              <a:p>
                <a:r>
                  <a:rPr lang="en-US" altLang="en-US" dirty="0"/>
                  <a:t>This could potentially waste a significant amount of memory:</a:t>
                </a:r>
              </a:p>
              <a:p>
                <a:pPr lvl="1"/>
                <a:r>
                  <a:rPr lang="en-US" altLang="en-US" dirty="0"/>
                  <a:t>Consider a friendship graph: nodes represent persons and edges represent friendship</a:t>
                </a:r>
              </a:p>
              <a:p>
                <a:pPr lvl="1"/>
                <a:r>
                  <a:rPr lang="en-US" altLang="en-US" dirty="0"/>
                  <a:t>The world population is 7.4 billion =&gt; the size of the matrix is (7.4</a:t>
                </a:r>
                <a:r>
                  <a:rPr lang="en-US" altLang="en-US" dirty="0">
                    <a:sym typeface="Symbol" panose="05050102010706020507" pitchFamily="18" charset="2"/>
                  </a:rPr>
                  <a:t>10</a:t>
                </a:r>
                <a:r>
                  <a:rPr lang="en-US" altLang="en-US" baseline="30000" dirty="0"/>
                  <a:t>9</a:t>
                </a:r>
                <a:r>
                  <a:rPr lang="en-US" altLang="en-US" dirty="0"/>
                  <a:t>)</a:t>
                </a:r>
                <a:r>
                  <a:rPr lang="en-US" altLang="en-US" baseline="30000" dirty="0"/>
                  <a:t>2</a:t>
                </a:r>
                <a:r>
                  <a:rPr lang="en-US" altLang="en-US" dirty="0"/>
                  <a:t> </a:t>
                </a:r>
                <a:r>
                  <a:rPr lang="en-US" altLang="en-US" dirty="0">
                    <a:sym typeface="Symbol" panose="05050102010706020507" pitchFamily="18" charset="2"/>
                  </a:rPr>
                  <a:t> 5510</a:t>
                </a:r>
                <a:r>
                  <a:rPr lang="en-US" altLang="en-US" baseline="30000" dirty="0"/>
                  <a:t>18</a:t>
                </a:r>
              </a:p>
              <a:p>
                <a:pPr lvl="1"/>
                <a:r>
                  <a:rPr lang="en-US" altLang="en-US" dirty="0"/>
                  <a:t>However, each person on average has, say, 100 friends. Hence only </a:t>
                </a:r>
                <a14:m>
                  <m:oMath xmlns:m="http://schemas.openxmlformats.org/officeDocument/2006/math">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100</m:t>
                        </m:r>
                      </m:num>
                      <m:den>
                        <m:r>
                          <a:rPr lang="en-US" altLang="en-US" b="0" i="1" smtClean="0">
                            <a:latin typeface="Cambria Math" panose="02040503050406030204" pitchFamily="18" charset="0"/>
                          </a:rPr>
                          <m:t>7.4×</m:t>
                        </m:r>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10</m:t>
                            </m:r>
                          </m:e>
                          <m:sup>
                            <m:r>
                              <a:rPr lang="en-US" altLang="en-US" b="0" i="1" smtClean="0">
                                <a:latin typeface="Cambria Math" panose="02040503050406030204" pitchFamily="18" charset="0"/>
                              </a:rPr>
                              <m:t>9</m:t>
                            </m:r>
                          </m:sup>
                        </m:sSup>
                      </m:den>
                    </m:f>
                  </m:oMath>
                </a14:m>
                <a:r>
                  <a:rPr lang="en-US" altLang="en-US" dirty="0"/>
                  <a:t> of the matrix elements are true. The other elements are the default value: false.</a:t>
                </a:r>
              </a:p>
            </p:txBody>
          </p:sp>
        </mc:Choice>
        <mc:Fallback xmlns="">
          <p:sp>
            <p:nvSpPr>
              <p:cNvPr id="499715" name="Rectangle 3"/>
              <p:cNvSpPr>
                <a:spLocks noGrp="1" noRot="1" noChangeAspect="1" noMove="1" noResize="1" noEditPoints="1" noAdjustHandles="1" noChangeArrowheads="1" noChangeShapeType="1" noTextEdit="1"/>
              </p:cNvSpPr>
              <p:nvPr>
                <p:ph type="body" idx="1"/>
              </p:nvPr>
            </p:nvSpPr>
            <p:spPr>
              <a:blipFill rotWithShape="0">
                <a:blip r:embed="rId2"/>
                <a:stretch>
                  <a:fillRect l="-667" t="-809" r="-1037"/>
                </a:stretch>
              </a:blipFill>
            </p:spPr>
            <p:txBody>
              <a:bodyPr/>
              <a:lstStyle/>
              <a:p>
                <a:r>
                  <a:rPr lang="zh-CN" altLang="en-US">
                    <a:noFill/>
                  </a:rPr>
                  <a:t> </a:t>
                </a:r>
              </a:p>
            </p:txBody>
          </p:sp>
        </mc:Fallback>
      </mc:AlternateContent>
      <p:pic>
        <p:nvPicPr>
          <p:cNvPr id="499716" name="Picture 49971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007902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102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assume that a vertex is never adjacent to itself</a:t>
            </a:r>
          </a:p>
          <a:p>
            <a:pPr lvl="1"/>
            <a:r>
              <a:rPr lang="en-US" altLang="en-US" dirty="0">
                <a:latin typeface="Arial" charset="0"/>
                <a:cs typeface="Arial" charset="0"/>
              </a:rPr>
              <a:t>For example, </a:t>
            </a:r>
            <a:r>
              <a:rPr lang="en-US" altLang="en-US" dirty="0">
                <a:solidFill>
                  <a:srgbClr val="0070C0"/>
                </a:solidFill>
                <a:latin typeface="Times New Roman" pitchFamily="18" charset="0"/>
                <a:cs typeface="Arial" charset="0"/>
              </a:rPr>
              <a:t>{</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a:t>
            </a:r>
            <a:r>
              <a:rPr lang="en-US" altLang="en-US" dirty="0">
                <a:latin typeface="Arial" charset="0"/>
                <a:cs typeface="Arial" charset="0"/>
              </a:rPr>
              <a:t> will not define an edge </a:t>
            </a:r>
          </a:p>
          <a:p>
            <a:endParaRPr lang="en-US" altLang="en-US" dirty="0">
              <a:latin typeface="Arial" charset="0"/>
              <a:cs typeface="Arial" charset="0"/>
            </a:endParaRPr>
          </a:p>
          <a:p>
            <a:pPr>
              <a:buFont typeface="Arial" charset="0"/>
              <a:buNone/>
            </a:pPr>
            <a:r>
              <a:rPr lang="en-US" altLang="en-US" dirty="0">
                <a:latin typeface="Arial" charset="0"/>
                <a:cs typeface="Arial" charset="0"/>
              </a:rPr>
              <a:t>	The maximum number of edges in an undirected graph is</a:t>
            </a:r>
          </a:p>
        </p:txBody>
      </p:sp>
      <p:graphicFrame>
        <p:nvGraphicFramePr>
          <p:cNvPr id="1026" name="Object 2"/>
          <p:cNvGraphicFramePr>
            <a:graphicFrameLocks noChangeAspect="1"/>
          </p:cNvGraphicFramePr>
          <p:nvPr>
            <p:extLst>
              <p:ext uri="{D42A27DB-BD31-4B8C-83A1-F6EECF244321}">
                <p14:modId xmlns:p14="http://schemas.microsoft.com/office/powerpoint/2010/main" val="1152316096"/>
              </p:ext>
            </p:extLst>
          </p:nvPr>
        </p:nvGraphicFramePr>
        <p:xfrm>
          <a:off x="2616200" y="3032125"/>
          <a:ext cx="3689350" cy="909638"/>
        </p:xfrm>
        <a:graphic>
          <a:graphicData uri="http://schemas.openxmlformats.org/presentationml/2006/ole">
            <mc:AlternateContent xmlns:mc="http://schemas.openxmlformats.org/markup-compatibility/2006">
              <mc:Choice xmlns:v="urn:schemas-microsoft-com:vml" Requires="v">
                <p:oleObj name="Equation" r:id="rId3" imgW="1904760" imgH="469800" progId="Equation.DSMT4">
                  <p:embed/>
                </p:oleObj>
              </mc:Choice>
              <mc:Fallback>
                <p:oleObj name="Equation" r:id="rId3" imgW="1904760" imgH="469800" progId="Equation.DSMT4">
                  <p:embed/>
                  <p:pic>
                    <p:nvPicPr>
                      <p:cNvPr id="0" name=""/>
                      <p:cNvPicPr>
                        <a:picLocks noChangeAspect="1" noChangeArrowheads="1"/>
                      </p:cNvPicPr>
                      <p:nvPr/>
                    </p:nvPicPr>
                    <p:blipFill>
                      <a:blip r:embed="rId4"/>
                      <a:srcRect/>
                      <a:stretch>
                        <a:fillRect/>
                      </a:stretch>
                    </p:blipFill>
                    <p:spPr bwMode="auto">
                      <a:xfrm>
                        <a:off x="2616200" y="3032125"/>
                        <a:ext cx="3689350"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30" name="Picture 1029"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88010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normAutofit/>
          </a:bodyPr>
          <a:lstStyle/>
          <a:p>
            <a:r>
              <a:rPr lang="en-US" altLang="en-US" dirty="0"/>
              <a:t> Sparse Matrices</a:t>
            </a:r>
          </a:p>
        </p:txBody>
      </p:sp>
      <p:sp>
        <p:nvSpPr>
          <p:cNvPr id="502787" name="Rectangle 3"/>
          <p:cNvSpPr>
            <a:spLocks noGrp="1" noChangeArrowheads="1"/>
          </p:cNvSpPr>
          <p:nvPr>
            <p:ph type="body" idx="1"/>
          </p:nvPr>
        </p:nvSpPr>
        <p:spPr/>
        <p:txBody>
          <a:bodyPr/>
          <a:lstStyle/>
          <a:p>
            <a:r>
              <a:rPr lang="en-US" altLang="en-US"/>
              <a:t>Matrices where less than </a:t>
            </a:r>
            <a:r>
              <a:rPr lang="en-US" altLang="en-US">
                <a:latin typeface="Times New Roman" pitchFamily="18" charset="0"/>
              </a:rPr>
              <a:t>5%</a:t>
            </a:r>
            <a:r>
              <a:rPr lang="en-US" altLang="en-US"/>
              <a:t> of the entries are not the default value (either infinity or 0, or perhaps some other default value) are said to be </a:t>
            </a:r>
            <a:r>
              <a:rPr lang="en-US" altLang="en-US" i="1"/>
              <a:t>sparse</a:t>
            </a:r>
          </a:p>
          <a:p>
            <a:r>
              <a:rPr lang="en-US" altLang="en-US"/>
              <a:t>Matrices where most entries (25% or more) are not the default value are said to be </a:t>
            </a:r>
            <a:r>
              <a:rPr lang="en-US" altLang="en-US" i="1"/>
              <a:t>dense</a:t>
            </a:r>
            <a:r>
              <a:rPr lang="en-US" altLang="en-US"/>
              <a:t> </a:t>
            </a:r>
          </a:p>
          <a:p>
            <a:r>
              <a:rPr lang="en-US" altLang="en-US"/>
              <a:t>Clearly, these are not hard limits</a:t>
            </a:r>
          </a:p>
        </p:txBody>
      </p:sp>
      <p:pic>
        <p:nvPicPr>
          <p:cNvPr id="502788" name="Picture 502787"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8666130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normAutofit/>
          </a:bodyPr>
          <a:lstStyle/>
          <a:p>
            <a:r>
              <a:rPr lang="en-US" altLang="en-US" dirty="0"/>
              <a:t>Adjacency list</a:t>
            </a:r>
          </a:p>
        </p:txBody>
      </p:sp>
      <p:sp>
        <p:nvSpPr>
          <p:cNvPr id="504835" name="Rectangle 3"/>
          <p:cNvSpPr>
            <a:spLocks noGrp="1" noChangeArrowheads="1"/>
          </p:cNvSpPr>
          <p:nvPr>
            <p:ph type="body" idx="1"/>
          </p:nvPr>
        </p:nvSpPr>
        <p:spPr/>
        <p:txBody>
          <a:bodyPr/>
          <a:lstStyle/>
          <a:p>
            <a:r>
              <a:rPr lang="en-US" altLang="en-US" dirty="0"/>
              <a:t>For an undirected graph, use an array of linked lists to store edges</a:t>
            </a:r>
          </a:p>
          <a:p>
            <a:pPr lvl="1"/>
            <a:r>
              <a:rPr lang="en-US" altLang="en-US" dirty="0"/>
              <a:t>Each vertex has a linked list that stores all the edges connected to the vertex</a:t>
            </a:r>
          </a:p>
          <a:p>
            <a:pPr lvl="1"/>
            <a:r>
              <a:rPr lang="en-US" altLang="en-US" dirty="0"/>
              <a:t>Each node in a linked list must store two items of information: the connecting vertex and the weight</a:t>
            </a:r>
          </a:p>
        </p:txBody>
      </p:sp>
      <p:pic>
        <p:nvPicPr>
          <p:cNvPr id="504836" name="Picture 504835"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5389519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rmAutofit/>
          </a:bodyPr>
          <a:lstStyle/>
          <a:p>
            <a:r>
              <a:rPr lang="en-US" altLang="en-US" dirty="0"/>
              <a:t>Adjacency list</a:t>
            </a:r>
          </a:p>
        </p:txBody>
      </p:sp>
      <p:sp>
        <p:nvSpPr>
          <p:cNvPr id="506883" name="Rectangle 3"/>
          <p:cNvSpPr>
            <a:spLocks noGrp="1" noChangeArrowheads="1"/>
          </p:cNvSpPr>
          <p:nvPr>
            <p:ph type="body" idx="1"/>
          </p:nvPr>
        </p:nvSpPr>
        <p:spPr/>
        <p:txBody>
          <a:bodyPr/>
          <a:lstStyle/>
          <a:p>
            <a:pPr marL="400050" lvl="1" indent="0">
              <a:buNone/>
            </a:pPr>
            <a:r>
              <a:rPr lang="en-US" altLang="en-US" sz="2000" dirty="0"/>
              <a:t>We may create a new class which stores a vertex-edge pair</a:t>
            </a:r>
            <a:endParaRPr lang="en-US" altLang="en-US" dirty="0"/>
          </a:p>
          <a:p>
            <a:pPr lvl="1">
              <a:buFontTx/>
              <a:buNone/>
            </a:pPr>
            <a:endParaRPr lang="en-US" altLang="en-US" sz="1400" b="1" dirty="0">
              <a:latin typeface="Courier New" pitchFamily="49" charset="0"/>
            </a:endParaRPr>
          </a:p>
          <a:p>
            <a:pPr lvl="1">
              <a:buFontTx/>
              <a:buNone/>
            </a:pPr>
            <a:r>
              <a:rPr lang="en-US" altLang="en-US" sz="1400" b="1" dirty="0">
                <a:latin typeface="Courier New" pitchFamily="49" charset="0"/>
              </a:rPr>
              <a:t>class Pair {</a:t>
            </a:r>
          </a:p>
          <a:p>
            <a:pPr lvl="1">
              <a:buFontTx/>
              <a:buNone/>
            </a:pPr>
            <a:r>
              <a:rPr lang="en-US" altLang="en-US" sz="1400" b="1" dirty="0">
                <a:latin typeface="Courier New" pitchFamily="49" charset="0"/>
              </a:rPr>
              <a:t>    private:</a:t>
            </a:r>
          </a:p>
          <a:p>
            <a:pPr lvl="1">
              <a:buFontTx/>
              <a:buNone/>
            </a:pPr>
            <a:r>
              <a:rPr lang="en-US" altLang="en-US" sz="1400" b="1" dirty="0">
                <a:latin typeface="Courier New" pitchFamily="49" charset="0"/>
              </a:rPr>
              <a:t>        double </a:t>
            </a:r>
            <a:r>
              <a:rPr lang="en-US" altLang="en-US" sz="1400" b="1" dirty="0" err="1">
                <a:latin typeface="Courier New" pitchFamily="49" charset="0"/>
              </a:rPr>
              <a:t>edge_weight</a:t>
            </a:r>
            <a:r>
              <a:rPr lang="en-US" altLang="en-US" sz="1400" b="1" dirty="0">
                <a:latin typeface="Courier New" pitchFamily="49" charset="0"/>
              </a:rPr>
              <a:t>;</a:t>
            </a:r>
          </a:p>
          <a:p>
            <a:pPr lvl="1">
              <a:buFontTx/>
              <a:buNone/>
            </a:pPr>
            <a:r>
              <a:rPr lang="en-US" altLang="en-US" sz="1400" b="1" dirty="0">
                <a:latin typeface="Courier New" pitchFamily="49" charset="0"/>
              </a:rPr>
              <a:t>        </a:t>
            </a:r>
            <a:r>
              <a:rPr lang="en-US" altLang="en-US" sz="1400" b="1" dirty="0" err="1">
                <a:latin typeface="Courier New" pitchFamily="49" charset="0"/>
              </a:rPr>
              <a:t>int</a:t>
            </a:r>
            <a:r>
              <a:rPr lang="en-US" altLang="en-US" sz="1400" b="1" dirty="0">
                <a:latin typeface="Courier New" pitchFamily="49" charset="0"/>
              </a:rPr>
              <a:t> </a:t>
            </a:r>
            <a:r>
              <a:rPr lang="en-US" altLang="en-US" sz="1400" b="1" dirty="0" err="1">
                <a:latin typeface="Courier New" pitchFamily="49" charset="0"/>
              </a:rPr>
              <a:t>adacent_vertex</a:t>
            </a:r>
            <a:r>
              <a:rPr lang="en-US" altLang="en-US" sz="1400" b="1" dirty="0">
                <a:latin typeface="Courier New" pitchFamily="49" charset="0"/>
              </a:rPr>
              <a:t>;</a:t>
            </a:r>
          </a:p>
          <a:p>
            <a:pPr lvl="1">
              <a:buFontTx/>
              <a:buNone/>
            </a:pPr>
            <a:r>
              <a:rPr lang="en-US" altLang="en-US" sz="1400" b="1" dirty="0">
                <a:latin typeface="Courier New" pitchFamily="49" charset="0"/>
              </a:rPr>
              <a:t>    public:</a:t>
            </a:r>
          </a:p>
          <a:p>
            <a:pPr lvl="1">
              <a:buFontTx/>
              <a:buNone/>
            </a:pPr>
            <a:r>
              <a:rPr lang="en-US" altLang="en-US" sz="1400" b="1" dirty="0">
                <a:latin typeface="Courier New" pitchFamily="49" charset="0"/>
              </a:rPr>
              <a:t>        Pair( </a:t>
            </a:r>
            <a:r>
              <a:rPr lang="en-US" altLang="en-US" sz="1400" b="1" dirty="0" err="1">
                <a:latin typeface="Courier New" pitchFamily="49" charset="0"/>
              </a:rPr>
              <a:t>int</a:t>
            </a:r>
            <a:r>
              <a:rPr lang="en-US" altLang="en-US" sz="1400" b="1" dirty="0">
                <a:latin typeface="Courier New" pitchFamily="49" charset="0"/>
              </a:rPr>
              <a:t>, double );</a:t>
            </a:r>
          </a:p>
          <a:p>
            <a:pPr lvl="1">
              <a:buFontTx/>
              <a:buNone/>
            </a:pPr>
            <a:r>
              <a:rPr lang="en-US" altLang="en-US" sz="1400" b="1" dirty="0">
                <a:latin typeface="Courier New" pitchFamily="49" charset="0"/>
              </a:rPr>
              <a:t>        double weight() </a:t>
            </a:r>
            <a:r>
              <a:rPr lang="en-US" altLang="en-US" sz="1400" b="1" dirty="0" err="1">
                <a:latin typeface="Courier New" pitchFamily="49" charset="0"/>
              </a:rPr>
              <a:t>const</a:t>
            </a:r>
            <a:r>
              <a:rPr lang="en-US" altLang="en-US" sz="1400" b="1" dirty="0">
                <a:latin typeface="Courier New" pitchFamily="49" charset="0"/>
              </a:rPr>
              <a:t>;</a:t>
            </a:r>
          </a:p>
          <a:p>
            <a:pPr lvl="1">
              <a:buFontTx/>
              <a:buNone/>
            </a:pPr>
            <a:r>
              <a:rPr lang="en-US" altLang="en-US" sz="1400" b="1" dirty="0">
                <a:latin typeface="Courier New" pitchFamily="49" charset="0"/>
              </a:rPr>
              <a:t>        </a:t>
            </a:r>
            <a:r>
              <a:rPr lang="en-US" altLang="en-US" sz="1400" b="1" dirty="0" err="1">
                <a:latin typeface="Courier New" pitchFamily="49" charset="0"/>
              </a:rPr>
              <a:t>int</a:t>
            </a:r>
            <a:r>
              <a:rPr lang="en-US" altLang="en-US" sz="1400" b="1" dirty="0">
                <a:latin typeface="Courier New" pitchFamily="49" charset="0"/>
              </a:rPr>
              <a:t> vertex() </a:t>
            </a:r>
            <a:r>
              <a:rPr lang="en-US" altLang="en-US" sz="1400" b="1" dirty="0" err="1">
                <a:latin typeface="Courier New" pitchFamily="49" charset="0"/>
              </a:rPr>
              <a:t>const</a:t>
            </a:r>
            <a:r>
              <a:rPr lang="en-US" altLang="en-US" sz="1400" b="1" dirty="0">
                <a:latin typeface="Courier New" pitchFamily="49" charset="0"/>
              </a:rPr>
              <a:t>;</a:t>
            </a:r>
          </a:p>
          <a:p>
            <a:pPr lvl="1">
              <a:buFontTx/>
              <a:buNone/>
            </a:pPr>
            <a:r>
              <a:rPr lang="en-US" altLang="en-US" sz="1400" b="1" dirty="0">
                <a:latin typeface="Courier New" pitchFamily="49" charset="0"/>
              </a:rPr>
              <a:t>};</a:t>
            </a:r>
          </a:p>
          <a:p>
            <a:pPr lvl="1">
              <a:buFontTx/>
              <a:buNone/>
            </a:pPr>
            <a:endParaRPr lang="en-US" altLang="en-US" sz="1400" b="1" dirty="0">
              <a:latin typeface="Courier New" pitchFamily="49" charset="0"/>
            </a:endParaRPr>
          </a:p>
          <a:p>
            <a:pPr marL="400050" lvl="1" indent="0">
              <a:buNone/>
            </a:pPr>
            <a:r>
              <a:rPr lang="en-US" altLang="en-US" sz="2000" dirty="0"/>
              <a:t>Now create an array of linked-lists storing these pairs </a:t>
            </a:r>
          </a:p>
        </p:txBody>
      </p:sp>
      <p:pic>
        <p:nvPicPr>
          <p:cNvPr id="506884" name="Picture 50688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0945390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normAutofit/>
          </a:bodyPr>
          <a:lstStyle/>
          <a:p>
            <a:r>
              <a:rPr lang="en-US" altLang="en-US" dirty="0"/>
              <a:t>Adjacency list</a:t>
            </a:r>
          </a:p>
        </p:txBody>
      </p:sp>
      <p:sp>
        <p:nvSpPr>
          <p:cNvPr id="507907" name="Rectangle 3"/>
          <p:cNvSpPr>
            <a:spLocks noGrp="1" noChangeArrowheads="1"/>
          </p:cNvSpPr>
          <p:nvPr>
            <p:ph type="body" idx="1"/>
          </p:nvPr>
        </p:nvSpPr>
        <p:spPr/>
        <p:txBody>
          <a:bodyPr/>
          <a:lstStyle/>
          <a:p>
            <a:pPr marL="400050" lvl="1" indent="0">
              <a:buNone/>
            </a:pPr>
            <a:r>
              <a:rPr lang="en-US" altLang="en-US" sz="2000" dirty="0"/>
              <a:t>Thus, we define and create the array:</a:t>
            </a:r>
          </a:p>
          <a:p>
            <a:pPr lvl="1">
              <a:buFontTx/>
              <a:buNone/>
            </a:pPr>
            <a:r>
              <a:rPr lang="en-US" altLang="en-US" sz="2400" b="1" dirty="0">
                <a:latin typeface="Courier New" pitchFamily="49" charset="0"/>
              </a:rPr>
              <a:t>	</a:t>
            </a:r>
            <a:r>
              <a:rPr lang="en-US" altLang="en-US" sz="2000" dirty="0" err="1">
                <a:latin typeface="Consolas" panose="020B0609020204030204" pitchFamily="49" charset="0"/>
                <a:cs typeface="Consolas" panose="020B0609020204030204" pitchFamily="49" charset="0"/>
              </a:rPr>
              <a:t>SingleList</a:t>
            </a:r>
            <a:r>
              <a:rPr lang="en-US" altLang="en-US" sz="2000" dirty="0">
                <a:latin typeface="Consolas" panose="020B0609020204030204" pitchFamily="49" charset="0"/>
                <a:cs typeface="Consolas" panose="020B0609020204030204" pitchFamily="49" charset="0"/>
              </a:rPr>
              <a:t>&lt;Pair&gt; * array;</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array = new </a:t>
            </a:r>
            <a:r>
              <a:rPr lang="en-US" altLang="en-US" sz="2000" dirty="0" err="1">
                <a:latin typeface="Consolas" panose="020B0609020204030204" pitchFamily="49" charset="0"/>
                <a:cs typeface="Consolas" panose="020B0609020204030204" pitchFamily="49" charset="0"/>
              </a:rPr>
              <a:t>SingleList</a:t>
            </a:r>
            <a:r>
              <a:rPr lang="en-US" altLang="en-US" sz="2000" dirty="0">
                <a:latin typeface="Consolas" panose="020B0609020204030204" pitchFamily="49" charset="0"/>
                <a:cs typeface="Consolas" panose="020B0609020204030204" pitchFamily="49" charset="0"/>
              </a:rPr>
              <a:t>&lt;Pair&gt;[16];</a:t>
            </a:r>
          </a:p>
        </p:txBody>
      </p:sp>
      <p:pic>
        <p:nvPicPr>
          <p:cNvPr id="507908" name="Picture 4" descr="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719513"/>
            <a:ext cx="2120900" cy="2373312"/>
          </a:xfrm>
          <a:prstGeom prst="rect">
            <a:avLst/>
          </a:prstGeom>
          <a:noFill/>
          <a:extLst>
            <a:ext uri="{909E8E84-426E-40DD-AFC4-6F175D3DCCD1}">
              <a14:hiddenFill xmlns:a14="http://schemas.microsoft.com/office/drawing/2010/main">
                <a:solidFill>
                  <a:srgbClr val="FFFFFF"/>
                </a:solidFill>
              </a14:hiddenFill>
            </a:ext>
          </a:extLst>
        </p:spPr>
      </p:pic>
      <p:pic>
        <p:nvPicPr>
          <p:cNvPr id="507909" name="Picture 507908"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6626228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normAutofit/>
          </a:bodyPr>
          <a:lstStyle/>
          <a:p>
            <a:r>
              <a:rPr lang="en-US" altLang="en-US" dirty="0"/>
              <a:t>Adjacency list</a:t>
            </a:r>
          </a:p>
        </p:txBody>
      </p:sp>
      <p:sp>
        <p:nvSpPr>
          <p:cNvPr id="508931" name="Rectangle 3"/>
          <p:cNvSpPr>
            <a:spLocks noGrp="1" noChangeArrowheads="1"/>
          </p:cNvSpPr>
          <p:nvPr>
            <p:ph type="body" idx="1"/>
          </p:nvPr>
        </p:nvSpPr>
        <p:spPr/>
        <p:txBody>
          <a:bodyPr/>
          <a:lstStyle/>
          <a:p>
            <a:pPr marL="400050" lvl="1" indent="0">
              <a:buNone/>
            </a:pPr>
            <a:r>
              <a:rPr lang="en-US" altLang="en-US" sz="2000" dirty="0"/>
              <a:t>To reduce redundancy, we would only insert the pair into the linked list corresponding to the larger vertex </a:t>
            </a:r>
          </a:p>
          <a:p>
            <a:pPr>
              <a:buFontTx/>
              <a:buNone/>
            </a:pPr>
            <a:endParaRPr lang="en-US" altLang="en-US" sz="2400" b="1" dirty="0">
              <a:latin typeface="Courier New" pitchFamily="49" charset="0"/>
            </a:endParaRPr>
          </a:p>
          <a:p>
            <a:pPr lvl="1">
              <a:buFontTx/>
              <a:buNone/>
            </a:pPr>
            <a:r>
              <a:rPr lang="en-US" altLang="en-US" sz="2000" dirty="0">
                <a:latin typeface="Consolas" panose="020B0609020204030204" pitchFamily="49" charset="0"/>
                <a:cs typeface="Consolas" panose="020B0609020204030204" pitchFamily="49" charset="0"/>
              </a:rPr>
              <a:t>void insert(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double w ) {</a:t>
            </a:r>
          </a:p>
          <a:p>
            <a:pPr lvl="1">
              <a:buFontTx/>
              <a:buNone/>
            </a:pPr>
            <a:r>
              <a:rPr lang="en-US" altLang="en-US" sz="2000" dirty="0">
                <a:latin typeface="Consolas" panose="020B0609020204030204" pitchFamily="49" charset="0"/>
                <a:cs typeface="Consolas" panose="020B0609020204030204" pitchFamily="49" charset="0"/>
              </a:rPr>
              <a:t>    if (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j ) {</a:t>
            </a:r>
          </a:p>
          <a:p>
            <a:pPr lvl="1">
              <a:buFontTx/>
              <a:buNone/>
            </a:pPr>
            <a:r>
              <a:rPr lang="en-US" altLang="en-US" sz="2000" dirty="0">
                <a:latin typeface="Consolas" panose="020B0609020204030204" pitchFamily="49" charset="0"/>
                <a:cs typeface="Consolas" panose="020B0609020204030204" pitchFamily="49" charset="0"/>
              </a:rPr>
              <a:t>        array[j].</a:t>
            </a:r>
            <a:r>
              <a:rPr lang="en-US" altLang="en-US" sz="2000" dirty="0" err="1">
                <a:latin typeface="Consolas" panose="020B0609020204030204" pitchFamily="49" charset="0"/>
                <a:cs typeface="Consolas" panose="020B0609020204030204" pitchFamily="49" charset="0"/>
              </a:rPr>
              <a:t>push_front</a:t>
            </a:r>
            <a:r>
              <a:rPr lang="en-US" altLang="en-US" sz="2000" dirty="0">
                <a:latin typeface="Consolas" panose="020B0609020204030204" pitchFamily="49" charset="0"/>
                <a:cs typeface="Consolas" panose="020B0609020204030204" pitchFamily="49" charset="0"/>
              </a:rPr>
              <a:t>( Pair(</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w) );</a:t>
            </a:r>
          </a:p>
          <a:p>
            <a:pPr lvl="1">
              <a:buFontTx/>
              <a:buNone/>
            </a:pPr>
            <a:r>
              <a:rPr lang="en-US" altLang="en-US" sz="2000" dirty="0">
                <a:latin typeface="Consolas" panose="020B0609020204030204" pitchFamily="49" charset="0"/>
                <a:cs typeface="Consolas" panose="020B0609020204030204" pitchFamily="49" charset="0"/>
              </a:rPr>
              <a:t>    } else {</a:t>
            </a:r>
          </a:p>
          <a:p>
            <a:pPr lvl="1">
              <a:buFontTx/>
              <a:buNone/>
            </a:pPr>
            <a:r>
              <a:rPr lang="en-US" altLang="en-US" sz="2000" dirty="0">
                <a:latin typeface="Consolas" panose="020B0609020204030204" pitchFamily="49" charset="0"/>
                <a:cs typeface="Consolas" panose="020B0609020204030204" pitchFamily="49" charset="0"/>
              </a:rPr>
              <a:t>        array[</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push_front</a:t>
            </a:r>
            <a:r>
              <a:rPr lang="en-US" altLang="en-US" sz="2000" dirty="0">
                <a:latin typeface="Consolas" panose="020B0609020204030204" pitchFamily="49" charset="0"/>
                <a:cs typeface="Consolas" panose="020B0609020204030204" pitchFamily="49" charset="0"/>
              </a:rPr>
              <a:t>( Pair(j, w) );</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r>
              <a:rPr lang="en-US" altLang="en-US" sz="2000" dirty="0">
                <a:latin typeface="Consolas" panose="020B0609020204030204" pitchFamily="49" charset="0"/>
                <a:cs typeface="Consolas" panose="020B0609020204030204" pitchFamily="49" charset="0"/>
              </a:rPr>
              <a:t>}</a:t>
            </a:r>
          </a:p>
          <a:p>
            <a:pPr lvl="1"/>
            <a:endParaRPr lang="en-US" altLang="en-US" sz="2000" dirty="0">
              <a:latin typeface="Consolas" panose="020B0609020204030204" pitchFamily="49" charset="0"/>
              <a:cs typeface="Consolas" panose="020B0609020204030204" pitchFamily="49" charset="0"/>
            </a:endParaRPr>
          </a:p>
        </p:txBody>
      </p:sp>
      <p:pic>
        <p:nvPicPr>
          <p:cNvPr id="508932" name="Picture 508931"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7040212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normAutofit/>
          </a:bodyPr>
          <a:lstStyle/>
          <a:p>
            <a:r>
              <a:rPr lang="en-US" altLang="en-US" dirty="0"/>
              <a:t>Adjacency list</a:t>
            </a:r>
          </a:p>
        </p:txBody>
      </p:sp>
      <p:sp>
        <p:nvSpPr>
          <p:cNvPr id="515075" name="Rectangle 3"/>
          <p:cNvSpPr>
            <a:spLocks noGrp="1" noChangeArrowheads="1"/>
          </p:cNvSpPr>
          <p:nvPr>
            <p:ph type="body" idx="1"/>
          </p:nvPr>
        </p:nvSpPr>
        <p:spPr/>
        <p:txBody>
          <a:bodyPr>
            <a:normAutofit/>
          </a:bodyPr>
          <a:lstStyle/>
          <a:p>
            <a:pPr marL="400050" lvl="1" indent="0">
              <a:buNone/>
            </a:pPr>
            <a:r>
              <a:rPr lang="en-US" altLang="en-US" sz="2000" dirty="0"/>
              <a:t>For example, the graph shown below would be stored as</a:t>
            </a:r>
          </a:p>
        </p:txBody>
      </p:sp>
      <p:pic>
        <p:nvPicPr>
          <p:cNvPr id="515077" name="Picture 5" descr="d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644900"/>
            <a:ext cx="5362575" cy="1366838"/>
          </a:xfrm>
          <a:prstGeom prst="rect">
            <a:avLst/>
          </a:prstGeom>
          <a:noFill/>
          <a:extLst>
            <a:ext uri="{909E8E84-426E-40DD-AFC4-6F175D3DCCD1}">
              <a14:hiddenFill xmlns:a14="http://schemas.microsoft.com/office/drawing/2010/main">
                <a:solidFill>
                  <a:srgbClr val="FFFFFF"/>
                </a:solidFill>
              </a14:hiddenFill>
            </a:ext>
          </a:extLst>
        </p:spPr>
      </p:pic>
      <p:pic>
        <p:nvPicPr>
          <p:cNvPr id="515078" name="Picture 51507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31348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Adjacency list</a:t>
            </a:r>
            <a:endParaRPr lang="zh-CN" altLang="en-US" dirty="0"/>
          </a:p>
        </p:txBody>
      </p:sp>
      <p:sp>
        <p:nvSpPr>
          <p:cNvPr id="40" name="Oval 55"/>
          <p:cNvSpPr>
            <a:spLocks noChangeArrowheads="1"/>
          </p:cNvSpPr>
          <p:nvPr/>
        </p:nvSpPr>
        <p:spPr bwMode="auto">
          <a:xfrm>
            <a:off x="1943670" y="28481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a</a:t>
            </a:r>
          </a:p>
        </p:txBody>
      </p:sp>
      <p:sp>
        <p:nvSpPr>
          <p:cNvPr id="41" name="Oval 56"/>
          <p:cNvSpPr>
            <a:spLocks noChangeArrowheads="1"/>
          </p:cNvSpPr>
          <p:nvPr/>
        </p:nvSpPr>
        <p:spPr bwMode="auto">
          <a:xfrm>
            <a:off x="2705670" y="37625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d</a:t>
            </a:r>
          </a:p>
        </p:txBody>
      </p:sp>
      <p:sp>
        <p:nvSpPr>
          <p:cNvPr id="42" name="Oval 57"/>
          <p:cNvSpPr>
            <a:spLocks noChangeArrowheads="1"/>
          </p:cNvSpPr>
          <p:nvPr/>
        </p:nvSpPr>
        <p:spPr bwMode="auto">
          <a:xfrm>
            <a:off x="1943670" y="37625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c</a:t>
            </a:r>
          </a:p>
        </p:txBody>
      </p:sp>
      <p:sp>
        <p:nvSpPr>
          <p:cNvPr id="43" name="Oval 58"/>
          <p:cNvSpPr>
            <a:spLocks noChangeArrowheads="1"/>
          </p:cNvSpPr>
          <p:nvPr/>
        </p:nvSpPr>
        <p:spPr bwMode="auto">
          <a:xfrm>
            <a:off x="2705670" y="28481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b</a:t>
            </a:r>
          </a:p>
        </p:txBody>
      </p:sp>
      <p:cxnSp>
        <p:nvCxnSpPr>
          <p:cNvPr id="44" name="AutoShape 59"/>
          <p:cNvCxnSpPr>
            <a:cxnSpLocks noChangeShapeType="1"/>
            <a:stCxn id="40" idx="6"/>
            <a:endCxn id="43" idx="2"/>
          </p:cNvCxnSpPr>
          <p:nvPr/>
        </p:nvCxnSpPr>
        <p:spPr bwMode="auto">
          <a:xfrm>
            <a:off x="2248470" y="3000573"/>
            <a:ext cx="457200" cy="0"/>
          </a:xfrm>
          <a:prstGeom prst="straightConnector1">
            <a:avLst/>
          </a:prstGeom>
          <a:noFill/>
          <a:ln w="12700">
            <a:solidFill>
              <a:schemeClr val="tx1"/>
            </a:solidFill>
            <a:round/>
            <a:headEnd type="none" w="sm" len="sm"/>
            <a:tailEnd/>
          </a:ln>
          <a:effectLst/>
        </p:spPr>
      </p:cxnSp>
      <p:cxnSp>
        <p:nvCxnSpPr>
          <p:cNvPr id="45" name="AutoShape 60"/>
          <p:cNvCxnSpPr>
            <a:cxnSpLocks noChangeShapeType="1"/>
            <a:stCxn id="43" idx="4"/>
            <a:endCxn id="42" idx="7"/>
          </p:cNvCxnSpPr>
          <p:nvPr/>
        </p:nvCxnSpPr>
        <p:spPr bwMode="auto">
          <a:xfrm flipH="1">
            <a:off x="2204020" y="3152973"/>
            <a:ext cx="654050" cy="654050"/>
          </a:xfrm>
          <a:prstGeom prst="straightConnector1">
            <a:avLst/>
          </a:prstGeom>
          <a:noFill/>
          <a:ln w="12700">
            <a:solidFill>
              <a:schemeClr val="tx1"/>
            </a:solidFill>
            <a:round/>
            <a:headEnd type="none" w="sm" len="sm"/>
            <a:tailEnd/>
          </a:ln>
          <a:effectLst/>
        </p:spPr>
      </p:cxnSp>
      <p:cxnSp>
        <p:nvCxnSpPr>
          <p:cNvPr id="46" name="AutoShape 61"/>
          <p:cNvCxnSpPr>
            <a:cxnSpLocks noChangeShapeType="1"/>
            <a:stCxn id="40" idx="4"/>
            <a:endCxn id="42" idx="0"/>
          </p:cNvCxnSpPr>
          <p:nvPr/>
        </p:nvCxnSpPr>
        <p:spPr bwMode="auto">
          <a:xfrm>
            <a:off x="2096070" y="3152973"/>
            <a:ext cx="0" cy="609600"/>
          </a:xfrm>
          <a:prstGeom prst="straightConnector1">
            <a:avLst/>
          </a:prstGeom>
          <a:noFill/>
          <a:ln w="12700">
            <a:solidFill>
              <a:schemeClr val="tx1"/>
            </a:solidFill>
            <a:round/>
            <a:headEnd type="none" w="sm" len="sm"/>
            <a:tailEnd/>
          </a:ln>
          <a:effectLst/>
        </p:spPr>
      </p:cxnSp>
      <p:cxnSp>
        <p:nvCxnSpPr>
          <p:cNvPr id="47" name="AutoShape 62"/>
          <p:cNvCxnSpPr>
            <a:cxnSpLocks noChangeShapeType="1"/>
            <a:stCxn id="40" idx="5"/>
            <a:endCxn id="41" idx="1"/>
          </p:cNvCxnSpPr>
          <p:nvPr/>
        </p:nvCxnSpPr>
        <p:spPr bwMode="auto">
          <a:xfrm>
            <a:off x="2204020" y="3108523"/>
            <a:ext cx="546100" cy="698500"/>
          </a:xfrm>
          <a:prstGeom prst="straightConnector1">
            <a:avLst/>
          </a:prstGeom>
          <a:noFill/>
          <a:ln w="12700">
            <a:solidFill>
              <a:schemeClr val="tx1"/>
            </a:solidFill>
            <a:round/>
            <a:headEnd type="none" w="sm" len="sm"/>
            <a:tailEnd/>
          </a:ln>
          <a:effectLst/>
        </p:spPr>
      </p:cxnSp>
      <p:cxnSp>
        <p:nvCxnSpPr>
          <p:cNvPr id="48" name="AutoShape 74"/>
          <p:cNvCxnSpPr>
            <a:cxnSpLocks noChangeShapeType="1"/>
            <a:stCxn id="42" idx="6"/>
            <a:endCxn id="41" idx="2"/>
          </p:cNvCxnSpPr>
          <p:nvPr/>
        </p:nvCxnSpPr>
        <p:spPr bwMode="auto">
          <a:xfrm>
            <a:off x="2248470" y="3914973"/>
            <a:ext cx="457200" cy="0"/>
          </a:xfrm>
          <a:prstGeom prst="straightConnector1">
            <a:avLst/>
          </a:prstGeom>
          <a:noFill/>
          <a:ln w="12700">
            <a:solidFill>
              <a:schemeClr val="tx1"/>
            </a:solidFill>
            <a:round/>
            <a:headEnd type="none" w="sm" len="sm"/>
            <a:tailEnd/>
          </a:ln>
          <a:effectLst/>
        </p:spPr>
      </p:cxnSp>
      <p:sp>
        <p:nvSpPr>
          <p:cNvPr id="49" name="Text Box 115"/>
          <p:cNvSpPr txBox="1">
            <a:spLocks noChangeArrowheads="1"/>
          </p:cNvSpPr>
          <p:nvPr/>
        </p:nvSpPr>
        <p:spPr bwMode="auto">
          <a:xfrm>
            <a:off x="4110608" y="2852936"/>
            <a:ext cx="323850" cy="1628775"/>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2000" u="none"/>
              <a:t> </a:t>
            </a:r>
          </a:p>
          <a:p>
            <a:endParaRPr lang="en-US" sz="2000" u="none"/>
          </a:p>
          <a:p>
            <a:endParaRPr lang="en-US" sz="2000" u="none"/>
          </a:p>
          <a:p>
            <a:r>
              <a:rPr lang="en-US" sz="2000" u="none"/>
              <a:t>  </a:t>
            </a:r>
          </a:p>
          <a:p>
            <a:endParaRPr lang="en-US" sz="2000" u="none"/>
          </a:p>
        </p:txBody>
      </p:sp>
      <p:sp>
        <p:nvSpPr>
          <p:cNvPr id="50" name="Text Box 116"/>
          <p:cNvSpPr txBox="1">
            <a:spLocks noChangeArrowheads="1"/>
          </p:cNvSpPr>
          <p:nvPr/>
        </p:nvSpPr>
        <p:spPr bwMode="auto">
          <a:xfrm>
            <a:off x="3789933" y="2867223"/>
            <a:ext cx="311150" cy="396875"/>
          </a:xfrm>
          <a:prstGeom prst="rect">
            <a:avLst/>
          </a:prstGeom>
          <a:noFill/>
          <a:ln w="12700">
            <a:noFill/>
            <a:miter lim="800000"/>
            <a:headEnd type="none" w="sm" len="sm"/>
            <a:tailEnd type="none" w="sm" len="sm"/>
          </a:ln>
          <a:effectLst/>
        </p:spPr>
        <p:txBody>
          <a:bodyPr wrap="none">
            <a:spAutoFit/>
          </a:bodyPr>
          <a:lstStyle/>
          <a:p>
            <a:r>
              <a:rPr lang="en-US" sz="2000" b="1" u="none"/>
              <a:t>a</a:t>
            </a:r>
          </a:p>
        </p:txBody>
      </p:sp>
      <p:sp>
        <p:nvSpPr>
          <p:cNvPr id="51" name="Text Box 117"/>
          <p:cNvSpPr txBox="1">
            <a:spLocks noChangeArrowheads="1"/>
          </p:cNvSpPr>
          <p:nvPr/>
        </p:nvSpPr>
        <p:spPr bwMode="auto">
          <a:xfrm>
            <a:off x="3805808" y="3310136"/>
            <a:ext cx="325437" cy="396875"/>
          </a:xfrm>
          <a:prstGeom prst="rect">
            <a:avLst/>
          </a:prstGeom>
          <a:noFill/>
          <a:ln w="12700">
            <a:noFill/>
            <a:miter lim="800000"/>
            <a:headEnd type="none" w="sm" len="sm"/>
            <a:tailEnd type="none" w="sm" len="sm"/>
          </a:ln>
          <a:effectLst/>
        </p:spPr>
        <p:txBody>
          <a:bodyPr wrap="none">
            <a:spAutoFit/>
          </a:bodyPr>
          <a:lstStyle/>
          <a:p>
            <a:r>
              <a:rPr lang="en-US" sz="2000" b="1" u="none"/>
              <a:t>b</a:t>
            </a:r>
          </a:p>
        </p:txBody>
      </p:sp>
      <p:sp>
        <p:nvSpPr>
          <p:cNvPr id="52" name="Text Box 118"/>
          <p:cNvSpPr txBox="1">
            <a:spLocks noChangeArrowheads="1"/>
          </p:cNvSpPr>
          <p:nvPr/>
        </p:nvSpPr>
        <p:spPr bwMode="auto">
          <a:xfrm>
            <a:off x="3805808" y="3691136"/>
            <a:ext cx="296862" cy="396875"/>
          </a:xfrm>
          <a:prstGeom prst="rect">
            <a:avLst/>
          </a:prstGeom>
          <a:noFill/>
          <a:ln w="12700">
            <a:noFill/>
            <a:miter lim="800000"/>
            <a:headEnd type="none" w="sm" len="sm"/>
            <a:tailEnd type="none" w="sm" len="sm"/>
          </a:ln>
          <a:effectLst/>
        </p:spPr>
        <p:txBody>
          <a:bodyPr wrap="none">
            <a:spAutoFit/>
          </a:bodyPr>
          <a:lstStyle/>
          <a:p>
            <a:r>
              <a:rPr lang="en-US" sz="2000" b="1" u="none"/>
              <a:t>c</a:t>
            </a:r>
          </a:p>
        </p:txBody>
      </p:sp>
      <p:sp>
        <p:nvSpPr>
          <p:cNvPr id="53" name="Text Box 119"/>
          <p:cNvSpPr txBox="1">
            <a:spLocks noChangeArrowheads="1"/>
          </p:cNvSpPr>
          <p:nvPr/>
        </p:nvSpPr>
        <p:spPr bwMode="auto">
          <a:xfrm>
            <a:off x="3805808" y="4072136"/>
            <a:ext cx="325437" cy="396875"/>
          </a:xfrm>
          <a:prstGeom prst="rect">
            <a:avLst/>
          </a:prstGeom>
          <a:noFill/>
          <a:ln w="12700">
            <a:noFill/>
            <a:miter lim="800000"/>
            <a:headEnd type="none" w="sm" len="sm"/>
            <a:tailEnd type="none" w="sm" len="sm"/>
          </a:ln>
          <a:effectLst/>
        </p:spPr>
        <p:txBody>
          <a:bodyPr wrap="none">
            <a:spAutoFit/>
          </a:bodyPr>
          <a:lstStyle/>
          <a:p>
            <a:r>
              <a:rPr lang="en-US" sz="2000" b="1" u="none"/>
              <a:t>d</a:t>
            </a:r>
          </a:p>
        </p:txBody>
      </p:sp>
      <p:sp>
        <p:nvSpPr>
          <p:cNvPr id="54" name="Line 120"/>
          <p:cNvSpPr>
            <a:spLocks noChangeShapeType="1"/>
          </p:cNvSpPr>
          <p:nvPr/>
        </p:nvSpPr>
        <p:spPr bwMode="auto">
          <a:xfrm>
            <a:off x="4110608" y="331013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5" name="Line 121"/>
          <p:cNvSpPr>
            <a:spLocks noChangeShapeType="1"/>
          </p:cNvSpPr>
          <p:nvPr/>
        </p:nvSpPr>
        <p:spPr bwMode="auto">
          <a:xfrm>
            <a:off x="4110608" y="369113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6" name="Line 122"/>
          <p:cNvSpPr>
            <a:spLocks noChangeShapeType="1"/>
          </p:cNvSpPr>
          <p:nvPr/>
        </p:nvSpPr>
        <p:spPr bwMode="auto">
          <a:xfrm>
            <a:off x="4110608" y="407213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7" name="Text Box 123"/>
          <p:cNvSpPr txBox="1">
            <a:spLocks noChangeArrowheads="1"/>
          </p:cNvSpPr>
          <p:nvPr/>
        </p:nvSpPr>
        <p:spPr bwMode="auto">
          <a:xfrm>
            <a:off x="4644008" y="285293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b,2  </a:t>
            </a:r>
            <a:r>
              <a:rPr lang="en-US" sz="1600" dirty="0">
                <a:latin typeface="Times New Roman" panose="02020603050405020304" pitchFamily="18" charset="0"/>
                <a:cs typeface="Times New Roman" panose="02020603050405020304" pitchFamily="18" charset="0"/>
              </a:rPr>
              <a:t>    </a:t>
            </a:r>
          </a:p>
        </p:txBody>
      </p:sp>
      <p:sp>
        <p:nvSpPr>
          <p:cNvPr id="58" name="Text Box 124"/>
          <p:cNvSpPr txBox="1">
            <a:spLocks noChangeArrowheads="1"/>
          </p:cNvSpPr>
          <p:nvPr/>
        </p:nvSpPr>
        <p:spPr bwMode="auto">
          <a:xfrm>
            <a:off x="4644008" y="32720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a,2 </a:t>
            </a:r>
            <a:r>
              <a:rPr lang="en-US" sz="1600" dirty="0">
                <a:latin typeface="Times New Roman" panose="02020603050405020304" pitchFamily="18" charset="0"/>
                <a:cs typeface="Times New Roman" panose="02020603050405020304" pitchFamily="18" charset="0"/>
              </a:rPr>
              <a:t>     </a:t>
            </a:r>
          </a:p>
        </p:txBody>
      </p:sp>
      <p:sp>
        <p:nvSpPr>
          <p:cNvPr id="59" name="Text Box 125"/>
          <p:cNvSpPr txBox="1">
            <a:spLocks noChangeArrowheads="1"/>
          </p:cNvSpPr>
          <p:nvPr/>
        </p:nvSpPr>
        <p:spPr bwMode="auto">
          <a:xfrm>
            <a:off x="4644008" y="369113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d,5</a:t>
            </a:r>
            <a:r>
              <a:rPr lang="en-US" sz="1600" dirty="0">
                <a:latin typeface="Times New Roman" panose="02020603050405020304" pitchFamily="18" charset="0"/>
                <a:cs typeface="Times New Roman" panose="02020603050405020304" pitchFamily="18" charset="0"/>
              </a:rPr>
              <a:t>      </a:t>
            </a:r>
          </a:p>
        </p:txBody>
      </p:sp>
      <p:sp>
        <p:nvSpPr>
          <p:cNvPr id="60" name="Text Box 126"/>
          <p:cNvSpPr txBox="1">
            <a:spLocks noChangeArrowheads="1"/>
          </p:cNvSpPr>
          <p:nvPr/>
        </p:nvSpPr>
        <p:spPr bwMode="auto">
          <a:xfrm>
            <a:off x="5710808" y="2852936"/>
            <a:ext cx="741362" cy="349250"/>
          </a:xfrm>
          <a:prstGeom prst="rect">
            <a:avLst/>
          </a:prstGeom>
          <a:solidFill>
            <a:srgbClr val="CCECFF"/>
          </a:solidFill>
          <a:ln w="12700">
            <a:solidFill>
              <a:schemeClr val="tx1"/>
            </a:solidFill>
            <a:miter lim="800000"/>
            <a:headEnd type="none" w="sm" len="sm"/>
            <a:tailEnd type="none" w="sm" len="sm"/>
          </a:ln>
          <a:effectLst/>
        </p:spPr>
        <p:txBody>
          <a:bodyPr>
            <a:spAutoFit/>
          </a:bodyPr>
          <a:lstStyle/>
          <a:p>
            <a:r>
              <a:rPr lang="en-US" sz="1600" u="none" dirty="0">
                <a:latin typeface="Times New Roman" panose="02020603050405020304" pitchFamily="18" charset="0"/>
                <a:cs typeface="Times New Roman" panose="02020603050405020304" pitchFamily="18" charset="0"/>
              </a:rPr>
              <a:t>d,1</a:t>
            </a:r>
            <a:r>
              <a:rPr lang="en-US" sz="1600" dirty="0">
                <a:latin typeface="Times New Roman" panose="02020603050405020304" pitchFamily="18" charset="0"/>
                <a:cs typeface="Times New Roman" panose="02020603050405020304" pitchFamily="18" charset="0"/>
              </a:rPr>
              <a:t>         </a:t>
            </a:r>
          </a:p>
        </p:txBody>
      </p:sp>
      <p:sp>
        <p:nvSpPr>
          <p:cNvPr id="61" name="Text Box 127"/>
          <p:cNvSpPr txBox="1">
            <a:spLocks noChangeArrowheads="1"/>
          </p:cNvSpPr>
          <p:nvPr/>
        </p:nvSpPr>
        <p:spPr bwMode="auto">
          <a:xfrm>
            <a:off x="6853808" y="28529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c,3</a:t>
            </a:r>
            <a:r>
              <a:rPr lang="en-US" sz="1600" dirty="0">
                <a:latin typeface="Times New Roman" panose="02020603050405020304" pitchFamily="18" charset="0"/>
                <a:cs typeface="Times New Roman" panose="02020603050405020304" pitchFamily="18" charset="0"/>
              </a:rPr>
              <a:t>      </a:t>
            </a:r>
          </a:p>
        </p:txBody>
      </p:sp>
      <p:sp>
        <p:nvSpPr>
          <p:cNvPr id="62" name="Line 128"/>
          <p:cNvSpPr>
            <a:spLocks noChangeShapeType="1"/>
          </p:cNvSpPr>
          <p:nvPr/>
        </p:nvSpPr>
        <p:spPr bwMode="auto">
          <a:xfrm>
            <a:off x="7234808" y="2852936"/>
            <a:ext cx="0" cy="365125"/>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3" name="Line 129"/>
          <p:cNvSpPr>
            <a:spLocks noChangeShapeType="1"/>
          </p:cNvSpPr>
          <p:nvPr/>
        </p:nvSpPr>
        <p:spPr bwMode="auto">
          <a:xfrm>
            <a:off x="4339208" y="30053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64" name="Line 130"/>
          <p:cNvSpPr>
            <a:spLocks noChangeShapeType="1"/>
          </p:cNvSpPr>
          <p:nvPr/>
        </p:nvSpPr>
        <p:spPr bwMode="auto">
          <a:xfrm>
            <a:off x="5253608" y="30053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5" name="Line 131"/>
          <p:cNvSpPr>
            <a:spLocks noChangeShapeType="1"/>
          </p:cNvSpPr>
          <p:nvPr/>
        </p:nvSpPr>
        <p:spPr bwMode="auto">
          <a:xfrm>
            <a:off x="6320408" y="3005336"/>
            <a:ext cx="5334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6" name="Line 132"/>
          <p:cNvSpPr>
            <a:spLocks noChangeShapeType="1"/>
          </p:cNvSpPr>
          <p:nvPr/>
        </p:nvSpPr>
        <p:spPr bwMode="auto">
          <a:xfrm flipH="1">
            <a:off x="7236395" y="2852936"/>
            <a:ext cx="377825" cy="346075"/>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7" name="Line 133"/>
          <p:cNvSpPr>
            <a:spLocks noChangeShapeType="1"/>
          </p:cNvSpPr>
          <p:nvPr/>
        </p:nvSpPr>
        <p:spPr bwMode="auto">
          <a:xfrm>
            <a:off x="4339208" y="34625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68" name="Line 134"/>
          <p:cNvSpPr>
            <a:spLocks noChangeShapeType="1"/>
          </p:cNvSpPr>
          <p:nvPr/>
        </p:nvSpPr>
        <p:spPr bwMode="auto">
          <a:xfrm>
            <a:off x="4339208" y="38435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69" name="Text Box 135"/>
          <p:cNvSpPr txBox="1">
            <a:spLocks noChangeArrowheads="1"/>
          </p:cNvSpPr>
          <p:nvPr/>
        </p:nvSpPr>
        <p:spPr bwMode="auto">
          <a:xfrm>
            <a:off x="5710808" y="32720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c,2</a:t>
            </a:r>
            <a:r>
              <a:rPr lang="en-US" sz="1600" dirty="0">
                <a:latin typeface="Times New Roman" panose="02020603050405020304" pitchFamily="18" charset="0"/>
                <a:cs typeface="Times New Roman" panose="02020603050405020304" pitchFamily="18" charset="0"/>
              </a:rPr>
              <a:t>      </a:t>
            </a:r>
          </a:p>
        </p:txBody>
      </p:sp>
      <p:sp>
        <p:nvSpPr>
          <p:cNvPr id="70" name="Line 136"/>
          <p:cNvSpPr>
            <a:spLocks noChangeShapeType="1"/>
          </p:cNvSpPr>
          <p:nvPr/>
        </p:nvSpPr>
        <p:spPr bwMode="auto">
          <a:xfrm flipH="1">
            <a:off x="6091808" y="327997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1" name="Text Box 137"/>
          <p:cNvSpPr txBox="1">
            <a:spLocks noChangeArrowheads="1"/>
          </p:cNvSpPr>
          <p:nvPr/>
        </p:nvSpPr>
        <p:spPr bwMode="auto">
          <a:xfrm>
            <a:off x="5748908" y="3691136"/>
            <a:ext cx="714375" cy="349250"/>
          </a:xfrm>
          <a:prstGeom prst="rect">
            <a:avLst/>
          </a:prstGeom>
          <a:solidFill>
            <a:srgbClr val="CCECFF"/>
          </a:solidFill>
          <a:ln w="12700">
            <a:solidFill>
              <a:schemeClr val="tx1"/>
            </a:solidFill>
            <a:miter lim="800000"/>
            <a:headEnd type="none" w="sm" len="sm"/>
            <a:tailEnd type="none" w="sm" len="sm"/>
          </a:ln>
          <a:effectLst/>
        </p:spPr>
        <p:txBody>
          <a:bodyPr>
            <a:spAutoFit/>
          </a:bodyPr>
          <a:lstStyle/>
          <a:p>
            <a:r>
              <a:rPr lang="en-US" sz="1600" u="none" dirty="0">
                <a:latin typeface="Times New Roman" panose="02020603050405020304" pitchFamily="18" charset="0"/>
                <a:cs typeface="Times New Roman" panose="02020603050405020304" pitchFamily="18" charset="0"/>
              </a:rPr>
              <a:t>a,3</a:t>
            </a:r>
            <a:r>
              <a:rPr lang="en-US" sz="1600" dirty="0">
                <a:latin typeface="Times New Roman" panose="02020603050405020304" pitchFamily="18" charset="0"/>
                <a:cs typeface="Times New Roman" panose="02020603050405020304" pitchFamily="18" charset="0"/>
              </a:rPr>
              <a:t>         </a:t>
            </a:r>
          </a:p>
        </p:txBody>
      </p:sp>
      <p:sp>
        <p:nvSpPr>
          <p:cNvPr id="72" name="Text Box 138"/>
          <p:cNvSpPr txBox="1">
            <a:spLocks noChangeArrowheads="1"/>
          </p:cNvSpPr>
          <p:nvPr/>
        </p:nvSpPr>
        <p:spPr bwMode="auto">
          <a:xfrm>
            <a:off x="6853808" y="3691136"/>
            <a:ext cx="697627"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b,2</a:t>
            </a:r>
            <a:r>
              <a:rPr lang="en-US" sz="1600" dirty="0">
                <a:latin typeface="Times New Roman" panose="02020603050405020304" pitchFamily="18" charset="0"/>
                <a:cs typeface="Times New Roman" panose="02020603050405020304" pitchFamily="18" charset="0"/>
              </a:rPr>
              <a:t>     </a:t>
            </a:r>
          </a:p>
        </p:txBody>
      </p:sp>
      <p:sp>
        <p:nvSpPr>
          <p:cNvPr id="73" name="Text Box 139"/>
          <p:cNvSpPr txBox="1">
            <a:spLocks noChangeArrowheads="1"/>
          </p:cNvSpPr>
          <p:nvPr/>
        </p:nvSpPr>
        <p:spPr bwMode="auto">
          <a:xfrm>
            <a:off x="4644008" y="41483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a,1</a:t>
            </a:r>
            <a:r>
              <a:rPr lang="en-US" sz="1600" dirty="0">
                <a:latin typeface="Times New Roman" panose="02020603050405020304" pitchFamily="18" charset="0"/>
                <a:cs typeface="Times New Roman" panose="02020603050405020304" pitchFamily="18" charset="0"/>
              </a:rPr>
              <a:t>      </a:t>
            </a:r>
          </a:p>
        </p:txBody>
      </p:sp>
      <p:sp>
        <p:nvSpPr>
          <p:cNvPr id="74" name="Text Box 140"/>
          <p:cNvSpPr txBox="1">
            <a:spLocks noChangeArrowheads="1"/>
          </p:cNvSpPr>
          <p:nvPr/>
        </p:nvSpPr>
        <p:spPr bwMode="auto">
          <a:xfrm>
            <a:off x="5748908" y="4148336"/>
            <a:ext cx="714375" cy="349250"/>
          </a:xfrm>
          <a:prstGeom prst="rect">
            <a:avLst/>
          </a:prstGeom>
          <a:solidFill>
            <a:srgbClr val="CCECFF"/>
          </a:solidFill>
          <a:ln w="12700">
            <a:solidFill>
              <a:schemeClr val="tx1"/>
            </a:solidFill>
            <a:miter lim="800000"/>
            <a:headEnd type="none" w="sm" len="sm"/>
            <a:tailEnd type="none" w="sm" len="sm"/>
          </a:ln>
          <a:effectLst/>
        </p:spPr>
        <p:txBody>
          <a:bodyPr>
            <a:spAutoFit/>
          </a:bodyPr>
          <a:lstStyle/>
          <a:p>
            <a:r>
              <a:rPr lang="en-US" sz="1600" u="none" dirty="0">
                <a:latin typeface="Times New Roman" panose="02020603050405020304" pitchFamily="18" charset="0"/>
                <a:cs typeface="Times New Roman" panose="02020603050405020304" pitchFamily="18" charset="0"/>
              </a:rPr>
              <a:t>c,5</a:t>
            </a:r>
            <a:r>
              <a:rPr lang="en-US" sz="1600" dirty="0">
                <a:latin typeface="Times New Roman" panose="02020603050405020304" pitchFamily="18" charset="0"/>
                <a:cs typeface="Times New Roman" panose="02020603050405020304" pitchFamily="18" charset="0"/>
              </a:rPr>
              <a:t>         </a:t>
            </a:r>
          </a:p>
        </p:txBody>
      </p:sp>
      <p:sp>
        <p:nvSpPr>
          <p:cNvPr id="75" name="Line 141"/>
          <p:cNvSpPr>
            <a:spLocks noChangeShapeType="1"/>
          </p:cNvSpPr>
          <p:nvPr/>
        </p:nvSpPr>
        <p:spPr bwMode="auto">
          <a:xfrm>
            <a:off x="5253608" y="34625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6" name="Line 142"/>
          <p:cNvSpPr>
            <a:spLocks noChangeShapeType="1"/>
          </p:cNvSpPr>
          <p:nvPr/>
        </p:nvSpPr>
        <p:spPr bwMode="auto">
          <a:xfrm>
            <a:off x="6320408" y="3843536"/>
            <a:ext cx="5334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7" name="Line 143"/>
          <p:cNvSpPr>
            <a:spLocks noChangeShapeType="1"/>
          </p:cNvSpPr>
          <p:nvPr/>
        </p:nvSpPr>
        <p:spPr bwMode="auto">
          <a:xfrm>
            <a:off x="5253608" y="38435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8" name="Line 144"/>
          <p:cNvSpPr>
            <a:spLocks noChangeShapeType="1"/>
          </p:cNvSpPr>
          <p:nvPr/>
        </p:nvSpPr>
        <p:spPr bwMode="auto">
          <a:xfrm>
            <a:off x="5253608" y="43007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9" name="Line 145"/>
          <p:cNvSpPr>
            <a:spLocks noChangeShapeType="1"/>
          </p:cNvSpPr>
          <p:nvPr/>
        </p:nvSpPr>
        <p:spPr bwMode="auto">
          <a:xfrm flipH="1">
            <a:off x="6091808" y="3248223"/>
            <a:ext cx="365125" cy="36671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0" name="Line 146"/>
          <p:cNvSpPr>
            <a:spLocks noChangeShapeType="1"/>
          </p:cNvSpPr>
          <p:nvPr/>
        </p:nvSpPr>
        <p:spPr bwMode="auto">
          <a:xfrm>
            <a:off x="4339208" y="43007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81" name="Line 147"/>
          <p:cNvSpPr>
            <a:spLocks noChangeShapeType="1"/>
          </p:cNvSpPr>
          <p:nvPr/>
        </p:nvSpPr>
        <p:spPr bwMode="auto">
          <a:xfrm flipH="1">
            <a:off x="6093395" y="28624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2" name="Line 148"/>
          <p:cNvSpPr>
            <a:spLocks noChangeShapeType="1"/>
          </p:cNvSpPr>
          <p:nvPr/>
        </p:nvSpPr>
        <p:spPr bwMode="auto">
          <a:xfrm flipH="1">
            <a:off x="5045645" y="286563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3" name="Line 149"/>
          <p:cNvSpPr>
            <a:spLocks noChangeShapeType="1"/>
          </p:cNvSpPr>
          <p:nvPr/>
        </p:nvSpPr>
        <p:spPr bwMode="auto">
          <a:xfrm flipH="1">
            <a:off x="5045645" y="329902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4" name="Line 150"/>
          <p:cNvSpPr>
            <a:spLocks noChangeShapeType="1"/>
          </p:cNvSpPr>
          <p:nvPr/>
        </p:nvSpPr>
        <p:spPr bwMode="auto">
          <a:xfrm flipH="1">
            <a:off x="5045645" y="370383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5" name="Line 151"/>
          <p:cNvSpPr>
            <a:spLocks noChangeShapeType="1"/>
          </p:cNvSpPr>
          <p:nvPr/>
        </p:nvSpPr>
        <p:spPr bwMode="auto">
          <a:xfrm flipH="1">
            <a:off x="5045645" y="41705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6" name="Line 152"/>
          <p:cNvSpPr>
            <a:spLocks noChangeShapeType="1"/>
          </p:cNvSpPr>
          <p:nvPr/>
        </p:nvSpPr>
        <p:spPr bwMode="auto">
          <a:xfrm flipH="1">
            <a:off x="6110858" y="41705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7" name="Line 153"/>
          <p:cNvSpPr>
            <a:spLocks noChangeShapeType="1"/>
          </p:cNvSpPr>
          <p:nvPr/>
        </p:nvSpPr>
        <p:spPr bwMode="auto">
          <a:xfrm flipH="1">
            <a:off x="6088633" y="37006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 name="Line 154"/>
          <p:cNvSpPr>
            <a:spLocks noChangeShapeType="1"/>
          </p:cNvSpPr>
          <p:nvPr/>
        </p:nvSpPr>
        <p:spPr bwMode="auto">
          <a:xfrm flipH="1">
            <a:off x="7234808" y="370542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9" name="Line 155"/>
          <p:cNvSpPr>
            <a:spLocks noChangeShapeType="1"/>
          </p:cNvSpPr>
          <p:nvPr/>
        </p:nvSpPr>
        <p:spPr bwMode="auto">
          <a:xfrm flipH="1">
            <a:off x="7218933" y="3670498"/>
            <a:ext cx="365125" cy="36671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90" name="Line 156"/>
          <p:cNvSpPr>
            <a:spLocks noChangeShapeType="1"/>
          </p:cNvSpPr>
          <p:nvPr/>
        </p:nvSpPr>
        <p:spPr bwMode="auto">
          <a:xfrm flipH="1">
            <a:off x="6110858" y="4135636"/>
            <a:ext cx="365125" cy="36671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91" name="TextBox 90"/>
          <p:cNvSpPr txBox="1"/>
          <p:nvPr/>
        </p:nvSpPr>
        <p:spPr>
          <a:xfrm>
            <a:off x="2315858" y="2662019"/>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2" name="TextBox 91"/>
          <p:cNvSpPr txBox="1"/>
          <p:nvPr/>
        </p:nvSpPr>
        <p:spPr>
          <a:xfrm>
            <a:off x="1790079" y="3302491"/>
            <a:ext cx="298480" cy="338554"/>
          </a:xfrm>
          <a:prstGeom prst="rect">
            <a:avLst/>
          </a:prstGeom>
          <a:noFill/>
        </p:spPr>
        <p:txBody>
          <a:bodyPr wrap="none" rtlCol="0">
            <a:spAutoFit/>
          </a:bodyPr>
          <a:lstStyle/>
          <a:p>
            <a:r>
              <a:rPr lang="en-US" altLang="zh-CN" sz="1600" dirty="0"/>
              <a:t>3</a:t>
            </a:r>
            <a:endParaRPr lang="zh-CN" altLang="en-US" sz="1600" dirty="0"/>
          </a:p>
        </p:txBody>
      </p:sp>
      <p:sp>
        <p:nvSpPr>
          <p:cNvPr id="93" name="TextBox 92"/>
          <p:cNvSpPr txBox="1"/>
          <p:nvPr/>
        </p:nvSpPr>
        <p:spPr>
          <a:xfrm>
            <a:off x="2123728" y="3212976"/>
            <a:ext cx="298480" cy="338554"/>
          </a:xfrm>
          <a:prstGeom prst="rect">
            <a:avLst/>
          </a:prstGeom>
          <a:noFill/>
        </p:spPr>
        <p:txBody>
          <a:bodyPr wrap="none" rtlCol="0">
            <a:spAutoFit/>
          </a:bodyPr>
          <a:lstStyle/>
          <a:p>
            <a:r>
              <a:rPr lang="en-US" altLang="zh-CN" sz="1600" dirty="0"/>
              <a:t>1</a:t>
            </a:r>
            <a:endParaRPr lang="zh-CN" altLang="en-US" sz="1600" dirty="0"/>
          </a:p>
        </p:txBody>
      </p:sp>
      <p:sp>
        <p:nvSpPr>
          <p:cNvPr id="94" name="TextBox 93"/>
          <p:cNvSpPr txBox="1"/>
          <p:nvPr/>
        </p:nvSpPr>
        <p:spPr>
          <a:xfrm>
            <a:off x="2634981" y="3218061"/>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5" name="TextBox 94"/>
          <p:cNvSpPr txBox="1"/>
          <p:nvPr/>
        </p:nvSpPr>
        <p:spPr>
          <a:xfrm>
            <a:off x="2296032" y="3886229"/>
            <a:ext cx="298480" cy="338554"/>
          </a:xfrm>
          <a:prstGeom prst="rect">
            <a:avLst/>
          </a:prstGeom>
          <a:noFill/>
        </p:spPr>
        <p:txBody>
          <a:bodyPr wrap="none" rtlCol="0">
            <a:spAutoFit/>
          </a:bodyPr>
          <a:lstStyle/>
          <a:p>
            <a:r>
              <a:rPr lang="en-US" altLang="zh-CN" sz="1600" dirty="0"/>
              <a:t>5</a:t>
            </a:r>
            <a:endParaRPr lang="zh-CN" altLang="en-US" sz="1600" dirty="0"/>
          </a:p>
        </p:txBody>
      </p:sp>
      <p:pic>
        <p:nvPicPr>
          <p:cNvPr id="96" name="Picture 95"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7885985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Adjacency list</a:t>
            </a:r>
            <a:endParaRPr lang="zh-CN" altLang="en-US" dirty="0"/>
          </a:p>
        </p:txBody>
      </p:sp>
      <p:sp>
        <p:nvSpPr>
          <p:cNvPr id="3" name="Content Placeholder 2"/>
          <p:cNvSpPr>
            <a:spLocks noGrp="1"/>
          </p:cNvSpPr>
          <p:nvPr>
            <p:ph idx="1"/>
          </p:nvPr>
        </p:nvSpPr>
        <p:spPr/>
        <p:txBody>
          <a:bodyPr/>
          <a:lstStyle/>
          <a:p>
            <a:r>
              <a:rPr lang="en-US" altLang="zh-CN" dirty="0"/>
              <a:t>To store a </a:t>
            </a:r>
            <a:r>
              <a:rPr lang="en-US" altLang="zh-CN" dirty="0">
                <a:solidFill>
                  <a:srgbClr val="FF0000"/>
                </a:solidFill>
              </a:rPr>
              <a:t>directed graph</a:t>
            </a:r>
          </a:p>
          <a:p>
            <a:pPr lvl="1"/>
            <a:r>
              <a:rPr lang="en-US" altLang="en-US" dirty="0"/>
              <a:t>Each vertex has a linked list that stores all the edges originated from the vertex</a:t>
            </a:r>
          </a:p>
          <a:p>
            <a:pPr lvl="1"/>
            <a:r>
              <a:rPr lang="en-US" altLang="en-US" dirty="0"/>
              <a:t>Each node in a linked list stores two items of information: the vertex that the edge connects to, the weight</a:t>
            </a:r>
          </a:p>
          <a:p>
            <a:pPr lvl="1"/>
            <a:endParaRPr lang="zh-CN" altLang="en-US"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2297905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Adjacency list</a:t>
            </a:r>
            <a:endParaRPr lang="zh-CN" altLang="en-US" dirty="0"/>
          </a:p>
        </p:txBody>
      </p:sp>
      <p:sp>
        <p:nvSpPr>
          <p:cNvPr id="91" name="TextBox 90"/>
          <p:cNvSpPr txBox="1"/>
          <p:nvPr/>
        </p:nvSpPr>
        <p:spPr>
          <a:xfrm>
            <a:off x="2315858" y="2662019"/>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2" name="TextBox 91"/>
          <p:cNvSpPr txBox="1"/>
          <p:nvPr/>
        </p:nvSpPr>
        <p:spPr>
          <a:xfrm>
            <a:off x="1790079" y="3302491"/>
            <a:ext cx="298480" cy="338554"/>
          </a:xfrm>
          <a:prstGeom prst="rect">
            <a:avLst/>
          </a:prstGeom>
          <a:noFill/>
        </p:spPr>
        <p:txBody>
          <a:bodyPr wrap="none" rtlCol="0">
            <a:spAutoFit/>
          </a:bodyPr>
          <a:lstStyle/>
          <a:p>
            <a:r>
              <a:rPr lang="en-US" altLang="zh-CN" sz="1600" dirty="0"/>
              <a:t>3</a:t>
            </a:r>
            <a:endParaRPr lang="zh-CN" altLang="en-US" sz="1600" dirty="0"/>
          </a:p>
        </p:txBody>
      </p:sp>
      <p:sp>
        <p:nvSpPr>
          <p:cNvPr id="93" name="TextBox 92"/>
          <p:cNvSpPr txBox="1"/>
          <p:nvPr/>
        </p:nvSpPr>
        <p:spPr>
          <a:xfrm>
            <a:off x="2123728" y="3212976"/>
            <a:ext cx="298480" cy="338554"/>
          </a:xfrm>
          <a:prstGeom prst="rect">
            <a:avLst/>
          </a:prstGeom>
          <a:noFill/>
        </p:spPr>
        <p:txBody>
          <a:bodyPr wrap="none" rtlCol="0">
            <a:spAutoFit/>
          </a:bodyPr>
          <a:lstStyle/>
          <a:p>
            <a:r>
              <a:rPr lang="en-US" altLang="zh-CN" sz="1600" dirty="0"/>
              <a:t>1</a:t>
            </a:r>
            <a:endParaRPr lang="zh-CN" altLang="en-US" sz="1600" dirty="0"/>
          </a:p>
        </p:txBody>
      </p:sp>
      <p:sp>
        <p:nvSpPr>
          <p:cNvPr id="94" name="TextBox 93"/>
          <p:cNvSpPr txBox="1"/>
          <p:nvPr/>
        </p:nvSpPr>
        <p:spPr>
          <a:xfrm>
            <a:off x="2634981" y="3218061"/>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5" name="TextBox 94"/>
          <p:cNvSpPr txBox="1"/>
          <p:nvPr/>
        </p:nvSpPr>
        <p:spPr>
          <a:xfrm>
            <a:off x="2296032" y="3886229"/>
            <a:ext cx="298480" cy="338554"/>
          </a:xfrm>
          <a:prstGeom prst="rect">
            <a:avLst/>
          </a:prstGeom>
          <a:noFill/>
        </p:spPr>
        <p:txBody>
          <a:bodyPr wrap="none" rtlCol="0">
            <a:spAutoFit/>
          </a:bodyPr>
          <a:lstStyle/>
          <a:p>
            <a:r>
              <a:rPr lang="en-US" altLang="zh-CN" sz="1600" dirty="0"/>
              <a:t>5</a:t>
            </a:r>
            <a:endParaRPr lang="zh-CN" altLang="en-US" sz="1600" dirty="0"/>
          </a:p>
        </p:txBody>
      </p:sp>
      <p:sp>
        <p:nvSpPr>
          <p:cNvPr id="96" name="Oval 4"/>
          <p:cNvSpPr>
            <a:spLocks noChangeArrowheads="1"/>
          </p:cNvSpPr>
          <p:nvPr/>
        </p:nvSpPr>
        <p:spPr bwMode="auto">
          <a:xfrm>
            <a:off x="1900808" y="28637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a</a:t>
            </a:r>
          </a:p>
        </p:txBody>
      </p:sp>
      <p:sp>
        <p:nvSpPr>
          <p:cNvPr id="97" name="Oval 5"/>
          <p:cNvSpPr>
            <a:spLocks noChangeArrowheads="1"/>
          </p:cNvSpPr>
          <p:nvPr/>
        </p:nvSpPr>
        <p:spPr bwMode="auto">
          <a:xfrm>
            <a:off x="2662808" y="37781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d</a:t>
            </a:r>
          </a:p>
        </p:txBody>
      </p:sp>
      <p:sp>
        <p:nvSpPr>
          <p:cNvPr id="98" name="Oval 6"/>
          <p:cNvSpPr>
            <a:spLocks noChangeArrowheads="1"/>
          </p:cNvSpPr>
          <p:nvPr/>
        </p:nvSpPr>
        <p:spPr bwMode="auto">
          <a:xfrm>
            <a:off x="1900808" y="37781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c</a:t>
            </a:r>
          </a:p>
        </p:txBody>
      </p:sp>
      <p:sp>
        <p:nvSpPr>
          <p:cNvPr id="99" name="Oval 7"/>
          <p:cNvSpPr>
            <a:spLocks noChangeArrowheads="1"/>
          </p:cNvSpPr>
          <p:nvPr/>
        </p:nvSpPr>
        <p:spPr bwMode="auto">
          <a:xfrm>
            <a:off x="2662808" y="28637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b</a:t>
            </a:r>
          </a:p>
        </p:txBody>
      </p:sp>
      <p:cxnSp>
        <p:nvCxnSpPr>
          <p:cNvPr id="100" name="AutoShape 8"/>
          <p:cNvCxnSpPr>
            <a:cxnSpLocks noChangeShapeType="1"/>
            <a:stCxn id="96" idx="6"/>
            <a:endCxn id="99" idx="2"/>
          </p:cNvCxnSpPr>
          <p:nvPr/>
        </p:nvCxnSpPr>
        <p:spPr bwMode="auto">
          <a:xfrm>
            <a:off x="2205608" y="3016126"/>
            <a:ext cx="457200" cy="0"/>
          </a:xfrm>
          <a:prstGeom prst="straightConnector1">
            <a:avLst/>
          </a:prstGeom>
          <a:noFill/>
          <a:ln w="12700">
            <a:solidFill>
              <a:schemeClr val="tx1"/>
            </a:solidFill>
            <a:round/>
            <a:headEnd type="none" w="sm" len="sm"/>
            <a:tailEnd type="triangle" w="med" len="med"/>
          </a:ln>
          <a:effectLst/>
        </p:spPr>
      </p:cxnSp>
      <p:cxnSp>
        <p:nvCxnSpPr>
          <p:cNvPr id="101" name="AutoShape 9"/>
          <p:cNvCxnSpPr>
            <a:cxnSpLocks noChangeShapeType="1"/>
            <a:stCxn id="99" idx="4"/>
            <a:endCxn id="98" idx="7"/>
          </p:cNvCxnSpPr>
          <p:nvPr/>
        </p:nvCxnSpPr>
        <p:spPr bwMode="auto">
          <a:xfrm flipH="1">
            <a:off x="2161158" y="3168526"/>
            <a:ext cx="654050" cy="654050"/>
          </a:xfrm>
          <a:prstGeom prst="straightConnector1">
            <a:avLst/>
          </a:prstGeom>
          <a:noFill/>
          <a:ln w="12700">
            <a:solidFill>
              <a:schemeClr val="tx1"/>
            </a:solidFill>
            <a:round/>
            <a:headEnd type="none" w="sm" len="sm"/>
            <a:tailEnd type="triangle" w="med" len="med"/>
          </a:ln>
          <a:effectLst/>
        </p:spPr>
      </p:cxnSp>
      <p:cxnSp>
        <p:nvCxnSpPr>
          <p:cNvPr id="102" name="AutoShape 10"/>
          <p:cNvCxnSpPr>
            <a:cxnSpLocks noChangeShapeType="1"/>
            <a:stCxn id="96" idx="4"/>
            <a:endCxn id="98" idx="0"/>
          </p:cNvCxnSpPr>
          <p:nvPr/>
        </p:nvCxnSpPr>
        <p:spPr bwMode="auto">
          <a:xfrm>
            <a:off x="2053208" y="3168526"/>
            <a:ext cx="0" cy="609600"/>
          </a:xfrm>
          <a:prstGeom prst="straightConnector1">
            <a:avLst/>
          </a:prstGeom>
          <a:noFill/>
          <a:ln w="12700">
            <a:solidFill>
              <a:schemeClr val="tx1"/>
            </a:solidFill>
            <a:round/>
            <a:headEnd type="none" w="sm" len="sm"/>
            <a:tailEnd type="triangle" w="med" len="med"/>
          </a:ln>
          <a:effectLst/>
        </p:spPr>
      </p:cxnSp>
      <p:cxnSp>
        <p:nvCxnSpPr>
          <p:cNvPr id="103" name="AutoShape 11"/>
          <p:cNvCxnSpPr>
            <a:cxnSpLocks noChangeShapeType="1"/>
            <a:stCxn id="96" idx="5"/>
            <a:endCxn id="97" idx="1"/>
          </p:cNvCxnSpPr>
          <p:nvPr/>
        </p:nvCxnSpPr>
        <p:spPr bwMode="auto">
          <a:xfrm>
            <a:off x="2161158" y="3124076"/>
            <a:ext cx="546100" cy="698500"/>
          </a:xfrm>
          <a:prstGeom prst="straightConnector1">
            <a:avLst/>
          </a:prstGeom>
          <a:noFill/>
          <a:ln w="12700">
            <a:solidFill>
              <a:schemeClr val="tx1"/>
            </a:solidFill>
            <a:round/>
            <a:headEnd type="none" w="sm" len="sm"/>
            <a:tailEnd type="triangle" w="med" len="med"/>
          </a:ln>
          <a:effectLst/>
        </p:spPr>
      </p:cxnSp>
      <p:sp>
        <p:nvSpPr>
          <p:cNvPr id="104" name="Text Box 18"/>
          <p:cNvSpPr txBox="1">
            <a:spLocks noChangeArrowheads="1"/>
          </p:cNvSpPr>
          <p:nvPr/>
        </p:nvSpPr>
        <p:spPr bwMode="auto">
          <a:xfrm>
            <a:off x="4110608" y="2863726"/>
            <a:ext cx="323850" cy="1628775"/>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2000" u="none"/>
              <a:t> </a:t>
            </a:r>
          </a:p>
          <a:p>
            <a:endParaRPr lang="en-US" sz="2000" u="none"/>
          </a:p>
          <a:p>
            <a:endParaRPr lang="en-US" sz="2000" u="none"/>
          </a:p>
          <a:p>
            <a:r>
              <a:rPr lang="en-US" sz="2000" u="none"/>
              <a:t>  </a:t>
            </a:r>
          </a:p>
          <a:p>
            <a:endParaRPr lang="en-US" sz="2000" u="none"/>
          </a:p>
        </p:txBody>
      </p:sp>
      <p:sp>
        <p:nvSpPr>
          <p:cNvPr id="105" name="Text Box 19"/>
          <p:cNvSpPr txBox="1">
            <a:spLocks noChangeArrowheads="1"/>
          </p:cNvSpPr>
          <p:nvPr/>
        </p:nvSpPr>
        <p:spPr bwMode="auto">
          <a:xfrm>
            <a:off x="3789933" y="2878013"/>
            <a:ext cx="311150" cy="396875"/>
          </a:xfrm>
          <a:prstGeom prst="rect">
            <a:avLst/>
          </a:prstGeom>
          <a:noFill/>
          <a:ln w="12700">
            <a:noFill/>
            <a:miter lim="800000"/>
            <a:headEnd type="none" w="sm" len="sm"/>
            <a:tailEnd type="none" w="sm" len="sm"/>
          </a:ln>
          <a:effectLst/>
        </p:spPr>
        <p:txBody>
          <a:bodyPr wrap="none">
            <a:spAutoFit/>
          </a:bodyPr>
          <a:lstStyle/>
          <a:p>
            <a:r>
              <a:rPr lang="en-US" sz="2000" b="1" u="none"/>
              <a:t>a</a:t>
            </a:r>
          </a:p>
        </p:txBody>
      </p:sp>
      <p:sp>
        <p:nvSpPr>
          <p:cNvPr id="106" name="Text Box 23"/>
          <p:cNvSpPr txBox="1">
            <a:spLocks noChangeArrowheads="1"/>
          </p:cNvSpPr>
          <p:nvPr/>
        </p:nvSpPr>
        <p:spPr bwMode="auto">
          <a:xfrm>
            <a:off x="3805808" y="3320926"/>
            <a:ext cx="325438" cy="396875"/>
          </a:xfrm>
          <a:prstGeom prst="rect">
            <a:avLst/>
          </a:prstGeom>
          <a:noFill/>
          <a:ln w="12700">
            <a:noFill/>
            <a:miter lim="800000"/>
            <a:headEnd type="none" w="sm" len="sm"/>
            <a:tailEnd type="none" w="sm" len="sm"/>
          </a:ln>
          <a:effectLst/>
        </p:spPr>
        <p:txBody>
          <a:bodyPr wrap="none">
            <a:spAutoFit/>
          </a:bodyPr>
          <a:lstStyle/>
          <a:p>
            <a:r>
              <a:rPr lang="en-US" sz="2000" b="1" u="none"/>
              <a:t>b</a:t>
            </a:r>
          </a:p>
        </p:txBody>
      </p:sp>
      <p:sp>
        <p:nvSpPr>
          <p:cNvPr id="107" name="Text Box 24"/>
          <p:cNvSpPr txBox="1">
            <a:spLocks noChangeArrowheads="1"/>
          </p:cNvSpPr>
          <p:nvPr/>
        </p:nvSpPr>
        <p:spPr bwMode="auto">
          <a:xfrm>
            <a:off x="3805808" y="3701926"/>
            <a:ext cx="296863" cy="396875"/>
          </a:xfrm>
          <a:prstGeom prst="rect">
            <a:avLst/>
          </a:prstGeom>
          <a:noFill/>
          <a:ln w="12700">
            <a:noFill/>
            <a:miter lim="800000"/>
            <a:headEnd type="none" w="sm" len="sm"/>
            <a:tailEnd type="none" w="sm" len="sm"/>
          </a:ln>
          <a:effectLst/>
        </p:spPr>
        <p:txBody>
          <a:bodyPr wrap="none">
            <a:spAutoFit/>
          </a:bodyPr>
          <a:lstStyle/>
          <a:p>
            <a:r>
              <a:rPr lang="en-US" sz="2000" b="1" u="none"/>
              <a:t>c</a:t>
            </a:r>
          </a:p>
        </p:txBody>
      </p:sp>
      <p:sp>
        <p:nvSpPr>
          <p:cNvPr id="108" name="Text Box 25"/>
          <p:cNvSpPr txBox="1">
            <a:spLocks noChangeArrowheads="1"/>
          </p:cNvSpPr>
          <p:nvPr/>
        </p:nvSpPr>
        <p:spPr bwMode="auto">
          <a:xfrm>
            <a:off x="3805808" y="4082926"/>
            <a:ext cx="325438" cy="396875"/>
          </a:xfrm>
          <a:prstGeom prst="rect">
            <a:avLst/>
          </a:prstGeom>
          <a:noFill/>
          <a:ln w="12700">
            <a:noFill/>
            <a:miter lim="800000"/>
            <a:headEnd type="none" w="sm" len="sm"/>
            <a:tailEnd type="none" w="sm" len="sm"/>
          </a:ln>
          <a:effectLst/>
        </p:spPr>
        <p:txBody>
          <a:bodyPr wrap="none">
            <a:spAutoFit/>
          </a:bodyPr>
          <a:lstStyle/>
          <a:p>
            <a:r>
              <a:rPr lang="en-US" sz="2000" b="1" u="none"/>
              <a:t>d</a:t>
            </a:r>
          </a:p>
        </p:txBody>
      </p:sp>
      <p:sp>
        <p:nvSpPr>
          <p:cNvPr id="109" name="Line 26"/>
          <p:cNvSpPr>
            <a:spLocks noChangeShapeType="1"/>
          </p:cNvSpPr>
          <p:nvPr/>
        </p:nvSpPr>
        <p:spPr bwMode="auto">
          <a:xfrm>
            <a:off x="4110608" y="332092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10" name="Line 27"/>
          <p:cNvSpPr>
            <a:spLocks noChangeShapeType="1"/>
          </p:cNvSpPr>
          <p:nvPr/>
        </p:nvSpPr>
        <p:spPr bwMode="auto">
          <a:xfrm>
            <a:off x="4110608" y="370192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11" name="Line 28"/>
          <p:cNvSpPr>
            <a:spLocks noChangeShapeType="1"/>
          </p:cNvSpPr>
          <p:nvPr/>
        </p:nvSpPr>
        <p:spPr bwMode="auto">
          <a:xfrm>
            <a:off x="4110608" y="408292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12" name="Text Box 29"/>
          <p:cNvSpPr txBox="1">
            <a:spLocks noChangeArrowheads="1"/>
          </p:cNvSpPr>
          <p:nvPr/>
        </p:nvSpPr>
        <p:spPr bwMode="auto">
          <a:xfrm>
            <a:off x="4644008" y="286372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b,2</a:t>
            </a:r>
            <a:r>
              <a:rPr lang="en-US" sz="1600" dirty="0">
                <a:latin typeface="Times New Roman" panose="02020603050405020304" pitchFamily="18" charset="0"/>
                <a:cs typeface="Times New Roman" panose="02020603050405020304" pitchFamily="18" charset="0"/>
              </a:rPr>
              <a:t>      </a:t>
            </a:r>
          </a:p>
        </p:txBody>
      </p:sp>
      <p:sp>
        <p:nvSpPr>
          <p:cNvPr id="113" name="Text Box 31"/>
          <p:cNvSpPr txBox="1">
            <a:spLocks noChangeArrowheads="1"/>
          </p:cNvSpPr>
          <p:nvPr/>
        </p:nvSpPr>
        <p:spPr bwMode="auto">
          <a:xfrm>
            <a:off x="4644008" y="328282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c,2</a:t>
            </a:r>
            <a:r>
              <a:rPr lang="en-US" sz="1600" dirty="0">
                <a:latin typeface="Times New Roman" panose="02020603050405020304" pitchFamily="18" charset="0"/>
                <a:cs typeface="Times New Roman" panose="02020603050405020304" pitchFamily="18" charset="0"/>
              </a:rPr>
              <a:t>      </a:t>
            </a:r>
          </a:p>
        </p:txBody>
      </p:sp>
      <p:sp>
        <p:nvSpPr>
          <p:cNvPr id="114" name="Text Box 32"/>
          <p:cNvSpPr txBox="1">
            <a:spLocks noChangeArrowheads="1"/>
          </p:cNvSpPr>
          <p:nvPr/>
        </p:nvSpPr>
        <p:spPr bwMode="auto">
          <a:xfrm>
            <a:off x="4644008" y="370192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d,5 </a:t>
            </a:r>
            <a:r>
              <a:rPr lang="en-US" sz="1600" dirty="0">
                <a:latin typeface="Times New Roman" panose="02020603050405020304" pitchFamily="18" charset="0"/>
                <a:cs typeface="Times New Roman" panose="02020603050405020304" pitchFamily="18" charset="0"/>
              </a:rPr>
              <a:t>     </a:t>
            </a:r>
          </a:p>
        </p:txBody>
      </p:sp>
      <p:cxnSp>
        <p:nvCxnSpPr>
          <p:cNvPr id="115" name="AutoShape 33"/>
          <p:cNvCxnSpPr>
            <a:cxnSpLocks noChangeShapeType="1"/>
            <a:stCxn id="98" idx="6"/>
            <a:endCxn id="97" idx="2"/>
          </p:cNvCxnSpPr>
          <p:nvPr/>
        </p:nvCxnSpPr>
        <p:spPr bwMode="auto">
          <a:xfrm>
            <a:off x="2205608" y="3930526"/>
            <a:ext cx="457200" cy="0"/>
          </a:xfrm>
          <a:prstGeom prst="straightConnector1">
            <a:avLst/>
          </a:prstGeom>
          <a:noFill/>
          <a:ln w="12700">
            <a:solidFill>
              <a:schemeClr val="tx1"/>
            </a:solidFill>
            <a:round/>
            <a:headEnd type="none" w="sm" len="sm"/>
            <a:tailEnd type="triangle" w="med" len="med"/>
          </a:ln>
          <a:effectLst/>
        </p:spPr>
      </p:cxnSp>
      <p:sp>
        <p:nvSpPr>
          <p:cNvPr id="116" name="Text Box 38"/>
          <p:cNvSpPr txBox="1">
            <a:spLocks noChangeArrowheads="1"/>
          </p:cNvSpPr>
          <p:nvPr/>
        </p:nvSpPr>
        <p:spPr bwMode="auto">
          <a:xfrm>
            <a:off x="5710808" y="286372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d,1</a:t>
            </a:r>
            <a:r>
              <a:rPr lang="en-US" sz="1600" dirty="0">
                <a:latin typeface="Times New Roman" panose="02020603050405020304" pitchFamily="18" charset="0"/>
                <a:cs typeface="Times New Roman" panose="02020603050405020304" pitchFamily="18" charset="0"/>
              </a:rPr>
              <a:t>      </a:t>
            </a:r>
          </a:p>
        </p:txBody>
      </p:sp>
      <p:sp>
        <p:nvSpPr>
          <p:cNvPr id="117" name="Text Box 40"/>
          <p:cNvSpPr txBox="1">
            <a:spLocks noChangeArrowheads="1"/>
          </p:cNvSpPr>
          <p:nvPr/>
        </p:nvSpPr>
        <p:spPr bwMode="auto">
          <a:xfrm>
            <a:off x="6853808" y="286372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c,3</a:t>
            </a:r>
            <a:r>
              <a:rPr lang="en-US" sz="1600" dirty="0">
                <a:latin typeface="Times New Roman" panose="02020603050405020304" pitchFamily="18" charset="0"/>
                <a:cs typeface="Times New Roman" panose="02020603050405020304" pitchFamily="18" charset="0"/>
              </a:rPr>
              <a:t>      </a:t>
            </a:r>
          </a:p>
        </p:txBody>
      </p:sp>
      <p:sp>
        <p:nvSpPr>
          <p:cNvPr id="118" name="Line 43"/>
          <p:cNvSpPr>
            <a:spLocks noChangeShapeType="1"/>
          </p:cNvSpPr>
          <p:nvPr/>
        </p:nvSpPr>
        <p:spPr bwMode="auto">
          <a:xfrm>
            <a:off x="4339208" y="301612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119" name="Line 45"/>
          <p:cNvSpPr>
            <a:spLocks noChangeShapeType="1"/>
          </p:cNvSpPr>
          <p:nvPr/>
        </p:nvSpPr>
        <p:spPr bwMode="auto">
          <a:xfrm>
            <a:off x="5253608" y="301612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0" name="Line 46"/>
          <p:cNvSpPr>
            <a:spLocks noChangeShapeType="1"/>
          </p:cNvSpPr>
          <p:nvPr/>
        </p:nvSpPr>
        <p:spPr bwMode="auto">
          <a:xfrm>
            <a:off x="6320408" y="3016126"/>
            <a:ext cx="5334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1" name="Line 49"/>
          <p:cNvSpPr>
            <a:spLocks noChangeShapeType="1"/>
          </p:cNvSpPr>
          <p:nvPr/>
        </p:nvSpPr>
        <p:spPr bwMode="auto">
          <a:xfrm>
            <a:off x="4339208" y="347332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122" name="Line 51"/>
          <p:cNvSpPr>
            <a:spLocks noChangeShapeType="1"/>
          </p:cNvSpPr>
          <p:nvPr/>
        </p:nvSpPr>
        <p:spPr bwMode="auto">
          <a:xfrm>
            <a:off x="4339208" y="385432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123" name="Line 157"/>
          <p:cNvSpPr>
            <a:spLocks noChangeShapeType="1"/>
          </p:cNvSpPr>
          <p:nvPr/>
        </p:nvSpPr>
        <p:spPr bwMode="auto">
          <a:xfrm flipH="1">
            <a:off x="5020246" y="288277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4" name="Line 158"/>
          <p:cNvSpPr>
            <a:spLocks noChangeShapeType="1"/>
          </p:cNvSpPr>
          <p:nvPr/>
        </p:nvSpPr>
        <p:spPr bwMode="auto">
          <a:xfrm flipH="1">
            <a:off x="5021833" y="330346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5" name="Line 159"/>
          <p:cNvSpPr>
            <a:spLocks noChangeShapeType="1"/>
          </p:cNvSpPr>
          <p:nvPr/>
        </p:nvSpPr>
        <p:spPr bwMode="auto">
          <a:xfrm flipH="1">
            <a:off x="5023421" y="370986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6" name="Line 160"/>
          <p:cNvSpPr>
            <a:spLocks noChangeShapeType="1"/>
          </p:cNvSpPr>
          <p:nvPr/>
        </p:nvSpPr>
        <p:spPr bwMode="auto">
          <a:xfrm flipH="1">
            <a:off x="6102921" y="287007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7" name="Line 161"/>
          <p:cNvSpPr>
            <a:spLocks noChangeShapeType="1"/>
          </p:cNvSpPr>
          <p:nvPr/>
        </p:nvSpPr>
        <p:spPr bwMode="auto">
          <a:xfrm flipH="1">
            <a:off x="7228458" y="287166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8" name="Line 162"/>
          <p:cNvSpPr>
            <a:spLocks noChangeShapeType="1"/>
          </p:cNvSpPr>
          <p:nvPr/>
        </p:nvSpPr>
        <p:spPr bwMode="auto">
          <a:xfrm flipH="1">
            <a:off x="7249096" y="2847851"/>
            <a:ext cx="365125" cy="36671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9" name="Line 163"/>
          <p:cNvSpPr>
            <a:spLocks noChangeShapeType="1"/>
          </p:cNvSpPr>
          <p:nvPr/>
        </p:nvSpPr>
        <p:spPr bwMode="auto">
          <a:xfrm flipH="1">
            <a:off x="5001196" y="3279651"/>
            <a:ext cx="381000" cy="352425"/>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0" name="Line 164"/>
          <p:cNvSpPr>
            <a:spLocks noChangeShapeType="1"/>
          </p:cNvSpPr>
          <p:nvPr/>
        </p:nvSpPr>
        <p:spPr bwMode="auto">
          <a:xfrm flipH="1">
            <a:off x="5031358" y="3701926"/>
            <a:ext cx="365125" cy="3222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1" name="Line 165"/>
          <p:cNvSpPr>
            <a:spLocks noChangeShapeType="1"/>
          </p:cNvSpPr>
          <p:nvPr/>
        </p:nvSpPr>
        <p:spPr bwMode="auto">
          <a:xfrm flipH="1">
            <a:off x="4102671" y="4089276"/>
            <a:ext cx="334962" cy="412750"/>
          </a:xfrm>
          <a:prstGeom prst="line">
            <a:avLst/>
          </a:prstGeom>
          <a:noFill/>
          <a:ln w="12700">
            <a:solidFill>
              <a:schemeClr val="tx1"/>
            </a:solidFill>
            <a:round/>
            <a:headEnd type="none" w="sm" len="sm"/>
            <a:tailEnd type="none" w="sm" len="sm"/>
          </a:ln>
          <a:effectLst/>
        </p:spPr>
        <p:txBody>
          <a:bodyPr wrap="none" anchor="ctr"/>
          <a:lstStyle/>
          <a:p>
            <a:endParaRPr lang="en-US"/>
          </a:p>
        </p:txBody>
      </p:sp>
      <p:pic>
        <p:nvPicPr>
          <p:cNvPr id="132" name="Picture 131"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6632384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normAutofit/>
          </a:bodyPr>
          <a:lstStyle/>
          <a:p>
            <a:r>
              <a:rPr lang="en-US" altLang="en-US" dirty="0"/>
              <a:t>Summary</a:t>
            </a:r>
          </a:p>
        </p:txBody>
      </p:sp>
      <p:sp>
        <p:nvSpPr>
          <p:cNvPr id="503811" name="Rectangle 3"/>
          <p:cNvSpPr>
            <a:spLocks noGrp="1" noChangeArrowheads="1"/>
          </p:cNvSpPr>
          <p:nvPr>
            <p:ph type="body" idx="1"/>
          </p:nvPr>
        </p:nvSpPr>
        <p:spPr/>
        <p:txBody>
          <a:bodyPr/>
          <a:lstStyle/>
          <a:p>
            <a:r>
              <a:rPr lang="en-US" altLang="en-US"/>
              <a:t>In this laboratory, we have looked at a number of graph representations</a:t>
            </a:r>
          </a:p>
          <a:p>
            <a:r>
              <a:rPr lang="en-US" altLang="en-US"/>
              <a:t>C++ lacks a </a:t>
            </a:r>
            <a:r>
              <a:rPr lang="en-US" altLang="en-US" i="1"/>
              <a:t>matrix</a:t>
            </a:r>
            <a:r>
              <a:rPr lang="en-US" altLang="en-US"/>
              <a:t> data structure</a:t>
            </a:r>
          </a:p>
          <a:p>
            <a:pPr lvl="1"/>
            <a:r>
              <a:rPr lang="en-US" altLang="en-US"/>
              <a:t>must use array of arrays</a:t>
            </a:r>
          </a:p>
          <a:p>
            <a:r>
              <a:rPr lang="en-US" altLang="en-US"/>
              <a:t>The possible factors affecting your choice of data structure are:</a:t>
            </a:r>
          </a:p>
          <a:p>
            <a:pPr lvl="1"/>
            <a:r>
              <a:rPr lang="en-US" altLang="en-US"/>
              <a:t>weighted or unweighted graphs</a:t>
            </a:r>
          </a:p>
          <a:p>
            <a:pPr lvl="1"/>
            <a:r>
              <a:rPr lang="en-US" altLang="en-US"/>
              <a:t>directed or undirected graphs</a:t>
            </a:r>
          </a:p>
          <a:p>
            <a:pPr lvl="1"/>
            <a:r>
              <a:rPr lang="en-US" altLang="en-US"/>
              <a:t>dense or sparse graphs</a:t>
            </a:r>
          </a:p>
        </p:txBody>
      </p:sp>
      <p:pic>
        <p:nvPicPr>
          <p:cNvPr id="503812" name="Picture 503811"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919458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dirty="0">
                <a:latin typeface="Arial" charset="0"/>
                <a:cs typeface="Arial" charset="0"/>
              </a:rPr>
              <a:t>An undirected graph</a:t>
            </a:r>
          </a:p>
        </p:txBody>
      </p:sp>
      <p:sp>
        <p:nvSpPr>
          <p:cNvPr id="1126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Example: given the </a:t>
            </a: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dirty="0">
                <a:latin typeface="Times New Roman" pitchFamily="18" charset="0"/>
                <a:cs typeface="Arial" charset="0"/>
              </a:rPr>
              <a:t>| = 7</a:t>
            </a:r>
            <a:r>
              <a:rPr lang="en-US" altLang="en-US" dirty="0">
                <a:latin typeface="Arial" charset="0"/>
                <a:cs typeface="Arial" charset="0"/>
              </a:rPr>
              <a:t> vertices</a:t>
            </a:r>
          </a:p>
          <a:p>
            <a:pPr algn="ctr">
              <a:buFontTx/>
              <a:buNone/>
            </a:pPr>
            <a:r>
              <a:rPr lang="en-US" altLang="en-US" i="1" dirty="0">
                <a:latin typeface="Times New Roman" pitchFamily="18" charset="0"/>
                <a:cs typeface="Arial" charset="0"/>
              </a:rPr>
              <a:t>V</a:t>
            </a:r>
            <a:r>
              <a:rPr lang="en-US" altLang="en-US" dirty="0">
                <a:latin typeface="Times New Roman" pitchFamily="18" charset="0"/>
                <a:cs typeface="Arial" charset="0"/>
              </a:rPr>
              <a:t> = {A, B, C, D, E, F, G}	</a:t>
            </a:r>
          </a:p>
          <a:p>
            <a:pPr>
              <a:buFontTx/>
              <a:buNone/>
            </a:pPr>
            <a:r>
              <a:rPr lang="en-US" altLang="en-US" dirty="0">
                <a:latin typeface="Arial" charset="0"/>
                <a:cs typeface="Arial" charset="0"/>
              </a:rPr>
              <a:t>	and the </a:t>
            </a:r>
            <a:r>
              <a:rPr lang="en-US" altLang="en-US" dirty="0">
                <a:latin typeface="Times New Roman" pitchFamily="18" charset="0"/>
                <a:cs typeface="Arial" charset="0"/>
              </a:rPr>
              <a:t>|</a:t>
            </a:r>
            <a:r>
              <a:rPr lang="en-US" altLang="en-US" i="1" dirty="0">
                <a:latin typeface="Times New Roman" pitchFamily="18" charset="0"/>
                <a:cs typeface="Arial" charset="0"/>
              </a:rPr>
              <a:t>E</a:t>
            </a:r>
            <a:r>
              <a:rPr lang="en-US" altLang="en-US" dirty="0">
                <a:latin typeface="Times New Roman" pitchFamily="18" charset="0"/>
                <a:cs typeface="Arial" charset="0"/>
              </a:rPr>
              <a:t>| = 9 </a:t>
            </a:r>
            <a:r>
              <a:rPr lang="en-US" altLang="en-US" dirty="0">
                <a:latin typeface="Arial" charset="0"/>
                <a:cs typeface="Arial" charset="0"/>
              </a:rPr>
              <a:t>edges</a:t>
            </a:r>
          </a:p>
          <a:p>
            <a:pPr>
              <a:buFontTx/>
              <a:buNone/>
            </a:pPr>
            <a:r>
              <a:rPr lang="en-US" altLang="en-US" sz="1800" i="1" dirty="0">
                <a:latin typeface="Times New Roman" pitchFamily="18" charset="0"/>
                <a:cs typeface="Arial" charset="0"/>
              </a:rPr>
              <a:t>	    E</a:t>
            </a:r>
            <a:r>
              <a:rPr lang="en-US" altLang="en-US" sz="1800" dirty="0">
                <a:latin typeface="Times New Roman" pitchFamily="18" charset="0"/>
                <a:cs typeface="Arial" charset="0"/>
              </a:rPr>
              <a:t> = {{A, B}, {A, D}, {A, E}, {B, C}, {B, D}, {B, E}, {C, E}, {C, F}, {D, E}}</a:t>
            </a:r>
          </a:p>
          <a:p>
            <a:pPr>
              <a:buFontTx/>
              <a:buNone/>
            </a:pPr>
            <a:endParaRPr lang="en-US" altLang="en-US" dirty="0">
              <a:latin typeface="Arial" charset="0"/>
              <a:cs typeface="Arial"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8" y="3068992"/>
            <a:ext cx="3311326" cy="2150609"/>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11267"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58425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http://en.wikipedia.org/wiki/Adjacency_matrix</a:t>
            </a:r>
          </a:p>
          <a:p>
            <a:pPr marL="533400" indent="-533400">
              <a:buFontTx/>
              <a:buNone/>
              <a:defRPr/>
            </a:pPr>
            <a:r>
              <a:rPr lang="en-US" sz="1400" dirty="0">
                <a:latin typeface="Arial" charset="0"/>
                <a:cs typeface="Arial" charset="0"/>
              </a:rPr>
              <a:t>		          http://en.wikipedia.org/wiki/Adjacency_list</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pic>
        <p:nvPicPr>
          <p:cNvPr id="20484" name="Picture 20483"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3709940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Summary</a:t>
            </a:r>
            <a:endParaRPr lang="zh-CN" altLang="en-US" dirty="0"/>
          </a:p>
        </p:txBody>
      </p:sp>
      <p:sp>
        <p:nvSpPr>
          <p:cNvPr id="3" name="Content Placeholder 2"/>
          <p:cNvSpPr>
            <a:spLocks noGrp="1"/>
          </p:cNvSpPr>
          <p:nvPr>
            <p:ph idx="1"/>
          </p:nvPr>
        </p:nvSpPr>
        <p:spPr/>
        <p:txBody>
          <a:bodyPr>
            <a:normAutofit/>
          </a:bodyPr>
          <a:lstStyle/>
          <a:p>
            <a:r>
              <a:rPr lang="en-US" altLang="zh-CN" dirty="0"/>
              <a:t>Definitions</a:t>
            </a:r>
          </a:p>
          <a:p>
            <a:pPr lvl="1"/>
            <a:r>
              <a:rPr lang="en-US" altLang="zh-CN" dirty="0"/>
              <a:t>Undirected graphs</a:t>
            </a:r>
          </a:p>
          <a:p>
            <a:pPr lvl="1"/>
            <a:r>
              <a:rPr lang="en-US" altLang="zh-CN" dirty="0"/>
              <a:t>Directed graph</a:t>
            </a:r>
          </a:p>
          <a:p>
            <a:r>
              <a:rPr lang="en-US" altLang="zh-CN" dirty="0"/>
              <a:t>Representation</a:t>
            </a:r>
          </a:p>
          <a:p>
            <a:pPr lvl="1"/>
            <a:r>
              <a:rPr lang="en-US" altLang="zh-CN" dirty="0"/>
              <a:t>Adjacency matrix</a:t>
            </a:r>
          </a:p>
          <a:p>
            <a:pPr lvl="1"/>
            <a:r>
              <a:rPr lang="en-US" altLang="zh-CN" dirty="0"/>
              <a:t>Adjacency list</a:t>
            </a:r>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741255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Degree</a:t>
            </a:r>
          </a:p>
        </p:txBody>
      </p:sp>
      <p:sp>
        <p:nvSpPr>
          <p:cNvPr id="12291" name="Rectangle 3"/>
          <p:cNvSpPr>
            <a:spLocks noGrp="1" noChangeArrowheads="1"/>
          </p:cNvSpPr>
          <p:nvPr>
            <p:ph type="body" idx="1"/>
          </p:nvPr>
        </p:nvSpPr>
        <p:spPr/>
        <p:txBody>
          <a:bodyPr>
            <a:normAutofit lnSpcReduction="10000"/>
          </a:bodyPr>
          <a:lstStyle/>
          <a:p>
            <a:pPr>
              <a:buFont typeface="Arial" charset="0"/>
              <a:buNone/>
            </a:pPr>
            <a:r>
              <a:rPr lang="en-US" altLang="en-US" dirty="0">
                <a:latin typeface="Arial" charset="0"/>
                <a:cs typeface="Arial" charset="0"/>
              </a:rPr>
              <a:t>	The degree of a vertex is defined as the number of adjacent vertices</a:t>
            </a:r>
          </a:p>
          <a:p>
            <a:pPr marL="457200" lvl="1" indent="0">
              <a:buNone/>
            </a:pPr>
            <a:r>
              <a:rPr lang="en-US" altLang="en-US" dirty="0">
                <a:latin typeface="Times New Roman" panose="02020603050405020304" pitchFamily="18" charset="0"/>
                <a:cs typeface="Times New Roman" panose="02020603050405020304" pitchFamily="18" charset="0"/>
              </a:rPr>
              <a:t>	degree(A) = degree(D) = degree(C) = 3</a:t>
            </a:r>
          </a:p>
          <a:p>
            <a:pPr marL="457200" lvl="1" indent="0">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degree(B) = degree(E) = 4</a:t>
            </a:r>
          </a:p>
          <a:p>
            <a:pPr marL="457200" lvl="1" indent="0">
              <a:buNone/>
            </a:pPr>
            <a:r>
              <a:rPr lang="en-US" altLang="en-US" dirty="0">
                <a:latin typeface="Times New Roman" panose="02020603050405020304" pitchFamily="18" charset="0"/>
                <a:cs typeface="Times New Roman" panose="02020603050405020304" pitchFamily="18" charset="0"/>
              </a:rPr>
              <a:t>	degree(F) = 1</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degree(G) = 0</a:t>
            </a: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r>
              <a:rPr lang="en-US" altLang="en-US" dirty="0">
                <a:solidFill>
                  <a:prstClr val="black"/>
                </a:solidFill>
                <a:latin typeface="Arial" charset="0"/>
                <a:cs typeface="Arial" charset="0"/>
              </a:rPr>
              <a:t>	Those vertices adjacent to a given vertex are its </a:t>
            </a:r>
            <a:r>
              <a:rPr lang="en-US" altLang="en-US" i="1" dirty="0">
                <a:solidFill>
                  <a:prstClr val="black"/>
                </a:solidFill>
                <a:latin typeface="Arial" charset="0"/>
                <a:cs typeface="Arial" charset="0"/>
              </a:rPr>
              <a:t>neighbors</a:t>
            </a:r>
          </a:p>
          <a:p>
            <a:pPr marL="457200" lvl="1" indent="0">
              <a:buNone/>
            </a:pPr>
            <a:endParaRPr lang="en-US" altLang="en-US" dirty="0">
              <a:latin typeface="Arial" charset="0"/>
              <a:cs typeface="Arial" charset="0"/>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8" y="3068992"/>
            <a:ext cx="3311326" cy="2150609"/>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12291"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69404118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25286</TotalTime>
  <Words>4281</Words>
  <Application>Microsoft Macintosh PowerPoint</Application>
  <PresentationFormat>On-screen Show (4:3)</PresentationFormat>
  <Paragraphs>657</Paragraphs>
  <Slides>81</Slides>
  <Notes>36</Notes>
  <HiddenSlides>31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81</vt:i4>
      </vt:variant>
    </vt:vector>
  </HeadingPairs>
  <TitlesOfParts>
    <vt:vector size="91" baseType="lpstr">
      <vt:lpstr>Arial</vt:lpstr>
      <vt:lpstr>Calibri</vt:lpstr>
      <vt:lpstr>Cambria Math</vt:lpstr>
      <vt:lpstr>Consolas</vt:lpstr>
      <vt:lpstr>Courier New</vt:lpstr>
      <vt:lpstr>Symbol</vt:lpstr>
      <vt:lpstr>Tahoma</vt:lpstr>
      <vt:lpstr>Times New Roman</vt:lpstr>
      <vt:lpstr>Custom Design</vt:lpstr>
      <vt:lpstr>Equation</vt:lpstr>
      <vt:lpstr>CS101  Algorithms and Data Structures</vt:lpstr>
      <vt:lpstr>Outline</vt:lpstr>
      <vt:lpstr>Outline</vt:lpstr>
      <vt:lpstr>Undirected Graphs</vt:lpstr>
      <vt:lpstr>Undirected Graphs</vt:lpstr>
      <vt:lpstr>Undirected graphs</vt:lpstr>
      <vt:lpstr>Undirected graphs</vt:lpstr>
      <vt:lpstr>An undirected graph</vt:lpstr>
      <vt:lpstr>Degree</vt:lpstr>
      <vt:lpstr>Sub-graphs</vt:lpstr>
      <vt:lpstr>Sub-graphs</vt:lpstr>
      <vt:lpstr>Vertex-induced sub-graphs</vt:lpstr>
      <vt:lpstr>Paths</vt:lpstr>
      <vt:lpstr>Paths</vt:lpstr>
      <vt:lpstr>Paths</vt:lpstr>
      <vt:lpstr>Paths</vt:lpstr>
      <vt:lpstr>Simple path</vt:lpstr>
      <vt:lpstr>Simple cycle</vt:lpstr>
      <vt:lpstr>Connectedness</vt:lpstr>
      <vt:lpstr>Weighted graphs</vt:lpstr>
      <vt:lpstr>Weighted graphs</vt:lpstr>
      <vt:lpstr>Weighted graphs</vt:lpstr>
      <vt:lpstr>Weighted graphs</vt:lpstr>
      <vt:lpstr>Trees</vt:lpstr>
      <vt:lpstr>Trees</vt:lpstr>
      <vt:lpstr>Forests</vt:lpstr>
      <vt:lpstr>Outline</vt:lpstr>
      <vt:lpstr>Directed graphs</vt:lpstr>
      <vt:lpstr>Directed graphs</vt:lpstr>
      <vt:lpstr>Directed graphs</vt:lpstr>
      <vt:lpstr>In and out degrees</vt:lpstr>
      <vt:lpstr>Sources and sinks</vt:lpstr>
      <vt:lpstr>Paths</vt:lpstr>
      <vt:lpstr>Connectedness</vt:lpstr>
      <vt:lpstr>Weighted directed graphs</vt:lpstr>
      <vt:lpstr>Directed acyclic graphs</vt:lpstr>
      <vt:lpstr>Directed acyclic graphs</vt:lpstr>
      <vt:lpstr>Representations</vt:lpstr>
      <vt:lpstr>Summary</vt:lpstr>
      <vt:lpstr>References</vt:lpstr>
      <vt:lpstr>Outline</vt:lpstr>
      <vt:lpstr>The Graph ADT</vt:lpstr>
      <vt:lpstr>Binary-relation list</vt:lpstr>
      <vt:lpstr>Adjacency matrix</vt:lpstr>
      <vt:lpstr>Adjacency list</vt:lpstr>
      <vt:lpstr>Outline</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C++ Notation Warning</vt:lpstr>
      <vt:lpstr>C++ Notation Warning</vt:lpstr>
      <vt:lpstr>Adjacency Matrix</vt:lpstr>
      <vt:lpstr> Default Values</vt:lpstr>
      <vt:lpstr> Default Values</vt:lpstr>
      <vt:lpstr> Default Values</vt:lpstr>
      <vt:lpstr> Default Values</vt:lpstr>
      <vt:lpstr> Default Values</vt:lpstr>
      <vt:lpstr> Sparse Matrices</vt:lpstr>
      <vt:lpstr> Sparse Matrices</vt:lpstr>
      <vt:lpstr>Adjacency list</vt:lpstr>
      <vt:lpstr>Adjacency list</vt:lpstr>
      <vt:lpstr>Adjacency list</vt:lpstr>
      <vt:lpstr>Adjacency list</vt:lpstr>
      <vt:lpstr>Adjacency list</vt:lpstr>
      <vt:lpstr>Adjacency list</vt:lpstr>
      <vt:lpstr>Adjacency list</vt:lpstr>
      <vt:lpstr>Adjacency list</vt:lpstr>
      <vt:lpstr>Summary</vt:lpstr>
      <vt:lpstr>References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 Lecture 16.2</dc:title>
  <dc:creator>dwharder</dc:creator>
  <cp:lastModifiedBy>hongjiang wei</cp:lastModifiedBy>
  <cp:revision>1369</cp:revision>
  <dcterms:created xsi:type="dcterms:W3CDTF">2009-09-11T23:00:44Z</dcterms:created>
  <dcterms:modified xsi:type="dcterms:W3CDTF">2023-11-23T13:28:43Z</dcterms:modified>
</cp:coreProperties>
</file>