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126"/>
  </p:notesMasterIdLst>
  <p:handoutMasterIdLst>
    <p:handoutMasterId r:id="rId127"/>
  </p:handoutMasterIdLst>
  <p:sldIdLst>
    <p:sldId id="419" r:id="rId2"/>
    <p:sldId id="474" r:id="rId3"/>
    <p:sldId id="374" r:id="rId4"/>
    <p:sldId id="384" r:id="rId5"/>
    <p:sldId id="420" r:id="rId6"/>
    <p:sldId id="375" r:id="rId7"/>
    <p:sldId id="386" r:id="rId8"/>
    <p:sldId id="392" r:id="rId9"/>
    <p:sldId id="402" r:id="rId10"/>
    <p:sldId id="401" r:id="rId11"/>
    <p:sldId id="393" r:id="rId12"/>
    <p:sldId id="394" r:id="rId13"/>
    <p:sldId id="397" r:id="rId14"/>
    <p:sldId id="398" r:id="rId15"/>
    <p:sldId id="399" r:id="rId16"/>
    <p:sldId id="400" r:id="rId17"/>
    <p:sldId id="396" r:id="rId18"/>
    <p:sldId id="403" r:id="rId19"/>
    <p:sldId id="414" r:id="rId20"/>
    <p:sldId id="391" r:id="rId21"/>
    <p:sldId id="387" r:id="rId22"/>
    <p:sldId id="385" r:id="rId23"/>
    <p:sldId id="508" r:id="rId24"/>
    <p:sldId id="388" r:id="rId25"/>
    <p:sldId id="390" r:id="rId26"/>
    <p:sldId id="404" r:id="rId27"/>
    <p:sldId id="405" r:id="rId28"/>
    <p:sldId id="406" r:id="rId29"/>
    <p:sldId id="407" r:id="rId30"/>
    <p:sldId id="408" r:id="rId31"/>
    <p:sldId id="409" r:id="rId32"/>
    <p:sldId id="410" r:id="rId33"/>
    <p:sldId id="411" r:id="rId34"/>
    <p:sldId id="413" r:id="rId35"/>
    <p:sldId id="412" r:id="rId36"/>
    <p:sldId id="415" r:id="rId37"/>
    <p:sldId id="376" r:id="rId38"/>
    <p:sldId id="417" r:id="rId39"/>
    <p:sldId id="418" r:id="rId40"/>
    <p:sldId id="373" r:id="rId41"/>
    <p:sldId id="475" r:id="rId42"/>
    <p:sldId id="421" r:id="rId43"/>
    <p:sldId id="422" r:id="rId44"/>
    <p:sldId id="423" r:id="rId45"/>
    <p:sldId id="424" r:id="rId46"/>
    <p:sldId id="425" r:id="rId47"/>
    <p:sldId id="426" r:id="rId48"/>
    <p:sldId id="427" r:id="rId49"/>
    <p:sldId id="428" r:id="rId50"/>
    <p:sldId id="429" r:id="rId51"/>
    <p:sldId id="509" r:id="rId52"/>
    <p:sldId id="432" r:id="rId53"/>
    <p:sldId id="431" r:id="rId54"/>
    <p:sldId id="434" r:id="rId55"/>
    <p:sldId id="435" r:id="rId56"/>
    <p:sldId id="436" r:id="rId57"/>
    <p:sldId id="437" r:id="rId58"/>
    <p:sldId id="438" r:id="rId59"/>
    <p:sldId id="439" r:id="rId60"/>
    <p:sldId id="440" r:id="rId61"/>
    <p:sldId id="441" r:id="rId62"/>
    <p:sldId id="442" r:id="rId63"/>
    <p:sldId id="443" r:id="rId64"/>
    <p:sldId id="444" r:id="rId65"/>
    <p:sldId id="445" r:id="rId66"/>
    <p:sldId id="446" r:id="rId67"/>
    <p:sldId id="447" r:id="rId68"/>
    <p:sldId id="448" r:id="rId69"/>
    <p:sldId id="449" r:id="rId70"/>
    <p:sldId id="450" r:id="rId71"/>
    <p:sldId id="451" r:id="rId72"/>
    <p:sldId id="452" r:id="rId73"/>
    <p:sldId id="453" r:id="rId74"/>
    <p:sldId id="454" r:id="rId75"/>
    <p:sldId id="455" r:id="rId76"/>
    <p:sldId id="456" r:id="rId77"/>
    <p:sldId id="457" r:id="rId78"/>
    <p:sldId id="458" r:id="rId79"/>
    <p:sldId id="459" r:id="rId80"/>
    <p:sldId id="460" r:id="rId81"/>
    <p:sldId id="476" r:id="rId82"/>
    <p:sldId id="461" r:id="rId83"/>
    <p:sldId id="462" r:id="rId84"/>
    <p:sldId id="463" r:id="rId85"/>
    <p:sldId id="464" r:id="rId86"/>
    <p:sldId id="465" r:id="rId87"/>
    <p:sldId id="466" r:id="rId88"/>
    <p:sldId id="467" r:id="rId89"/>
    <p:sldId id="468" r:id="rId90"/>
    <p:sldId id="469" r:id="rId91"/>
    <p:sldId id="470" r:id="rId92"/>
    <p:sldId id="471" r:id="rId93"/>
    <p:sldId id="472" r:id="rId94"/>
    <p:sldId id="473" r:id="rId95"/>
    <p:sldId id="477" r:id="rId96"/>
    <p:sldId id="505" r:id="rId97"/>
    <p:sldId id="478" r:id="rId98"/>
    <p:sldId id="479" r:id="rId99"/>
    <p:sldId id="480" r:id="rId100"/>
    <p:sldId id="481" r:id="rId101"/>
    <p:sldId id="482" r:id="rId102"/>
    <p:sldId id="483" r:id="rId103"/>
    <p:sldId id="484" r:id="rId104"/>
    <p:sldId id="485" r:id="rId105"/>
    <p:sldId id="486" r:id="rId106"/>
    <p:sldId id="487" r:id="rId107"/>
    <p:sldId id="488" r:id="rId108"/>
    <p:sldId id="489" r:id="rId109"/>
    <p:sldId id="490" r:id="rId110"/>
    <p:sldId id="491" r:id="rId111"/>
    <p:sldId id="492" r:id="rId112"/>
    <p:sldId id="493" r:id="rId113"/>
    <p:sldId id="494" r:id="rId114"/>
    <p:sldId id="495" r:id="rId115"/>
    <p:sldId id="496" r:id="rId116"/>
    <p:sldId id="497" r:id="rId117"/>
    <p:sldId id="498" r:id="rId118"/>
    <p:sldId id="499" r:id="rId119"/>
    <p:sldId id="500" r:id="rId120"/>
    <p:sldId id="501" r:id="rId121"/>
    <p:sldId id="502" r:id="rId122"/>
    <p:sldId id="503" r:id="rId123"/>
    <p:sldId id="504" r:id="rId124"/>
    <p:sldId id="507" r:id="rId12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Default Section" id="{2128B64B-55C3-469C-98C3-6B31A2FA43B0}">
          <p14:sldIdLst>
            <p14:sldId id="419"/>
            <p14:sldId id="474"/>
            <p14:sldId id="374"/>
            <p14:sldId id="384"/>
            <p14:sldId id="420"/>
            <p14:sldId id="375"/>
            <p14:sldId id="386"/>
            <p14:sldId id="392"/>
            <p14:sldId id="402"/>
            <p14:sldId id="401"/>
            <p14:sldId id="393"/>
            <p14:sldId id="394"/>
            <p14:sldId id="397"/>
            <p14:sldId id="398"/>
            <p14:sldId id="399"/>
            <p14:sldId id="400"/>
            <p14:sldId id="396"/>
            <p14:sldId id="403"/>
            <p14:sldId id="414"/>
            <p14:sldId id="391"/>
            <p14:sldId id="387"/>
            <p14:sldId id="385"/>
            <p14:sldId id="508"/>
            <p14:sldId id="388"/>
            <p14:sldId id="390"/>
            <p14:sldId id="404"/>
            <p14:sldId id="405"/>
            <p14:sldId id="406"/>
            <p14:sldId id="407"/>
            <p14:sldId id="408"/>
            <p14:sldId id="409"/>
            <p14:sldId id="410"/>
            <p14:sldId id="411"/>
            <p14:sldId id="413"/>
            <p14:sldId id="412"/>
            <p14:sldId id="415"/>
            <p14:sldId id="376"/>
            <p14:sldId id="417"/>
            <p14:sldId id="418"/>
            <p14:sldId id="373"/>
          </p14:sldIdLst>
        </p14:section>
        <p14:section name="Untitled Section" id="{2CD8135D-725E-4D47-BCAE-2A6EDADDA4BE}">
          <p14:sldIdLst>
            <p14:sldId id="475"/>
            <p14:sldId id="421"/>
            <p14:sldId id="422"/>
            <p14:sldId id="423"/>
            <p14:sldId id="424"/>
            <p14:sldId id="425"/>
            <p14:sldId id="426"/>
            <p14:sldId id="427"/>
            <p14:sldId id="428"/>
            <p14:sldId id="429"/>
            <p14:sldId id="509"/>
            <p14:sldId id="432"/>
            <p14:sldId id="431"/>
            <p14:sldId id="434"/>
            <p14:sldId id="435"/>
            <p14:sldId id="436"/>
            <p14:sldId id="437"/>
            <p14:sldId id="438"/>
            <p14:sldId id="439"/>
            <p14:sldId id="440"/>
            <p14:sldId id="441"/>
            <p14:sldId id="442"/>
            <p14:sldId id="443"/>
            <p14:sldId id="444"/>
            <p14:sldId id="445"/>
            <p14:sldId id="446"/>
            <p14:sldId id="447"/>
            <p14:sldId id="448"/>
            <p14:sldId id="449"/>
            <p14:sldId id="450"/>
            <p14:sldId id="451"/>
            <p14:sldId id="452"/>
            <p14:sldId id="453"/>
            <p14:sldId id="454"/>
            <p14:sldId id="455"/>
            <p14:sldId id="456"/>
            <p14:sldId id="457"/>
            <p14:sldId id="458"/>
            <p14:sldId id="459"/>
            <p14:sldId id="460"/>
          </p14:sldIdLst>
        </p14:section>
        <p14:section name="Untitled Section" id="{51769370-CBD6-4B3C-942C-B7AFAF87577D}">
          <p14:sldIdLst>
            <p14:sldId id="476"/>
            <p14:sldId id="461"/>
            <p14:sldId id="462"/>
            <p14:sldId id="463"/>
            <p14:sldId id="464"/>
            <p14:sldId id="465"/>
            <p14:sldId id="466"/>
            <p14:sldId id="467"/>
            <p14:sldId id="468"/>
            <p14:sldId id="469"/>
            <p14:sldId id="470"/>
            <p14:sldId id="471"/>
            <p14:sldId id="472"/>
            <p14:sldId id="473"/>
          </p14:sldIdLst>
        </p14:section>
        <p14:section name="Untitled Section" id="{EF40DD37-7C83-4A6A-89E7-98A0759776F4}">
          <p14:sldIdLst>
            <p14:sldId id="477"/>
            <p14:sldId id="505"/>
            <p14:sldId id="478"/>
            <p14:sldId id="479"/>
            <p14:sldId id="480"/>
            <p14:sldId id="481"/>
            <p14:sldId id="482"/>
            <p14:sldId id="483"/>
            <p14:sldId id="484"/>
            <p14:sldId id="485"/>
            <p14:sldId id="486"/>
            <p14:sldId id="487"/>
            <p14:sldId id="488"/>
            <p14:sldId id="489"/>
            <p14:sldId id="490"/>
            <p14:sldId id="491"/>
            <p14:sldId id="492"/>
            <p14:sldId id="493"/>
            <p14:sldId id="494"/>
            <p14:sldId id="495"/>
            <p14:sldId id="496"/>
            <p14:sldId id="497"/>
            <p14:sldId id="498"/>
            <p14:sldId id="499"/>
            <p14:sldId id="500"/>
            <p14:sldId id="501"/>
            <p14:sldId id="502"/>
            <p14:sldId id="503"/>
            <p14:sldId id="504"/>
          </p14:sldIdLst>
        </p14:section>
        <p14:section name="Untitled Section" id="{54CE132A-DA87-4B8C-A0A8-7CF356F31B27}">
          <p14:sldIdLst>
            <p14:sldId id="50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695" autoAdjust="0"/>
    <p:restoredTop sz="75211"/>
  </p:normalViewPr>
  <p:slideViewPr>
    <p:cSldViewPr>
      <p:cViewPr varScale="1">
        <p:scale>
          <a:sx n="95" d="100"/>
          <a:sy n="95" d="100"/>
        </p:scale>
        <p:origin x="2104" y="168"/>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18174"/>
    </p:cViewPr>
  </p:sorterViewPr>
  <p:notesViewPr>
    <p:cSldViewPr>
      <p:cViewPr varScale="1">
        <p:scale>
          <a:sx n="67" d="100"/>
          <a:sy n="67" d="100"/>
        </p:scale>
        <p:origin x="-2544"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9.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 Type="http://schemas.openxmlformats.org/officeDocument/2006/relationships/slide" Target="slides/slide10.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 Type="http://schemas.openxmlformats.org/officeDocument/2006/relationships/slide" Target="slides/slide11.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notesMaster" Target="notesMasters/notesMaster1.xml"/><Relationship Id="rId127" Type="http://schemas.openxmlformats.org/officeDocument/2006/relationships/handoutMaster" Target="handoutMasters/handoutMaster1.xml"/><Relationship Id="rId128" Type="http://schemas.openxmlformats.org/officeDocument/2006/relationships/presProps" Target="presProps.xml"/><Relationship Id="rId129" Type="http://schemas.openxmlformats.org/officeDocument/2006/relationships/viewProps" Target="viewProps.xml"/><Relationship Id="rId13" Type="http://schemas.openxmlformats.org/officeDocument/2006/relationships/slide" Target="slides/slide12.xml"/><Relationship Id="rId130" Type="http://schemas.openxmlformats.org/officeDocument/2006/relationships/theme" Target="theme/theme1.xml"/><Relationship Id="rId131" Type="http://schemas.openxmlformats.org/officeDocument/2006/relationships/tableStyles" Target="tableStyles.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 Type="http://schemas.openxmlformats.org/officeDocument/2006/relationships/slide" Target="slides/slide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 Type="http://schemas.openxmlformats.org/officeDocument/2006/relationships/slide" Target="slides/slide2.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 Type="http://schemas.openxmlformats.org/officeDocument/2006/relationships/slide" Target="slides/slide3.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 Type="http://schemas.openxmlformats.org/officeDocument/2006/relationships/slide" Target="slides/slide4.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 Type="http://schemas.openxmlformats.org/officeDocument/2006/relationships/slide" Target="slides/slide5.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 Type="http://schemas.openxmlformats.org/officeDocument/2006/relationships/slide" Target="slides/slide6.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 Type="http://schemas.openxmlformats.org/officeDocument/2006/relationships/slide" Target="slides/slide7.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 Type="http://schemas.openxmlformats.org/officeDocument/2006/relationships/slide" Target="slides/slide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A0F04F0-ED99-4A7D-AD7F-22DD5823387D}" type="datetimeFigureOut">
              <a:rPr lang="en-CA" smtClean="0"/>
              <a:t>2023-11-30</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6EDBF7C-66B1-4946-B091-A4A819905A03}" type="slidenum">
              <a:rPr lang="en-CA" smtClean="0"/>
              <a:t>‹#›</a:t>
            </a:fld>
            <a:endParaRPr lang="en-CA"/>
          </a:p>
        </p:txBody>
      </p:sp>
    </p:spTree>
    <p:extLst>
      <p:ext uri="{BB962C8B-B14F-4D97-AF65-F5344CB8AC3E}">
        <p14:creationId xmlns:p14="http://schemas.microsoft.com/office/powerpoint/2010/main" val="41585060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4A6F3147-B3C0-4B2A-B964-AB106F786BE1}" type="datetimeFigureOut">
              <a:rPr lang="en-US"/>
              <a:pPr>
                <a:defRPr/>
              </a:pPr>
              <a:t>11/30/23</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CA"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1BF7B1FF-DFE5-4B27-8E0E-F1DDF2FB76BC}" type="slidenum">
              <a:rPr lang="en-CA"/>
              <a:pPr>
                <a:defRPr/>
              </a:pPr>
              <a:t>‹#›</a:t>
            </a:fld>
            <a:endParaRPr lang="en-CA"/>
          </a:p>
        </p:txBody>
      </p:sp>
    </p:spTree>
    <p:extLst>
      <p:ext uri="{BB962C8B-B14F-4D97-AF65-F5344CB8AC3E}">
        <p14:creationId xmlns:p14="http://schemas.microsoft.com/office/powerpoint/2010/main" val="26719816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2.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sz="1200" dirty="0">
                <a:solidFill>
                  <a:srgbClr val="000000"/>
                </a:solidFill>
                <a:latin typeface="Arial"/>
                <a:cs typeface="+mn-cs"/>
              </a:rPr>
              <a:t>Adapted from the slides by Douglas Wilhelm Harder of U Waterloo (https://ece.uwaterloo.ca/~dwharder/aads/Lecture_materials/)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sz="1200" dirty="0">
                <a:solidFill>
                  <a:srgbClr val="000000"/>
                </a:solidFill>
                <a:latin typeface="Arial"/>
                <a:cs typeface="+mn-cs"/>
              </a:rPr>
              <a:t>May also contain</a:t>
            </a:r>
            <a:r>
              <a:rPr lang="en-CA" altLang="zh-CN" sz="1200" baseline="0" dirty="0">
                <a:solidFill>
                  <a:srgbClr val="000000"/>
                </a:solidFill>
                <a:latin typeface="Arial"/>
                <a:cs typeface="+mn-cs"/>
              </a:rPr>
              <a:t> material from the s</a:t>
            </a:r>
            <a:r>
              <a:rPr lang="en-US" altLang="zh-CN" dirty="0" err="1"/>
              <a:t>lides</a:t>
            </a:r>
            <a:r>
              <a:rPr lang="en-US" altLang="zh-CN" dirty="0"/>
              <a:t> at https://courses.cs.washington.edu/courses/cse326/03wi/326lecturesb.shtml (by Dan </a:t>
            </a:r>
            <a:r>
              <a:rPr lang="en-US" altLang="zh-CN" dirty="0" err="1"/>
              <a:t>Suciu</a:t>
            </a:r>
            <a:r>
              <a:rPr lang="en-US" altLang="zh-CN" dirty="0"/>
              <a:t> of U Washington)</a:t>
            </a:r>
          </a:p>
        </p:txBody>
      </p:sp>
      <p:sp>
        <p:nvSpPr>
          <p:cNvPr id="71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E6226FB-55D5-4CAA-90EF-D8DC53E1A20F}" type="slidenum">
              <a:rPr lang="en-CA" smtClean="0">
                <a:solidFill>
                  <a:prstClr val="black"/>
                </a:solidFill>
              </a:rPr>
              <a:pPr fontAlgn="base">
                <a:spcBef>
                  <a:spcPct val="0"/>
                </a:spcBef>
                <a:spcAft>
                  <a:spcPct val="0"/>
                </a:spcAft>
                <a:defRPr/>
              </a:pPr>
              <a:t>1</a:t>
            </a:fld>
            <a:endParaRPr lang="en-CA">
              <a:solidFill>
                <a:prstClr val="black"/>
              </a:solidFill>
            </a:endParaRPr>
          </a:p>
        </p:txBody>
      </p:sp>
    </p:spTree>
    <p:extLst>
      <p:ext uri="{BB962C8B-B14F-4D97-AF65-F5344CB8AC3E}">
        <p14:creationId xmlns:p14="http://schemas.microsoft.com/office/powerpoint/2010/main" val="33430025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D054AAC2-DE2A-46AF-9942-1D86C9FC3CE1}" type="slidenum">
              <a:rPr lang="en-CA" smtClean="0"/>
              <a:pPr>
                <a:defRPr/>
              </a:pPr>
              <a:t>25</a:t>
            </a:fld>
            <a:endParaRPr lang="en-CA"/>
          </a:p>
        </p:txBody>
      </p:sp>
    </p:spTree>
    <p:extLst>
      <p:ext uri="{BB962C8B-B14F-4D97-AF65-F5344CB8AC3E}">
        <p14:creationId xmlns:p14="http://schemas.microsoft.com/office/powerpoint/2010/main" val="10487264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a:p>
        </p:txBody>
      </p:sp>
      <p:sp>
        <p:nvSpPr>
          <p:cNvPr id="4" name="Slide Number Placeholder 3"/>
          <p:cNvSpPr>
            <a:spLocks noGrp="1"/>
          </p:cNvSpPr>
          <p:nvPr>
            <p:ph type="sldNum" sz="quarter" idx="5"/>
          </p:nvPr>
        </p:nvSpPr>
        <p:spPr/>
        <p:txBody>
          <a:bodyPr/>
          <a:lstStyle/>
          <a:p>
            <a:pPr>
              <a:defRPr/>
            </a:pPr>
            <a:fld id="{C9719500-C45E-434A-BC8A-8FFFDCB8ACC3}" type="slidenum">
              <a:rPr lang="en-CA" smtClean="0"/>
              <a:pPr>
                <a:defRPr/>
              </a:pPr>
              <a:t>40</a:t>
            </a:fld>
            <a:endParaRPr lang="en-CA"/>
          </a:p>
        </p:txBody>
      </p:sp>
    </p:spTree>
    <p:extLst>
      <p:ext uri="{BB962C8B-B14F-4D97-AF65-F5344CB8AC3E}">
        <p14:creationId xmlns:p14="http://schemas.microsoft.com/office/powerpoint/2010/main" val="13076965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BF1CDB00-3C41-497B-82AC-7C0ADF6D8264}" type="slidenum">
              <a:rPr lang="en-CA" smtClean="0"/>
              <a:pPr>
                <a:defRPr/>
              </a:pPr>
              <a:t>42</a:t>
            </a:fld>
            <a:endParaRPr lang="en-CA"/>
          </a:p>
        </p:txBody>
      </p:sp>
    </p:spTree>
    <p:extLst>
      <p:ext uri="{BB962C8B-B14F-4D97-AF65-F5344CB8AC3E}">
        <p14:creationId xmlns:p14="http://schemas.microsoft.com/office/powerpoint/2010/main" val="22762169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D054AAC2-DE2A-46AF-9942-1D86C9FC3CE1}" type="slidenum">
              <a:rPr lang="en-CA" smtClean="0"/>
              <a:pPr>
                <a:defRPr/>
              </a:pPr>
              <a:t>44</a:t>
            </a:fld>
            <a:endParaRPr lang="en-CA"/>
          </a:p>
        </p:txBody>
      </p:sp>
    </p:spTree>
    <p:extLst>
      <p:ext uri="{BB962C8B-B14F-4D97-AF65-F5344CB8AC3E}">
        <p14:creationId xmlns:p14="http://schemas.microsoft.com/office/powerpoint/2010/main" val="8835656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869DC1E3-74B2-486B-B93F-781DBBF23E67}" type="slidenum">
              <a:rPr lang="en-CA" smtClean="0"/>
              <a:pPr>
                <a:defRPr/>
              </a:pPr>
              <a:t>54</a:t>
            </a:fld>
            <a:endParaRPr lang="en-CA"/>
          </a:p>
        </p:txBody>
      </p:sp>
    </p:spTree>
    <p:extLst>
      <p:ext uri="{BB962C8B-B14F-4D97-AF65-F5344CB8AC3E}">
        <p14:creationId xmlns:p14="http://schemas.microsoft.com/office/powerpoint/2010/main" val="15175170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F8088227-A32A-47A5-8704-77BB62A9E110}" type="slidenum">
              <a:rPr lang="en-CA" smtClean="0"/>
              <a:pPr>
                <a:defRPr/>
              </a:pPr>
              <a:t>55</a:t>
            </a:fld>
            <a:endParaRPr lang="en-CA"/>
          </a:p>
        </p:txBody>
      </p:sp>
    </p:spTree>
    <p:extLst>
      <p:ext uri="{BB962C8B-B14F-4D97-AF65-F5344CB8AC3E}">
        <p14:creationId xmlns:p14="http://schemas.microsoft.com/office/powerpoint/2010/main" val="39542313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a:latin typeface="Arial" charset="0"/>
                <a:cs typeface="Arial" charset="0"/>
              </a:rPr>
              <a:t>	The solution will have to use </a:t>
            </a:r>
            <a:r>
              <a:rPr lang="en-US" altLang="en-US" dirty="0">
                <a:latin typeface="Symbol" pitchFamily="18" charset="2"/>
                <a:cs typeface="Arial" charset="0"/>
              </a:rPr>
              <a:t>Q</a:t>
            </a:r>
            <a:r>
              <a:rPr lang="en-US" altLang="en-US" dirty="0">
                <a:latin typeface="Times New Roman" pitchFamily="18" charset="0"/>
                <a:cs typeface="Times New Roman" pitchFamily="18" charset="0"/>
              </a:rPr>
              <a:t>(|</a:t>
            </a:r>
            <a:r>
              <a:rPr lang="en-US" altLang="en-US" i="1" dirty="0">
                <a:latin typeface="Times New Roman" pitchFamily="18" charset="0"/>
                <a:cs typeface="Times New Roman" pitchFamily="18" charset="0"/>
              </a:rPr>
              <a:t>V</a:t>
            </a:r>
            <a:r>
              <a:rPr lang="en-US" altLang="en-US" dirty="0">
                <a:latin typeface="Times New Roman" pitchFamily="18" charset="0"/>
                <a:cs typeface="Times New Roman" pitchFamily="18" charset="0"/>
              </a:rPr>
              <a:t>|)</a:t>
            </a:r>
            <a:r>
              <a:rPr lang="en-US" altLang="en-US" dirty="0">
                <a:latin typeface="Arial" charset="0"/>
                <a:cs typeface="Arial" charset="0"/>
              </a:rPr>
              <a:t> additional memory…</a:t>
            </a:r>
          </a:p>
          <a:p>
            <a:endParaRPr lang="en-CA" altLang="en-US" dirty="0"/>
          </a:p>
        </p:txBody>
      </p:sp>
      <p:sp>
        <p:nvSpPr>
          <p:cNvPr id="4" name="Slide Number Placeholder 3"/>
          <p:cNvSpPr>
            <a:spLocks noGrp="1"/>
          </p:cNvSpPr>
          <p:nvPr>
            <p:ph type="sldNum" sz="quarter" idx="5"/>
          </p:nvPr>
        </p:nvSpPr>
        <p:spPr/>
        <p:txBody>
          <a:bodyPr/>
          <a:lstStyle/>
          <a:p>
            <a:pPr>
              <a:defRPr/>
            </a:pPr>
            <a:fld id="{4A5B73EB-E8E7-4753-B524-530D27BE6404}" type="slidenum">
              <a:rPr lang="en-CA" smtClean="0"/>
              <a:pPr>
                <a:defRPr/>
              </a:pPr>
              <a:t>65</a:t>
            </a:fld>
            <a:endParaRPr lang="en-CA"/>
          </a:p>
        </p:txBody>
      </p:sp>
    </p:spTree>
    <p:extLst>
      <p:ext uri="{BB962C8B-B14F-4D97-AF65-F5344CB8AC3E}">
        <p14:creationId xmlns:p14="http://schemas.microsoft.com/office/powerpoint/2010/main" val="31023928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a:p>
        </p:txBody>
      </p:sp>
      <p:sp>
        <p:nvSpPr>
          <p:cNvPr id="4" name="Slide Number Placeholder 3"/>
          <p:cNvSpPr>
            <a:spLocks noGrp="1"/>
          </p:cNvSpPr>
          <p:nvPr>
            <p:ph type="sldNum" sz="quarter" idx="5"/>
          </p:nvPr>
        </p:nvSpPr>
        <p:spPr/>
        <p:txBody>
          <a:bodyPr/>
          <a:lstStyle/>
          <a:p>
            <a:pPr>
              <a:defRPr/>
            </a:pPr>
            <a:fld id="{C9719500-C45E-434A-BC8A-8FFFDCB8ACC3}" type="slidenum">
              <a:rPr lang="en-CA" smtClean="0"/>
              <a:pPr>
                <a:defRPr/>
              </a:pPr>
              <a:t>80</a:t>
            </a:fld>
            <a:endParaRPr lang="en-CA"/>
          </a:p>
        </p:txBody>
      </p:sp>
    </p:spTree>
    <p:extLst>
      <p:ext uri="{BB962C8B-B14F-4D97-AF65-F5344CB8AC3E}">
        <p14:creationId xmlns:p14="http://schemas.microsoft.com/office/powerpoint/2010/main" val="42137382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sz="1200" dirty="0">
                <a:solidFill>
                  <a:schemeClr val="tx1">
                    <a:lumMod val="50000"/>
                    <a:lumOff val="50000"/>
                  </a:schemeClr>
                </a:solidFill>
              </a:rPr>
              <a:t>Reference:  Kleinberg and </a:t>
            </a:r>
            <a:r>
              <a:rPr lang="en-CA" altLang="zh-CN" sz="1200" dirty="0" err="1">
                <a:solidFill>
                  <a:schemeClr val="tx1">
                    <a:lumMod val="50000"/>
                    <a:lumOff val="50000"/>
                  </a:schemeClr>
                </a:solidFill>
              </a:rPr>
              <a:t>Tardos</a:t>
            </a:r>
            <a:endParaRPr lang="en-CA" altLang="zh-CN" sz="1200" dirty="0">
              <a:solidFill>
                <a:schemeClr val="tx1">
                  <a:lumMod val="50000"/>
                  <a:lumOff val="50000"/>
                </a:schemeClr>
              </a:solidFill>
            </a:endParaRPr>
          </a:p>
          <a:p>
            <a:endParaRPr lang="en-CA" altLang="en-US" dirty="0"/>
          </a:p>
        </p:txBody>
      </p:sp>
      <p:sp>
        <p:nvSpPr>
          <p:cNvPr id="4" name="Slide Number Placeholder 3"/>
          <p:cNvSpPr>
            <a:spLocks noGrp="1"/>
          </p:cNvSpPr>
          <p:nvPr>
            <p:ph type="sldNum" sz="quarter" idx="5"/>
          </p:nvPr>
        </p:nvSpPr>
        <p:spPr/>
        <p:txBody>
          <a:bodyPr/>
          <a:lstStyle/>
          <a:p>
            <a:pPr>
              <a:defRPr/>
            </a:pPr>
            <a:fld id="{B052471A-BD07-49F5-8D25-951E1BA91E6E}" type="slidenum">
              <a:rPr lang="en-CA" smtClean="0"/>
              <a:pPr>
                <a:defRPr/>
              </a:pPr>
              <a:t>82</a:t>
            </a:fld>
            <a:endParaRPr lang="en-CA"/>
          </a:p>
        </p:txBody>
      </p:sp>
    </p:spTree>
    <p:extLst>
      <p:ext uri="{BB962C8B-B14F-4D97-AF65-F5344CB8AC3E}">
        <p14:creationId xmlns:p14="http://schemas.microsoft.com/office/powerpoint/2010/main" val="21552916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12E2B194-86E1-4458-A197-1F8F7F60B7A7}" type="slidenum">
              <a:rPr lang="en-CA" smtClean="0"/>
              <a:pPr>
                <a:defRPr/>
              </a:pPr>
              <a:t>83</a:t>
            </a:fld>
            <a:endParaRPr lang="en-CA"/>
          </a:p>
        </p:txBody>
      </p:sp>
    </p:spTree>
    <p:extLst>
      <p:ext uri="{BB962C8B-B14F-4D97-AF65-F5344CB8AC3E}">
        <p14:creationId xmlns:p14="http://schemas.microsoft.com/office/powerpoint/2010/main" val="10386304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BF1CDB00-3C41-497B-82AC-7C0ADF6D8264}" type="slidenum">
              <a:rPr lang="en-CA" smtClean="0"/>
              <a:pPr>
                <a:defRPr/>
              </a:pPr>
              <a:t>3</a:t>
            </a:fld>
            <a:endParaRPr lang="en-CA"/>
          </a:p>
        </p:txBody>
      </p:sp>
    </p:spTree>
    <p:extLst>
      <p:ext uri="{BB962C8B-B14F-4D97-AF65-F5344CB8AC3E}">
        <p14:creationId xmlns:p14="http://schemas.microsoft.com/office/powerpoint/2010/main" val="5289077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5CB6D475-37EE-42C1-868E-451EA9BA74B6}" type="slidenum">
              <a:rPr lang="en-CA" smtClean="0"/>
              <a:pPr>
                <a:defRPr/>
              </a:pPr>
              <a:t>92</a:t>
            </a:fld>
            <a:endParaRPr lang="en-CA"/>
          </a:p>
        </p:txBody>
      </p:sp>
    </p:spTree>
    <p:extLst>
      <p:ext uri="{BB962C8B-B14F-4D97-AF65-F5344CB8AC3E}">
        <p14:creationId xmlns:p14="http://schemas.microsoft.com/office/powerpoint/2010/main" val="23231263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278F2403-B128-4BCA-96C7-66D7723C0729}" type="slidenum">
              <a:rPr lang="en-CA" smtClean="0"/>
              <a:pPr>
                <a:defRPr/>
              </a:pPr>
              <a:t>93</a:t>
            </a:fld>
            <a:endParaRPr lang="en-CA"/>
          </a:p>
        </p:txBody>
      </p:sp>
    </p:spTree>
    <p:extLst>
      <p:ext uri="{BB962C8B-B14F-4D97-AF65-F5344CB8AC3E}">
        <p14:creationId xmlns:p14="http://schemas.microsoft.com/office/powerpoint/2010/main" val="23371366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a:p>
        </p:txBody>
      </p:sp>
      <p:sp>
        <p:nvSpPr>
          <p:cNvPr id="4" name="Slide Number Placeholder 3"/>
          <p:cNvSpPr>
            <a:spLocks noGrp="1"/>
          </p:cNvSpPr>
          <p:nvPr>
            <p:ph type="sldNum" sz="quarter" idx="5"/>
          </p:nvPr>
        </p:nvSpPr>
        <p:spPr/>
        <p:txBody>
          <a:bodyPr/>
          <a:lstStyle/>
          <a:p>
            <a:pPr>
              <a:defRPr/>
            </a:pPr>
            <a:fld id="{C9719500-C45E-434A-BC8A-8FFFDCB8ACC3}" type="slidenum">
              <a:rPr lang="en-CA" smtClean="0"/>
              <a:pPr>
                <a:defRPr/>
              </a:pPr>
              <a:t>94</a:t>
            </a:fld>
            <a:endParaRPr lang="en-CA"/>
          </a:p>
        </p:txBody>
      </p:sp>
    </p:spTree>
    <p:extLst>
      <p:ext uri="{BB962C8B-B14F-4D97-AF65-F5344CB8AC3E}">
        <p14:creationId xmlns:p14="http://schemas.microsoft.com/office/powerpoint/2010/main" val="31591868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B35B943B-9AE6-48A4-9670-97FF88F05C53}" type="slidenum">
              <a:rPr lang="en-CA" smtClean="0"/>
              <a:pPr>
                <a:defRPr/>
              </a:pPr>
              <a:t>95</a:t>
            </a:fld>
            <a:endParaRPr lang="en-CA"/>
          </a:p>
        </p:txBody>
      </p:sp>
    </p:spTree>
    <p:extLst>
      <p:ext uri="{BB962C8B-B14F-4D97-AF65-F5344CB8AC3E}">
        <p14:creationId xmlns:p14="http://schemas.microsoft.com/office/powerpoint/2010/main" val="27388684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E61FC892-E532-4138-97D4-AF413CED92C3}" type="slidenum">
              <a:rPr lang="en-CA" smtClean="0"/>
              <a:pPr>
                <a:defRPr/>
              </a:pPr>
              <a:t>97</a:t>
            </a:fld>
            <a:endParaRPr lang="en-CA"/>
          </a:p>
        </p:txBody>
      </p:sp>
    </p:spTree>
    <p:extLst>
      <p:ext uri="{BB962C8B-B14F-4D97-AF65-F5344CB8AC3E}">
        <p14:creationId xmlns:p14="http://schemas.microsoft.com/office/powerpoint/2010/main" val="27269114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59C2D3CD-2CC3-4842-8A6F-06600AC0FD27}" type="slidenum">
              <a:rPr lang="en-CA" smtClean="0"/>
              <a:pPr>
                <a:defRPr/>
              </a:pPr>
              <a:t>98</a:t>
            </a:fld>
            <a:endParaRPr lang="en-CA"/>
          </a:p>
        </p:txBody>
      </p:sp>
    </p:spTree>
    <p:extLst>
      <p:ext uri="{BB962C8B-B14F-4D97-AF65-F5344CB8AC3E}">
        <p14:creationId xmlns:p14="http://schemas.microsoft.com/office/powerpoint/2010/main" val="3488309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sz="1200" dirty="0">
                <a:solidFill>
                  <a:schemeClr val="tx1">
                    <a:lumMod val="50000"/>
                    <a:lumOff val="50000"/>
                  </a:schemeClr>
                </a:solidFill>
              </a:rPr>
              <a:t>Reference:  Kleinberg and </a:t>
            </a:r>
            <a:r>
              <a:rPr lang="en-CA" altLang="zh-CN" sz="1200" dirty="0" err="1">
                <a:solidFill>
                  <a:schemeClr val="tx1">
                    <a:lumMod val="50000"/>
                    <a:lumOff val="50000"/>
                  </a:schemeClr>
                </a:solidFill>
              </a:rPr>
              <a:t>Tardos</a:t>
            </a:r>
            <a:endParaRPr lang="en-CA" altLang="zh-CN" sz="1200" dirty="0">
              <a:solidFill>
                <a:schemeClr val="tx1">
                  <a:lumMod val="50000"/>
                  <a:lumOff val="50000"/>
                </a:schemeClr>
              </a:solidFill>
            </a:endParaRPr>
          </a:p>
          <a:p>
            <a:endParaRPr lang="zh-CN" altLang="en-US" dirty="0"/>
          </a:p>
        </p:txBody>
      </p:sp>
      <p:sp>
        <p:nvSpPr>
          <p:cNvPr id="4" name="Slide Number Placeholder 3"/>
          <p:cNvSpPr>
            <a:spLocks noGrp="1"/>
          </p:cNvSpPr>
          <p:nvPr>
            <p:ph type="sldNum" sz="quarter" idx="10"/>
          </p:nvPr>
        </p:nvSpPr>
        <p:spPr/>
        <p:txBody>
          <a:bodyPr/>
          <a:lstStyle/>
          <a:p>
            <a:pPr>
              <a:defRPr/>
            </a:pPr>
            <a:fld id="{1BF7B1FF-DFE5-4B27-8E0E-F1DDF2FB76BC}" type="slidenum">
              <a:rPr lang="en-CA" smtClean="0"/>
              <a:pPr>
                <a:defRPr/>
              </a:pPr>
              <a:t>121</a:t>
            </a:fld>
            <a:endParaRPr lang="en-CA"/>
          </a:p>
        </p:txBody>
      </p:sp>
    </p:spTree>
    <p:extLst>
      <p:ext uri="{BB962C8B-B14F-4D97-AF65-F5344CB8AC3E}">
        <p14:creationId xmlns:p14="http://schemas.microsoft.com/office/powerpoint/2010/main" val="39279642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79AA6B27-6191-47AE-9C76-EB771643F804}" type="slidenum">
              <a:rPr lang="en-CA" smtClean="0"/>
              <a:pPr>
                <a:defRPr/>
              </a:pPr>
              <a:t>122</a:t>
            </a:fld>
            <a:endParaRPr lang="en-CA"/>
          </a:p>
        </p:txBody>
      </p:sp>
    </p:spTree>
    <p:extLst>
      <p:ext uri="{BB962C8B-B14F-4D97-AF65-F5344CB8AC3E}">
        <p14:creationId xmlns:p14="http://schemas.microsoft.com/office/powerpoint/2010/main" val="17781392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a:p>
        </p:txBody>
      </p:sp>
      <p:sp>
        <p:nvSpPr>
          <p:cNvPr id="4" name="Slide Number Placeholder 3"/>
          <p:cNvSpPr>
            <a:spLocks noGrp="1"/>
          </p:cNvSpPr>
          <p:nvPr>
            <p:ph type="sldNum" sz="quarter" idx="5"/>
          </p:nvPr>
        </p:nvSpPr>
        <p:spPr/>
        <p:txBody>
          <a:bodyPr/>
          <a:lstStyle/>
          <a:p>
            <a:pPr>
              <a:defRPr/>
            </a:pPr>
            <a:fld id="{C9719500-C45E-434A-BC8A-8FFFDCB8ACC3}" type="slidenum">
              <a:rPr lang="en-CA" smtClean="0"/>
              <a:pPr>
                <a:defRPr/>
              </a:pPr>
              <a:t>123</a:t>
            </a:fld>
            <a:endParaRPr lang="en-CA"/>
          </a:p>
        </p:txBody>
      </p:sp>
    </p:spTree>
    <p:extLst>
      <p:ext uri="{BB962C8B-B14F-4D97-AF65-F5344CB8AC3E}">
        <p14:creationId xmlns:p14="http://schemas.microsoft.com/office/powerpoint/2010/main" val="2828802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D054AAC2-DE2A-46AF-9942-1D86C9FC3CE1}" type="slidenum">
              <a:rPr lang="en-CA" smtClean="0"/>
              <a:pPr>
                <a:defRPr/>
              </a:pPr>
              <a:t>6</a:t>
            </a:fld>
            <a:endParaRPr lang="en-CA"/>
          </a:p>
        </p:txBody>
      </p:sp>
    </p:spTree>
    <p:extLst>
      <p:ext uri="{BB962C8B-B14F-4D97-AF65-F5344CB8AC3E}">
        <p14:creationId xmlns:p14="http://schemas.microsoft.com/office/powerpoint/2010/main" val="33125264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D054AAC2-DE2A-46AF-9942-1D86C9FC3CE1}" type="slidenum">
              <a:rPr lang="en-CA" smtClean="0"/>
              <a:pPr>
                <a:defRPr/>
              </a:pPr>
              <a:t>7</a:t>
            </a:fld>
            <a:endParaRPr lang="en-CA"/>
          </a:p>
        </p:txBody>
      </p:sp>
    </p:spTree>
    <p:extLst>
      <p:ext uri="{BB962C8B-B14F-4D97-AF65-F5344CB8AC3E}">
        <p14:creationId xmlns:p14="http://schemas.microsoft.com/office/powerpoint/2010/main" val="3465276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D054AAC2-DE2A-46AF-9942-1D86C9FC3CE1}" type="slidenum">
              <a:rPr lang="en-CA" smtClean="0"/>
              <a:pPr>
                <a:defRPr/>
              </a:pPr>
              <a:t>20</a:t>
            </a:fld>
            <a:endParaRPr lang="en-CA"/>
          </a:p>
        </p:txBody>
      </p:sp>
    </p:spTree>
    <p:extLst>
      <p:ext uri="{BB962C8B-B14F-4D97-AF65-F5344CB8AC3E}">
        <p14:creationId xmlns:p14="http://schemas.microsoft.com/office/powerpoint/2010/main" val="26348709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D054AAC2-DE2A-46AF-9942-1D86C9FC3CE1}" type="slidenum">
              <a:rPr lang="en-CA" smtClean="0"/>
              <a:pPr>
                <a:defRPr/>
              </a:pPr>
              <a:t>21</a:t>
            </a:fld>
            <a:endParaRPr lang="en-CA"/>
          </a:p>
        </p:txBody>
      </p:sp>
    </p:spTree>
    <p:extLst>
      <p:ext uri="{BB962C8B-B14F-4D97-AF65-F5344CB8AC3E}">
        <p14:creationId xmlns:p14="http://schemas.microsoft.com/office/powerpoint/2010/main" val="6441956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D054AAC2-DE2A-46AF-9942-1D86C9FC3CE1}" type="slidenum">
              <a:rPr lang="en-CA" smtClean="0"/>
              <a:pPr>
                <a:defRPr/>
              </a:pPr>
              <a:t>22</a:t>
            </a:fld>
            <a:endParaRPr lang="en-CA"/>
          </a:p>
        </p:txBody>
      </p:sp>
    </p:spTree>
    <p:extLst>
      <p:ext uri="{BB962C8B-B14F-4D97-AF65-F5344CB8AC3E}">
        <p14:creationId xmlns:p14="http://schemas.microsoft.com/office/powerpoint/2010/main" val="13592428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D054AAC2-DE2A-46AF-9942-1D86C9FC3CE1}" type="slidenum">
              <a:rPr lang="en-CA" smtClean="0"/>
              <a:pPr>
                <a:defRPr/>
              </a:pPr>
              <a:t>23</a:t>
            </a:fld>
            <a:endParaRPr lang="en-CA"/>
          </a:p>
        </p:txBody>
      </p:sp>
    </p:spTree>
    <p:extLst>
      <p:ext uri="{BB962C8B-B14F-4D97-AF65-F5344CB8AC3E}">
        <p14:creationId xmlns:p14="http://schemas.microsoft.com/office/powerpoint/2010/main" val="31019171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D054AAC2-DE2A-46AF-9942-1D86C9FC3CE1}" type="slidenum">
              <a:rPr lang="en-CA" smtClean="0"/>
              <a:pPr>
                <a:defRPr/>
              </a:pPr>
              <a:t>24</a:t>
            </a:fld>
            <a:endParaRPr lang="en-CA"/>
          </a:p>
        </p:txBody>
      </p:sp>
    </p:spTree>
    <p:extLst>
      <p:ext uri="{BB962C8B-B14F-4D97-AF65-F5344CB8AC3E}">
        <p14:creationId xmlns:p14="http://schemas.microsoft.com/office/powerpoint/2010/main" val="33978162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defRPr sz="4000"/>
            </a:lvl1pPr>
          </a:lstStyle>
          <a:p>
            <a:r>
              <a:rPr lang="en-US" dirty="0"/>
              <a:t>Click to edit Master title style</a:t>
            </a:r>
            <a:endParaRPr lang="en-CA" dirty="0"/>
          </a:p>
        </p:txBody>
      </p:sp>
      <p:pic>
        <p:nvPicPr>
          <p:cNvPr id="5" name="Picture 2" descr="C:\Users\dwharder\Desktop\cc.png"/>
          <p:cNvPicPr>
            <a:picLocks noChangeAspect="1" noChangeArrowheads="1"/>
          </p:cNvPicPr>
          <p:nvPr userDrawn="1"/>
        </p:nvPicPr>
        <p:blipFill>
          <a:blip r:embed="rId2" cstate="print"/>
          <a:srcRect/>
          <a:stretch>
            <a:fillRect/>
          </a:stretch>
        </p:blipFill>
        <p:spPr bwMode="auto">
          <a:xfrm>
            <a:off x="8297863" y="6373813"/>
            <a:ext cx="679450" cy="330200"/>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a:lvl1pPr>
          </a:lstStyle>
          <a:p>
            <a:r>
              <a:rPr lang="en-US" dirty="0"/>
              <a:t>Click to edit Master title style</a:t>
            </a:r>
            <a:endParaRPr lang="en-CA" dirty="0"/>
          </a:p>
        </p:txBody>
      </p:sp>
      <p:sp>
        <p:nvSpPr>
          <p:cNvPr id="3" name="Content Placeholder 2"/>
          <p:cNvSpPr>
            <a:spLocks noGrp="1"/>
          </p:cNvSpPr>
          <p:nvPr>
            <p:ph idx="1"/>
          </p:nvPr>
        </p:nvSpPr>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endParaRPr lang="en-CA" dirty="0"/>
          </a:p>
        </p:txBody>
      </p:sp>
      <p:sp>
        <p:nvSpPr>
          <p:cNvPr id="3174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endParaRPr lang="en-CA"/>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Lst>
  <p:hf sldNum="0" hdr="0" dt="0"/>
  <p:txStyles>
    <p:titleStyle>
      <a:lvl1pPr algn="ctr" rtl="0" eaLnBrk="0" fontAlgn="base" hangingPunct="0">
        <a:spcBef>
          <a:spcPct val="0"/>
        </a:spcBef>
        <a:spcAft>
          <a:spcPct val="0"/>
        </a:spcAft>
        <a:defRPr sz="2800" kern="1200">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2800">
          <a:solidFill>
            <a:schemeClr val="tx1"/>
          </a:solidFill>
          <a:latin typeface="Arial" charset="0"/>
          <a:cs typeface="Arial" charset="0"/>
        </a:defRPr>
      </a:lvl2pPr>
      <a:lvl3pPr algn="ctr" rtl="0" eaLnBrk="0" fontAlgn="base" hangingPunct="0">
        <a:spcBef>
          <a:spcPct val="0"/>
        </a:spcBef>
        <a:spcAft>
          <a:spcPct val="0"/>
        </a:spcAft>
        <a:defRPr sz="2800">
          <a:solidFill>
            <a:schemeClr val="tx1"/>
          </a:solidFill>
          <a:latin typeface="Arial" charset="0"/>
          <a:cs typeface="Arial" charset="0"/>
        </a:defRPr>
      </a:lvl3pPr>
      <a:lvl4pPr algn="ctr" rtl="0" eaLnBrk="0" fontAlgn="base" hangingPunct="0">
        <a:spcBef>
          <a:spcPct val="0"/>
        </a:spcBef>
        <a:spcAft>
          <a:spcPct val="0"/>
        </a:spcAft>
        <a:defRPr sz="2800">
          <a:solidFill>
            <a:schemeClr val="tx1"/>
          </a:solidFill>
          <a:latin typeface="Arial" charset="0"/>
          <a:cs typeface="Arial" charset="0"/>
        </a:defRPr>
      </a:lvl4pPr>
      <a:lvl5pPr algn="ctr" rtl="0" eaLnBrk="0" fontAlgn="base" hangingPunct="0">
        <a:spcBef>
          <a:spcPct val="0"/>
        </a:spcBef>
        <a:spcAft>
          <a:spcPct val="0"/>
        </a:spcAft>
        <a:defRPr sz="2800">
          <a:solidFill>
            <a:schemeClr val="tx1"/>
          </a:solidFill>
          <a:latin typeface="Arial" charset="0"/>
          <a:cs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54.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3.png"/><Relationship Id="rId3" Type="http://schemas.openxmlformats.org/officeDocument/2006/relationships/image" Target="../media/image54.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3.png"/><Relationship Id="rId3" Type="http://schemas.openxmlformats.org/officeDocument/2006/relationships/image" Target="../media/image54.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4.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1.png"/><Relationship Id="rId3" Type="http://schemas.openxmlformats.org/officeDocument/2006/relationships/image" Target="../media/image54.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4.png"/><Relationship Id="rId3" Type="http://schemas.openxmlformats.org/officeDocument/2006/relationships/image" Target="../media/image54.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5.png"/><Relationship Id="rId3" Type="http://schemas.openxmlformats.org/officeDocument/2006/relationships/image" Target="../media/image54.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6.png"/><Relationship Id="rId3" Type="http://schemas.openxmlformats.org/officeDocument/2006/relationships/image" Target="../media/image54.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7.png"/><Relationship Id="rId3" Type="http://schemas.openxmlformats.org/officeDocument/2006/relationships/image" Target="../media/image54.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7.png"/><Relationship Id="rId3" Type="http://schemas.openxmlformats.org/officeDocument/2006/relationships/image" Target="../media/image54.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8.png"/><Relationship Id="rId3" Type="http://schemas.openxmlformats.org/officeDocument/2006/relationships/image" Target="../media/image5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4.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8.png"/><Relationship Id="rId3" Type="http://schemas.openxmlformats.org/officeDocument/2006/relationships/image" Target="../media/image54.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9.png"/><Relationship Id="rId3" Type="http://schemas.openxmlformats.org/officeDocument/2006/relationships/image" Target="../media/image54.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9.png"/><Relationship Id="rId3" Type="http://schemas.openxmlformats.org/officeDocument/2006/relationships/image" Target="../media/image54.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9.png"/><Relationship Id="rId3" Type="http://schemas.openxmlformats.org/officeDocument/2006/relationships/image" Target="../media/image54.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9.png"/><Relationship Id="rId3" Type="http://schemas.openxmlformats.org/officeDocument/2006/relationships/image" Target="../media/image54.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3.png"/><Relationship Id="rId3" Type="http://schemas.openxmlformats.org/officeDocument/2006/relationships/image" Target="../media/image54.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0.png"/><Relationship Id="rId3" Type="http://schemas.openxmlformats.org/officeDocument/2006/relationships/image" Target="../media/image54.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1.png"/><Relationship Id="rId3" Type="http://schemas.openxmlformats.org/officeDocument/2006/relationships/image" Target="../media/image54.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2.png"/><Relationship Id="rId3" Type="http://schemas.openxmlformats.org/officeDocument/2006/relationships/image" Target="../media/image54.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3.png"/><Relationship Id="rId3" Type="http://schemas.openxmlformats.org/officeDocument/2006/relationships/image" Target="../media/image5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54.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3.png"/><Relationship Id="rId3" Type="http://schemas.openxmlformats.org/officeDocument/2006/relationships/image" Target="../media/image54.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54.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54.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54.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5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5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5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5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5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5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5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5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5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5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5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image" Target="../media/image5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5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5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 Id="rId3" Type="http://schemas.openxmlformats.org/officeDocument/2006/relationships/image" Target="../media/image5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 Id="rId3" Type="http://schemas.openxmlformats.org/officeDocument/2006/relationships/image" Target="../media/image5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 Id="rId3" Type="http://schemas.openxmlformats.org/officeDocument/2006/relationships/image" Target="../media/image5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 Id="rId3" Type="http://schemas.openxmlformats.org/officeDocument/2006/relationships/image" Target="../media/image11.png"/><Relationship Id="rId4" Type="http://schemas.openxmlformats.org/officeDocument/2006/relationships/image" Target="../media/image5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 Id="rId3" Type="http://schemas.openxmlformats.org/officeDocument/2006/relationships/image" Target="../media/image5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 Id="rId3" Type="http://schemas.openxmlformats.org/officeDocument/2006/relationships/image" Target="../media/image5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 Id="rId3" Type="http://schemas.openxmlformats.org/officeDocument/2006/relationships/image" Target="../media/image5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 Id="rId3" Type="http://schemas.openxmlformats.org/officeDocument/2006/relationships/image" Target="../media/image5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 Id="rId3" Type="http://schemas.openxmlformats.org/officeDocument/2006/relationships/image" Target="../media/image5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 Id="rId3" Type="http://schemas.openxmlformats.org/officeDocument/2006/relationships/image" Target="../media/image5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 Id="rId3" Type="http://schemas.openxmlformats.org/officeDocument/2006/relationships/image" Target="../media/image5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 Id="rId3" Type="http://schemas.openxmlformats.org/officeDocument/2006/relationships/image" Target="../media/image5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 Id="rId3" Type="http://schemas.openxmlformats.org/officeDocument/2006/relationships/image" Target="../media/image5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5.png"/><Relationship Id="rId4" Type="http://schemas.openxmlformats.org/officeDocument/2006/relationships/image" Target="../media/image5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 Id="rId3" Type="http://schemas.openxmlformats.org/officeDocument/2006/relationships/image" Target="../media/image5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 Id="rId3" Type="http://schemas.openxmlformats.org/officeDocument/2006/relationships/image" Target="../media/image54.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 Id="rId3" Type="http://schemas.openxmlformats.org/officeDocument/2006/relationships/image" Target="../media/image54.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 Id="rId3" Type="http://schemas.openxmlformats.org/officeDocument/2006/relationships/image" Target="../media/image5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 Id="rId3" Type="http://schemas.openxmlformats.org/officeDocument/2006/relationships/image" Target="../media/image54.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 Id="rId3" Type="http://schemas.openxmlformats.org/officeDocument/2006/relationships/image" Target="../media/image54.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 Id="rId3" Type="http://schemas.openxmlformats.org/officeDocument/2006/relationships/image" Target="../media/image54.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 Id="rId3" Type="http://schemas.openxmlformats.org/officeDocument/2006/relationships/image" Target="../media/image54.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 Id="rId3" Type="http://schemas.openxmlformats.org/officeDocument/2006/relationships/image" Target="../media/image54.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4.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4.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4.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4.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4.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4.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4.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4.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4.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4.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4.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4.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4.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4.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54.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4.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4.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54.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4.png"/><Relationship Id="rId4" Type="http://schemas.openxmlformats.org/officeDocument/2006/relationships/image" Target="../media/image54.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 Id="rId3" Type="http://schemas.openxmlformats.org/officeDocument/2006/relationships/image" Target="../media/image54.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png"/><Relationship Id="rId3" Type="http://schemas.openxmlformats.org/officeDocument/2006/relationships/image" Target="../media/image54.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png"/><Relationship Id="rId3" Type="http://schemas.openxmlformats.org/officeDocument/2006/relationships/image" Target="../media/image54.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 Id="rId3" Type="http://schemas.openxmlformats.org/officeDocument/2006/relationships/image" Target="../media/image54.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 Id="rId3" Type="http://schemas.openxmlformats.org/officeDocument/2006/relationships/image" Target="../media/image54.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9.png"/><Relationship Id="rId3" Type="http://schemas.openxmlformats.org/officeDocument/2006/relationships/image" Target="../media/image5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54.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9.png"/><Relationship Id="rId3" Type="http://schemas.openxmlformats.org/officeDocument/2006/relationships/image" Target="../media/image54.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png"/><Relationship Id="rId3" Type="http://schemas.openxmlformats.org/officeDocument/2006/relationships/image" Target="../media/image54.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54.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54.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54.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54.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4.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54.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41.png"/><Relationship Id="rId4" Type="http://schemas.openxmlformats.org/officeDocument/2006/relationships/image" Target="../media/image54.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2.png"/><Relationship Id="rId3" Type="http://schemas.openxmlformats.org/officeDocument/2006/relationships/image" Target="../media/image41.png"/><Relationship Id="rId4" Type="http://schemas.openxmlformats.org/officeDocument/2006/relationships/image" Target="../media/image5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ctrTitle"/>
          </p:nvPr>
        </p:nvSpPr>
        <p:spPr>
          <a:xfrm>
            <a:off x="685800" y="2286000"/>
            <a:ext cx="7772400" cy="1143000"/>
          </a:xfrm>
        </p:spPr>
        <p:txBody>
          <a:bodyPr anchor="ctr">
            <a:normAutofit fontScale="90000"/>
          </a:bodyPr>
          <a:lstStyle/>
          <a:p>
            <a:pPr fontAlgn="auto">
              <a:spcBef>
                <a:spcPts val="0"/>
              </a:spcBef>
              <a:spcAft>
                <a:spcPts val="0"/>
              </a:spcAft>
              <a:defRPr/>
            </a:pPr>
            <a:r>
              <a:rPr lang="en-US" altLang="zh-CN" sz="4400" dirty="0"/>
              <a:t>CS101</a:t>
            </a:r>
            <a:r>
              <a:rPr lang="zh-CN" altLang="en-US" sz="4400" dirty="0"/>
              <a:t>  </a:t>
            </a:r>
            <a:r>
              <a:rPr lang="en-US" altLang="zh-CN" sz="4400" dirty="0"/>
              <a:t>Algorithms and Data</a:t>
            </a:r>
            <a:r>
              <a:rPr lang="zh-CN" altLang="en-US" sz="4400" dirty="0"/>
              <a:t> </a:t>
            </a:r>
            <a:r>
              <a:rPr lang="en-US" altLang="zh-CN" sz="4400" dirty="0"/>
              <a:t>Structures</a:t>
            </a:r>
          </a:p>
        </p:txBody>
      </p:sp>
      <p:sp>
        <p:nvSpPr>
          <p:cNvPr id="7" name="Subtitle 1"/>
          <p:cNvSpPr txBox="1">
            <a:spLocks/>
          </p:cNvSpPr>
          <p:nvPr/>
        </p:nvSpPr>
        <p:spPr>
          <a:xfrm>
            <a:off x="1143000" y="3602038"/>
            <a:ext cx="6858000" cy="1655762"/>
          </a:xfrm>
          <a:prstGeom prst="rect">
            <a:avLst/>
          </a:prstGeom>
        </p:spPr>
        <p:txBody>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eaLnBrk="1" hangingPunct="1">
              <a:buFont typeface="Arial" charset="0"/>
              <a:buNone/>
            </a:pPr>
            <a:endParaRPr lang="zh-CN" altLang="en-US" dirty="0">
              <a:solidFill>
                <a:prstClr val="black"/>
              </a:solidFill>
            </a:endParaRPr>
          </a:p>
        </p:txBody>
      </p:sp>
      <p:sp>
        <p:nvSpPr>
          <p:cNvPr id="4" name="Subtitle 1"/>
          <p:cNvSpPr txBox="1">
            <a:spLocks/>
          </p:cNvSpPr>
          <p:nvPr/>
        </p:nvSpPr>
        <p:spPr>
          <a:xfrm>
            <a:off x="1295400" y="3754438"/>
            <a:ext cx="6858000" cy="1655762"/>
          </a:xfrm>
          <a:prstGeom prst="rect">
            <a:avLst/>
          </a:prstGeom>
        </p:spPr>
        <p:txBody>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eaLnBrk="1" hangingPunct="1">
              <a:buNone/>
            </a:pPr>
            <a:r>
              <a:rPr lang="en-US" altLang="zh-CN" dirty="0"/>
              <a:t>Graph traversal</a:t>
            </a:r>
            <a:endParaRPr lang="en-US" altLang="zh-CN" dirty="0">
              <a:solidFill>
                <a:prstClr val="black"/>
              </a:solidFill>
            </a:endParaRPr>
          </a:p>
          <a:p>
            <a:pPr marL="0" indent="0" algn="ctr" eaLnBrk="1" hangingPunct="1">
              <a:buFont typeface="Arial" charset="0"/>
              <a:buNone/>
            </a:pPr>
            <a:r>
              <a:rPr lang="en-US" altLang="zh-CN" dirty="0">
                <a:solidFill>
                  <a:prstClr val="black"/>
                </a:solidFill>
              </a:rPr>
              <a:t>Textbook </a:t>
            </a:r>
            <a:r>
              <a:rPr lang="en-US" altLang="zh-CN" dirty="0" err="1">
                <a:solidFill>
                  <a:prstClr val="black"/>
                </a:solidFill>
              </a:rPr>
              <a:t>Ch</a:t>
            </a:r>
            <a:r>
              <a:rPr lang="en-US" altLang="zh-CN" dirty="0">
                <a:solidFill>
                  <a:prstClr val="black"/>
                </a:solidFill>
              </a:rPr>
              <a:t> 22.2/3/5</a:t>
            </a:r>
          </a:p>
        </p:txBody>
      </p:sp>
      <p:pic>
        <p:nvPicPr>
          <p:cNvPr id="8" name="Picture 7"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0894961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1075" name="Picture 19" descr="C:\Users\dwharder\Desktop\a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0448"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breadth-first traversal</a:t>
            </a:r>
          </a:p>
          <a:p>
            <a:pPr lvl="1"/>
            <a:r>
              <a:rPr lang="en-CA" dirty="0"/>
              <a:t>Pop A and push B, C and E</a:t>
            </a:r>
          </a:p>
          <a:p>
            <a:pPr marL="457200" lvl="1" indent="0">
              <a:buNone/>
            </a:pPr>
            <a:r>
              <a:rPr lang="en-CA" dirty="0"/>
              <a:t>			A</a:t>
            </a:r>
          </a:p>
        </p:txBody>
      </p:sp>
      <p:graphicFrame>
        <p:nvGraphicFramePr>
          <p:cNvPr id="5" name="Table 4"/>
          <p:cNvGraphicFramePr>
            <a:graphicFrameLocks noGrp="1"/>
          </p:cNvGraphicFramePr>
          <p:nvPr>
            <p:extLst>
              <p:ext uri="{D42A27DB-BD31-4B8C-83A1-F6EECF244321}">
                <p14:modId xmlns:p14="http://schemas.microsoft.com/office/powerpoint/2010/main" val="65739830"/>
              </p:ext>
            </p:extLst>
          </p:nvPr>
        </p:nvGraphicFramePr>
        <p:xfrm>
          <a:off x="1907704" y="5373216"/>
          <a:ext cx="3024336" cy="370840"/>
        </p:xfrm>
        <a:graphic>
          <a:graphicData uri="http://schemas.openxmlformats.org/drawingml/2006/table">
            <a:tbl>
              <a:tblPr firstRow="1" bandRow="1">
                <a:tableStyleId>{2D5ABB26-0587-4C30-8999-92F81FD0307C}</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gridCol w="504056">
                  <a:extLst>
                    <a:ext uri="{9D8B030D-6E8A-4147-A177-3AD203B41FA5}">
                      <a16:colId xmlns:a16="http://schemas.microsoft.com/office/drawing/2014/main" val="20004"/>
                    </a:ext>
                  </a:extLst>
                </a:gridCol>
                <a:gridCol w="504056">
                  <a:extLst>
                    <a:ext uri="{9D8B030D-6E8A-4147-A177-3AD203B41FA5}">
                      <a16:colId xmlns:a16="http://schemas.microsoft.com/office/drawing/2014/main" val="20005"/>
                    </a:ext>
                  </a:extLst>
                </a:gridCol>
              </a:tblGrid>
              <a:tr h="370840">
                <a:tc>
                  <a:txBody>
                    <a:bodyPr/>
                    <a:lstStyle/>
                    <a:p>
                      <a:pPr algn="ctr"/>
                      <a:r>
                        <a:rPr lang="en-CA"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301076" name="Picture 301075"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44199095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CA" altLang="en-US">
                <a:latin typeface="Arial" charset="0"/>
                <a:cs typeface="Arial" charset="0"/>
              </a:rPr>
              <a:t>Bipartite Graphs</a:t>
            </a:r>
          </a:p>
        </p:txBody>
      </p:sp>
      <p:sp>
        <p:nvSpPr>
          <p:cNvPr id="57347" name="Content Placeholder 2"/>
          <p:cNvSpPr>
            <a:spLocks noGrp="1"/>
          </p:cNvSpPr>
          <p:nvPr>
            <p:ph idx="1"/>
          </p:nvPr>
        </p:nvSpPr>
        <p:spPr/>
        <p:txBody>
          <a:bodyPr/>
          <a:lstStyle/>
          <a:p>
            <a:pPr>
              <a:buFont typeface="Arial" charset="0"/>
              <a:buNone/>
            </a:pPr>
            <a:r>
              <a:rPr lang="en-CA" altLang="en-US">
                <a:latin typeface="Arial" charset="0"/>
                <a:cs typeface="Arial" charset="0"/>
              </a:rPr>
              <a:t>	Is this graph bipartite?</a:t>
            </a:r>
          </a:p>
          <a:p>
            <a:pPr>
              <a:buFont typeface="Arial" charset="0"/>
              <a:buNone/>
            </a:pPr>
            <a:endParaRPr lang="en-CA" altLang="en-US">
              <a:latin typeface="Arial" charset="0"/>
              <a:cs typeface="Arial" charset="0"/>
            </a:endParaRPr>
          </a:p>
        </p:txBody>
      </p:sp>
      <p:pic>
        <p:nvPicPr>
          <p:cNvPr id="57348" name="Picture 4" descr="C:\Users\dwharder\Desktop\z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38283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49" name="Picture 57348"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413335790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CA" altLang="en-US">
                <a:latin typeface="Arial" charset="0"/>
                <a:cs typeface="Arial" charset="0"/>
              </a:rPr>
              <a:t>Bipartite Graphs</a:t>
            </a:r>
          </a:p>
        </p:txBody>
      </p:sp>
      <p:sp>
        <p:nvSpPr>
          <p:cNvPr id="58371" name="Content Placeholder 2"/>
          <p:cNvSpPr>
            <a:spLocks noGrp="1"/>
          </p:cNvSpPr>
          <p:nvPr>
            <p:ph idx="1"/>
          </p:nvPr>
        </p:nvSpPr>
        <p:spPr/>
        <p:txBody>
          <a:bodyPr/>
          <a:lstStyle/>
          <a:p>
            <a:pPr>
              <a:buFont typeface="Arial" charset="0"/>
              <a:buNone/>
            </a:pPr>
            <a:r>
              <a:rPr lang="en-CA" altLang="en-US" dirty="0">
                <a:latin typeface="Arial" charset="0"/>
                <a:cs typeface="Arial" charset="0"/>
              </a:rPr>
              <a:t>	In this case, it is not a bipartite graph</a:t>
            </a:r>
          </a:p>
          <a:p>
            <a:pPr>
              <a:buFont typeface="Arial" charset="0"/>
              <a:buNone/>
            </a:pPr>
            <a:endParaRPr lang="en-CA" altLang="en-US" dirty="0">
              <a:latin typeface="Arial" charset="0"/>
              <a:cs typeface="Arial" charset="0"/>
            </a:endParaRPr>
          </a:p>
          <a:p>
            <a:pPr>
              <a:buFont typeface="Arial" charset="0"/>
              <a:buNone/>
            </a:pPr>
            <a:endParaRPr lang="en-CA" altLang="en-US" dirty="0">
              <a:latin typeface="Arial" charset="0"/>
              <a:cs typeface="Arial" charset="0"/>
            </a:endParaRPr>
          </a:p>
          <a:p>
            <a:pPr>
              <a:buFont typeface="Arial" charset="0"/>
              <a:buNone/>
            </a:pPr>
            <a:endParaRPr lang="en-CA" altLang="en-US" dirty="0">
              <a:latin typeface="Arial" charset="0"/>
              <a:cs typeface="Arial" charset="0"/>
            </a:endParaRPr>
          </a:p>
          <a:p>
            <a:pPr>
              <a:buFont typeface="Arial" charset="0"/>
              <a:buNone/>
            </a:pPr>
            <a:endParaRPr lang="en-CA" altLang="en-US" dirty="0">
              <a:latin typeface="Arial" charset="0"/>
              <a:cs typeface="Arial" charset="0"/>
            </a:endParaRPr>
          </a:p>
          <a:p>
            <a:pPr>
              <a:buFont typeface="Arial" charset="0"/>
              <a:buNone/>
            </a:pPr>
            <a:endParaRPr lang="en-CA" altLang="en-US" dirty="0">
              <a:latin typeface="Arial" charset="0"/>
              <a:cs typeface="Arial" charset="0"/>
            </a:endParaRPr>
          </a:p>
          <a:p>
            <a:pPr>
              <a:buFont typeface="Arial" charset="0"/>
              <a:buNone/>
            </a:pPr>
            <a:endParaRPr lang="en-CA" altLang="en-US" dirty="0">
              <a:latin typeface="Arial" charset="0"/>
              <a:cs typeface="Arial" charset="0"/>
            </a:endParaRPr>
          </a:p>
          <a:p>
            <a:pPr>
              <a:buFont typeface="Arial" charset="0"/>
              <a:buNone/>
            </a:pPr>
            <a:endParaRPr lang="en-CA" altLang="en-US" dirty="0">
              <a:latin typeface="Arial" charset="0"/>
              <a:cs typeface="Arial" charset="0"/>
            </a:endParaRPr>
          </a:p>
          <a:p>
            <a:pPr>
              <a:buFont typeface="Arial" charset="0"/>
              <a:buNone/>
            </a:pPr>
            <a:endParaRPr lang="en-CA" altLang="en-US" dirty="0">
              <a:latin typeface="Arial" charset="0"/>
              <a:cs typeface="Arial" charset="0"/>
            </a:endParaRPr>
          </a:p>
          <a:p>
            <a:pPr>
              <a:buFont typeface="Arial" charset="0"/>
              <a:buNone/>
            </a:pPr>
            <a:r>
              <a:rPr lang="en-CA" altLang="en-US" dirty="0">
                <a:latin typeface="Arial" charset="0"/>
                <a:cs typeface="Arial" charset="0"/>
              </a:rPr>
              <a:t>	How can we determine if a graph is bipartite?</a:t>
            </a:r>
          </a:p>
          <a:p>
            <a:pPr>
              <a:buFont typeface="Arial" charset="0"/>
              <a:buNone/>
            </a:pPr>
            <a:endParaRPr lang="en-CA" altLang="en-US" dirty="0">
              <a:latin typeface="Arial" charset="0"/>
              <a:cs typeface="Arial" charset="0"/>
            </a:endParaRPr>
          </a:p>
        </p:txBody>
      </p:sp>
      <p:pic>
        <p:nvPicPr>
          <p:cNvPr id="58372" name="Picture 4" descr="C:\Users\dwharder\Desktop\z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38283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3" name="Picture 58372"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254855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37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r>
              <a:rPr lang="en-CA" altLang="en-US">
                <a:latin typeface="Arial" charset="0"/>
                <a:cs typeface="Arial" charset="0"/>
              </a:rPr>
              <a:t>Bipartite Graphs</a:t>
            </a:r>
          </a:p>
        </p:txBody>
      </p:sp>
      <p:sp>
        <p:nvSpPr>
          <p:cNvPr id="59395" name="Content Placeholder 2"/>
          <p:cNvSpPr>
            <a:spLocks noGrp="1"/>
          </p:cNvSpPr>
          <p:nvPr>
            <p:ph idx="1"/>
          </p:nvPr>
        </p:nvSpPr>
        <p:spPr/>
        <p:txBody>
          <a:bodyPr/>
          <a:lstStyle/>
          <a:p>
            <a:pPr>
              <a:buFont typeface="Arial" charset="0"/>
              <a:buNone/>
            </a:pPr>
            <a:r>
              <a:rPr lang="en-CA" altLang="en-US" dirty="0">
                <a:latin typeface="Arial" charset="0"/>
                <a:cs typeface="Arial" charset="0"/>
              </a:rPr>
              <a:t>	Use a breadth-first traversal for a connected graph:</a:t>
            </a:r>
          </a:p>
          <a:p>
            <a:pPr lvl="1"/>
            <a:r>
              <a:rPr lang="en-CA" altLang="en-US" dirty="0">
                <a:latin typeface="Arial" charset="0"/>
                <a:cs typeface="Arial" charset="0"/>
              </a:rPr>
              <a:t>Choose a vertex, mark it belonging to </a:t>
            </a:r>
            <a:r>
              <a:rPr lang="en-CA" altLang="en-US" i="1" dirty="0">
                <a:latin typeface="Times New Roman" pitchFamily="18" charset="0"/>
                <a:cs typeface="Times New Roman" pitchFamily="18" charset="0"/>
              </a:rPr>
              <a:t>V</a:t>
            </a:r>
            <a:r>
              <a:rPr lang="en-CA" altLang="en-US" baseline="-25000" dirty="0">
                <a:latin typeface="Times New Roman" pitchFamily="18" charset="0"/>
                <a:cs typeface="Times New Roman" pitchFamily="18" charset="0"/>
              </a:rPr>
              <a:t>1</a:t>
            </a:r>
            <a:r>
              <a:rPr lang="en-CA" altLang="en-US" dirty="0">
                <a:latin typeface="Arial" charset="0"/>
                <a:cs typeface="Arial" charset="0"/>
              </a:rPr>
              <a:t> and push it onto a queue</a:t>
            </a:r>
          </a:p>
          <a:p>
            <a:pPr lvl="1"/>
            <a:r>
              <a:rPr lang="en-CA" altLang="en-US" dirty="0">
                <a:latin typeface="Arial" charset="0"/>
                <a:cs typeface="Arial" charset="0"/>
              </a:rPr>
              <a:t>While the queue is not empty, pop the front vertex </a:t>
            </a:r>
            <a:r>
              <a:rPr lang="en-CA" altLang="en-US" i="1" dirty="0">
                <a:latin typeface="Times New Roman" pitchFamily="18" charset="0"/>
                <a:cs typeface="Times New Roman" pitchFamily="18" charset="0"/>
              </a:rPr>
              <a:t>v</a:t>
            </a:r>
            <a:r>
              <a:rPr lang="en-CA" altLang="en-US" dirty="0">
                <a:latin typeface="Arial" charset="0"/>
                <a:cs typeface="Arial" charset="0"/>
              </a:rPr>
              <a:t> and</a:t>
            </a:r>
          </a:p>
          <a:p>
            <a:pPr lvl="2"/>
            <a:r>
              <a:rPr lang="en-CA" altLang="en-US" dirty="0">
                <a:latin typeface="Arial" charset="0"/>
                <a:cs typeface="Arial" charset="0"/>
              </a:rPr>
              <a:t>Any adjacent vertices that are already marked must belong to the set not containing </a:t>
            </a:r>
            <a:r>
              <a:rPr lang="en-CA" altLang="en-US" i="1" dirty="0">
                <a:latin typeface="Times New Roman" pitchFamily="18" charset="0"/>
                <a:cs typeface="Times New Roman" pitchFamily="18" charset="0"/>
              </a:rPr>
              <a:t>v</a:t>
            </a:r>
            <a:r>
              <a:rPr lang="en-CA" altLang="en-US" dirty="0">
                <a:latin typeface="Arial" charset="0"/>
                <a:cs typeface="Arial" charset="0"/>
              </a:rPr>
              <a:t>, otherwise, the graph is not bipartite (we are done); </a:t>
            </a:r>
          </a:p>
          <a:p>
            <a:pPr lvl="2"/>
            <a:r>
              <a:rPr lang="en-CA" altLang="en-US" dirty="0">
                <a:latin typeface="Arial" charset="0"/>
                <a:cs typeface="Arial" charset="0"/>
              </a:rPr>
              <a:t>Any unmarked adjacent vertices are marked as belonging to the other set and they are pushed onto the queue</a:t>
            </a:r>
          </a:p>
          <a:p>
            <a:pPr lvl="1"/>
            <a:r>
              <a:rPr lang="en-CA" altLang="en-US" dirty="0">
                <a:latin typeface="Arial" charset="0"/>
                <a:cs typeface="Arial" charset="0"/>
              </a:rPr>
              <a:t>If the queue is empty, the graph is bipartite</a:t>
            </a:r>
            <a:endParaRPr lang="en-CA" altLang="en-US" baseline="-25000" dirty="0">
              <a:latin typeface="Times New Roman" pitchFamily="18" charset="0"/>
              <a:cs typeface="Times New Roman" pitchFamily="18" charset="0"/>
            </a:endParaRPr>
          </a:p>
          <a:p>
            <a:pPr lvl="1"/>
            <a:endParaRPr lang="en-CA" altLang="en-US" dirty="0">
              <a:latin typeface="Arial" charset="0"/>
              <a:cs typeface="Arial" charset="0"/>
            </a:endParaRPr>
          </a:p>
          <a:p>
            <a:pPr>
              <a:buFont typeface="Arial" charset="0"/>
              <a:buNone/>
            </a:pPr>
            <a:endParaRPr lang="en-CA" altLang="en-US" dirty="0">
              <a:latin typeface="Arial" charset="0"/>
              <a:cs typeface="Arial" charset="0"/>
            </a:endParaRPr>
          </a:p>
        </p:txBody>
      </p:sp>
      <p:pic>
        <p:nvPicPr>
          <p:cNvPr id="59396" name="Picture 59395"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37031656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CA" altLang="en-US">
                <a:latin typeface="Arial" charset="0"/>
                <a:cs typeface="Arial" charset="0"/>
              </a:rPr>
              <a:t>Bipartite Graphs</a:t>
            </a:r>
          </a:p>
        </p:txBody>
      </p:sp>
      <p:sp>
        <p:nvSpPr>
          <p:cNvPr id="60419" name="Content Placeholder 2"/>
          <p:cNvSpPr>
            <a:spLocks noGrp="1"/>
          </p:cNvSpPr>
          <p:nvPr>
            <p:ph idx="1"/>
          </p:nvPr>
        </p:nvSpPr>
        <p:spPr/>
        <p:txBody>
          <a:bodyPr/>
          <a:lstStyle/>
          <a:p>
            <a:pPr>
              <a:buFont typeface="Arial" charset="0"/>
              <a:buNone/>
            </a:pPr>
            <a:r>
              <a:rPr lang="en-CA" altLang="en-US">
                <a:latin typeface="Arial" charset="0"/>
                <a:cs typeface="Arial" charset="0"/>
              </a:rPr>
              <a:t>	With the first graph, we can start with any vertex</a:t>
            </a:r>
          </a:p>
          <a:p>
            <a:pPr lvl="1"/>
            <a:r>
              <a:rPr lang="en-CA" altLang="en-US">
                <a:latin typeface="Arial" charset="0"/>
                <a:cs typeface="Arial" charset="0"/>
              </a:rPr>
              <a:t>We will use colours to distinguish the two sets</a:t>
            </a:r>
          </a:p>
        </p:txBody>
      </p:sp>
      <p:graphicFrame>
        <p:nvGraphicFramePr>
          <p:cNvPr id="4" name="Table 3"/>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60436" name="Picture 2" descr="C:\Users\dwharder\Desktop\z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8275"/>
            <a:ext cx="2017713" cy="209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37" name="Picture 60436"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73518945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r>
              <a:rPr lang="en-CA" altLang="en-US">
                <a:latin typeface="Arial" charset="0"/>
                <a:cs typeface="Arial" charset="0"/>
              </a:rPr>
              <a:t>Bipartite Graphs</a:t>
            </a:r>
          </a:p>
        </p:txBody>
      </p:sp>
      <p:sp>
        <p:nvSpPr>
          <p:cNvPr id="61443" name="Content Placeholder 2"/>
          <p:cNvSpPr>
            <a:spLocks noGrp="1"/>
          </p:cNvSpPr>
          <p:nvPr>
            <p:ph idx="1"/>
          </p:nvPr>
        </p:nvSpPr>
        <p:spPr/>
        <p:txBody>
          <a:bodyPr/>
          <a:lstStyle/>
          <a:p>
            <a:pPr>
              <a:buFont typeface="Arial" charset="0"/>
              <a:buNone/>
            </a:pPr>
            <a:r>
              <a:rPr lang="en-CA" altLang="en-US">
                <a:latin typeface="Arial" charset="0"/>
                <a:cs typeface="Arial" charset="0"/>
              </a:rPr>
              <a:t>	Push A onto the queue and colour it red</a:t>
            </a:r>
          </a:p>
        </p:txBody>
      </p:sp>
      <p:pic>
        <p:nvPicPr>
          <p:cNvPr id="61444" name="Picture 2" descr="C:\Users\dwharder\Desktop\a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8275"/>
            <a:ext cx="2017713" cy="209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Table 5"/>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b="1" dirty="0">
                          <a:solidFill>
                            <a:srgbClr val="FF0000"/>
                          </a:solidFill>
                        </a:rPr>
                        <a:t>A</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61445" name="Picture 61444"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26174908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r>
              <a:rPr lang="en-CA" altLang="en-US">
                <a:latin typeface="Arial" charset="0"/>
                <a:cs typeface="Arial" charset="0"/>
              </a:rPr>
              <a:t>Bipartite Graphs</a:t>
            </a:r>
          </a:p>
        </p:txBody>
      </p:sp>
      <p:sp>
        <p:nvSpPr>
          <p:cNvPr id="62467" name="Content Placeholder 2"/>
          <p:cNvSpPr>
            <a:spLocks noGrp="1"/>
          </p:cNvSpPr>
          <p:nvPr>
            <p:ph idx="1"/>
          </p:nvPr>
        </p:nvSpPr>
        <p:spPr/>
        <p:txBody>
          <a:bodyPr/>
          <a:lstStyle/>
          <a:p>
            <a:pPr>
              <a:buFont typeface="Arial" charset="0"/>
              <a:buNone/>
            </a:pPr>
            <a:r>
              <a:rPr lang="en-CA" altLang="en-US">
                <a:latin typeface="Arial" charset="0"/>
                <a:cs typeface="Arial" charset="0"/>
              </a:rPr>
              <a:t>	Pop A and its two neighbours are not marked:</a:t>
            </a:r>
          </a:p>
          <a:p>
            <a:pPr lvl="1"/>
            <a:r>
              <a:rPr lang="en-CA" altLang="en-US">
                <a:latin typeface="Arial" charset="0"/>
                <a:cs typeface="Arial" charset="0"/>
              </a:rPr>
              <a:t>Mark them as blue and push them onto the queue</a:t>
            </a:r>
          </a:p>
        </p:txBody>
      </p:sp>
      <p:pic>
        <p:nvPicPr>
          <p:cNvPr id="62468" name="Picture 2" descr="C:\Users\dwharder\Desktop\a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8275"/>
            <a:ext cx="2017713" cy="209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b="1" dirty="0">
                          <a:solidFill>
                            <a:srgbClr val="00B0F0"/>
                          </a:solidFill>
                        </a:rPr>
                        <a:t>B</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a:solidFill>
                            <a:srgbClr val="00B0F0"/>
                          </a:solidFill>
                        </a:rPr>
                        <a:t>F</a:t>
                      </a: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62469" name="Picture 62468"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5432034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r>
              <a:rPr lang="en-CA" altLang="en-US">
                <a:latin typeface="Arial" charset="0"/>
                <a:cs typeface="Arial" charset="0"/>
              </a:rPr>
              <a:t>Bipartite Graphs</a:t>
            </a:r>
          </a:p>
        </p:txBody>
      </p:sp>
      <p:sp>
        <p:nvSpPr>
          <p:cNvPr id="63491" name="Content Placeholder 2"/>
          <p:cNvSpPr>
            <a:spLocks noGrp="1"/>
          </p:cNvSpPr>
          <p:nvPr>
            <p:ph idx="1"/>
          </p:nvPr>
        </p:nvSpPr>
        <p:spPr/>
        <p:txBody>
          <a:bodyPr/>
          <a:lstStyle/>
          <a:p>
            <a:pPr>
              <a:buFont typeface="Arial" charset="0"/>
              <a:buNone/>
            </a:pPr>
            <a:r>
              <a:rPr lang="en-CA" altLang="en-US">
                <a:latin typeface="Arial" charset="0"/>
                <a:cs typeface="Arial" charset="0"/>
              </a:rPr>
              <a:t>	Pop B—it is blue:</a:t>
            </a:r>
          </a:p>
          <a:p>
            <a:pPr lvl="1"/>
            <a:r>
              <a:rPr lang="en-CA" altLang="en-US">
                <a:latin typeface="Arial" charset="0"/>
                <a:cs typeface="Arial" charset="0"/>
              </a:rPr>
              <a:t>Its one marked neighbour, A, is red</a:t>
            </a:r>
          </a:p>
          <a:p>
            <a:pPr lvl="1"/>
            <a:r>
              <a:rPr lang="en-CA" altLang="en-US">
                <a:latin typeface="Arial" charset="0"/>
                <a:cs typeface="Arial" charset="0"/>
              </a:rPr>
              <a:t>Its other neighbours G and H are not marked:  mark them red and push them onto the queue</a:t>
            </a:r>
          </a:p>
        </p:txBody>
      </p:sp>
      <p:pic>
        <p:nvPicPr>
          <p:cNvPr id="63492" name="Picture 3" descr="C:\Users\dwharder\Desktop\a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8275"/>
            <a:ext cx="2017713" cy="209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b="1" dirty="0">
                          <a:solidFill>
                            <a:srgbClr val="00B0F0"/>
                          </a:solidFill>
                        </a:rPr>
                        <a:t>F</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FF0000"/>
                          </a:solidFill>
                        </a:rPr>
                        <a:t>G</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FF0000"/>
                          </a:solidFill>
                        </a:rPr>
                        <a:t>H</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63493" name="Picture 63492"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34207934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r>
              <a:rPr lang="en-CA" altLang="en-US">
                <a:latin typeface="Arial" charset="0"/>
                <a:cs typeface="Arial" charset="0"/>
              </a:rPr>
              <a:t>Bipartite Graphs</a:t>
            </a:r>
          </a:p>
        </p:txBody>
      </p:sp>
      <p:sp>
        <p:nvSpPr>
          <p:cNvPr id="64515" name="Content Placeholder 2"/>
          <p:cNvSpPr>
            <a:spLocks noGrp="1"/>
          </p:cNvSpPr>
          <p:nvPr>
            <p:ph idx="1"/>
          </p:nvPr>
        </p:nvSpPr>
        <p:spPr/>
        <p:txBody>
          <a:bodyPr/>
          <a:lstStyle/>
          <a:p>
            <a:pPr>
              <a:buFont typeface="Arial" charset="0"/>
              <a:buNone/>
            </a:pPr>
            <a:r>
              <a:rPr lang="en-CA" altLang="en-US">
                <a:latin typeface="Arial" charset="0"/>
                <a:cs typeface="Arial" charset="0"/>
              </a:rPr>
              <a:t>	Pop F—it is blue:</a:t>
            </a:r>
          </a:p>
          <a:p>
            <a:pPr lvl="1"/>
            <a:r>
              <a:rPr lang="en-CA" altLang="en-US">
                <a:latin typeface="Arial" charset="0"/>
                <a:cs typeface="Arial" charset="0"/>
              </a:rPr>
              <a:t>Its two marked neighbours, A and G, are red</a:t>
            </a:r>
          </a:p>
          <a:p>
            <a:pPr lvl="1"/>
            <a:r>
              <a:rPr lang="en-CA" altLang="en-US">
                <a:latin typeface="Arial" charset="0"/>
                <a:cs typeface="Arial" charset="0"/>
              </a:rPr>
              <a:t>Its neighbour E is not marked:  mark it red and pus it onto the queue</a:t>
            </a:r>
          </a:p>
        </p:txBody>
      </p:sp>
      <p:pic>
        <p:nvPicPr>
          <p:cNvPr id="64516" name="Picture 4" descr="C:\Users\dwharder\Desktop\a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668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b="1" dirty="0">
                          <a:solidFill>
                            <a:srgbClr val="FF0000"/>
                          </a:solidFill>
                        </a:rPr>
                        <a:t>G</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FF0000"/>
                          </a:solidFill>
                        </a:rPr>
                        <a:t>H</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FF0000"/>
                          </a:solidFill>
                        </a:rPr>
                        <a:t>E</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64517" name="Picture 64516"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26112575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r>
              <a:rPr lang="en-CA" altLang="en-US">
                <a:latin typeface="Arial" charset="0"/>
                <a:cs typeface="Arial" charset="0"/>
              </a:rPr>
              <a:t>Bipartite Graphs</a:t>
            </a:r>
          </a:p>
        </p:txBody>
      </p:sp>
      <p:sp>
        <p:nvSpPr>
          <p:cNvPr id="65539" name="Content Placeholder 2"/>
          <p:cNvSpPr>
            <a:spLocks noGrp="1"/>
          </p:cNvSpPr>
          <p:nvPr>
            <p:ph idx="1"/>
          </p:nvPr>
        </p:nvSpPr>
        <p:spPr/>
        <p:txBody>
          <a:bodyPr/>
          <a:lstStyle/>
          <a:p>
            <a:pPr>
              <a:buFont typeface="Arial" charset="0"/>
              <a:buNone/>
            </a:pPr>
            <a:r>
              <a:rPr lang="en-CA" altLang="en-US">
                <a:latin typeface="Arial" charset="0"/>
                <a:cs typeface="Arial" charset="0"/>
              </a:rPr>
              <a:t>	Pop G—it is red:</a:t>
            </a:r>
          </a:p>
          <a:p>
            <a:pPr lvl="1"/>
            <a:r>
              <a:rPr lang="en-CA" altLang="en-US">
                <a:latin typeface="Arial" charset="0"/>
                <a:cs typeface="Arial" charset="0"/>
              </a:rPr>
              <a:t>Its two marked neighbours, B and F, are blue</a:t>
            </a:r>
          </a:p>
        </p:txBody>
      </p:sp>
      <p:pic>
        <p:nvPicPr>
          <p:cNvPr id="65540" name="Picture 4" descr="C:\Users\dwharder\Desktop\a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668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b="1" dirty="0">
                          <a:solidFill>
                            <a:srgbClr val="FF0000"/>
                          </a:solidFill>
                        </a:rPr>
                        <a:t>H</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FF0000"/>
                          </a:solidFill>
                        </a:rPr>
                        <a:t>E</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65541" name="Picture 65540"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52848260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lstStyle/>
          <a:p>
            <a:r>
              <a:rPr lang="en-CA" altLang="en-US">
                <a:latin typeface="Arial" charset="0"/>
                <a:cs typeface="Arial" charset="0"/>
              </a:rPr>
              <a:t>Bipartite Graphs</a:t>
            </a:r>
          </a:p>
        </p:txBody>
      </p:sp>
      <p:sp>
        <p:nvSpPr>
          <p:cNvPr id="66563" name="Content Placeholder 2"/>
          <p:cNvSpPr>
            <a:spLocks noGrp="1"/>
          </p:cNvSpPr>
          <p:nvPr>
            <p:ph idx="1"/>
          </p:nvPr>
        </p:nvSpPr>
        <p:spPr/>
        <p:txBody>
          <a:bodyPr/>
          <a:lstStyle/>
          <a:p>
            <a:pPr>
              <a:buFont typeface="Arial" charset="0"/>
              <a:buNone/>
            </a:pPr>
            <a:r>
              <a:rPr lang="en-CA" altLang="en-US">
                <a:latin typeface="Arial" charset="0"/>
                <a:cs typeface="Arial" charset="0"/>
              </a:rPr>
              <a:t>	Pop H—it is red:</a:t>
            </a:r>
          </a:p>
          <a:p>
            <a:pPr lvl="1"/>
            <a:r>
              <a:rPr lang="en-CA" altLang="en-US">
                <a:latin typeface="Arial" charset="0"/>
                <a:cs typeface="Arial" charset="0"/>
              </a:rPr>
              <a:t>Its marked neighbours, B, is blue</a:t>
            </a:r>
          </a:p>
          <a:p>
            <a:pPr lvl="1"/>
            <a:r>
              <a:rPr lang="en-CA" altLang="en-US">
                <a:latin typeface="Arial" charset="0"/>
                <a:cs typeface="Arial" charset="0"/>
              </a:rPr>
              <a:t>It has two unmarked neighbours, C and I; mark them blue and push them onto the queue</a:t>
            </a:r>
          </a:p>
        </p:txBody>
      </p:sp>
      <p:pic>
        <p:nvPicPr>
          <p:cNvPr id="66564" name="Picture 5" descr="C:\Users\dwharder\Desktop\a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8275"/>
            <a:ext cx="2017713" cy="209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Table 5"/>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1800" b="1" dirty="0">
                          <a:solidFill>
                            <a:srgbClr val="FF0000"/>
                          </a:solidFill>
                        </a:rPr>
                        <a:t>E</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00B0F0"/>
                          </a:solidFill>
                        </a:rPr>
                        <a:t>C</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00B0F0"/>
                          </a:solidFill>
                        </a:rPr>
                        <a:t>I</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66565" name="Picture 66564"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621699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breadth-first traversal:</a:t>
            </a:r>
          </a:p>
          <a:p>
            <a:pPr lvl="1"/>
            <a:r>
              <a:rPr lang="en-CA" dirty="0"/>
              <a:t>Pop B and push D</a:t>
            </a:r>
          </a:p>
          <a:p>
            <a:pPr marL="457200" lvl="1" indent="0">
              <a:buNone/>
            </a:pPr>
            <a:r>
              <a:rPr lang="en-CA" dirty="0"/>
              <a:t>			A, B</a:t>
            </a:r>
          </a:p>
          <a:p>
            <a:pPr marL="357188" indent="-357188">
              <a:buNone/>
            </a:pPr>
            <a:endParaRPr lang="en-CA" dirty="0"/>
          </a:p>
        </p:txBody>
      </p:sp>
      <p:graphicFrame>
        <p:nvGraphicFramePr>
          <p:cNvPr id="15" name="Table 14"/>
          <p:cNvGraphicFramePr>
            <a:graphicFrameLocks noGrp="1"/>
          </p:cNvGraphicFramePr>
          <p:nvPr>
            <p:extLst>
              <p:ext uri="{D42A27DB-BD31-4B8C-83A1-F6EECF244321}">
                <p14:modId xmlns:p14="http://schemas.microsoft.com/office/powerpoint/2010/main" val="3021632471"/>
              </p:ext>
            </p:extLst>
          </p:nvPr>
        </p:nvGraphicFramePr>
        <p:xfrm>
          <a:off x="1907704" y="5373216"/>
          <a:ext cx="3024336" cy="370840"/>
        </p:xfrm>
        <a:graphic>
          <a:graphicData uri="http://schemas.openxmlformats.org/drawingml/2006/table">
            <a:tbl>
              <a:tblPr firstRow="1" bandRow="1">
                <a:tableStyleId>{2D5ABB26-0587-4C30-8999-92F81FD0307C}</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gridCol w="504056">
                  <a:extLst>
                    <a:ext uri="{9D8B030D-6E8A-4147-A177-3AD203B41FA5}">
                      <a16:colId xmlns:a16="http://schemas.microsoft.com/office/drawing/2014/main" val="20004"/>
                    </a:ext>
                  </a:extLst>
                </a:gridCol>
                <a:gridCol w="504056">
                  <a:extLst>
                    <a:ext uri="{9D8B030D-6E8A-4147-A177-3AD203B41FA5}">
                      <a16:colId xmlns:a16="http://schemas.microsoft.com/office/drawing/2014/main" val="20005"/>
                    </a:ext>
                  </a:extLst>
                </a:gridCol>
              </a:tblGrid>
              <a:tr h="370840">
                <a:tc>
                  <a:txBody>
                    <a:bodyPr/>
                    <a:lstStyle/>
                    <a:p>
                      <a:pPr algn="ctr"/>
                      <a:r>
                        <a:rPr lang="en-CA"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16" name="Picture 11" descr="C:\Users\dwharder\Desktop\a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0448"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423844681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r>
              <a:rPr lang="en-CA" altLang="en-US">
                <a:latin typeface="Arial" charset="0"/>
                <a:cs typeface="Arial" charset="0"/>
              </a:rPr>
              <a:t>Bipartite Graphs</a:t>
            </a:r>
          </a:p>
        </p:txBody>
      </p:sp>
      <p:sp>
        <p:nvSpPr>
          <p:cNvPr id="67587" name="Content Placeholder 2"/>
          <p:cNvSpPr>
            <a:spLocks noGrp="1"/>
          </p:cNvSpPr>
          <p:nvPr>
            <p:ph idx="1"/>
          </p:nvPr>
        </p:nvSpPr>
        <p:spPr/>
        <p:txBody>
          <a:bodyPr/>
          <a:lstStyle/>
          <a:p>
            <a:pPr>
              <a:buFont typeface="Arial" charset="0"/>
              <a:buNone/>
            </a:pPr>
            <a:r>
              <a:rPr lang="en-CA" altLang="en-US">
                <a:latin typeface="Arial" charset="0"/>
                <a:cs typeface="Arial" charset="0"/>
              </a:rPr>
              <a:t>	Pop E—it is red:</a:t>
            </a:r>
          </a:p>
          <a:p>
            <a:pPr lvl="1"/>
            <a:r>
              <a:rPr lang="en-CA" altLang="en-US">
                <a:latin typeface="Arial" charset="0"/>
                <a:cs typeface="Arial" charset="0"/>
              </a:rPr>
              <a:t>Its marked neighbours, F and I, are blue</a:t>
            </a:r>
          </a:p>
        </p:txBody>
      </p:sp>
      <p:pic>
        <p:nvPicPr>
          <p:cNvPr id="67588" name="Picture 5" descr="C:\Users\dwharder\Desktop\a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8275"/>
            <a:ext cx="2017713" cy="209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Table 5"/>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b="1" dirty="0">
                          <a:solidFill>
                            <a:srgbClr val="00B0F0"/>
                          </a:solidFill>
                        </a:rPr>
                        <a:t>C</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00B0F0"/>
                          </a:solidFill>
                        </a:rPr>
                        <a:t>I</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67589" name="Picture 67588"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98067244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p>
            <a:r>
              <a:rPr lang="en-CA" altLang="en-US">
                <a:latin typeface="Arial" charset="0"/>
                <a:cs typeface="Arial" charset="0"/>
              </a:rPr>
              <a:t>Bipartite Graphs</a:t>
            </a:r>
          </a:p>
        </p:txBody>
      </p:sp>
      <p:sp>
        <p:nvSpPr>
          <p:cNvPr id="68611" name="Content Placeholder 2"/>
          <p:cNvSpPr>
            <a:spLocks noGrp="1"/>
          </p:cNvSpPr>
          <p:nvPr>
            <p:ph idx="1"/>
          </p:nvPr>
        </p:nvSpPr>
        <p:spPr/>
        <p:txBody>
          <a:bodyPr/>
          <a:lstStyle/>
          <a:p>
            <a:pPr>
              <a:buFont typeface="Arial" charset="0"/>
              <a:buNone/>
            </a:pPr>
            <a:r>
              <a:rPr lang="en-CA" altLang="en-US">
                <a:latin typeface="Arial" charset="0"/>
                <a:cs typeface="Arial" charset="0"/>
              </a:rPr>
              <a:t>	Pop C—it is blue:</a:t>
            </a:r>
          </a:p>
          <a:p>
            <a:pPr lvl="1"/>
            <a:r>
              <a:rPr lang="en-CA" altLang="en-US">
                <a:latin typeface="Arial" charset="0"/>
                <a:cs typeface="Arial" charset="0"/>
              </a:rPr>
              <a:t>Its marked neighbour, H, is red</a:t>
            </a:r>
          </a:p>
          <a:p>
            <a:pPr lvl="1"/>
            <a:r>
              <a:rPr lang="en-CA" altLang="en-US">
                <a:latin typeface="Arial" charset="0"/>
                <a:cs typeface="Arial" charset="0"/>
              </a:rPr>
              <a:t>Mark D as red and push it onto the queue</a:t>
            </a:r>
          </a:p>
          <a:p>
            <a:endParaRPr lang="en-CA" altLang="en-US">
              <a:latin typeface="Arial" charset="0"/>
              <a:cs typeface="Arial" charset="0"/>
            </a:endParaRPr>
          </a:p>
        </p:txBody>
      </p:sp>
      <p:pic>
        <p:nvPicPr>
          <p:cNvPr id="68612" name="Picture 6" descr="C:\Users\dwharder\Desktop\a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668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b="1" dirty="0">
                          <a:solidFill>
                            <a:srgbClr val="00B0F0"/>
                          </a:solidFill>
                        </a:rPr>
                        <a:t>I</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FF0000"/>
                          </a:solidFill>
                        </a:rPr>
                        <a:t>D</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68613" name="Picture 68612"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48102143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r>
              <a:rPr lang="en-CA" altLang="en-US">
                <a:latin typeface="Arial" charset="0"/>
                <a:cs typeface="Arial" charset="0"/>
              </a:rPr>
              <a:t>Bipartite Graphs</a:t>
            </a:r>
          </a:p>
        </p:txBody>
      </p:sp>
      <p:sp>
        <p:nvSpPr>
          <p:cNvPr id="69635" name="Content Placeholder 2"/>
          <p:cNvSpPr>
            <a:spLocks noGrp="1"/>
          </p:cNvSpPr>
          <p:nvPr>
            <p:ph idx="1"/>
          </p:nvPr>
        </p:nvSpPr>
        <p:spPr/>
        <p:txBody>
          <a:bodyPr/>
          <a:lstStyle/>
          <a:p>
            <a:pPr>
              <a:buFont typeface="Arial" charset="0"/>
              <a:buNone/>
            </a:pPr>
            <a:r>
              <a:rPr lang="en-CA" altLang="en-US">
                <a:latin typeface="Arial" charset="0"/>
                <a:cs typeface="Arial" charset="0"/>
              </a:rPr>
              <a:t>	Pop I—it is blue:</a:t>
            </a:r>
          </a:p>
          <a:p>
            <a:pPr lvl="1"/>
            <a:r>
              <a:rPr lang="en-CA" altLang="en-US">
                <a:latin typeface="Arial" charset="0"/>
                <a:cs typeface="Arial" charset="0"/>
              </a:rPr>
              <a:t>Its marked neighbours, H, D and E, are all red</a:t>
            </a:r>
          </a:p>
          <a:p>
            <a:pPr>
              <a:buFont typeface="Arial" charset="0"/>
              <a:buNone/>
            </a:pPr>
            <a:endParaRPr lang="en-CA" altLang="en-US">
              <a:latin typeface="Arial" charset="0"/>
              <a:cs typeface="Arial" charset="0"/>
            </a:endParaRPr>
          </a:p>
        </p:txBody>
      </p:sp>
      <p:pic>
        <p:nvPicPr>
          <p:cNvPr id="69636" name="Picture 6" descr="C:\Users\dwharder\Desktop\a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668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1800" b="1" dirty="0">
                          <a:solidFill>
                            <a:srgbClr val="FF0000"/>
                          </a:solidFill>
                        </a:rPr>
                        <a:t>D</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69637" name="Picture 69636"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427014503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a:lstStyle/>
          <a:p>
            <a:r>
              <a:rPr lang="en-CA" altLang="en-US">
                <a:latin typeface="Arial" charset="0"/>
                <a:cs typeface="Arial" charset="0"/>
              </a:rPr>
              <a:t>Bipartite Graphs</a:t>
            </a:r>
          </a:p>
        </p:txBody>
      </p:sp>
      <p:sp>
        <p:nvSpPr>
          <p:cNvPr id="70659" name="Content Placeholder 2"/>
          <p:cNvSpPr>
            <a:spLocks noGrp="1"/>
          </p:cNvSpPr>
          <p:nvPr>
            <p:ph idx="1"/>
          </p:nvPr>
        </p:nvSpPr>
        <p:spPr/>
        <p:txBody>
          <a:bodyPr/>
          <a:lstStyle/>
          <a:p>
            <a:pPr>
              <a:buFont typeface="Arial" charset="0"/>
              <a:buNone/>
            </a:pPr>
            <a:r>
              <a:rPr lang="en-CA" altLang="en-US">
                <a:latin typeface="Arial" charset="0"/>
                <a:cs typeface="Arial" charset="0"/>
              </a:rPr>
              <a:t>	Pop D—it is red:</a:t>
            </a:r>
          </a:p>
          <a:p>
            <a:pPr lvl="1"/>
            <a:r>
              <a:rPr lang="en-CA" altLang="en-US">
                <a:latin typeface="Arial" charset="0"/>
                <a:cs typeface="Arial" charset="0"/>
              </a:rPr>
              <a:t>Its marked neighbours, C and I, are both blue</a:t>
            </a:r>
          </a:p>
          <a:p>
            <a:pPr>
              <a:buFont typeface="Arial" charset="0"/>
              <a:buNone/>
            </a:pPr>
            <a:endParaRPr lang="en-CA" altLang="en-US">
              <a:latin typeface="Arial" charset="0"/>
              <a:cs typeface="Arial" charset="0"/>
            </a:endParaRPr>
          </a:p>
        </p:txBody>
      </p:sp>
      <p:pic>
        <p:nvPicPr>
          <p:cNvPr id="70660" name="Picture 6" descr="C:\Users\dwharder\Desktop\a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668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70661" name="Picture 70660"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2443718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r>
              <a:rPr lang="en-CA" altLang="en-US">
                <a:latin typeface="Arial" charset="0"/>
                <a:cs typeface="Arial" charset="0"/>
              </a:rPr>
              <a:t>Bipartite Graphs</a:t>
            </a:r>
          </a:p>
        </p:txBody>
      </p:sp>
      <p:sp>
        <p:nvSpPr>
          <p:cNvPr id="71683" name="Content Placeholder 2"/>
          <p:cNvSpPr>
            <a:spLocks noGrp="1"/>
          </p:cNvSpPr>
          <p:nvPr>
            <p:ph idx="1"/>
          </p:nvPr>
        </p:nvSpPr>
        <p:spPr/>
        <p:txBody>
          <a:bodyPr/>
          <a:lstStyle/>
          <a:p>
            <a:pPr>
              <a:buFont typeface="Arial" charset="0"/>
              <a:buNone/>
            </a:pPr>
            <a:r>
              <a:rPr lang="en-CA" altLang="en-US">
                <a:latin typeface="Arial" charset="0"/>
                <a:cs typeface="Arial" charset="0"/>
              </a:rPr>
              <a:t>	The queue is empty, the graph is bipartite</a:t>
            </a:r>
          </a:p>
          <a:p>
            <a:pPr>
              <a:buFont typeface="Arial" charset="0"/>
              <a:buNone/>
            </a:pPr>
            <a:endParaRPr lang="en-CA" altLang="en-US">
              <a:latin typeface="Arial" charset="0"/>
              <a:cs typeface="Arial" charset="0"/>
            </a:endParaRPr>
          </a:p>
        </p:txBody>
      </p:sp>
      <p:pic>
        <p:nvPicPr>
          <p:cNvPr id="71684" name="Picture 6" descr="C:\Users\dwharder\Desktop\a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668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71685" name="Picture 71684"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21111926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lstStyle/>
          <a:p>
            <a:r>
              <a:rPr lang="en-CA" altLang="en-US">
                <a:latin typeface="Arial" charset="0"/>
                <a:cs typeface="Arial" charset="0"/>
              </a:rPr>
              <a:t>Bipartite Graphs</a:t>
            </a:r>
          </a:p>
        </p:txBody>
      </p:sp>
      <p:sp>
        <p:nvSpPr>
          <p:cNvPr id="72707" name="Content Placeholder 2"/>
          <p:cNvSpPr>
            <a:spLocks noGrp="1"/>
          </p:cNvSpPr>
          <p:nvPr>
            <p:ph idx="1"/>
          </p:nvPr>
        </p:nvSpPr>
        <p:spPr/>
        <p:txBody>
          <a:bodyPr/>
          <a:lstStyle/>
          <a:p>
            <a:pPr>
              <a:buFont typeface="Arial" charset="0"/>
              <a:buNone/>
            </a:pPr>
            <a:r>
              <a:rPr lang="en-CA" altLang="en-US">
                <a:latin typeface="Arial" charset="0"/>
                <a:cs typeface="Arial" charset="0"/>
              </a:rPr>
              <a:t>	Consider the other graph which was claimed to be not bipartite</a:t>
            </a:r>
          </a:p>
          <a:p>
            <a:pPr>
              <a:buFont typeface="Arial" charset="0"/>
              <a:buNone/>
            </a:pPr>
            <a:endParaRPr lang="en-CA" altLang="en-US">
              <a:latin typeface="Arial" charset="0"/>
              <a:cs typeface="Arial" charset="0"/>
            </a:endParaRPr>
          </a:p>
        </p:txBody>
      </p:sp>
      <p:graphicFrame>
        <p:nvGraphicFramePr>
          <p:cNvPr id="5" name="Table 4"/>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72724" name="Picture 4" descr="C:\Users\dwharder\Desktop\z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668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25" name="Picture 72724"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98017316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lstStyle/>
          <a:p>
            <a:r>
              <a:rPr lang="en-CA" altLang="en-US">
                <a:latin typeface="Arial" charset="0"/>
                <a:cs typeface="Arial" charset="0"/>
              </a:rPr>
              <a:t>Bipartite Graphs</a:t>
            </a:r>
          </a:p>
        </p:txBody>
      </p:sp>
      <p:sp>
        <p:nvSpPr>
          <p:cNvPr id="73731" name="Content Placeholder 2"/>
          <p:cNvSpPr>
            <a:spLocks noGrp="1"/>
          </p:cNvSpPr>
          <p:nvPr>
            <p:ph idx="1"/>
          </p:nvPr>
        </p:nvSpPr>
        <p:spPr/>
        <p:txBody>
          <a:bodyPr/>
          <a:lstStyle/>
          <a:p>
            <a:pPr>
              <a:buFont typeface="Arial" charset="0"/>
              <a:buNone/>
            </a:pPr>
            <a:r>
              <a:rPr lang="en-CA" altLang="en-US">
                <a:latin typeface="Arial" charset="0"/>
                <a:cs typeface="Arial" charset="0"/>
              </a:rPr>
              <a:t>	Push A onto the queue and colour it red</a:t>
            </a:r>
          </a:p>
          <a:p>
            <a:pPr>
              <a:buFont typeface="Arial" charset="0"/>
              <a:buNone/>
            </a:pPr>
            <a:endParaRPr lang="en-CA" altLang="en-US">
              <a:latin typeface="Arial" charset="0"/>
              <a:cs typeface="Arial" charset="0"/>
            </a:endParaRPr>
          </a:p>
        </p:txBody>
      </p:sp>
      <p:graphicFrame>
        <p:nvGraphicFramePr>
          <p:cNvPr id="5" name="Table 4"/>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b="1" dirty="0">
                          <a:solidFill>
                            <a:srgbClr val="FF0000"/>
                          </a:solidFill>
                        </a:rPr>
                        <a:t>A</a:t>
                      </a: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73748" name="Picture 2" descr="C:\Users\dwharder\Desktop\x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668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49" name="Picture 73748"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6323250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p:txBody>
          <a:bodyPr/>
          <a:lstStyle/>
          <a:p>
            <a:r>
              <a:rPr lang="en-CA" altLang="en-US">
                <a:latin typeface="Arial" charset="0"/>
                <a:cs typeface="Arial" charset="0"/>
              </a:rPr>
              <a:t>Bipartite Graphs</a:t>
            </a:r>
          </a:p>
        </p:txBody>
      </p:sp>
      <p:sp>
        <p:nvSpPr>
          <p:cNvPr id="74755" name="Content Placeholder 2"/>
          <p:cNvSpPr>
            <a:spLocks noGrp="1"/>
          </p:cNvSpPr>
          <p:nvPr>
            <p:ph idx="1"/>
          </p:nvPr>
        </p:nvSpPr>
        <p:spPr/>
        <p:txBody>
          <a:bodyPr/>
          <a:lstStyle/>
          <a:p>
            <a:pPr>
              <a:buFont typeface="Arial" charset="0"/>
              <a:buNone/>
            </a:pPr>
            <a:r>
              <a:rPr lang="en-CA" altLang="en-US">
                <a:latin typeface="Arial" charset="0"/>
                <a:cs typeface="Arial" charset="0"/>
              </a:rPr>
              <a:t>	Pop A off the queue:</a:t>
            </a:r>
          </a:p>
          <a:p>
            <a:pPr lvl="1"/>
            <a:r>
              <a:rPr lang="en-CA" altLang="en-US">
                <a:latin typeface="Arial" charset="0"/>
                <a:cs typeface="Arial" charset="0"/>
              </a:rPr>
              <a:t>Its neighbours are unmarked:  colour them blue and push them onto the queue</a:t>
            </a:r>
          </a:p>
          <a:p>
            <a:pPr>
              <a:buFont typeface="Arial" charset="0"/>
              <a:buNone/>
            </a:pPr>
            <a:endParaRPr lang="en-CA" altLang="en-US">
              <a:latin typeface="Arial" charset="0"/>
              <a:cs typeface="Arial" charset="0"/>
            </a:endParaRPr>
          </a:p>
          <a:p>
            <a:pPr>
              <a:buFont typeface="Arial" charset="0"/>
              <a:buNone/>
            </a:pPr>
            <a:endParaRPr lang="en-CA" altLang="en-US">
              <a:latin typeface="Arial" charset="0"/>
              <a:cs typeface="Arial" charset="0"/>
            </a:endParaRPr>
          </a:p>
        </p:txBody>
      </p:sp>
      <p:graphicFrame>
        <p:nvGraphicFramePr>
          <p:cNvPr id="5" name="Table 4"/>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b="1" dirty="0">
                          <a:solidFill>
                            <a:srgbClr val="00B0F0"/>
                          </a:solidFill>
                        </a:rPr>
                        <a:t>B</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00B0F0"/>
                          </a:solidFill>
                        </a:rPr>
                        <a:t>F</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74772" name="Picture 3" descr="C:\Users\dwharder\Desktop\x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668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73" name="Picture 74772"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24681081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lstStyle/>
          <a:p>
            <a:r>
              <a:rPr lang="en-CA" altLang="en-US">
                <a:latin typeface="Arial" charset="0"/>
                <a:cs typeface="Arial" charset="0"/>
              </a:rPr>
              <a:t>Bipartite Graphs</a:t>
            </a:r>
          </a:p>
        </p:txBody>
      </p:sp>
      <p:sp>
        <p:nvSpPr>
          <p:cNvPr id="75779" name="Content Placeholder 2"/>
          <p:cNvSpPr>
            <a:spLocks noGrp="1"/>
          </p:cNvSpPr>
          <p:nvPr>
            <p:ph idx="1"/>
          </p:nvPr>
        </p:nvSpPr>
        <p:spPr/>
        <p:txBody>
          <a:bodyPr/>
          <a:lstStyle/>
          <a:p>
            <a:pPr>
              <a:buFont typeface="Arial" charset="0"/>
              <a:buNone/>
            </a:pPr>
            <a:r>
              <a:rPr lang="en-CA" altLang="en-US">
                <a:latin typeface="Arial" charset="0"/>
                <a:cs typeface="Arial" charset="0"/>
              </a:rPr>
              <a:t>	Pop B off the queue:</a:t>
            </a:r>
          </a:p>
          <a:p>
            <a:pPr lvl="1"/>
            <a:r>
              <a:rPr lang="en-CA" altLang="en-US">
                <a:latin typeface="Arial" charset="0"/>
                <a:cs typeface="Arial" charset="0"/>
              </a:rPr>
              <a:t>Its one neighbour, A, is red</a:t>
            </a:r>
          </a:p>
          <a:p>
            <a:pPr lvl="1"/>
            <a:r>
              <a:rPr lang="en-CA" altLang="en-US">
                <a:latin typeface="Arial" charset="0"/>
                <a:cs typeface="Arial" charset="0"/>
              </a:rPr>
              <a:t>The other neighbour, H, is unmarked:  colour it red and push it onto the queue</a:t>
            </a:r>
          </a:p>
        </p:txBody>
      </p:sp>
      <p:graphicFrame>
        <p:nvGraphicFramePr>
          <p:cNvPr id="5" name="Table 4"/>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1800" b="1" dirty="0">
                          <a:solidFill>
                            <a:srgbClr val="00B0F0"/>
                          </a:solidFill>
                        </a:rPr>
                        <a:t>F</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1800" b="1" dirty="0">
                          <a:solidFill>
                            <a:srgbClr val="FF0000"/>
                          </a:solidFill>
                        </a:rPr>
                        <a:t>H</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75796" name="Picture 4" descr="C:\Users\dwharder\Desktop\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668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97" name="Picture 75796"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81728808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p:txBody>
          <a:bodyPr/>
          <a:lstStyle/>
          <a:p>
            <a:r>
              <a:rPr lang="en-CA" altLang="en-US">
                <a:latin typeface="Arial" charset="0"/>
                <a:cs typeface="Arial" charset="0"/>
              </a:rPr>
              <a:t>Bipartite Graphs</a:t>
            </a:r>
          </a:p>
        </p:txBody>
      </p:sp>
      <p:sp>
        <p:nvSpPr>
          <p:cNvPr id="76803" name="Content Placeholder 2"/>
          <p:cNvSpPr>
            <a:spLocks noGrp="1"/>
          </p:cNvSpPr>
          <p:nvPr>
            <p:ph idx="1"/>
          </p:nvPr>
        </p:nvSpPr>
        <p:spPr/>
        <p:txBody>
          <a:bodyPr/>
          <a:lstStyle/>
          <a:p>
            <a:pPr>
              <a:buFont typeface="Arial" charset="0"/>
              <a:buNone/>
            </a:pPr>
            <a:r>
              <a:rPr lang="en-CA" altLang="en-US">
                <a:latin typeface="Arial" charset="0"/>
                <a:cs typeface="Arial" charset="0"/>
              </a:rPr>
              <a:t>	Pop F off the queue:</a:t>
            </a:r>
          </a:p>
          <a:p>
            <a:pPr lvl="1"/>
            <a:r>
              <a:rPr lang="en-CA" altLang="en-US">
                <a:latin typeface="Arial" charset="0"/>
                <a:cs typeface="Arial" charset="0"/>
              </a:rPr>
              <a:t>Its one neighbour, A, is red</a:t>
            </a:r>
          </a:p>
          <a:p>
            <a:pPr lvl="1"/>
            <a:r>
              <a:rPr lang="en-CA" altLang="en-US">
                <a:latin typeface="Arial" charset="0"/>
                <a:cs typeface="Arial" charset="0"/>
              </a:rPr>
              <a:t>The other neighbours, E and G, are unmarked:  colour them red and push it onto the queue</a:t>
            </a:r>
          </a:p>
          <a:p>
            <a:pPr>
              <a:buFont typeface="Arial" charset="0"/>
              <a:buNone/>
            </a:pPr>
            <a:endParaRPr lang="en-CA" altLang="en-US">
              <a:latin typeface="Arial" charset="0"/>
              <a:cs typeface="Arial" charset="0"/>
            </a:endParaRPr>
          </a:p>
        </p:txBody>
      </p:sp>
      <p:graphicFrame>
        <p:nvGraphicFramePr>
          <p:cNvPr id="5" name="Table 4"/>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1800" b="1" dirty="0">
                          <a:solidFill>
                            <a:srgbClr val="FF0000"/>
                          </a:solidFill>
                        </a:rPr>
                        <a:t>H</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FF0000"/>
                          </a:solidFill>
                        </a:rPr>
                        <a:t>E</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FF0000"/>
                          </a:solidFill>
                        </a:rPr>
                        <a:t>G</a:t>
                      </a: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76820" name="Picture 5" descr="C:\Users\dwharder\Desktop\x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668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21" name="Picture 76820"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412536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breadth-first traversal:</a:t>
            </a:r>
          </a:p>
          <a:p>
            <a:pPr lvl="1"/>
            <a:r>
              <a:rPr lang="en-CA" dirty="0"/>
              <a:t>Pop C and push F</a:t>
            </a:r>
          </a:p>
          <a:p>
            <a:pPr marL="457200" lvl="1" indent="0">
              <a:buNone/>
            </a:pPr>
            <a:r>
              <a:rPr lang="en-CA" dirty="0"/>
              <a:t>			A, B, C</a:t>
            </a:r>
          </a:p>
        </p:txBody>
      </p:sp>
      <p:graphicFrame>
        <p:nvGraphicFramePr>
          <p:cNvPr id="5" name="Table 4"/>
          <p:cNvGraphicFramePr>
            <a:graphicFrameLocks noGrp="1"/>
          </p:cNvGraphicFramePr>
          <p:nvPr>
            <p:extLst>
              <p:ext uri="{D42A27DB-BD31-4B8C-83A1-F6EECF244321}">
                <p14:modId xmlns:p14="http://schemas.microsoft.com/office/powerpoint/2010/main" val="2591892201"/>
              </p:ext>
            </p:extLst>
          </p:nvPr>
        </p:nvGraphicFramePr>
        <p:xfrm>
          <a:off x="1907704" y="5373216"/>
          <a:ext cx="3024336" cy="370840"/>
        </p:xfrm>
        <a:graphic>
          <a:graphicData uri="http://schemas.openxmlformats.org/drawingml/2006/table">
            <a:tbl>
              <a:tblPr firstRow="1" bandRow="1">
                <a:tableStyleId>{2D5ABB26-0587-4C30-8999-92F81FD0307C}</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gridCol w="504056">
                  <a:extLst>
                    <a:ext uri="{9D8B030D-6E8A-4147-A177-3AD203B41FA5}">
                      <a16:colId xmlns:a16="http://schemas.microsoft.com/office/drawing/2014/main" val="20004"/>
                    </a:ext>
                  </a:extLst>
                </a:gridCol>
                <a:gridCol w="504056">
                  <a:extLst>
                    <a:ext uri="{9D8B030D-6E8A-4147-A177-3AD203B41FA5}">
                      <a16:colId xmlns:a16="http://schemas.microsoft.com/office/drawing/2014/main" val="20005"/>
                    </a:ext>
                  </a:extLst>
                </a:gridCol>
              </a:tblGrid>
              <a:tr h="370840">
                <a:tc>
                  <a:txBody>
                    <a:bodyPr/>
                    <a:lstStyle/>
                    <a:p>
                      <a:pPr algn="ctr"/>
                      <a:r>
                        <a:rPr lang="en-CA" dirty="0"/>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6" name="Picture 12" descr="C:\Users\dwharder\Desktop\a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0448"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27434848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p:txBody>
          <a:bodyPr/>
          <a:lstStyle/>
          <a:p>
            <a:r>
              <a:rPr lang="en-CA" altLang="en-US">
                <a:latin typeface="Arial" charset="0"/>
                <a:cs typeface="Arial" charset="0"/>
              </a:rPr>
              <a:t>Bipartite Graphs</a:t>
            </a:r>
          </a:p>
        </p:txBody>
      </p:sp>
      <p:sp>
        <p:nvSpPr>
          <p:cNvPr id="77827" name="Content Placeholder 2"/>
          <p:cNvSpPr>
            <a:spLocks noGrp="1"/>
          </p:cNvSpPr>
          <p:nvPr>
            <p:ph idx="1"/>
          </p:nvPr>
        </p:nvSpPr>
        <p:spPr/>
        <p:txBody>
          <a:bodyPr/>
          <a:lstStyle/>
          <a:p>
            <a:pPr>
              <a:buFont typeface="Arial" charset="0"/>
              <a:buNone/>
            </a:pPr>
            <a:r>
              <a:rPr lang="en-CA" altLang="en-US">
                <a:latin typeface="Arial" charset="0"/>
                <a:cs typeface="Arial" charset="0"/>
              </a:rPr>
              <a:t>	Pop H off the queue—it is red:</a:t>
            </a:r>
          </a:p>
          <a:p>
            <a:pPr lvl="1"/>
            <a:r>
              <a:rPr lang="en-CA" altLang="en-US">
                <a:latin typeface="Arial" charset="0"/>
                <a:cs typeface="Arial" charset="0"/>
              </a:rPr>
              <a:t>Its one neighbour, G, is already red</a:t>
            </a:r>
          </a:p>
          <a:p>
            <a:pPr lvl="1"/>
            <a:r>
              <a:rPr lang="en-CA" altLang="en-US">
                <a:latin typeface="Arial" charset="0"/>
                <a:cs typeface="Arial" charset="0"/>
              </a:rPr>
              <a:t>The graph is not bipartite</a:t>
            </a:r>
          </a:p>
          <a:p>
            <a:pPr>
              <a:buFont typeface="Arial" charset="0"/>
              <a:buNone/>
            </a:pPr>
            <a:endParaRPr lang="en-CA" altLang="en-US">
              <a:latin typeface="Arial" charset="0"/>
              <a:cs typeface="Arial" charset="0"/>
            </a:endParaRPr>
          </a:p>
          <a:p>
            <a:pPr>
              <a:buFont typeface="Arial" charset="0"/>
              <a:buNone/>
            </a:pPr>
            <a:endParaRPr lang="en-CA" altLang="en-US">
              <a:latin typeface="Arial" charset="0"/>
              <a:cs typeface="Arial" charset="0"/>
            </a:endParaRPr>
          </a:p>
        </p:txBody>
      </p:sp>
      <p:graphicFrame>
        <p:nvGraphicFramePr>
          <p:cNvPr id="5" name="Table 4"/>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b="1" dirty="0">
                          <a:solidFill>
                            <a:srgbClr val="FF0000"/>
                          </a:solidFill>
                        </a:rPr>
                        <a:t>E</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FF0000"/>
                          </a:solidFill>
                        </a:rPr>
                        <a:t>G</a:t>
                      </a: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77844" name="Picture 5" descr="C:\Users\dwharder\Desktop\x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668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845" name="Picture 77844"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82344524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r>
              <a:rPr lang="en-CA" altLang="en-US">
                <a:latin typeface="Arial" charset="0"/>
                <a:cs typeface="Arial" charset="0"/>
              </a:rPr>
              <a:t>Bipartite Graphs</a:t>
            </a:r>
          </a:p>
        </p:txBody>
      </p:sp>
      <p:sp>
        <p:nvSpPr>
          <p:cNvPr id="78851" name="Content Placeholder 2"/>
          <p:cNvSpPr>
            <a:spLocks noGrp="1"/>
          </p:cNvSpPr>
          <p:nvPr>
            <p:ph idx="1"/>
          </p:nvPr>
        </p:nvSpPr>
        <p:spPr/>
        <p:txBody>
          <a:bodyPr/>
          <a:lstStyle/>
          <a:p>
            <a:pPr>
              <a:buFont typeface="Arial" charset="0"/>
              <a:buNone/>
            </a:pPr>
            <a:r>
              <a:rPr lang="en-CA" altLang="en-US">
                <a:latin typeface="Arial" charset="0"/>
                <a:cs typeface="Arial" charset="0"/>
              </a:rPr>
              <a:t>	Definition</a:t>
            </a:r>
          </a:p>
          <a:p>
            <a:pPr lvl="1">
              <a:buFont typeface="Arial" charset="0"/>
              <a:buNone/>
            </a:pPr>
            <a:r>
              <a:rPr lang="en-CA" altLang="en-US">
                <a:latin typeface="Arial" charset="0"/>
                <a:cs typeface="Arial" charset="0"/>
              </a:rPr>
              <a:t>	Cycles that contains either an even number or an odd number of vertices are said to be </a:t>
            </a:r>
            <a:r>
              <a:rPr lang="en-CA" altLang="en-US" i="1">
                <a:latin typeface="Arial" charset="0"/>
                <a:cs typeface="Arial" charset="0"/>
              </a:rPr>
              <a:t>even cycles</a:t>
            </a:r>
            <a:r>
              <a:rPr lang="en-CA" altLang="en-US">
                <a:latin typeface="Arial" charset="0"/>
                <a:cs typeface="Arial" charset="0"/>
              </a:rPr>
              <a:t> and </a:t>
            </a:r>
            <a:r>
              <a:rPr lang="en-CA" altLang="en-US" i="1">
                <a:latin typeface="Arial" charset="0"/>
                <a:cs typeface="Arial" charset="0"/>
              </a:rPr>
              <a:t>odd cycles</a:t>
            </a:r>
            <a:r>
              <a:rPr lang="en-CA" altLang="en-US">
                <a:latin typeface="Arial" charset="0"/>
                <a:cs typeface="Arial" charset="0"/>
              </a:rPr>
              <a:t>, respectively</a:t>
            </a:r>
          </a:p>
          <a:p>
            <a:pPr>
              <a:buFont typeface="Arial" charset="0"/>
              <a:buNone/>
            </a:pPr>
            <a:endParaRPr lang="en-CA" altLang="en-US">
              <a:latin typeface="Arial" charset="0"/>
              <a:cs typeface="Arial" charset="0"/>
            </a:endParaRPr>
          </a:p>
          <a:p>
            <a:pPr>
              <a:buFont typeface="Arial" charset="0"/>
              <a:buNone/>
            </a:pPr>
            <a:r>
              <a:rPr lang="en-CA" altLang="en-US">
                <a:latin typeface="Arial" charset="0"/>
                <a:cs typeface="Arial" charset="0"/>
              </a:rPr>
              <a:t>	Theorem</a:t>
            </a:r>
          </a:p>
          <a:p>
            <a:pPr lvl="1">
              <a:buFont typeface="Arial" charset="0"/>
              <a:buNone/>
            </a:pPr>
            <a:r>
              <a:rPr lang="en-CA" altLang="en-US">
                <a:latin typeface="Arial" charset="0"/>
                <a:cs typeface="Arial" charset="0"/>
              </a:rPr>
              <a:t>	A graph is bipartite if and only if it does not contain any odd cycles</a:t>
            </a:r>
          </a:p>
        </p:txBody>
      </p:sp>
      <p:pic>
        <p:nvPicPr>
          <p:cNvPr id="78852" name="Picture 78851"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55098698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ltLang="en-US">
                <a:latin typeface="Arial" charset="0"/>
                <a:cs typeface="Arial" charset="0"/>
              </a:rPr>
              <a:t>Sumary</a:t>
            </a:r>
          </a:p>
        </p:txBody>
      </p:sp>
      <p:sp>
        <p:nvSpPr>
          <p:cNvPr id="7987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This topic looked at identifying bipartite graphs</a:t>
            </a:r>
          </a:p>
          <a:p>
            <a:pPr lvl="1"/>
            <a:r>
              <a:rPr lang="en-US" altLang="en-US" dirty="0">
                <a:latin typeface="Arial" charset="0"/>
                <a:cs typeface="Arial" charset="0"/>
              </a:rPr>
              <a:t>Perform a breadth-first traversal</a:t>
            </a:r>
          </a:p>
          <a:p>
            <a:pPr lvl="1"/>
            <a:r>
              <a:rPr lang="en-US" altLang="en-US" dirty="0">
                <a:latin typeface="Arial" charset="0"/>
                <a:cs typeface="Arial" charset="0"/>
              </a:rPr>
              <a:t>Each vertex is given one of two identifiers (we used color)</a:t>
            </a:r>
          </a:p>
          <a:p>
            <a:pPr lvl="1"/>
            <a:r>
              <a:rPr lang="en-US" altLang="en-US" dirty="0">
                <a:latin typeface="Arial" charset="0"/>
                <a:cs typeface="Arial" charset="0"/>
              </a:rPr>
              <a:t>The first vertex is identified as one color and pushed onto the queue</a:t>
            </a:r>
          </a:p>
          <a:p>
            <a:pPr lvl="1"/>
            <a:r>
              <a:rPr lang="en-US" altLang="en-US" dirty="0">
                <a:latin typeface="Arial" charset="0"/>
                <a:cs typeface="Arial" charset="0"/>
              </a:rPr>
              <a:t>When a vertex is popped:</a:t>
            </a:r>
          </a:p>
          <a:p>
            <a:pPr lvl="2"/>
            <a:r>
              <a:rPr lang="en-US" altLang="en-US" dirty="0">
                <a:latin typeface="Arial" charset="0"/>
                <a:cs typeface="Arial" charset="0"/>
              </a:rPr>
              <a:t>Each unvisited neighbor is pushed onto the tree with the opposite color</a:t>
            </a:r>
          </a:p>
          <a:p>
            <a:pPr lvl="2"/>
            <a:r>
              <a:rPr lang="en-US" altLang="en-US" dirty="0">
                <a:latin typeface="Arial" charset="0"/>
                <a:cs typeface="Arial" charset="0"/>
              </a:rPr>
              <a:t>Each visited neighbor must be the opposite color</a:t>
            </a:r>
          </a:p>
          <a:p>
            <a:pPr lvl="3"/>
            <a:r>
              <a:rPr lang="en-US" altLang="en-US" dirty="0">
                <a:latin typeface="Arial" charset="0"/>
                <a:cs typeface="Arial" charset="0"/>
              </a:rPr>
              <a:t>If one is not, the graph is not bipartite</a:t>
            </a:r>
          </a:p>
        </p:txBody>
      </p:sp>
      <p:pic>
        <p:nvPicPr>
          <p:cNvPr id="79876" name="Picture 79875"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63463231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atin typeface="Arial" charset="0"/>
                <a:cs typeface="Arial" charset="0"/>
              </a:rPr>
              <a:t>References</a:t>
            </a:r>
          </a:p>
        </p:txBody>
      </p:sp>
      <p:sp>
        <p:nvSpPr>
          <p:cNvPr id="20483" name="Rectangle 3"/>
          <p:cNvSpPr>
            <a:spLocks noGrp="1" noChangeArrowheads="1"/>
          </p:cNvSpPr>
          <p:nvPr>
            <p:ph type="body" idx="1"/>
          </p:nvPr>
        </p:nvSpPr>
        <p:spPr/>
        <p:txBody>
          <a:bodyPr/>
          <a:lstStyle/>
          <a:p>
            <a:pPr marL="533400" indent="-533400">
              <a:buFontTx/>
              <a:buNone/>
              <a:defRPr/>
            </a:pPr>
            <a:r>
              <a:rPr lang="en-US" sz="1400" dirty="0">
                <a:latin typeface="Arial" charset="0"/>
                <a:cs typeface="Arial" charset="0"/>
              </a:rPr>
              <a:t>	Wikipedia, http://en.wikipedia.org/wiki/Breadth-first_search#Testing_bipartiteness</a:t>
            </a:r>
          </a:p>
          <a:p>
            <a:pPr marL="533400" indent="-533400">
              <a:buNone/>
              <a:defRPr/>
            </a:pPr>
            <a:r>
              <a:rPr lang="en-US" sz="1400" dirty="0">
                <a:latin typeface="Arial" charset="0"/>
                <a:cs typeface="Arial" charset="0"/>
              </a:rPr>
              <a:t>		          http://en.wikipedia.org/wiki/Breadth-first_search</a:t>
            </a:r>
          </a:p>
          <a:p>
            <a:pPr marL="533400" indent="-533400">
              <a:buNone/>
              <a:defRPr/>
            </a:pPr>
            <a:r>
              <a:rPr lang="en-US" sz="1400" dirty="0">
                <a:latin typeface="Arial" charset="0"/>
                <a:cs typeface="Arial" charset="0"/>
              </a:rPr>
              <a:t>	                  http://en.wikipedia.org/wiki/Bipartite_graph</a:t>
            </a:r>
          </a:p>
          <a:p>
            <a:pPr marL="533400" indent="-533400">
              <a:buNone/>
              <a:defRPr/>
            </a:pPr>
            <a:endParaRPr lang="en-US" altLang="en-US" sz="1400" dirty="0">
              <a:latin typeface="Arial" charset="0"/>
              <a:cs typeface="Arial" charset="0"/>
            </a:endParaRPr>
          </a:p>
          <a:p>
            <a:pPr marL="533400" indent="-533400">
              <a:buNone/>
              <a:defRPr/>
            </a:pPr>
            <a:r>
              <a:rPr lang="en-US" altLang="en-US" sz="1400" dirty="0">
                <a:latin typeface="Arial" charset="0"/>
                <a:cs typeface="Arial" charset="0"/>
              </a:rPr>
              <a:t>[1]	Jon Kleinberg and </a:t>
            </a:r>
            <a:r>
              <a:rPr lang="en-CA" altLang="en-US" sz="1400" dirty="0">
                <a:latin typeface="Arial" charset="0"/>
                <a:cs typeface="Arial" charset="0"/>
              </a:rPr>
              <a:t>É</a:t>
            </a:r>
            <a:r>
              <a:rPr lang="en-US" altLang="en-US" sz="1400" dirty="0" err="1">
                <a:latin typeface="Arial" charset="0"/>
                <a:cs typeface="Arial" charset="0"/>
              </a:rPr>
              <a:t>va</a:t>
            </a:r>
            <a:r>
              <a:rPr lang="en-US" altLang="en-US" sz="1400" dirty="0">
                <a:latin typeface="Arial" charset="0"/>
                <a:cs typeface="Arial" charset="0"/>
              </a:rPr>
              <a:t> </a:t>
            </a:r>
            <a:r>
              <a:rPr lang="en-US" altLang="en-US" sz="1400" dirty="0" err="1">
                <a:latin typeface="Arial" charset="0"/>
                <a:cs typeface="Arial" charset="0"/>
              </a:rPr>
              <a:t>Tardos</a:t>
            </a:r>
            <a:r>
              <a:rPr lang="en-US" altLang="en-US" sz="1400" dirty="0">
                <a:latin typeface="Arial" charset="0"/>
                <a:cs typeface="Arial" charset="0"/>
              </a:rPr>
              <a:t>, </a:t>
            </a:r>
            <a:r>
              <a:rPr lang="en-US" altLang="en-US" sz="1400" i="1" dirty="0">
                <a:latin typeface="Arial" charset="0"/>
                <a:cs typeface="Arial" charset="0"/>
              </a:rPr>
              <a:t>Algorithm Design, </a:t>
            </a:r>
            <a:r>
              <a:rPr lang="en-US" altLang="en-US" sz="1400" dirty="0">
                <a:latin typeface="Arial" charset="0"/>
                <a:cs typeface="Arial" charset="0"/>
              </a:rPr>
              <a:t>Addison Wesley, 2006, §§3.2-5, pp.78-99.</a:t>
            </a:r>
          </a:p>
          <a:p>
            <a:pPr marL="533400" indent="-533400">
              <a:buFontTx/>
              <a:buNone/>
              <a:defRPr/>
            </a:pPr>
            <a:endParaRPr lang="en-US" sz="1400" dirty="0">
              <a:latin typeface="Arial" charset="0"/>
              <a:cs typeface="Arial" charset="0"/>
            </a:endParaRPr>
          </a:p>
          <a:p>
            <a:pPr marL="533400" indent="-533400" algn="just">
              <a:buFont typeface="Arial" charset="0"/>
              <a:buNone/>
              <a:defRPr/>
            </a:pPr>
            <a:r>
              <a:rPr lang="en-US" sz="1400" dirty="0">
                <a:solidFill>
                  <a:schemeClr val="tx1">
                    <a:lumMod val="65000"/>
                    <a:lumOff val="35000"/>
                  </a:schemeClr>
                </a:solidFill>
                <a:latin typeface="Arial" charset="0"/>
                <a:cs typeface="Arial" charset="0"/>
              </a:rPr>
              <a:t>	These slides are provided for the ECE 250</a:t>
            </a:r>
            <a:r>
              <a:rPr lang="en-US" sz="1400" i="1" dirty="0">
                <a:solidFill>
                  <a:schemeClr val="tx1">
                    <a:lumMod val="65000"/>
                    <a:lumOff val="35000"/>
                  </a:schemeClr>
                </a:solidFill>
                <a:latin typeface="Arial" charset="0"/>
                <a:cs typeface="Arial" charset="0"/>
              </a:rPr>
              <a:t> Algorithms and Data Structures</a:t>
            </a:r>
            <a:r>
              <a:rPr lang="en-US" sz="1400" dirty="0">
                <a:solidFill>
                  <a:schemeClr val="tx1">
                    <a:lumMod val="65000"/>
                    <a:lumOff val="35000"/>
                  </a:schemeClr>
                </a:solidFill>
                <a:latin typeface="Arial" charset="0"/>
                <a:cs typeface="Arial" charset="0"/>
              </a:rPr>
              <a:t> course.  The material in it reflects Douglas W. Harder’s best judgment in light of the information available to him at the time of preparation.  Any reliance on these course slides by any party for any other purpose are the responsibility of such parties.  Douglas W. Harder accepts no responsibility for damages, if any, suffered by any party as a result of decisions made or actions based on these course slides for any other purpose than that for which it was intended.</a:t>
            </a:r>
          </a:p>
        </p:txBody>
      </p:sp>
      <p:pic>
        <p:nvPicPr>
          <p:cNvPr id="20484" name="Picture 20483"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98575665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Outline</a:t>
            </a:r>
            <a:endParaRPr lang="zh-CN" altLang="en-US" dirty="0"/>
          </a:p>
        </p:txBody>
      </p:sp>
      <p:sp>
        <p:nvSpPr>
          <p:cNvPr id="3" name="Content Placeholder 2"/>
          <p:cNvSpPr>
            <a:spLocks noGrp="1"/>
          </p:cNvSpPr>
          <p:nvPr>
            <p:ph idx="1"/>
          </p:nvPr>
        </p:nvSpPr>
        <p:spPr/>
        <p:txBody>
          <a:bodyPr/>
          <a:lstStyle/>
          <a:p>
            <a:r>
              <a:rPr lang="en-US" altLang="zh-CN" dirty="0"/>
              <a:t>Graph traversal</a:t>
            </a:r>
          </a:p>
          <a:p>
            <a:pPr lvl="1"/>
            <a:r>
              <a:rPr lang="en-US" altLang="zh-CN" dirty="0"/>
              <a:t>Breadth-first: use a queue</a:t>
            </a:r>
          </a:p>
          <a:p>
            <a:pPr lvl="1"/>
            <a:r>
              <a:rPr lang="en-US" altLang="zh-CN" dirty="0"/>
              <a:t>Depth-first: use recursion or stack</a:t>
            </a:r>
          </a:p>
          <a:p>
            <a:r>
              <a:rPr lang="en-US" altLang="zh-CN" dirty="0"/>
              <a:t>Applications</a:t>
            </a:r>
          </a:p>
          <a:p>
            <a:pPr lvl="1"/>
            <a:r>
              <a:rPr lang="en-CA" altLang="zh-CN" dirty="0"/>
              <a:t>Connectedness</a:t>
            </a:r>
          </a:p>
          <a:p>
            <a:pPr lvl="1"/>
            <a:r>
              <a:rPr lang="en-CA" altLang="zh-CN" dirty="0"/>
              <a:t>Unweighted path length</a:t>
            </a:r>
          </a:p>
          <a:p>
            <a:pPr lvl="1"/>
            <a:r>
              <a:rPr lang="en-CA" altLang="zh-CN" dirty="0"/>
              <a:t>Identifying bipartite graphs</a:t>
            </a:r>
          </a:p>
          <a:p>
            <a:pPr lvl="1"/>
            <a:endParaRPr lang="zh-CN" altLang="en-US" dirty="0"/>
          </a:p>
        </p:txBody>
      </p:sp>
      <p:pic>
        <p:nvPicPr>
          <p:cNvPr id="4" name="Picture 3"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956437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breadth-first traversal:</a:t>
            </a:r>
          </a:p>
          <a:p>
            <a:pPr lvl="1"/>
            <a:r>
              <a:rPr lang="en-CA" dirty="0"/>
              <a:t>Pop E and push G and H</a:t>
            </a:r>
          </a:p>
          <a:p>
            <a:pPr marL="457200" lvl="1" indent="0">
              <a:buNone/>
            </a:pPr>
            <a:r>
              <a:rPr lang="en-CA" dirty="0"/>
              <a:t>			A, B, C, E</a:t>
            </a:r>
          </a:p>
          <a:p>
            <a:pPr marL="357188" indent="-357188">
              <a:buNone/>
            </a:pPr>
            <a:endParaRPr lang="en-CA" dirty="0"/>
          </a:p>
        </p:txBody>
      </p:sp>
      <p:graphicFrame>
        <p:nvGraphicFramePr>
          <p:cNvPr id="5" name="Table 4"/>
          <p:cNvGraphicFramePr>
            <a:graphicFrameLocks noGrp="1"/>
          </p:cNvGraphicFramePr>
          <p:nvPr>
            <p:extLst>
              <p:ext uri="{D42A27DB-BD31-4B8C-83A1-F6EECF244321}">
                <p14:modId xmlns:p14="http://schemas.microsoft.com/office/powerpoint/2010/main" val="1380798388"/>
              </p:ext>
            </p:extLst>
          </p:nvPr>
        </p:nvGraphicFramePr>
        <p:xfrm>
          <a:off x="1907704" y="5373216"/>
          <a:ext cx="3024336" cy="370840"/>
        </p:xfrm>
        <a:graphic>
          <a:graphicData uri="http://schemas.openxmlformats.org/drawingml/2006/table">
            <a:tbl>
              <a:tblPr firstRow="1" bandRow="1">
                <a:tableStyleId>{2D5ABB26-0587-4C30-8999-92F81FD0307C}</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gridCol w="504056">
                  <a:extLst>
                    <a:ext uri="{9D8B030D-6E8A-4147-A177-3AD203B41FA5}">
                      <a16:colId xmlns:a16="http://schemas.microsoft.com/office/drawing/2014/main" val="20004"/>
                    </a:ext>
                  </a:extLst>
                </a:gridCol>
                <a:gridCol w="504056">
                  <a:extLst>
                    <a:ext uri="{9D8B030D-6E8A-4147-A177-3AD203B41FA5}">
                      <a16:colId xmlns:a16="http://schemas.microsoft.com/office/drawing/2014/main" val="20005"/>
                    </a:ext>
                  </a:extLst>
                </a:gridCol>
              </a:tblGrid>
              <a:tr h="370840">
                <a:tc>
                  <a:txBody>
                    <a:bodyPr/>
                    <a:lstStyle/>
                    <a:p>
                      <a:pPr algn="ctr"/>
                      <a:r>
                        <a:rPr lang="en-CA"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6" name="Picture 13" descr="C:\Users\dwharder\Desktop\a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0448"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277336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breadth-first traversal:</a:t>
            </a:r>
          </a:p>
          <a:p>
            <a:pPr lvl="1"/>
            <a:r>
              <a:rPr lang="en-CA" dirty="0"/>
              <a:t>Pop D</a:t>
            </a:r>
          </a:p>
          <a:p>
            <a:pPr marL="457200" lvl="1" indent="0">
              <a:buNone/>
            </a:pPr>
            <a:r>
              <a:rPr lang="en-CA" dirty="0"/>
              <a:t>			A, B, C, E, D</a:t>
            </a:r>
          </a:p>
        </p:txBody>
      </p:sp>
      <p:graphicFrame>
        <p:nvGraphicFramePr>
          <p:cNvPr id="5" name="Table 4"/>
          <p:cNvGraphicFramePr>
            <a:graphicFrameLocks noGrp="1"/>
          </p:cNvGraphicFramePr>
          <p:nvPr>
            <p:extLst>
              <p:ext uri="{D42A27DB-BD31-4B8C-83A1-F6EECF244321}">
                <p14:modId xmlns:p14="http://schemas.microsoft.com/office/powerpoint/2010/main" val="3292707086"/>
              </p:ext>
            </p:extLst>
          </p:nvPr>
        </p:nvGraphicFramePr>
        <p:xfrm>
          <a:off x="1907704" y="5373216"/>
          <a:ext cx="3024336" cy="370840"/>
        </p:xfrm>
        <a:graphic>
          <a:graphicData uri="http://schemas.openxmlformats.org/drawingml/2006/table">
            <a:tbl>
              <a:tblPr firstRow="1" bandRow="1">
                <a:tableStyleId>{2D5ABB26-0587-4C30-8999-92F81FD0307C}</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gridCol w="504056">
                  <a:extLst>
                    <a:ext uri="{9D8B030D-6E8A-4147-A177-3AD203B41FA5}">
                      <a16:colId xmlns:a16="http://schemas.microsoft.com/office/drawing/2014/main" val="20004"/>
                    </a:ext>
                  </a:extLst>
                </a:gridCol>
                <a:gridCol w="504056">
                  <a:extLst>
                    <a:ext uri="{9D8B030D-6E8A-4147-A177-3AD203B41FA5}">
                      <a16:colId xmlns:a16="http://schemas.microsoft.com/office/drawing/2014/main" val="20005"/>
                    </a:ext>
                  </a:extLst>
                </a:gridCol>
              </a:tblGrid>
              <a:tr h="370840">
                <a:tc>
                  <a:txBody>
                    <a:bodyPr/>
                    <a:lstStyle/>
                    <a:p>
                      <a:pPr algn="ctr"/>
                      <a:r>
                        <a:rPr lang="en-CA"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6" name="Picture 14" descr="C:\Users\dwharder\Desktop\a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0448"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696199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breadth-first traversal:</a:t>
            </a:r>
          </a:p>
          <a:p>
            <a:pPr lvl="1"/>
            <a:r>
              <a:rPr lang="en-CA" dirty="0"/>
              <a:t>Pop F</a:t>
            </a:r>
          </a:p>
          <a:p>
            <a:pPr marL="457200" lvl="1" indent="0">
              <a:buNone/>
            </a:pPr>
            <a:r>
              <a:rPr lang="en-CA" dirty="0"/>
              <a:t>			A, B, C, E, D, F</a:t>
            </a:r>
          </a:p>
          <a:p>
            <a:pPr marL="357188" indent="-357188">
              <a:buNone/>
            </a:pPr>
            <a:endParaRPr lang="en-CA" dirty="0"/>
          </a:p>
        </p:txBody>
      </p:sp>
      <p:graphicFrame>
        <p:nvGraphicFramePr>
          <p:cNvPr id="5" name="Table 4"/>
          <p:cNvGraphicFramePr>
            <a:graphicFrameLocks noGrp="1"/>
          </p:cNvGraphicFramePr>
          <p:nvPr>
            <p:extLst>
              <p:ext uri="{D42A27DB-BD31-4B8C-83A1-F6EECF244321}">
                <p14:modId xmlns:p14="http://schemas.microsoft.com/office/powerpoint/2010/main" val="1631328220"/>
              </p:ext>
            </p:extLst>
          </p:nvPr>
        </p:nvGraphicFramePr>
        <p:xfrm>
          <a:off x="1907704" y="5373216"/>
          <a:ext cx="3024336" cy="370840"/>
        </p:xfrm>
        <a:graphic>
          <a:graphicData uri="http://schemas.openxmlformats.org/drawingml/2006/table">
            <a:tbl>
              <a:tblPr firstRow="1" bandRow="1">
                <a:tableStyleId>{2D5ABB26-0587-4C30-8999-92F81FD0307C}</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gridCol w="504056">
                  <a:extLst>
                    <a:ext uri="{9D8B030D-6E8A-4147-A177-3AD203B41FA5}">
                      <a16:colId xmlns:a16="http://schemas.microsoft.com/office/drawing/2014/main" val="20004"/>
                    </a:ext>
                  </a:extLst>
                </a:gridCol>
                <a:gridCol w="504056">
                  <a:extLst>
                    <a:ext uri="{9D8B030D-6E8A-4147-A177-3AD203B41FA5}">
                      <a16:colId xmlns:a16="http://schemas.microsoft.com/office/drawing/2014/main" val="20005"/>
                    </a:ext>
                  </a:extLst>
                </a:gridCol>
              </a:tblGrid>
              <a:tr h="370840">
                <a:tc>
                  <a:txBody>
                    <a:bodyPr/>
                    <a:lstStyle/>
                    <a:p>
                      <a:pPr algn="ctr"/>
                      <a:r>
                        <a:rPr lang="en-CA" dirty="0"/>
                        <a: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6" name="Picture 18" descr="C:\Users\dwharder\Desktop\a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0448"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4987189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breadth-first traversal:</a:t>
            </a:r>
          </a:p>
          <a:p>
            <a:pPr lvl="1"/>
            <a:r>
              <a:rPr lang="en-CA" dirty="0"/>
              <a:t>Pop G and push I</a:t>
            </a:r>
          </a:p>
          <a:p>
            <a:pPr marL="457200" lvl="1" indent="0">
              <a:buNone/>
            </a:pPr>
            <a:r>
              <a:rPr lang="en-CA" dirty="0"/>
              <a:t>			A, B, C, E, D, F, G</a:t>
            </a:r>
          </a:p>
        </p:txBody>
      </p:sp>
      <p:graphicFrame>
        <p:nvGraphicFramePr>
          <p:cNvPr id="5" name="Table 4"/>
          <p:cNvGraphicFramePr>
            <a:graphicFrameLocks noGrp="1"/>
          </p:cNvGraphicFramePr>
          <p:nvPr>
            <p:extLst>
              <p:ext uri="{D42A27DB-BD31-4B8C-83A1-F6EECF244321}">
                <p14:modId xmlns:p14="http://schemas.microsoft.com/office/powerpoint/2010/main" val="2163823777"/>
              </p:ext>
            </p:extLst>
          </p:nvPr>
        </p:nvGraphicFramePr>
        <p:xfrm>
          <a:off x="1907704" y="5373216"/>
          <a:ext cx="3024336" cy="370840"/>
        </p:xfrm>
        <a:graphic>
          <a:graphicData uri="http://schemas.openxmlformats.org/drawingml/2006/table">
            <a:tbl>
              <a:tblPr firstRow="1" bandRow="1">
                <a:tableStyleId>{2D5ABB26-0587-4C30-8999-92F81FD0307C}</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gridCol w="504056">
                  <a:extLst>
                    <a:ext uri="{9D8B030D-6E8A-4147-A177-3AD203B41FA5}">
                      <a16:colId xmlns:a16="http://schemas.microsoft.com/office/drawing/2014/main" val="20004"/>
                    </a:ext>
                  </a:extLst>
                </a:gridCol>
                <a:gridCol w="504056">
                  <a:extLst>
                    <a:ext uri="{9D8B030D-6E8A-4147-A177-3AD203B41FA5}">
                      <a16:colId xmlns:a16="http://schemas.microsoft.com/office/drawing/2014/main" val="20005"/>
                    </a:ext>
                  </a:extLst>
                </a:gridCol>
              </a:tblGrid>
              <a:tr h="370840">
                <a:tc>
                  <a:txBody>
                    <a:bodyPr/>
                    <a:lstStyle/>
                    <a:p>
                      <a:pPr algn="ctr"/>
                      <a:r>
                        <a:rPr lang="en-CA" dirty="0"/>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6" name="Picture 15" descr="C:\Users\dwharder\Desktop\a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0448"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55255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breadth-first traversal:</a:t>
            </a:r>
          </a:p>
          <a:p>
            <a:pPr lvl="1"/>
            <a:r>
              <a:rPr lang="en-CA" dirty="0"/>
              <a:t>Pop H</a:t>
            </a:r>
          </a:p>
          <a:p>
            <a:pPr marL="457200" lvl="1" indent="0">
              <a:buNone/>
            </a:pPr>
            <a:r>
              <a:rPr lang="en-CA" dirty="0"/>
              <a:t>			A, B, C, E, D, F, G, H</a:t>
            </a:r>
          </a:p>
        </p:txBody>
      </p:sp>
      <p:graphicFrame>
        <p:nvGraphicFramePr>
          <p:cNvPr id="7" name="Table 6"/>
          <p:cNvGraphicFramePr>
            <a:graphicFrameLocks noGrp="1"/>
          </p:cNvGraphicFramePr>
          <p:nvPr>
            <p:extLst>
              <p:ext uri="{D42A27DB-BD31-4B8C-83A1-F6EECF244321}">
                <p14:modId xmlns:p14="http://schemas.microsoft.com/office/powerpoint/2010/main" val="2500545987"/>
              </p:ext>
            </p:extLst>
          </p:nvPr>
        </p:nvGraphicFramePr>
        <p:xfrm>
          <a:off x="1907704" y="5373216"/>
          <a:ext cx="3024336" cy="370840"/>
        </p:xfrm>
        <a:graphic>
          <a:graphicData uri="http://schemas.openxmlformats.org/drawingml/2006/table">
            <a:tbl>
              <a:tblPr firstRow="1" bandRow="1">
                <a:tableStyleId>{2D5ABB26-0587-4C30-8999-92F81FD0307C}</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gridCol w="504056">
                  <a:extLst>
                    <a:ext uri="{9D8B030D-6E8A-4147-A177-3AD203B41FA5}">
                      <a16:colId xmlns:a16="http://schemas.microsoft.com/office/drawing/2014/main" val="20004"/>
                    </a:ext>
                  </a:extLst>
                </a:gridCol>
                <a:gridCol w="504056">
                  <a:extLst>
                    <a:ext uri="{9D8B030D-6E8A-4147-A177-3AD203B41FA5}">
                      <a16:colId xmlns:a16="http://schemas.microsoft.com/office/drawing/2014/main" val="20005"/>
                    </a:ext>
                  </a:extLst>
                </a:gridCol>
              </a:tblGrid>
              <a:tr h="370840">
                <a:tc>
                  <a:txBody>
                    <a:bodyPr/>
                    <a:lstStyle/>
                    <a:p>
                      <a:pPr algn="ctr"/>
                      <a:r>
                        <a:rPr lang="en-CA" dirty="0"/>
                        <a:t>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8" name="Picture 16" descr="C:\Users\dwharder\Desktop\a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0448"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7798764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breadth-first traversal:</a:t>
            </a:r>
          </a:p>
          <a:p>
            <a:pPr lvl="1"/>
            <a:r>
              <a:rPr lang="en-CA" dirty="0"/>
              <a:t>Pop I</a:t>
            </a:r>
          </a:p>
          <a:p>
            <a:pPr marL="457200" lvl="1" indent="0">
              <a:buNone/>
            </a:pPr>
            <a:r>
              <a:rPr lang="en-CA" dirty="0"/>
              <a:t>			A, B, C, E, D, F, G, H, I</a:t>
            </a:r>
          </a:p>
        </p:txBody>
      </p:sp>
      <p:graphicFrame>
        <p:nvGraphicFramePr>
          <p:cNvPr id="7" name="Table 6"/>
          <p:cNvGraphicFramePr>
            <a:graphicFrameLocks noGrp="1"/>
          </p:cNvGraphicFramePr>
          <p:nvPr>
            <p:extLst>
              <p:ext uri="{D42A27DB-BD31-4B8C-83A1-F6EECF244321}">
                <p14:modId xmlns:p14="http://schemas.microsoft.com/office/powerpoint/2010/main" val="3214019457"/>
              </p:ext>
            </p:extLst>
          </p:nvPr>
        </p:nvGraphicFramePr>
        <p:xfrm>
          <a:off x="1907704" y="5373216"/>
          <a:ext cx="3024336" cy="370840"/>
        </p:xfrm>
        <a:graphic>
          <a:graphicData uri="http://schemas.openxmlformats.org/drawingml/2006/table">
            <a:tbl>
              <a:tblPr firstRow="1" bandRow="1">
                <a:tableStyleId>{2D5ABB26-0587-4C30-8999-92F81FD0307C}</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gridCol w="504056">
                  <a:extLst>
                    <a:ext uri="{9D8B030D-6E8A-4147-A177-3AD203B41FA5}">
                      <a16:colId xmlns:a16="http://schemas.microsoft.com/office/drawing/2014/main" val="20004"/>
                    </a:ext>
                  </a:extLst>
                </a:gridCol>
                <a:gridCol w="504056">
                  <a:extLst>
                    <a:ext uri="{9D8B030D-6E8A-4147-A177-3AD203B41FA5}">
                      <a16:colId xmlns:a16="http://schemas.microsoft.com/office/drawing/2014/main" val="20005"/>
                    </a:ext>
                  </a:extLst>
                </a:gridCol>
              </a:tblGrid>
              <a:tr h="370840">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6" name="Picture 17" descr="C:\Users\dwharder\Desktop\a1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0448"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2491509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breadth-first traversal:</a:t>
            </a:r>
          </a:p>
          <a:p>
            <a:pPr lvl="1"/>
            <a:r>
              <a:rPr lang="en-CA" dirty="0"/>
              <a:t>The queue is empty:  we are finished</a:t>
            </a:r>
          </a:p>
          <a:p>
            <a:pPr marL="457200" lvl="1" indent="0">
              <a:buNone/>
            </a:pPr>
            <a:r>
              <a:rPr lang="en-CA" dirty="0"/>
              <a:t>			A, B, C, E, D, F, G, H, I</a:t>
            </a:r>
          </a:p>
        </p:txBody>
      </p:sp>
      <p:graphicFrame>
        <p:nvGraphicFramePr>
          <p:cNvPr id="7" name="Table 6"/>
          <p:cNvGraphicFramePr>
            <a:graphicFrameLocks noGrp="1"/>
          </p:cNvGraphicFramePr>
          <p:nvPr>
            <p:extLst>
              <p:ext uri="{D42A27DB-BD31-4B8C-83A1-F6EECF244321}">
                <p14:modId xmlns:p14="http://schemas.microsoft.com/office/powerpoint/2010/main" val="1111570398"/>
              </p:ext>
            </p:extLst>
          </p:nvPr>
        </p:nvGraphicFramePr>
        <p:xfrm>
          <a:off x="1907704" y="5373216"/>
          <a:ext cx="3024336" cy="370840"/>
        </p:xfrm>
        <a:graphic>
          <a:graphicData uri="http://schemas.openxmlformats.org/drawingml/2006/table">
            <a:tbl>
              <a:tblPr firstRow="1" bandRow="1">
                <a:tableStyleId>{2D5ABB26-0587-4C30-8999-92F81FD0307C}</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gridCol w="504056">
                  <a:extLst>
                    <a:ext uri="{9D8B030D-6E8A-4147-A177-3AD203B41FA5}">
                      <a16:colId xmlns:a16="http://schemas.microsoft.com/office/drawing/2014/main" val="20004"/>
                    </a:ext>
                  </a:extLst>
                </a:gridCol>
                <a:gridCol w="504056">
                  <a:extLst>
                    <a:ext uri="{9D8B030D-6E8A-4147-A177-3AD203B41FA5}">
                      <a16:colId xmlns:a16="http://schemas.microsoft.com/office/drawing/2014/main" val="20005"/>
                    </a:ext>
                  </a:extLst>
                </a:gridCol>
              </a:tblGrid>
              <a:tr h="370840">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6" name="Picture 17" descr="C:\Users\dwharder\Desktop\a1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0448"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918771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Outline</a:t>
            </a:r>
            <a:endParaRPr lang="zh-CN" altLang="en-US" dirty="0"/>
          </a:p>
        </p:txBody>
      </p:sp>
      <p:sp>
        <p:nvSpPr>
          <p:cNvPr id="3" name="Content Placeholder 2"/>
          <p:cNvSpPr>
            <a:spLocks noGrp="1"/>
          </p:cNvSpPr>
          <p:nvPr>
            <p:ph idx="1"/>
          </p:nvPr>
        </p:nvSpPr>
        <p:spPr/>
        <p:txBody>
          <a:bodyPr/>
          <a:lstStyle/>
          <a:p>
            <a:r>
              <a:rPr lang="en-US" altLang="zh-CN" dirty="0"/>
              <a:t>Graph traversal</a:t>
            </a:r>
          </a:p>
          <a:p>
            <a:pPr lvl="1"/>
            <a:r>
              <a:rPr lang="en-US" altLang="zh-CN" dirty="0"/>
              <a:t>Breadth-first</a:t>
            </a:r>
          </a:p>
          <a:p>
            <a:pPr lvl="1"/>
            <a:r>
              <a:rPr lang="en-US" altLang="zh-CN" dirty="0"/>
              <a:t>Depth-first</a:t>
            </a:r>
          </a:p>
          <a:p>
            <a:r>
              <a:rPr lang="en-US" altLang="zh-CN" dirty="0"/>
              <a:t>Applications</a:t>
            </a:r>
          </a:p>
          <a:p>
            <a:pPr lvl="1"/>
            <a:r>
              <a:rPr lang="en-CA" altLang="zh-CN" dirty="0"/>
              <a:t>Connectedness</a:t>
            </a:r>
          </a:p>
          <a:p>
            <a:pPr lvl="1"/>
            <a:r>
              <a:rPr lang="en-CA" altLang="zh-CN" dirty="0"/>
              <a:t>Unweighted path length</a:t>
            </a:r>
          </a:p>
          <a:p>
            <a:pPr lvl="1"/>
            <a:r>
              <a:rPr lang="en-CA" altLang="zh-CN" dirty="0"/>
              <a:t>Identifying bipartite graphs</a:t>
            </a:r>
          </a:p>
          <a:p>
            <a:pPr lvl="1"/>
            <a:endParaRPr lang="zh-CN" altLang="en-US" dirty="0"/>
          </a:p>
        </p:txBody>
      </p:sp>
      <p:pic>
        <p:nvPicPr>
          <p:cNvPr id="4" name="Picture 3"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9924988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dirty="0">
                <a:latin typeface="Arial" charset="0"/>
                <a:cs typeface="Arial" charset="0"/>
              </a:rPr>
              <a:t>Implementation of breadth-first traversal</a:t>
            </a:r>
          </a:p>
        </p:txBody>
      </p:sp>
      <p:sp>
        <p:nvSpPr>
          <p:cNvPr id="6147" name="Rectangle 3"/>
          <p:cNvSpPr>
            <a:spLocks noGrp="1" noChangeArrowheads="1"/>
          </p:cNvSpPr>
          <p:nvPr>
            <p:ph type="body" idx="1"/>
          </p:nvPr>
        </p:nvSpPr>
        <p:spPr>
          <a:xfrm>
            <a:off x="457200" y="1600200"/>
            <a:ext cx="8435280" cy="4525963"/>
          </a:xfrm>
        </p:spPr>
        <p:txBody>
          <a:bodyPr>
            <a:normAutofit fontScale="92500" lnSpcReduction="10000"/>
          </a:bodyPr>
          <a:lstStyle/>
          <a:p>
            <a:pPr>
              <a:buNone/>
            </a:pPr>
            <a:r>
              <a:rPr lang="en-US" altLang="en-US" dirty="0">
                <a:latin typeface="Arial" charset="0"/>
                <a:cs typeface="Arial" charset="0"/>
              </a:rPr>
              <a:t>	An implementation can use a queue</a:t>
            </a:r>
          </a:p>
          <a:p>
            <a:pPr marL="457200" lvl="1" indent="0">
              <a:buNone/>
            </a:pPr>
            <a:r>
              <a:rPr lang="en-US" altLang="en-US" sz="1400" dirty="0">
                <a:latin typeface="Consolas" panose="020B0609020204030204" pitchFamily="49" charset="0"/>
                <a:cs typeface="Consolas" panose="020B0609020204030204" pitchFamily="49" charset="0"/>
              </a:rPr>
              <a:t>void Graph::</a:t>
            </a:r>
            <a:r>
              <a:rPr lang="en-US" altLang="en-US" sz="1400" dirty="0" err="1">
                <a:latin typeface="Consolas" panose="020B0609020204030204" pitchFamily="49" charset="0"/>
                <a:cs typeface="Consolas" panose="020B0609020204030204" pitchFamily="49" charset="0"/>
              </a:rPr>
              <a:t>breadth_first_traversal</a:t>
            </a:r>
            <a:r>
              <a:rPr lang="en-US" altLang="en-US" sz="1400" dirty="0">
                <a:latin typeface="Consolas" panose="020B0609020204030204" pitchFamily="49" charset="0"/>
                <a:cs typeface="Consolas" panose="020B0609020204030204" pitchFamily="49" charset="0"/>
              </a:rPr>
              <a:t>( Vertex *first ) </a:t>
            </a:r>
            <a:r>
              <a:rPr lang="en-US" altLang="en-US" sz="1400" dirty="0" err="1">
                <a:latin typeface="Consolas" panose="020B0609020204030204" pitchFamily="49" charset="0"/>
                <a:cs typeface="Consolas" panose="020B0609020204030204" pitchFamily="49" charset="0"/>
              </a:rPr>
              <a:t>const</a:t>
            </a:r>
            <a:r>
              <a:rPr lang="en-US" altLang="en-US" sz="1400" dirty="0">
                <a:latin typeface="Consolas" panose="020B0609020204030204" pitchFamily="49" charset="0"/>
                <a:cs typeface="Consolas" panose="020B0609020204030204" pitchFamily="49" charset="0"/>
              </a:rPr>
              <a:t> {</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unordered_map</a:t>
            </a:r>
            <a:r>
              <a:rPr lang="en-US" altLang="en-US" sz="1400" dirty="0">
                <a:latin typeface="Consolas" panose="020B0609020204030204" pitchFamily="49" charset="0"/>
                <a:cs typeface="Consolas" panose="020B0609020204030204" pitchFamily="49" charset="0"/>
              </a:rPr>
              <a:t>&lt;Vertex *, </a:t>
            </a:r>
            <a:r>
              <a:rPr lang="en-US" altLang="en-US" sz="1400" dirty="0" err="1">
                <a:latin typeface="Consolas" panose="020B0609020204030204" pitchFamily="49" charset="0"/>
                <a:cs typeface="Consolas" panose="020B0609020204030204" pitchFamily="49" charset="0"/>
              </a:rPr>
              <a:t>int</a:t>
            </a:r>
            <a:r>
              <a:rPr lang="en-US" altLang="en-US" sz="1400" dirty="0">
                <a:latin typeface="Consolas" panose="020B0609020204030204" pitchFamily="49" charset="0"/>
                <a:cs typeface="Consolas" panose="020B0609020204030204" pitchFamily="49" charset="0"/>
              </a:rPr>
              <a:t>&gt; hash;</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hash.insert</a:t>
            </a:r>
            <a:r>
              <a:rPr lang="en-US" altLang="en-US" sz="1400" dirty="0">
                <a:latin typeface="Consolas" panose="020B0609020204030204" pitchFamily="49" charset="0"/>
                <a:cs typeface="Consolas" panose="020B0609020204030204" pitchFamily="49" charset="0"/>
              </a:rPr>
              <a:t>( first );</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std</a:t>
            </a:r>
            <a:r>
              <a:rPr lang="en-US" altLang="en-US" sz="1400" dirty="0">
                <a:latin typeface="Consolas" panose="020B0609020204030204" pitchFamily="49" charset="0"/>
                <a:cs typeface="Consolas" panose="020B0609020204030204" pitchFamily="49" charset="0"/>
              </a:rPr>
              <a:t>::queue&lt;Vertex *&gt; queue;</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queue.push</a:t>
            </a:r>
            <a:r>
              <a:rPr lang="en-US" altLang="en-US" sz="1400" dirty="0">
                <a:latin typeface="Consolas" panose="020B0609020204030204" pitchFamily="49" charset="0"/>
                <a:cs typeface="Consolas" panose="020B0609020204030204" pitchFamily="49" charset="0"/>
              </a:rPr>
              <a:t>( first );</a:t>
            </a:r>
          </a:p>
          <a:p>
            <a:pPr marL="457200" lvl="1" indent="0">
              <a:buNone/>
            </a:pPr>
            <a:endParaRPr lang="en-US" altLang="en-US" sz="1400" dirty="0">
              <a:latin typeface="Consolas" panose="020B0609020204030204" pitchFamily="49" charset="0"/>
              <a:cs typeface="Consolas" panose="020B0609020204030204" pitchFamily="49" charset="0"/>
            </a:endParaRPr>
          </a:p>
          <a:p>
            <a:pPr marL="457200" lvl="1" indent="0">
              <a:buNone/>
            </a:pPr>
            <a:r>
              <a:rPr lang="en-US" altLang="en-US" sz="1400" dirty="0">
                <a:latin typeface="Consolas" panose="020B0609020204030204" pitchFamily="49" charset="0"/>
                <a:cs typeface="Consolas" panose="020B0609020204030204" pitchFamily="49" charset="0"/>
              </a:rPr>
              <a:t>    while ( !</a:t>
            </a:r>
            <a:r>
              <a:rPr lang="en-US" altLang="en-US" sz="1400" dirty="0" err="1">
                <a:latin typeface="Consolas" panose="020B0609020204030204" pitchFamily="49" charset="0"/>
                <a:cs typeface="Consolas" panose="020B0609020204030204" pitchFamily="49" charset="0"/>
              </a:rPr>
              <a:t>queue.empty</a:t>
            </a:r>
            <a:r>
              <a:rPr lang="en-US" altLang="en-US" sz="1400" dirty="0">
                <a:latin typeface="Consolas" panose="020B0609020204030204" pitchFamily="49" charset="0"/>
                <a:cs typeface="Consolas" panose="020B0609020204030204" pitchFamily="49" charset="0"/>
              </a:rPr>
              <a:t>() ) {</a:t>
            </a:r>
          </a:p>
          <a:p>
            <a:pPr marL="457200" lvl="1" indent="0">
              <a:buNone/>
            </a:pPr>
            <a:r>
              <a:rPr lang="en-US" altLang="en-US" sz="1400" dirty="0">
                <a:latin typeface="Consolas" panose="020B0609020204030204" pitchFamily="49" charset="0"/>
                <a:cs typeface="Consolas" panose="020B0609020204030204" pitchFamily="49" charset="0"/>
              </a:rPr>
              <a:t>        Vertex *v = </a:t>
            </a:r>
            <a:r>
              <a:rPr lang="en-US" altLang="en-US" sz="1400" dirty="0" err="1">
                <a:latin typeface="Consolas" panose="020B0609020204030204" pitchFamily="49" charset="0"/>
                <a:cs typeface="Consolas" panose="020B0609020204030204" pitchFamily="49" charset="0"/>
              </a:rPr>
              <a:t>queue.front</a:t>
            </a:r>
            <a:r>
              <a:rPr lang="en-US" altLang="en-US" sz="1400" dirty="0">
                <a:latin typeface="Consolas" panose="020B0609020204030204" pitchFamily="49" charset="0"/>
                <a:cs typeface="Consolas" panose="020B0609020204030204" pitchFamily="49" charset="0"/>
              </a:rPr>
              <a:t>();</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queue.pop</a:t>
            </a:r>
            <a:r>
              <a:rPr lang="en-US" altLang="en-US" sz="1400" dirty="0">
                <a:latin typeface="Consolas" panose="020B0609020204030204" pitchFamily="49" charset="0"/>
                <a:cs typeface="Consolas" panose="020B0609020204030204" pitchFamily="49" charset="0"/>
              </a:rPr>
              <a:t>();</a:t>
            </a:r>
          </a:p>
          <a:p>
            <a:pPr marL="457200" lvl="1" indent="0">
              <a:buNone/>
            </a:pPr>
            <a:r>
              <a:rPr lang="en-US" altLang="en-US" sz="1400" dirty="0">
                <a:latin typeface="Consolas" panose="020B0609020204030204" pitchFamily="49" charset="0"/>
                <a:cs typeface="Consolas" panose="020B0609020204030204" pitchFamily="49" charset="0"/>
              </a:rPr>
              <a:t>        // Perform an operation on v</a:t>
            </a:r>
          </a:p>
          <a:p>
            <a:pPr marL="457200" lvl="1" indent="0">
              <a:buNone/>
            </a:pPr>
            <a:endParaRPr lang="en-US" altLang="en-US" sz="1400" dirty="0">
              <a:latin typeface="Consolas" panose="020B0609020204030204" pitchFamily="49" charset="0"/>
              <a:cs typeface="Consolas" panose="020B0609020204030204" pitchFamily="49" charset="0"/>
            </a:endParaRPr>
          </a:p>
          <a:p>
            <a:pPr marL="457200" lvl="1" indent="0">
              <a:buNone/>
            </a:pPr>
            <a:r>
              <a:rPr lang="en-US" altLang="en-US" sz="1400" dirty="0">
                <a:latin typeface="Consolas" panose="020B0609020204030204" pitchFamily="49" charset="0"/>
                <a:cs typeface="Consolas" panose="020B0609020204030204" pitchFamily="49" charset="0"/>
              </a:rPr>
              <a:t>        for ( Vertex *w : v-&gt;</a:t>
            </a:r>
            <a:r>
              <a:rPr lang="en-US" altLang="en-US" sz="1400" dirty="0" err="1">
                <a:latin typeface="Consolas" panose="020B0609020204030204" pitchFamily="49" charset="0"/>
                <a:cs typeface="Consolas" panose="020B0609020204030204" pitchFamily="49" charset="0"/>
              </a:rPr>
              <a:t>adjacent_vertices</a:t>
            </a:r>
            <a:r>
              <a:rPr lang="en-US" altLang="en-US" sz="1400" dirty="0">
                <a:latin typeface="Consolas" panose="020B0609020204030204" pitchFamily="49" charset="0"/>
                <a:cs typeface="Consolas" panose="020B0609020204030204" pitchFamily="49" charset="0"/>
              </a:rPr>
              <a:t>() ) {</a:t>
            </a:r>
          </a:p>
          <a:p>
            <a:pPr marL="457200" lvl="1" indent="0">
              <a:buNone/>
            </a:pPr>
            <a:r>
              <a:rPr lang="en-US" altLang="en-US" sz="1400" dirty="0">
                <a:latin typeface="Consolas" panose="020B0609020204030204" pitchFamily="49" charset="0"/>
                <a:cs typeface="Consolas" panose="020B0609020204030204" pitchFamily="49" charset="0"/>
              </a:rPr>
              <a:t>            if ( !</a:t>
            </a:r>
            <a:r>
              <a:rPr lang="en-US" altLang="en-US" sz="1400" dirty="0" err="1">
                <a:latin typeface="Consolas" panose="020B0609020204030204" pitchFamily="49" charset="0"/>
                <a:cs typeface="Consolas" panose="020B0609020204030204" pitchFamily="49" charset="0"/>
              </a:rPr>
              <a:t>hash.member</a:t>
            </a:r>
            <a:r>
              <a:rPr lang="en-US" altLang="en-US" sz="1400" dirty="0">
                <a:latin typeface="Consolas" panose="020B0609020204030204" pitchFamily="49" charset="0"/>
                <a:cs typeface="Consolas" panose="020B0609020204030204" pitchFamily="49" charset="0"/>
              </a:rPr>
              <a:t>( w ) ) {</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hash.insert</a:t>
            </a:r>
            <a:r>
              <a:rPr lang="en-US" altLang="en-US" sz="1400" dirty="0">
                <a:latin typeface="Consolas" panose="020B0609020204030204" pitchFamily="49" charset="0"/>
                <a:cs typeface="Consolas" panose="020B0609020204030204" pitchFamily="49" charset="0"/>
              </a:rPr>
              <a:t>( w );</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queue.push</a:t>
            </a:r>
            <a:r>
              <a:rPr lang="en-US" altLang="en-US" sz="1400" dirty="0">
                <a:latin typeface="Consolas" panose="020B0609020204030204" pitchFamily="49" charset="0"/>
                <a:cs typeface="Consolas" panose="020B0609020204030204" pitchFamily="49" charset="0"/>
              </a:rPr>
              <a:t>( w );</a:t>
            </a:r>
          </a:p>
          <a:p>
            <a:pPr marL="457200" lvl="1" indent="0">
              <a:buNone/>
            </a:pPr>
            <a:r>
              <a:rPr lang="en-US" altLang="en-US" sz="1400" dirty="0">
                <a:latin typeface="Consolas" panose="020B0609020204030204" pitchFamily="49" charset="0"/>
                <a:cs typeface="Consolas" panose="020B0609020204030204" pitchFamily="49" charset="0"/>
              </a:rPr>
              <a:t>            }</a:t>
            </a:r>
          </a:p>
          <a:p>
            <a:pPr marL="457200" lvl="1" indent="0">
              <a:buNone/>
            </a:pPr>
            <a:r>
              <a:rPr lang="en-US" altLang="en-US" sz="1400" dirty="0">
                <a:latin typeface="Consolas" panose="020B0609020204030204" pitchFamily="49" charset="0"/>
                <a:cs typeface="Consolas" panose="020B0609020204030204" pitchFamily="49" charset="0"/>
              </a:rPr>
              <a:t>        }</a:t>
            </a:r>
          </a:p>
          <a:p>
            <a:pPr marL="457200" lvl="1" indent="0">
              <a:buNone/>
            </a:pPr>
            <a:r>
              <a:rPr lang="en-US" altLang="en-US" sz="1400" dirty="0">
                <a:latin typeface="Consolas" panose="020B0609020204030204" pitchFamily="49" charset="0"/>
                <a:cs typeface="Consolas" panose="020B0609020204030204" pitchFamily="49" charset="0"/>
              </a:rPr>
              <a:t>    }</a:t>
            </a:r>
          </a:p>
          <a:p>
            <a:pPr marL="457200" lvl="1" indent="0">
              <a:buNone/>
            </a:pPr>
            <a:r>
              <a:rPr lang="en-US" altLang="en-US" sz="1400" dirty="0">
                <a:latin typeface="Consolas" panose="020B0609020204030204" pitchFamily="49" charset="0"/>
                <a:cs typeface="Consolas" panose="020B0609020204030204" pitchFamily="49" charset="0"/>
              </a:rPr>
              <a:t>}</a:t>
            </a:r>
          </a:p>
        </p:txBody>
      </p:sp>
      <p:pic>
        <p:nvPicPr>
          <p:cNvPr id="6148" name="Picture 6147"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4700693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dirty="0">
                <a:latin typeface="Arial" charset="0"/>
                <a:cs typeface="Arial" charset="0"/>
              </a:rPr>
              <a:t>Depth-first traversal</a:t>
            </a:r>
          </a:p>
        </p:txBody>
      </p:sp>
      <p:sp>
        <p:nvSpPr>
          <p:cNvPr id="6147" name="Rectangle 3"/>
          <p:cNvSpPr>
            <a:spLocks noGrp="1" noChangeArrowheads="1"/>
          </p:cNvSpPr>
          <p:nvPr>
            <p:ph type="body" idx="1"/>
          </p:nvPr>
        </p:nvSpPr>
        <p:spPr/>
        <p:txBody>
          <a:bodyPr/>
          <a:lstStyle/>
          <a:p>
            <a:pPr>
              <a:buNone/>
            </a:pPr>
            <a:r>
              <a:rPr lang="en-US" altLang="en-US" dirty="0">
                <a:latin typeface="Arial" charset="0"/>
                <a:cs typeface="Arial" charset="0"/>
              </a:rPr>
              <a:t>	Depth-first traversal on a graph:</a:t>
            </a:r>
          </a:p>
          <a:p>
            <a:pPr lvl="1"/>
            <a:r>
              <a:rPr lang="en-US" altLang="en-US" dirty="0">
                <a:latin typeface="Arial" charset="0"/>
                <a:cs typeface="Arial" charset="0"/>
              </a:rPr>
              <a:t>Choose any vertex, mark it as visited</a:t>
            </a:r>
          </a:p>
          <a:p>
            <a:pPr lvl="1"/>
            <a:r>
              <a:rPr lang="en-US" altLang="en-US" dirty="0">
                <a:latin typeface="Arial" charset="0"/>
                <a:cs typeface="Arial" charset="0"/>
              </a:rPr>
              <a:t>From that vertex:</a:t>
            </a:r>
          </a:p>
          <a:p>
            <a:pPr lvl="2"/>
            <a:r>
              <a:rPr lang="en-US" altLang="en-US" dirty="0">
                <a:latin typeface="Arial" charset="0"/>
                <a:cs typeface="Arial" charset="0"/>
              </a:rPr>
              <a:t>If there is another adjacent vertex not yet visited, go to it</a:t>
            </a:r>
          </a:p>
          <a:p>
            <a:pPr lvl="2"/>
            <a:r>
              <a:rPr lang="en-US" altLang="en-US" dirty="0">
                <a:latin typeface="Arial" charset="0"/>
                <a:cs typeface="Arial" charset="0"/>
              </a:rPr>
              <a:t>Otherwise, go back to the previous vertex</a:t>
            </a:r>
          </a:p>
          <a:p>
            <a:pPr lvl="1"/>
            <a:r>
              <a:rPr lang="en-US" altLang="en-US" dirty="0">
                <a:latin typeface="Arial" charset="0"/>
                <a:cs typeface="Arial" charset="0"/>
              </a:rPr>
              <a:t>Continue until no visited vertices have unvisited adjacent vertices</a:t>
            </a:r>
          </a:p>
          <a:p>
            <a:pPr>
              <a:buNone/>
            </a:pPr>
            <a:endParaRPr lang="en-US" altLang="en-US" dirty="0">
              <a:latin typeface="Arial" charset="0"/>
              <a:cs typeface="Arial" charset="0"/>
            </a:endParaRPr>
          </a:p>
          <a:p>
            <a:pPr>
              <a:buNone/>
            </a:pPr>
            <a:r>
              <a:rPr lang="en-US" altLang="en-US" dirty="0">
                <a:latin typeface="Arial" charset="0"/>
                <a:cs typeface="Arial" charset="0"/>
              </a:rPr>
              <a:t>	Two implementations:</a:t>
            </a:r>
          </a:p>
          <a:p>
            <a:pPr lvl="1"/>
            <a:r>
              <a:rPr lang="en-US" altLang="en-US" dirty="0">
                <a:latin typeface="Arial" charset="0"/>
                <a:cs typeface="Arial" charset="0"/>
              </a:rPr>
              <a:t>Recursive</a:t>
            </a:r>
          </a:p>
          <a:p>
            <a:pPr lvl="1"/>
            <a:r>
              <a:rPr lang="en-US" altLang="en-US" dirty="0">
                <a:latin typeface="Arial" charset="0"/>
                <a:cs typeface="Arial" charset="0"/>
              </a:rPr>
              <a:t>Use a stack</a:t>
            </a:r>
          </a:p>
        </p:txBody>
      </p:sp>
      <p:pic>
        <p:nvPicPr>
          <p:cNvPr id="6148" name="Picture 6147"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2861290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dirty="0">
                <a:latin typeface="Arial" charset="0"/>
                <a:cs typeface="Arial" charset="0"/>
              </a:rPr>
              <a:t>Recursive depth-first traversal</a:t>
            </a:r>
          </a:p>
        </p:txBody>
      </p:sp>
      <p:sp>
        <p:nvSpPr>
          <p:cNvPr id="6147" name="Rectangle 3"/>
          <p:cNvSpPr>
            <a:spLocks noGrp="1" noChangeArrowheads="1"/>
          </p:cNvSpPr>
          <p:nvPr>
            <p:ph type="body" idx="1"/>
          </p:nvPr>
        </p:nvSpPr>
        <p:spPr>
          <a:xfrm>
            <a:off x="457200" y="1600200"/>
            <a:ext cx="8686800" cy="4525963"/>
          </a:xfrm>
        </p:spPr>
        <p:txBody>
          <a:bodyPr>
            <a:normAutofit fontScale="92500" lnSpcReduction="10000"/>
          </a:bodyPr>
          <a:lstStyle/>
          <a:p>
            <a:pPr>
              <a:buNone/>
            </a:pPr>
            <a:r>
              <a:rPr lang="en-US" altLang="en-US" dirty="0">
                <a:latin typeface="Arial" charset="0"/>
                <a:cs typeface="Arial" charset="0"/>
              </a:rPr>
              <a:t>	A recursive implementation uses the call stack for memory:</a:t>
            </a:r>
          </a:p>
          <a:p>
            <a:pPr marL="457200" lvl="1" indent="0">
              <a:buNone/>
            </a:pPr>
            <a:endParaRPr lang="en-US" altLang="en-US" sz="1400" dirty="0">
              <a:latin typeface="Consolas" panose="020B0609020204030204" pitchFamily="49" charset="0"/>
              <a:cs typeface="Consolas" panose="020B0609020204030204" pitchFamily="49" charset="0"/>
            </a:endParaRPr>
          </a:p>
          <a:p>
            <a:pPr marL="457200" lvl="1" indent="0">
              <a:buNone/>
            </a:pPr>
            <a:r>
              <a:rPr lang="en-US" altLang="en-US" sz="1400" dirty="0">
                <a:latin typeface="Consolas" panose="020B0609020204030204" pitchFamily="49" charset="0"/>
                <a:cs typeface="Consolas" panose="020B0609020204030204" pitchFamily="49" charset="0"/>
              </a:rPr>
              <a:t>void Graph::</a:t>
            </a:r>
            <a:r>
              <a:rPr lang="en-US" altLang="en-US" sz="1400" dirty="0" err="1">
                <a:latin typeface="Consolas" panose="020B0609020204030204" pitchFamily="49" charset="0"/>
                <a:cs typeface="Consolas" panose="020B0609020204030204" pitchFamily="49" charset="0"/>
              </a:rPr>
              <a:t>depth_first_traversal</a:t>
            </a:r>
            <a:r>
              <a:rPr lang="en-US" altLang="en-US" sz="1400" dirty="0">
                <a:latin typeface="Consolas" panose="020B0609020204030204" pitchFamily="49" charset="0"/>
                <a:cs typeface="Consolas" panose="020B0609020204030204" pitchFamily="49" charset="0"/>
              </a:rPr>
              <a:t>( Vertex *first ) </a:t>
            </a:r>
            <a:r>
              <a:rPr lang="en-US" altLang="en-US" sz="1400" dirty="0" err="1">
                <a:latin typeface="Consolas" panose="020B0609020204030204" pitchFamily="49" charset="0"/>
                <a:cs typeface="Consolas" panose="020B0609020204030204" pitchFamily="49" charset="0"/>
              </a:rPr>
              <a:t>const</a:t>
            </a:r>
            <a:r>
              <a:rPr lang="en-US" altLang="en-US" sz="1400" dirty="0">
                <a:latin typeface="Consolas" panose="020B0609020204030204" pitchFamily="49" charset="0"/>
                <a:cs typeface="Consolas" panose="020B0609020204030204" pitchFamily="49" charset="0"/>
              </a:rPr>
              <a:t> {</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std</a:t>
            </a:r>
            <a:r>
              <a:rPr lang="en-US" altLang="en-US" sz="1400" dirty="0">
                <a:latin typeface="Consolas" panose="020B0609020204030204" pitchFamily="49" charset="0"/>
                <a:cs typeface="Consolas" panose="020B0609020204030204" pitchFamily="49" charset="0"/>
              </a:rPr>
              <a:t>::</a:t>
            </a:r>
            <a:r>
              <a:rPr lang="en-US" altLang="en-US" sz="1400" dirty="0" err="1">
                <a:latin typeface="Consolas" panose="020B0609020204030204" pitchFamily="49" charset="0"/>
                <a:cs typeface="Consolas" panose="020B0609020204030204" pitchFamily="49" charset="0"/>
              </a:rPr>
              <a:t>unordered_map</a:t>
            </a:r>
            <a:r>
              <a:rPr lang="en-US" altLang="en-US" sz="1400" dirty="0">
                <a:latin typeface="Consolas" panose="020B0609020204030204" pitchFamily="49" charset="0"/>
                <a:cs typeface="Consolas" panose="020B0609020204030204" pitchFamily="49" charset="0"/>
              </a:rPr>
              <a:t>&lt;Vertex *, </a:t>
            </a:r>
            <a:r>
              <a:rPr lang="en-US" altLang="en-US" sz="1400" dirty="0" err="1">
                <a:latin typeface="Consolas" panose="020B0609020204030204" pitchFamily="49" charset="0"/>
                <a:cs typeface="Consolas" panose="020B0609020204030204" pitchFamily="49" charset="0"/>
              </a:rPr>
              <a:t>int</a:t>
            </a:r>
            <a:r>
              <a:rPr lang="en-US" altLang="en-US" sz="1400" dirty="0">
                <a:latin typeface="Consolas" panose="020B0609020204030204" pitchFamily="49" charset="0"/>
                <a:cs typeface="Consolas" panose="020B0609020204030204" pitchFamily="49" charset="0"/>
              </a:rPr>
              <a:t>&gt; hash;</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hash.insert</a:t>
            </a:r>
            <a:r>
              <a:rPr lang="en-US" altLang="en-US" sz="1400" dirty="0">
                <a:latin typeface="Consolas" panose="020B0609020204030204" pitchFamily="49" charset="0"/>
                <a:cs typeface="Consolas" panose="020B0609020204030204" pitchFamily="49" charset="0"/>
              </a:rPr>
              <a:t>( first );</a:t>
            </a:r>
          </a:p>
          <a:p>
            <a:pPr marL="457200" lvl="1" indent="0">
              <a:buNone/>
            </a:pPr>
            <a:endParaRPr lang="en-US" altLang="en-US" sz="1400" dirty="0">
              <a:latin typeface="Consolas" panose="020B0609020204030204" pitchFamily="49" charset="0"/>
              <a:cs typeface="Consolas" panose="020B0609020204030204" pitchFamily="49" charset="0"/>
            </a:endParaRPr>
          </a:p>
          <a:p>
            <a:pPr marL="457200" lvl="1" indent="0">
              <a:buNone/>
            </a:pPr>
            <a:r>
              <a:rPr lang="en-US" altLang="en-US" sz="1400" dirty="0">
                <a:latin typeface="Consolas" panose="020B0609020204030204" pitchFamily="49" charset="0"/>
                <a:cs typeface="Consolas" panose="020B0609020204030204" pitchFamily="49" charset="0"/>
              </a:rPr>
              <a:t>	first-&gt;</a:t>
            </a:r>
            <a:r>
              <a:rPr lang="en-US" altLang="en-US" sz="1400" dirty="0" err="1">
                <a:latin typeface="Consolas" panose="020B0609020204030204" pitchFamily="49" charset="0"/>
                <a:cs typeface="Consolas" panose="020B0609020204030204" pitchFamily="49" charset="0"/>
              </a:rPr>
              <a:t>depth_first_traversal</a:t>
            </a:r>
            <a:r>
              <a:rPr lang="en-US" altLang="en-US" sz="1400" dirty="0">
                <a:latin typeface="Consolas" panose="020B0609020204030204" pitchFamily="49" charset="0"/>
                <a:cs typeface="Consolas" panose="020B0609020204030204" pitchFamily="49" charset="0"/>
              </a:rPr>
              <a:t>( hash );</a:t>
            </a:r>
          </a:p>
          <a:p>
            <a:pPr marL="457200" lvl="1" indent="0">
              <a:buNone/>
            </a:pPr>
            <a:r>
              <a:rPr lang="en-US" altLang="en-US" sz="1400" dirty="0">
                <a:latin typeface="Consolas" panose="020B0609020204030204" pitchFamily="49" charset="0"/>
                <a:cs typeface="Consolas" panose="020B0609020204030204" pitchFamily="49" charset="0"/>
              </a:rPr>
              <a:t>}</a:t>
            </a:r>
          </a:p>
          <a:p>
            <a:pPr marL="457200" lvl="1" indent="0">
              <a:buNone/>
            </a:pPr>
            <a:endParaRPr lang="en-US" altLang="en-US" sz="1400" dirty="0">
              <a:latin typeface="Consolas" panose="020B0609020204030204" pitchFamily="49" charset="0"/>
              <a:cs typeface="Consolas" panose="020B0609020204030204" pitchFamily="49" charset="0"/>
            </a:endParaRPr>
          </a:p>
          <a:p>
            <a:pPr marL="457200" lvl="1" indent="0">
              <a:buNone/>
            </a:pPr>
            <a:r>
              <a:rPr lang="en-US" altLang="en-US" sz="1400" dirty="0">
                <a:latin typeface="Consolas" panose="020B0609020204030204" pitchFamily="49" charset="0"/>
                <a:cs typeface="Consolas" panose="020B0609020204030204" pitchFamily="49" charset="0"/>
              </a:rPr>
              <a:t>void Vertex::</a:t>
            </a:r>
            <a:r>
              <a:rPr lang="en-US" altLang="en-US" sz="1400" dirty="0" err="1">
                <a:latin typeface="Consolas" panose="020B0609020204030204" pitchFamily="49" charset="0"/>
                <a:cs typeface="Consolas" panose="020B0609020204030204" pitchFamily="49" charset="0"/>
              </a:rPr>
              <a:t>depth_first_traversal</a:t>
            </a: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unordered_map</a:t>
            </a:r>
            <a:r>
              <a:rPr lang="en-US" altLang="en-US" sz="1400" dirty="0">
                <a:latin typeface="Consolas" panose="020B0609020204030204" pitchFamily="49" charset="0"/>
                <a:cs typeface="Consolas" panose="020B0609020204030204" pitchFamily="49" charset="0"/>
              </a:rPr>
              <a:t>&lt;Vertex *, </a:t>
            </a:r>
            <a:r>
              <a:rPr lang="en-US" altLang="en-US" sz="1400" dirty="0" err="1">
                <a:latin typeface="Consolas" panose="020B0609020204030204" pitchFamily="49" charset="0"/>
                <a:cs typeface="Consolas" panose="020B0609020204030204" pitchFamily="49" charset="0"/>
              </a:rPr>
              <a:t>int</a:t>
            </a:r>
            <a:r>
              <a:rPr lang="en-US" altLang="en-US" sz="1400" dirty="0">
                <a:latin typeface="Consolas" panose="020B0609020204030204" pitchFamily="49" charset="0"/>
                <a:cs typeface="Consolas" panose="020B0609020204030204" pitchFamily="49" charset="0"/>
              </a:rPr>
              <a:t>&gt; &amp;hash ) </a:t>
            </a:r>
            <a:r>
              <a:rPr lang="en-US" altLang="en-US" sz="1400" dirty="0" err="1">
                <a:latin typeface="Consolas" panose="020B0609020204030204" pitchFamily="49" charset="0"/>
                <a:cs typeface="Consolas" panose="020B0609020204030204" pitchFamily="49" charset="0"/>
              </a:rPr>
              <a:t>const</a:t>
            </a:r>
            <a:r>
              <a:rPr lang="en-US" altLang="en-US" sz="1400" dirty="0">
                <a:latin typeface="Consolas" panose="020B0609020204030204" pitchFamily="49" charset="0"/>
                <a:cs typeface="Consolas" panose="020B0609020204030204" pitchFamily="49" charset="0"/>
              </a:rPr>
              <a:t> {</a:t>
            </a:r>
          </a:p>
          <a:p>
            <a:pPr marL="457200" lvl="1" indent="0">
              <a:buNone/>
            </a:pPr>
            <a:r>
              <a:rPr lang="en-US" altLang="en-US" sz="1400" dirty="0">
                <a:latin typeface="Consolas" panose="020B0609020204030204" pitchFamily="49" charset="0"/>
                <a:cs typeface="Consolas" panose="020B0609020204030204" pitchFamily="49" charset="0"/>
              </a:rPr>
              <a:t>    // Perform an operation on this</a:t>
            </a:r>
          </a:p>
          <a:p>
            <a:pPr marL="457200" lvl="1" indent="0">
              <a:buNone/>
            </a:pPr>
            <a:endParaRPr lang="en-US" altLang="en-US" sz="1400" dirty="0">
              <a:latin typeface="Consolas" panose="020B0609020204030204" pitchFamily="49" charset="0"/>
              <a:cs typeface="Consolas" panose="020B0609020204030204" pitchFamily="49" charset="0"/>
            </a:endParaRPr>
          </a:p>
          <a:p>
            <a:pPr marL="457200" lvl="1" indent="0">
              <a:buNone/>
            </a:pPr>
            <a:r>
              <a:rPr lang="en-US" altLang="en-US" sz="1400" dirty="0">
                <a:latin typeface="Consolas" panose="020B0609020204030204" pitchFamily="49" charset="0"/>
                <a:cs typeface="Consolas" panose="020B0609020204030204" pitchFamily="49" charset="0"/>
              </a:rPr>
              <a:t>    for ( Vertex *v : </a:t>
            </a:r>
            <a:r>
              <a:rPr lang="en-US" altLang="en-US" sz="1400" dirty="0" err="1">
                <a:latin typeface="Consolas" panose="020B0609020204030204" pitchFamily="49" charset="0"/>
                <a:cs typeface="Consolas" panose="020B0609020204030204" pitchFamily="49" charset="0"/>
              </a:rPr>
              <a:t>adjacent_vertices</a:t>
            </a:r>
            <a:r>
              <a:rPr lang="en-US" altLang="en-US" sz="1400" dirty="0">
                <a:latin typeface="Consolas" panose="020B0609020204030204" pitchFamily="49" charset="0"/>
                <a:cs typeface="Consolas" panose="020B0609020204030204" pitchFamily="49" charset="0"/>
              </a:rPr>
              <a:t>() ) {</a:t>
            </a:r>
          </a:p>
          <a:p>
            <a:pPr marL="457200" lvl="1" indent="0">
              <a:buNone/>
            </a:pPr>
            <a:r>
              <a:rPr lang="en-US" altLang="en-US" sz="1400" dirty="0">
                <a:latin typeface="Consolas" panose="020B0609020204030204" pitchFamily="49" charset="0"/>
                <a:cs typeface="Consolas" panose="020B0609020204030204" pitchFamily="49" charset="0"/>
              </a:rPr>
              <a:t>        if ( !</a:t>
            </a:r>
            <a:r>
              <a:rPr lang="en-US" altLang="en-US" sz="1400" dirty="0" err="1">
                <a:latin typeface="Consolas" panose="020B0609020204030204" pitchFamily="49" charset="0"/>
                <a:cs typeface="Consolas" panose="020B0609020204030204" pitchFamily="49" charset="0"/>
              </a:rPr>
              <a:t>hash.member</a:t>
            </a:r>
            <a:r>
              <a:rPr lang="en-US" altLang="en-US" sz="1400" dirty="0">
                <a:latin typeface="Consolas" panose="020B0609020204030204" pitchFamily="49" charset="0"/>
                <a:cs typeface="Consolas" panose="020B0609020204030204" pitchFamily="49" charset="0"/>
              </a:rPr>
              <a:t>( v ) ) {</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hash.insert</a:t>
            </a:r>
            <a:r>
              <a:rPr lang="en-US" altLang="en-US" sz="1400" dirty="0">
                <a:latin typeface="Consolas" panose="020B0609020204030204" pitchFamily="49" charset="0"/>
                <a:cs typeface="Consolas" panose="020B0609020204030204" pitchFamily="49" charset="0"/>
              </a:rPr>
              <a:t>( v );</a:t>
            </a:r>
          </a:p>
          <a:p>
            <a:pPr marL="457200" lvl="1" indent="0">
              <a:buNone/>
            </a:pPr>
            <a:r>
              <a:rPr lang="en-US" altLang="en-US" sz="1400" dirty="0">
                <a:latin typeface="Consolas" panose="020B0609020204030204" pitchFamily="49" charset="0"/>
                <a:cs typeface="Consolas" panose="020B0609020204030204" pitchFamily="49" charset="0"/>
              </a:rPr>
              <a:t>            v-&gt;</a:t>
            </a:r>
            <a:r>
              <a:rPr lang="en-US" altLang="en-US" sz="1400" dirty="0" err="1">
                <a:latin typeface="Consolas" panose="020B0609020204030204" pitchFamily="49" charset="0"/>
                <a:cs typeface="Consolas" panose="020B0609020204030204" pitchFamily="49" charset="0"/>
              </a:rPr>
              <a:t>depth_first_traversal</a:t>
            </a:r>
            <a:r>
              <a:rPr lang="en-US" altLang="en-US" sz="1400" dirty="0">
                <a:latin typeface="Consolas" panose="020B0609020204030204" pitchFamily="49" charset="0"/>
                <a:cs typeface="Consolas" panose="020B0609020204030204" pitchFamily="49" charset="0"/>
              </a:rPr>
              <a:t>( hash );</a:t>
            </a:r>
          </a:p>
          <a:p>
            <a:pPr marL="457200" lvl="1" indent="0">
              <a:buNone/>
            </a:pPr>
            <a:r>
              <a:rPr lang="en-US" altLang="en-US" sz="1400" dirty="0">
                <a:latin typeface="Consolas" panose="020B0609020204030204" pitchFamily="49" charset="0"/>
                <a:cs typeface="Consolas" panose="020B0609020204030204" pitchFamily="49" charset="0"/>
              </a:rPr>
              <a:t>        }</a:t>
            </a:r>
          </a:p>
          <a:p>
            <a:pPr marL="457200" lvl="1" indent="0">
              <a:buNone/>
            </a:pPr>
            <a:r>
              <a:rPr lang="en-US" altLang="en-US" sz="1400" dirty="0">
                <a:latin typeface="Consolas" panose="020B0609020204030204" pitchFamily="49" charset="0"/>
                <a:cs typeface="Consolas" panose="020B0609020204030204" pitchFamily="49" charset="0"/>
              </a:rPr>
              <a:t>    }</a:t>
            </a:r>
          </a:p>
          <a:p>
            <a:pPr marL="457200" lvl="1" indent="0">
              <a:buNone/>
            </a:pPr>
            <a:r>
              <a:rPr lang="en-US" altLang="en-US" sz="1400" dirty="0">
                <a:latin typeface="Consolas" panose="020B0609020204030204" pitchFamily="49" charset="0"/>
                <a:cs typeface="Consolas" panose="020B0609020204030204" pitchFamily="49" charset="0"/>
              </a:rPr>
              <a:t>}</a:t>
            </a:r>
          </a:p>
        </p:txBody>
      </p:sp>
      <p:pic>
        <p:nvPicPr>
          <p:cNvPr id="6148" name="Picture 6147"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2077333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dirty="0">
                <a:latin typeface="Arial" charset="0"/>
                <a:cs typeface="Arial" charset="0"/>
              </a:rPr>
              <a:t>Depth-first traversal</a:t>
            </a:r>
          </a:p>
        </p:txBody>
      </p:sp>
      <p:sp>
        <p:nvSpPr>
          <p:cNvPr id="6147" name="Rectangle 3"/>
          <p:cNvSpPr>
            <a:spLocks noGrp="1" noChangeArrowheads="1"/>
          </p:cNvSpPr>
          <p:nvPr>
            <p:ph type="body" idx="1"/>
          </p:nvPr>
        </p:nvSpPr>
        <p:spPr>
          <a:xfrm>
            <a:off x="457200" y="1600200"/>
            <a:ext cx="8686800" cy="4525963"/>
          </a:xfrm>
        </p:spPr>
        <p:txBody>
          <a:bodyPr>
            <a:normAutofit/>
          </a:bodyPr>
          <a:lstStyle/>
          <a:p>
            <a:pPr>
              <a:buNone/>
            </a:pPr>
            <a:r>
              <a:rPr lang="en-US" altLang="en-US" dirty="0">
                <a:latin typeface="Arial" charset="0"/>
                <a:cs typeface="Arial" charset="0"/>
              </a:rPr>
              <a:t>	A recursive implementation:</a:t>
            </a:r>
          </a:p>
          <a:p>
            <a:pPr marL="457200" lvl="1" indent="0">
              <a:buNone/>
            </a:pPr>
            <a:endParaRPr lang="en-US" altLang="en-US" sz="1400" dirty="0">
              <a:latin typeface="Consolas" panose="020B0609020204030204" pitchFamily="49" charset="0"/>
              <a:cs typeface="Consolas" panose="020B0609020204030204" pitchFamily="49" charset="0"/>
            </a:endParaRPr>
          </a:p>
          <a:p>
            <a:pPr marL="457200" lvl="1" indent="0">
              <a:buNone/>
            </a:pPr>
            <a:r>
              <a:rPr lang="en-US" altLang="en-US" sz="1600" dirty="0">
                <a:latin typeface="Consolas" panose="020B0609020204030204" pitchFamily="49" charset="0"/>
                <a:cs typeface="Consolas" panose="020B0609020204030204" pitchFamily="49" charset="0"/>
              </a:rPr>
              <a:t>void Vertex::</a:t>
            </a:r>
            <a:r>
              <a:rPr lang="en-US" altLang="en-US" sz="1600" dirty="0" err="1">
                <a:latin typeface="Consolas" panose="020B0609020204030204" pitchFamily="49" charset="0"/>
                <a:cs typeface="Consolas" panose="020B0609020204030204" pitchFamily="49" charset="0"/>
              </a:rPr>
              <a:t>depth_first_traversal</a:t>
            </a:r>
            <a:r>
              <a:rPr lang="en-US" altLang="en-US" sz="1600" dirty="0">
                <a:latin typeface="Consolas" panose="020B0609020204030204" pitchFamily="49" charset="0"/>
                <a:cs typeface="Consolas" panose="020B0609020204030204" pitchFamily="49" charset="0"/>
              </a:rPr>
              <a:t>() </a:t>
            </a:r>
            <a:r>
              <a:rPr lang="en-US" altLang="en-US" sz="1600" dirty="0" err="1">
                <a:latin typeface="Consolas" panose="020B0609020204030204" pitchFamily="49" charset="0"/>
                <a:cs typeface="Consolas" panose="020B0609020204030204" pitchFamily="49" charset="0"/>
              </a:rPr>
              <a:t>const</a:t>
            </a:r>
            <a:r>
              <a:rPr lang="en-US" altLang="en-US" sz="1600" dirty="0">
                <a:latin typeface="Consolas" panose="020B0609020204030204" pitchFamily="49" charset="0"/>
                <a:cs typeface="Consolas" panose="020B0609020204030204" pitchFamily="49" charset="0"/>
              </a:rPr>
              <a:t> {</a:t>
            </a:r>
          </a:p>
          <a:p>
            <a:pPr marL="457200" lvl="1" indent="0">
              <a:buNone/>
            </a:pPr>
            <a:r>
              <a:rPr lang="en-US" altLang="en-US" sz="1600" dirty="0">
                <a:latin typeface="Consolas" panose="020B0609020204030204" pitchFamily="49" charset="0"/>
                <a:cs typeface="Consolas" panose="020B0609020204030204" pitchFamily="49" charset="0"/>
              </a:rPr>
              <a:t>    for ( Vertex *v : </a:t>
            </a:r>
            <a:r>
              <a:rPr lang="en-US" altLang="en-US" sz="1600" dirty="0" err="1">
                <a:latin typeface="Consolas" panose="020B0609020204030204" pitchFamily="49" charset="0"/>
                <a:cs typeface="Consolas" panose="020B0609020204030204" pitchFamily="49" charset="0"/>
              </a:rPr>
              <a:t>adjacent_vertices</a:t>
            </a:r>
            <a:r>
              <a:rPr lang="en-US" altLang="en-US" sz="1600" dirty="0">
                <a:latin typeface="Consolas" panose="020B0609020204030204" pitchFamily="49" charset="0"/>
                <a:cs typeface="Consolas" panose="020B0609020204030204" pitchFamily="49" charset="0"/>
              </a:rPr>
              <a:t>() ) {</a:t>
            </a:r>
          </a:p>
          <a:p>
            <a:pPr marL="457200" lvl="1" indent="0">
              <a:buNone/>
            </a:pPr>
            <a:r>
              <a:rPr lang="en-US" altLang="en-US" sz="1600" dirty="0">
                <a:latin typeface="Consolas" panose="020B0609020204030204" pitchFamily="49" charset="0"/>
                <a:cs typeface="Consolas" panose="020B0609020204030204" pitchFamily="49" charset="0"/>
              </a:rPr>
              <a:t>        if ( !v-&gt;visited() ) {</a:t>
            </a:r>
          </a:p>
          <a:p>
            <a:pPr marL="457200" lvl="1" indent="0">
              <a:buNone/>
            </a:pPr>
            <a:r>
              <a:rPr lang="en-US" altLang="en-US" sz="1600" dirty="0">
                <a:latin typeface="Consolas" panose="020B0609020204030204" pitchFamily="49" charset="0"/>
                <a:cs typeface="Consolas" panose="020B0609020204030204" pitchFamily="49" charset="0"/>
              </a:rPr>
              <a:t>            v-&gt;</a:t>
            </a:r>
            <a:r>
              <a:rPr lang="en-US" altLang="en-US" sz="1600" dirty="0" err="1">
                <a:latin typeface="Consolas" panose="020B0609020204030204" pitchFamily="49" charset="0"/>
                <a:cs typeface="Consolas" panose="020B0609020204030204" pitchFamily="49" charset="0"/>
              </a:rPr>
              <a:t>mark_visited</a:t>
            </a:r>
            <a:r>
              <a:rPr lang="en-US" altLang="en-US" sz="1600" dirty="0">
                <a:latin typeface="Consolas" panose="020B0609020204030204" pitchFamily="49" charset="0"/>
                <a:cs typeface="Consolas" panose="020B0609020204030204" pitchFamily="49" charset="0"/>
              </a:rPr>
              <a:t>();</a:t>
            </a:r>
          </a:p>
          <a:p>
            <a:pPr marL="457200" lvl="1" indent="0">
              <a:buNone/>
            </a:pPr>
            <a:r>
              <a:rPr lang="en-US" altLang="en-US" sz="1600" dirty="0">
                <a:latin typeface="Consolas" panose="020B0609020204030204" pitchFamily="49" charset="0"/>
                <a:cs typeface="Consolas" panose="020B0609020204030204" pitchFamily="49" charset="0"/>
              </a:rPr>
              <a:t>            v-&gt;</a:t>
            </a:r>
            <a:r>
              <a:rPr lang="en-US" altLang="en-US" sz="1600" dirty="0" err="1">
                <a:latin typeface="Consolas" panose="020B0609020204030204" pitchFamily="49" charset="0"/>
                <a:cs typeface="Consolas" panose="020B0609020204030204" pitchFamily="49" charset="0"/>
              </a:rPr>
              <a:t>depth_first_traversal</a:t>
            </a:r>
            <a:r>
              <a:rPr lang="en-US" altLang="en-US" sz="1600" dirty="0">
                <a:latin typeface="Consolas" panose="020B0609020204030204" pitchFamily="49" charset="0"/>
                <a:cs typeface="Consolas" panose="020B0609020204030204" pitchFamily="49" charset="0"/>
              </a:rPr>
              <a:t>();</a:t>
            </a:r>
          </a:p>
          <a:p>
            <a:pPr marL="457200" lvl="1" indent="0">
              <a:buNone/>
            </a:pPr>
            <a:r>
              <a:rPr lang="en-US" altLang="en-US" sz="1600" dirty="0">
                <a:latin typeface="Consolas" panose="020B0609020204030204" pitchFamily="49" charset="0"/>
                <a:cs typeface="Consolas" panose="020B0609020204030204" pitchFamily="49" charset="0"/>
              </a:rPr>
              <a:t>        }</a:t>
            </a:r>
          </a:p>
          <a:p>
            <a:pPr marL="457200" lvl="1" indent="0">
              <a:buNone/>
            </a:pPr>
            <a:r>
              <a:rPr lang="en-US" altLang="en-US" sz="1600" dirty="0">
                <a:latin typeface="Consolas" panose="020B0609020204030204" pitchFamily="49" charset="0"/>
                <a:cs typeface="Consolas" panose="020B0609020204030204" pitchFamily="49" charset="0"/>
              </a:rPr>
              <a:t>    }</a:t>
            </a:r>
          </a:p>
          <a:p>
            <a:pPr marL="457200" lvl="1" indent="0">
              <a:buNone/>
            </a:pPr>
            <a:r>
              <a:rPr lang="en-US" altLang="en-US" sz="1600" dirty="0">
                <a:latin typeface="Consolas" panose="020B0609020204030204" pitchFamily="49" charset="0"/>
                <a:cs typeface="Consolas" panose="020B0609020204030204" pitchFamily="49" charset="0"/>
              </a:rPr>
              <a:t>}</a:t>
            </a:r>
          </a:p>
        </p:txBody>
      </p:sp>
      <p:pic>
        <p:nvPicPr>
          <p:cNvPr id="6148" name="Picture 6147"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948647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dirty="0">
                <a:latin typeface="Arial" charset="0"/>
                <a:cs typeface="Arial" charset="0"/>
              </a:rPr>
              <a:t>Iterative depth-first traversal</a:t>
            </a:r>
          </a:p>
        </p:txBody>
      </p:sp>
      <p:sp>
        <p:nvSpPr>
          <p:cNvPr id="6147" name="Rectangle 3"/>
          <p:cNvSpPr>
            <a:spLocks noGrp="1" noChangeArrowheads="1"/>
          </p:cNvSpPr>
          <p:nvPr>
            <p:ph type="body" idx="1"/>
          </p:nvPr>
        </p:nvSpPr>
        <p:spPr>
          <a:xfrm>
            <a:off x="457200" y="1600200"/>
            <a:ext cx="8435280" cy="4525963"/>
          </a:xfrm>
        </p:spPr>
        <p:txBody>
          <a:bodyPr>
            <a:normAutofit fontScale="92500" lnSpcReduction="10000"/>
          </a:bodyPr>
          <a:lstStyle/>
          <a:p>
            <a:pPr>
              <a:buNone/>
            </a:pPr>
            <a:r>
              <a:rPr lang="en-US" altLang="en-US" dirty="0">
                <a:latin typeface="Arial" charset="0"/>
                <a:cs typeface="Arial" charset="0"/>
              </a:rPr>
              <a:t>	An iterative implementation can use a stack</a:t>
            </a:r>
          </a:p>
          <a:p>
            <a:pPr marL="457200" lvl="1" indent="0">
              <a:buNone/>
            </a:pPr>
            <a:r>
              <a:rPr lang="en-US" altLang="en-US" sz="1400" dirty="0">
                <a:latin typeface="Consolas" panose="020B0609020204030204" pitchFamily="49" charset="0"/>
                <a:cs typeface="Consolas" panose="020B0609020204030204" pitchFamily="49" charset="0"/>
              </a:rPr>
              <a:t>void Graph::</a:t>
            </a:r>
            <a:r>
              <a:rPr lang="en-US" altLang="en-US" sz="1400" dirty="0" err="1">
                <a:latin typeface="Consolas" panose="020B0609020204030204" pitchFamily="49" charset="0"/>
                <a:cs typeface="Consolas" panose="020B0609020204030204" pitchFamily="49" charset="0"/>
              </a:rPr>
              <a:t>depth_first_traversal</a:t>
            </a:r>
            <a:r>
              <a:rPr lang="en-US" altLang="en-US" sz="1400" dirty="0">
                <a:latin typeface="Consolas" panose="020B0609020204030204" pitchFamily="49" charset="0"/>
                <a:cs typeface="Consolas" panose="020B0609020204030204" pitchFamily="49" charset="0"/>
              </a:rPr>
              <a:t>( Vertex *first ) </a:t>
            </a:r>
            <a:r>
              <a:rPr lang="en-US" altLang="en-US" sz="1400" dirty="0" err="1">
                <a:latin typeface="Consolas" panose="020B0609020204030204" pitchFamily="49" charset="0"/>
                <a:cs typeface="Consolas" panose="020B0609020204030204" pitchFamily="49" charset="0"/>
              </a:rPr>
              <a:t>const</a:t>
            </a:r>
            <a:r>
              <a:rPr lang="en-US" altLang="en-US" sz="1400" dirty="0">
                <a:latin typeface="Consolas" panose="020B0609020204030204" pitchFamily="49" charset="0"/>
                <a:cs typeface="Consolas" panose="020B0609020204030204" pitchFamily="49" charset="0"/>
              </a:rPr>
              <a:t> {</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unordered_map</a:t>
            </a:r>
            <a:r>
              <a:rPr lang="en-US" altLang="en-US" sz="1400" dirty="0">
                <a:latin typeface="Consolas" panose="020B0609020204030204" pitchFamily="49" charset="0"/>
                <a:cs typeface="Consolas" panose="020B0609020204030204" pitchFamily="49" charset="0"/>
              </a:rPr>
              <a:t>&lt;Vertex *, </a:t>
            </a:r>
            <a:r>
              <a:rPr lang="en-US" altLang="en-US" sz="1400" dirty="0" err="1">
                <a:latin typeface="Consolas" panose="020B0609020204030204" pitchFamily="49" charset="0"/>
                <a:cs typeface="Consolas" panose="020B0609020204030204" pitchFamily="49" charset="0"/>
              </a:rPr>
              <a:t>int</a:t>
            </a:r>
            <a:r>
              <a:rPr lang="en-US" altLang="en-US" sz="1400" dirty="0">
                <a:latin typeface="Consolas" panose="020B0609020204030204" pitchFamily="49" charset="0"/>
                <a:cs typeface="Consolas" panose="020B0609020204030204" pitchFamily="49" charset="0"/>
              </a:rPr>
              <a:t>&gt; hash;</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hash.insert</a:t>
            </a:r>
            <a:r>
              <a:rPr lang="en-US" altLang="en-US" sz="1400" dirty="0">
                <a:latin typeface="Consolas" panose="020B0609020204030204" pitchFamily="49" charset="0"/>
                <a:cs typeface="Consolas" panose="020B0609020204030204" pitchFamily="49" charset="0"/>
              </a:rPr>
              <a:t>( first );</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std</a:t>
            </a:r>
            <a:r>
              <a:rPr lang="en-US" altLang="en-US" sz="1400" dirty="0">
                <a:latin typeface="Consolas" panose="020B0609020204030204" pitchFamily="49" charset="0"/>
                <a:cs typeface="Consolas" panose="020B0609020204030204" pitchFamily="49" charset="0"/>
              </a:rPr>
              <a:t>::stack&lt;Vertex *&gt; stack;</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stack.push</a:t>
            </a:r>
            <a:r>
              <a:rPr lang="en-US" altLang="en-US" sz="1400" dirty="0">
                <a:latin typeface="Consolas" panose="020B0609020204030204" pitchFamily="49" charset="0"/>
                <a:cs typeface="Consolas" panose="020B0609020204030204" pitchFamily="49" charset="0"/>
              </a:rPr>
              <a:t>( first );</a:t>
            </a:r>
          </a:p>
          <a:p>
            <a:pPr marL="457200" lvl="1" indent="0">
              <a:buNone/>
            </a:pPr>
            <a:endParaRPr lang="en-US" altLang="en-US" sz="1400" dirty="0">
              <a:latin typeface="Consolas" panose="020B0609020204030204" pitchFamily="49" charset="0"/>
              <a:cs typeface="Consolas" panose="020B0609020204030204" pitchFamily="49" charset="0"/>
            </a:endParaRPr>
          </a:p>
          <a:p>
            <a:pPr marL="457200" lvl="1" indent="0">
              <a:buNone/>
            </a:pPr>
            <a:r>
              <a:rPr lang="en-US" altLang="en-US" sz="1400" dirty="0">
                <a:latin typeface="Consolas" panose="020B0609020204030204" pitchFamily="49" charset="0"/>
                <a:cs typeface="Consolas" panose="020B0609020204030204" pitchFamily="49" charset="0"/>
              </a:rPr>
              <a:t>    while ( !</a:t>
            </a:r>
            <a:r>
              <a:rPr lang="en-US" altLang="en-US" sz="1400" dirty="0" err="1">
                <a:latin typeface="Consolas" panose="020B0609020204030204" pitchFamily="49" charset="0"/>
                <a:cs typeface="Consolas" panose="020B0609020204030204" pitchFamily="49" charset="0"/>
              </a:rPr>
              <a:t>stack.empty</a:t>
            </a:r>
            <a:r>
              <a:rPr lang="en-US" altLang="en-US" sz="1400" dirty="0">
                <a:latin typeface="Consolas" panose="020B0609020204030204" pitchFamily="49" charset="0"/>
                <a:cs typeface="Consolas" panose="020B0609020204030204" pitchFamily="49" charset="0"/>
              </a:rPr>
              <a:t>() ) {</a:t>
            </a:r>
          </a:p>
          <a:p>
            <a:pPr marL="457200" lvl="1" indent="0">
              <a:buNone/>
            </a:pPr>
            <a:r>
              <a:rPr lang="en-US" altLang="en-US" sz="1400" dirty="0">
                <a:latin typeface="Consolas" panose="020B0609020204030204" pitchFamily="49" charset="0"/>
                <a:cs typeface="Consolas" panose="020B0609020204030204" pitchFamily="49" charset="0"/>
              </a:rPr>
              <a:t>        Vertex *v = </a:t>
            </a:r>
            <a:r>
              <a:rPr lang="en-US" altLang="en-US" sz="1400" dirty="0" err="1">
                <a:latin typeface="Consolas" panose="020B0609020204030204" pitchFamily="49" charset="0"/>
                <a:cs typeface="Consolas" panose="020B0609020204030204" pitchFamily="49" charset="0"/>
              </a:rPr>
              <a:t>stack.top</a:t>
            </a:r>
            <a:r>
              <a:rPr lang="en-US" altLang="en-US" sz="1400" dirty="0">
                <a:latin typeface="Consolas" panose="020B0609020204030204" pitchFamily="49" charset="0"/>
                <a:cs typeface="Consolas" panose="020B0609020204030204" pitchFamily="49" charset="0"/>
              </a:rPr>
              <a:t>();</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stack.pop</a:t>
            </a:r>
            <a:r>
              <a:rPr lang="en-US" altLang="en-US" sz="1400" dirty="0">
                <a:latin typeface="Consolas" panose="020B0609020204030204" pitchFamily="49" charset="0"/>
                <a:cs typeface="Consolas" panose="020B0609020204030204" pitchFamily="49" charset="0"/>
              </a:rPr>
              <a:t>();</a:t>
            </a:r>
          </a:p>
          <a:p>
            <a:pPr marL="457200" lvl="1" indent="0">
              <a:buNone/>
            </a:pPr>
            <a:r>
              <a:rPr lang="en-US" altLang="en-US" sz="1400" dirty="0">
                <a:latin typeface="Consolas" panose="020B0609020204030204" pitchFamily="49" charset="0"/>
                <a:cs typeface="Consolas" panose="020B0609020204030204" pitchFamily="49" charset="0"/>
              </a:rPr>
              <a:t>        // Perform an operation on v</a:t>
            </a:r>
          </a:p>
          <a:p>
            <a:pPr marL="457200" lvl="1" indent="0">
              <a:buNone/>
            </a:pPr>
            <a:endParaRPr lang="en-US" altLang="en-US" sz="1400" dirty="0">
              <a:latin typeface="Consolas" panose="020B0609020204030204" pitchFamily="49" charset="0"/>
              <a:cs typeface="Consolas" panose="020B0609020204030204" pitchFamily="49" charset="0"/>
            </a:endParaRPr>
          </a:p>
          <a:p>
            <a:pPr marL="457200" lvl="1" indent="0">
              <a:buNone/>
            </a:pPr>
            <a:r>
              <a:rPr lang="en-US" altLang="en-US" sz="1400" dirty="0">
                <a:latin typeface="Consolas" panose="020B0609020204030204" pitchFamily="49" charset="0"/>
                <a:cs typeface="Consolas" panose="020B0609020204030204" pitchFamily="49" charset="0"/>
              </a:rPr>
              <a:t>        for ( Vertex *w : v-&gt;</a:t>
            </a:r>
            <a:r>
              <a:rPr lang="en-US" altLang="en-US" sz="1400" dirty="0" err="1">
                <a:latin typeface="Consolas" panose="020B0609020204030204" pitchFamily="49" charset="0"/>
                <a:cs typeface="Consolas" panose="020B0609020204030204" pitchFamily="49" charset="0"/>
              </a:rPr>
              <a:t>adjacent_vertices</a:t>
            </a:r>
            <a:r>
              <a:rPr lang="en-US" altLang="en-US" sz="1400" dirty="0">
                <a:latin typeface="Consolas" panose="020B0609020204030204" pitchFamily="49" charset="0"/>
                <a:cs typeface="Consolas" panose="020B0609020204030204" pitchFamily="49" charset="0"/>
              </a:rPr>
              <a:t>() ) {</a:t>
            </a:r>
          </a:p>
          <a:p>
            <a:pPr marL="457200" lvl="1" indent="0">
              <a:buNone/>
            </a:pPr>
            <a:r>
              <a:rPr lang="en-US" altLang="en-US" sz="1400" dirty="0">
                <a:latin typeface="Consolas" panose="020B0609020204030204" pitchFamily="49" charset="0"/>
                <a:cs typeface="Consolas" panose="020B0609020204030204" pitchFamily="49" charset="0"/>
              </a:rPr>
              <a:t>            if ( !</a:t>
            </a:r>
            <a:r>
              <a:rPr lang="en-US" altLang="en-US" sz="1400" dirty="0" err="1">
                <a:latin typeface="Consolas" panose="020B0609020204030204" pitchFamily="49" charset="0"/>
                <a:cs typeface="Consolas" panose="020B0609020204030204" pitchFamily="49" charset="0"/>
              </a:rPr>
              <a:t>hash.member</a:t>
            </a:r>
            <a:r>
              <a:rPr lang="en-US" altLang="en-US" sz="1400" dirty="0">
                <a:latin typeface="Consolas" panose="020B0609020204030204" pitchFamily="49" charset="0"/>
                <a:cs typeface="Consolas" panose="020B0609020204030204" pitchFamily="49" charset="0"/>
              </a:rPr>
              <a:t>( w ) ) {</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hash.insert</a:t>
            </a:r>
            <a:r>
              <a:rPr lang="en-US" altLang="en-US" sz="1400" dirty="0">
                <a:latin typeface="Consolas" panose="020B0609020204030204" pitchFamily="49" charset="0"/>
                <a:cs typeface="Consolas" panose="020B0609020204030204" pitchFamily="49" charset="0"/>
              </a:rPr>
              <a:t>( w );</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stack.push</a:t>
            </a:r>
            <a:r>
              <a:rPr lang="en-US" altLang="en-US" sz="1400" dirty="0">
                <a:latin typeface="Consolas" panose="020B0609020204030204" pitchFamily="49" charset="0"/>
                <a:cs typeface="Consolas" panose="020B0609020204030204" pitchFamily="49" charset="0"/>
              </a:rPr>
              <a:t>( w );</a:t>
            </a:r>
          </a:p>
          <a:p>
            <a:pPr marL="457200" lvl="1" indent="0">
              <a:buNone/>
            </a:pPr>
            <a:r>
              <a:rPr lang="en-US" altLang="en-US" sz="1400" dirty="0">
                <a:latin typeface="Consolas" panose="020B0609020204030204" pitchFamily="49" charset="0"/>
                <a:cs typeface="Consolas" panose="020B0609020204030204" pitchFamily="49" charset="0"/>
              </a:rPr>
              <a:t>            }</a:t>
            </a:r>
          </a:p>
          <a:p>
            <a:pPr marL="457200" lvl="1" indent="0">
              <a:buNone/>
            </a:pPr>
            <a:r>
              <a:rPr lang="en-US" altLang="en-US" sz="1400" dirty="0">
                <a:latin typeface="Consolas" panose="020B0609020204030204" pitchFamily="49" charset="0"/>
                <a:cs typeface="Consolas" panose="020B0609020204030204" pitchFamily="49" charset="0"/>
              </a:rPr>
              <a:t>        }</a:t>
            </a:r>
          </a:p>
          <a:p>
            <a:pPr marL="457200" lvl="1" indent="0">
              <a:buNone/>
            </a:pPr>
            <a:r>
              <a:rPr lang="en-US" altLang="en-US" sz="1400" dirty="0">
                <a:latin typeface="Consolas" panose="020B0609020204030204" pitchFamily="49" charset="0"/>
                <a:cs typeface="Consolas" panose="020B0609020204030204" pitchFamily="49" charset="0"/>
              </a:rPr>
              <a:t>    }</a:t>
            </a:r>
          </a:p>
          <a:p>
            <a:pPr marL="457200" lvl="1" indent="0">
              <a:buNone/>
            </a:pPr>
            <a:r>
              <a:rPr lang="en-US" altLang="en-US" sz="1400" dirty="0">
                <a:latin typeface="Consolas" panose="020B0609020204030204" pitchFamily="49" charset="0"/>
                <a:cs typeface="Consolas" panose="020B0609020204030204" pitchFamily="49" charset="0"/>
              </a:rPr>
              <a:t>}</a:t>
            </a:r>
          </a:p>
        </p:txBody>
      </p:sp>
      <p:pic>
        <p:nvPicPr>
          <p:cNvPr id="6148" name="Picture 6147"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5109869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dirty="0">
                <a:latin typeface="Arial" charset="0"/>
                <a:cs typeface="Arial" charset="0"/>
              </a:rPr>
              <a:t>Depth-first traversal</a:t>
            </a:r>
          </a:p>
        </p:txBody>
      </p:sp>
      <p:sp>
        <p:nvSpPr>
          <p:cNvPr id="61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Use a stack:</a:t>
            </a:r>
          </a:p>
          <a:p>
            <a:pPr lvl="1"/>
            <a:r>
              <a:rPr lang="en-US" altLang="en-US" dirty="0">
                <a:latin typeface="Arial" charset="0"/>
                <a:cs typeface="Arial" charset="0"/>
              </a:rPr>
              <a:t>Choose any vertex</a:t>
            </a:r>
          </a:p>
          <a:p>
            <a:pPr lvl="2"/>
            <a:r>
              <a:rPr lang="en-US" altLang="en-US" dirty="0">
                <a:latin typeface="Arial" charset="0"/>
                <a:cs typeface="Arial" charset="0"/>
              </a:rPr>
              <a:t>Mark it as visited</a:t>
            </a:r>
          </a:p>
          <a:p>
            <a:pPr lvl="2"/>
            <a:r>
              <a:rPr lang="en-US" altLang="en-US" dirty="0">
                <a:latin typeface="Arial" charset="0"/>
                <a:cs typeface="Arial" charset="0"/>
              </a:rPr>
              <a:t>Place it onto an empty stack</a:t>
            </a:r>
          </a:p>
          <a:p>
            <a:pPr lvl="1"/>
            <a:r>
              <a:rPr lang="en-US" altLang="en-US" dirty="0">
                <a:latin typeface="Arial" charset="0"/>
                <a:cs typeface="Arial" charset="0"/>
              </a:rPr>
              <a:t>While the stack is not empty:</a:t>
            </a:r>
          </a:p>
          <a:p>
            <a:pPr lvl="2"/>
            <a:r>
              <a:rPr lang="en-US" altLang="en-US" dirty="0">
                <a:latin typeface="Arial" charset="0"/>
                <a:cs typeface="Arial" charset="0"/>
              </a:rPr>
              <a:t>If the vertex on the top of the stack has an unvisited adjacent vertex </a:t>
            </a:r>
            <a:r>
              <a:rPr lang="en-US" altLang="en-US" i="1" dirty="0">
                <a:latin typeface="Times New Roman" panose="02020603050405020304" pitchFamily="18" charset="0"/>
                <a:cs typeface="Times New Roman" panose="02020603050405020304" pitchFamily="18" charset="0"/>
              </a:rPr>
              <a:t>v</a:t>
            </a:r>
            <a:r>
              <a:rPr lang="en-US" altLang="en-US" dirty="0">
                <a:latin typeface="Arial" charset="0"/>
                <a:cs typeface="Arial" charset="0"/>
              </a:rPr>
              <a:t>,</a:t>
            </a:r>
          </a:p>
          <a:p>
            <a:pPr lvl="3"/>
            <a:r>
              <a:rPr lang="en-US" altLang="en-US" dirty="0">
                <a:latin typeface="Arial" charset="0"/>
                <a:cs typeface="Arial" charset="0"/>
              </a:rPr>
              <a:t>Mark </a:t>
            </a:r>
            <a:r>
              <a:rPr lang="en-US" altLang="en-US" i="1" dirty="0">
                <a:latin typeface="Times New Roman" panose="02020603050405020304" pitchFamily="18" charset="0"/>
                <a:cs typeface="Times New Roman" panose="02020603050405020304" pitchFamily="18" charset="0"/>
              </a:rPr>
              <a:t>v</a:t>
            </a:r>
            <a:r>
              <a:rPr lang="en-US" altLang="en-US" dirty="0">
                <a:latin typeface="Arial" charset="0"/>
                <a:cs typeface="Arial" charset="0"/>
              </a:rPr>
              <a:t> as visited</a:t>
            </a:r>
          </a:p>
          <a:p>
            <a:pPr lvl="3"/>
            <a:r>
              <a:rPr lang="en-US" altLang="en-US" dirty="0">
                <a:latin typeface="Arial" charset="0"/>
                <a:cs typeface="Arial" charset="0"/>
              </a:rPr>
              <a:t>Place </a:t>
            </a:r>
            <a:r>
              <a:rPr lang="en-US" altLang="en-US" i="1" dirty="0">
                <a:latin typeface="Times New Roman" panose="02020603050405020304" pitchFamily="18" charset="0"/>
                <a:cs typeface="Times New Roman" panose="02020603050405020304" pitchFamily="18" charset="0"/>
              </a:rPr>
              <a:t>v</a:t>
            </a:r>
            <a:r>
              <a:rPr lang="en-US" altLang="en-US" dirty="0">
                <a:latin typeface="Arial" charset="0"/>
                <a:cs typeface="Arial" charset="0"/>
              </a:rPr>
              <a:t> onto the top of the stack</a:t>
            </a:r>
          </a:p>
          <a:p>
            <a:pPr lvl="2"/>
            <a:r>
              <a:rPr lang="en-US" altLang="en-US" dirty="0">
                <a:latin typeface="Arial" charset="0"/>
                <a:cs typeface="Arial" charset="0"/>
              </a:rPr>
              <a:t>Otherwise, pop the top of the stack</a:t>
            </a:r>
            <a:endParaRPr lang="en-US" altLang="en-US" sz="1400" dirty="0">
              <a:latin typeface="Consolas" panose="020B0609020204030204" pitchFamily="49" charset="0"/>
              <a:cs typeface="Consolas" panose="020B0609020204030204" pitchFamily="49" charset="0"/>
            </a:endParaRPr>
          </a:p>
        </p:txBody>
      </p:sp>
      <p:pic>
        <p:nvPicPr>
          <p:cNvPr id="6148" name="Picture 6147"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7227779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 a recursive depth-first traversal on this same graph</a:t>
            </a:r>
          </a:p>
        </p:txBody>
      </p:sp>
      <p:pic>
        <p:nvPicPr>
          <p:cNvPr id="15"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474705" y="2708920"/>
            <a:ext cx="4486283" cy="242184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5585162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2082" name="Picture 2" descr="C:\Users\dwharder\Desktop\b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5301"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recursive depth-first traversal:</a:t>
            </a:r>
          </a:p>
          <a:p>
            <a:pPr lvl="1"/>
            <a:r>
              <a:rPr lang="en-CA" dirty="0"/>
              <a:t>Visit the first node</a:t>
            </a:r>
          </a:p>
          <a:p>
            <a:pPr marL="457200" lvl="1" indent="0">
              <a:buNone/>
            </a:pPr>
            <a:r>
              <a:rPr lang="en-CA" dirty="0"/>
              <a:t>			A</a:t>
            </a:r>
          </a:p>
        </p:txBody>
      </p:sp>
      <p:pic>
        <p:nvPicPr>
          <p:cNvPr id="302083" name="Picture 302082"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5170113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recursive depth-first traversal:</a:t>
            </a:r>
          </a:p>
          <a:p>
            <a:pPr lvl="1"/>
            <a:r>
              <a:rPr lang="en-CA" dirty="0"/>
              <a:t>A has an unvisited neighbor</a:t>
            </a:r>
          </a:p>
          <a:p>
            <a:pPr marL="457200" lvl="1" indent="0">
              <a:buNone/>
            </a:pPr>
            <a:r>
              <a:rPr lang="en-CA" dirty="0"/>
              <a:t>			A, B</a:t>
            </a:r>
          </a:p>
        </p:txBody>
      </p:sp>
      <p:pic>
        <p:nvPicPr>
          <p:cNvPr id="5" name="Picture 3" descr="C:\Users\dwharder\Desktop\b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5301"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7276157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recursive depth-first traversal:</a:t>
            </a:r>
          </a:p>
          <a:p>
            <a:pPr lvl="1"/>
            <a:r>
              <a:rPr lang="en-CA" dirty="0"/>
              <a:t>B has an unvisited neighbor</a:t>
            </a:r>
          </a:p>
          <a:p>
            <a:pPr marL="457200" lvl="1" indent="0">
              <a:buNone/>
            </a:pPr>
            <a:r>
              <a:rPr lang="en-CA" dirty="0"/>
              <a:t>			A, B, C</a:t>
            </a:r>
          </a:p>
        </p:txBody>
      </p:sp>
      <p:pic>
        <p:nvPicPr>
          <p:cNvPr id="5" name="Picture 4" descr="C:\Users\dwharder\Desktop\b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5301"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349262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en-US">
                <a:latin typeface="Arial" charset="0"/>
                <a:cs typeface="Arial" charset="0"/>
              </a:rPr>
              <a:t>Outline</a:t>
            </a:r>
          </a:p>
        </p:txBody>
      </p:sp>
      <p:sp>
        <p:nvSpPr>
          <p:cNvPr id="5123"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We will look at traversals of graphs</a:t>
            </a:r>
          </a:p>
          <a:p>
            <a:pPr lvl="1"/>
            <a:r>
              <a:rPr lang="en-US" altLang="en-US" dirty="0">
                <a:latin typeface="Arial" charset="0"/>
                <a:cs typeface="Arial" charset="0"/>
              </a:rPr>
              <a:t>Breadth-first or depth-first traversals</a:t>
            </a:r>
          </a:p>
          <a:p>
            <a:pPr lvl="1"/>
            <a:r>
              <a:rPr lang="en-US" altLang="en-US" dirty="0">
                <a:latin typeface="Arial" charset="0"/>
                <a:cs typeface="Arial" charset="0"/>
              </a:rPr>
              <a:t>Must avoid cycles</a:t>
            </a:r>
          </a:p>
          <a:p>
            <a:pPr lvl="1"/>
            <a:r>
              <a:rPr lang="en-US" altLang="en-US" dirty="0">
                <a:latin typeface="Arial" charset="0"/>
                <a:cs typeface="Arial" charset="0"/>
              </a:rPr>
              <a:t>Depth-first traversals can be recursive or iterative</a:t>
            </a:r>
          </a:p>
          <a:p>
            <a:pPr lvl="1"/>
            <a:r>
              <a:rPr lang="en-US" altLang="en-US" dirty="0">
                <a:latin typeface="Arial" charset="0"/>
                <a:cs typeface="Arial" charset="0"/>
              </a:rPr>
              <a:t>Problems that can be solved using traversals</a:t>
            </a:r>
          </a:p>
          <a:p>
            <a:pPr lvl="1"/>
            <a:endParaRPr lang="en-US" altLang="en-US" dirty="0">
              <a:latin typeface="Arial" charset="0"/>
              <a:cs typeface="Arial" charset="0"/>
            </a:endParaRPr>
          </a:p>
          <a:p>
            <a:pPr lvl="1"/>
            <a:endParaRPr lang="en-US" altLang="en-US" dirty="0">
              <a:latin typeface="Arial" charset="0"/>
              <a:cs typeface="Arial" charset="0"/>
            </a:endParaRPr>
          </a:p>
        </p:txBody>
      </p:sp>
      <p:pic>
        <p:nvPicPr>
          <p:cNvPr id="5124" name="Picture 5123"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1755038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recursive depth-first traversal:</a:t>
            </a:r>
          </a:p>
          <a:p>
            <a:pPr lvl="1"/>
            <a:r>
              <a:rPr lang="en-CA" dirty="0"/>
              <a:t>C has an unvisited neighbor</a:t>
            </a:r>
          </a:p>
          <a:p>
            <a:pPr marL="457200" lvl="1" indent="0">
              <a:buNone/>
            </a:pPr>
            <a:r>
              <a:rPr lang="en-CA" dirty="0"/>
              <a:t>			A, B, C, D</a:t>
            </a:r>
          </a:p>
          <a:p>
            <a:pPr marL="357188" indent="-357188">
              <a:buNone/>
            </a:pPr>
            <a:endParaRPr lang="en-CA" dirty="0"/>
          </a:p>
        </p:txBody>
      </p:sp>
      <p:pic>
        <p:nvPicPr>
          <p:cNvPr id="6" name="Picture 5" descr="C:\Users\dwharder\Desktop\b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5301"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3783800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recursive depth-first traversal:</a:t>
            </a:r>
          </a:p>
          <a:p>
            <a:pPr lvl="1"/>
            <a:r>
              <a:rPr lang="en-CA" dirty="0"/>
              <a:t>D has no unvisited neighbors, so we return to C</a:t>
            </a:r>
          </a:p>
          <a:p>
            <a:pPr marL="457200" lvl="1" indent="0">
              <a:buNone/>
            </a:pPr>
            <a:r>
              <a:rPr lang="en-CA" dirty="0"/>
              <a:t>			A, B, C, D, E</a:t>
            </a:r>
          </a:p>
        </p:txBody>
      </p:sp>
      <p:pic>
        <p:nvPicPr>
          <p:cNvPr id="6" name="Picture 6" descr="C:\Users\dwharder\Desktop\b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5301"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4471829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recursive depth-first traversal:</a:t>
            </a:r>
          </a:p>
          <a:p>
            <a:pPr lvl="1"/>
            <a:r>
              <a:rPr lang="en-CA" dirty="0"/>
              <a:t>E has an unvisited neighbor</a:t>
            </a:r>
          </a:p>
          <a:p>
            <a:pPr marL="457200" lvl="1" indent="0">
              <a:buNone/>
            </a:pPr>
            <a:r>
              <a:rPr lang="en-CA" dirty="0"/>
              <a:t>			A, B, C, D, E, G</a:t>
            </a:r>
          </a:p>
        </p:txBody>
      </p:sp>
      <p:pic>
        <p:nvPicPr>
          <p:cNvPr id="6" name="Picture 7" descr="C:\Users\dwharder\Desktop\b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5301"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42858839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recursive depth-first traversal:</a:t>
            </a:r>
          </a:p>
          <a:p>
            <a:pPr lvl="1"/>
            <a:r>
              <a:rPr lang="en-US" dirty="0"/>
              <a:t>G</a:t>
            </a:r>
            <a:r>
              <a:rPr lang="en-CA" dirty="0"/>
              <a:t> has an unvisited neighbor</a:t>
            </a:r>
          </a:p>
          <a:p>
            <a:pPr marL="457200" lvl="1" indent="0">
              <a:buNone/>
            </a:pPr>
            <a:r>
              <a:rPr lang="en-CA" dirty="0"/>
              <a:t>			A, B, C, D, E, G, I</a:t>
            </a:r>
          </a:p>
        </p:txBody>
      </p:sp>
      <p:pic>
        <p:nvPicPr>
          <p:cNvPr id="6" name="Picture 8" descr="C:\Users\dwharder\Desktop\b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5301"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1337563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recursive depth-first traversal:</a:t>
            </a:r>
          </a:p>
          <a:p>
            <a:pPr lvl="1"/>
            <a:r>
              <a:rPr lang="en-US" dirty="0"/>
              <a:t>I</a:t>
            </a:r>
            <a:r>
              <a:rPr lang="en-CA" dirty="0"/>
              <a:t> has an unvisited neighbor</a:t>
            </a:r>
          </a:p>
          <a:p>
            <a:pPr marL="457200" lvl="1" indent="0">
              <a:buNone/>
            </a:pPr>
            <a:r>
              <a:rPr lang="en-CA" dirty="0"/>
              <a:t>			A, B, C, D, E, G, I, H</a:t>
            </a:r>
          </a:p>
        </p:txBody>
      </p:sp>
      <p:pic>
        <p:nvPicPr>
          <p:cNvPr id="7" name="Picture 9" descr="C:\Users\dwharder\Desktop\b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5301"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4048110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recursive depth-first traversal:</a:t>
            </a:r>
          </a:p>
          <a:p>
            <a:pPr lvl="1"/>
            <a:r>
              <a:rPr lang="en-CA" dirty="0"/>
              <a:t>We </a:t>
            </a:r>
            <a:r>
              <a:rPr lang="en-CA" dirty="0" err="1"/>
              <a:t>recurse</a:t>
            </a:r>
            <a:r>
              <a:rPr lang="en-CA" dirty="0"/>
              <a:t> back to C which has an unvisited neighbour</a:t>
            </a:r>
          </a:p>
          <a:p>
            <a:pPr marL="457200" lvl="1" indent="0">
              <a:buNone/>
            </a:pPr>
            <a:r>
              <a:rPr lang="en-CA" dirty="0"/>
              <a:t>			A, B, C, D, E, G, I, H, F</a:t>
            </a:r>
          </a:p>
        </p:txBody>
      </p:sp>
      <p:pic>
        <p:nvPicPr>
          <p:cNvPr id="7" name="Picture 10" descr="C:\Users\dwharder\Desktop\b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5301"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0442181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recursive depth-first traversal:</a:t>
            </a:r>
          </a:p>
          <a:p>
            <a:pPr lvl="1"/>
            <a:r>
              <a:rPr lang="en-CA" dirty="0"/>
              <a:t>We </a:t>
            </a:r>
            <a:r>
              <a:rPr lang="en-CA" dirty="0" err="1"/>
              <a:t>recurse</a:t>
            </a:r>
            <a:r>
              <a:rPr lang="en-CA" dirty="0"/>
              <a:t> finding that no other nodes have unvisited neighbours</a:t>
            </a:r>
          </a:p>
          <a:p>
            <a:pPr marL="457200" lvl="1" indent="0">
              <a:buNone/>
            </a:pPr>
            <a:r>
              <a:rPr lang="en-CA" dirty="0"/>
              <a:t>			A, B, C, D, E, G, I, H, F</a:t>
            </a:r>
          </a:p>
        </p:txBody>
      </p:sp>
      <p:pic>
        <p:nvPicPr>
          <p:cNvPr id="4" name="Picture 10" descr="C:\Users\dwharder\Desktop\b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5301"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7927683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2"/>
          <p:cNvSpPr>
            <a:spLocks noGrp="1"/>
          </p:cNvSpPr>
          <p:nvPr>
            <p:ph idx="1"/>
          </p:nvPr>
        </p:nvSpPr>
        <p:spPr/>
        <p:txBody>
          <a:bodyPr/>
          <a:lstStyle/>
          <a:p>
            <a:pPr>
              <a:buFont typeface="Arial" charset="0"/>
              <a:buNone/>
            </a:pPr>
            <a:r>
              <a:rPr lang="en-CA" altLang="en-US" dirty="0">
                <a:latin typeface="Arial" charset="0"/>
                <a:cs typeface="Arial" charset="0"/>
              </a:rPr>
              <a:t>	The order in which vertices can differ greatly</a:t>
            </a:r>
          </a:p>
          <a:p>
            <a:pPr lvl="1"/>
            <a:r>
              <a:rPr lang="en-CA" altLang="en-US" dirty="0">
                <a:latin typeface="Arial" charset="0"/>
                <a:cs typeface="Arial" charset="0"/>
              </a:rPr>
              <a:t>An iterative depth-first traversal may also be different again</a:t>
            </a:r>
          </a:p>
        </p:txBody>
      </p:sp>
      <p:sp>
        <p:nvSpPr>
          <p:cNvPr id="7172" name="Title 1"/>
          <p:cNvSpPr>
            <a:spLocks noGrp="1"/>
          </p:cNvSpPr>
          <p:nvPr>
            <p:ph type="title"/>
          </p:nvPr>
        </p:nvSpPr>
        <p:spPr/>
        <p:txBody>
          <a:bodyPr/>
          <a:lstStyle/>
          <a:p>
            <a:r>
              <a:rPr lang="en-CA" altLang="en-US" dirty="0">
                <a:latin typeface="Arial" charset="0"/>
                <a:cs typeface="Arial" charset="0"/>
              </a:rPr>
              <a:t>Comparison</a:t>
            </a:r>
          </a:p>
        </p:txBody>
      </p:sp>
      <p:pic>
        <p:nvPicPr>
          <p:cNvPr id="7" name="Picture 10" descr="C:\Users\dwharder\Desktop\b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024" y="3301508"/>
            <a:ext cx="4104456" cy="221572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7" descr="C:\Users\dwharder\Desktop\a1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3301509"/>
            <a:ext cx="4104456" cy="221572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561697" y="2686675"/>
            <a:ext cx="2557110" cy="369332"/>
          </a:xfrm>
          <a:prstGeom prst="rect">
            <a:avLst/>
          </a:prstGeom>
        </p:spPr>
        <p:txBody>
          <a:bodyPr wrap="none">
            <a:spAutoFit/>
          </a:bodyPr>
          <a:lstStyle/>
          <a:p>
            <a:r>
              <a:rPr lang="en-CA" dirty="0"/>
              <a:t>A, B, C, D, E, G, I, H, F</a:t>
            </a:r>
          </a:p>
        </p:txBody>
      </p:sp>
      <p:sp>
        <p:nvSpPr>
          <p:cNvPr id="3" name="Rectangle 2"/>
          <p:cNvSpPr/>
          <p:nvPr/>
        </p:nvSpPr>
        <p:spPr>
          <a:xfrm>
            <a:off x="971600" y="2686675"/>
            <a:ext cx="2531527" cy="369332"/>
          </a:xfrm>
          <a:prstGeom prst="rect">
            <a:avLst/>
          </a:prstGeom>
        </p:spPr>
        <p:txBody>
          <a:bodyPr wrap="none">
            <a:spAutoFit/>
          </a:bodyPr>
          <a:lstStyle/>
          <a:p>
            <a:r>
              <a:rPr lang="en-CA" dirty="0"/>
              <a:t>A, B, C, E, D, F, G, H, I</a:t>
            </a:r>
          </a:p>
        </p:txBody>
      </p:sp>
      <p:pic>
        <p:nvPicPr>
          <p:cNvPr id="7173" name="Picture 7172" descr="temp.png"/>
          <p:cNvPicPr>
            <a:picLocks noChangeAspect="1"/>
          </p:cNvPicPr>
          <p:nvPr/>
        </p:nvPicPr>
        <p:blipFill>
          <a:blip r:embed="rId4"/>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9075669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Applications</a:t>
            </a:r>
          </a:p>
        </p:txBody>
      </p:sp>
      <p:sp>
        <p:nvSpPr>
          <p:cNvPr id="3" name="Content Placeholder 2"/>
          <p:cNvSpPr>
            <a:spLocks noGrp="1"/>
          </p:cNvSpPr>
          <p:nvPr>
            <p:ph idx="1"/>
          </p:nvPr>
        </p:nvSpPr>
        <p:spPr/>
        <p:txBody>
          <a:bodyPr/>
          <a:lstStyle/>
          <a:p>
            <a:pPr marL="355600" indent="-355600">
              <a:buNone/>
            </a:pPr>
            <a:r>
              <a:rPr lang="en-CA" dirty="0"/>
              <a:t>	Applications of tree traversals include:</a:t>
            </a:r>
          </a:p>
          <a:p>
            <a:pPr lvl="1"/>
            <a:r>
              <a:rPr lang="en-CA" dirty="0"/>
              <a:t>Determining </a:t>
            </a:r>
            <a:r>
              <a:rPr lang="en-CA" dirty="0" err="1"/>
              <a:t>connectiveness</a:t>
            </a:r>
            <a:r>
              <a:rPr lang="en-CA" dirty="0"/>
              <a:t> and finding connected sub-graphs</a:t>
            </a:r>
          </a:p>
          <a:p>
            <a:pPr lvl="1"/>
            <a:r>
              <a:rPr lang="en-CA" dirty="0"/>
              <a:t>Determining the path length from one vertex to all others</a:t>
            </a:r>
          </a:p>
          <a:p>
            <a:pPr lvl="1"/>
            <a:r>
              <a:rPr lang="en-CA" dirty="0"/>
              <a:t>Testing if a graph is bipartite</a:t>
            </a:r>
          </a:p>
          <a:p>
            <a:pPr lvl="1"/>
            <a:r>
              <a:rPr lang="en-CA" dirty="0"/>
              <a:t>Determining maximum flow</a:t>
            </a:r>
          </a:p>
          <a:p>
            <a:pPr lvl="1"/>
            <a:r>
              <a:rPr lang="en-CA" dirty="0"/>
              <a:t>Cheney’s algorithm for garbage collection</a:t>
            </a:r>
          </a:p>
          <a:p>
            <a:pPr lvl="1"/>
            <a:endParaRPr lang="en-CA" dirty="0"/>
          </a:p>
        </p:txBody>
      </p:sp>
      <p:pic>
        <p:nvPicPr>
          <p:cNvPr id="4" name="Picture 3"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3813389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Summary</a:t>
            </a:r>
          </a:p>
        </p:txBody>
      </p:sp>
      <p:sp>
        <p:nvSpPr>
          <p:cNvPr id="3" name="Content Placeholder 2"/>
          <p:cNvSpPr>
            <a:spLocks noGrp="1"/>
          </p:cNvSpPr>
          <p:nvPr>
            <p:ph idx="1"/>
          </p:nvPr>
        </p:nvSpPr>
        <p:spPr/>
        <p:txBody>
          <a:bodyPr/>
          <a:lstStyle/>
          <a:p>
            <a:pPr marL="355600" indent="-355600">
              <a:buNone/>
            </a:pPr>
            <a:r>
              <a:rPr lang="en-CA" dirty="0"/>
              <a:t>	This topic covered graph traversals</a:t>
            </a:r>
          </a:p>
          <a:p>
            <a:pPr lvl="1"/>
            <a:r>
              <a:rPr lang="en-CA" dirty="0"/>
              <a:t>Considered breadth-first and depth-first traversals</a:t>
            </a:r>
          </a:p>
          <a:p>
            <a:pPr lvl="1"/>
            <a:r>
              <a:rPr lang="en-CA" dirty="0"/>
              <a:t>Depth-first traversals can recursive or iterative</a:t>
            </a:r>
          </a:p>
          <a:p>
            <a:pPr lvl="1"/>
            <a:r>
              <a:rPr lang="en-CA" dirty="0"/>
              <a:t>More overhead than traversals of rooted trees</a:t>
            </a:r>
          </a:p>
          <a:p>
            <a:pPr lvl="1"/>
            <a:r>
              <a:rPr lang="en-CA" dirty="0"/>
              <a:t>Considered a STL approach to the design</a:t>
            </a:r>
          </a:p>
          <a:p>
            <a:pPr lvl="1"/>
            <a:r>
              <a:rPr lang="en-CA" dirty="0"/>
              <a:t>Considered an example with both implementations</a:t>
            </a:r>
          </a:p>
          <a:p>
            <a:pPr lvl="1"/>
            <a:r>
              <a:rPr lang="en-CA" dirty="0"/>
              <a:t>They are also called </a:t>
            </a:r>
            <a:r>
              <a:rPr lang="en-CA" i="1" dirty="0"/>
              <a:t>searches</a:t>
            </a:r>
          </a:p>
          <a:p>
            <a:pPr lvl="1"/>
            <a:endParaRPr lang="en-CA" dirty="0"/>
          </a:p>
        </p:txBody>
      </p:sp>
      <p:pic>
        <p:nvPicPr>
          <p:cNvPr id="4" name="Picture 3"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857841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Graph Traversal</a:t>
            </a:r>
          </a:p>
        </p:txBody>
      </p:sp>
      <p:sp>
        <p:nvSpPr>
          <p:cNvPr id="3" name="Content Placeholder 2"/>
          <p:cNvSpPr>
            <a:spLocks noGrp="1"/>
          </p:cNvSpPr>
          <p:nvPr>
            <p:ph idx="1"/>
          </p:nvPr>
        </p:nvSpPr>
        <p:spPr/>
        <p:txBody>
          <a:bodyPr>
            <a:normAutofit/>
          </a:bodyPr>
          <a:lstStyle/>
          <a:p>
            <a:pPr marL="357188" indent="-357188">
              <a:buNone/>
            </a:pPr>
            <a:r>
              <a:rPr lang="en-CA" dirty="0"/>
              <a:t>	Traversals of a graph</a:t>
            </a:r>
          </a:p>
          <a:p>
            <a:pPr lvl="1"/>
            <a:r>
              <a:rPr lang="en-CA" dirty="0"/>
              <a:t>A means of visiting all the vertices in a graph</a:t>
            </a:r>
          </a:p>
          <a:p>
            <a:pPr lvl="1"/>
            <a:r>
              <a:rPr lang="en-CA" dirty="0"/>
              <a:t>Also called </a:t>
            </a:r>
            <a:r>
              <a:rPr lang="en-CA" i="1" dirty="0"/>
              <a:t>searches</a:t>
            </a:r>
            <a:endParaRPr lang="en-CA" dirty="0"/>
          </a:p>
          <a:p>
            <a:pPr marL="357188" indent="-357188">
              <a:buNone/>
            </a:pPr>
            <a:endParaRPr lang="en-CA" dirty="0"/>
          </a:p>
          <a:p>
            <a:pPr marL="357188" indent="-357188">
              <a:buNone/>
            </a:pPr>
            <a:r>
              <a:rPr lang="en-CA" dirty="0"/>
              <a:t>	Similar to tree traversal, we have breadth-first and depth-first traversals on graphs</a:t>
            </a:r>
          </a:p>
          <a:p>
            <a:pPr lvl="1"/>
            <a:r>
              <a:rPr lang="en-CA" dirty="0">
                <a:solidFill>
                  <a:srgbClr val="FF0000"/>
                </a:solidFill>
              </a:rPr>
              <a:t>Breadth-first requires a queue</a:t>
            </a:r>
          </a:p>
          <a:p>
            <a:pPr lvl="1"/>
            <a:r>
              <a:rPr lang="en-CA" dirty="0">
                <a:solidFill>
                  <a:srgbClr val="FF0000"/>
                </a:solidFill>
              </a:rPr>
              <a:t>Depth-first requires a stack</a:t>
            </a:r>
          </a:p>
          <a:p>
            <a:pPr>
              <a:buNone/>
            </a:pPr>
            <a:endParaRPr lang="en-US" altLang="en-US" dirty="0">
              <a:latin typeface="Arial" charset="0"/>
              <a:cs typeface="Arial" charset="0"/>
            </a:endParaRPr>
          </a:p>
        </p:txBody>
      </p:sp>
      <p:pic>
        <p:nvPicPr>
          <p:cNvPr id="4" name="Picture 3"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841694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atin typeface="Arial" charset="0"/>
                <a:cs typeface="Arial" charset="0"/>
              </a:rPr>
              <a:t>References</a:t>
            </a:r>
          </a:p>
        </p:txBody>
      </p:sp>
      <p:sp>
        <p:nvSpPr>
          <p:cNvPr id="20483" name="Rectangle 3"/>
          <p:cNvSpPr>
            <a:spLocks noGrp="1" noChangeArrowheads="1"/>
          </p:cNvSpPr>
          <p:nvPr>
            <p:ph type="body" idx="1"/>
          </p:nvPr>
        </p:nvSpPr>
        <p:spPr/>
        <p:txBody>
          <a:bodyPr/>
          <a:lstStyle/>
          <a:p>
            <a:pPr marL="533400" indent="-533400">
              <a:buFontTx/>
              <a:buNone/>
              <a:defRPr/>
            </a:pPr>
            <a:r>
              <a:rPr lang="en-US" sz="1400" dirty="0">
                <a:latin typeface="Arial" charset="0"/>
                <a:cs typeface="Arial" charset="0"/>
              </a:rPr>
              <a:t>	Wikipedia, http</a:t>
            </a:r>
            <a:r>
              <a:rPr lang="en-US" sz="1400">
                <a:latin typeface="Arial" charset="0"/>
                <a:cs typeface="Arial" charset="0"/>
              </a:rPr>
              <a:t>://en.wikipedia.org/wiki/Graph_traversal</a:t>
            </a:r>
            <a:endParaRPr lang="en-US" sz="1400" dirty="0">
              <a:latin typeface="Arial" charset="0"/>
              <a:cs typeface="Arial" charset="0"/>
            </a:endParaRPr>
          </a:p>
          <a:p>
            <a:pPr marL="533400" indent="-533400">
              <a:buFontTx/>
              <a:buNone/>
              <a:defRPr/>
            </a:pPr>
            <a:r>
              <a:rPr lang="en-US" sz="1400" dirty="0">
                <a:latin typeface="Arial" charset="0"/>
                <a:cs typeface="Arial" charset="0"/>
              </a:rPr>
              <a:t>		          http://en.wikipedia.org/wiki/Depth-first_search</a:t>
            </a:r>
          </a:p>
          <a:p>
            <a:pPr marL="533400" indent="-533400">
              <a:buNone/>
              <a:defRPr/>
            </a:pPr>
            <a:r>
              <a:rPr lang="en-US" sz="1400" dirty="0">
                <a:latin typeface="Arial" charset="0"/>
                <a:cs typeface="Arial" charset="0"/>
              </a:rPr>
              <a:t>		          http://en.wikipedia.org/wiki/Breadth-first_search</a:t>
            </a:r>
          </a:p>
          <a:p>
            <a:pPr marL="533400" indent="-533400">
              <a:buFontTx/>
              <a:buNone/>
              <a:defRPr/>
            </a:pPr>
            <a:endParaRPr lang="en-US" sz="1400" dirty="0">
              <a:latin typeface="Arial" charset="0"/>
              <a:cs typeface="Arial" charset="0"/>
            </a:endParaRPr>
          </a:p>
          <a:p>
            <a:pPr marL="533400" indent="-533400" algn="just">
              <a:buFont typeface="Arial" charset="0"/>
              <a:buNone/>
              <a:defRPr/>
            </a:pPr>
            <a:r>
              <a:rPr lang="en-US" sz="1400" dirty="0">
                <a:solidFill>
                  <a:schemeClr val="tx1">
                    <a:lumMod val="65000"/>
                    <a:lumOff val="35000"/>
                  </a:schemeClr>
                </a:solidFill>
                <a:latin typeface="Arial" charset="0"/>
                <a:cs typeface="Arial" charset="0"/>
              </a:rPr>
              <a:t>	These slides are provided for the ECE 250</a:t>
            </a:r>
            <a:r>
              <a:rPr lang="en-US" sz="1400" i="1" dirty="0">
                <a:solidFill>
                  <a:schemeClr val="tx1">
                    <a:lumMod val="65000"/>
                    <a:lumOff val="35000"/>
                  </a:schemeClr>
                </a:solidFill>
                <a:latin typeface="Arial" charset="0"/>
                <a:cs typeface="Arial" charset="0"/>
              </a:rPr>
              <a:t> Algorithms and Data Structures</a:t>
            </a:r>
            <a:r>
              <a:rPr lang="en-US" sz="1400" dirty="0">
                <a:solidFill>
                  <a:schemeClr val="tx1">
                    <a:lumMod val="65000"/>
                    <a:lumOff val="35000"/>
                  </a:schemeClr>
                </a:solidFill>
                <a:latin typeface="Arial" charset="0"/>
                <a:cs typeface="Arial" charset="0"/>
              </a:rPr>
              <a:t> course.  The material in it reflects Douglas W. Harder’s best judgment in light of the information available to him at the time of preparation.  Any reliance on these course slides by any party for any other purpose are the responsibility of such parties.  Douglas W. Harder accepts no responsibility for damages, if any, suffered by any party as a result of decisions made or actions based on these course slides for any other purpose than that for which it was intended.</a:t>
            </a:r>
          </a:p>
        </p:txBody>
      </p:sp>
      <p:pic>
        <p:nvPicPr>
          <p:cNvPr id="20484" name="Picture 20483" descr="temp.png"/>
          <p:cNvPicPr>
            <a:picLocks noChangeAspect="1"/>
          </p:cNvPicPr>
          <p:nvPr/>
        </p:nvPicPr>
        <p:blipFill>
          <a:blip r:embed="rId3"/>
          <a:stretch>
            <a:fillRect/>
          </a:stretch>
        </p:blipFill>
        <p:spPr>
          <a:xfrm>
            <a:off x="8092440" y="-256032"/>
            <a:ext cx="914400" cy="91440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Outline</a:t>
            </a:r>
            <a:endParaRPr lang="zh-CN" altLang="en-US" dirty="0"/>
          </a:p>
        </p:txBody>
      </p:sp>
      <p:sp>
        <p:nvSpPr>
          <p:cNvPr id="3" name="Content Placeholder 2"/>
          <p:cNvSpPr>
            <a:spLocks noGrp="1"/>
          </p:cNvSpPr>
          <p:nvPr>
            <p:ph idx="1"/>
          </p:nvPr>
        </p:nvSpPr>
        <p:spPr/>
        <p:txBody>
          <a:bodyPr/>
          <a:lstStyle/>
          <a:p>
            <a:r>
              <a:rPr lang="en-US" altLang="zh-CN" dirty="0"/>
              <a:t>Graph traversal</a:t>
            </a:r>
          </a:p>
          <a:p>
            <a:pPr lvl="1"/>
            <a:r>
              <a:rPr lang="en-US" altLang="zh-CN" dirty="0"/>
              <a:t>Breadth-first</a:t>
            </a:r>
          </a:p>
          <a:p>
            <a:pPr lvl="1"/>
            <a:r>
              <a:rPr lang="en-US" altLang="zh-CN" dirty="0"/>
              <a:t>Depth-first</a:t>
            </a:r>
          </a:p>
          <a:p>
            <a:r>
              <a:rPr lang="en-US" altLang="zh-CN" dirty="0"/>
              <a:t>Applications</a:t>
            </a:r>
          </a:p>
          <a:p>
            <a:pPr lvl="1"/>
            <a:r>
              <a:rPr lang="en-CA" altLang="zh-CN" dirty="0">
                <a:solidFill>
                  <a:srgbClr val="FF0000"/>
                </a:solidFill>
              </a:rPr>
              <a:t>Connectedness</a:t>
            </a:r>
          </a:p>
          <a:p>
            <a:pPr lvl="1"/>
            <a:r>
              <a:rPr lang="en-CA" altLang="zh-CN" dirty="0"/>
              <a:t>Unweighted path length</a:t>
            </a:r>
          </a:p>
          <a:p>
            <a:pPr lvl="1"/>
            <a:r>
              <a:rPr lang="en-CA" altLang="zh-CN" dirty="0"/>
              <a:t>Identifying bipartite graphs</a:t>
            </a:r>
          </a:p>
          <a:p>
            <a:pPr lvl="1"/>
            <a:endParaRPr lang="zh-CN" altLang="en-US" dirty="0"/>
          </a:p>
        </p:txBody>
      </p:sp>
      <p:pic>
        <p:nvPicPr>
          <p:cNvPr id="4" name="Picture 3"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1930096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en-US">
                <a:latin typeface="Arial" charset="0"/>
                <a:cs typeface="Arial" charset="0"/>
              </a:rPr>
              <a:t>Outline</a:t>
            </a:r>
          </a:p>
        </p:txBody>
      </p:sp>
      <p:sp>
        <p:nvSpPr>
          <p:cNvPr id="5123"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We will use graph traversals to determine:</a:t>
            </a:r>
          </a:p>
          <a:p>
            <a:pPr lvl="1"/>
            <a:r>
              <a:rPr lang="en-US" altLang="en-US" dirty="0">
                <a:latin typeface="Arial" charset="0"/>
                <a:cs typeface="Arial" charset="0"/>
              </a:rPr>
              <a:t>Whether one vertex is connected to another</a:t>
            </a:r>
          </a:p>
          <a:p>
            <a:pPr lvl="1"/>
            <a:r>
              <a:rPr lang="en-US" altLang="en-US" dirty="0">
                <a:latin typeface="Arial" charset="0"/>
                <a:cs typeface="Arial" charset="0"/>
              </a:rPr>
              <a:t>The connected sub-graphs of a graph</a:t>
            </a:r>
          </a:p>
          <a:p>
            <a:pPr lvl="1"/>
            <a:endParaRPr lang="en-US" altLang="en-US" dirty="0">
              <a:latin typeface="Arial" charset="0"/>
              <a:cs typeface="Arial" charset="0"/>
            </a:endParaRPr>
          </a:p>
          <a:p>
            <a:pPr lvl="1"/>
            <a:endParaRPr lang="en-US" altLang="en-US" dirty="0">
              <a:latin typeface="Arial" charset="0"/>
              <a:cs typeface="Arial" charset="0"/>
            </a:endParaRPr>
          </a:p>
        </p:txBody>
      </p:sp>
      <p:pic>
        <p:nvPicPr>
          <p:cNvPr id="5124" name="Picture 5123"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5484000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Connected</a:t>
            </a:r>
          </a:p>
        </p:txBody>
      </p:sp>
      <p:sp>
        <p:nvSpPr>
          <p:cNvPr id="3" name="Content Placeholder 2"/>
          <p:cNvSpPr>
            <a:spLocks noGrp="1"/>
          </p:cNvSpPr>
          <p:nvPr>
            <p:ph idx="1"/>
          </p:nvPr>
        </p:nvSpPr>
        <p:spPr/>
        <p:txBody>
          <a:bodyPr/>
          <a:lstStyle/>
          <a:p>
            <a:pPr marL="357188" indent="-357188">
              <a:buNone/>
            </a:pPr>
            <a:r>
              <a:rPr lang="en-CA" dirty="0"/>
              <a:t>	First, let us determine whether one vertex is connected to another</a:t>
            </a:r>
          </a:p>
          <a:p>
            <a:pPr lvl="1"/>
            <a:r>
              <a:rPr lang="en-CA" altLang="en-US" i="1" dirty="0" err="1">
                <a:latin typeface="Times New Roman" panose="02020603050405020304" pitchFamily="18" charset="0"/>
                <a:cs typeface="Times New Roman" panose="02020603050405020304" pitchFamily="18" charset="0"/>
              </a:rPr>
              <a:t>v</a:t>
            </a:r>
            <a:r>
              <a:rPr lang="en-CA" altLang="en-US" i="1" baseline="-25000" dirty="0" err="1">
                <a:latin typeface="Times New Roman" panose="02020603050405020304" pitchFamily="18" charset="0"/>
                <a:cs typeface="Times New Roman" panose="02020603050405020304" pitchFamily="18" charset="0"/>
              </a:rPr>
              <a:t>j</a:t>
            </a:r>
            <a:r>
              <a:rPr lang="en-CA" altLang="en-US" dirty="0">
                <a:latin typeface="Arial" charset="0"/>
                <a:cs typeface="Arial" charset="0"/>
              </a:rPr>
              <a:t> is connected to </a:t>
            </a:r>
            <a:r>
              <a:rPr lang="en-CA" altLang="en-US" i="1" dirty="0" err="1">
                <a:latin typeface="Times New Roman" panose="02020603050405020304" pitchFamily="18" charset="0"/>
                <a:cs typeface="Times New Roman" panose="02020603050405020304" pitchFamily="18" charset="0"/>
              </a:rPr>
              <a:t>v</a:t>
            </a:r>
            <a:r>
              <a:rPr lang="en-CA" altLang="en-US" i="1" baseline="-25000" dirty="0" err="1">
                <a:latin typeface="Times New Roman" panose="02020603050405020304" pitchFamily="18" charset="0"/>
                <a:cs typeface="Times New Roman" panose="02020603050405020304" pitchFamily="18" charset="0"/>
              </a:rPr>
              <a:t>k</a:t>
            </a:r>
            <a:r>
              <a:rPr lang="en-CA" altLang="en-US" i="1" baseline="30000" dirty="0">
                <a:latin typeface="Arial" charset="0"/>
                <a:cs typeface="Arial" charset="0"/>
              </a:rPr>
              <a:t> </a:t>
            </a:r>
            <a:r>
              <a:rPr lang="en-CA" altLang="en-US" dirty="0">
                <a:latin typeface="Arial" charset="0"/>
                <a:cs typeface="Arial" charset="0"/>
              </a:rPr>
              <a:t> if there is a path from the first to the second</a:t>
            </a:r>
          </a:p>
          <a:p>
            <a:pPr lvl="1"/>
            <a:endParaRPr lang="en-CA" altLang="en-US" dirty="0">
              <a:latin typeface="Arial" charset="0"/>
              <a:cs typeface="Arial" charset="0"/>
            </a:endParaRPr>
          </a:p>
          <a:p>
            <a:pPr marL="357188" indent="-357188">
              <a:buNone/>
            </a:pPr>
            <a:r>
              <a:rPr lang="en-CA" altLang="en-US" dirty="0">
                <a:latin typeface="Arial" charset="0"/>
                <a:cs typeface="Arial" charset="0"/>
              </a:rPr>
              <a:t>	Strategy:</a:t>
            </a:r>
          </a:p>
          <a:p>
            <a:pPr lvl="1"/>
            <a:r>
              <a:rPr lang="en-CA" altLang="en-US" dirty="0">
                <a:latin typeface="Arial" charset="0"/>
                <a:cs typeface="Arial" charset="0"/>
              </a:rPr>
              <a:t>Perform a breadth-first traversal starting at </a:t>
            </a:r>
            <a:r>
              <a:rPr lang="en-CA" altLang="en-US" i="1" dirty="0" err="1">
                <a:latin typeface="Times New Roman" panose="02020603050405020304" pitchFamily="18" charset="0"/>
                <a:cs typeface="Times New Roman" panose="02020603050405020304" pitchFamily="18" charset="0"/>
              </a:rPr>
              <a:t>v</a:t>
            </a:r>
            <a:r>
              <a:rPr lang="en-CA" altLang="en-US" i="1" baseline="-25000" dirty="0" err="1">
                <a:latin typeface="Times New Roman" panose="02020603050405020304" pitchFamily="18" charset="0"/>
                <a:cs typeface="Times New Roman" panose="02020603050405020304" pitchFamily="18" charset="0"/>
              </a:rPr>
              <a:t>j</a:t>
            </a:r>
            <a:endParaRPr lang="en-CA" altLang="en-US" dirty="0">
              <a:latin typeface="Arial" charset="0"/>
              <a:cs typeface="Arial" charset="0"/>
            </a:endParaRPr>
          </a:p>
          <a:p>
            <a:pPr lvl="1"/>
            <a:r>
              <a:rPr lang="en-CA" altLang="en-US" dirty="0">
                <a:latin typeface="Arial" charset="0"/>
                <a:cs typeface="Arial" charset="0"/>
              </a:rPr>
              <a:t>If the vertex </a:t>
            </a:r>
            <a:r>
              <a:rPr lang="en-CA" altLang="en-US" i="1" dirty="0" err="1">
                <a:latin typeface="Times New Roman" panose="02020603050405020304" pitchFamily="18" charset="0"/>
                <a:cs typeface="Times New Roman" panose="02020603050405020304" pitchFamily="18" charset="0"/>
              </a:rPr>
              <a:t>v</a:t>
            </a:r>
            <a:r>
              <a:rPr lang="en-CA" altLang="en-US" i="1" baseline="-25000" dirty="0" err="1">
                <a:latin typeface="Times New Roman" panose="02020603050405020304" pitchFamily="18" charset="0"/>
                <a:cs typeface="Times New Roman" panose="02020603050405020304" pitchFamily="18" charset="0"/>
              </a:rPr>
              <a:t>k</a:t>
            </a:r>
            <a:r>
              <a:rPr lang="en-CA" altLang="en-US" dirty="0">
                <a:latin typeface="Arial" charset="0"/>
                <a:cs typeface="Arial" charset="0"/>
              </a:rPr>
              <a:t> is ever found during the traversal, return true</a:t>
            </a:r>
          </a:p>
          <a:p>
            <a:pPr lvl="1"/>
            <a:r>
              <a:rPr lang="en-CA" altLang="en-US" dirty="0">
                <a:latin typeface="Arial" charset="0"/>
                <a:cs typeface="Arial" charset="0"/>
              </a:rPr>
              <a:t>Otherwise, return false</a:t>
            </a:r>
            <a:endParaRPr lang="en-US" altLang="en-US" dirty="0">
              <a:latin typeface="Arial" charset="0"/>
              <a:cs typeface="Arial" charset="0"/>
            </a:endParaRPr>
          </a:p>
          <a:p>
            <a:pPr lvl="1"/>
            <a:endParaRPr lang="en-US" altLang="en-US" dirty="0">
              <a:latin typeface="Arial" charset="0"/>
              <a:cs typeface="Arial" charset="0"/>
            </a:endParaRPr>
          </a:p>
        </p:txBody>
      </p:sp>
      <p:pic>
        <p:nvPicPr>
          <p:cNvPr id="4" name="Picture 3"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0438286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dirty="0">
                <a:latin typeface="Arial" charset="0"/>
                <a:cs typeface="Arial" charset="0"/>
              </a:rPr>
              <a:t>Connected</a:t>
            </a:r>
          </a:p>
        </p:txBody>
      </p:sp>
      <p:sp>
        <p:nvSpPr>
          <p:cNvPr id="6147"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Consider implementing a breadth-first traversal on an undirected graph:</a:t>
            </a:r>
          </a:p>
          <a:p>
            <a:pPr lvl="1"/>
            <a:r>
              <a:rPr lang="en-US" altLang="en-US" dirty="0">
                <a:latin typeface="Arial" charset="0"/>
                <a:cs typeface="Arial" charset="0"/>
              </a:rPr>
              <a:t>Choose any vertex, mark it as visited and push it onto queue</a:t>
            </a:r>
          </a:p>
          <a:p>
            <a:pPr lvl="1"/>
            <a:r>
              <a:rPr lang="en-US" altLang="en-US" dirty="0">
                <a:latin typeface="Arial" charset="0"/>
                <a:cs typeface="Arial" charset="0"/>
              </a:rPr>
              <a:t>While the queue is not empty:</a:t>
            </a:r>
          </a:p>
          <a:p>
            <a:pPr lvl="2"/>
            <a:r>
              <a:rPr lang="en-US" altLang="en-US" dirty="0">
                <a:latin typeface="Arial" charset="0"/>
                <a:cs typeface="Arial" charset="0"/>
              </a:rPr>
              <a:t>Pop to top vertex </a:t>
            </a:r>
            <a:r>
              <a:rPr lang="en-US" altLang="en-US" i="1" dirty="0">
                <a:latin typeface="Times New Roman" pitchFamily="18" charset="0"/>
                <a:cs typeface="Times New Roman" pitchFamily="18" charset="0"/>
              </a:rPr>
              <a:t>v</a:t>
            </a:r>
            <a:r>
              <a:rPr lang="en-US" altLang="en-US" dirty="0">
                <a:latin typeface="Arial" charset="0"/>
                <a:cs typeface="Arial" charset="0"/>
              </a:rPr>
              <a:t> from the queue</a:t>
            </a:r>
          </a:p>
          <a:p>
            <a:pPr lvl="2"/>
            <a:r>
              <a:rPr lang="en-US" altLang="en-US" dirty="0">
                <a:latin typeface="Arial" charset="0"/>
                <a:cs typeface="Arial" charset="0"/>
              </a:rPr>
              <a:t>For each vertex adjacent to </a:t>
            </a:r>
            <a:r>
              <a:rPr lang="en-US" altLang="en-US" i="1" dirty="0">
                <a:latin typeface="Times New Roman" pitchFamily="18" charset="0"/>
                <a:cs typeface="Times New Roman" pitchFamily="18" charset="0"/>
              </a:rPr>
              <a:t>v</a:t>
            </a:r>
            <a:r>
              <a:rPr lang="en-US" altLang="en-US" dirty="0">
                <a:latin typeface="Arial" charset="0"/>
                <a:cs typeface="Arial" charset="0"/>
              </a:rPr>
              <a:t> that has not been visited:</a:t>
            </a:r>
          </a:p>
          <a:p>
            <a:pPr lvl="3"/>
            <a:r>
              <a:rPr lang="en-US" altLang="en-US" dirty="0">
                <a:latin typeface="Arial" charset="0"/>
                <a:cs typeface="Arial" charset="0"/>
              </a:rPr>
              <a:t>Mark it visited, and</a:t>
            </a:r>
          </a:p>
          <a:p>
            <a:pPr lvl="3"/>
            <a:r>
              <a:rPr lang="en-US" altLang="en-US" dirty="0">
                <a:latin typeface="Arial" charset="0"/>
                <a:cs typeface="Arial" charset="0"/>
              </a:rPr>
              <a:t>Push it onto the queue</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This continues until the queue is empty</a:t>
            </a:r>
          </a:p>
          <a:p>
            <a:pPr lvl="1"/>
            <a:r>
              <a:rPr lang="en-US" altLang="en-US" dirty="0">
                <a:latin typeface="Arial" charset="0"/>
                <a:cs typeface="Arial" charset="0"/>
              </a:rPr>
              <a:t>Note: </a:t>
            </a:r>
            <a:r>
              <a:rPr lang="en-US" altLang="en-US" dirty="0">
                <a:solidFill>
                  <a:srgbClr val="FF0000"/>
                </a:solidFill>
                <a:latin typeface="Arial" charset="0"/>
                <a:cs typeface="Arial" charset="0"/>
              </a:rPr>
              <a:t> if there are no unvisited vertices, the graph is connected,</a:t>
            </a:r>
          </a:p>
        </p:txBody>
      </p:sp>
      <p:pic>
        <p:nvPicPr>
          <p:cNvPr id="6148" name="Picture 6147"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5440190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2"/>
          <p:cNvSpPr>
            <a:spLocks noGrp="1"/>
          </p:cNvSpPr>
          <p:nvPr>
            <p:ph idx="1"/>
          </p:nvPr>
        </p:nvSpPr>
        <p:spPr/>
        <p:txBody>
          <a:bodyPr/>
          <a:lstStyle/>
          <a:p>
            <a:pPr>
              <a:buFont typeface="Arial" charset="0"/>
              <a:buNone/>
            </a:pPr>
            <a:r>
              <a:rPr lang="en-CA" altLang="en-US" dirty="0">
                <a:latin typeface="Arial" charset="0"/>
                <a:cs typeface="Arial" charset="0"/>
              </a:rPr>
              <a:t>	Is A connected to D?</a:t>
            </a:r>
          </a:p>
        </p:txBody>
      </p:sp>
      <p:pic>
        <p:nvPicPr>
          <p:cNvPr id="7171" name="Picture 3" descr="C:\Users\dwharder\Desktop\x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2420938"/>
            <a:ext cx="4897437"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Title 1"/>
          <p:cNvSpPr>
            <a:spLocks noGrp="1"/>
          </p:cNvSpPr>
          <p:nvPr>
            <p:ph type="title"/>
          </p:nvPr>
        </p:nvSpPr>
        <p:spPr/>
        <p:txBody>
          <a:bodyPr/>
          <a:lstStyle/>
          <a:p>
            <a:r>
              <a:rPr lang="en-CA" altLang="en-US">
                <a:latin typeface="Arial" charset="0"/>
                <a:cs typeface="Arial" charset="0"/>
              </a:rPr>
              <a:t>Determining Connections</a:t>
            </a:r>
          </a:p>
        </p:txBody>
      </p:sp>
      <p:graphicFrame>
        <p:nvGraphicFramePr>
          <p:cNvPr id="12" name="Table 11"/>
          <p:cNvGraphicFramePr>
            <a:graphicFrameLocks noGrp="1"/>
          </p:cNvGraphicFramePr>
          <p:nvPr/>
        </p:nvGraphicFramePr>
        <p:xfrm>
          <a:off x="219551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3" name="Table 12"/>
          <p:cNvGraphicFramePr>
            <a:graphicFrameLocks noGrp="1"/>
          </p:cNvGraphicFramePr>
          <p:nvPr/>
        </p:nvGraphicFramePr>
        <p:xfrm>
          <a:off x="514826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7173" name="Picture 7172"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40585619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194" name="Picture 4" descr="C:\Users\dwharder\Desktop\x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2420938"/>
            <a:ext cx="4897437"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Title 1"/>
          <p:cNvSpPr>
            <a:spLocks noGrp="1"/>
          </p:cNvSpPr>
          <p:nvPr>
            <p:ph type="title"/>
          </p:nvPr>
        </p:nvSpPr>
        <p:spPr/>
        <p:txBody>
          <a:bodyPr/>
          <a:lstStyle/>
          <a:p>
            <a:r>
              <a:rPr lang="en-CA" altLang="en-US">
                <a:latin typeface="Arial" charset="0"/>
                <a:cs typeface="Arial" charset="0"/>
              </a:rPr>
              <a:t>Determining Connections</a:t>
            </a:r>
          </a:p>
        </p:txBody>
      </p:sp>
      <p:sp>
        <p:nvSpPr>
          <p:cNvPr id="8196" name="Content Placeholder 2"/>
          <p:cNvSpPr>
            <a:spLocks noGrp="1"/>
          </p:cNvSpPr>
          <p:nvPr>
            <p:ph idx="1"/>
          </p:nvPr>
        </p:nvSpPr>
        <p:spPr/>
        <p:txBody>
          <a:bodyPr/>
          <a:lstStyle/>
          <a:p>
            <a:pPr>
              <a:buFont typeface="Arial" charset="0"/>
              <a:buNone/>
            </a:pPr>
            <a:r>
              <a:rPr lang="en-CA" altLang="en-US">
                <a:latin typeface="Arial" charset="0"/>
                <a:cs typeface="Arial" charset="0"/>
              </a:rPr>
              <a:t>	Vertex A is marked as visited and pushed onto the queue</a:t>
            </a:r>
          </a:p>
        </p:txBody>
      </p:sp>
      <p:graphicFrame>
        <p:nvGraphicFramePr>
          <p:cNvPr id="7" name="Table 6"/>
          <p:cNvGraphicFramePr>
            <a:graphicFrameLocks noGrp="1"/>
          </p:cNvGraphicFramePr>
          <p:nvPr/>
        </p:nvGraphicFramePr>
        <p:xfrm>
          <a:off x="219551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A</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8" name="Table 7"/>
          <p:cNvGraphicFramePr>
            <a:graphicFrameLocks noGrp="1"/>
          </p:cNvGraphicFramePr>
          <p:nvPr/>
        </p:nvGraphicFramePr>
        <p:xfrm>
          <a:off x="514826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A</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8197" name="Picture 8196"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6512456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CA" altLang="en-US">
                <a:latin typeface="Arial" charset="0"/>
                <a:cs typeface="Arial" charset="0"/>
              </a:rPr>
              <a:t>Determining Connections</a:t>
            </a:r>
          </a:p>
        </p:txBody>
      </p:sp>
      <p:sp>
        <p:nvSpPr>
          <p:cNvPr id="9219" name="Content Placeholder 2"/>
          <p:cNvSpPr>
            <a:spLocks noGrp="1"/>
          </p:cNvSpPr>
          <p:nvPr>
            <p:ph idx="1"/>
          </p:nvPr>
        </p:nvSpPr>
        <p:spPr/>
        <p:txBody>
          <a:bodyPr/>
          <a:lstStyle/>
          <a:p>
            <a:pPr>
              <a:buFont typeface="Arial" charset="0"/>
              <a:buNone/>
            </a:pPr>
            <a:r>
              <a:rPr lang="en-CA" altLang="en-US">
                <a:latin typeface="Arial" charset="0"/>
                <a:cs typeface="Arial" charset="0"/>
              </a:rPr>
              <a:t>	Pop the head, A, and mark and push B, F and G</a:t>
            </a:r>
          </a:p>
        </p:txBody>
      </p:sp>
      <p:pic>
        <p:nvPicPr>
          <p:cNvPr id="9220" name="Picture 5" descr="C:\Users\dwharder\Desktop\x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2420938"/>
            <a:ext cx="4897437"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219551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B</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F</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G</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514826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B</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F</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G</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9221" name="Picture 9220"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4746860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CA" altLang="en-US">
                <a:latin typeface="Arial" charset="0"/>
                <a:cs typeface="Arial" charset="0"/>
              </a:rPr>
              <a:t>Determining Connections</a:t>
            </a:r>
          </a:p>
        </p:txBody>
      </p:sp>
      <p:sp>
        <p:nvSpPr>
          <p:cNvPr id="10243" name="Content Placeholder 2"/>
          <p:cNvSpPr>
            <a:spLocks noGrp="1"/>
          </p:cNvSpPr>
          <p:nvPr>
            <p:ph idx="1"/>
          </p:nvPr>
        </p:nvSpPr>
        <p:spPr/>
        <p:txBody>
          <a:bodyPr/>
          <a:lstStyle/>
          <a:p>
            <a:pPr>
              <a:buFont typeface="Arial" charset="0"/>
              <a:buNone/>
            </a:pPr>
            <a:r>
              <a:rPr lang="en-CA" altLang="en-US">
                <a:latin typeface="Arial" charset="0"/>
                <a:cs typeface="Arial" charset="0"/>
              </a:rPr>
              <a:t>	Pop B and mark and, in the left graph, mark and push H</a:t>
            </a:r>
          </a:p>
          <a:p>
            <a:pPr lvl="1"/>
            <a:r>
              <a:rPr lang="en-CA" altLang="en-US">
                <a:latin typeface="Arial" charset="0"/>
                <a:cs typeface="Arial" charset="0"/>
              </a:rPr>
              <a:t>On the right graph, B has no unvisited adjacent vertices</a:t>
            </a:r>
          </a:p>
        </p:txBody>
      </p:sp>
      <p:pic>
        <p:nvPicPr>
          <p:cNvPr id="10244" name="Picture 6" descr="C:\Users\dwharder\Desktop\x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2420938"/>
            <a:ext cx="4897437"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219551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F</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G</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H</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514826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F</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G</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10245" name="Picture 10244"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7787309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CA" altLang="en-US">
                <a:latin typeface="Arial" charset="0"/>
                <a:cs typeface="Arial" charset="0"/>
              </a:rPr>
              <a:t>Determining Connections</a:t>
            </a:r>
          </a:p>
        </p:txBody>
      </p:sp>
      <p:sp>
        <p:nvSpPr>
          <p:cNvPr id="11267" name="Content Placeholder 2"/>
          <p:cNvSpPr>
            <a:spLocks noGrp="1"/>
          </p:cNvSpPr>
          <p:nvPr>
            <p:ph idx="1"/>
          </p:nvPr>
        </p:nvSpPr>
        <p:spPr/>
        <p:txBody>
          <a:bodyPr/>
          <a:lstStyle/>
          <a:p>
            <a:pPr>
              <a:buFont typeface="Arial" charset="0"/>
              <a:buNone/>
            </a:pPr>
            <a:r>
              <a:rPr lang="en-CA" altLang="en-US">
                <a:latin typeface="Arial" charset="0"/>
                <a:cs typeface="Arial" charset="0"/>
              </a:rPr>
              <a:t>	Popping F results in the pushing of E</a:t>
            </a:r>
          </a:p>
        </p:txBody>
      </p:sp>
      <p:pic>
        <p:nvPicPr>
          <p:cNvPr id="11268" name="Picture 7" descr="C:\Users\dwharder\Desktop\x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2420938"/>
            <a:ext cx="4897437"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219551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G</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H</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E</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514826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G</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E</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11269" name="Picture 11268"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795756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ltLang="zh-CN" dirty="0"/>
              <a:t>Graph Traversal</a:t>
            </a:r>
            <a:endParaRPr lang="zh-CN" altLang="en-US" dirty="0"/>
          </a:p>
        </p:txBody>
      </p:sp>
      <p:sp>
        <p:nvSpPr>
          <p:cNvPr id="3" name="Content Placeholder 2"/>
          <p:cNvSpPr>
            <a:spLocks noGrp="1"/>
          </p:cNvSpPr>
          <p:nvPr>
            <p:ph idx="1"/>
          </p:nvPr>
        </p:nvSpPr>
        <p:spPr/>
        <p:txBody>
          <a:bodyPr/>
          <a:lstStyle/>
          <a:p>
            <a:pPr>
              <a:buNone/>
            </a:pPr>
            <a:r>
              <a:rPr lang="en-US" altLang="en-US" dirty="0">
                <a:latin typeface="Arial" charset="0"/>
                <a:cs typeface="Arial" charset="0"/>
              </a:rPr>
              <a:t>	Different from tree traversal: there may be multiple paths between two vertices.</a:t>
            </a:r>
          </a:p>
          <a:p>
            <a:pPr>
              <a:buNone/>
            </a:pPr>
            <a:r>
              <a:rPr lang="en-US" altLang="en-US" dirty="0">
                <a:latin typeface="Arial" charset="0"/>
                <a:cs typeface="Arial" charset="0"/>
              </a:rPr>
              <a:t>	To avoid visiting a vertex for multiple times, we have to track which vertices have already been visited </a:t>
            </a:r>
          </a:p>
          <a:p>
            <a:pPr lvl="1"/>
            <a:r>
              <a:rPr lang="en-US" altLang="en-US" dirty="0">
                <a:latin typeface="Arial" charset="0"/>
                <a:cs typeface="Arial" charset="0"/>
              </a:rPr>
              <a:t>We may have an indicator variable in each vertex</a:t>
            </a:r>
          </a:p>
          <a:p>
            <a:pPr lvl="1"/>
            <a:r>
              <a:rPr lang="en-US" altLang="en-US" dirty="0">
                <a:latin typeface="Arial" charset="0"/>
                <a:cs typeface="Arial" charset="0"/>
              </a:rPr>
              <a:t>We may use a hash table or a bit array</a:t>
            </a:r>
          </a:p>
          <a:p>
            <a:pPr lvl="1"/>
            <a:r>
              <a:rPr lang="en-US" altLang="en-US" dirty="0">
                <a:latin typeface="Arial" charset="0"/>
                <a:cs typeface="Arial" charset="0"/>
              </a:rPr>
              <a:t>Requiring </a:t>
            </a:r>
            <a:r>
              <a:rPr lang="en-US" altLang="en-US" dirty="0">
                <a:latin typeface="Symbol" panose="05050102010706020507" pitchFamily="18" charset="2"/>
                <a:cs typeface="Times New Roman" panose="02020603050405020304" pitchFamily="18" charset="0"/>
              </a:rPr>
              <a:t>Q</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|V</a:t>
            </a:r>
            <a:r>
              <a:rPr lang="en-US" altLang="en-US" dirty="0">
                <a:latin typeface="Times New Roman" panose="02020603050405020304" pitchFamily="18" charset="0"/>
                <a:cs typeface="Times New Roman" panose="02020603050405020304" pitchFamily="18" charset="0"/>
              </a:rPr>
              <a:t>|)</a:t>
            </a:r>
            <a:r>
              <a:rPr lang="en-US" altLang="en-US" dirty="0">
                <a:latin typeface="Arial" charset="0"/>
                <a:cs typeface="Arial" charset="0"/>
              </a:rPr>
              <a:t> memory</a:t>
            </a:r>
          </a:p>
          <a:p>
            <a:pPr marL="357188" indent="-357188">
              <a:buNone/>
            </a:pPr>
            <a:endParaRPr lang="en-US" altLang="en-US" dirty="0">
              <a:latin typeface="Arial" charset="0"/>
              <a:cs typeface="Arial" charset="0"/>
            </a:endParaRPr>
          </a:p>
          <a:p>
            <a:pPr marL="357188" indent="-357188">
              <a:buNone/>
            </a:pPr>
            <a:r>
              <a:rPr lang="en-US" altLang="en-US" dirty="0">
                <a:latin typeface="Arial" charset="0"/>
                <a:cs typeface="Arial" charset="0"/>
              </a:rPr>
              <a:t>	The time complexity of graph traversal cannot be better than and should not be worse than </a:t>
            </a:r>
            <a:r>
              <a:rPr lang="en-US" altLang="en-US" dirty="0">
                <a:latin typeface="Symbol" panose="05050102010706020507" pitchFamily="18" charset="2"/>
                <a:cs typeface="Times New Roman" panose="02020603050405020304" pitchFamily="18" charset="0"/>
              </a:rPr>
              <a:t>Q</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|V</a:t>
            </a:r>
            <a:r>
              <a:rPr lang="en-US" altLang="en-US" dirty="0">
                <a:latin typeface="Times New Roman" panose="02020603050405020304" pitchFamily="18" charset="0"/>
                <a:cs typeface="Times New Roman" panose="02020603050405020304" pitchFamily="18" charset="0"/>
              </a:rPr>
              <a:t>| + </a:t>
            </a:r>
            <a:r>
              <a:rPr lang="en-US" altLang="en-US" i="1" dirty="0">
                <a:latin typeface="Times New Roman" panose="02020603050405020304" pitchFamily="18" charset="0"/>
                <a:cs typeface="Times New Roman" panose="02020603050405020304" pitchFamily="18" charset="0"/>
              </a:rPr>
              <a:t>|E</a:t>
            </a:r>
            <a:r>
              <a:rPr lang="en-US" altLang="en-US" dirty="0">
                <a:latin typeface="Times New Roman" panose="02020603050405020304" pitchFamily="18" charset="0"/>
                <a:cs typeface="Times New Roman" panose="02020603050405020304" pitchFamily="18" charset="0"/>
              </a:rPr>
              <a:t>|)</a:t>
            </a:r>
            <a:endParaRPr lang="en-US" altLang="en-US" dirty="0">
              <a:latin typeface="Arial" charset="0"/>
              <a:cs typeface="Arial" charset="0"/>
            </a:endParaRPr>
          </a:p>
          <a:p>
            <a:pPr lvl="1"/>
            <a:r>
              <a:rPr lang="en-US" altLang="en-US" dirty="0">
                <a:latin typeface="Arial" charset="0"/>
                <a:cs typeface="Arial" charset="0"/>
              </a:rPr>
              <a:t>Connected graphs simplify this to </a:t>
            </a:r>
            <a:r>
              <a:rPr lang="en-US" altLang="en-US" dirty="0">
                <a:latin typeface="Symbol" panose="05050102010706020507" pitchFamily="18" charset="2"/>
                <a:cs typeface="Times New Roman" panose="02020603050405020304" pitchFamily="18" charset="0"/>
              </a:rPr>
              <a:t>Q</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|E</a:t>
            </a:r>
            <a:r>
              <a:rPr lang="en-US" altLang="en-US" dirty="0">
                <a:latin typeface="Times New Roman" panose="02020603050405020304" pitchFamily="18" charset="0"/>
                <a:cs typeface="Times New Roman" panose="02020603050405020304" pitchFamily="18" charset="0"/>
              </a:rPr>
              <a:t>|)</a:t>
            </a:r>
          </a:p>
          <a:p>
            <a:pPr lvl="1"/>
            <a:r>
              <a:rPr lang="en-US" altLang="en-US" dirty="0">
                <a:latin typeface="Arial" charset="0"/>
                <a:cs typeface="Arial" charset="0"/>
              </a:rPr>
              <a:t>Worst case:  </a:t>
            </a:r>
            <a:r>
              <a:rPr lang="en-US" altLang="en-US" dirty="0">
                <a:latin typeface="Symbol" panose="05050102010706020507" pitchFamily="18" charset="2"/>
                <a:cs typeface="Times New Roman" panose="02020603050405020304" pitchFamily="18" charset="0"/>
              </a:rPr>
              <a:t>Q</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|V</a:t>
            </a:r>
            <a:r>
              <a:rPr lang="en-US" altLang="en-US" dirty="0">
                <a:latin typeface="Times New Roman" panose="02020603050405020304" pitchFamily="18" charset="0"/>
                <a:cs typeface="Times New Roman" panose="02020603050405020304" pitchFamily="18" charset="0"/>
              </a:rPr>
              <a:t>|</a:t>
            </a:r>
            <a:r>
              <a:rPr lang="en-US" altLang="en-US" baseline="30000" dirty="0">
                <a:latin typeface="Times New Roman" panose="02020603050405020304" pitchFamily="18" charset="0"/>
                <a:cs typeface="Times New Roman" panose="02020603050405020304" pitchFamily="18" charset="0"/>
              </a:rPr>
              <a:t> 2</a:t>
            </a:r>
            <a:r>
              <a:rPr lang="en-US" altLang="en-US" dirty="0">
                <a:latin typeface="Times New Roman" panose="02020603050405020304" pitchFamily="18" charset="0"/>
                <a:cs typeface="Times New Roman" panose="02020603050405020304" pitchFamily="18" charset="0"/>
              </a:rPr>
              <a:t>)</a:t>
            </a:r>
            <a:endParaRPr lang="en-US" altLang="en-US" baseline="30000" dirty="0">
              <a:latin typeface="Arial" charset="0"/>
              <a:cs typeface="Arial" charset="0"/>
            </a:endParaRPr>
          </a:p>
          <a:p>
            <a:pPr lvl="1"/>
            <a:endParaRPr lang="en-US" altLang="en-US" dirty="0">
              <a:latin typeface="Arial" charset="0"/>
              <a:cs typeface="Arial" charset="0"/>
            </a:endParaRPr>
          </a:p>
          <a:p>
            <a:endParaRPr lang="zh-CN" altLang="en-US" dirty="0"/>
          </a:p>
        </p:txBody>
      </p:sp>
      <p:pic>
        <p:nvPicPr>
          <p:cNvPr id="4" name="Picture 3"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002374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CA" altLang="en-US">
                <a:latin typeface="Arial" charset="0"/>
                <a:cs typeface="Arial" charset="0"/>
              </a:rPr>
              <a:t>Determining Connections</a:t>
            </a:r>
          </a:p>
        </p:txBody>
      </p:sp>
      <p:sp>
        <p:nvSpPr>
          <p:cNvPr id="12291" name="Content Placeholder 2"/>
          <p:cNvSpPr>
            <a:spLocks noGrp="1"/>
          </p:cNvSpPr>
          <p:nvPr>
            <p:ph idx="1"/>
          </p:nvPr>
        </p:nvSpPr>
        <p:spPr/>
        <p:txBody>
          <a:bodyPr/>
          <a:lstStyle/>
          <a:p>
            <a:pPr>
              <a:buFont typeface="Arial" charset="0"/>
              <a:buNone/>
            </a:pPr>
            <a:r>
              <a:rPr lang="en-CA" altLang="en-US">
                <a:latin typeface="Arial" charset="0"/>
                <a:cs typeface="Arial" charset="0"/>
              </a:rPr>
              <a:t>	In either graph, G has no adjacent vertices that are unvisited</a:t>
            </a:r>
          </a:p>
        </p:txBody>
      </p:sp>
      <p:pic>
        <p:nvPicPr>
          <p:cNvPr id="12292" name="Picture 7" descr="C:\Users\dwharder\Desktop\x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2420938"/>
            <a:ext cx="4897437"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219551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H</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E</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514826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E</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12293" name="Picture 12292"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8696740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CA" altLang="en-US">
                <a:latin typeface="Arial" charset="0"/>
                <a:cs typeface="Arial" charset="0"/>
              </a:rPr>
              <a:t>Determining Connections</a:t>
            </a:r>
          </a:p>
        </p:txBody>
      </p:sp>
      <p:sp>
        <p:nvSpPr>
          <p:cNvPr id="13315" name="Content Placeholder 2"/>
          <p:cNvSpPr>
            <a:spLocks noGrp="1"/>
          </p:cNvSpPr>
          <p:nvPr>
            <p:ph idx="1"/>
          </p:nvPr>
        </p:nvSpPr>
        <p:spPr/>
        <p:txBody>
          <a:bodyPr/>
          <a:lstStyle/>
          <a:p>
            <a:pPr>
              <a:buFont typeface="Arial" charset="0"/>
              <a:buNone/>
            </a:pPr>
            <a:r>
              <a:rPr lang="en-CA" altLang="en-US" dirty="0">
                <a:latin typeface="Arial" charset="0"/>
                <a:cs typeface="Arial" charset="0"/>
              </a:rPr>
              <a:t>	Popping H on the left graph results in C, I, D being pushed</a:t>
            </a:r>
          </a:p>
        </p:txBody>
      </p:sp>
      <p:graphicFrame>
        <p:nvGraphicFramePr>
          <p:cNvPr id="5" name="Table 4"/>
          <p:cNvGraphicFramePr>
            <a:graphicFrameLocks noGrp="1"/>
          </p:cNvGraphicFramePr>
          <p:nvPr>
            <p:extLst>
              <p:ext uri="{D42A27DB-BD31-4B8C-83A1-F6EECF244321}">
                <p14:modId xmlns:p14="http://schemas.microsoft.com/office/powerpoint/2010/main" val="2084357292"/>
              </p:ext>
            </p:extLst>
          </p:nvPr>
        </p:nvGraphicFramePr>
        <p:xfrm>
          <a:off x="219551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E</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C</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I</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D</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514826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7" name="Picture 2" descr="C:\Users\dwharder\Desktop\x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2420938"/>
            <a:ext cx="4897437"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6" name="Picture 13315"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8055798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5364" name="Picture 2" descr="C:\Users\dwharder\Desktop\x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2420938"/>
            <a:ext cx="4897437"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2" name="Title 1"/>
          <p:cNvSpPr>
            <a:spLocks noGrp="1"/>
          </p:cNvSpPr>
          <p:nvPr>
            <p:ph type="title"/>
          </p:nvPr>
        </p:nvSpPr>
        <p:spPr/>
        <p:txBody>
          <a:bodyPr/>
          <a:lstStyle/>
          <a:p>
            <a:r>
              <a:rPr lang="en-CA" altLang="en-US">
                <a:latin typeface="Arial" charset="0"/>
                <a:cs typeface="Arial" charset="0"/>
              </a:rPr>
              <a:t>Determining Connections</a:t>
            </a:r>
          </a:p>
        </p:txBody>
      </p:sp>
      <p:sp>
        <p:nvSpPr>
          <p:cNvPr id="15363" name="Content Placeholder 2"/>
          <p:cNvSpPr>
            <a:spLocks noGrp="1"/>
          </p:cNvSpPr>
          <p:nvPr>
            <p:ph idx="1"/>
          </p:nvPr>
        </p:nvSpPr>
        <p:spPr/>
        <p:txBody>
          <a:bodyPr/>
          <a:lstStyle/>
          <a:p>
            <a:pPr>
              <a:buFont typeface="Arial" charset="0"/>
              <a:buNone/>
            </a:pPr>
            <a:r>
              <a:rPr lang="en-CA" altLang="en-US" dirty="0">
                <a:latin typeface="Arial" charset="0"/>
                <a:cs typeface="Arial" charset="0"/>
              </a:rPr>
              <a:t>	On the left, D is now visited</a:t>
            </a:r>
          </a:p>
          <a:p>
            <a:pPr lvl="1"/>
            <a:r>
              <a:rPr lang="en-CA" altLang="en-US" dirty="0">
                <a:latin typeface="Arial" charset="0"/>
                <a:cs typeface="Arial" charset="0"/>
              </a:rPr>
              <a:t>We determine A is connected to D</a:t>
            </a:r>
          </a:p>
        </p:txBody>
      </p:sp>
      <p:graphicFrame>
        <p:nvGraphicFramePr>
          <p:cNvPr id="5" name="Table 4"/>
          <p:cNvGraphicFramePr>
            <a:graphicFrameLocks noGrp="1"/>
          </p:cNvGraphicFramePr>
          <p:nvPr/>
        </p:nvGraphicFramePr>
        <p:xfrm>
          <a:off x="219551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E</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C</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I</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D</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514826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15365" name="Picture 15364"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7408125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CA" altLang="en-US">
                <a:latin typeface="Arial" charset="0"/>
                <a:cs typeface="Arial" charset="0"/>
              </a:rPr>
              <a:t>Determining Connections</a:t>
            </a:r>
          </a:p>
        </p:txBody>
      </p:sp>
      <p:sp>
        <p:nvSpPr>
          <p:cNvPr id="14339" name="Content Placeholder 2"/>
          <p:cNvSpPr>
            <a:spLocks noGrp="1"/>
          </p:cNvSpPr>
          <p:nvPr>
            <p:ph idx="1"/>
          </p:nvPr>
        </p:nvSpPr>
        <p:spPr/>
        <p:txBody>
          <a:bodyPr/>
          <a:lstStyle/>
          <a:p>
            <a:pPr>
              <a:buNone/>
            </a:pPr>
            <a:r>
              <a:rPr lang="en-CA" altLang="en-US" dirty="0">
                <a:latin typeface="Arial" charset="0"/>
                <a:cs typeface="Arial" charset="0"/>
              </a:rPr>
              <a:t>	On the right, the queue is empty and D is not visited</a:t>
            </a:r>
          </a:p>
          <a:p>
            <a:pPr lvl="1"/>
            <a:r>
              <a:rPr lang="en-CA" altLang="en-US" dirty="0">
                <a:latin typeface="Arial" charset="0"/>
                <a:cs typeface="Arial" charset="0"/>
              </a:rPr>
              <a:t>We determine A is not connected to D</a:t>
            </a:r>
          </a:p>
        </p:txBody>
      </p:sp>
      <p:graphicFrame>
        <p:nvGraphicFramePr>
          <p:cNvPr id="5" name="Table 4"/>
          <p:cNvGraphicFramePr>
            <a:graphicFrameLocks noGrp="1"/>
          </p:cNvGraphicFramePr>
          <p:nvPr/>
        </p:nvGraphicFramePr>
        <p:xfrm>
          <a:off x="219551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C</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I</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D</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514826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7" name="Picture 2" descr="C:\Users\dwharder\Desktop\x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2420938"/>
            <a:ext cx="4897437"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0" name="Picture 14339"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49200734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en-US">
                <a:latin typeface="Arial" charset="0"/>
                <a:cs typeface="Arial" charset="0"/>
              </a:rPr>
              <a:t>Connected Components</a:t>
            </a:r>
            <a:endParaRPr lang="en-US" altLang="en-US" sz="3200">
              <a:latin typeface="Arial" charset="0"/>
              <a:cs typeface="Arial" charset="0"/>
            </a:endParaRPr>
          </a:p>
        </p:txBody>
      </p:sp>
      <p:sp>
        <p:nvSpPr>
          <p:cNvPr id="29699"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Suppose we want to partition the vertices into connected sub-graphs</a:t>
            </a:r>
          </a:p>
          <a:p>
            <a:pPr lvl="1"/>
            <a:r>
              <a:rPr lang="en-US" altLang="en-US" dirty="0">
                <a:latin typeface="Arial" charset="0"/>
                <a:cs typeface="Arial" charset="0"/>
              </a:rPr>
              <a:t>While there are unvisited vertices in the tree:</a:t>
            </a:r>
          </a:p>
          <a:p>
            <a:pPr lvl="2"/>
            <a:r>
              <a:rPr lang="en-US" altLang="en-US" dirty="0">
                <a:latin typeface="Arial" charset="0"/>
                <a:cs typeface="Arial" charset="0"/>
              </a:rPr>
              <a:t>Select an unvisited vertex and perform a traversal on that vertex</a:t>
            </a:r>
          </a:p>
          <a:p>
            <a:pPr lvl="2"/>
            <a:r>
              <a:rPr lang="en-US" altLang="en-US" dirty="0">
                <a:latin typeface="Arial" charset="0"/>
                <a:cs typeface="Arial" charset="0"/>
              </a:rPr>
              <a:t>Each vertex that is visited in that traversal is added to the set initially containing the initial unvisited vertex</a:t>
            </a:r>
          </a:p>
          <a:p>
            <a:pPr lvl="1"/>
            <a:r>
              <a:rPr lang="en-US" altLang="en-US" dirty="0">
                <a:latin typeface="Arial" charset="0"/>
                <a:cs typeface="Arial" charset="0"/>
              </a:rPr>
              <a:t>Continue until all vertices are visited</a:t>
            </a:r>
          </a:p>
          <a:p>
            <a:pPr lvl="1"/>
            <a:endParaRPr lang="en-US" altLang="en-US" dirty="0">
              <a:latin typeface="Arial" charset="0"/>
              <a:cs typeface="Arial" charset="0"/>
            </a:endParaRPr>
          </a:p>
          <a:p>
            <a:pPr marL="357188" indent="-357188">
              <a:buNone/>
            </a:pPr>
            <a:r>
              <a:rPr lang="en-US" altLang="en-US" dirty="0">
                <a:latin typeface="Arial" charset="0"/>
                <a:cs typeface="Arial" charset="0"/>
              </a:rPr>
              <a:t>	</a:t>
            </a:r>
            <a:r>
              <a:rPr lang="en-US" altLang="en-US" dirty="0">
                <a:solidFill>
                  <a:srgbClr val="FF0000"/>
                </a:solidFill>
                <a:latin typeface="Arial" charset="0"/>
                <a:cs typeface="Arial" charset="0"/>
              </a:rPr>
              <a:t>We would use a disjoint set data structure for maximum efficiency</a:t>
            </a:r>
          </a:p>
        </p:txBody>
      </p:sp>
      <p:pic>
        <p:nvPicPr>
          <p:cNvPr id="29700" name="Picture 29699"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96670444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6" descr="C:\Users\dwharder\Desktop\x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1525" y="2382838"/>
            <a:ext cx="2520950"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3" name="Rectangle 2"/>
          <p:cNvSpPr>
            <a:spLocks noGrp="1" noChangeArrowheads="1"/>
          </p:cNvSpPr>
          <p:nvPr>
            <p:ph type="title"/>
          </p:nvPr>
        </p:nvSpPr>
        <p:spPr/>
        <p:txBody>
          <a:bodyPr/>
          <a:lstStyle/>
          <a:p>
            <a:r>
              <a:rPr lang="en-US" altLang="en-US">
                <a:latin typeface="Arial" charset="0"/>
                <a:cs typeface="Arial" charset="0"/>
              </a:rPr>
              <a:t>Connected Components</a:t>
            </a:r>
            <a:endParaRPr lang="en-US" altLang="en-US" sz="4000">
              <a:latin typeface="Arial" charset="0"/>
              <a:cs typeface="Arial" charset="0"/>
            </a:endParaRPr>
          </a:p>
        </p:txBody>
      </p:sp>
      <p:graphicFrame>
        <p:nvGraphicFramePr>
          <p:cNvPr id="15" name="Content Placeholder 14"/>
          <p:cNvGraphicFramePr>
            <a:graphicFrameLocks noGrp="1"/>
          </p:cNvGraphicFramePr>
          <p:nvPr>
            <p:ph idx="1"/>
          </p:nvPr>
        </p:nvGraphicFramePr>
        <p:xfrm>
          <a:off x="1116013" y="4630738"/>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I</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J</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K</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1" dirty="0"/>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B</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E</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G</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H</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I</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J</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K</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30762" name="Rectangle 3"/>
          <p:cNvSpPr txBox="1">
            <a:spLocks noChangeArrowheads="1"/>
          </p:cNvSpPr>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20000"/>
              </a:spcBef>
              <a:buFont typeface="Arial" charset="0"/>
              <a:buNone/>
            </a:pPr>
            <a:r>
              <a:rPr lang="en-US" altLang="en-US" sz="2000" dirty="0"/>
              <a:t>	Here we start with a set of singletons</a:t>
            </a:r>
            <a:endParaRPr lang="en-US" altLang="en-US" sz="1600" i="1" dirty="0">
              <a:latin typeface="Times New Roman" pitchFamily="18" charset="0"/>
              <a:cs typeface="Times New Roman" pitchFamily="18" charset="0"/>
            </a:endParaRPr>
          </a:p>
        </p:txBody>
      </p:sp>
      <p:pic>
        <p:nvPicPr>
          <p:cNvPr id="30763" name="Picture 30762" descr="temp.png"/>
          <p:cNvPicPr>
            <a:picLocks noChangeAspect="1"/>
          </p:cNvPicPr>
          <p:nvPr/>
        </p:nvPicPr>
        <p:blipFill>
          <a:blip r:embed="rId4"/>
          <a:stretch>
            <a:fillRect/>
          </a:stretch>
        </p:blipFill>
        <p:spPr>
          <a:xfrm>
            <a:off x="8092440" y="-256032"/>
            <a:ext cx="914400" cy="914400"/>
          </a:xfrm>
          <a:prstGeom prst="rect">
            <a:avLst/>
          </a:prstGeom>
        </p:spPr>
      </p:pic>
    </p:spTree>
    <p:extLst>
      <p:ext uri="{BB962C8B-B14F-4D97-AF65-F5344CB8AC3E}">
        <p14:creationId xmlns:p14="http://schemas.microsoft.com/office/powerpoint/2010/main" val="8790913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ltLang="en-US">
                <a:latin typeface="Arial" charset="0"/>
                <a:cs typeface="Arial" charset="0"/>
              </a:rPr>
              <a:t>Connected Components</a:t>
            </a:r>
            <a:endParaRPr lang="en-CA" altLang="en-US">
              <a:latin typeface="Arial" charset="0"/>
              <a:cs typeface="Arial" charset="0"/>
            </a:endParaRPr>
          </a:p>
        </p:txBody>
      </p:sp>
      <p:sp>
        <p:nvSpPr>
          <p:cNvPr id="31747" name="Content Placeholder 2"/>
          <p:cNvSpPr>
            <a:spLocks noGrp="1"/>
          </p:cNvSpPr>
          <p:nvPr>
            <p:ph idx="1"/>
          </p:nvPr>
        </p:nvSpPr>
        <p:spPr/>
        <p:txBody>
          <a:bodyPr/>
          <a:lstStyle/>
          <a:p>
            <a:pPr>
              <a:buFont typeface="Arial" charset="0"/>
              <a:buNone/>
            </a:pPr>
            <a:r>
              <a:rPr lang="en-CA" altLang="en-US">
                <a:latin typeface="Arial" charset="0"/>
                <a:cs typeface="Arial" charset="0"/>
              </a:rPr>
              <a:t>	The vertex A is unvisited, so we start with it</a:t>
            </a:r>
          </a:p>
        </p:txBody>
      </p:sp>
      <p:pic>
        <p:nvPicPr>
          <p:cNvPr id="31748" name="Picture 7" descr="C:\Users\dwharder\Desktop\x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1525" y="2382838"/>
            <a:ext cx="2520950"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Content Placeholder 14"/>
          <p:cNvGraphicFramePr>
            <a:graphicFrameLocks/>
          </p:cNvGraphicFramePr>
          <p:nvPr/>
        </p:nvGraphicFramePr>
        <p:xfrm>
          <a:off x="1116013" y="4630738"/>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I</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J</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K</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B</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E</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G</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H</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I</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J</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K</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31749" name="Picture 31748"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425600366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ltLang="en-US">
                <a:latin typeface="Arial" charset="0"/>
                <a:cs typeface="Arial" charset="0"/>
              </a:rPr>
              <a:t>Connected Components</a:t>
            </a:r>
            <a:endParaRPr lang="en-CA" altLang="en-US">
              <a:latin typeface="Arial" charset="0"/>
              <a:cs typeface="Arial" charset="0"/>
            </a:endParaRPr>
          </a:p>
        </p:txBody>
      </p:sp>
      <p:sp>
        <p:nvSpPr>
          <p:cNvPr id="32771" name="Content Placeholder 2"/>
          <p:cNvSpPr>
            <a:spLocks noGrp="1"/>
          </p:cNvSpPr>
          <p:nvPr>
            <p:ph idx="1"/>
          </p:nvPr>
        </p:nvSpPr>
        <p:spPr/>
        <p:txBody>
          <a:bodyPr/>
          <a:lstStyle/>
          <a:p>
            <a:pPr>
              <a:buFont typeface="Arial" charset="0"/>
              <a:buNone/>
            </a:pPr>
            <a:r>
              <a:rPr lang="en-CA" altLang="en-US">
                <a:latin typeface="Arial" charset="0"/>
                <a:cs typeface="Arial" charset="0"/>
              </a:rPr>
              <a:t>	Take the union of with its adjacent vertices:  </a:t>
            </a:r>
            <a:r>
              <a:rPr lang="en-CA" altLang="en-US">
                <a:latin typeface="Times New Roman" pitchFamily="18" charset="0"/>
                <a:cs typeface="Times New Roman" pitchFamily="18" charset="0"/>
              </a:rPr>
              <a:t>{</a:t>
            </a:r>
            <a:r>
              <a:rPr lang="en-CA" altLang="en-US">
                <a:latin typeface="Arial" charset="0"/>
                <a:cs typeface="Arial" charset="0"/>
              </a:rPr>
              <a:t>A</a:t>
            </a:r>
            <a:r>
              <a:rPr lang="en-CA" altLang="en-US">
                <a:latin typeface="Times New Roman" pitchFamily="18" charset="0"/>
                <a:cs typeface="Times New Roman" pitchFamily="18" charset="0"/>
              </a:rPr>
              <a:t>,</a:t>
            </a:r>
            <a:r>
              <a:rPr lang="en-CA" altLang="en-US">
                <a:latin typeface="Arial" charset="0"/>
                <a:cs typeface="Arial" charset="0"/>
              </a:rPr>
              <a:t> B</a:t>
            </a:r>
            <a:r>
              <a:rPr lang="en-CA" altLang="en-US">
                <a:latin typeface="Times New Roman" pitchFamily="18" charset="0"/>
                <a:cs typeface="Times New Roman" pitchFamily="18" charset="0"/>
              </a:rPr>
              <a:t>,</a:t>
            </a:r>
            <a:r>
              <a:rPr lang="en-CA" altLang="en-US">
                <a:latin typeface="Arial" charset="0"/>
                <a:cs typeface="Arial" charset="0"/>
              </a:rPr>
              <a:t> H</a:t>
            </a:r>
            <a:r>
              <a:rPr lang="en-CA" altLang="en-US">
                <a:latin typeface="Times New Roman" pitchFamily="18" charset="0"/>
                <a:cs typeface="Times New Roman" pitchFamily="18" charset="0"/>
              </a:rPr>
              <a:t>,</a:t>
            </a:r>
            <a:r>
              <a:rPr lang="en-CA" altLang="en-US">
                <a:latin typeface="Arial" charset="0"/>
                <a:cs typeface="Arial" charset="0"/>
              </a:rPr>
              <a:t> I</a:t>
            </a:r>
            <a:r>
              <a:rPr lang="en-CA" altLang="en-US">
                <a:latin typeface="Times New Roman" pitchFamily="18" charset="0"/>
                <a:cs typeface="Times New Roman" pitchFamily="18" charset="0"/>
              </a:rPr>
              <a:t>}</a:t>
            </a:r>
            <a:endParaRPr lang="en-CA" altLang="en-US">
              <a:latin typeface="Arial" charset="0"/>
              <a:cs typeface="Arial" charset="0"/>
            </a:endParaRPr>
          </a:p>
        </p:txBody>
      </p:sp>
      <p:pic>
        <p:nvPicPr>
          <p:cNvPr id="32772" name="Picture 8" descr="C:\Users\dwharder\Desktop\x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1525" y="2382838"/>
            <a:ext cx="2520950"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Content Placeholder 14"/>
          <p:cNvGraphicFramePr>
            <a:graphicFrameLocks/>
          </p:cNvGraphicFramePr>
          <p:nvPr/>
        </p:nvGraphicFramePr>
        <p:xfrm>
          <a:off x="1116013" y="4630738"/>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I</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J</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K</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E</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G</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J</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K</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32773" name="Picture 32772"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55271138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9" descr="C:\Users\dwharder\Desktop\x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1525" y="2382838"/>
            <a:ext cx="2520950"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5" name="Title 1"/>
          <p:cNvSpPr>
            <a:spLocks noGrp="1"/>
          </p:cNvSpPr>
          <p:nvPr>
            <p:ph type="title"/>
          </p:nvPr>
        </p:nvSpPr>
        <p:spPr/>
        <p:txBody>
          <a:bodyPr/>
          <a:lstStyle/>
          <a:p>
            <a:r>
              <a:rPr lang="en-US" altLang="en-US">
                <a:latin typeface="Arial" charset="0"/>
                <a:cs typeface="Arial" charset="0"/>
              </a:rPr>
              <a:t>Connected Components</a:t>
            </a:r>
            <a:endParaRPr lang="en-CA" altLang="en-US">
              <a:latin typeface="Arial" charset="0"/>
              <a:cs typeface="Arial" charset="0"/>
            </a:endParaRPr>
          </a:p>
        </p:txBody>
      </p:sp>
      <p:sp>
        <p:nvSpPr>
          <p:cNvPr id="33796" name="Content Placeholder 2"/>
          <p:cNvSpPr>
            <a:spLocks noGrp="1"/>
          </p:cNvSpPr>
          <p:nvPr>
            <p:ph idx="1"/>
          </p:nvPr>
        </p:nvSpPr>
        <p:spPr/>
        <p:txBody>
          <a:bodyPr/>
          <a:lstStyle/>
          <a:p>
            <a:pPr>
              <a:buFont typeface="Arial" charset="0"/>
              <a:buNone/>
            </a:pPr>
            <a:r>
              <a:rPr lang="en-CA" altLang="en-US">
                <a:latin typeface="Arial" charset="0"/>
                <a:cs typeface="Arial" charset="0"/>
              </a:rPr>
              <a:t>	As the traversal continues, we take the union of the set </a:t>
            </a:r>
            <a:r>
              <a:rPr lang="en-CA" altLang="en-US">
                <a:latin typeface="Times New Roman" pitchFamily="18" charset="0"/>
                <a:cs typeface="Times New Roman" pitchFamily="18" charset="0"/>
              </a:rPr>
              <a:t>{</a:t>
            </a:r>
            <a:r>
              <a:rPr lang="en-CA" altLang="en-US">
                <a:latin typeface="Arial" charset="0"/>
                <a:cs typeface="Arial" charset="0"/>
              </a:rPr>
              <a:t>G</a:t>
            </a:r>
            <a:r>
              <a:rPr lang="en-CA" altLang="en-US">
                <a:latin typeface="Times New Roman" pitchFamily="18" charset="0"/>
                <a:cs typeface="Times New Roman" pitchFamily="18" charset="0"/>
              </a:rPr>
              <a:t>} </a:t>
            </a:r>
            <a:r>
              <a:rPr lang="en-CA" altLang="en-US">
                <a:latin typeface="Arial" charset="0"/>
                <a:cs typeface="Arial" charset="0"/>
              </a:rPr>
              <a:t>with the set containing H:  </a:t>
            </a:r>
            <a:r>
              <a:rPr lang="en-CA" altLang="en-US">
                <a:latin typeface="Times New Roman" pitchFamily="18" charset="0"/>
                <a:cs typeface="Times New Roman" pitchFamily="18" charset="0"/>
              </a:rPr>
              <a:t>{</a:t>
            </a:r>
            <a:r>
              <a:rPr lang="en-CA" altLang="en-US">
                <a:latin typeface="Arial" charset="0"/>
                <a:cs typeface="Arial" charset="0"/>
              </a:rPr>
              <a:t>A</a:t>
            </a:r>
            <a:r>
              <a:rPr lang="en-CA" altLang="en-US">
                <a:latin typeface="Times New Roman" pitchFamily="18" charset="0"/>
                <a:cs typeface="Times New Roman" pitchFamily="18" charset="0"/>
              </a:rPr>
              <a:t>,</a:t>
            </a:r>
            <a:r>
              <a:rPr lang="en-CA" altLang="en-US">
                <a:latin typeface="Arial" charset="0"/>
                <a:cs typeface="Arial" charset="0"/>
              </a:rPr>
              <a:t> B</a:t>
            </a:r>
            <a:r>
              <a:rPr lang="en-CA" altLang="en-US">
                <a:latin typeface="Times New Roman" pitchFamily="18" charset="0"/>
                <a:cs typeface="Times New Roman" pitchFamily="18" charset="0"/>
              </a:rPr>
              <a:t>,</a:t>
            </a:r>
            <a:r>
              <a:rPr lang="en-CA" altLang="en-US">
                <a:latin typeface="Arial" charset="0"/>
                <a:cs typeface="Arial" charset="0"/>
              </a:rPr>
              <a:t> G</a:t>
            </a:r>
            <a:r>
              <a:rPr lang="en-CA" altLang="en-US">
                <a:latin typeface="Times New Roman" pitchFamily="18" charset="0"/>
                <a:cs typeface="Times New Roman" pitchFamily="18" charset="0"/>
              </a:rPr>
              <a:t>,</a:t>
            </a:r>
            <a:r>
              <a:rPr lang="en-CA" altLang="en-US">
                <a:latin typeface="Arial" charset="0"/>
                <a:cs typeface="Arial" charset="0"/>
              </a:rPr>
              <a:t> H</a:t>
            </a:r>
            <a:r>
              <a:rPr lang="en-CA" altLang="en-US">
                <a:latin typeface="Times New Roman" pitchFamily="18" charset="0"/>
                <a:cs typeface="Times New Roman" pitchFamily="18" charset="0"/>
              </a:rPr>
              <a:t>,</a:t>
            </a:r>
            <a:r>
              <a:rPr lang="en-CA" altLang="en-US">
                <a:latin typeface="Arial" charset="0"/>
                <a:cs typeface="Arial" charset="0"/>
              </a:rPr>
              <a:t> I</a:t>
            </a:r>
            <a:r>
              <a:rPr lang="en-CA" altLang="en-US">
                <a:latin typeface="Times New Roman" pitchFamily="18" charset="0"/>
                <a:cs typeface="Times New Roman" pitchFamily="18" charset="0"/>
              </a:rPr>
              <a:t>}</a:t>
            </a:r>
            <a:endParaRPr lang="en-CA" altLang="en-US">
              <a:latin typeface="Arial" charset="0"/>
              <a:cs typeface="Arial" charset="0"/>
            </a:endParaRPr>
          </a:p>
          <a:p>
            <a:pPr lvl="1"/>
            <a:r>
              <a:rPr lang="en-CA" altLang="en-US">
                <a:latin typeface="Arial" charset="0"/>
                <a:cs typeface="Arial" charset="0"/>
              </a:rPr>
              <a:t>The traversal is finished</a:t>
            </a:r>
          </a:p>
          <a:p>
            <a:pPr>
              <a:buFont typeface="Arial" charset="0"/>
              <a:buNone/>
            </a:pPr>
            <a:endParaRPr lang="en-CA" altLang="en-US">
              <a:latin typeface="Arial" charset="0"/>
              <a:cs typeface="Arial" charset="0"/>
            </a:endParaRPr>
          </a:p>
        </p:txBody>
      </p:sp>
      <p:graphicFrame>
        <p:nvGraphicFramePr>
          <p:cNvPr id="6" name="Content Placeholder 14"/>
          <p:cNvGraphicFramePr>
            <a:graphicFrameLocks/>
          </p:cNvGraphicFramePr>
          <p:nvPr/>
        </p:nvGraphicFramePr>
        <p:xfrm>
          <a:off x="1116013" y="4630738"/>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I</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J</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K</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E</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J</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K</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33797" name="Picture 33796"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3864502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altLang="en-US">
                <a:latin typeface="Arial" charset="0"/>
                <a:cs typeface="Arial" charset="0"/>
              </a:rPr>
              <a:t>Connected Components</a:t>
            </a:r>
            <a:endParaRPr lang="en-CA" altLang="en-US">
              <a:latin typeface="Arial" charset="0"/>
              <a:cs typeface="Arial" charset="0"/>
            </a:endParaRPr>
          </a:p>
        </p:txBody>
      </p:sp>
      <p:sp>
        <p:nvSpPr>
          <p:cNvPr id="34819" name="Content Placeholder 2"/>
          <p:cNvSpPr>
            <a:spLocks noGrp="1"/>
          </p:cNvSpPr>
          <p:nvPr>
            <p:ph idx="1"/>
          </p:nvPr>
        </p:nvSpPr>
        <p:spPr/>
        <p:txBody>
          <a:bodyPr/>
          <a:lstStyle/>
          <a:p>
            <a:pPr>
              <a:buFont typeface="Arial" charset="0"/>
              <a:buNone/>
            </a:pPr>
            <a:r>
              <a:rPr lang="en-CA" altLang="en-US">
                <a:latin typeface="Arial" charset="0"/>
                <a:cs typeface="Arial" charset="0"/>
              </a:rPr>
              <a:t>	Start another traversal with C:  this defines a new set </a:t>
            </a:r>
            <a:r>
              <a:rPr lang="en-CA" altLang="en-US">
                <a:latin typeface="Times New Roman" pitchFamily="18" charset="0"/>
                <a:cs typeface="Times New Roman" pitchFamily="18" charset="0"/>
              </a:rPr>
              <a:t>{</a:t>
            </a:r>
            <a:r>
              <a:rPr lang="en-CA" altLang="en-US">
                <a:latin typeface="Arial" charset="0"/>
                <a:cs typeface="Arial" charset="0"/>
              </a:rPr>
              <a:t>C</a:t>
            </a:r>
            <a:r>
              <a:rPr lang="en-CA" altLang="en-US">
                <a:latin typeface="Times New Roman" pitchFamily="18" charset="0"/>
                <a:cs typeface="Times New Roman" pitchFamily="18" charset="0"/>
              </a:rPr>
              <a:t>}</a:t>
            </a:r>
            <a:endParaRPr lang="en-CA" altLang="en-US">
              <a:latin typeface="Arial" charset="0"/>
              <a:cs typeface="Arial" charset="0"/>
            </a:endParaRPr>
          </a:p>
        </p:txBody>
      </p:sp>
      <p:graphicFrame>
        <p:nvGraphicFramePr>
          <p:cNvPr id="5" name="Content Placeholder 14"/>
          <p:cNvGraphicFramePr>
            <a:graphicFrameLocks/>
          </p:cNvGraphicFramePr>
          <p:nvPr/>
        </p:nvGraphicFramePr>
        <p:xfrm>
          <a:off x="1116013" y="4630738"/>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I</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J</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K</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FF0000"/>
                          </a:solidFill>
                        </a:rPr>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E</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J</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K</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34858" name="Picture 2" descr="C:\Users\dwharder\Desktop\v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1525" y="2382838"/>
            <a:ext cx="2520950"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59" name="Picture 34858"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818534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dirty="0">
                <a:latin typeface="Arial" charset="0"/>
                <a:cs typeface="Arial" charset="0"/>
              </a:rPr>
              <a:t>Breadth-first traversal</a:t>
            </a:r>
          </a:p>
        </p:txBody>
      </p:sp>
      <p:sp>
        <p:nvSpPr>
          <p:cNvPr id="6147"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Breadth-first traversal on a graph:</a:t>
            </a:r>
          </a:p>
          <a:p>
            <a:pPr lvl="1"/>
            <a:r>
              <a:rPr lang="en-US" altLang="en-US" dirty="0">
                <a:latin typeface="Arial" charset="0"/>
                <a:cs typeface="Arial" charset="0"/>
              </a:rPr>
              <a:t>Choose any vertex, mark it as visited and push it onto queue</a:t>
            </a:r>
          </a:p>
          <a:p>
            <a:pPr lvl="1"/>
            <a:r>
              <a:rPr lang="en-US" altLang="en-US" dirty="0">
                <a:latin typeface="Arial" charset="0"/>
                <a:cs typeface="Arial" charset="0"/>
              </a:rPr>
              <a:t>While the queue is not empty:</a:t>
            </a:r>
          </a:p>
          <a:p>
            <a:pPr lvl="2"/>
            <a:r>
              <a:rPr lang="en-US" altLang="en-US" dirty="0">
                <a:latin typeface="Arial" charset="0"/>
                <a:cs typeface="Arial" charset="0"/>
              </a:rPr>
              <a:t>Pop the top vertex </a:t>
            </a:r>
            <a:r>
              <a:rPr lang="en-US" altLang="en-US" i="1" dirty="0">
                <a:latin typeface="Times New Roman" pitchFamily="18" charset="0"/>
                <a:cs typeface="Times New Roman" pitchFamily="18" charset="0"/>
              </a:rPr>
              <a:t>v</a:t>
            </a:r>
            <a:r>
              <a:rPr lang="en-US" altLang="en-US" dirty="0">
                <a:latin typeface="Arial" charset="0"/>
                <a:cs typeface="Arial" charset="0"/>
              </a:rPr>
              <a:t> from the queue</a:t>
            </a:r>
          </a:p>
          <a:p>
            <a:pPr lvl="2"/>
            <a:r>
              <a:rPr lang="en-US" altLang="en-US" dirty="0">
                <a:latin typeface="Arial" charset="0"/>
                <a:cs typeface="Arial" charset="0"/>
              </a:rPr>
              <a:t>For each vertex adjacent to </a:t>
            </a:r>
            <a:r>
              <a:rPr lang="en-US" altLang="en-US" i="1" dirty="0">
                <a:latin typeface="Times New Roman" pitchFamily="18" charset="0"/>
                <a:cs typeface="Times New Roman" pitchFamily="18" charset="0"/>
              </a:rPr>
              <a:t>v</a:t>
            </a:r>
            <a:r>
              <a:rPr lang="en-US" altLang="en-US" dirty="0">
                <a:latin typeface="Arial" charset="0"/>
                <a:cs typeface="Arial" charset="0"/>
              </a:rPr>
              <a:t> that has not been visited:</a:t>
            </a:r>
          </a:p>
          <a:p>
            <a:pPr lvl="3"/>
            <a:r>
              <a:rPr lang="en-US" altLang="en-US" dirty="0">
                <a:latin typeface="Arial" charset="0"/>
                <a:cs typeface="Arial" charset="0"/>
              </a:rPr>
              <a:t>Mark it visited, and</a:t>
            </a:r>
          </a:p>
          <a:p>
            <a:pPr lvl="3"/>
            <a:r>
              <a:rPr lang="en-US" altLang="en-US" dirty="0">
                <a:latin typeface="Arial" charset="0"/>
                <a:cs typeface="Arial" charset="0"/>
              </a:rPr>
              <a:t>Push it onto the queue</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This continues until the queue is empty</a:t>
            </a:r>
          </a:p>
          <a:p>
            <a:pPr lvl="1"/>
            <a:r>
              <a:rPr lang="en-US" altLang="en-US" dirty="0">
                <a:latin typeface="Arial" charset="0"/>
                <a:cs typeface="Arial" charset="0"/>
              </a:rPr>
              <a:t>If there are no unvisited vertices, the graph is connected</a:t>
            </a:r>
          </a:p>
          <a:p>
            <a:pPr marL="0" indent="0">
              <a:buNone/>
            </a:pPr>
            <a:endParaRPr lang="en-US" altLang="en-US" dirty="0">
              <a:latin typeface="Arial" charset="0"/>
              <a:cs typeface="Arial" charset="0"/>
            </a:endParaRPr>
          </a:p>
          <a:p>
            <a:pPr lvl="0">
              <a:buNone/>
            </a:pPr>
            <a:r>
              <a:rPr lang="en-US" altLang="en-US" dirty="0">
                <a:solidFill>
                  <a:prstClr val="black"/>
                </a:solidFill>
                <a:latin typeface="Arial" charset="0"/>
                <a:cs typeface="Arial" charset="0"/>
              </a:rPr>
              <a:t>	The size of the queue is </a:t>
            </a:r>
            <a:r>
              <a:rPr lang="en-US" altLang="en-US" dirty="0">
                <a:solidFill>
                  <a:prstClr val="black"/>
                </a:solidFill>
                <a:latin typeface="Times New Roman" panose="02020603050405020304" pitchFamily="18" charset="0"/>
                <a:cs typeface="Times New Roman" panose="02020603050405020304" pitchFamily="18" charset="0"/>
              </a:rPr>
              <a:t>O(</a:t>
            </a:r>
            <a:r>
              <a:rPr lang="en-US" altLang="en-US" i="1" dirty="0">
                <a:solidFill>
                  <a:prstClr val="black"/>
                </a:solidFill>
                <a:latin typeface="Times New Roman" panose="02020603050405020304" pitchFamily="18" charset="0"/>
                <a:cs typeface="Times New Roman" panose="02020603050405020304" pitchFamily="18" charset="0"/>
              </a:rPr>
              <a:t>|V</a:t>
            </a:r>
            <a:r>
              <a:rPr lang="en-US" altLang="en-US" dirty="0">
                <a:solidFill>
                  <a:prstClr val="black"/>
                </a:solidFill>
                <a:latin typeface="Times New Roman" panose="02020603050405020304" pitchFamily="18" charset="0"/>
                <a:cs typeface="Times New Roman" panose="02020603050405020304" pitchFamily="18" charset="0"/>
              </a:rPr>
              <a:t>|)</a:t>
            </a:r>
          </a:p>
        </p:txBody>
      </p:sp>
      <p:pic>
        <p:nvPicPr>
          <p:cNvPr id="6148" name="Picture 6147"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411497855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altLang="en-US">
                <a:latin typeface="Arial" charset="0"/>
                <a:cs typeface="Arial" charset="0"/>
              </a:rPr>
              <a:t>Connected Components</a:t>
            </a:r>
            <a:endParaRPr lang="en-CA" altLang="en-US">
              <a:latin typeface="Arial" charset="0"/>
              <a:cs typeface="Arial" charset="0"/>
            </a:endParaRPr>
          </a:p>
        </p:txBody>
      </p:sp>
      <p:sp>
        <p:nvSpPr>
          <p:cNvPr id="35843" name="Content Placeholder 2"/>
          <p:cNvSpPr>
            <a:spLocks noGrp="1"/>
          </p:cNvSpPr>
          <p:nvPr>
            <p:ph idx="1"/>
          </p:nvPr>
        </p:nvSpPr>
        <p:spPr/>
        <p:txBody>
          <a:bodyPr/>
          <a:lstStyle/>
          <a:p>
            <a:pPr>
              <a:buFont typeface="Arial" charset="0"/>
              <a:buNone/>
            </a:pPr>
            <a:r>
              <a:rPr lang="en-CA" altLang="en-US">
                <a:latin typeface="Arial" charset="0"/>
                <a:cs typeface="Arial" charset="0"/>
              </a:rPr>
              <a:t>	We take the union of </a:t>
            </a:r>
            <a:r>
              <a:rPr lang="en-CA" altLang="en-US">
                <a:latin typeface="Times New Roman" pitchFamily="18" charset="0"/>
                <a:cs typeface="Times New Roman" pitchFamily="18" charset="0"/>
              </a:rPr>
              <a:t>{</a:t>
            </a:r>
            <a:r>
              <a:rPr lang="en-CA" altLang="en-US">
                <a:latin typeface="Arial" charset="0"/>
                <a:cs typeface="Arial" charset="0"/>
              </a:rPr>
              <a:t>C</a:t>
            </a:r>
            <a:r>
              <a:rPr lang="en-CA" altLang="en-US">
                <a:latin typeface="Times New Roman" pitchFamily="18" charset="0"/>
                <a:cs typeface="Times New Roman" pitchFamily="18" charset="0"/>
              </a:rPr>
              <a:t>}</a:t>
            </a:r>
            <a:r>
              <a:rPr lang="en-CA" altLang="en-US">
                <a:latin typeface="Arial" charset="0"/>
                <a:cs typeface="Arial" charset="0"/>
              </a:rPr>
              <a:t> and its adjacent vertex J: </a:t>
            </a:r>
            <a:r>
              <a:rPr lang="en-CA" altLang="en-US">
                <a:latin typeface="Times New Roman" pitchFamily="18" charset="0"/>
                <a:cs typeface="Times New Roman" pitchFamily="18" charset="0"/>
              </a:rPr>
              <a:t>{</a:t>
            </a:r>
            <a:r>
              <a:rPr lang="en-CA" altLang="en-US">
                <a:latin typeface="Arial" charset="0"/>
                <a:cs typeface="Arial" charset="0"/>
              </a:rPr>
              <a:t>C</a:t>
            </a:r>
            <a:r>
              <a:rPr lang="en-CA" altLang="en-US">
                <a:latin typeface="Times New Roman" pitchFamily="18" charset="0"/>
                <a:cs typeface="Times New Roman" pitchFamily="18" charset="0"/>
              </a:rPr>
              <a:t>,</a:t>
            </a:r>
            <a:r>
              <a:rPr lang="en-CA" altLang="en-US">
                <a:latin typeface="Arial" charset="0"/>
                <a:cs typeface="Arial" charset="0"/>
              </a:rPr>
              <a:t> J</a:t>
            </a:r>
            <a:r>
              <a:rPr lang="en-CA" altLang="en-US">
                <a:latin typeface="Times New Roman" pitchFamily="18" charset="0"/>
                <a:cs typeface="Times New Roman" pitchFamily="18" charset="0"/>
              </a:rPr>
              <a:t>}</a:t>
            </a:r>
            <a:endParaRPr lang="en-CA" altLang="en-US">
              <a:latin typeface="Arial" charset="0"/>
              <a:cs typeface="Arial" charset="0"/>
            </a:endParaRPr>
          </a:p>
          <a:p>
            <a:pPr lvl="1"/>
            <a:r>
              <a:rPr lang="en-CA" altLang="en-US">
                <a:latin typeface="Arial" charset="0"/>
                <a:cs typeface="Arial" charset="0"/>
              </a:rPr>
              <a:t>This traversal is finished</a:t>
            </a:r>
          </a:p>
          <a:p>
            <a:pPr>
              <a:buFont typeface="Arial" charset="0"/>
              <a:buNone/>
            </a:pPr>
            <a:endParaRPr lang="en-CA" altLang="en-US">
              <a:latin typeface="Arial" charset="0"/>
              <a:cs typeface="Arial" charset="0"/>
            </a:endParaRPr>
          </a:p>
        </p:txBody>
      </p:sp>
      <p:pic>
        <p:nvPicPr>
          <p:cNvPr id="35844" name="Picture 3" descr="C:\Users\dwharder\Deskto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1525" y="2382838"/>
            <a:ext cx="2520950"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 name="Content Placeholder 14"/>
          <p:cNvGraphicFramePr>
            <a:graphicFrameLocks/>
          </p:cNvGraphicFramePr>
          <p:nvPr/>
        </p:nvGraphicFramePr>
        <p:xfrm>
          <a:off x="1116013" y="4630738"/>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I</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J</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K</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FF0000"/>
                          </a:solidFill>
                        </a:rPr>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E</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FF0000"/>
                          </a:solidFill>
                        </a:rPr>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K</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35845" name="Picture 35844"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61775870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ltLang="en-US">
                <a:latin typeface="Arial" charset="0"/>
                <a:cs typeface="Arial" charset="0"/>
              </a:rPr>
              <a:t>Connected Components</a:t>
            </a:r>
            <a:endParaRPr lang="en-CA" altLang="en-US">
              <a:latin typeface="Arial" charset="0"/>
              <a:cs typeface="Arial" charset="0"/>
            </a:endParaRPr>
          </a:p>
        </p:txBody>
      </p:sp>
      <p:sp>
        <p:nvSpPr>
          <p:cNvPr id="36867" name="Content Placeholder 2"/>
          <p:cNvSpPr>
            <a:spLocks noGrp="1"/>
          </p:cNvSpPr>
          <p:nvPr>
            <p:ph idx="1"/>
          </p:nvPr>
        </p:nvSpPr>
        <p:spPr/>
        <p:txBody>
          <a:bodyPr/>
          <a:lstStyle/>
          <a:p>
            <a:pPr>
              <a:buFont typeface="Arial" charset="0"/>
              <a:buNone/>
            </a:pPr>
            <a:r>
              <a:rPr lang="en-CA" altLang="en-US">
                <a:latin typeface="Arial" charset="0"/>
                <a:cs typeface="Arial" charset="0"/>
              </a:rPr>
              <a:t>	We start again with the set </a:t>
            </a:r>
            <a:r>
              <a:rPr lang="en-CA" altLang="en-US">
                <a:latin typeface="Times New Roman" pitchFamily="18" charset="0"/>
                <a:cs typeface="Times New Roman" pitchFamily="18" charset="0"/>
              </a:rPr>
              <a:t>{</a:t>
            </a:r>
            <a:r>
              <a:rPr lang="en-CA" altLang="en-US">
                <a:latin typeface="Arial" charset="0"/>
                <a:cs typeface="Arial" charset="0"/>
              </a:rPr>
              <a:t>D</a:t>
            </a:r>
            <a:r>
              <a:rPr lang="en-CA" altLang="en-US">
                <a:latin typeface="Times New Roman" pitchFamily="18" charset="0"/>
                <a:cs typeface="Times New Roman" pitchFamily="18" charset="0"/>
              </a:rPr>
              <a:t>}</a:t>
            </a:r>
            <a:r>
              <a:rPr lang="en-CA" altLang="en-US">
                <a:latin typeface="Arial" charset="0"/>
                <a:cs typeface="Arial" charset="0"/>
              </a:rPr>
              <a:t> </a:t>
            </a:r>
          </a:p>
        </p:txBody>
      </p:sp>
      <p:pic>
        <p:nvPicPr>
          <p:cNvPr id="36868" name="Picture 4" descr="C:\Users\dwharder\Desktop\v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1525" y="2382838"/>
            <a:ext cx="2520950"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Content Placeholder 14"/>
          <p:cNvGraphicFramePr>
            <a:graphicFrameLocks/>
          </p:cNvGraphicFramePr>
          <p:nvPr/>
        </p:nvGraphicFramePr>
        <p:xfrm>
          <a:off x="1116013" y="4630738"/>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I</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J</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K</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FF0000"/>
                          </a:solidFill>
                        </a:rPr>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7030A0"/>
                          </a:solidFill>
                        </a:rPr>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E</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FF0000"/>
                          </a:solidFill>
                        </a:rPr>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K</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36869" name="Picture 36868"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00386879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altLang="en-US">
                <a:latin typeface="Arial" charset="0"/>
                <a:cs typeface="Arial" charset="0"/>
              </a:rPr>
              <a:t>Connected Components</a:t>
            </a:r>
            <a:endParaRPr lang="en-CA" altLang="en-US">
              <a:latin typeface="Arial" charset="0"/>
              <a:cs typeface="Arial" charset="0"/>
            </a:endParaRPr>
          </a:p>
        </p:txBody>
      </p:sp>
      <p:sp>
        <p:nvSpPr>
          <p:cNvPr id="37891" name="Content Placeholder 2"/>
          <p:cNvSpPr>
            <a:spLocks noGrp="1"/>
          </p:cNvSpPr>
          <p:nvPr>
            <p:ph idx="1"/>
          </p:nvPr>
        </p:nvSpPr>
        <p:spPr/>
        <p:txBody>
          <a:bodyPr/>
          <a:lstStyle/>
          <a:p>
            <a:pPr>
              <a:buFont typeface="Arial" charset="0"/>
              <a:buNone/>
            </a:pPr>
            <a:r>
              <a:rPr lang="en-CA" altLang="en-US">
                <a:latin typeface="Arial" charset="0"/>
                <a:cs typeface="Arial" charset="0"/>
              </a:rPr>
              <a:t>	K and E are adjacent to D, so take the unions creating </a:t>
            </a:r>
            <a:r>
              <a:rPr lang="en-CA" altLang="en-US">
                <a:latin typeface="Times New Roman" pitchFamily="18" charset="0"/>
                <a:cs typeface="Times New Roman" pitchFamily="18" charset="0"/>
              </a:rPr>
              <a:t>{</a:t>
            </a:r>
            <a:r>
              <a:rPr lang="en-CA" altLang="en-US">
                <a:latin typeface="Arial" charset="0"/>
                <a:cs typeface="Arial" charset="0"/>
              </a:rPr>
              <a:t>D</a:t>
            </a:r>
            <a:r>
              <a:rPr lang="en-CA" altLang="en-US">
                <a:latin typeface="Times New Roman" pitchFamily="18" charset="0"/>
                <a:cs typeface="Times New Roman" pitchFamily="18" charset="0"/>
              </a:rPr>
              <a:t>,</a:t>
            </a:r>
            <a:r>
              <a:rPr lang="en-CA" altLang="en-US">
                <a:latin typeface="Arial" charset="0"/>
                <a:cs typeface="Arial" charset="0"/>
              </a:rPr>
              <a:t> E</a:t>
            </a:r>
            <a:r>
              <a:rPr lang="en-CA" altLang="en-US">
                <a:latin typeface="Times New Roman" pitchFamily="18" charset="0"/>
                <a:cs typeface="Times New Roman" pitchFamily="18" charset="0"/>
              </a:rPr>
              <a:t>,</a:t>
            </a:r>
            <a:r>
              <a:rPr lang="en-CA" altLang="en-US">
                <a:latin typeface="Arial" charset="0"/>
                <a:cs typeface="Arial" charset="0"/>
              </a:rPr>
              <a:t> K</a:t>
            </a:r>
            <a:r>
              <a:rPr lang="en-CA" altLang="en-US">
                <a:latin typeface="Times New Roman" pitchFamily="18" charset="0"/>
                <a:cs typeface="Times New Roman" pitchFamily="18" charset="0"/>
              </a:rPr>
              <a:t>}</a:t>
            </a:r>
            <a:r>
              <a:rPr lang="en-CA" altLang="en-US">
                <a:latin typeface="Arial" charset="0"/>
                <a:cs typeface="Arial" charset="0"/>
              </a:rPr>
              <a:t> </a:t>
            </a:r>
          </a:p>
        </p:txBody>
      </p:sp>
      <p:pic>
        <p:nvPicPr>
          <p:cNvPr id="37892" name="Picture 5" descr="C:\Users\dwharder\Desktop\v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1525" y="2382838"/>
            <a:ext cx="2520950"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Content Placeholder 14"/>
          <p:cNvGraphicFramePr>
            <a:graphicFrameLocks/>
          </p:cNvGraphicFramePr>
          <p:nvPr/>
        </p:nvGraphicFramePr>
        <p:xfrm>
          <a:off x="1116013" y="4630738"/>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I</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J</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K</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FF0000"/>
                          </a:solidFill>
                        </a:rPr>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7030A0"/>
                          </a:solidFill>
                        </a:rPr>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7030A0"/>
                          </a:solidFill>
                        </a:rPr>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FF0000"/>
                          </a:solidFill>
                        </a:rPr>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7030A0"/>
                          </a:solidFill>
                        </a:rPr>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37893" name="Picture 37892"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45005805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ltLang="en-US">
                <a:latin typeface="Arial" charset="0"/>
                <a:cs typeface="Arial" charset="0"/>
              </a:rPr>
              <a:t>Connected Components</a:t>
            </a:r>
            <a:endParaRPr lang="en-CA" altLang="en-US">
              <a:latin typeface="Arial" charset="0"/>
              <a:cs typeface="Arial" charset="0"/>
            </a:endParaRPr>
          </a:p>
        </p:txBody>
      </p:sp>
      <p:sp>
        <p:nvSpPr>
          <p:cNvPr id="38915" name="Content Placeholder 2"/>
          <p:cNvSpPr>
            <a:spLocks noGrp="1"/>
          </p:cNvSpPr>
          <p:nvPr>
            <p:ph idx="1"/>
          </p:nvPr>
        </p:nvSpPr>
        <p:spPr/>
        <p:txBody>
          <a:bodyPr/>
          <a:lstStyle/>
          <a:p>
            <a:pPr>
              <a:buFont typeface="Arial" charset="0"/>
              <a:buNone/>
            </a:pPr>
            <a:r>
              <a:rPr lang="en-CA" altLang="en-US">
                <a:latin typeface="Arial" charset="0"/>
                <a:cs typeface="Arial" charset="0"/>
              </a:rPr>
              <a:t>	Finally, during this last traversal we find that F is adjacent to E</a:t>
            </a:r>
          </a:p>
          <a:p>
            <a:pPr lvl="1"/>
            <a:r>
              <a:rPr lang="en-CA" altLang="en-US">
                <a:latin typeface="Arial" charset="0"/>
                <a:cs typeface="Arial" charset="0"/>
              </a:rPr>
              <a:t>Take the union of </a:t>
            </a:r>
            <a:r>
              <a:rPr lang="en-CA" altLang="en-US">
                <a:latin typeface="Times New Roman" pitchFamily="18" charset="0"/>
                <a:cs typeface="Times New Roman" pitchFamily="18" charset="0"/>
              </a:rPr>
              <a:t>{</a:t>
            </a:r>
            <a:r>
              <a:rPr lang="en-CA" altLang="en-US">
                <a:latin typeface="Arial" charset="0"/>
                <a:cs typeface="Arial" charset="0"/>
              </a:rPr>
              <a:t>F</a:t>
            </a:r>
            <a:r>
              <a:rPr lang="en-CA" altLang="en-US">
                <a:latin typeface="Times New Roman" pitchFamily="18" charset="0"/>
                <a:cs typeface="Times New Roman" pitchFamily="18" charset="0"/>
              </a:rPr>
              <a:t>}</a:t>
            </a:r>
            <a:r>
              <a:rPr lang="en-CA" altLang="en-US">
                <a:latin typeface="Arial" charset="0"/>
                <a:cs typeface="Arial" charset="0"/>
              </a:rPr>
              <a:t> with the set containing E: </a:t>
            </a:r>
            <a:r>
              <a:rPr lang="en-CA" altLang="en-US">
                <a:latin typeface="Times New Roman" pitchFamily="18" charset="0"/>
                <a:cs typeface="Times New Roman" pitchFamily="18" charset="0"/>
              </a:rPr>
              <a:t>{</a:t>
            </a:r>
            <a:r>
              <a:rPr lang="en-CA" altLang="en-US">
                <a:latin typeface="Arial" charset="0"/>
                <a:cs typeface="Arial" charset="0"/>
              </a:rPr>
              <a:t>D</a:t>
            </a:r>
            <a:r>
              <a:rPr lang="en-CA" altLang="en-US">
                <a:latin typeface="Times New Roman" pitchFamily="18" charset="0"/>
                <a:cs typeface="Times New Roman" pitchFamily="18" charset="0"/>
              </a:rPr>
              <a:t>,</a:t>
            </a:r>
            <a:r>
              <a:rPr lang="en-CA" altLang="en-US">
                <a:latin typeface="Arial" charset="0"/>
                <a:cs typeface="Arial" charset="0"/>
              </a:rPr>
              <a:t> E</a:t>
            </a:r>
            <a:r>
              <a:rPr lang="en-CA" altLang="en-US">
                <a:latin typeface="Times New Roman" pitchFamily="18" charset="0"/>
                <a:cs typeface="Times New Roman" pitchFamily="18" charset="0"/>
              </a:rPr>
              <a:t>,</a:t>
            </a:r>
            <a:r>
              <a:rPr lang="en-CA" altLang="en-US">
                <a:latin typeface="Arial" charset="0"/>
                <a:cs typeface="Arial" charset="0"/>
              </a:rPr>
              <a:t> F</a:t>
            </a:r>
            <a:r>
              <a:rPr lang="en-CA" altLang="en-US">
                <a:latin typeface="Times New Roman" pitchFamily="18" charset="0"/>
                <a:cs typeface="Times New Roman" pitchFamily="18" charset="0"/>
              </a:rPr>
              <a:t>,</a:t>
            </a:r>
            <a:r>
              <a:rPr lang="en-CA" altLang="en-US">
                <a:latin typeface="Arial" charset="0"/>
                <a:cs typeface="Arial" charset="0"/>
              </a:rPr>
              <a:t> K</a:t>
            </a:r>
            <a:r>
              <a:rPr lang="en-CA" altLang="en-US">
                <a:latin typeface="Times New Roman" pitchFamily="18" charset="0"/>
                <a:cs typeface="Times New Roman" pitchFamily="18" charset="0"/>
              </a:rPr>
              <a:t>}</a:t>
            </a:r>
            <a:r>
              <a:rPr lang="en-CA" altLang="en-US">
                <a:latin typeface="Arial" charset="0"/>
                <a:cs typeface="Arial" charset="0"/>
              </a:rPr>
              <a:t> </a:t>
            </a:r>
          </a:p>
          <a:p>
            <a:pPr>
              <a:buFont typeface="Arial" charset="0"/>
              <a:buNone/>
            </a:pPr>
            <a:endParaRPr lang="en-CA" altLang="en-US">
              <a:latin typeface="Arial" charset="0"/>
              <a:cs typeface="Arial" charset="0"/>
            </a:endParaRPr>
          </a:p>
        </p:txBody>
      </p:sp>
      <p:pic>
        <p:nvPicPr>
          <p:cNvPr id="38916" name="Picture 6" descr="C:\Users\dwharder\Desktop\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1525" y="2382838"/>
            <a:ext cx="2520950"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Content Placeholder 14"/>
          <p:cNvGraphicFramePr>
            <a:graphicFrameLocks/>
          </p:cNvGraphicFramePr>
          <p:nvPr/>
        </p:nvGraphicFramePr>
        <p:xfrm>
          <a:off x="1116013" y="4630738"/>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I</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J</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K</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FF0000"/>
                          </a:solidFill>
                        </a:rPr>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7030A0"/>
                          </a:solidFill>
                        </a:rPr>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7030A0"/>
                          </a:solidFill>
                        </a:rPr>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7030A0"/>
                          </a:solidFill>
                        </a:rPr>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FF0000"/>
                          </a:solidFill>
                        </a:rPr>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7030A0"/>
                          </a:solidFill>
                        </a:rPr>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38917" name="Picture 38916"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2101633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ltLang="en-US">
                <a:latin typeface="Arial" charset="0"/>
                <a:cs typeface="Arial" charset="0"/>
              </a:rPr>
              <a:t>Connected Components</a:t>
            </a:r>
            <a:endParaRPr lang="en-CA" altLang="en-US">
              <a:latin typeface="Arial" charset="0"/>
              <a:cs typeface="Arial" charset="0"/>
            </a:endParaRPr>
          </a:p>
        </p:txBody>
      </p:sp>
      <p:sp>
        <p:nvSpPr>
          <p:cNvPr id="38915" name="Content Placeholder 2"/>
          <p:cNvSpPr>
            <a:spLocks noGrp="1"/>
          </p:cNvSpPr>
          <p:nvPr>
            <p:ph idx="1"/>
          </p:nvPr>
        </p:nvSpPr>
        <p:spPr/>
        <p:txBody>
          <a:bodyPr/>
          <a:lstStyle/>
          <a:p>
            <a:pPr>
              <a:buFont typeface="Arial" charset="0"/>
              <a:buNone/>
            </a:pPr>
            <a:r>
              <a:rPr lang="en-CA" altLang="en-US" dirty="0">
                <a:latin typeface="Arial" charset="0"/>
                <a:cs typeface="Arial" charset="0"/>
              </a:rPr>
              <a:t>	All vertices are visited, so we are done</a:t>
            </a:r>
          </a:p>
          <a:p>
            <a:pPr lvl="1"/>
            <a:r>
              <a:rPr lang="en-CA" altLang="en-US" dirty="0">
                <a:latin typeface="Arial" charset="0"/>
                <a:cs typeface="Arial" charset="0"/>
              </a:rPr>
              <a:t>There are three connected sub-graphs {A, B, G, H, I}, {C, J}, {D, E, F, K}</a:t>
            </a:r>
          </a:p>
        </p:txBody>
      </p:sp>
      <p:pic>
        <p:nvPicPr>
          <p:cNvPr id="38916" name="Picture 6" descr="C:\Users\dwharder\Desktop\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1525" y="2382838"/>
            <a:ext cx="2520950"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Content Placeholder 14"/>
          <p:cNvGraphicFramePr>
            <a:graphicFrameLocks/>
          </p:cNvGraphicFramePr>
          <p:nvPr/>
        </p:nvGraphicFramePr>
        <p:xfrm>
          <a:off x="1116013" y="4630738"/>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I</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J</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K</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FF0000"/>
                          </a:solidFill>
                        </a:rPr>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7030A0"/>
                          </a:solidFill>
                        </a:rPr>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7030A0"/>
                          </a:solidFill>
                        </a:rPr>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7030A0"/>
                          </a:solidFill>
                        </a:rPr>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FF0000"/>
                          </a:solidFill>
                        </a:rPr>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7030A0"/>
                          </a:solidFill>
                        </a:rPr>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38917" name="Picture 38916"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6361458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en-US">
                <a:latin typeface="Arial" charset="0"/>
                <a:cs typeface="Arial" charset="0"/>
              </a:rPr>
              <a:t>Tracking Unvisited Vertices</a:t>
            </a:r>
          </a:p>
        </p:txBody>
      </p:sp>
      <p:sp>
        <p:nvSpPr>
          <p:cNvPr id="39939"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t>
            </a:r>
            <a:r>
              <a:rPr lang="en-US" altLang="en-US" dirty="0">
                <a:solidFill>
                  <a:srgbClr val="FF0000"/>
                </a:solidFill>
                <a:latin typeface="Arial" charset="0"/>
                <a:cs typeface="Arial" charset="0"/>
              </a:rPr>
              <a:t>How do you implement a set of unvisited vertices so as to</a:t>
            </a:r>
            <a:r>
              <a:rPr lang="en-US" altLang="en-US" dirty="0">
                <a:latin typeface="Arial" charset="0"/>
                <a:cs typeface="Arial" charset="0"/>
              </a:rPr>
              <a:t>:</a:t>
            </a:r>
          </a:p>
          <a:p>
            <a:pPr lvl="1"/>
            <a:r>
              <a:rPr lang="en-US" altLang="en-US" dirty="0">
                <a:latin typeface="Arial" charset="0"/>
                <a:cs typeface="Arial" charset="0"/>
              </a:rPr>
              <a:t>Find an unvisited vertex in </a:t>
            </a:r>
            <a:r>
              <a:rPr lang="en-US" altLang="en-US" dirty="0">
                <a:latin typeface="Symbol" pitchFamily="18" charset="2"/>
                <a:cs typeface="Arial" charset="0"/>
              </a:rPr>
              <a:t>Q</a:t>
            </a:r>
            <a:r>
              <a:rPr lang="en-US" altLang="en-US" dirty="0">
                <a:latin typeface="Times New Roman" pitchFamily="18" charset="0"/>
                <a:cs typeface="Times New Roman" pitchFamily="18" charset="0"/>
              </a:rPr>
              <a:t>(1)</a:t>
            </a:r>
            <a:r>
              <a:rPr lang="en-US" altLang="en-US" dirty="0">
                <a:latin typeface="Arial" charset="0"/>
                <a:cs typeface="Arial" charset="0"/>
              </a:rPr>
              <a:t> time?</a:t>
            </a:r>
          </a:p>
          <a:p>
            <a:pPr lvl="1"/>
            <a:r>
              <a:rPr lang="en-US" altLang="en-US" dirty="0">
                <a:latin typeface="Arial" charset="0"/>
                <a:cs typeface="Arial" charset="0"/>
              </a:rPr>
              <a:t>Remove a vertex that has been visited from this list in </a:t>
            </a:r>
            <a:r>
              <a:rPr lang="en-US" altLang="en-US" dirty="0">
                <a:latin typeface="Symbol" pitchFamily="18" charset="2"/>
                <a:cs typeface="Arial" charset="0"/>
              </a:rPr>
              <a:t>Q</a:t>
            </a:r>
            <a:r>
              <a:rPr lang="en-US" altLang="en-US" dirty="0">
                <a:latin typeface="Times New Roman" pitchFamily="18" charset="0"/>
                <a:cs typeface="Times New Roman" pitchFamily="18" charset="0"/>
              </a:rPr>
              <a:t>(1)</a:t>
            </a:r>
            <a:r>
              <a:rPr lang="en-US" altLang="en-US" dirty="0">
                <a:latin typeface="Arial" charset="0"/>
                <a:cs typeface="Arial" charset="0"/>
              </a:rPr>
              <a:t> time?</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Bad solution</a:t>
            </a:r>
          </a:p>
          <a:p>
            <a:pPr lvl="1"/>
            <a:r>
              <a:rPr lang="en-US" altLang="en-US" dirty="0">
                <a:latin typeface="Arial" charset="0"/>
                <a:cs typeface="Arial" charset="0"/>
              </a:rPr>
              <a:t>We can simply flag vertices as visited, but this would require </a:t>
            </a:r>
            <a:r>
              <a:rPr lang="en-US" altLang="en-US" dirty="0">
                <a:latin typeface="Times New Roman" pitchFamily="18" charset="0"/>
                <a:cs typeface="Times New Roman" pitchFamily="18" charset="0"/>
              </a:rPr>
              <a:t>O(|</a:t>
            </a:r>
            <a:r>
              <a:rPr lang="en-US" altLang="en-US" i="1" dirty="0">
                <a:latin typeface="Times New Roman" pitchFamily="18" charset="0"/>
                <a:cs typeface="Times New Roman" pitchFamily="18" charset="0"/>
              </a:rPr>
              <a:t>V</a:t>
            </a:r>
            <a:r>
              <a:rPr lang="en-US" altLang="en-US" dirty="0">
                <a:latin typeface="Times New Roman" pitchFamily="18" charset="0"/>
                <a:cs typeface="Times New Roman" pitchFamily="18" charset="0"/>
              </a:rPr>
              <a:t>|)</a:t>
            </a:r>
            <a:r>
              <a:rPr lang="en-US" altLang="en-US" dirty="0">
                <a:latin typeface="Arial" charset="0"/>
                <a:cs typeface="Arial" charset="0"/>
              </a:rPr>
              <a:t> time to find an unvisited vertex</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Good solutions</a:t>
            </a:r>
          </a:p>
          <a:p>
            <a:pPr lvl="1"/>
            <a:r>
              <a:rPr lang="en-US" altLang="en-US" dirty="0">
                <a:solidFill>
                  <a:srgbClr val="FF0000"/>
                </a:solidFill>
                <a:latin typeface="Arial" charset="0"/>
                <a:cs typeface="Arial" charset="0"/>
              </a:rPr>
              <a:t>A hash table</a:t>
            </a:r>
            <a:r>
              <a:rPr lang="en-US" altLang="en-US" dirty="0">
                <a:latin typeface="Arial" charset="0"/>
                <a:cs typeface="Arial" charset="0"/>
              </a:rPr>
              <a:t> of unvisited vertices</a:t>
            </a:r>
          </a:p>
          <a:p>
            <a:pPr lvl="1"/>
            <a:r>
              <a:rPr lang="en-US" altLang="en-US" dirty="0">
                <a:latin typeface="Arial" charset="0"/>
                <a:cs typeface="Arial" charset="0"/>
              </a:rPr>
              <a:t>Or, an array of unvisited vertices, and we store for each vertex its position in the array</a:t>
            </a:r>
          </a:p>
        </p:txBody>
      </p:sp>
      <p:pic>
        <p:nvPicPr>
          <p:cNvPr id="39940" name="Picture 39939"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834922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93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939">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9939">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993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altLang="en-US">
                <a:latin typeface="Arial" charset="0"/>
                <a:cs typeface="Arial" charset="0"/>
              </a:rPr>
              <a:t>Tracking Unvisited Vertices</a:t>
            </a:r>
            <a:endParaRPr lang="en-CA" altLang="en-US">
              <a:latin typeface="Arial" charset="0"/>
              <a:cs typeface="Arial" charset="0"/>
            </a:endParaRPr>
          </a:p>
        </p:txBody>
      </p:sp>
      <p:sp>
        <p:nvSpPr>
          <p:cNvPr id="40963" name="Content Placeholder 2"/>
          <p:cNvSpPr>
            <a:spLocks noGrp="1"/>
          </p:cNvSpPr>
          <p:nvPr>
            <p:ph idx="1"/>
          </p:nvPr>
        </p:nvSpPr>
        <p:spPr/>
        <p:txBody>
          <a:bodyPr/>
          <a:lstStyle/>
          <a:p>
            <a:pPr>
              <a:buFont typeface="Arial" charset="0"/>
              <a:buNone/>
            </a:pPr>
            <a:r>
              <a:rPr lang="en-CA" altLang="en-US" dirty="0">
                <a:latin typeface="Arial" charset="0"/>
                <a:cs typeface="Arial" charset="0"/>
              </a:rPr>
              <a:t>	Create two arrays:</a:t>
            </a:r>
          </a:p>
          <a:p>
            <a:pPr lvl="1"/>
            <a:r>
              <a:rPr lang="en-CA" altLang="en-US" dirty="0">
                <a:latin typeface="Arial" charset="0"/>
                <a:cs typeface="Arial" charset="0"/>
              </a:rPr>
              <a:t>One array, </a:t>
            </a:r>
            <a:r>
              <a:rPr lang="en-CA" altLang="en-US" dirty="0">
                <a:latin typeface="Consolas" pitchFamily="49" charset="0"/>
                <a:cs typeface="Consolas" pitchFamily="49" charset="0"/>
              </a:rPr>
              <a:t>unvisited</a:t>
            </a:r>
            <a:r>
              <a:rPr lang="en-CA" altLang="en-US" dirty="0">
                <a:latin typeface="Arial" charset="0"/>
                <a:cs typeface="Arial" charset="0"/>
              </a:rPr>
              <a:t>, will contain the unvisited vertices</a:t>
            </a:r>
          </a:p>
          <a:p>
            <a:pPr lvl="1"/>
            <a:r>
              <a:rPr lang="en-CA" altLang="en-US" dirty="0">
                <a:latin typeface="Arial" charset="0"/>
                <a:cs typeface="Arial" charset="0"/>
              </a:rPr>
              <a:t>The other, </a:t>
            </a:r>
            <a:r>
              <a:rPr lang="en-CA" altLang="en-US" dirty="0" err="1">
                <a:latin typeface="Consolas" pitchFamily="49" charset="0"/>
                <a:cs typeface="Consolas" pitchFamily="49" charset="0"/>
              </a:rPr>
              <a:t>loc_in_unvisited</a:t>
            </a:r>
            <a:r>
              <a:rPr lang="en-CA" altLang="en-US" dirty="0">
                <a:latin typeface="Arial" charset="0"/>
                <a:cs typeface="Arial" charset="0"/>
              </a:rPr>
              <a:t>, will contain the location of vertex </a:t>
            </a:r>
            <a:r>
              <a:rPr lang="en-CA" altLang="en-US" i="1" dirty="0">
                <a:latin typeface="Times New Roman" pitchFamily="18" charset="0"/>
                <a:cs typeface="Times New Roman" pitchFamily="18" charset="0"/>
              </a:rPr>
              <a:t>v</a:t>
            </a:r>
            <a:r>
              <a:rPr lang="en-CA" altLang="en-US" i="1" baseline="-25000" dirty="0">
                <a:latin typeface="Times New Roman" pitchFamily="18" charset="0"/>
                <a:cs typeface="Times New Roman" pitchFamily="18" charset="0"/>
              </a:rPr>
              <a:t>i</a:t>
            </a:r>
            <a:r>
              <a:rPr lang="en-CA" altLang="en-US" dirty="0">
                <a:latin typeface="Times New Roman" pitchFamily="18" charset="0"/>
                <a:cs typeface="Times New Roman" pitchFamily="18" charset="0"/>
              </a:rPr>
              <a:t> </a:t>
            </a:r>
            <a:r>
              <a:rPr lang="en-CA" altLang="en-US" dirty="0">
                <a:latin typeface="Arial" charset="0"/>
                <a:cs typeface="Arial" charset="0"/>
              </a:rPr>
              <a:t>in the first array</a:t>
            </a:r>
          </a:p>
          <a:p>
            <a:pPr lvl="1"/>
            <a:endParaRPr lang="en-CA" altLang="en-US" dirty="0">
              <a:latin typeface="Arial" charset="0"/>
              <a:cs typeface="Arial" charset="0"/>
            </a:endParaRPr>
          </a:p>
          <a:p>
            <a:pPr lvl="1"/>
            <a:endParaRPr lang="en-CA" altLang="en-US" dirty="0">
              <a:latin typeface="Arial" charset="0"/>
              <a:cs typeface="Arial" charset="0"/>
            </a:endParaRPr>
          </a:p>
          <a:p>
            <a:pPr lvl="1"/>
            <a:endParaRPr lang="en-CA" altLang="en-US" dirty="0">
              <a:latin typeface="Arial" charset="0"/>
              <a:cs typeface="Arial" charset="0"/>
            </a:endParaRPr>
          </a:p>
          <a:p>
            <a:pPr lvl="1"/>
            <a:endParaRPr lang="en-CA" altLang="en-US" dirty="0">
              <a:latin typeface="Arial" charset="0"/>
              <a:cs typeface="Arial" charset="0"/>
            </a:endParaRPr>
          </a:p>
          <a:p>
            <a:pPr lvl="1"/>
            <a:endParaRPr lang="en-CA" altLang="en-US" dirty="0">
              <a:latin typeface="Arial" charset="0"/>
              <a:cs typeface="Arial" charset="0"/>
            </a:endParaRPr>
          </a:p>
          <a:p>
            <a:pPr lvl="1"/>
            <a:endParaRPr lang="en-CA" altLang="en-US" dirty="0">
              <a:latin typeface="Arial" charset="0"/>
              <a:cs typeface="Arial" charset="0"/>
            </a:endParaRPr>
          </a:p>
          <a:p>
            <a:pPr lvl="1"/>
            <a:r>
              <a:rPr lang="en-CA" altLang="en-US" dirty="0">
                <a:latin typeface="Arial" charset="0"/>
                <a:cs typeface="Arial" charset="0"/>
              </a:rPr>
              <a:t>Or, instead of a second array, we may add a member variable in the vertex class</a:t>
            </a:r>
          </a:p>
          <a:p>
            <a:pPr lvl="1"/>
            <a:endParaRPr lang="en-CA" altLang="en-US" dirty="0">
              <a:latin typeface="Arial" charset="0"/>
              <a:cs typeface="Arial" charset="0"/>
            </a:endParaRPr>
          </a:p>
        </p:txBody>
      </p:sp>
      <p:graphicFrame>
        <p:nvGraphicFramePr>
          <p:cNvPr id="4" name="Content Placeholder 14"/>
          <p:cNvGraphicFramePr>
            <a:graphicFrameLocks/>
          </p:cNvGraphicFramePr>
          <p:nvPr/>
        </p:nvGraphicFramePr>
        <p:xfrm>
          <a:off x="1116013" y="2997200"/>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8</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9</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10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D</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G</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H</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K</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5" name="Content Placeholder 14"/>
          <p:cNvGraphicFramePr>
            <a:graphicFrameLocks/>
          </p:cNvGraphicFramePr>
          <p:nvPr/>
        </p:nvGraphicFramePr>
        <p:xfrm>
          <a:off x="1116013" y="3910013"/>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D</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K</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8</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9</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10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40964" name="Picture 40963"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86945070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altLang="en-US">
                <a:latin typeface="Arial" charset="0"/>
                <a:cs typeface="Arial" charset="0"/>
              </a:rPr>
              <a:t>Tracking Unvisited Vertices</a:t>
            </a:r>
            <a:endParaRPr lang="en-CA" altLang="en-US">
              <a:latin typeface="Arial" charset="0"/>
              <a:cs typeface="Arial" charset="0"/>
            </a:endParaRPr>
          </a:p>
        </p:txBody>
      </p:sp>
      <p:sp>
        <p:nvSpPr>
          <p:cNvPr id="41987" name="Content Placeholder 2"/>
          <p:cNvSpPr>
            <a:spLocks noGrp="1"/>
          </p:cNvSpPr>
          <p:nvPr>
            <p:ph idx="1"/>
          </p:nvPr>
        </p:nvSpPr>
        <p:spPr/>
        <p:txBody>
          <a:bodyPr/>
          <a:lstStyle/>
          <a:p>
            <a:pPr>
              <a:buFont typeface="Arial" charset="0"/>
              <a:buNone/>
            </a:pPr>
            <a:r>
              <a:rPr lang="en-CA" altLang="en-US" dirty="0">
                <a:latin typeface="Arial" charset="0"/>
                <a:cs typeface="Arial" charset="0"/>
              </a:rPr>
              <a:t>	Suppose we visit D</a:t>
            </a:r>
          </a:p>
          <a:p>
            <a:pPr lvl="1"/>
            <a:r>
              <a:rPr lang="en-CA" altLang="en-US" dirty="0">
                <a:latin typeface="Arial" charset="0"/>
                <a:cs typeface="Arial" charset="0"/>
              </a:rPr>
              <a:t>D is in entry 3</a:t>
            </a:r>
          </a:p>
          <a:p>
            <a:pPr lvl="1"/>
            <a:r>
              <a:rPr lang="en-CA" altLang="en-US" dirty="0">
                <a:latin typeface="Arial" charset="0"/>
                <a:cs typeface="Arial" charset="0"/>
              </a:rPr>
              <a:t>How shall we delete D in the first array?</a:t>
            </a:r>
          </a:p>
        </p:txBody>
      </p:sp>
      <p:graphicFrame>
        <p:nvGraphicFramePr>
          <p:cNvPr id="4" name="Content Placeholder 14"/>
          <p:cNvGraphicFramePr>
            <a:graphicFrameLocks/>
          </p:cNvGraphicFramePr>
          <p:nvPr/>
        </p:nvGraphicFramePr>
        <p:xfrm>
          <a:off x="1116013" y="2997200"/>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solidFill>
                            <a:srgbClr val="00B0F0"/>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8</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9</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10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D</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G</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H</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K</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5" name="Content Placeholder 14"/>
          <p:cNvGraphicFramePr>
            <a:graphicFrameLocks/>
          </p:cNvGraphicFramePr>
          <p:nvPr/>
        </p:nvGraphicFramePr>
        <p:xfrm>
          <a:off x="1116013" y="3910013"/>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1" dirty="0">
                          <a:solidFill>
                            <a:srgbClr val="FF0000"/>
                          </a:solidFill>
                        </a:rPr>
                        <a:t>D</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K</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00B0F0"/>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8</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9</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10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41988" name="Picture 41987"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21556028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altLang="en-US">
                <a:latin typeface="Arial" charset="0"/>
                <a:cs typeface="Arial" charset="0"/>
              </a:rPr>
              <a:t>Tracking Unvisited Vertices</a:t>
            </a:r>
            <a:endParaRPr lang="en-CA" altLang="en-US">
              <a:latin typeface="Arial" charset="0"/>
              <a:cs typeface="Arial" charset="0"/>
            </a:endParaRPr>
          </a:p>
        </p:txBody>
      </p:sp>
      <p:sp>
        <p:nvSpPr>
          <p:cNvPr id="43011" name="Content Placeholder 2"/>
          <p:cNvSpPr>
            <a:spLocks noGrp="1"/>
          </p:cNvSpPr>
          <p:nvPr>
            <p:ph idx="1"/>
          </p:nvPr>
        </p:nvSpPr>
        <p:spPr/>
        <p:txBody>
          <a:bodyPr/>
          <a:lstStyle/>
          <a:p>
            <a:pPr>
              <a:buFont typeface="Arial" charset="0"/>
              <a:buNone/>
            </a:pPr>
            <a:r>
              <a:rPr lang="en-CA" altLang="en-US">
                <a:latin typeface="Arial" charset="0"/>
                <a:cs typeface="Arial" charset="0"/>
              </a:rPr>
              <a:t>	Suppose we visit D</a:t>
            </a:r>
          </a:p>
          <a:p>
            <a:pPr lvl="1"/>
            <a:r>
              <a:rPr lang="en-CA" altLang="en-US">
                <a:latin typeface="Arial" charset="0"/>
                <a:cs typeface="Arial" charset="0"/>
              </a:rPr>
              <a:t>D is in entry 3</a:t>
            </a:r>
          </a:p>
          <a:p>
            <a:pPr lvl="1"/>
            <a:r>
              <a:rPr lang="en-CA" altLang="en-US">
                <a:latin typeface="Arial" charset="0"/>
                <a:cs typeface="Arial" charset="0"/>
              </a:rPr>
              <a:t>Copy the last unvisited vertex into this location and update the location array for this value</a:t>
            </a:r>
          </a:p>
        </p:txBody>
      </p:sp>
      <p:graphicFrame>
        <p:nvGraphicFramePr>
          <p:cNvPr id="4" name="Content Placeholder 14"/>
          <p:cNvGraphicFramePr>
            <a:graphicFrameLocks/>
          </p:cNvGraphicFramePr>
          <p:nvPr/>
        </p:nvGraphicFramePr>
        <p:xfrm>
          <a:off x="1116013" y="2997200"/>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solidFill>
                            <a:srgbClr val="00B0F0"/>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8</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9</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10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FF0000"/>
                          </a:solidFill>
                        </a:rPr>
                        <a:t>K</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G</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H</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graphicFrame>
        <p:nvGraphicFramePr>
          <p:cNvPr id="5" name="Content Placeholder 14"/>
          <p:cNvGraphicFramePr>
            <a:graphicFrameLocks/>
          </p:cNvGraphicFramePr>
          <p:nvPr/>
        </p:nvGraphicFramePr>
        <p:xfrm>
          <a:off x="1116013" y="3910013"/>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D</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1" dirty="0">
                          <a:solidFill>
                            <a:srgbClr val="FF0000"/>
                          </a:solidFill>
                        </a:rPr>
                        <a:t>K</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bg1">
                              <a:lumMod val="75000"/>
                            </a:schemeClr>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8</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9</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00B0F0"/>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6" name="Arc 5"/>
          <p:cNvSpPr/>
          <p:nvPr/>
        </p:nvSpPr>
        <p:spPr>
          <a:xfrm>
            <a:off x="3475038" y="3259138"/>
            <a:ext cx="4103687" cy="431800"/>
          </a:xfrm>
          <a:prstGeom prst="arc">
            <a:avLst>
              <a:gd name="adj1" fmla="val 10886923"/>
              <a:gd name="adj2" fmla="val 21517643"/>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CA"/>
          </a:p>
        </p:txBody>
      </p:sp>
      <p:pic>
        <p:nvPicPr>
          <p:cNvPr id="43012" name="Picture 43011"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57569782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altLang="en-US">
                <a:latin typeface="Arial" charset="0"/>
                <a:cs typeface="Arial" charset="0"/>
              </a:rPr>
              <a:t>Tracking Unvisited Vertices</a:t>
            </a:r>
            <a:endParaRPr lang="en-CA" altLang="en-US">
              <a:latin typeface="Arial" charset="0"/>
              <a:cs typeface="Arial" charset="0"/>
            </a:endParaRPr>
          </a:p>
        </p:txBody>
      </p:sp>
      <p:sp>
        <p:nvSpPr>
          <p:cNvPr id="44035" name="Content Placeholder 2"/>
          <p:cNvSpPr>
            <a:spLocks noGrp="1"/>
          </p:cNvSpPr>
          <p:nvPr>
            <p:ph idx="1"/>
          </p:nvPr>
        </p:nvSpPr>
        <p:spPr/>
        <p:txBody>
          <a:bodyPr/>
          <a:lstStyle/>
          <a:p>
            <a:pPr>
              <a:buFont typeface="Arial" charset="0"/>
              <a:buNone/>
            </a:pPr>
            <a:r>
              <a:rPr lang="en-CA" altLang="en-US">
                <a:latin typeface="Arial" charset="0"/>
                <a:cs typeface="Arial" charset="0"/>
              </a:rPr>
              <a:t>	Suppose we visit G</a:t>
            </a:r>
          </a:p>
          <a:p>
            <a:pPr lvl="1"/>
            <a:r>
              <a:rPr lang="en-CA" altLang="en-US">
                <a:latin typeface="Arial" charset="0"/>
                <a:cs typeface="Arial" charset="0"/>
              </a:rPr>
              <a:t>G is in entry 6</a:t>
            </a:r>
          </a:p>
        </p:txBody>
      </p:sp>
      <p:graphicFrame>
        <p:nvGraphicFramePr>
          <p:cNvPr id="4" name="Content Placeholder 14"/>
          <p:cNvGraphicFramePr>
            <a:graphicFrameLocks/>
          </p:cNvGraphicFramePr>
          <p:nvPr/>
        </p:nvGraphicFramePr>
        <p:xfrm>
          <a:off x="1116013" y="2997200"/>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rgbClr val="00B0F0"/>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8</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9</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10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K</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G</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H</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graphicFrame>
        <p:nvGraphicFramePr>
          <p:cNvPr id="5" name="Content Placeholder 14"/>
          <p:cNvGraphicFramePr>
            <a:graphicFrameLocks/>
          </p:cNvGraphicFramePr>
          <p:nvPr/>
        </p:nvGraphicFramePr>
        <p:xfrm>
          <a:off x="1116013" y="3910013"/>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solidFill>
                            <a:schemeClr val="tx1"/>
                          </a:solidFill>
                        </a:rPr>
                        <a:t>D</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1" dirty="0">
                          <a:solidFill>
                            <a:srgbClr val="FF0000"/>
                          </a:solidFill>
                        </a:rPr>
                        <a:t>G</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K</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bg1">
                              <a:lumMod val="85000"/>
                            </a:schemeClr>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00B0F0"/>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8</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9</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44036" name="Picture 44035"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057784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dirty="0">
                <a:latin typeface="Arial" charset="0"/>
                <a:cs typeface="Arial" charset="0"/>
              </a:rPr>
              <a:t>Breadth-first traversal</a:t>
            </a:r>
          </a:p>
        </p:txBody>
      </p:sp>
      <p:sp>
        <p:nvSpPr>
          <p:cNvPr id="6147" name="Rectangle 3"/>
          <p:cNvSpPr>
            <a:spLocks noGrp="1" noChangeArrowheads="1"/>
          </p:cNvSpPr>
          <p:nvPr>
            <p:ph type="body" idx="1"/>
          </p:nvPr>
        </p:nvSpPr>
        <p:spPr/>
        <p:txBody>
          <a:bodyPr/>
          <a:lstStyle/>
          <a:p>
            <a:pPr>
              <a:buNone/>
            </a:pPr>
            <a:r>
              <a:rPr lang="en-US" altLang="en-US" dirty="0">
                <a:latin typeface="Arial" charset="0"/>
                <a:cs typeface="Arial" charset="0"/>
              </a:rPr>
              <a:t>	The size of the queue is </a:t>
            </a:r>
            <a:r>
              <a:rPr lang="en-US" altLang="en-US" dirty="0">
                <a:latin typeface="Times New Roman" panose="02020603050405020304" pitchFamily="18" charset="0"/>
                <a:cs typeface="Times New Roman" panose="02020603050405020304" pitchFamily="18" charset="0"/>
              </a:rPr>
              <a:t>O(</a:t>
            </a:r>
            <a:r>
              <a:rPr lang="en-US" altLang="en-US" i="1" dirty="0">
                <a:latin typeface="Times New Roman" panose="02020603050405020304" pitchFamily="18" charset="0"/>
                <a:cs typeface="Times New Roman" panose="02020603050405020304" pitchFamily="18" charset="0"/>
              </a:rPr>
              <a:t>|V</a:t>
            </a:r>
            <a:r>
              <a:rPr lang="en-US" altLang="en-US" dirty="0">
                <a:latin typeface="Times New Roman" panose="02020603050405020304" pitchFamily="18" charset="0"/>
                <a:cs typeface="Times New Roman" panose="02020603050405020304" pitchFamily="18" charset="0"/>
              </a:rPr>
              <a:t>|)</a:t>
            </a:r>
          </a:p>
          <a:p>
            <a:pPr lvl="1"/>
            <a:r>
              <a:rPr lang="en-US" altLang="en-US" dirty="0">
                <a:latin typeface="Arial" charset="0"/>
                <a:cs typeface="Arial" charset="0"/>
              </a:rPr>
              <a:t>The actual size depends both on:</a:t>
            </a:r>
          </a:p>
          <a:p>
            <a:pPr lvl="2"/>
            <a:r>
              <a:rPr lang="en-US" altLang="en-US" dirty="0">
                <a:latin typeface="Arial" charset="0"/>
                <a:cs typeface="Arial" charset="0"/>
              </a:rPr>
              <a:t>The number of edges, and</a:t>
            </a:r>
          </a:p>
          <a:p>
            <a:pPr lvl="2"/>
            <a:r>
              <a:rPr lang="en-US" altLang="en-US" dirty="0">
                <a:latin typeface="Arial" charset="0"/>
                <a:cs typeface="Arial" charset="0"/>
              </a:rPr>
              <a:t>The out-degree of the vertices</a:t>
            </a:r>
          </a:p>
          <a:p>
            <a:pPr lvl="1"/>
            <a:endParaRPr lang="en-US" altLang="en-US" dirty="0">
              <a:latin typeface="Arial" charset="0"/>
              <a:cs typeface="Arial" charset="0"/>
            </a:endParaRPr>
          </a:p>
          <a:p>
            <a:pPr marL="357188" indent="-357188">
              <a:buNone/>
            </a:pPr>
            <a:r>
              <a:rPr lang="en-US" altLang="en-US" dirty="0">
                <a:latin typeface="Arial" charset="0"/>
                <a:cs typeface="Arial" charset="0"/>
              </a:rPr>
              <a:t>	</a:t>
            </a:r>
          </a:p>
        </p:txBody>
      </p:sp>
      <p:pic>
        <p:nvPicPr>
          <p:cNvPr id="6148" name="Picture 6147"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14856804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altLang="en-US">
                <a:latin typeface="Arial" charset="0"/>
                <a:cs typeface="Arial" charset="0"/>
              </a:rPr>
              <a:t>Tracking Unvisited Vertices</a:t>
            </a:r>
            <a:endParaRPr lang="en-CA" altLang="en-US">
              <a:latin typeface="Arial" charset="0"/>
              <a:cs typeface="Arial" charset="0"/>
            </a:endParaRPr>
          </a:p>
        </p:txBody>
      </p:sp>
      <p:sp>
        <p:nvSpPr>
          <p:cNvPr id="45059" name="Content Placeholder 2"/>
          <p:cNvSpPr>
            <a:spLocks noGrp="1"/>
          </p:cNvSpPr>
          <p:nvPr>
            <p:ph idx="1"/>
          </p:nvPr>
        </p:nvSpPr>
        <p:spPr/>
        <p:txBody>
          <a:bodyPr/>
          <a:lstStyle/>
          <a:p>
            <a:pPr>
              <a:buFont typeface="Arial" charset="0"/>
              <a:buNone/>
            </a:pPr>
            <a:r>
              <a:rPr lang="en-CA" altLang="en-US">
                <a:latin typeface="Arial" charset="0"/>
                <a:cs typeface="Arial" charset="0"/>
              </a:rPr>
              <a:t>	Suppose we visit G</a:t>
            </a:r>
          </a:p>
          <a:p>
            <a:pPr lvl="1"/>
            <a:r>
              <a:rPr lang="en-CA" altLang="en-US">
                <a:latin typeface="Arial" charset="0"/>
                <a:cs typeface="Arial" charset="0"/>
              </a:rPr>
              <a:t>G is in entry 6</a:t>
            </a:r>
          </a:p>
          <a:p>
            <a:pPr lvl="1"/>
            <a:r>
              <a:rPr lang="en-CA" altLang="en-US">
                <a:latin typeface="Arial" charset="0"/>
                <a:cs typeface="Arial" charset="0"/>
              </a:rPr>
              <a:t>Copy the last unvisited vertex into this location and update the location array for this value</a:t>
            </a:r>
          </a:p>
          <a:p>
            <a:pPr lvl="1"/>
            <a:endParaRPr lang="en-CA" altLang="en-US">
              <a:latin typeface="Arial" charset="0"/>
              <a:cs typeface="Arial" charset="0"/>
            </a:endParaRPr>
          </a:p>
        </p:txBody>
      </p:sp>
      <p:graphicFrame>
        <p:nvGraphicFramePr>
          <p:cNvPr id="4" name="Content Placeholder 14"/>
          <p:cNvGraphicFramePr>
            <a:graphicFrameLocks/>
          </p:cNvGraphicFramePr>
          <p:nvPr/>
        </p:nvGraphicFramePr>
        <p:xfrm>
          <a:off x="1116013" y="2997200"/>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rgbClr val="00B0F0"/>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8</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9</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CA" sz="1400" dirty="0"/>
                        <a:t>10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K</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FF0000"/>
                          </a:solidFill>
                        </a:rPr>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H</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graphicFrame>
        <p:nvGraphicFramePr>
          <p:cNvPr id="5" name="Content Placeholder 14"/>
          <p:cNvGraphicFramePr>
            <a:graphicFrameLocks/>
          </p:cNvGraphicFramePr>
          <p:nvPr/>
        </p:nvGraphicFramePr>
        <p:xfrm>
          <a:off x="1116013" y="3910013"/>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solidFill>
                            <a:schemeClr val="tx1"/>
                          </a:solidFill>
                        </a:rPr>
                        <a:t>D</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1" dirty="0">
                          <a:solidFill>
                            <a:srgbClr val="FF0000"/>
                          </a:solidFill>
                        </a:rPr>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K</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bg1">
                              <a:lumMod val="85000"/>
                            </a:schemeClr>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bg1">
                              <a:lumMod val="85000"/>
                            </a:schemeClr>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8</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00B0F0"/>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6" name="Arc 5"/>
          <p:cNvSpPr/>
          <p:nvPr/>
        </p:nvSpPr>
        <p:spPr>
          <a:xfrm>
            <a:off x="5364163" y="3259138"/>
            <a:ext cx="1511300" cy="334962"/>
          </a:xfrm>
          <a:prstGeom prst="arc">
            <a:avLst>
              <a:gd name="adj1" fmla="val 10886923"/>
              <a:gd name="adj2" fmla="val 21517643"/>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CA"/>
          </a:p>
        </p:txBody>
      </p:sp>
      <p:pic>
        <p:nvPicPr>
          <p:cNvPr id="45060" name="Picture 45059"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62366765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altLang="en-US">
                <a:latin typeface="Arial" charset="0"/>
                <a:cs typeface="Arial" charset="0"/>
              </a:rPr>
              <a:t>Tracking Unvisited Vertices</a:t>
            </a:r>
            <a:endParaRPr lang="en-CA" altLang="en-US">
              <a:latin typeface="Arial" charset="0"/>
              <a:cs typeface="Arial" charset="0"/>
            </a:endParaRPr>
          </a:p>
        </p:txBody>
      </p:sp>
      <p:sp>
        <p:nvSpPr>
          <p:cNvPr id="46083" name="Content Placeholder 2"/>
          <p:cNvSpPr>
            <a:spLocks noGrp="1"/>
          </p:cNvSpPr>
          <p:nvPr>
            <p:ph idx="1"/>
          </p:nvPr>
        </p:nvSpPr>
        <p:spPr/>
        <p:txBody>
          <a:bodyPr/>
          <a:lstStyle/>
          <a:p>
            <a:pPr>
              <a:buFont typeface="Arial" charset="0"/>
              <a:buNone/>
            </a:pPr>
            <a:r>
              <a:rPr lang="en-CA" altLang="en-US">
                <a:latin typeface="Arial" charset="0"/>
                <a:cs typeface="Arial" charset="0"/>
              </a:rPr>
              <a:t>	Suppose we now visit K</a:t>
            </a:r>
          </a:p>
          <a:p>
            <a:pPr lvl="1"/>
            <a:r>
              <a:rPr lang="en-CA" altLang="en-US">
                <a:latin typeface="Arial" charset="0"/>
                <a:cs typeface="Arial" charset="0"/>
              </a:rPr>
              <a:t>K is in entry 3</a:t>
            </a:r>
          </a:p>
          <a:p>
            <a:pPr lvl="1"/>
            <a:endParaRPr lang="en-CA" altLang="en-US">
              <a:latin typeface="Arial" charset="0"/>
              <a:cs typeface="Arial" charset="0"/>
            </a:endParaRPr>
          </a:p>
        </p:txBody>
      </p:sp>
      <p:graphicFrame>
        <p:nvGraphicFramePr>
          <p:cNvPr id="4" name="Content Placeholder 14"/>
          <p:cNvGraphicFramePr>
            <a:graphicFrameLocks/>
          </p:cNvGraphicFramePr>
          <p:nvPr/>
        </p:nvGraphicFramePr>
        <p:xfrm>
          <a:off x="1116013" y="2997200"/>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solidFill>
                            <a:srgbClr val="00B0F0"/>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8</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9</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CA" sz="1400" dirty="0"/>
                        <a:t>10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K</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H</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graphicFrame>
        <p:nvGraphicFramePr>
          <p:cNvPr id="5" name="Content Placeholder 14"/>
          <p:cNvGraphicFramePr>
            <a:graphicFrameLocks/>
          </p:cNvGraphicFramePr>
          <p:nvPr/>
        </p:nvGraphicFramePr>
        <p:xfrm>
          <a:off x="1116013" y="3910013"/>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solidFill>
                            <a:schemeClr val="tx1"/>
                          </a:solidFill>
                        </a:rPr>
                        <a:t>D</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1" dirty="0">
                          <a:solidFill>
                            <a:srgbClr val="FF0000"/>
                          </a:solidFill>
                        </a:rPr>
                        <a:t>K</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bg1">
                              <a:lumMod val="85000"/>
                            </a:schemeClr>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bg1">
                              <a:lumMod val="85000"/>
                            </a:schemeClr>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8</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00B0F0"/>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46084" name="Picture 46083"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34461029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altLang="en-US">
                <a:latin typeface="Arial" charset="0"/>
                <a:cs typeface="Arial" charset="0"/>
              </a:rPr>
              <a:t>Tracking Unvisited Vertices</a:t>
            </a:r>
            <a:endParaRPr lang="en-CA" altLang="en-US">
              <a:latin typeface="Arial" charset="0"/>
              <a:cs typeface="Arial" charset="0"/>
            </a:endParaRPr>
          </a:p>
        </p:txBody>
      </p:sp>
      <p:sp>
        <p:nvSpPr>
          <p:cNvPr id="47107" name="Content Placeholder 2"/>
          <p:cNvSpPr>
            <a:spLocks noGrp="1"/>
          </p:cNvSpPr>
          <p:nvPr>
            <p:ph idx="1"/>
          </p:nvPr>
        </p:nvSpPr>
        <p:spPr/>
        <p:txBody>
          <a:bodyPr/>
          <a:lstStyle/>
          <a:p>
            <a:pPr>
              <a:buFont typeface="Arial" charset="0"/>
              <a:buNone/>
            </a:pPr>
            <a:r>
              <a:rPr lang="en-CA" altLang="en-US">
                <a:latin typeface="Arial" charset="0"/>
                <a:cs typeface="Arial" charset="0"/>
              </a:rPr>
              <a:t>	Suppose we now visit K</a:t>
            </a:r>
          </a:p>
          <a:p>
            <a:pPr lvl="1"/>
            <a:r>
              <a:rPr lang="en-CA" altLang="en-US">
                <a:latin typeface="Arial" charset="0"/>
                <a:cs typeface="Arial" charset="0"/>
              </a:rPr>
              <a:t>K is in entry 3</a:t>
            </a:r>
          </a:p>
          <a:p>
            <a:pPr lvl="1"/>
            <a:r>
              <a:rPr lang="en-CA" altLang="en-US">
                <a:latin typeface="Arial" charset="0"/>
                <a:cs typeface="Arial" charset="0"/>
              </a:rPr>
              <a:t>Copy the last unvisited vertex into this location and update the location array for this value</a:t>
            </a:r>
          </a:p>
          <a:p>
            <a:pPr lvl="1"/>
            <a:endParaRPr lang="en-CA" altLang="en-US">
              <a:latin typeface="Arial" charset="0"/>
              <a:cs typeface="Arial" charset="0"/>
            </a:endParaRPr>
          </a:p>
        </p:txBody>
      </p:sp>
      <p:graphicFrame>
        <p:nvGraphicFramePr>
          <p:cNvPr id="4" name="Content Placeholder 14"/>
          <p:cNvGraphicFramePr>
            <a:graphicFrameLocks/>
          </p:cNvGraphicFramePr>
          <p:nvPr/>
        </p:nvGraphicFramePr>
        <p:xfrm>
          <a:off x="1116013" y="2997200"/>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solidFill>
                            <a:srgbClr val="00B0F0"/>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8</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CA" sz="1400" dirty="0"/>
                        <a:t>9</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CA" sz="1400" dirty="0"/>
                        <a:t>10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FF0000"/>
                          </a:solidFill>
                        </a:rPr>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H</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graphicFrame>
        <p:nvGraphicFramePr>
          <p:cNvPr id="5" name="Content Placeholder 14"/>
          <p:cNvGraphicFramePr>
            <a:graphicFrameLocks/>
          </p:cNvGraphicFramePr>
          <p:nvPr/>
        </p:nvGraphicFramePr>
        <p:xfrm>
          <a:off x="1116013" y="3910013"/>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solidFill>
                            <a:schemeClr val="tx1"/>
                          </a:solidFill>
                        </a:rPr>
                        <a:t>D</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1" dirty="0">
                          <a:solidFill>
                            <a:srgbClr val="FF0000"/>
                          </a:solidFill>
                        </a:rPr>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K</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bg1">
                              <a:lumMod val="85000"/>
                            </a:schemeClr>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bg1">
                              <a:lumMod val="85000"/>
                            </a:schemeClr>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00B0F0"/>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bg1">
                              <a:lumMod val="85000"/>
                            </a:schemeClr>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6" name="Arc 5"/>
          <p:cNvSpPr/>
          <p:nvPr/>
        </p:nvSpPr>
        <p:spPr>
          <a:xfrm>
            <a:off x="3492500" y="3263900"/>
            <a:ext cx="2735263" cy="381000"/>
          </a:xfrm>
          <a:prstGeom prst="arc">
            <a:avLst>
              <a:gd name="adj1" fmla="val 10886923"/>
              <a:gd name="adj2" fmla="val 21517643"/>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CA"/>
          </a:p>
        </p:txBody>
      </p:sp>
      <p:pic>
        <p:nvPicPr>
          <p:cNvPr id="47108" name="Picture 47107"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03211824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altLang="en-US">
                <a:latin typeface="Arial" charset="0"/>
                <a:cs typeface="Arial" charset="0"/>
              </a:rPr>
              <a:t>Tracking Unvisited Vertices</a:t>
            </a:r>
            <a:endParaRPr lang="en-CA" altLang="en-US">
              <a:latin typeface="Arial" charset="0"/>
              <a:cs typeface="Arial" charset="0"/>
            </a:endParaRPr>
          </a:p>
        </p:txBody>
      </p:sp>
      <p:sp>
        <p:nvSpPr>
          <p:cNvPr id="48131" name="Content Placeholder 2"/>
          <p:cNvSpPr>
            <a:spLocks noGrp="1"/>
          </p:cNvSpPr>
          <p:nvPr>
            <p:ph idx="1"/>
          </p:nvPr>
        </p:nvSpPr>
        <p:spPr/>
        <p:txBody>
          <a:bodyPr/>
          <a:lstStyle/>
          <a:p>
            <a:pPr>
              <a:buFont typeface="Arial" charset="0"/>
              <a:buNone/>
            </a:pPr>
            <a:r>
              <a:rPr lang="en-CA" altLang="en-US" dirty="0">
                <a:latin typeface="Arial" charset="0"/>
                <a:cs typeface="Arial" charset="0"/>
              </a:rPr>
              <a:t>	If we want to find an unvisited vertex, we simply return the last entry of the first array</a:t>
            </a:r>
          </a:p>
        </p:txBody>
      </p:sp>
      <p:graphicFrame>
        <p:nvGraphicFramePr>
          <p:cNvPr id="4" name="Content Placeholder 14"/>
          <p:cNvGraphicFramePr>
            <a:graphicFrameLocks/>
          </p:cNvGraphicFramePr>
          <p:nvPr/>
        </p:nvGraphicFramePr>
        <p:xfrm>
          <a:off x="1116013" y="2997200"/>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8</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CA" sz="1400" dirty="0"/>
                        <a:t>9</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CA" sz="1400" dirty="0"/>
                        <a:t>10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H</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graphicFrame>
        <p:nvGraphicFramePr>
          <p:cNvPr id="5" name="Content Placeholder 14"/>
          <p:cNvGraphicFramePr>
            <a:graphicFrameLocks/>
          </p:cNvGraphicFramePr>
          <p:nvPr/>
        </p:nvGraphicFramePr>
        <p:xfrm>
          <a:off x="1116013" y="3910013"/>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solidFill>
                            <a:schemeClr val="tx1"/>
                          </a:solidFill>
                        </a:rPr>
                        <a:t>D</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K</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bg1">
                              <a:lumMod val="85000"/>
                            </a:schemeClr>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bg1">
                              <a:lumMod val="85000"/>
                            </a:schemeClr>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bg1">
                              <a:lumMod val="85000"/>
                            </a:schemeClr>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48132" name="Picture 48131"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61586173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altLang="en-US">
                <a:latin typeface="Arial" charset="0"/>
                <a:cs typeface="Arial" charset="0"/>
              </a:rPr>
              <a:t>Tracking Unvisited Vertices</a:t>
            </a:r>
            <a:endParaRPr lang="en-CA" altLang="en-US">
              <a:latin typeface="Arial" charset="0"/>
              <a:cs typeface="Arial" charset="0"/>
            </a:endParaRPr>
          </a:p>
        </p:txBody>
      </p:sp>
      <p:sp>
        <p:nvSpPr>
          <p:cNvPr id="49155" name="Content Placeholder 2"/>
          <p:cNvSpPr>
            <a:spLocks noGrp="1"/>
          </p:cNvSpPr>
          <p:nvPr>
            <p:ph idx="1"/>
          </p:nvPr>
        </p:nvSpPr>
        <p:spPr/>
        <p:txBody>
          <a:bodyPr/>
          <a:lstStyle/>
          <a:p>
            <a:pPr>
              <a:buFont typeface="Arial" charset="0"/>
              <a:buNone/>
            </a:pPr>
            <a:r>
              <a:rPr lang="en-CA" altLang="en-US">
                <a:latin typeface="Arial" charset="0"/>
                <a:cs typeface="Arial" charset="0"/>
              </a:rPr>
              <a:t>	In this case, an unvisited vertex is H</a:t>
            </a:r>
          </a:p>
          <a:p>
            <a:pPr lvl="1"/>
            <a:r>
              <a:rPr lang="en-CA" altLang="en-US">
                <a:latin typeface="Arial" charset="0"/>
                <a:cs typeface="Arial" charset="0"/>
              </a:rPr>
              <a:t>Removing it is trivial:  just decrement the count of unvisited vertices</a:t>
            </a:r>
          </a:p>
          <a:p>
            <a:pPr>
              <a:buFont typeface="Arial" charset="0"/>
              <a:buNone/>
            </a:pPr>
            <a:endParaRPr lang="en-CA" altLang="en-US">
              <a:latin typeface="Arial" charset="0"/>
              <a:cs typeface="Arial" charset="0"/>
            </a:endParaRPr>
          </a:p>
          <a:p>
            <a:pPr lvl="1"/>
            <a:endParaRPr lang="en-CA" altLang="en-US">
              <a:latin typeface="Arial" charset="0"/>
              <a:cs typeface="Arial" charset="0"/>
            </a:endParaRPr>
          </a:p>
        </p:txBody>
      </p:sp>
      <p:graphicFrame>
        <p:nvGraphicFramePr>
          <p:cNvPr id="4" name="Content Placeholder 14"/>
          <p:cNvGraphicFramePr>
            <a:graphicFrameLocks/>
          </p:cNvGraphicFramePr>
          <p:nvPr/>
        </p:nvGraphicFramePr>
        <p:xfrm>
          <a:off x="1116013" y="2997200"/>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CA" sz="1400" dirty="0"/>
                        <a:t>8</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CA" sz="1400" dirty="0"/>
                        <a:t>9</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CA" sz="1400" dirty="0"/>
                        <a:t>10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graphicFrame>
        <p:nvGraphicFramePr>
          <p:cNvPr id="5" name="Content Placeholder 14"/>
          <p:cNvGraphicFramePr>
            <a:graphicFrameLocks/>
          </p:cNvGraphicFramePr>
          <p:nvPr/>
        </p:nvGraphicFramePr>
        <p:xfrm>
          <a:off x="1116013" y="3910013"/>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solidFill>
                            <a:schemeClr val="tx1"/>
                          </a:solidFill>
                        </a:rPr>
                        <a:t>D</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K</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bg1">
                              <a:lumMod val="85000"/>
                            </a:schemeClr>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bg1">
                              <a:lumMod val="85000"/>
                            </a:schemeClr>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bg1">
                              <a:lumMod val="85000"/>
                            </a:schemeClr>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49156" name="Picture 49155"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10648581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altLang="en-US">
                <a:latin typeface="Arial" charset="0"/>
                <a:cs typeface="Arial" charset="0"/>
              </a:rPr>
              <a:t>Tracking Unvisited Vertices</a:t>
            </a:r>
            <a:endParaRPr lang="en-CA" altLang="en-US">
              <a:latin typeface="Arial" charset="0"/>
              <a:cs typeface="Arial" charset="0"/>
            </a:endParaRPr>
          </a:p>
        </p:txBody>
      </p:sp>
      <p:sp>
        <p:nvSpPr>
          <p:cNvPr id="50179" name="Content Placeholder 2"/>
          <p:cNvSpPr>
            <a:spLocks noGrp="1"/>
          </p:cNvSpPr>
          <p:nvPr>
            <p:ph idx="1"/>
          </p:nvPr>
        </p:nvSpPr>
        <p:spPr/>
        <p:txBody>
          <a:bodyPr/>
          <a:lstStyle/>
          <a:p>
            <a:pPr>
              <a:buFont typeface="Arial" charset="0"/>
              <a:buNone/>
            </a:pPr>
            <a:r>
              <a:rPr lang="en-CA" altLang="en-US">
                <a:latin typeface="Arial" charset="0"/>
                <a:cs typeface="Arial" charset="0"/>
              </a:rPr>
              <a:t>	The actual algorithm is exceptionally fast:</a:t>
            </a:r>
          </a:p>
          <a:p>
            <a:pPr lvl="1"/>
            <a:r>
              <a:rPr lang="en-CA" altLang="en-US">
                <a:latin typeface="Arial" charset="0"/>
                <a:cs typeface="Arial" charset="0"/>
              </a:rPr>
              <a:t>The initialization is </a:t>
            </a:r>
            <a:r>
              <a:rPr lang="en-US" altLang="en-US">
                <a:latin typeface="Symbol" pitchFamily="18" charset="2"/>
                <a:cs typeface="Arial" charset="0"/>
              </a:rPr>
              <a:t>Q</a:t>
            </a:r>
            <a:r>
              <a:rPr lang="en-US" altLang="en-US">
                <a:latin typeface="Times New Roman" pitchFamily="18" charset="0"/>
                <a:cs typeface="Times New Roman" pitchFamily="18" charset="0"/>
              </a:rPr>
              <a:t>(|</a:t>
            </a:r>
            <a:r>
              <a:rPr lang="en-US" altLang="en-US" i="1">
                <a:latin typeface="Times New Roman" pitchFamily="18" charset="0"/>
                <a:cs typeface="Times New Roman" pitchFamily="18" charset="0"/>
              </a:rPr>
              <a:t>V</a:t>
            </a:r>
            <a:r>
              <a:rPr lang="en-US" altLang="en-US">
                <a:latin typeface="Times New Roman" pitchFamily="18" charset="0"/>
                <a:cs typeface="Times New Roman" pitchFamily="18" charset="0"/>
              </a:rPr>
              <a:t>|)</a:t>
            </a:r>
            <a:r>
              <a:rPr lang="en-US" altLang="en-US">
                <a:latin typeface="Arial" charset="0"/>
                <a:cs typeface="Arial" charset="0"/>
              </a:rPr>
              <a:t> </a:t>
            </a:r>
            <a:endParaRPr lang="en-CA" altLang="en-US">
              <a:latin typeface="Arial" charset="0"/>
              <a:cs typeface="Arial" charset="0"/>
            </a:endParaRPr>
          </a:p>
          <a:p>
            <a:pPr lvl="1">
              <a:buFont typeface="Arial" charset="0"/>
              <a:buNone/>
            </a:pPr>
            <a:endParaRPr lang="en-CA" altLang="en-US">
              <a:latin typeface="Arial" charset="0"/>
              <a:cs typeface="Arial" charset="0"/>
            </a:endParaRPr>
          </a:p>
          <a:p>
            <a:pPr lvl="1">
              <a:buFont typeface="Arial" charset="0"/>
              <a:buNone/>
            </a:pPr>
            <a:r>
              <a:rPr lang="en-CA" altLang="en-US" sz="1400">
                <a:latin typeface="Consolas" pitchFamily="49" charset="0"/>
                <a:cs typeface="Consolas" pitchFamily="49" charset="0"/>
              </a:rPr>
              <a:t>	int unvisited[nV];</a:t>
            </a:r>
          </a:p>
          <a:p>
            <a:pPr lvl="1">
              <a:buFont typeface="Arial" charset="0"/>
              <a:buNone/>
            </a:pPr>
            <a:r>
              <a:rPr lang="en-CA" altLang="en-US" sz="1400">
                <a:latin typeface="Consolas" pitchFamily="49" charset="0"/>
                <a:cs typeface="Consolas" pitchFamily="49" charset="0"/>
              </a:rPr>
              <a:t>	int loc_in_unvisited[nV];</a:t>
            </a:r>
          </a:p>
          <a:p>
            <a:pPr lvl="1">
              <a:buFont typeface="Arial" charset="0"/>
              <a:buNone/>
            </a:pPr>
            <a:endParaRPr lang="en-CA" altLang="en-US" sz="1400">
              <a:latin typeface="Consolas" pitchFamily="49" charset="0"/>
              <a:cs typeface="Consolas" pitchFamily="49" charset="0"/>
            </a:endParaRPr>
          </a:p>
          <a:p>
            <a:pPr lvl="1">
              <a:buFont typeface="Arial" charset="0"/>
              <a:buNone/>
            </a:pPr>
            <a:r>
              <a:rPr lang="en-CA" altLang="en-US" sz="1400">
                <a:latin typeface="Consolas" pitchFamily="49" charset="0"/>
                <a:cs typeface="Consolas" pitchFamily="49" charset="0"/>
              </a:rPr>
              <a:t>	for ( int i = 0; i &lt; nV; ++i ) {</a:t>
            </a:r>
          </a:p>
          <a:p>
            <a:pPr lvl="1">
              <a:buFont typeface="Arial" charset="0"/>
              <a:buNone/>
            </a:pPr>
            <a:r>
              <a:rPr lang="en-CA" altLang="en-US" sz="1400">
                <a:latin typeface="Consolas" pitchFamily="49" charset="0"/>
                <a:cs typeface="Consolas" pitchFamily="49" charset="0"/>
              </a:rPr>
              <a:t>	    unvisited[i] = i;</a:t>
            </a:r>
          </a:p>
          <a:p>
            <a:pPr lvl="1">
              <a:buFont typeface="Arial" charset="0"/>
              <a:buNone/>
            </a:pPr>
            <a:r>
              <a:rPr lang="en-CA" altLang="en-US" sz="1400">
                <a:latin typeface="Consolas" pitchFamily="49" charset="0"/>
                <a:cs typeface="Consolas" pitchFamily="49" charset="0"/>
              </a:rPr>
              <a:t>	    loc_in_unvisited[i] = i;</a:t>
            </a:r>
          </a:p>
          <a:p>
            <a:pPr lvl="1">
              <a:buFont typeface="Arial" charset="0"/>
              <a:buNone/>
            </a:pPr>
            <a:r>
              <a:rPr lang="en-CA" altLang="en-US" sz="1400">
                <a:latin typeface="Consolas" pitchFamily="49" charset="0"/>
                <a:cs typeface="Consolas" pitchFamily="49" charset="0"/>
              </a:rPr>
              <a:t>	}</a:t>
            </a:r>
          </a:p>
        </p:txBody>
      </p:sp>
      <p:pic>
        <p:nvPicPr>
          <p:cNvPr id="50180" name="Picture 50179"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05675381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altLang="en-US">
                <a:latin typeface="Arial" charset="0"/>
                <a:cs typeface="Arial" charset="0"/>
              </a:rPr>
              <a:t>Tracking Unvisited Vertices</a:t>
            </a:r>
            <a:endParaRPr lang="en-CA" altLang="en-US">
              <a:latin typeface="Arial" charset="0"/>
              <a:cs typeface="Arial" charset="0"/>
            </a:endParaRPr>
          </a:p>
        </p:txBody>
      </p:sp>
      <p:sp>
        <p:nvSpPr>
          <p:cNvPr id="51203" name="Content Placeholder 2"/>
          <p:cNvSpPr>
            <a:spLocks noGrp="1"/>
          </p:cNvSpPr>
          <p:nvPr>
            <p:ph idx="1"/>
          </p:nvPr>
        </p:nvSpPr>
        <p:spPr/>
        <p:txBody>
          <a:bodyPr/>
          <a:lstStyle/>
          <a:p>
            <a:pPr>
              <a:buFont typeface="Arial" charset="0"/>
              <a:buNone/>
            </a:pPr>
            <a:r>
              <a:rPr lang="en-CA" altLang="en-US">
                <a:latin typeface="Arial" charset="0"/>
                <a:cs typeface="Arial" charset="0"/>
              </a:rPr>
              <a:t>	The actual algorithm is exceptionally fast:</a:t>
            </a:r>
          </a:p>
          <a:p>
            <a:pPr lvl="1"/>
            <a:r>
              <a:rPr lang="en-CA" altLang="en-US">
                <a:latin typeface="Arial" charset="0"/>
                <a:cs typeface="Arial" charset="0"/>
              </a:rPr>
              <a:t>Determining if the vertex </a:t>
            </a:r>
            <a:r>
              <a:rPr lang="en-CA" altLang="en-US" i="1">
                <a:latin typeface="Times New Roman" pitchFamily="18" charset="0"/>
                <a:cs typeface="Times New Roman" pitchFamily="18" charset="0"/>
              </a:rPr>
              <a:t>v</a:t>
            </a:r>
            <a:r>
              <a:rPr lang="en-CA" altLang="en-US" i="1" baseline="-25000">
                <a:latin typeface="Times New Roman" pitchFamily="18" charset="0"/>
                <a:cs typeface="Times New Roman" pitchFamily="18" charset="0"/>
              </a:rPr>
              <a:t>k</a:t>
            </a:r>
            <a:r>
              <a:rPr lang="en-CA" altLang="en-US">
                <a:latin typeface="Arial" charset="0"/>
                <a:cs typeface="Arial" charset="0"/>
              </a:rPr>
              <a:t> is visited is fast:  </a:t>
            </a:r>
            <a:r>
              <a:rPr lang="en-US" altLang="en-US">
                <a:latin typeface="Symbol" pitchFamily="18" charset="2"/>
                <a:cs typeface="Arial" charset="0"/>
              </a:rPr>
              <a:t>Q</a:t>
            </a:r>
            <a:r>
              <a:rPr lang="en-US" altLang="en-US">
                <a:latin typeface="Times New Roman" pitchFamily="18" charset="0"/>
                <a:cs typeface="Times New Roman" pitchFamily="18" charset="0"/>
              </a:rPr>
              <a:t>(1)</a:t>
            </a:r>
            <a:r>
              <a:rPr lang="en-US" altLang="en-US">
                <a:latin typeface="Arial" charset="0"/>
                <a:cs typeface="Arial" charset="0"/>
              </a:rPr>
              <a:t> </a:t>
            </a:r>
            <a:endParaRPr lang="en-CA" altLang="en-US">
              <a:latin typeface="Arial" charset="0"/>
              <a:cs typeface="Arial" charset="0"/>
            </a:endParaRPr>
          </a:p>
          <a:p>
            <a:pPr lvl="1">
              <a:buFont typeface="Arial" charset="0"/>
              <a:buNone/>
            </a:pPr>
            <a:endParaRPr lang="en-CA" altLang="en-US">
              <a:latin typeface="Arial" charset="0"/>
              <a:cs typeface="Arial" charset="0"/>
            </a:endParaRPr>
          </a:p>
          <a:p>
            <a:pPr lvl="1">
              <a:buFont typeface="Arial" charset="0"/>
              <a:buNone/>
            </a:pPr>
            <a:r>
              <a:rPr lang="en-CA" altLang="en-US" sz="1400">
                <a:latin typeface="Consolas" pitchFamily="49" charset="0"/>
                <a:cs typeface="Consolas" pitchFamily="49" charset="0"/>
              </a:rPr>
              <a:t>	bool is_unvisited( int k ) const {</a:t>
            </a:r>
          </a:p>
          <a:p>
            <a:pPr lvl="1">
              <a:buFont typeface="Arial" charset="0"/>
              <a:buNone/>
            </a:pPr>
            <a:r>
              <a:rPr lang="en-CA" altLang="en-US" sz="1400">
                <a:latin typeface="Consolas" pitchFamily="49" charset="0"/>
                <a:cs typeface="Consolas" pitchFamily="49" charset="0"/>
              </a:rPr>
              <a:t>	    return loc_in_unvisited[k] &lt; count &amp;&amp;</a:t>
            </a:r>
          </a:p>
          <a:p>
            <a:pPr lvl="1">
              <a:buFont typeface="Arial" charset="0"/>
              <a:buNone/>
            </a:pPr>
            <a:r>
              <a:rPr lang="en-CA" altLang="en-US" sz="1400">
                <a:latin typeface="Consolas" pitchFamily="49" charset="0"/>
                <a:cs typeface="Consolas" pitchFamily="49" charset="0"/>
              </a:rPr>
              <a:t>	           unvisited[ loc_in_unvisited[k] ] == k;</a:t>
            </a:r>
          </a:p>
          <a:p>
            <a:pPr lvl="1">
              <a:buFont typeface="Arial" charset="0"/>
              <a:buNone/>
            </a:pPr>
            <a:r>
              <a:rPr lang="en-CA" altLang="en-US" sz="1400">
                <a:latin typeface="Consolas" pitchFamily="49" charset="0"/>
                <a:cs typeface="Consolas" pitchFamily="49" charset="0"/>
              </a:rPr>
              <a:t>	}</a:t>
            </a:r>
          </a:p>
        </p:txBody>
      </p:sp>
      <p:pic>
        <p:nvPicPr>
          <p:cNvPr id="51204" name="Picture 51203"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64300514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altLang="en-US">
                <a:latin typeface="Arial" charset="0"/>
                <a:cs typeface="Arial" charset="0"/>
              </a:rPr>
              <a:t>Tracking Unvisited Vertices</a:t>
            </a:r>
            <a:endParaRPr lang="en-CA" altLang="en-US">
              <a:latin typeface="Arial" charset="0"/>
              <a:cs typeface="Arial" charset="0"/>
            </a:endParaRPr>
          </a:p>
        </p:txBody>
      </p:sp>
      <p:sp>
        <p:nvSpPr>
          <p:cNvPr id="52227" name="Content Placeholder 2"/>
          <p:cNvSpPr>
            <a:spLocks noGrp="1"/>
          </p:cNvSpPr>
          <p:nvPr>
            <p:ph idx="1"/>
          </p:nvPr>
        </p:nvSpPr>
        <p:spPr/>
        <p:txBody>
          <a:bodyPr/>
          <a:lstStyle/>
          <a:p>
            <a:pPr>
              <a:buFont typeface="Arial" charset="0"/>
              <a:buNone/>
            </a:pPr>
            <a:r>
              <a:rPr lang="en-CA" altLang="en-US">
                <a:latin typeface="Arial" charset="0"/>
                <a:cs typeface="Arial" charset="0"/>
              </a:rPr>
              <a:t>	The actual algorithm is exceptionally fast:</a:t>
            </a:r>
          </a:p>
          <a:p>
            <a:pPr lvl="1"/>
            <a:r>
              <a:rPr lang="en-CA" altLang="en-US">
                <a:latin typeface="Arial" charset="0"/>
                <a:cs typeface="Arial" charset="0"/>
              </a:rPr>
              <a:t>Marking vertex </a:t>
            </a:r>
            <a:r>
              <a:rPr lang="en-CA" altLang="en-US" i="1">
                <a:latin typeface="Times New Roman" pitchFamily="18" charset="0"/>
                <a:cs typeface="Times New Roman" pitchFamily="18" charset="0"/>
              </a:rPr>
              <a:t>v</a:t>
            </a:r>
            <a:r>
              <a:rPr lang="en-CA" altLang="en-US" i="1" baseline="-25000">
                <a:latin typeface="Times New Roman" pitchFamily="18" charset="0"/>
                <a:cs typeface="Times New Roman" pitchFamily="18" charset="0"/>
              </a:rPr>
              <a:t>k</a:t>
            </a:r>
            <a:r>
              <a:rPr lang="en-CA" altLang="en-US">
                <a:latin typeface="Arial" charset="0"/>
                <a:cs typeface="Arial" charset="0"/>
              </a:rPr>
              <a:t> as having been visited is also fast:  </a:t>
            </a:r>
            <a:r>
              <a:rPr lang="en-US" altLang="en-US">
                <a:latin typeface="Symbol" pitchFamily="18" charset="2"/>
                <a:cs typeface="Arial" charset="0"/>
              </a:rPr>
              <a:t>Q</a:t>
            </a:r>
            <a:r>
              <a:rPr lang="en-US" altLang="en-US">
                <a:latin typeface="Times New Roman" pitchFamily="18" charset="0"/>
                <a:cs typeface="Times New Roman" pitchFamily="18" charset="0"/>
              </a:rPr>
              <a:t>(1)</a:t>
            </a:r>
            <a:r>
              <a:rPr lang="en-US" altLang="en-US">
                <a:latin typeface="Arial" charset="0"/>
                <a:cs typeface="Arial" charset="0"/>
              </a:rPr>
              <a:t> </a:t>
            </a:r>
            <a:endParaRPr lang="en-CA" altLang="en-US">
              <a:latin typeface="Arial" charset="0"/>
              <a:cs typeface="Arial" charset="0"/>
            </a:endParaRPr>
          </a:p>
          <a:p>
            <a:pPr lvl="1">
              <a:buFont typeface="Arial" charset="0"/>
              <a:buNone/>
            </a:pPr>
            <a:endParaRPr lang="en-CA" altLang="en-US">
              <a:latin typeface="Arial" charset="0"/>
              <a:cs typeface="Arial" charset="0"/>
            </a:endParaRPr>
          </a:p>
          <a:p>
            <a:pPr lvl="1">
              <a:buFont typeface="Arial" charset="0"/>
              <a:buNone/>
            </a:pPr>
            <a:r>
              <a:rPr lang="en-CA" altLang="en-US" sz="1400">
                <a:latin typeface="Consolas" pitchFamily="49" charset="0"/>
                <a:cs typeface="Consolas" pitchFamily="49" charset="0"/>
              </a:rPr>
              <a:t>	void erase( int k ) {</a:t>
            </a:r>
          </a:p>
          <a:p>
            <a:pPr lvl="1">
              <a:buFont typeface="Arial" charset="0"/>
              <a:buNone/>
            </a:pPr>
            <a:r>
              <a:rPr lang="en-CA" altLang="en-US" sz="1400">
                <a:latin typeface="Consolas" pitchFamily="49" charset="0"/>
                <a:cs typeface="Consolas" pitchFamily="49" charset="0"/>
              </a:rPr>
              <a:t>	    if ( !is_unvisited() ) {</a:t>
            </a:r>
          </a:p>
          <a:p>
            <a:pPr lvl="1">
              <a:buFont typeface="Arial" charset="0"/>
              <a:buNone/>
            </a:pPr>
            <a:r>
              <a:rPr lang="en-CA" altLang="en-US" sz="1400">
                <a:latin typeface="Consolas" pitchFamily="49" charset="0"/>
                <a:cs typeface="Consolas" pitchFamily="49" charset="0"/>
              </a:rPr>
              <a:t>	        return;    // It has already been marked as visited</a:t>
            </a:r>
          </a:p>
          <a:p>
            <a:pPr lvl="1">
              <a:buFont typeface="Arial" charset="0"/>
              <a:buNone/>
            </a:pPr>
            <a:r>
              <a:rPr lang="en-CA" altLang="en-US" sz="1400">
                <a:latin typeface="Consolas" pitchFamily="49" charset="0"/>
                <a:cs typeface="Consolas" pitchFamily="49" charset="0"/>
              </a:rPr>
              <a:t>	    }</a:t>
            </a:r>
          </a:p>
          <a:p>
            <a:pPr lvl="1">
              <a:buFont typeface="Arial" charset="0"/>
              <a:buNone/>
            </a:pPr>
            <a:endParaRPr lang="en-CA" altLang="en-US" sz="1400">
              <a:latin typeface="Consolas" pitchFamily="49" charset="0"/>
              <a:cs typeface="Consolas" pitchFamily="49" charset="0"/>
            </a:endParaRPr>
          </a:p>
          <a:p>
            <a:pPr lvl="1">
              <a:buFont typeface="Arial" charset="0"/>
              <a:buNone/>
            </a:pPr>
            <a:r>
              <a:rPr lang="en-CA" altLang="en-US" sz="1400">
                <a:latin typeface="Consolas" pitchFamily="49" charset="0"/>
                <a:cs typeface="Consolas" pitchFamily="49" charset="0"/>
              </a:rPr>
              <a:t>	    --count;</a:t>
            </a:r>
          </a:p>
          <a:p>
            <a:pPr lvl="1">
              <a:buFont typeface="Arial" charset="0"/>
              <a:buNone/>
            </a:pPr>
            <a:r>
              <a:rPr lang="en-CA" altLang="en-US" sz="1400">
                <a:latin typeface="Consolas" pitchFamily="49" charset="0"/>
                <a:cs typeface="Consolas" pitchFamily="49" charset="0"/>
              </a:rPr>
              <a:t>	    int posn = loc_in_unvisited[k];</a:t>
            </a:r>
          </a:p>
          <a:p>
            <a:pPr lvl="1">
              <a:buFont typeface="Arial" charset="0"/>
              <a:buNone/>
            </a:pPr>
            <a:r>
              <a:rPr lang="en-CA" altLang="en-US" sz="1400">
                <a:latin typeface="Consolas" pitchFamily="49" charset="0"/>
                <a:cs typeface="Consolas" pitchFamily="49" charset="0"/>
              </a:rPr>
              <a:t>	    unvisited[posn] = unvisited[count];</a:t>
            </a:r>
          </a:p>
          <a:p>
            <a:pPr lvl="1">
              <a:buFont typeface="Arial" charset="0"/>
              <a:buNone/>
            </a:pPr>
            <a:r>
              <a:rPr lang="en-CA" altLang="en-US" sz="1400">
                <a:latin typeface="Consolas" pitchFamily="49" charset="0"/>
                <a:cs typeface="Consolas" pitchFamily="49" charset="0"/>
              </a:rPr>
              <a:t>	    loc_in_unvisited[unvisited[count]] = posn;</a:t>
            </a:r>
          </a:p>
          <a:p>
            <a:pPr lvl="1">
              <a:buFont typeface="Arial" charset="0"/>
              <a:buNone/>
            </a:pPr>
            <a:r>
              <a:rPr lang="en-CA" altLang="en-US" sz="1400">
                <a:latin typeface="Consolas" pitchFamily="49" charset="0"/>
                <a:cs typeface="Consolas" pitchFamily="49" charset="0"/>
              </a:rPr>
              <a:t>	}</a:t>
            </a:r>
          </a:p>
        </p:txBody>
      </p:sp>
      <p:pic>
        <p:nvPicPr>
          <p:cNvPr id="52228" name="Picture 52227"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416765893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altLang="en-US">
                <a:latin typeface="Arial" charset="0"/>
                <a:cs typeface="Arial" charset="0"/>
              </a:rPr>
              <a:t>Tracking Unvisited Vertices</a:t>
            </a:r>
            <a:endParaRPr lang="en-CA" altLang="en-US">
              <a:latin typeface="Arial" charset="0"/>
              <a:cs typeface="Arial" charset="0"/>
            </a:endParaRPr>
          </a:p>
        </p:txBody>
      </p:sp>
      <p:sp>
        <p:nvSpPr>
          <p:cNvPr id="53251" name="Content Placeholder 2"/>
          <p:cNvSpPr>
            <a:spLocks noGrp="1"/>
          </p:cNvSpPr>
          <p:nvPr>
            <p:ph idx="1"/>
          </p:nvPr>
        </p:nvSpPr>
        <p:spPr/>
        <p:txBody>
          <a:bodyPr/>
          <a:lstStyle/>
          <a:p>
            <a:pPr>
              <a:buFont typeface="Arial" charset="0"/>
              <a:buNone/>
            </a:pPr>
            <a:r>
              <a:rPr lang="en-CA" altLang="en-US">
                <a:latin typeface="Arial" charset="0"/>
                <a:cs typeface="Arial" charset="0"/>
              </a:rPr>
              <a:t>	The actual algorithm is exceptionally fast:</a:t>
            </a:r>
          </a:p>
          <a:p>
            <a:pPr lvl="1"/>
            <a:r>
              <a:rPr lang="en-CA" altLang="en-US">
                <a:latin typeface="Arial" charset="0"/>
                <a:cs typeface="Arial" charset="0"/>
              </a:rPr>
              <a:t>Returning a vertex that is unvisited is also fast:  </a:t>
            </a:r>
            <a:r>
              <a:rPr lang="en-US" altLang="en-US">
                <a:latin typeface="Symbol" pitchFamily="18" charset="2"/>
                <a:cs typeface="Arial" charset="0"/>
              </a:rPr>
              <a:t>Q</a:t>
            </a:r>
            <a:r>
              <a:rPr lang="en-US" altLang="en-US">
                <a:latin typeface="Times New Roman" pitchFamily="18" charset="0"/>
                <a:cs typeface="Times New Roman" pitchFamily="18" charset="0"/>
              </a:rPr>
              <a:t>(1)</a:t>
            </a:r>
            <a:r>
              <a:rPr lang="en-US" altLang="en-US">
                <a:latin typeface="Arial" charset="0"/>
                <a:cs typeface="Arial" charset="0"/>
              </a:rPr>
              <a:t> </a:t>
            </a:r>
            <a:endParaRPr lang="en-CA" altLang="en-US">
              <a:latin typeface="Arial" charset="0"/>
              <a:cs typeface="Arial" charset="0"/>
            </a:endParaRPr>
          </a:p>
          <a:p>
            <a:pPr lvl="1">
              <a:buFont typeface="Arial" charset="0"/>
              <a:buNone/>
            </a:pPr>
            <a:endParaRPr lang="en-CA" altLang="en-US">
              <a:latin typeface="Arial" charset="0"/>
              <a:cs typeface="Arial" charset="0"/>
            </a:endParaRPr>
          </a:p>
          <a:p>
            <a:pPr lvl="1">
              <a:buFont typeface="Arial" charset="0"/>
              <a:buNone/>
            </a:pPr>
            <a:r>
              <a:rPr lang="en-CA" altLang="en-US" sz="1400">
                <a:latin typeface="Consolas" pitchFamily="49" charset="0"/>
                <a:cs typeface="Consolas" pitchFamily="49" charset="0"/>
              </a:rPr>
              <a:t>	int return unvisited() {</a:t>
            </a:r>
          </a:p>
          <a:p>
            <a:pPr lvl="1">
              <a:buFont typeface="Arial" charset="0"/>
              <a:buNone/>
            </a:pPr>
            <a:r>
              <a:rPr lang="en-CA" altLang="en-US" sz="1400">
                <a:latin typeface="Consolas" pitchFamily="49" charset="0"/>
                <a:cs typeface="Consolas" pitchFamily="49" charset="0"/>
              </a:rPr>
              <a:t>	    if ( count == 0 ) {</a:t>
            </a:r>
          </a:p>
          <a:p>
            <a:pPr lvl="1">
              <a:buFont typeface="Arial" charset="0"/>
              <a:buNone/>
            </a:pPr>
            <a:r>
              <a:rPr lang="en-CA" altLang="en-US" sz="1400">
                <a:latin typeface="Consolas" pitchFamily="49" charset="0"/>
                <a:cs typeface="Consolas" pitchFamily="49" charset="0"/>
              </a:rPr>
              <a:t>	        throw underflow();</a:t>
            </a:r>
          </a:p>
          <a:p>
            <a:pPr lvl="1">
              <a:buFont typeface="Arial" charset="0"/>
              <a:buNone/>
            </a:pPr>
            <a:r>
              <a:rPr lang="en-CA" altLang="en-US" sz="1400">
                <a:latin typeface="Consolas" pitchFamily="49" charset="0"/>
                <a:cs typeface="Consolas" pitchFamily="49" charset="0"/>
              </a:rPr>
              <a:t>	    }</a:t>
            </a:r>
          </a:p>
          <a:p>
            <a:pPr lvl="1">
              <a:buFont typeface="Arial" charset="0"/>
              <a:buNone/>
            </a:pPr>
            <a:endParaRPr lang="en-CA" altLang="en-US" sz="1400">
              <a:latin typeface="Consolas" pitchFamily="49" charset="0"/>
              <a:cs typeface="Consolas" pitchFamily="49" charset="0"/>
            </a:endParaRPr>
          </a:p>
          <a:p>
            <a:pPr lvl="1">
              <a:buFont typeface="Arial" charset="0"/>
              <a:buNone/>
            </a:pPr>
            <a:r>
              <a:rPr lang="en-CA" altLang="en-US" sz="1400">
                <a:latin typeface="Consolas" pitchFamily="49" charset="0"/>
                <a:cs typeface="Consolas" pitchFamily="49" charset="0"/>
              </a:rPr>
              <a:t>	    --count;</a:t>
            </a:r>
          </a:p>
          <a:p>
            <a:pPr lvl="1">
              <a:buFont typeface="Arial" charset="0"/>
              <a:buNone/>
            </a:pPr>
            <a:r>
              <a:rPr lang="en-CA" altLang="en-US" sz="1400">
                <a:latin typeface="Consolas" pitchFamily="49" charset="0"/>
                <a:cs typeface="Consolas" pitchFamily="49" charset="0"/>
              </a:rPr>
              <a:t>	    return unvisited[count];</a:t>
            </a:r>
          </a:p>
          <a:p>
            <a:pPr lvl="1">
              <a:buFont typeface="Arial" charset="0"/>
              <a:buNone/>
            </a:pPr>
            <a:r>
              <a:rPr lang="en-CA" altLang="en-US" sz="1400">
                <a:latin typeface="Consolas" pitchFamily="49" charset="0"/>
                <a:cs typeface="Consolas" pitchFamily="49" charset="0"/>
              </a:rPr>
              <a:t>	}</a:t>
            </a:r>
          </a:p>
        </p:txBody>
      </p:sp>
      <p:pic>
        <p:nvPicPr>
          <p:cNvPr id="53252" name="Picture 53251"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556107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Summary</a:t>
            </a:r>
          </a:p>
        </p:txBody>
      </p:sp>
      <p:sp>
        <p:nvSpPr>
          <p:cNvPr id="3" name="Content Placeholder 2"/>
          <p:cNvSpPr>
            <a:spLocks noGrp="1"/>
          </p:cNvSpPr>
          <p:nvPr>
            <p:ph idx="1"/>
          </p:nvPr>
        </p:nvSpPr>
        <p:spPr/>
        <p:txBody>
          <a:bodyPr/>
          <a:lstStyle/>
          <a:p>
            <a:pPr marL="355600" indent="-355600">
              <a:buNone/>
            </a:pPr>
            <a:r>
              <a:rPr lang="en-CA" dirty="0"/>
              <a:t>	This topic covered connectedness</a:t>
            </a:r>
          </a:p>
          <a:p>
            <a:pPr lvl="1"/>
            <a:r>
              <a:rPr lang="en-CA" dirty="0"/>
              <a:t>Determining if two vertices are connected</a:t>
            </a:r>
          </a:p>
          <a:p>
            <a:pPr lvl="1"/>
            <a:r>
              <a:rPr lang="en-CA" dirty="0"/>
              <a:t>Determining the connected sub-graphs of a graph</a:t>
            </a:r>
          </a:p>
          <a:p>
            <a:pPr lvl="1"/>
            <a:r>
              <a:rPr lang="en-CA" dirty="0"/>
              <a:t>Tracking unvisited vertices</a:t>
            </a:r>
          </a:p>
          <a:p>
            <a:pPr lvl="1"/>
            <a:endParaRPr lang="en-CA" dirty="0"/>
          </a:p>
        </p:txBody>
      </p:sp>
      <p:pic>
        <p:nvPicPr>
          <p:cNvPr id="4" name="Picture 3"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110724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9011"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474705" y="2708920"/>
            <a:ext cx="4486283" cy="242184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Consider this graph</a:t>
            </a:r>
          </a:p>
        </p:txBody>
      </p:sp>
      <p:pic>
        <p:nvPicPr>
          <p:cNvPr id="299012" name="Picture 299011"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94078211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atin typeface="Arial" charset="0"/>
                <a:cs typeface="Arial" charset="0"/>
              </a:rPr>
              <a:t>References</a:t>
            </a:r>
          </a:p>
        </p:txBody>
      </p:sp>
      <p:sp>
        <p:nvSpPr>
          <p:cNvPr id="20483" name="Rectangle 3"/>
          <p:cNvSpPr>
            <a:spLocks noGrp="1" noChangeArrowheads="1"/>
          </p:cNvSpPr>
          <p:nvPr>
            <p:ph type="body" idx="1"/>
          </p:nvPr>
        </p:nvSpPr>
        <p:spPr/>
        <p:txBody>
          <a:bodyPr/>
          <a:lstStyle/>
          <a:p>
            <a:pPr marL="533400" indent="-533400">
              <a:buFontTx/>
              <a:buNone/>
              <a:defRPr/>
            </a:pPr>
            <a:r>
              <a:rPr lang="en-US" sz="1400" dirty="0">
                <a:latin typeface="Arial" charset="0"/>
                <a:cs typeface="Arial" charset="0"/>
              </a:rPr>
              <a:t>	Wikipedia, http://en.wikipedia.org/wiki/Connectivity_(graph_theory)</a:t>
            </a:r>
          </a:p>
          <a:p>
            <a:pPr marL="533400" indent="-533400">
              <a:buFontTx/>
              <a:buNone/>
              <a:defRPr/>
            </a:pPr>
            <a:r>
              <a:rPr lang="en-US" sz="1400" dirty="0">
                <a:latin typeface="Arial" charset="0"/>
                <a:cs typeface="Arial" charset="0"/>
              </a:rPr>
              <a:t>		</a:t>
            </a:r>
          </a:p>
          <a:p>
            <a:pPr marL="533400" indent="-533400" algn="just">
              <a:buFont typeface="Arial" charset="0"/>
              <a:buNone/>
              <a:defRPr/>
            </a:pPr>
            <a:r>
              <a:rPr lang="en-US" sz="1400" dirty="0">
                <a:solidFill>
                  <a:schemeClr val="tx1">
                    <a:lumMod val="65000"/>
                    <a:lumOff val="35000"/>
                  </a:schemeClr>
                </a:solidFill>
                <a:latin typeface="Arial" charset="0"/>
                <a:cs typeface="Arial" charset="0"/>
              </a:rPr>
              <a:t>	These slides are provided for the ECE 250</a:t>
            </a:r>
            <a:r>
              <a:rPr lang="en-US" sz="1400" i="1" dirty="0">
                <a:solidFill>
                  <a:schemeClr val="tx1">
                    <a:lumMod val="65000"/>
                    <a:lumOff val="35000"/>
                  </a:schemeClr>
                </a:solidFill>
                <a:latin typeface="Arial" charset="0"/>
                <a:cs typeface="Arial" charset="0"/>
              </a:rPr>
              <a:t> Algorithms and Data Structures</a:t>
            </a:r>
            <a:r>
              <a:rPr lang="en-US" sz="1400" dirty="0">
                <a:solidFill>
                  <a:schemeClr val="tx1">
                    <a:lumMod val="65000"/>
                    <a:lumOff val="35000"/>
                  </a:schemeClr>
                </a:solidFill>
                <a:latin typeface="Arial" charset="0"/>
                <a:cs typeface="Arial" charset="0"/>
              </a:rPr>
              <a:t> course.  The material in it reflects Douglas W. Harder’s best judgment in light of the information available to him at the time of preparation.  Any reliance on these course slides by any party for any other purpose are the responsibility of such parties.  Douglas W. Harder accepts no responsibility for damages, if any, suffered by any party as a result of decisions made or actions based on these course slides for any other purpose than that for which it was intended.</a:t>
            </a:r>
          </a:p>
        </p:txBody>
      </p:sp>
      <p:pic>
        <p:nvPicPr>
          <p:cNvPr id="20484" name="Picture 20483"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68276812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Outline</a:t>
            </a:r>
            <a:endParaRPr lang="zh-CN" altLang="en-US" dirty="0"/>
          </a:p>
        </p:txBody>
      </p:sp>
      <p:sp>
        <p:nvSpPr>
          <p:cNvPr id="3" name="Content Placeholder 2"/>
          <p:cNvSpPr>
            <a:spLocks noGrp="1"/>
          </p:cNvSpPr>
          <p:nvPr>
            <p:ph idx="1"/>
          </p:nvPr>
        </p:nvSpPr>
        <p:spPr/>
        <p:txBody>
          <a:bodyPr/>
          <a:lstStyle/>
          <a:p>
            <a:r>
              <a:rPr lang="en-US" altLang="zh-CN" dirty="0"/>
              <a:t>Graph traversal</a:t>
            </a:r>
          </a:p>
          <a:p>
            <a:pPr lvl="1"/>
            <a:r>
              <a:rPr lang="en-US" altLang="zh-CN" dirty="0"/>
              <a:t>Breadth-first</a:t>
            </a:r>
          </a:p>
          <a:p>
            <a:pPr lvl="1"/>
            <a:r>
              <a:rPr lang="en-US" altLang="zh-CN" dirty="0"/>
              <a:t>Depth-first</a:t>
            </a:r>
          </a:p>
          <a:p>
            <a:r>
              <a:rPr lang="en-US" altLang="zh-CN" dirty="0"/>
              <a:t>Applications</a:t>
            </a:r>
          </a:p>
          <a:p>
            <a:pPr lvl="1"/>
            <a:r>
              <a:rPr lang="en-CA" altLang="zh-CN" dirty="0"/>
              <a:t>Connectedness</a:t>
            </a:r>
          </a:p>
          <a:p>
            <a:pPr lvl="1"/>
            <a:r>
              <a:rPr lang="en-CA" altLang="zh-CN" dirty="0">
                <a:solidFill>
                  <a:srgbClr val="FF0000"/>
                </a:solidFill>
              </a:rPr>
              <a:t>Unweighted path length</a:t>
            </a:r>
          </a:p>
          <a:p>
            <a:pPr lvl="1"/>
            <a:r>
              <a:rPr lang="en-CA" altLang="zh-CN" dirty="0"/>
              <a:t>Identifying bipartite graphs</a:t>
            </a:r>
          </a:p>
          <a:p>
            <a:pPr lvl="1"/>
            <a:endParaRPr lang="zh-CN" altLang="en-US" dirty="0"/>
          </a:p>
        </p:txBody>
      </p:sp>
      <p:pic>
        <p:nvPicPr>
          <p:cNvPr id="4" name="Picture 3"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5893787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CA" altLang="en-US">
                <a:latin typeface="Arial" charset="0"/>
                <a:cs typeface="Arial" charset="0"/>
              </a:rPr>
              <a:t>Determining Distances</a:t>
            </a:r>
            <a:endParaRPr lang="en-US" altLang="en-US">
              <a:latin typeface="Arial" charset="0"/>
              <a:cs typeface="Arial" charset="0"/>
            </a:endParaRPr>
          </a:p>
        </p:txBody>
      </p:sp>
      <p:sp>
        <p:nvSpPr>
          <p:cNvPr id="1843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Problem: in an unweighted graph, find the distances from one vertex </a:t>
            </a:r>
            <a:r>
              <a:rPr lang="en-US" altLang="en-US" i="1" dirty="0">
                <a:latin typeface="Times New Roman" pitchFamily="18" charset="0"/>
                <a:cs typeface="Times New Roman" pitchFamily="18" charset="0"/>
              </a:rPr>
              <a:t>v</a:t>
            </a:r>
            <a:r>
              <a:rPr lang="en-US" altLang="en-US" dirty="0">
                <a:latin typeface="Arial" charset="0"/>
                <a:cs typeface="Arial" charset="0"/>
              </a:rPr>
              <a:t> to all the other vertices</a:t>
            </a:r>
          </a:p>
          <a:p>
            <a:pPr lvl="1"/>
            <a:r>
              <a:rPr lang="en-US" altLang="en-US" dirty="0">
                <a:latin typeface="Arial" charset="0"/>
                <a:cs typeface="Arial" charset="0"/>
              </a:rPr>
              <a:t>Distance: </a:t>
            </a:r>
            <a:r>
              <a:rPr lang="en-US" altLang="zh-CN" dirty="0"/>
              <a:t>the length of the shortest path between two vertices</a:t>
            </a:r>
            <a:endParaRPr lang="en-US" altLang="en-US" dirty="0">
              <a:latin typeface="Arial" charset="0"/>
              <a:cs typeface="Arial" charset="0"/>
            </a:endParaRPr>
          </a:p>
          <a:p>
            <a:pPr>
              <a:buFont typeface="Arial" charset="0"/>
              <a:buNone/>
            </a:pPr>
            <a:r>
              <a:rPr lang="en-US" altLang="en-US" dirty="0">
                <a:latin typeface="Arial" charset="0"/>
                <a:cs typeface="Arial" charset="0"/>
              </a:rPr>
              <a:t>	</a:t>
            </a:r>
          </a:p>
          <a:p>
            <a:pPr>
              <a:buFont typeface="Arial" charset="0"/>
              <a:buNone/>
            </a:pPr>
            <a:r>
              <a:rPr lang="en-US" altLang="en-US" dirty="0">
                <a:latin typeface="Arial" charset="0"/>
                <a:cs typeface="Arial" charset="0"/>
              </a:rPr>
              <a:t>	Method:</a:t>
            </a:r>
          </a:p>
          <a:p>
            <a:pPr lvl="1"/>
            <a:r>
              <a:rPr lang="en-US" altLang="en-US" dirty="0">
                <a:latin typeface="Arial" charset="0"/>
                <a:cs typeface="Arial" charset="0"/>
              </a:rPr>
              <a:t>Use a breadth-first traversal</a:t>
            </a:r>
          </a:p>
          <a:p>
            <a:pPr lvl="1"/>
            <a:r>
              <a:rPr lang="en-US" altLang="en-US" dirty="0">
                <a:latin typeface="Arial" charset="0"/>
                <a:cs typeface="Arial" charset="0"/>
              </a:rPr>
              <a:t>Vertices are added in </a:t>
            </a:r>
            <a:r>
              <a:rPr lang="en-US" altLang="en-US" i="1" dirty="0">
                <a:latin typeface="Arial" charset="0"/>
                <a:cs typeface="Arial" charset="0"/>
              </a:rPr>
              <a:t>layers</a:t>
            </a:r>
            <a:endParaRPr lang="en-US" altLang="en-US" dirty="0">
              <a:latin typeface="Arial" charset="0"/>
              <a:cs typeface="Arial" charset="0"/>
            </a:endParaRPr>
          </a:p>
          <a:p>
            <a:pPr lvl="1"/>
            <a:r>
              <a:rPr lang="en-US" altLang="en-US" dirty="0">
                <a:latin typeface="Arial" charset="0"/>
                <a:cs typeface="Arial" charset="0"/>
              </a:rPr>
              <a:t>The starting vertex </a:t>
            </a:r>
            <a:r>
              <a:rPr lang="en-US" altLang="en-US" i="1" dirty="0">
                <a:latin typeface="Times New Roman" pitchFamily="18" charset="0"/>
                <a:cs typeface="Times New Roman" pitchFamily="18" charset="0"/>
              </a:rPr>
              <a:t>v</a:t>
            </a:r>
            <a:r>
              <a:rPr lang="en-US" altLang="en-US" dirty="0">
                <a:latin typeface="Arial" charset="0"/>
                <a:cs typeface="Arial" charset="0"/>
              </a:rPr>
              <a:t> is defined to be in the zeroth layer, </a:t>
            </a:r>
            <a:r>
              <a:rPr lang="en-US" altLang="en-US" i="1" dirty="0">
                <a:latin typeface="Times New Roman" pitchFamily="18" charset="0"/>
                <a:cs typeface="Times New Roman" pitchFamily="18" charset="0"/>
              </a:rPr>
              <a:t>L</a:t>
            </a:r>
            <a:r>
              <a:rPr lang="en-US" altLang="en-US" baseline="-25000" dirty="0">
                <a:latin typeface="Times New Roman" pitchFamily="18" charset="0"/>
                <a:cs typeface="Times New Roman" pitchFamily="18" charset="0"/>
              </a:rPr>
              <a:t>0</a:t>
            </a:r>
          </a:p>
          <a:p>
            <a:pPr lvl="1"/>
            <a:r>
              <a:rPr lang="en-US" altLang="en-US" dirty="0">
                <a:latin typeface="Arial" charset="0"/>
                <a:cs typeface="Arial" charset="0"/>
              </a:rPr>
              <a:t>While the </a:t>
            </a:r>
            <a:r>
              <a:rPr lang="en-US" altLang="en-US" i="1" dirty="0">
                <a:latin typeface="Times New Roman" pitchFamily="18" charset="0"/>
                <a:cs typeface="Times New Roman" pitchFamily="18" charset="0"/>
              </a:rPr>
              <a:t>k</a:t>
            </a:r>
            <a:r>
              <a:rPr lang="en-US" altLang="en-US" baseline="30000" dirty="0">
                <a:latin typeface="Times New Roman" pitchFamily="18" charset="0"/>
                <a:cs typeface="Times New Roman" pitchFamily="18" charset="0"/>
              </a:rPr>
              <a:t>th</a:t>
            </a:r>
            <a:r>
              <a:rPr lang="en-US" altLang="en-US" dirty="0">
                <a:latin typeface="Arial" charset="0"/>
                <a:cs typeface="Arial" charset="0"/>
              </a:rPr>
              <a:t> layer is not empty, all unvisited vertices adjacent to vertices in </a:t>
            </a:r>
            <a:r>
              <a:rPr lang="en-US" altLang="en-US" i="1" dirty="0">
                <a:latin typeface="Times New Roman" pitchFamily="18" charset="0"/>
                <a:cs typeface="Times New Roman" pitchFamily="18" charset="0"/>
              </a:rPr>
              <a:t>L</a:t>
            </a:r>
            <a:r>
              <a:rPr lang="en-US" altLang="en-US" i="1" baseline="-25000" dirty="0">
                <a:latin typeface="Times New Roman" pitchFamily="18" charset="0"/>
                <a:cs typeface="Times New Roman" pitchFamily="18" charset="0"/>
              </a:rPr>
              <a:t>k</a:t>
            </a:r>
            <a:r>
              <a:rPr lang="en-US" altLang="en-US" dirty="0">
                <a:latin typeface="Arial" charset="0"/>
                <a:cs typeface="Arial" charset="0"/>
              </a:rPr>
              <a:t> are added to the </a:t>
            </a:r>
            <a:r>
              <a:rPr lang="en-US" altLang="en-US" dirty="0">
                <a:latin typeface="Times New Roman" pitchFamily="18" charset="0"/>
                <a:cs typeface="Times New Roman" pitchFamily="18" charset="0"/>
              </a:rPr>
              <a:t>(</a:t>
            </a:r>
            <a:r>
              <a:rPr lang="en-US" altLang="en-US" i="1" dirty="0">
                <a:latin typeface="Times New Roman" pitchFamily="18" charset="0"/>
                <a:cs typeface="Times New Roman" pitchFamily="18" charset="0"/>
              </a:rPr>
              <a:t>k</a:t>
            </a:r>
            <a:r>
              <a:rPr lang="en-US" altLang="en-US" dirty="0">
                <a:latin typeface="Times New Roman" pitchFamily="18" charset="0"/>
                <a:cs typeface="Times New Roman" pitchFamily="18" charset="0"/>
              </a:rPr>
              <a:t> + 1)</a:t>
            </a:r>
            <a:r>
              <a:rPr lang="en-US" altLang="en-US" baseline="30000" dirty="0" err="1">
                <a:latin typeface="Times New Roman" pitchFamily="18" charset="0"/>
                <a:cs typeface="Times New Roman" pitchFamily="18" charset="0"/>
              </a:rPr>
              <a:t>st</a:t>
            </a:r>
            <a:r>
              <a:rPr lang="en-US" altLang="en-US" dirty="0">
                <a:latin typeface="Arial" charset="0"/>
                <a:cs typeface="Arial" charset="0"/>
              </a:rPr>
              <a:t> layer</a:t>
            </a:r>
          </a:p>
          <a:p>
            <a:pPr lvl="1"/>
            <a:endParaRPr lang="en-US" altLang="en-US" dirty="0">
              <a:latin typeface="Arial" charset="0"/>
              <a:cs typeface="Arial" charset="0"/>
            </a:endParaRPr>
          </a:p>
          <a:p>
            <a:pPr>
              <a:buNone/>
            </a:pPr>
            <a:r>
              <a:rPr lang="en-US" altLang="en-US" dirty="0">
                <a:latin typeface="Arial" charset="0"/>
                <a:cs typeface="Arial" charset="0"/>
              </a:rPr>
              <a:t>	The distance from </a:t>
            </a:r>
            <a:r>
              <a:rPr lang="en-US" altLang="en-US" i="1" dirty="0">
                <a:latin typeface="Times New Roman" pitchFamily="18" charset="0"/>
                <a:cs typeface="Times New Roman" pitchFamily="18" charset="0"/>
              </a:rPr>
              <a:t>v</a:t>
            </a:r>
            <a:r>
              <a:rPr lang="en-US" altLang="en-US" dirty="0">
                <a:latin typeface="Arial" charset="0"/>
                <a:cs typeface="Arial" charset="0"/>
              </a:rPr>
              <a:t> to vertices in </a:t>
            </a:r>
            <a:r>
              <a:rPr lang="en-US" altLang="en-US" i="1" dirty="0">
                <a:latin typeface="Times New Roman" pitchFamily="18" charset="0"/>
                <a:cs typeface="Times New Roman" pitchFamily="18" charset="0"/>
              </a:rPr>
              <a:t>L</a:t>
            </a:r>
            <a:r>
              <a:rPr lang="en-US" altLang="en-US" i="1" baseline="-25000" dirty="0">
                <a:latin typeface="Times New Roman" pitchFamily="18" charset="0"/>
                <a:cs typeface="Times New Roman" pitchFamily="18" charset="0"/>
              </a:rPr>
              <a:t>k</a:t>
            </a:r>
            <a:r>
              <a:rPr lang="en-US" altLang="en-US" dirty="0">
                <a:latin typeface="Arial" charset="0"/>
                <a:cs typeface="Arial" charset="0"/>
              </a:rPr>
              <a:t> is </a:t>
            </a:r>
            <a:r>
              <a:rPr lang="en-US" altLang="en-US" i="1" dirty="0">
                <a:latin typeface="Times New Roman" pitchFamily="18" charset="0"/>
                <a:cs typeface="Times New Roman" pitchFamily="18" charset="0"/>
              </a:rPr>
              <a:t>k</a:t>
            </a:r>
            <a:endParaRPr lang="en-US" altLang="en-US" dirty="0">
              <a:latin typeface="Arial" charset="0"/>
              <a:cs typeface="Arial" charset="0"/>
            </a:endParaRPr>
          </a:p>
          <a:p>
            <a:pPr>
              <a:buFont typeface="Arial" charset="0"/>
              <a:buNone/>
            </a:pPr>
            <a:r>
              <a:rPr lang="en-US" altLang="en-US" dirty="0">
                <a:latin typeface="Arial" charset="0"/>
                <a:cs typeface="Arial" charset="0"/>
              </a:rPr>
              <a:t>	Any unvisited vertices are said to have an infinite distance from </a:t>
            </a:r>
            <a:r>
              <a:rPr lang="en-US" altLang="en-US" i="1" dirty="0">
                <a:latin typeface="Times New Roman" pitchFamily="18" charset="0"/>
                <a:cs typeface="Times New Roman" pitchFamily="18" charset="0"/>
              </a:rPr>
              <a:t>v</a:t>
            </a:r>
            <a:endParaRPr lang="en-US" altLang="en-US" dirty="0">
              <a:latin typeface="Times New Roman" pitchFamily="18" charset="0"/>
              <a:cs typeface="Times New Roman" pitchFamily="18" charset="0"/>
            </a:endParaRPr>
          </a:p>
        </p:txBody>
      </p:sp>
      <p:pic>
        <p:nvPicPr>
          <p:cNvPr id="18436" name="Picture 18435"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0546862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CA" altLang="en-US">
                <a:latin typeface="Arial" charset="0"/>
                <a:cs typeface="Arial" charset="0"/>
              </a:rPr>
              <a:t>Determining Distances</a:t>
            </a:r>
            <a:endParaRPr lang="en-US" altLang="en-US">
              <a:latin typeface="Arial" charset="0"/>
              <a:cs typeface="Arial" charset="0"/>
            </a:endParaRPr>
          </a:p>
        </p:txBody>
      </p:sp>
      <p:sp>
        <p:nvSpPr>
          <p:cNvPr id="19459"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Consider this graph:  find the distance from A to each other vertex</a:t>
            </a:r>
            <a:endParaRPr lang="en-US" altLang="en-US" sz="2800" dirty="0">
              <a:latin typeface="Arial" charset="0"/>
              <a:cs typeface="Arial" charset="0"/>
            </a:endParaRPr>
          </a:p>
        </p:txBody>
      </p:sp>
      <p:pic>
        <p:nvPicPr>
          <p:cNvPr id="19460" name="Picture 4" descr="C:\Users\dwharder\Desktop\x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2350" y="238283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0" name="Table 9"/>
          <p:cNvGraphicFramePr>
            <a:graphicFrameLocks noGrp="1"/>
          </p:cNvGraphicFramePr>
          <p:nvPr/>
        </p:nvGraphicFramePr>
        <p:xfrm>
          <a:off x="3635375" y="4581525"/>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cxnSp>
        <p:nvCxnSpPr>
          <p:cNvPr id="3" name="Straight Connector 2"/>
          <p:cNvCxnSpPr/>
          <p:nvPr/>
        </p:nvCxnSpPr>
        <p:spPr>
          <a:xfrm>
            <a:off x="4967585" y="3221831"/>
            <a:ext cx="385465" cy="44053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pic>
        <p:nvPicPr>
          <p:cNvPr id="19461" name="Picture 19460" descr="temp.png"/>
          <p:cNvPicPr>
            <a:picLocks noChangeAspect="1"/>
          </p:cNvPicPr>
          <p:nvPr/>
        </p:nvPicPr>
        <p:blipFill>
          <a:blip r:embed="rId4"/>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3285831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CA" altLang="en-US">
                <a:latin typeface="Arial" charset="0"/>
                <a:cs typeface="Arial" charset="0"/>
              </a:rPr>
              <a:t>Determining Distances</a:t>
            </a:r>
          </a:p>
        </p:txBody>
      </p:sp>
      <p:sp>
        <p:nvSpPr>
          <p:cNvPr id="20483" name="Content Placeholder 2"/>
          <p:cNvSpPr>
            <a:spLocks noGrp="1"/>
          </p:cNvSpPr>
          <p:nvPr>
            <p:ph idx="1"/>
          </p:nvPr>
        </p:nvSpPr>
        <p:spPr/>
        <p:txBody>
          <a:bodyPr/>
          <a:lstStyle/>
          <a:p>
            <a:pPr>
              <a:buFont typeface="Arial" charset="0"/>
              <a:buNone/>
            </a:pPr>
            <a:r>
              <a:rPr lang="en-CA" altLang="en-US">
                <a:latin typeface="Arial" charset="0"/>
                <a:cs typeface="Arial" charset="0"/>
              </a:rPr>
              <a:t>	A forms the zeroeth layer, </a:t>
            </a:r>
            <a:r>
              <a:rPr lang="en-CA" altLang="en-US" i="1">
                <a:latin typeface="Times New Roman" pitchFamily="18" charset="0"/>
                <a:cs typeface="Times New Roman" pitchFamily="18" charset="0"/>
              </a:rPr>
              <a:t>L</a:t>
            </a:r>
            <a:r>
              <a:rPr lang="en-CA" altLang="en-US" baseline="-25000">
                <a:latin typeface="Times New Roman" pitchFamily="18" charset="0"/>
                <a:cs typeface="Times New Roman" pitchFamily="18" charset="0"/>
              </a:rPr>
              <a:t>0</a:t>
            </a:r>
            <a:endParaRPr lang="en-CA" altLang="en-US">
              <a:latin typeface="Arial" charset="0"/>
              <a:cs typeface="Arial" charset="0"/>
            </a:endParaRPr>
          </a:p>
        </p:txBody>
      </p:sp>
      <p:pic>
        <p:nvPicPr>
          <p:cNvPr id="20484" name="Picture 5" descr="C:\Users\dwharder\Desktop\x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38283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3635375" y="4581525"/>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A</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F7F">
                        <a:alpha val="92941"/>
                      </a:srgbClr>
                    </a:solidFill>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cxnSp>
        <p:nvCxnSpPr>
          <p:cNvPr id="6" name="Straight Connector 5"/>
          <p:cNvCxnSpPr/>
          <p:nvPr/>
        </p:nvCxnSpPr>
        <p:spPr>
          <a:xfrm>
            <a:off x="4967585" y="3221831"/>
            <a:ext cx="385465" cy="44053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pic>
        <p:nvPicPr>
          <p:cNvPr id="20485" name="Picture 20484"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94235169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CA" altLang="en-US">
                <a:latin typeface="Arial" charset="0"/>
                <a:cs typeface="Arial" charset="0"/>
              </a:rPr>
              <a:t>Determining Distances</a:t>
            </a:r>
          </a:p>
        </p:txBody>
      </p:sp>
      <p:sp>
        <p:nvSpPr>
          <p:cNvPr id="21507" name="Content Placeholder 2"/>
          <p:cNvSpPr>
            <a:spLocks noGrp="1"/>
          </p:cNvSpPr>
          <p:nvPr>
            <p:ph idx="1"/>
          </p:nvPr>
        </p:nvSpPr>
        <p:spPr/>
        <p:txBody>
          <a:bodyPr/>
          <a:lstStyle/>
          <a:p>
            <a:pPr>
              <a:buFont typeface="Arial" charset="0"/>
              <a:buNone/>
            </a:pPr>
            <a:r>
              <a:rPr lang="en-CA" altLang="en-US">
                <a:latin typeface="Arial" charset="0"/>
                <a:cs typeface="Arial" charset="0"/>
              </a:rPr>
              <a:t>	The unvisited vertices B, F and G are adjacent to A</a:t>
            </a:r>
          </a:p>
          <a:p>
            <a:pPr lvl="1"/>
            <a:r>
              <a:rPr lang="en-CA" altLang="en-US">
                <a:latin typeface="Arial" charset="0"/>
                <a:cs typeface="Arial" charset="0"/>
              </a:rPr>
              <a:t>These form the first layer, </a:t>
            </a:r>
            <a:r>
              <a:rPr lang="en-CA" altLang="en-US" i="1">
                <a:latin typeface="Times New Roman" pitchFamily="18" charset="0"/>
                <a:cs typeface="Times New Roman" pitchFamily="18" charset="0"/>
              </a:rPr>
              <a:t>L</a:t>
            </a:r>
            <a:r>
              <a:rPr lang="en-CA" altLang="en-US" baseline="-25000">
                <a:latin typeface="Times New Roman" pitchFamily="18" charset="0"/>
                <a:cs typeface="Times New Roman" pitchFamily="18" charset="0"/>
              </a:rPr>
              <a:t>1</a:t>
            </a:r>
            <a:endParaRPr lang="en-CA" altLang="en-US">
              <a:latin typeface="Times New Roman" pitchFamily="18" charset="0"/>
              <a:cs typeface="Times New Roman" pitchFamily="18" charset="0"/>
            </a:endParaRPr>
          </a:p>
        </p:txBody>
      </p:sp>
      <p:pic>
        <p:nvPicPr>
          <p:cNvPr id="21508" name="Picture 6" descr="C:\Users\dwharder\Desktop\x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38283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3635375" y="4581525"/>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B</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AE7C"/>
                    </a:solidFill>
                  </a:tcPr>
                </a:tc>
                <a:tc>
                  <a:txBody>
                    <a:bodyPr/>
                    <a:lstStyle/>
                    <a:p>
                      <a:pPr algn="ctr"/>
                      <a:r>
                        <a:rPr lang="en-CA" sz="1800" dirty="0"/>
                        <a:t>F</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AE7C"/>
                    </a:solidFill>
                  </a:tcPr>
                </a:tc>
                <a:tc>
                  <a:txBody>
                    <a:bodyPr/>
                    <a:lstStyle/>
                    <a:p>
                      <a:pPr algn="ctr"/>
                      <a:r>
                        <a:rPr lang="en-CA" sz="1800" dirty="0"/>
                        <a:t>G</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AE7C"/>
                    </a:solidFill>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cxnSp>
        <p:nvCxnSpPr>
          <p:cNvPr id="6" name="Straight Connector 5"/>
          <p:cNvCxnSpPr/>
          <p:nvPr/>
        </p:nvCxnSpPr>
        <p:spPr>
          <a:xfrm>
            <a:off x="4967585" y="3221831"/>
            <a:ext cx="385465" cy="44053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pic>
        <p:nvPicPr>
          <p:cNvPr id="21509" name="Picture 21508"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0937578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CA" altLang="en-US">
                <a:latin typeface="Arial" charset="0"/>
                <a:cs typeface="Arial" charset="0"/>
              </a:rPr>
              <a:t>Determining Distances</a:t>
            </a:r>
          </a:p>
        </p:txBody>
      </p:sp>
      <p:sp>
        <p:nvSpPr>
          <p:cNvPr id="22531" name="Content Placeholder 2"/>
          <p:cNvSpPr>
            <a:spLocks noGrp="1"/>
          </p:cNvSpPr>
          <p:nvPr>
            <p:ph idx="1"/>
          </p:nvPr>
        </p:nvSpPr>
        <p:spPr/>
        <p:txBody>
          <a:bodyPr/>
          <a:lstStyle/>
          <a:p>
            <a:pPr>
              <a:buFont typeface="Arial" charset="0"/>
              <a:buNone/>
            </a:pPr>
            <a:r>
              <a:rPr lang="en-CA" altLang="en-US" dirty="0">
                <a:latin typeface="Arial" charset="0"/>
                <a:cs typeface="Arial" charset="0"/>
              </a:rPr>
              <a:t>	We now begin popping </a:t>
            </a:r>
            <a:r>
              <a:rPr lang="en-CA" altLang="en-US" i="1" dirty="0">
                <a:latin typeface="Times New Roman" pitchFamily="18" charset="0"/>
                <a:cs typeface="Times New Roman" pitchFamily="18" charset="0"/>
              </a:rPr>
              <a:t>L</a:t>
            </a:r>
            <a:r>
              <a:rPr lang="en-CA" altLang="en-US" baseline="-25000" dirty="0">
                <a:latin typeface="Times New Roman" pitchFamily="18" charset="0"/>
                <a:cs typeface="Times New Roman" pitchFamily="18" charset="0"/>
              </a:rPr>
              <a:t>1</a:t>
            </a:r>
            <a:r>
              <a:rPr lang="en-CA" altLang="en-US" dirty="0">
                <a:latin typeface="Arial" charset="0"/>
                <a:cs typeface="Arial" charset="0"/>
              </a:rPr>
              <a:t> vertices: pop B</a:t>
            </a:r>
          </a:p>
          <a:p>
            <a:pPr lvl="1"/>
            <a:r>
              <a:rPr lang="en-CA" altLang="en-US" dirty="0">
                <a:latin typeface="Arial" charset="0"/>
                <a:cs typeface="Arial" charset="0"/>
              </a:rPr>
              <a:t>H is adjacent to B</a:t>
            </a:r>
          </a:p>
          <a:p>
            <a:pPr lvl="1"/>
            <a:r>
              <a:rPr lang="en-CA" altLang="en-US" dirty="0">
                <a:latin typeface="Arial" charset="0"/>
                <a:cs typeface="Arial" charset="0"/>
              </a:rPr>
              <a:t>It is tagged </a:t>
            </a:r>
            <a:r>
              <a:rPr lang="en-CA" altLang="en-US" i="1" dirty="0">
                <a:latin typeface="Times New Roman" pitchFamily="18" charset="0"/>
                <a:cs typeface="Times New Roman" pitchFamily="18" charset="0"/>
              </a:rPr>
              <a:t>L</a:t>
            </a:r>
            <a:r>
              <a:rPr lang="en-CA" altLang="en-US" baseline="-25000" dirty="0">
                <a:latin typeface="Times New Roman" pitchFamily="18" charset="0"/>
                <a:cs typeface="Times New Roman" pitchFamily="18" charset="0"/>
              </a:rPr>
              <a:t>2</a:t>
            </a:r>
            <a:endParaRPr lang="en-CA" altLang="en-US" dirty="0">
              <a:latin typeface="Arial" charset="0"/>
              <a:cs typeface="Arial" charset="0"/>
            </a:endParaRPr>
          </a:p>
        </p:txBody>
      </p:sp>
      <p:pic>
        <p:nvPicPr>
          <p:cNvPr id="22532" name="Picture 2" descr="C:\Users\dwharder\Desktop\x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38283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3635375" y="4581525"/>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F</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AE7C"/>
                    </a:solidFill>
                  </a:tcPr>
                </a:tc>
                <a:tc>
                  <a:txBody>
                    <a:bodyPr/>
                    <a:lstStyle/>
                    <a:p>
                      <a:pPr algn="ctr"/>
                      <a:r>
                        <a:rPr lang="en-CA" sz="1800" dirty="0"/>
                        <a:t>G</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AE7C"/>
                    </a:solidFill>
                  </a:tcPr>
                </a:tc>
                <a:tc>
                  <a:txBody>
                    <a:bodyPr/>
                    <a:lstStyle/>
                    <a:p>
                      <a:pPr algn="ctr"/>
                      <a:r>
                        <a:rPr lang="en-CA" sz="1800" dirty="0"/>
                        <a:t>H</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7F"/>
                    </a:solidFill>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cxnSp>
        <p:nvCxnSpPr>
          <p:cNvPr id="6" name="Straight Connector 5"/>
          <p:cNvCxnSpPr/>
          <p:nvPr/>
        </p:nvCxnSpPr>
        <p:spPr>
          <a:xfrm>
            <a:off x="4967585" y="3221831"/>
            <a:ext cx="385465" cy="44053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pic>
        <p:nvPicPr>
          <p:cNvPr id="22533" name="Picture 22532"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2285031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CA" altLang="en-US">
                <a:latin typeface="Arial" charset="0"/>
                <a:cs typeface="Arial" charset="0"/>
              </a:rPr>
              <a:t>Determining Distances</a:t>
            </a:r>
          </a:p>
        </p:txBody>
      </p:sp>
      <p:sp>
        <p:nvSpPr>
          <p:cNvPr id="23555" name="Content Placeholder 2"/>
          <p:cNvSpPr>
            <a:spLocks noGrp="1"/>
          </p:cNvSpPr>
          <p:nvPr>
            <p:ph idx="1"/>
          </p:nvPr>
        </p:nvSpPr>
        <p:spPr/>
        <p:txBody>
          <a:bodyPr/>
          <a:lstStyle/>
          <a:p>
            <a:pPr>
              <a:buFont typeface="Arial" charset="0"/>
              <a:buNone/>
            </a:pPr>
            <a:r>
              <a:rPr lang="en-CA" altLang="en-US" dirty="0">
                <a:latin typeface="Arial" charset="0"/>
                <a:cs typeface="Arial" charset="0"/>
              </a:rPr>
              <a:t>	Popping F pushes E onto the queue</a:t>
            </a:r>
          </a:p>
          <a:p>
            <a:pPr lvl="1"/>
            <a:r>
              <a:rPr lang="en-CA" altLang="en-US" dirty="0">
                <a:latin typeface="Arial" charset="0"/>
                <a:cs typeface="Arial" charset="0"/>
              </a:rPr>
              <a:t>It is also tagged </a:t>
            </a:r>
            <a:r>
              <a:rPr lang="en-CA" altLang="en-US" i="1" dirty="0">
                <a:latin typeface="Times New Roman" pitchFamily="18" charset="0"/>
                <a:cs typeface="Times New Roman" pitchFamily="18" charset="0"/>
              </a:rPr>
              <a:t>L</a:t>
            </a:r>
            <a:r>
              <a:rPr lang="en-CA" altLang="en-US" baseline="-25000" dirty="0">
                <a:latin typeface="Times New Roman" pitchFamily="18" charset="0"/>
                <a:cs typeface="Times New Roman" pitchFamily="18" charset="0"/>
              </a:rPr>
              <a:t>2</a:t>
            </a:r>
            <a:endParaRPr lang="en-CA" altLang="en-US" dirty="0">
              <a:latin typeface="Arial" charset="0"/>
              <a:cs typeface="Arial" charset="0"/>
            </a:endParaRPr>
          </a:p>
          <a:p>
            <a:pPr lvl="1"/>
            <a:endParaRPr lang="en-CA" altLang="en-US" dirty="0">
              <a:latin typeface="Arial" charset="0"/>
              <a:cs typeface="Arial" charset="0"/>
            </a:endParaRPr>
          </a:p>
        </p:txBody>
      </p:sp>
      <p:pic>
        <p:nvPicPr>
          <p:cNvPr id="23556" name="Picture 7" descr="C:\Users\dwharder\Desktop\x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38283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Table 5"/>
          <p:cNvGraphicFramePr>
            <a:graphicFrameLocks noGrp="1"/>
          </p:cNvGraphicFramePr>
          <p:nvPr/>
        </p:nvGraphicFramePr>
        <p:xfrm>
          <a:off x="3635375" y="4581525"/>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G</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AE7C"/>
                    </a:solidFill>
                  </a:tcPr>
                </a:tc>
                <a:tc>
                  <a:txBody>
                    <a:bodyPr/>
                    <a:lstStyle/>
                    <a:p>
                      <a:pPr algn="ctr"/>
                      <a:r>
                        <a:rPr lang="en-CA" sz="1800" dirty="0"/>
                        <a:t>H</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7F"/>
                    </a:solidFill>
                  </a:tcPr>
                </a:tc>
                <a:tc>
                  <a:txBody>
                    <a:bodyPr/>
                    <a:lstStyle/>
                    <a:p>
                      <a:pPr algn="ctr"/>
                      <a:r>
                        <a:rPr lang="en-CA" sz="1800" dirty="0"/>
                        <a:t>E</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7F"/>
                    </a:solidFill>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cxnSp>
        <p:nvCxnSpPr>
          <p:cNvPr id="7" name="Straight Connector 6"/>
          <p:cNvCxnSpPr/>
          <p:nvPr/>
        </p:nvCxnSpPr>
        <p:spPr>
          <a:xfrm>
            <a:off x="4967585" y="3221831"/>
            <a:ext cx="385465" cy="44053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pic>
        <p:nvPicPr>
          <p:cNvPr id="23557" name="Picture 23556"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41281354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7" descr="C:\Users\dwharder\Desktop\x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38283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9" name="Title 1"/>
          <p:cNvSpPr>
            <a:spLocks noGrp="1"/>
          </p:cNvSpPr>
          <p:nvPr>
            <p:ph type="title"/>
          </p:nvPr>
        </p:nvSpPr>
        <p:spPr/>
        <p:txBody>
          <a:bodyPr/>
          <a:lstStyle/>
          <a:p>
            <a:r>
              <a:rPr lang="en-CA" altLang="en-US">
                <a:latin typeface="Arial" charset="0"/>
                <a:cs typeface="Arial" charset="0"/>
              </a:rPr>
              <a:t>Determining Distances</a:t>
            </a:r>
          </a:p>
        </p:txBody>
      </p:sp>
      <p:sp>
        <p:nvSpPr>
          <p:cNvPr id="24580" name="Content Placeholder 2"/>
          <p:cNvSpPr>
            <a:spLocks noGrp="1"/>
          </p:cNvSpPr>
          <p:nvPr>
            <p:ph idx="1"/>
          </p:nvPr>
        </p:nvSpPr>
        <p:spPr/>
        <p:txBody>
          <a:bodyPr/>
          <a:lstStyle/>
          <a:p>
            <a:pPr>
              <a:buFont typeface="Arial" charset="0"/>
              <a:buNone/>
            </a:pPr>
            <a:r>
              <a:rPr lang="en-CA" altLang="en-US">
                <a:latin typeface="Arial" charset="0"/>
                <a:cs typeface="Arial" charset="0"/>
              </a:rPr>
              <a:t>	We pop G which has no other unvisited neighbours</a:t>
            </a:r>
          </a:p>
          <a:p>
            <a:pPr lvl="1"/>
            <a:r>
              <a:rPr lang="en-CA" altLang="en-US">
                <a:latin typeface="Arial" charset="0"/>
                <a:cs typeface="Arial" charset="0"/>
              </a:rPr>
              <a:t>G is the last </a:t>
            </a:r>
            <a:r>
              <a:rPr lang="en-CA" altLang="en-US" i="1">
                <a:latin typeface="Times New Roman" pitchFamily="18" charset="0"/>
                <a:cs typeface="Times New Roman" pitchFamily="18" charset="0"/>
              </a:rPr>
              <a:t>L</a:t>
            </a:r>
            <a:r>
              <a:rPr lang="en-CA" altLang="en-US" baseline="-25000">
                <a:latin typeface="Times New Roman" pitchFamily="18" charset="0"/>
                <a:cs typeface="Times New Roman" pitchFamily="18" charset="0"/>
              </a:rPr>
              <a:t>1</a:t>
            </a:r>
            <a:r>
              <a:rPr lang="en-CA" altLang="en-US">
                <a:latin typeface="Arial" charset="0"/>
                <a:cs typeface="Arial" charset="0"/>
              </a:rPr>
              <a:t> vertex; thus H and E form the second layer, </a:t>
            </a:r>
            <a:r>
              <a:rPr lang="en-CA" altLang="en-US" i="1">
                <a:latin typeface="Times New Roman" pitchFamily="18" charset="0"/>
                <a:cs typeface="Times New Roman" pitchFamily="18" charset="0"/>
              </a:rPr>
              <a:t>L</a:t>
            </a:r>
            <a:r>
              <a:rPr lang="en-CA" altLang="en-US" baseline="-25000">
                <a:latin typeface="Times New Roman" pitchFamily="18" charset="0"/>
                <a:cs typeface="Times New Roman" pitchFamily="18" charset="0"/>
              </a:rPr>
              <a:t>2</a:t>
            </a:r>
            <a:endParaRPr lang="en-CA" altLang="en-US">
              <a:latin typeface="Times New Roman" pitchFamily="18" charset="0"/>
              <a:cs typeface="Times New Roman" pitchFamily="18" charset="0"/>
            </a:endParaRPr>
          </a:p>
        </p:txBody>
      </p:sp>
      <p:graphicFrame>
        <p:nvGraphicFramePr>
          <p:cNvPr id="5" name="Table 4"/>
          <p:cNvGraphicFramePr>
            <a:graphicFrameLocks noGrp="1"/>
          </p:cNvGraphicFramePr>
          <p:nvPr/>
        </p:nvGraphicFramePr>
        <p:xfrm>
          <a:off x="3635375" y="4581525"/>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H</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7F"/>
                    </a:solidFill>
                  </a:tcPr>
                </a:tc>
                <a:tc>
                  <a:txBody>
                    <a:bodyPr/>
                    <a:lstStyle/>
                    <a:p>
                      <a:pPr algn="ctr"/>
                      <a:r>
                        <a:rPr lang="en-CA" sz="1800" dirty="0"/>
                        <a:t>E</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7F"/>
                    </a:solidFill>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cxnSp>
        <p:nvCxnSpPr>
          <p:cNvPr id="6" name="Straight Connector 5"/>
          <p:cNvCxnSpPr/>
          <p:nvPr/>
        </p:nvCxnSpPr>
        <p:spPr>
          <a:xfrm>
            <a:off x="4967585" y="3221831"/>
            <a:ext cx="385465" cy="44053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pic>
        <p:nvPicPr>
          <p:cNvPr id="24581" name="Picture 24580"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94163506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CA" altLang="en-US">
                <a:latin typeface="Arial" charset="0"/>
                <a:cs typeface="Arial" charset="0"/>
              </a:rPr>
              <a:t>Determining Distances</a:t>
            </a:r>
          </a:p>
        </p:txBody>
      </p:sp>
      <p:sp>
        <p:nvSpPr>
          <p:cNvPr id="25603" name="Content Placeholder 2"/>
          <p:cNvSpPr>
            <a:spLocks noGrp="1"/>
          </p:cNvSpPr>
          <p:nvPr>
            <p:ph idx="1"/>
          </p:nvPr>
        </p:nvSpPr>
        <p:spPr/>
        <p:txBody>
          <a:bodyPr/>
          <a:lstStyle/>
          <a:p>
            <a:pPr>
              <a:buFont typeface="Arial" charset="0"/>
              <a:buNone/>
            </a:pPr>
            <a:r>
              <a:rPr lang="en-CA" altLang="en-US">
                <a:latin typeface="Arial" charset="0"/>
                <a:cs typeface="Arial" charset="0"/>
              </a:rPr>
              <a:t>	Popping H in </a:t>
            </a:r>
            <a:r>
              <a:rPr lang="en-CA" altLang="en-US" i="1">
                <a:latin typeface="Times New Roman" pitchFamily="18" charset="0"/>
                <a:cs typeface="Times New Roman" pitchFamily="18" charset="0"/>
              </a:rPr>
              <a:t>L</a:t>
            </a:r>
            <a:r>
              <a:rPr lang="en-CA" altLang="en-US" baseline="-25000">
                <a:latin typeface="Times New Roman" pitchFamily="18" charset="0"/>
                <a:cs typeface="Times New Roman" pitchFamily="18" charset="0"/>
              </a:rPr>
              <a:t>2</a:t>
            </a:r>
            <a:r>
              <a:rPr lang="en-CA" altLang="en-US">
                <a:latin typeface="Arial" charset="0"/>
                <a:cs typeface="Arial" charset="0"/>
              </a:rPr>
              <a:t> adds C and I to the third layer </a:t>
            </a:r>
            <a:r>
              <a:rPr lang="en-CA" altLang="en-US" i="1">
                <a:latin typeface="Times New Roman" pitchFamily="18" charset="0"/>
                <a:cs typeface="Times New Roman" pitchFamily="18" charset="0"/>
              </a:rPr>
              <a:t>L</a:t>
            </a:r>
            <a:r>
              <a:rPr lang="en-CA" altLang="en-US" baseline="-25000">
                <a:latin typeface="Times New Roman" pitchFamily="18" charset="0"/>
                <a:cs typeface="Times New Roman" pitchFamily="18" charset="0"/>
              </a:rPr>
              <a:t>3</a:t>
            </a:r>
            <a:endParaRPr lang="en-CA" altLang="en-US">
              <a:latin typeface="Times New Roman" pitchFamily="18" charset="0"/>
              <a:cs typeface="Times New Roman" pitchFamily="18" charset="0"/>
            </a:endParaRPr>
          </a:p>
          <a:p>
            <a:pPr>
              <a:buFont typeface="Arial" charset="0"/>
              <a:buNone/>
            </a:pPr>
            <a:endParaRPr lang="en-CA" altLang="en-US">
              <a:latin typeface="Arial" charset="0"/>
              <a:cs typeface="Arial" charset="0"/>
            </a:endParaRPr>
          </a:p>
        </p:txBody>
      </p:sp>
      <p:pic>
        <p:nvPicPr>
          <p:cNvPr id="25604" name="Picture 8" descr="C:\Users\dwharder\Desktop\x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38283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3635375" y="4581525"/>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E</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7F"/>
                    </a:solidFill>
                  </a:tcPr>
                </a:tc>
                <a:tc>
                  <a:txBody>
                    <a:bodyPr/>
                    <a:lstStyle/>
                    <a:p>
                      <a:pPr algn="ctr"/>
                      <a:r>
                        <a:rPr lang="en-CA" sz="1800" dirty="0"/>
                        <a:t>C</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1BA90"/>
                    </a:solidFill>
                  </a:tcPr>
                </a:tc>
                <a:tc>
                  <a:txBody>
                    <a:bodyPr/>
                    <a:lstStyle/>
                    <a:p>
                      <a:pPr algn="ctr"/>
                      <a:r>
                        <a:rPr lang="en-CA" sz="1800" dirty="0"/>
                        <a:t>I</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1BA90"/>
                    </a:solidFill>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cxnSp>
        <p:nvCxnSpPr>
          <p:cNvPr id="6" name="Straight Connector 5"/>
          <p:cNvCxnSpPr/>
          <p:nvPr/>
        </p:nvCxnSpPr>
        <p:spPr>
          <a:xfrm>
            <a:off x="4967585" y="3221831"/>
            <a:ext cx="385465" cy="44053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pic>
        <p:nvPicPr>
          <p:cNvPr id="25605" name="Picture 25604"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814078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breadth-first traversal</a:t>
            </a:r>
          </a:p>
          <a:p>
            <a:pPr lvl="1"/>
            <a:r>
              <a:rPr lang="en-CA" dirty="0"/>
              <a:t>Push the first vertex onto the queue</a:t>
            </a:r>
          </a:p>
        </p:txBody>
      </p:sp>
      <p:graphicFrame>
        <p:nvGraphicFramePr>
          <p:cNvPr id="5" name="Table 4"/>
          <p:cNvGraphicFramePr>
            <a:graphicFrameLocks noGrp="1"/>
          </p:cNvGraphicFramePr>
          <p:nvPr>
            <p:extLst>
              <p:ext uri="{D42A27DB-BD31-4B8C-83A1-F6EECF244321}">
                <p14:modId xmlns:p14="http://schemas.microsoft.com/office/powerpoint/2010/main" val="1233484303"/>
              </p:ext>
            </p:extLst>
          </p:nvPr>
        </p:nvGraphicFramePr>
        <p:xfrm>
          <a:off x="1907704" y="5373216"/>
          <a:ext cx="3024336" cy="370840"/>
        </p:xfrm>
        <a:graphic>
          <a:graphicData uri="http://schemas.openxmlformats.org/drawingml/2006/table">
            <a:tbl>
              <a:tblPr firstRow="1" bandRow="1">
                <a:tableStyleId>{2D5ABB26-0587-4C30-8999-92F81FD0307C}</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gridCol w="504056">
                  <a:extLst>
                    <a:ext uri="{9D8B030D-6E8A-4147-A177-3AD203B41FA5}">
                      <a16:colId xmlns:a16="http://schemas.microsoft.com/office/drawing/2014/main" val="20004"/>
                    </a:ext>
                  </a:extLst>
                </a:gridCol>
                <a:gridCol w="504056">
                  <a:extLst>
                    <a:ext uri="{9D8B030D-6E8A-4147-A177-3AD203B41FA5}">
                      <a16:colId xmlns:a16="http://schemas.microsoft.com/office/drawing/2014/main" val="20005"/>
                    </a:ext>
                  </a:extLst>
                </a:gridCol>
              </a:tblGrid>
              <a:tr h="370840">
                <a:tc>
                  <a:txBody>
                    <a:bodyPr/>
                    <a:lstStyle/>
                    <a:p>
                      <a:pPr algn="ctr"/>
                      <a:r>
                        <a:rPr lang="en-CA"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474705" y="2708920"/>
            <a:ext cx="4486283" cy="242184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91170367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CA" altLang="en-US">
                <a:latin typeface="Arial" charset="0"/>
                <a:cs typeface="Arial" charset="0"/>
              </a:rPr>
              <a:t>Determining Distances</a:t>
            </a:r>
          </a:p>
        </p:txBody>
      </p:sp>
      <p:sp>
        <p:nvSpPr>
          <p:cNvPr id="26627" name="Content Placeholder 2"/>
          <p:cNvSpPr>
            <a:spLocks noGrp="1"/>
          </p:cNvSpPr>
          <p:nvPr>
            <p:ph idx="1"/>
          </p:nvPr>
        </p:nvSpPr>
        <p:spPr/>
        <p:txBody>
          <a:bodyPr/>
          <a:lstStyle/>
          <a:p>
            <a:pPr>
              <a:buFont typeface="Arial" charset="0"/>
              <a:buNone/>
            </a:pPr>
            <a:r>
              <a:rPr lang="en-CA" altLang="en-US">
                <a:latin typeface="Arial" charset="0"/>
                <a:cs typeface="Arial" charset="0"/>
              </a:rPr>
              <a:t>	E has no more adjacent unvisited vertices</a:t>
            </a:r>
          </a:p>
          <a:p>
            <a:pPr lvl="1"/>
            <a:r>
              <a:rPr lang="en-CA" altLang="en-US">
                <a:latin typeface="Arial" charset="0"/>
                <a:cs typeface="Arial" charset="0"/>
              </a:rPr>
              <a:t>Thus C and I form the third layer, </a:t>
            </a:r>
            <a:r>
              <a:rPr lang="en-CA" altLang="en-US" i="1">
                <a:latin typeface="Times New Roman" pitchFamily="18" charset="0"/>
                <a:cs typeface="Times New Roman" pitchFamily="18" charset="0"/>
              </a:rPr>
              <a:t>L</a:t>
            </a:r>
            <a:r>
              <a:rPr lang="en-CA" altLang="en-US" baseline="-25000">
                <a:latin typeface="Times New Roman" pitchFamily="18" charset="0"/>
                <a:cs typeface="Times New Roman" pitchFamily="18" charset="0"/>
              </a:rPr>
              <a:t>3</a:t>
            </a:r>
            <a:endParaRPr lang="en-CA" altLang="en-US">
              <a:latin typeface="Times New Roman" pitchFamily="18" charset="0"/>
              <a:cs typeface="Times New Roman" pitchFamily="18" charset="0"/>
            </a:endParaRPr>
          </a:p>
          <a:p>
            <a:pPr>
              <a:buFont typeface="Arial" charset="0"/>
              <a:buNone/>
            </a:pPr>
            <a:endParaRPr lang="en-CA" altLang="en-US">
              <a:latin typeface="Arial" charset="0"/>
              <a:cs typeface="Arial" charset="0"/>
            </a:endParaRPr>
          </a:p>
        </p:txBody>
      </p:sp>
      <p:pic>
        <p:nvPicPr>
          <p:cNvPr id="26628" name="Picture 8" descr="C:\Users\dwharder\Desktop\x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38283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3635375" y="4581525"/>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C</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1BA90"/>
                    </a:solidFill>
                  </a:tcPr>
                </a:tc>
                <a:tc>
                  <a:txBody>
                    <a:bodyPr/>
                    <a:lstStyle/>
                    <a:p>
                      <a:pPr algn="ctr"/>
                      <a:r>
                        <a:rPr lang="en-CA" sz="1800" dirty="0"/>
                        <a:t>I</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1BA90"/>
                    </a:solidFill>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cxnSp>
        <p:nvCxnSpPr>
          <p:cNvPr id="6" name="Straight Connector 5"/>
          <p:cNvCxnSpPr/>
          <p:nvPr/>
        </p:nvCxnSpPr>
        <p:spPr>
          <a:xfrm>
            <a:off x="4967585" y="3221831"/>
            <a:ext cx="385465" cy="44053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pic>
        <p:nvPicPr>
          <p:cNvPr id="26629" name="Picture 26628"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36274979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CA" altLang="en-US">
                <a:latin typeface="Arial" charset="0"/>
                <a:cs typeface="Arial" charset="0"/>
              </a:rPr>
              <a:t>Determining Distances</a:t>
            </a:r>
          </a:p>
        </p:txBody>
      </p:sp>
      <p:sp>
        <p:nvSpPr>
          <p:cNvPr id="27651" name="Content Placeholder 2"/>
          <p:cNvSpPr>
            <a:spLocks noGrp="1"/>
          </p:cNvSpPr>
          <p:nvPr>
            <p:ph idx="1"/>
          </p:nvPr>
        </p:nvSpPr>
        <p:spPr/>
        <p:txBody>
          <a:bodyPr>
            <a:normAutofit/>
          </a:bodyPr>
          <a:lstStyle/>
          <a:p>
            <a:pPr>
              <a:buFont typeface="Arial" charset="0"/>
              <a:buNone/>
            </a:pPr>
            <a:r>
              <a:rPr lang="en-CA" altLang="en-US" dirty="0">
                <a:latin typeface="Arial" charset="0"/>
                <a:cs typeface="Arial" charset="0"/>
              </a:rPr>
              <a:t>	The unvisited vertex D is adjacent to vertices in </a:t>
            </a:r>
            <a:r>
              <a:rPr lang="en-CA" altLang="en-US" i="1" dirty="0">
                <a:latin typeface="Times New Roman" pitchFamily="18" charset="0"/>
                <a:cs typeface="Times New Roman" pitchFamily="18" charset="0"/>
              </a:rPr>
              <a:t>L</a:t>
            </a:r>
            <a:r>
              <a:rPr lang="en-CA" altLang="en-US" baseline="-25000" dirty="0">
                <a:latin typeface="Times New Roman" pitchFamily="18" charset="0"/>
                <a:cs typeface="Times New Roman" pitchFamily="18" charset="0"/>
              </a:rPr>
              <a:t>3</a:t>
            </a:r>
            <a:endParaRPr lang="en-CA" altLang="en-US" dirty="0">
              <a:latin typeface="Arial" charset="0"/>
              <a:cs typeface="Arial" charset="0"/>
            </a:endParaRPr>
          </a:p>
          <a:p>
            <a:pPr lvl="1"/>
            <a:r>
              <a:rPr lang="en-CA" altLang="en-US" dirty="0">
                <a:latin typeface="Arial" charset="0"/>
                <a:cs typeface="Arial" charset="0"/>
              </a:rPr>
              <a:t>This vertex forms the fourth layer, </a:t>
            </a:r>
            <a:r>
              <a:rPr lang="en-CA" altLang="en-US" i="1" dirty="0">
                <a:latin typeface="Times New Roman" pitchFamily="18" charset="0"/>
                <a:cs typeface="Times New Roman" pitchFamily="18" charset="0"/>
              </a:rPr>
              <a:t>L</a:t>
            </a:r>
            <a:r>
              <a:rPr lang="en-CA" altLang="en-US" baseline="-25000" dirty="0">
                <a:latin typeface="Times New Roman" pitchFamily="18" charset="0"/>
                <a:cs typeface="Times New Roman" pitchFamily="18" charset="0"/>
              </a:rPr>
              <a:t>4</a:t>
            </a:r>
            <a:endParaRPr lang="en-CA" altLang="en-US" dirty="0">
              <a:latin typeface="Times New Roman" pitchFamily="18" charset="0"/>
              <a:cs typeface="Times New Roman" pitchFamily="18" charset="0"/>
            </a:endParaRPr>
          </a:p>
          <a:p>
            <a:pPr>
              <a:buFont typeface="Arial" charset="0"/>
              <a:buNone/>
            </a:pPr>
            <a:endParaRPr lang="en-CA" altLang="en-US" dirty="0">
              <a:latin typeface="Arial" charset="0"/>
              <a:cs typeface="Arial" charset="0"/>
            </a:endParaRPr>
          </a:p>
          <a:p>
            <a:pPr>
              <a:buFont typeface="Arial" charset="0"/>
              <a:buNone/>
            </a:pPr>
            <a:endParaRPr lang="en-CA" altLang="en-US" dirty="0">
              <a:latin typeface="Arial" charset="0"/>
              <a:cs typeface="Arial" charset="0"/>
            </a:endParaRPr>
          </a:p>
          <a:p>
            <a:pPr>
              <a:buFont typeface="Arial" charset="0"/>
              <a:buNone/>
            </a:pPr>
            <a:endParaRPr lang="en-CA" altLang="en-US" dirty="0">
              <a:latin typeface="Arial" charset="0"/>
              <a:cs typeface="Arial" charset="0"/>
            </a:endParaRPr>
          </a:p>
          <a:p>
            <a:pPr>
              <a:buFont typeface="Arial" charset="0"/>
              <a:buNone/>
            </a:pPr>
            <a:endParaRPr lang="en-CA" altLang="en-US" dirty="0">
              <a:latin typeface="Arial" charset="0"/>
              <a:cs typeface="Arial" charset="0"/>
            </a:endParaRPr>
          </a:p>
          <a:p>
            <a:pPr>
              <a:buFont typeface="Arial" charset="0"/>
              <a:buNone/>
            </a:pPr>
            <a:endParaRPr lang="en-CA" altLang="en-US" dirty="0">
              <a:latin typeface="Arial" charset="0"/>
              <a:cs typeface="Arial" charset="0"/>
            </a:endParaRPr>
          </a:p>
          <a:p>
            <a:pPr>
              <a:buFont typeface="Arial" charset="0"/>
              <a:buNone/>
            </a:pPr>
            <a:endParaRPr lang="en-CA" altLang="en-US" dirty="0">
              <a:latin typeface="Arial" charset="0"/>
              <a:cs typeface="Arial" charset="0"/>
            </a:endParaRPr>
          </a:p>
          <a:p>
            <a:pPr lvl="1"/>
            <a:r>
              <a:rPr lang="en-CA" altLang="en-US" dirty="0">
                <a:latin typeface="Arial" charset="0"/>
                <a:cs typeface="Arial" charset="0"/>
              </a:rPr>
              <a:t>Distance 1: B, F, G</a:t>
            </a:r>
          </a:p>
          <a:p>
            <a:pPr lvl="1"/>
            <a:r>
              <a:rPr lang="en-CA" altLang="en-US" dirty="0">
                <a:latin typeface="Arial" charset="0"/>
                <a:cs typeface="Arial" charset="0"/>
              </a:rPr>
              <a:t>Distance 2: H, E</a:t>
            </a:r>
          </a:p>
          <a:p>
            <a:pPr lvl="1"/>
            <a:r>
              <a:rPr lang="en-CA" altLang="en-US" dirty="0">
                <a:latin typeface="Arial" charset="0"/>
                <a:cs typeface="Arial" charset="0"/>
              </a:rPr>
              <a:t>Distance 3: C, I</a:t>
            </a:r>
          </a:p>
          <a:p>
            <a:pPr lvl="1"/>
            <a:r>
              <a:rPr lang="en-CA" altLang="en-US" dirty="0">
                <a:latin typeface="Arial" charset="0"/>
                <a:cs typeface="Arial" charset="0"/>
              </a:rPr>
              <a:t>Distance 4: D</a:t>
            </a:r>
          </a:p>
        </p:txBody>
      </p:sp>
      <p:pic>
        <p:nvPicPr>
          <p:cNvPr id="27652" name="Picture 9" descr="C:\Users\dwharder\Desktop\x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38283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p:cNvCxnSpPr/>
          <p:nvPr/>
        </p:nvCxnSpPr>
        <p:spPr>
          <a:xfrm>
            <a:off x="4967585" y="3221831"/>
            <a:ext cx="385465" cy="44053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pic>
        <p:nvPicPr>
          <p:cNvPr id="27653" name="Picture 27652"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957847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651">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651">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65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CA" altLang="en-US">
                <a:latin typeface="Arial" charset="0"/>
                <a:cs typeface="Arial" charset="0"/>
              </a:rPr>
              <a:t>Determining Distances</a:t>
            </a:r>
            <a:endParaRPr lang="en-US" altLang="en-US">
              <a:latin typeface="Arial" charset="0"/>
              <a:cs typeface="Arial" charset="0"/>
            </a:endParaRPr>
          </a:p>
        </p:txBody>
      </p:sp>
      <p:sp>
        <p:nvSpPr>
          <p:cNvPr id="28675"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Theorem:</a:t>
            </a:r>
          </a:p>
          <a:p>
            <a:pPr lvl="1"/>
            <a:r>
              <a:rPr lang="en-US" altLang="en-US">
                <a:latin typeface="Arial" charset="0"/>
                <a:cs typeface="Arial" charset="0"/>
              </a:rPr>
              <a:t>If, in a breadth-first traversal of a graph, two vertices </a:t>
            </a:r>
            <a:r>
              <a:rPr lang="en-US" altLang="en-US" i="1">
                <a:latin typeface="Times New Roman" pitchFamily="18" charset="0"/>
                <a:cs typeface="Times New Roman" pitchFamily="18" charset="0"/>
              </a:rPr>
              <a:t>v</a:t>
            </a:r>
            <a:r>
              <a:rPr lang="en-US" altLang="en-US">
                <a:latin typeface="Arial" charset="0"/>
                <a:cs typeface="Arial" charset="0"/>
              </a:rPr>
              <a:t> and </a:t>
            </a:r>
            <a:r>
              <a:rPr lang="en-US" altLang="en-US" i="1">
                <a:latin typeface="Times New Roman" pitchFamily="18" charset="0"/>
                <a:cs typeface="Times New Roman" pitchFamily="18" charset="0"/>
              </a:rPr>
              <a:t>w</a:t>
            </a:r>
            <a:r>
              <a:rPr lang="en-US" altLang="en-US">
                <a:latin typeface="Arial" charset="0"/>
                <a:cs typeface="Arial" charset="0"/>
              </a:rPr>
              <a:t> appear in layers </a:t>
            </a:r>
            <a:r>
              <a:rPr lang="en-US" altLang="en-US" i="1">
                <a:latin typeface="Times New Roman" pitchFamily="18" charset="0"/>
                <a:cs typeface="Times New Roman" pitchFamily="18" charset="0"/>
              </a:rPr>
              <a:t>L</a:t>
            </a:r>
            <a:r>
              <a:rPr lang="en-US" altLang="en-US" i="1" baseline="-25000">
                <a:latin typeface="Times New Roman" pitchFamily="18" charset="0"/>
                <a:cs typeface="Times New Roman" pitchFamily="18" charset="0"/>
              </a:rPr>
              <a:t>i</a:t>
            </a:r>
            <a:r>
              <a:rPr lang="en-US" altLang="en-US">
                <a:latin typeface="Arial" charset="0"/>
                <a:cs typeface="Arial" charset="0"/>
              </a:rPr>
              <a:t> and </a:t>
            </a:r>
            <a:r>
              <a:rPr lang="en-US" altLang="en-US" i="1">
                <a:latin typeface="Times New Roman" pitchFamily="18" charset="0"/>
                <a:cs typeface="Times New Roman" pitchFamily="18" charset="0"/>
              </a:rPr>
              <a:t>L</a:t>
            </a:r>
            <a:r>
              <a:rPr lang="en-US" altLang="en-US" i="1" baseline="-25000">
                <a:latin typeface="Times New Roman" pitchFamily="18" charset="0"/>
                <a:cs typeface="Times New Roman" pitchFamily="18" charset="0"/>
              </a:rPr>
              <a:t>j</a:t>
            </a:r>
            <a:r>
              <a:rPr lang="en-US" altLang="en-US">
                <a:latin typeface="Arial" charset="0"/>
                <a:cs typeface="Arial" charset="0"/>
              </a:rPr>
              <a:t>, respectively and </a:t>
            </a:r>
            <a:r>
              <a:rPr lang="en-US" altLang="en-US">
                <a:latin typeface="Times New Roman" pitchFamily="18" charset="0"/>
                <a:cs typeface="Times New Roman" pitchFamily="18" charset="0"/>
              </a:rPr>
              <a:t>{</a:t>
            </a:r>
            <a:r>
              <a:rPr lang="en-US" altLang="en-US" i="1">
                <a:latin typeface="Times New Roman" pitchFamily="18" charset="0"/>
                <a:cs typeface="Times New Roman" pitchFamily="18" charset="0"/>
              </a:rPr>
              <a:t>v</a:t>
            </a:r>
            <a:r>
              <a:rPr lang="en-US" altLang="en-US">
                <a:latin typeface="Times New Roman" pitchFamily="18" charset="0"/>
                <a:cs typeface="Times New Roman" pitchFamily="18" charset="0"/>
              </a:rPr>
              <a:t>, </a:t>
            </a:r>
            <a:r>
              <a:rPr lang="en-US" altLang="en-US" i="1">
                <a:latin typeface="Times New Roman" pitchFamily="18" charset="0"/>
                <a:cs typeface="Times New Roman" pitchFamily="18" charset="0"/>
              </a:rPr>
              <a:t>w</a:t>
            </a:r>
            <a:r>
              <a:rPr lang="en-US" altLang="en-US">
                <a:latin typeface="Times New Roman" pitchFamily="18" charset="0"/>
                <a:cs typeface="Times New Roman" pitchFamily="18" charset="0"/>
              </a:rPr>
              <a:t>}</a:t>
            </a:r>
            <a:r>
              <a:rPr lang="en-US" altLang="en-US">
                <a:latin typeface="Arial" charset="0"/>
                <a:cs typeface="Arial" charset="0"/>
              </a:rPr>
              <a:t> is an edge in the graph,</a:t>
            </a:r>
            <a:br>
              <a:rPr lang="en-US" altLang="en-US">
                <a:latin typeface="Arial" charset="0"/>
                <a:cs typeface="Arial" charset="0"/>
              </a:rPr>
            </a:br>
            <a:r>
              <a:rPr lang="en-US" altLang="en-US">
                <a:latin typeface="Arial" charset="0"/>
                <a:cs typeface="Arial" charset="0"/>
              </a:rPr>
              <a:t>then </a:t>
            </a:r>
            <a:r>
              <a:rPr lang="en-US" altLang="en-US" i="1">
                <a:latin typeface="Times New Roman" pitchFamily="18" charset="0"/>
                <a:cs typeface="Times New Roman" pitchFamily="18" charset="0"/>
              </a:rPr>
              <a:t>i</a:t>
            </a:r>
            <a:r>
              <a:rPr lang="en-US" altLang="en-US" i="1">
                <a:latin typeface="Arial" charset="0"/>
                <a:cs typeface="Arial" charset="0"/>
              </a:rPr>
              <a:t> </a:t>
            </a:r>
            <a:r>
              <a:rPr lang="en-US" altLang="en-US">
                <a:latin typeface="Arial" charset="0"/>
                <a:cs typeface="Arial" charset="0"/>
              </a:rPr>
              <a:t>and </a:t>
            </a:r>
            <a:r>
              <a:rPr lang="en-US" altLang="en-US" i="1">
                <a:latin typeface="Times New Roman" pitchFamily="18" charset="0"/>
                <a:cs typeface="Times New Roman" pitchFamily="18" charset="0"/>
              </a:rPr>
              <a:t>j</a:t>
            </a:r>
            <a:r>
              <a:rPr lang="en-US" altLang="en-US" i="1">
                <a:latin typeface="Arial" charset="0"/>
                <a:cs typeface="Arial" charset="0"/>
              </a:rPr>
              <a:t> </a:t>
            </a:r>
            <a:r>
              <a:rPr lang="en-US" altLang="en-US">
                <a:latin typeface="Arial" charset="0"/>
                <a:cs typeface="Arial" charset="0"/>
              </a:rPr>
              <a:t>differ by at most one</a:t>
            </a:r>
          </a:p>
          <a:p>
            <a:pPr lvl="1"/>
            <a:endParaRPr lang="en-US" altLang="en-US">
              <a:latin typeface="Arial" charset="0"/>
              <a:cs typeface="Arial" charset="0"/>
            </a:endParaRPr>
          </a:p>
          <a:p>
            <a:pPr>
              <a:buFont typeface="Arial" charset="0"/>
              <a:buNone/>
            </a:pPr>
            <a:r>
              <a:rPr lang="en-US" altLang="en-US">
                <a:latin typeface="Arial" charset="0"/>
                <a:cs typeface="Arial" charset="0"/>
              </a:rPr>
              <a:t>	Proof:</a:t>
            </a:r>
          </a:p>
          <a:p>
            <a:pPr lvl="1">
              <a:buFont typeface="Arial" charset="0"/>
              <a:buNone/>
            </a:pPr>
            <a:r>
              <a:rPr lang="en-US" altLang="en-US">
                <a:latin typeface="Arial" charset="0"/>
                <a:cs typeface="Arial" charset="0"/>
              </a:rPr>
              <a:t>	If </a:t>
            </a:r>
            <a:r>
              <a:rPr lang="en-US" altLang="en-US" i="1">
                <a:latin typeface="Times New Roman" pitchFamily="18" charset="0"/>
                <a:cs typeface="Times New Roman" pitchFamily="18" charset="0"/>
              </a:rPr>
              <a:t>i</a:t>
            </a:r>
            <a:r>
              <a:rPr lang="en-US" altLang="en-US">
                <a:latin typeface="Times New Roman" pitchFamily="18" charset="0"/>
                <a:cs typeface="Times New Roman" pitchFamily="18" charset="0"/>
              </a:rPr>
              <a:t> = </a:t>
            </a:r>
            <a:r>
              <a:rPr lang="en-US" altLang="en-US" i="1">
                <a:latin typeface="Times New Roman" pitchFamily="18" charset="0"/>
                <a:cs typeface="Times New Roman" pitchFamily="18" charset="0"/>
              </a:rPr>
              <a:t>j</a:t>
            </a:r>
            <a:r>
              <a:rPr lang="en-US" altLang="en-US">
                <a:latin typeface="Arial" charset="0"/>
                <a:cs typeface="Arial" charset="0"/>
              </a:rPr>
              <a:t>, we are done</a:t>
            </a:r>
          </a:p>
          <a:p>
            <a:pPr lvl="1">
              <a:buFont typeface="Arial" charset="0"/>
              <a:buNone/>
            </a:pPr>
            <a:r>
              <a:rPr lang="en-US" altLang="en-US">
                <a:latin typeface="Arial" charset="0"/>
                <a:cs typeface="Arial" charset="0"/>
              </a:rPr>
              <a:t>	If </a:t>
            </a:r>
            <a:r>
              <a:rPr lang="en-US" altLang="en-US" i="1">
                <a:latin typeface="Times New Roman" pitchFamily="18" charset="0"/>
                <a:cs typeface="Times New Roman" pitchFamily="18" charset="0"/>
              </a:rPr>
              <a:t>i</a:t>
            </a:r>
            <a:r>
              <a:rPr lang="en-US" altLang="en-US">
                <a:latin typeface="Times New Roman" pitchFamily="18" charset="0"/>
                <a:cs typeface="Times New Roman" pitchFamily="18" charset="0"/>
              </a:rPr>
              <a:t> ≠ </a:t>
            </a:r>
            <a:r>
              <a:rPr lang="en-US" altLang="en-US" i="1">
                <a:latin typeface="Times New Roman" pitchFamily="18" charset="0"/>
                <a:cs typeface="Times New Roman" pitchFamily="18" charset="0"/>
              </a:rPr>
              <a:t>j</a:t>
            </a:r>
            <a:r>
              <a:rPr lang="en-US" altLang="en-US">
                <a:latin typeface="Arial" charset="0"/>
                <a:cs typeface="Arial" charset="0"/>
              </a:rPr>
              <a:t>, without loss of generality, assume </a:t>
            </a:r>
            <a:r>
              <a:rPr lang="en-US" altLang="en-US" i="1">
                <a:latin typeface="Times New Roman" pitchFamily="18" charset="0"/>
                <a:cs typeface="Times New Roman" pitchFamily="18" charset="0"/>
              </a:rPr>
              <a:t>i</a:t>
            </a:r>
            <a:r>
              <a:rPr lang="en-US" altLang="en-US">
                <a:latin typeface="Times New Roman" pitchFamily="18" charset="0"/>
                <a:cs typeface="Times New Roman" pitchFamily="18" charset="0"/>
              </a:rPr>
              <a:t> &lt; </a:t>
            </a:r>
            <a:r>
              <a:rPr lang="en-US" altLang="en-US" i="1">
                <a:latin typeface="Times New Roman" pitchFamily="18" charset="0"/>
                <a:cs typeface="Times New Roman" pitchFamily="18" charset="0"/>
              </a:rPr>
              <a:t>j</a:t>
            </a:r>
            <a:endParaRPr lang="en-US" altLang="en-US">
              <a:latin typeface="Arial" charset="0"/>
              <a:cs typeface="Arial" charset="0"/>
            </a:endParaRPr>
          </a:p>
          <a:p>
            <a:pPr lvl="2">
              <a:buFont typeface="Arial" charset="0"/>
              <a:buNone/>
            </a:pPr>
            <a:r>
              <a:rPr lang="en-US" altLang="en-US">
                <a:latin typeface="Arial" charset="0"/>
                <a:cs typeface="Arial" charset="0"/>
              </a:rPr>
              <a:t>	Because </a:t>
            </a:r>
            <a:r>
              <a:rPr lang="en-US" altLang="en-US" i="1">
                <a:latin typeface="Times New Roman" pitchFamily="18" charset="0"/>
                <a:cs typeface="Times New Roman" pitchFamily="18" charset="0"/>
              </a:rPr>
              <a:t>v </a:t>
            </a:r>
            <a:r>
              <a:rPr lang="en-US" altLang="en-US">
                <a:latin typeface="Times New Roman" pitchFamily="18" charset="0"/>
                <a:cs typeface="Times New Roman" pitchFamily="18" charset="0"/>
              </a:rPr>
              <a:t>∈ </a:t>
            </a:r>
            <a:r>
              <a:rPr lang="en-US" altLang="en-US" i="1">
                <a:latin typeface="Times New Roman" pitchFamily="18" charset="0"/>
                <a:cs typeface="Times New Roman" pitchFamily="18" charset="0"/>
              </a:rPr>
              <a:t>L</a:t>
            </a:r>
            <a:r>
              <a:rPr lang="en-US" altLang="en-US" i="1" baseline="-25000">
                <a:latin typeface="Times New Roman" pitchFamily="18" charset="0"/>
                <a:cs typeface="Times New Roman" pitchFamily="18" charset="0"/>
              </a:rPr>
              <a:t>i</a:t>
            </a:r>
            <a:r>
              <a:rPr lang="en-US" altLang="en-US">
                <a:latin typeface="Arial" charset="0"/>
                <a:cs typeface="Arial" charset="0"/>
              </a:rPr>
              <a:t>, </a:t>
            </a:r>
            <a:r>
              <a:rPr lang="en-US" altLang="en-US" i="1">
                <a:latin typeface="Times New Roman" pitchFamily="18" charset="0"/>
                <a:cs typeface="Times New Roman" pitchFamily="18" charset="0"/>
              </a:rPr>
              <a:t>w </a:t>
            </a:r>
            <a:r>
              <a:rPr lang="en-US" altLang="en-US">
                <a:latin typeface="Arial" charset="0"/>
                <a:cs typeface="Arial" charset="0"/>
              </a:rPr>
              <a:t>does not appear in any previous layer, and </a:t>
            </a:r>
            <a:r>
              <a:rPr lang="en-US" altLang="en-US">
                <a:latin typeface="Times New Roman" pitchFamily="18" charset="0"/>
                <a:cs typeface="Times New Roman" pitchFamily="18" charset="0"/>
              </a:rPr>
              <a:t>{</a:t>
            </a:r>
            <a:r>
              <a:rPr lang="en-US" altLang="en-US" i="1">
                <a:latin typeface="Times New Roman" pitchFamily="18" charset="0"/>
                <a:cs typeface="Times New Roman" pitchFamily="18" charset="0"/>
              </a:rPr>
              <a:t>v</a:t>
            </a:r>
            <a:r>
              <a:rPr lang="en-US" altLang="en-US">
                <a:latin typeface="Times New Roman" pitchFamily="18" charset="0"/>
                <a:cs typeface="Times New Roman" pitchFamily="18" charset="0"/>
              </a:rPr>
              <a:t>, </a:t>
            </a:r>
            <a:r>
              <a:rPr lang="en-US" altLang="en-US" i="1">
                <a:latin typeface="Times New Roman" pitchFamily="18" charset="0"/>
                <a:cs typeface="Times New Roman" pitchFamily="18" charset="0"/>
              </a:rPr>
              <a:t>w</a:t>
            </a:r>
            <a:r>
              <a:rPr lang="en-US" altLang="en-US">
                <a:latin typeface="Times New Roman" pitchFamily="18" charset="0"/>
                <a:cs typeface="Times New Roman" pitchFamily="18" charset="0"/>
              </a:rPr>
              <a:t>}</a:t>
            </a:r>
            <a:r>
              <a:rPr lang="en-US" altLang="en-US">
                <a:latin typeface="Arial" charset="0"/>
                <a:cs typeface="Arial" charset="0"/>
              </a:rPr>
              <a:t> is an edge in the graph, it follows that </a:t>
            </a:r>
            <a:r>
              <a:rPr lang="en-US" altLang="en-US" i="1">
                <a:latin typeface="Times New Roman" pitchFamily="18" charset="0"/>
                <a:cs typeface="Times New Roman" pitchFamily="18" charset="0"/>
              </a:rPr>
              <a:t>w </a:t>
            </a:r>
            <a:r>
              <a:rPr lang="en-US" altLang="en-US">
                <a:latin typeface="Times New Roman" pitchFamily="18" charset="0"/>
                <a:cs typeface="Times New Roman" pitchFamily="18" charset="0"/>
              </a:rPr>
              <a:t>∈ </a:t>
            </a:r>
            <a:r>
              <a:rPr lang="en-US" altLang="en-US" i="1">
                <a:latin typeface="Times New Roman" pitchFamily="18" charset="0"/>
                <a:cs typeface="Times New Roman" pitchFamily="18" charset="0"/>
              </a:rPr>
              <a:t>L</a:t>
            </a:r>
            <a:r>
              <a:rPr lang="en-US" altLang="en-US" i="1" baseline="-25000">
                <a:latin typeface="Times New Roman" pitchFamily="18" charset="0"/>
                <a:cs typeface="Times New Roman" pitchFamily="18" charset="0"/>
              </a:rPr>
              <a:t>i</a:t>
            </a:r>
            <a:r>
              <a:rPr lang="en-US" altLang="en-US" baseline="-25000">
                <a:latin typeface="Times New Roman" pitchFamily="18" charset="0"/>
                <a:cs typeface="Times New Roman" pitchFamily="18" charset="0"/>
              </a:rPr>
              <a:t> + 1</a:t>
            </a:r>
          </a:p>
          <a:p>
            <a:pPr lvl="2">
              <a:buFont typeface="Arial" charset="0"/>
              <a:buNone/>
            </a:pPr>
            <a:r>
              <a:rPr lang="en-US" altLang="en-US">
                <a:latin typeface="Arial" charset="0"/>
                <a:cs typeface="Arial" charset="0"/>
              </a:rPr>
              <a:t>	Thus</a:t>
            </a:r>
            <a:r>
              <a:rPr lang="en-US" altLang="en-US">
                <a:latin typeface="Times New Roman" pitchFamily="18" charset="0"/>
                <a:cs typeface="Times New Roman" pitchFamily="18" charset="0"/>
              </a:rPr>
              <a:t>, </a:t>
            </a:r>
            <a:r>
              <a:rPr lang="en-US" altLang="en-US" i="1">
                <a:latin typeface="Times New Roman" pitchFamily="18" charset="0"/>
                <a:cs typeface="Times New Roman" pitchFamily="18" charset="0"/>
              </a:rPr>
              <a:t>j </a:t>
            </a:r>
            <a:r>
              <a:rPr lang="en-US" altLang="en-US">
                <a:latin typeface="Times New Roman" pitchFamily="18" charset="0"/>
                <a:cs typeface="Times New Roman" pitchFamily="18" charset="0"/>
              </a:rPr>
              <a:t>= </a:t>
            </a:r>
            <a:r>
              <a:rPr lang="en-US" altLang="en-US" i="1">
                <a:latin typeface="Times New Roman" pitchFamily="18" charset="0"/>
                <a:cs typeface="Times New Roman" pitchFamily="18" charset="0"/>
              </a:rPr>
              <a:t>i</a:t>
            </a:r>
            <a:r>
              <a:rPr lang="en-US" altLang="en-US">
                <a:latin typeface="Times New Roman" pitchFamily="18" charset="0"/>
                <a:cs typeface="Times New Roman" pitchFamily="18" charset="0"/>
              </a:rPr>
              <a:t> + 1</a:t>
            </a:r>
          </a:p>
          <a:p>
            <a:pPr lvl="1">
              <a:buFont typeface="Arial" charset="0"/>
              <a:buNone/>
            </a:pPr>
            <a:r>
              <a:rPr lang="en-US" altLang="en-US">
                <a:latin typeface="Arial" charset="0"/>
                <a:cs typeface="Arial" charset="0"/>
              </a:rPr>
              <a:t>	Therefore, </a:t>
            </a:r>
            <a:r>
              <a:rPr lang="en-US" altLang="en-US" i="1">
                <a:latin typeface="Times New Roman" pitchFamily="18" charset="0"/>
                <a:cs typeface="Times New Roman" pitchFamily="18" charset="0"/>
              </a:rPr>
              <a:t>i</a:t>
            </a:r>
            <a:r>
              <a:rPr lang="en-US" altLang="en-US" i="1">
                <a:latin typeface="Arial" charset="0"/>
                <a:cs typeface="Arial" charset="0"/>
              </a:rPr>
              <a:t> </a:t>
            </a:r>
            <a:r>
              <a:rPr lang="en-US" altLang="en-US">
                <a:latin typeface="Arial" charset="0"/>
                <a:cs typeface="Arial" charset="0"/>
              </a:rPr>
              <a:t>and </a:t>
            </a:r>
            <a:r>
              <a:rPr lang="en-US" altLang="en-US" i="1">
                <a:latin typeface="Times New Roman" pitchFamily="18" charset="0"/>
                <a:cs typeface="Times New Roman" pitchFamily="18" charset="0"/>
              </a:rPr>
              <a:t>j</a:t>
            </a:r>
            <a:r>
              <a:rPr lang="en-US" altLang="en-US" i="1">
                <a:latin typeface="Arial" charset="0"/>
                <a:cs typeface="Arial" charset="0"/>
              </a:rPr>
              <a:t> </a:t>
            </a:r>
            <a:r>
              <a:rPr lang="en-US" altLang="en-US">
                <a:latin typeface="Arial" charset="0"/>
                <a:cs typeface="Arial" charset="0"/>
              </a:rPr>
              <a:t>differ by at most one</a:t>
            </a:r>
          </a:p>
          <a:p>
            <a:pPr lvl="1"/>
            <a:endParaRPr lang="en-US" altLang="en-US">
              <a:latin typeface="Arial" charset="0"/>
              <a:cs typeface="Arial" charset="0"/>
            </a:endParaRPr>
          </a:p>
          <a:p>
            <a:pPr lvl="1"/>
            <a:endParaRPr lang="en-US" altLang="en-US">
              <a:latin typeface="Arial" charset="0"/>
              <a:cs typeface="Arial" charset="0"/>
            </a:endParaRPr>
          </a:p>
        </p:txBody>
      </p:sp>
      <p:pic>
        <p:nvPicPr>
          <p:cNvPr id="28676" name="Picture 28675"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427123802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ltLang="en-US">
                <a:latin typeface="Arial" charset="0"/>
                <a:cs typeface="Arial" charset="0"/>
              </a:rPr>
              <a:t>Sumary</a:t>
            </a:r>
          </a:p>
        </p:txBody>
      </p:sp>
      <p:sp>
        <p:nvSpPr>
          <p:cNvPr id="7987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This topic found the </a:t>
            </a:r>
            <a:r>
              <a:rPr lang="en-US" altLang="en-US" dirty="0" err="1">
                <a:latin typeface="Arial" charset="0"/>
                <a:cs typeface="Arial" charset="0"/>
              </a:rPr>
              <a:t>unweighted</a:t>
            </a:r>
            <a:r>
              <a:rPr lang="en-US" altLang="en-US" dirty="0">
                <a:latin typeface="Arial" charset="0"/>
                <a:cs typeface="Arial" charset="0"/>
              </a:rPr>
              <a:t> path length from a single vertex to all other vertices</a:t>
            </a:r>
          </a:p>
          <a:p>
            <a:pPr lvl="1"/>
            <a:r>
              <a:rPr lang="en-US" altLang="en-US" dirty="0">
                <a:latin typeface="Arial" charset="0"/>
                <a:cs typeface="Arial" charset="0"/>
              </a:rPr>
              <a:t>A breadth-first traversal was used</a:t>
            </a:r>
          </a:p>
          <a:p>
            <a:pPr lvl="1"/>
            <a:r>
              <a:rPr lang="en-US" altLang="en-US" dirty="0">
                <a:latin typeface="Arial" charset="0"/>
                <a:cs typeface="Arial" charset="0"/>
              </a:rPr>
              <a:t>The first vertex is marked as layer </a:t>
            </a:r>
            <a:r>
              <a:rPr lang="en-US" altLang="en-US" dirty="0">
                <a:latin typeface="Times New Roman" panose="02020603050405020304" pitchFamily="18" charset="0"/>
                <a:cs typeface="Times New Roman" panose="02020603050405020304" pitchFamily="18" charset="0"/>
              </a:rPr>
              <a:t>0</a:t>
            </a:r>
          </a:p>
          <a:p>
            <a:pPr lvl="1"/>
            <a:r>
              <a:rPr lang="en-US" altLang="en-US" dirty="0">
                <a:latin typeface="Arial" charset="0"/>
                <a:cs typeface="Arial" charset="0"/>
              </a:rPr>
              <a:t>Vertices added to the queue by one in layer </a:t>
            </a:r>
            <a:r>
              <a:rPr lang="en-US" altLang="en-US" i="1" dirty="0">
                <a:latin typeface="Times New Roman" panose="02020603050405020304" pitchFamily="18" charset="0"/>
                <a:cs typeface="Times New Roman" panose="02020603050405020304" pitchFamily="18" charset="0"/>
              </a:rPr>
              <a:t>k</a:t>
            </a:r>
            <a:r>
              <a:rPr lang="en-US" altLang="en-US" dirty="0">
                <a:latin typeface="Arial" charset="0"/>
                <a:cs typeface="Arial" charset="0"/>
              </a:rPr>
              <a:t> are marked as layer </a:t>
            </a:r>
            <a:r>
              <a:rPr lang="en-US" altLang="en-US" i="1" dirty="0">
                <a:latin typeface="Times New Roman" panose="02020603050405020304" pitchFamily="18" charset="0"/>
                <a:cs typeface="Times New Roman" panose="02020603050405020304" pitchFamily="18" charset="0"/>
              </a:rPr>
              <a:t>k</a:t>
            </a:r>
            <a:r>
              <a:rPr lang="en-US" altLang="en-US" dirty="0">
                <a:latin typeface="Times New Roman" panose="02020603050405020304" pitchFamily="18" charset="0"/>
                <a:cs typeface="Times New Roman" panose="02020603050405020304" pitchFamily="18" charset="0"/>
              </a:rPr>
              <a:t> + 1</a:t>
            </a:r>
          </a:p>
          <a:p>
            <a:pPr lvl="1"/>
            <a:r>
              <a:rPr lang="en-US" altLang="en-US" dirty="0">
                <a:latin typeface="Arial" charset="0"/>
                <a:cs typeface="Arial" charset="0"/>
              </a:rPr>
              <a:t>Later, we will see different algorithms for finding the shortest path length </a:t>
            </a:r>
            <a:r>
              <a:rPr lang="en-US" altLang="en-US">
                <a:latin typeface="Arial" charset="0"/>
                <a:cs typeface="Arial" charset="0"/>
              </a:rPr>
              <a:t>in weighted graphs</a:t>
            </a:r>
            <a:endParaRPr lang="en-US" altLang="en-US" dirty="0">
              <a:latin typeface="Times New Roman" panose="02020603050405020304" pitchFamily="18" charset="0"/>
              <a:cs typeface="Times New Roman" panose="02020603050405020304" pitchFamily="18" charset="0"/>
            </a:endParaRPr>
          </a:p>
          <a:p>
            <a:pPr marL="457200" lvl="1" indent="0">
              <a:buNone/>
            </a:pPr>
            <a:endParaRPr lang="en-US" altLang="en-US" dirty="0">
              <a:latin typeface="Times New Roman" panose="02020603050405020304" pitchFamily="18" charset="0"/>
              <a:cs typeface="Times New Roman" panose="02020603050405020304" pitchFamily="18" charset="0"/>
            </a:endParaRPr>
          </a:p>
        </p:txBody>
      </p:sp>
      <p:pic>
        <p:nvPicPr>
          <p:cNvPr id="79876" name="Picture 79875"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15173356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atin typeface="Arial" charset="0"/>
                <a:cs typeface="Arial" charset="0"/>
              </a:rPr>
              <a:t>References</a:t>
            </a:r>
          </a:p>
        </p:txBody>
      </p:sp>
      <p:sp>
        <p:nvSpPr>
          <p:cNvPr id="20483" name="Rectangle 3"/>
          <p:cNvSpPr>
            <a:spLocks noGrp="1" noChangeArrowheads="1"/>
          </p:cNvSpPr>
          <p:nvPr>
            <p:ph type="body" idx="1"/>
          </p:nvPr>
        </p:nvSpPr>
        <p:spPr/>
        <p:txBody>
          <a:bodyPr/>
          <a:lstStyle/>
          <a:p>
            <a:pPr marL="533400" indent="-533400">
              <a:buFontTx/>
              <a:buNone/>
              <a:defRPr/>
            </a:pPr>
            <a:r>
              <a:rPr lang="en-US" sz="1400" dirty="0">
                <a:latin typeface="Arial" charset="0"/>
                <a:cs typeface="Arial" charset="0"/>
              </a:rPr>
              <a:t>	Wikipedia, http://en.wikipedia.org/wiki/Shortest_path</a:t>
            </a:r>
          </a:p>
          <a:p>
            <a:pPr marL="533400" indent="-533400">
              <a:buNone/>
              <a:defRPr/>
            </a:pPr>
            <a:r>
              <a:rPr lang="en-US" sz="1400" dirty="0">
                <a:latin typeface="Arial" charset="0"/>
                <a:cs typeface="Arial" charset="0"/>
              </a:rPr>
              <a:t>		          http://en.wikipedia.org/wiki/Breadth-first_search</a:t>
            </a:r>
          </a:p>
          <a:p>
            <a:pPr marL="533400" indent="-533400">
              <a:buNone/>
              <a:defRPr/>
            </a:pPr>
            <a:endParaRPr lang="en-US" altLang="en-US" sz="1400" dirty="0">
              <a:latin typeface="Arial" charset="0"/>
              <a:cs typeface="Arial" charset="0"/>
            </a:endParaRPr>
          </a:p>
          <a:p>
            <a:pPr marL="533400" indent="-533400">
              <a:buNone/>
              <a:defRPr/>
            </a:pPr>
            <a:r>
              <a:rPr lang="en-US" altLang="en-US" sz="1400" dirty="0">
                <a:latin typeface="Arial" charset="0"/>
                <a:cs typeface="Arial" charset="0"/>
              </a:rPr>
              <a:t>[1]	Jon Kleinberg and </a:t>
            </a:r>
            <a:r>
              <a:rPr lang="en-CA" altLang="en-US" sz="1400" dirty="0">
                <a:latin typeface="Arial" charset="0"/>
                <a:cs typeface="Arial" charset="0"/>
              </a:rPr>
              <a:t>É</a:t>
            </a:r>
            <a:r>
              <a:rPr lang="en-US" altLang="en-US" sz="1400" dirty="0" err="1">
                <a:latin typeface="Arial" charset="0"/>
                <a:cs typeface="Arial" charset="0"/>
              </a:rPr>
              <a:t>va</a:t>
            </a:r>
            <a:r>
              <a:rPr lang="en-US" altLang="en-US" sz="1400" dirty="0">
                <a:latin typeface="Arial" charset="0"/>
                <a:cs typeface="Arial" charset="0"/>
              </a:rPr>
              <a:t> </a:t>
            </a:r>
            <a:r>
              <a:rPr lang="en-US" altLang="en-US" sz="1400" dirty="0" err="1">
                <a:latin typeface="Arial" charset="0"/>
                <a:cs typeface="Arial" charset="0"/>
              </a:rPr>
              <a:t>Tardos</a:t>
            </a:r>
            <a:r>
              <a:rPr lang="en-US" altLang="en-US" sz="1400" dirty="0">
                <a:latin typeface="Arial" charset="0"/>
                <a:cs typeface="Arial" charset="0"/>
              </a:rPr>
              <a:t>, </a:t>
            </a:r>
            <a:r>
              <a:rPr lang="en-US" altLang="en-US" sz="1400" i="1" dirty="0">
                <a:latin typeface="Arial" charset="0"/>
                <a:cs typeface="Arial" charset="0"/>
              </a:rPr>
              <a:t>Algorithm Design, </a:t>
            </a:r>
            <a:r>
              <a:rPr lang="en-US" altLang="en-US" sz="1400" dirty="0">
                <a:latin typeface="Arial" charset="0"/>
                <a:cs typeface="Arial" charset="0"/>
              </a:rPr>
              <a:t>Addison Wesley, 2006, §§3.2-5, pp.78-99.</a:t>
            </a:r>
          </a:p>
          <a:p>
            <a:pPr marL="533400" indent="-533400">
              <a:buFontTx/>
              <a:buNone/>
              <a:defRPr/>
            </a:pPr>
            <a:endParaRPr lang="en-US" sz="1400" dirty="0">
              <a:latin typeface="Arial" charset="0"/>
              <a:cs typeface="Arial" charset="0"/>
            </a:endParaRPr>
          </a:p>
          <a:p>
            <a:pPr marL="533400" indent="-533400" algn="just">
              <a:buFont typeface="Arial" charset="0"/>
              <a:buNone/>
              <a:defRPr/>
            </a:pPr>
            <a:r>
              <a:rPr lang="en-US" sz="1400" dirty="0">
                <a:solidFill>
                  <a:schemeClr val="tx1">
                    <a:lumMod val="65000"/>
                    <a:lumOff val="35000"/>
                  </a:schemeClr>
                </a:solidFill>
                <a:latin typeface="Arial" charset="0"/>
                <a:cs typeface="Arial" charset="0"/>
              </a:rPr>
              <a:t>	These slides are provided for the ECE 250</a:t>
            </a:r>
            <a:r>
              <a:rPr lang="en-US" sz="1400" i="1" dirty="0">
                <a:solidFill>
                  <a:schemeClr val="tx1">
                    <a:lumMod val="65000"/>
                    <a:lumOff val="35000"/>
                  </a:schemeClr>
                </a:solidFill>
                <a:latin typeface="Arial" charset="0"/>
                <a:cs typeface="Arial" charset="0"/>
              </a:rPr>
              <a:t> Algorithms and Data Structures</a:t>
            </a:r>
            <a:r>
              <a:rPr lang="en-US" sz="1400" dirty="0">
                <a:solidFill>
                  <a:schemeClr val="tx1">
                    <a:lumMod val="65000"/>
                    <a:lumOff val="35000"/>
                  </a:schemeClr>
                </a:solidFill>
                <a:latin typeface="Arial" charset="0"/>
                <a:cs typeface="Arial" charset="0"/>
              </a:rPr>
              <a:t> course.  The material in it reflects Douglas W. Harder’s best judgment in light of the information available to him at the time of preparation.  Any reliance on these course slides by any party for any other purpose are the responsibility of such parties.  Douglas W. Harder accepts no responsibility for damages, if any, suffered by any party as a result of decisions made or actions based on these course slides for any other purpose than that for which it was intended.</a:t>
            </a:r>
          </a:p>
        </p:txBody>
      </p:sp>
      <p:pic>
        <p:nvPicPr>
          <p:cNvPr id="20484" name="Picture 20483"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52775724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en-US">
                <a:latin typeface="Arial" charset="0"/>
                <a:cs typeface="Arial" charset="0"/>
              </a:rPr>
              <a:t>Outline</a:t>
            </a:r>
          </a:p>
        </p:txBody>
      </p:sp>
      <p:sp>
        <p:nvSpPr>
          <p:cNvPr id="5123"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This topic looks at another problem solved by breadth-first traversals</a:t>
            </a:r>
          </a:p>
          <a:p>
            <a:pPr lvl="1"/>
            <a:r>
              <a:rPr lang="en-US" altLang="en-US" dirty="0">
                <a:latin typeface="Arial" charset="0"/>
                <a:cs typeface="Arial" charset="0"/>
              </a:rPr>
              <a:t>Determining if a graph is bipartite</a:t>
            </a:r>
          </a:p>
          <a:p>
            <a:pPr lvl="1"/>
            <a:r>
              <a:rPr lang="en-US" altLang="en-US" dirty="0">
                <a:latin typeface="Arial" charset="0"/>
                <a:cs typeface="Arial" charset="0"/>
              </a:rPr>
              <a:t>Definition of a bipartite graph</a:t>
            </a:r>
          </a:p>
          <a:p>
            <a:pPr lvl="1"/>
            <a:r>
              <a:rPr lang="en-US" altLang="en-US" dirty="0">
                <a:latin typeface="Arial" charset="0"/>
                <a:cs typeface="Arial" charset="0"/>
              </a:rPr>
              <a:t>The algorithm</a:t>
            </a:r>
          </a:p>
          <a:p>
            <a:pPr lvl="1"/>
            <a:r>
              <a:rPr lang="en-US" altLang="en-US" dirty="0">
                <a:latin typeface="Arial" charset="0"/>
                <a:cs typeface="Arial" charset="0"/>
              </a:rPr>
              <a:t>An example</a:t>
            </a:r>
          </a:p>
        </p:txBody>
      </p:sp>
      <p:pic>
        <p:nvPicPr>
          <p:cNvPr id="5124" name="Picture 5123"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16796072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Outline</a:t>
            </a:r>
            <a:endParaRPr lang="zh-CN" altLang="en-US" dirty="0"/>
          </a:p>
        </p:txBody>
      </p:sp>
      <p:sp>
        <p:nvSpPr>
          <p:cNvPr id="3" name="Content Placeholder 2"/>
          <p:cNvSpPr>
            <a:spLocks noGrp="1"/>
          </p:cNvSpPr>
          <p:nvPr>
            <p:ph idx="1"/>
          </p:nvPr>
        </p:nvSpPr>
        <p:spPr/>
        <p:txBody>
          <a:bodyPr/>
          <a:lstStyle/>
          <a:p>
            <a:r>
              <a:rPr lang="en-US" altLang="zh-CN" dirty="0"/>
              <a:t>Graph traversal</a:t>
            </a:r>
          </a:p>
          <a:p>
            <a:pPr lvl="1"/>
            <a:r>
              <a:rPr lang="en-US" altLang="zh-CN" dirty="0"/>
              <a:t>Breadth-first</a:t>
            </a:r>
          </a:p>
          <a:p>
            <a:pPr lvl="1"/>
            <a:r>
              <a:rPr lang="en-US" altLang="zh-CN" dirty="0"/>
              <a:t>Depth-first</a:t>
            </a:r>
          </a:p>
          <a:p>
            <a:r>
              <a:rPr lang="en-US" altLang="zh-CN" dirty="0"/>
              <a:t>Applications</a:t>
            </a:r>
          </a:p>
          <a:p>
            <a:pPr lvl="1"/>
            <a:r>
              <a:rPr lang="en-CA" altLang="zh-CN" dirty="0"/>
              <a:t>Connectedness</a:t>
            </a:r>
          </a:p>
          <a:p>
            <a:pPr lvl="1"/>
            <a:r>
              <a:rPr lang="en-CA" altLang="zh-CN" dirty="0"/>
              <a:t>Unweighted path length</a:t>
            </a:r>
          </a:p>
          <a:p>
            <a:pPr lvl="1"/>
            <a:r>
              <a:rPr lang="en-CA" altLang="zh-CN" dirty="0">
                <a:solidFill>
                  <a:srgbClr val="FF0000"/>
                </a:solidFill>
              </a:rPr>
              <a:t>Identifying bipartite graphs</a:t>
            </a:r>
          </a:p>
          <a:p>
            <a:pPr lvl="1"/>
            <a:endParaRPr lang="zh-CN" altLang="en-US" dirty="0"/>
          </a:p>
        </p:txBody>
      </p:sp>
      <p:pic>
        <p:nvPicPr>
          <p:cNvPr id="4" name="Picture 3"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25459355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ltLang="en-US" dirty="0">
                <a:latin typeface="Arial" charset="0"/>
                <a:cs typeface="Arial" charset="0"/>
              </a:rPr>
              <a:t>Definition</a:t>
            </a:r>
          </a:p>
        </p:txBody>
      </p:sp>
      <p:sp>
        <p:nvSpPr>
          <p:cNvPr id="5427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Definition</a:t>
            </a:r>
          </a:p>
          <a:p>
            <a:pPr lvl="1"/>
            <a:r>
              <a:rPr lang="en-US" altLang="en-US" dirty="0">
                <a:latin typeface="Arial" charset="0"/>
                <a:cs typeface="Arial" charset="0"/>
              </a:rPr>
              <a:t>A </a:t>
            </a:r>
            <a:r>
              <a:rPr lang="en-US" altLang="en-US" i="1" dirty="0">
                <a:latin typeface="Arial" charset="0"/>
                <a:cs typeface="Arial" charset="0"/>
              </a:rPr>
              <a:t>bipartite graph</a:t>
            </a:r>
            <a:r>
              <a:rPr lang="en-US" altLang="en-US" dirty="0">
                <a:latin typeface="Arial" charset="0"/>
                <a:cs typeface="Arial" charset="0"/>
              </a:rPr>
              <a:t> is a graph where the vertices </a:t>
            </a:r>
            <a:r>
              <a:rPr lang="en-US" altLang="en-US" i="1" dirty="0">
                <a:latin typeface="Times New Roman" pitchFamily="18" charset="0"/>
                <a:cs typeface="Times New Roman" pitchFamily="18" charset="0"/>
              </a:rPr>
              <a:t>V</a:t>
            </a:r>
            <a:r>
              <a:rPr lang="en-US" altLang="en-US" dirty="0">
                <a:latin typeface="Arial" charset="0"/>
                <a:cs typeface="Arial" charset="0"/>
              </a:rPr>
              <a:t> can be divided into two disjoint sets </a:t>
            </a:r>
            <a:r>
              <a:rPr lang="en-US" altLang="en-US" i="1" dirty="0">
                <a:latin typeface="Times New Roman" pitchFamily="18" charset="0"/>
                <a:cs typeface="Times New Roman" pitchFamily="18" charset="0"/>
              </a:rPr>
              <a:t>V</a:t>
            </a:r>
            <a:r>
              <a:rPr lang="en-US" altLang="en-US" baseline="-25000" dirty="0">
                <a:latin typeface="Times New Roman" pitchFamily="18" charset="0"/>
                <a:cs typeface="Times New Roman" pitchFamily="18" charset="0"/>
              </a:rPr>
              <a:t>1</a:t>
            </a:r>
            <a:r>
              <a:rPr lang="en-US" altLang="en-US" dirty="0">
                <a:latin typeface="Arial" charset="0"/>
                <a:cs typeface="Arial" charset="0"/>
              </a:rPr>
              <a:t> and </a:t>
            </a:r>
            <a:r>
              <a:rPr lang="en-US" altLang="en-US" i="1" dirty="0">
                <a:latin typeface="Times New Roman" pitchFamily="18" charset="0"/>
                <a:cs typeface="Times New Roman" pitchFamily="18" charset="0"/>
              </a:rPr>
              <a:t>V</a:t>
            </a:r>
            <a:r>
              <a:rPr lang="en-US" altLang="en-US" baseline="-25000" dirty="0">
                <a:latin typeface="Times New Roman" pitchFamily="18" charset="0"/>
                <a:cs typeface="Times New Roman" pitchFamily="18" charset="0"/>
              </a:rPr>
              <a:t>2</a:t>
            </a:r>
            <a:r>
              <a:rPr lang="en-US" altLang="en-US" dirty="0">
                <a:latin typeface="Arial" charset="0"/>
                <a:cs typeface="Arial" charset="0"/>
              </a:rPr>
              <a:t> such that </a:t>
            </a:r>
            <a:r>
              <a:rPr lang="en-US" altLang="en-US" b="1" dirty="0">
                <a:latin typeface="Arial" charset="0"/>
                <a:cs typeface="Arial" charset="0"/>
              </a:rPr>
              <a:t>every</a:t>
            </a:r>
            <a:r>
              <a:rPr lang="en-US" altLang="en-US" dirty="0">
                <a:latin typeface="Arial" charset="0"/>
                <a:cs typeface="Arial" charset="0"/>
              </a:rPr>
              <a:t> edge has one vertex in </a:t>
            </a:r>
            <a:r>
              <a:rPr lang="en-US" altLang="en-US" i="1" dirty="0">
                <a:latin typeface="Times New Roman" pitchFamily="18" charset="0"/>
                <a:cs typeface="Times New Roman" pitchFamily="18" charset="0"/>
              </a:rPr>
              <a:t>V</a:t>
            </a:r>
            <a:r>
              <a:rPr lang="en-US" altLang="en-US" baseline="-25000" dirty="0">
                <a:latin typeface="Times New Roman" pitchFamily="18" charset="0"/>
                <a:cs typeface="Times New Roman" pitchFamily="18" charset="0"/>
              </a:rPr>
              <a:t>1</a:t>
            </a:r>
            <a:r>
              <a:rPr lang="en-US" altLang="en-US" dirty="0">
                <a:latin typeface="Arial" charset="0"/>
                <a:cs typeface="Arial" charset="0"/>
              </a:rPr>
              <a:t> and the other in </a:t>
            </a:r>
            <a:r>
              <a:rPr lang="en-US" altLang="en-US" i="1" dirty="0">
                <a:latin typeface="Times New Roman" pitchFamily="18" charset="0"/>
                <a:cs typeface="Times New Roman" pitchFamily="18" charset="0"/>
              </a:rPr>
              <a:t>V</a:t>
            </a:r>
            <a:r>
              <a:rPr lang="en-US" altLang="en-US" baseline="-25000" dirty="0">
                <a:latin typeface="Times New Roman" pitchFamily="18" charset="0"/>
                <a:cs typeface="Times New Roman" pitchFamily="18" charset="0"/>
              </a:rPr>
              <a:t>2</a:t>
            </a:r>
            <a:r>
              <a:rPr lang="en-US" altLang="en-US" dirty="0">
                <a:latin typeface="Arial" charset="0"/>
                <a:cs typeface="Arial" charset="0"/>
              </a:rPr>
              <a:t> </a:t>
            </a:r>
          </a:p>
          <a:p>
            <a:pPr lvl="1"/>
            <a:endParaRPr lang="en-US" altLang="en-US" dirty="0">
              <a:latin typeface="Arial" charset="0"/>
              <a:cs typeface="Arial" charset="0"/>
            </a:endParaRPr>
          </a:p>
        </p:txBody>
      </p:sp>
      <p:pic>
        <p:nvPicPr>
          <p:cNvPr id="54276" name="Picture 54275"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404511345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en-US">
                <a:latin typeface="Arial" charset="0"/>
                <a:cs typeface="Arial" charset="0"/>
              </a:rPr>
              <a:t>Bipartite Graphs</a:t>
            </a:r>
          </a:p>
        </p:txBody>
      </p:sp>
      <p:sp>
        <p:nvSpPr>
          <p:cNvPr id="55299"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Consider this graph:  is it bipartite?</a:t>
            </a:r>
          </a:p>
        </p:txBody>
      </p:sp>
      <p:pic>
        <p:nvPicPr>
          <p:cNvPr id="55300" name="Picture 2" descr="C:\Users\dwharder\Desktop\z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613" y="2382838"/>
            <a:ext cx="2017712"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1" name="Picture 55300" descr="temp.png"/>
          <p:cNvPicPr>
            <a:picLocks noChangeAspect="1"/>
          </p:cNvPicPr>
          <p:nvPr/>
        </p:nvPicPr>
        <p:blipFill>
          <a:blip r:embed="rId4"/>
          <a:stretch>
            <a:fillRect/>
          </a:stretch>
        </p:blipFill>
        <p:spPr>
          <a:xfrm>
            <a:off x="8092440" y="-256032"/>
            <a:ext cx="914400" cy="914400"/>
          </a:xfrm>
          <a:prstGeom prst="rect">
            <a:avLst/>
          </a:prstGeom>
        </p:spPr>
      </p:pic>
    </p:spTree>
    <p:extLst>
      <p:ext uri="{BB962C8B-B14F-4D97-AF65-F5344CB8AC3E}">
        <p14:creationId xmlns:p14="http://schemas.microsoft.com/office/powerpoint/2010/main" val="52457729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lang="en-CA" altLang="en-US">
                <a:latin typeface="Arial" charset="0"/>
                <a:cs typeface="Arial" charset="0"/>
              </a:rPr>
              <a:t>Bipartite Graphs</a:t>
            </a:r>
          </a:p>
        </p:txBody>
      </p:sp>
      <p:sp>
        <p:nvSpPr>
          <p:cNvPr id="56323" name="Content Placeholder 2"/>
          <p:cNvSpPr>
            <a:spLocks noGrp="1"/>
          </p:cNvSpPr>
          <p:nvPr>
            <p:ph idx="1"/>
          </p:nvPr>
        </p:nvSpPr>
        <p:spPr/>
        <p:txBody>
          <a:bodyPr/>
          <a:lstStyle/>
          <a:p>
            <a:pPr>
              <a:buFont typeface="Arial" charset="0"/>
              <a:buNone/>
            </a:pPr>
            <a:r>
              <a:rPr lang="en-CA" altLang="en-US">
                <a:latin typeface="Arial" charset="0"/>
                <a:cs typeface="Arial" charset="0"/>
              </a:rPr>
              <a:t>	Yes:  With a little work, it is possible to determine that we can decompose the vertices into two disjoint sets </a:t>
            </a:r>
          </a:p>
        </p:txBody>
      </p:sp>
      <p:pic>
        <p:nvPicPr>
          <p:cNvPr id="56324" name="Picture 3" descr="C:\Users\dwharder\Desktop\z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1138" y="2382838"/>
            <a:ext cx="2017712"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5" name="Picture 2" descr="C:\Users\dwharder\Desktop\z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613" y="2382838"/>
            <a:ext cx="2017712"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6" name="Picture 56325" descr="temp.png"/>
          <p:cNvPicPr>
            <a:picLocks noChangeAspect="1"/>
          </p:cNvPicPr>
          <p:nvPr/>
        </p:nvPicPr>
        <p:blipFill>
          <a:blip r:embed="rId4"/>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704360006"/>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18740</TotalTime>
  <Words>5693</Words>
  <Application>Microsoft Macintosh PowerPoint</Application>
  <PresentationFormat>全屏显示(4:3)</PresentationFormat>
  <Paragraphs>1389</Paragraphs>
  <Slides>124</Slides>
  <Notes>28</Notes>
  <HiddenSlides>31</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124</vt:i4>
      </vt:variant>
    </vt:vector>
  </HeadingPairs>
  <TitlesOfParts>
    <vt:vector size="130" baseType="lpstr">
      <vt:lpstr>Arial</vt:lpstr>
      <vt:lpstr>Calibri</vt:lpstr>
      <vt:lpstr>Consolas</vt:lpstr>
      <vt:lpstr>Symbol</vt:lpstr>
      <vt:lpstr>Times New Roman</vt:lpstr>
      <vt:lpstr>Custom Design</vt:lpstr>
      <vt:lpstr>CS101  Algorithms and Data Structures</vt:lpstr>
      <vt:lpstr>Outline</vt:lpstr>
      <vt:lpstr>Outline</vt:lpstr>
      <vt:lpstr>Graph Traversal</vt:lpstr>
      <vt:lpstr>Graph Traversal</vt:lpstr>
      <vt:lpstr>Breadth-first traversal</vt:lpstr>
      <vt:lpstr>Breadth-first traversal</vt:lpstr>
      <vt:lpstr>Example</vt:lpstr>
      <vt:lpstr>Example</vt:lpstr>
      <vt:lpstr>Example</vt:lpstr>
      <vt:lpstr>Example</vt:lpstr>
      <vt:lpstr>Example</vt:lpstr>
      <vt:lpstr>Example</vt:lpstr>
      <vt:lpstr>Example</vt:lpstr>
      <vt:lpstr>Example</vt:lpstr>
      <vt:lpstr>Example</vt:lpstr>
      <vt:lpstr>Example</vt:lpstr>
      <vt:lpstr>Example</vt:lpstr>
      <vt:lpstr>Example</vt:lpstr>
      <vt:lpstr>Implementation of breadth-first traversal</vt:lpstr>
      <vt:lpstr>Depth-first traversal</vt:lpstr>
      <vt:lpstr>Recursive depth-first traversal</vt:lpstr>
      <vt:lpstr>Depth-first traversal</vt:lpstr>
      <vt:lpstr>Iterative depth-first traversal</vt:lpstr>
      <vt:lpstr>Depth-first traversal</vt:lpstr>
      <vt:lpstr>Example</vt:lpstr>
      <vt:lpstr>Example</vt:lpstr>
      <vt:lpstr>Example</vt:lpstr>
      <vt:lpstr>Example</vt:lpstr>
      <vt:lpstr>Example</vt:lpstr>
      <vt:lpstr>Example</vt:lpstr>
      <vt:lpstr>Example</vt:lpstr>
      <vt:lpstr>Example</vt:lpstr>
      <vt:lpstr>Example</vt:lpstr>
      <vt:lpstr>Example</vt:lpstr>
      <vt:lpstr>Example</vt:lpstr>
      <vt:lpstr>Comparison</vt:lpstr>
      <vt:lpstr>Applications</vt:lpstr>
      <vt:lpstr>Summary</vt:lpstr>
      <vt:lpstr>References</vt:lpstr>
      <vt:lpstr>Outline</vt:lpstr>
      <vt:lpstr>Outline</vt:lpstr>
      <vt:lpstr>Connected</vt:lpstr>
      <vt:lpstr>Connected</vt:lpstr>
      <vt:lpstr>Determining Connections</vt:lpstr>
      <vt:lpstr>Determining Connections</vt:lpstr>
      <vt:lpstr>Determining Connections</vt:lpstr>
      <vt:lpstr>Determining Connections</vt:lpstr>
      <vt:lpstr>Determining Connections</vt:lpstr>
      <vt:lpstr>Determining Connections</vt:lpstr>
      <vt:lpstr>Determining Connections</vt:lpstr>
      <vt:lpstr>Determining Connections</vt:lpstr>
      <vt:lpstr>Determining Connections</vt:lpstr>
      <vt:lpstr>Connected Components</vt:lpstr>
      <vt:lpstr>Connected Components</vt:lpstr>
      <vt:lpstr>Connected Components</vt:lpstr>
      <vt:lpstr>Connected Components</vt:lpstr>
      <vt:lpstr>Connected Components</vt:lpstr>
      <vt:lpstr>Connected Components</vt:lpstr>
      <vt:lpstr>Connected Components</vt:lpstr>
      <vt:lpstr>Connected Components</vt:lpstr>
      <vt:lpstr>Connected Components</vt:lpstr>
      <vt:lpstr>Connected Components</vt:lpstr>
      <vt:lpstr>Connected Components</vt:lpstr>
      <vt:lpstr>Tracking Unvisited Vertices</vt:lpstr>
      <vt:lpstr>Tracking Unvisited Vertices</vt:lpstr>
      <vt:lpstr>Tracking Unvisited Vertices</vt:lpstr>
      <vt:lpstr>Tracking Unvisited Vertices</vt:lpstr>
      <vt:lpstr>Tracking Unvisited Vertices</vt:lpstr>
      <vt:lpstr>Tracking Unvisited Vertices</vt:lpstr>
      <vt:lpstr>Tracking Unvisited Vertices</vt:lpstr>
      <vt:lpstr>Tracking Unvisited Vertices</vt:lpstr>
      <vt:lpstr>Tracking Unvisited Vertices</vt:lpstr>
      <vt:lpstr>Tracking Unvisited Vertices</vt:lpstr>
      <vt:lpstr>Tracking Unvisited Vertices</vt:lpstr>
      <vt:lpstr>Tracking Unvisited Vertices</vt:lpstr>
      <vt:lpstr>Tracking Unvisited Vertices</vt:lpstr>
      <vt:lpstr>Tracking Unvisited Vertices</vt:lpstr>
      <vt:lpstr>Summary</vt:lpstr>
      <vt:lpstr>References</vt:lpstr>
      <vt:lpstr>Outline</vt:lpstr>
      <vt:lpstr>Determining Distances</vt:lpstr>
      <vt:lpstr>Determining Distances</vt:lpstr>
      <vt:lpstr>Determining Distances</vt:lpstr>
      <vt:lpstr>Determining Distances</vt:lpstr>
      <vt:lpstr>Determining Distances</vt:lpstr>
      <vt:lpstr>Determining Distances</vt:lpstr>
      <vt:lpstr>Determining Distances</vt:lpstr>
      <vt:lpstr>Determining Distances</vt:lpstr>
      <vt:lpstr>Determining Distances</vt:lpstr>
      <vt:lpstr>Determining Distances</vt:lpstr>
      <vt:lpstr>Determining Distances</vt:lpstr>
      <vt:lpstr>Sumary</vt:lpstr>
      <vt:lpstr>References</vt:lpstr>
      <vt:lpstr>Outline</vt:lpstr>
      <vt:lpstr>Outline</vt:lpstr>
      <vt:lpstr>Definition</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Sumary</vt:lpstr>
      <vt:lpstr>References</vt:lpstr>
      <vt:lpstr>Outline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ECE 250 Algorithms and Data Structures</dc:title>
  <dc:creator>dwharder</dc:creator>
  <cp:lastModifiedBy>GENG, Hao</cp:lastModifiedBy>
  <cp:revision>1353</cp:revision>
  <dcterms:created xsi:type="dcterms:W3CDTF">2009-09-11T23:00:44Z</dcterms:created>
  <dcterms:modified xsi:type="dcterms:W3CDTF">2023-11-30T14:10:47Z</dcterms:modified>
</cp:coreProperties>
</file>