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59" r:id="rId3"/>
    <p:sldMasterId id="2147483662" r:id="rId4"/>
    <p:sldMasterId id="2147483665" r:id="rId5"/>
  </p:sldMasterIdLst>
  <p:notesMasterIdLst>
    <p:notesMasterId r:id="rId86"/>
  </p:notesMasterIdLst>
  <p:sldIdLst>
    <p:sldId id="508" r:id="rId6"/>
    <p:sldId id="554" r:id="rId7"/>
    <p:sldId id="558" r:id="rId8"/>
    <p:sldId id="561" r:id="rId9"/>
    <p:sldId id="560" r:id="rId10"/>
    <p:sldId id="559" r:id="rId11"/>
    <p:sldId id="464" r:id="rId12"/>
    <p:sldId id="509" r:id="rId13"/>
    <p:sldId id="465" r:id="rId14"/>
    <p:sldId id="466" r:id="rId15"/>
    <p:sldId id="467" r:id="rId16"/>
    <p:sldId id="468" r:id="rId17"/>
    <p:sldId id="469" r:id="rId18"/>
    <p:sldId id="471" r:id="rId19"/>
    <p:sldId id="472" r:id="rId20"/>
    <p:sldId id="473" r:id="rId21"/>
    <p:sldId id="474" r:id="rId22"/>
    <p:sldId id="475" r:id="rId23"/>
    <p:sldId id="477" r:id="rId24"/>
    <p:sldId id="534" r:id="rId25"/>
    <p:sldId id="265" r:id="rId26"/>
    <p:sldId id="267" r:id="rId27"/>
    <p:sldId id="268" r:id="rId28"/>
    <p:sldId id="269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270" r:id="rId40"/>
    <p:sldId id="538" r:id="rId41"/>
    <p:sldId id="535" r:id="rId42"/>
    <p:sldId id="274" r:id="rId43"/>
    <p:sldId id="275" r:id="rId44"/>
    <p:sldId id="277" r:id="rId45"/>
    <p:sldId id="278" r:id="rId46"/>
    <p:sldId id="279" r:id="rId47"/>
    <p:sldId id="540" r:id="rId48"/>
    <p:sldId id="541" r:id="rId49"/>
    <p:sldId id="542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280" r:id="rId58"/>
    <p:sldId id="281" r:id="rId59"/>
    <p:sldId id="551" r:id="rId60"/>
    <p:sldId id="282" r:id="rId61"/>
    <p:sldId id="537" r:id="rId62"/>
    <p:sldId id="284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536" r:id="rId73"/>
    <p:sldId id="299" r:id="rId74"/>
    <p:sldId id="301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1pPr>
    <a:lvl2pPr marL="0" marR="0" indent="3429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2pPr>
    <a:lvl3pPr marL="0" marR="0" indent="6858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3pPr>
    <a:lvl4pPr marL="0" marR="0" indent="10287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4pPr>
    <a:lvl5pPr marL="0" marR="0" indent="13716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5pPr>
    <a:lvl6pPr marL="0" marR="0" indent="17145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6pPr>
    <a:lvl7pPr marL="0" marR="0" indent="20574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7pPr>
    <a:lvl8pPr marL="0" marR="0" indent="24003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8pPr>
    <a:lvl9pPr marL="0" marR="0" indent="27432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3" autoAdjust="0"/>
    <p:restoredTop sz="90605" autoAdjust="0"/>
  </p:normalViewPr>
  <p:slideViewPr>
    <p:cSldViewPr snapToGrid="0">
      <p:cViewPr>
        <p:scale>
          <a:sx n="92" d="100"/>
          <a:sy n="92" d="100"/>
        </p:scale>
        <p:origin x="2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slideMaster" Target="slideMasters/slideMaster3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" Type="http://schemas.openxmlformats.org/officeDocument/2006/relationships/slideMaster" Target="slideMasters/slideMaster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slideMaster" Target="slideMasters/slideMaster5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" Type="http://schemas.openxmlformats.org/officeDocument/2006/relationships/slide" Target="slides/slide1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" Type="http://schemas.openxmlformats.org/officeDocument/2006/relationships/slide" Target="slides/slide2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" Type="http://schemas.openxmlformats.org/officeDocument/2006/relationships/slide" Target="slides/slide3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Relationship Id="rId9" Type="http://schemas.openxmlformats.org/officeDocument/2006/relationships/slide" Target="slides/slide4.xml"/><Relationship Id="rId9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</a:t>
            </a:r>
            <a:r>
              <a:rPr lang="en-US" sz="1200" dirty="0"/>
              <a:t>Lecture slides by Kevin Wayne </a:t>
            </a:r>
            <a:r>
              <a:rPr lang="en-US" altLang="zh-CN" sz="1200" dirty="0"/>
              <a:t>at http://www.cs.princeton.edu/~wayne/kleinberg-tardos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</a:t>
            </a:r>
            <a:r>
              <a:rPr lang="en-CA" altLang="zh-CN" sz="1600" dirty="0">
                <a:solidFill>
                  <a:srgbClr val="000000"/>
                </a:solidFill>
                <a:latin typeface="Arial"/>
                <a:ea typeface="Lucida Grande"/>
                <a:cs typeface="Lucida Grande"/>
                <a:sym typeface="Lucida Grande"/>
              </a:rPr>
              <a:t>https://ece.uwaterloo.ca/~dwharder/aads/Lecture_materials/</a:t>
            </a:r>
            <a:r>
              <a:rPr lang="en-US" altLang="zh-CN" dirty="0"/>
              <a:t>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6226FB-55D5-4CAA-90EF-D8DC53E1A20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1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Activity selection = interval scheduling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OPT = B, E, H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Note: smallest job (C) is not in any optimal solution, job that starts first (A) is not in any optimal solution.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6E6C6-4168-4F8F-BE12-C4DA31A78DFC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95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9359E3-E8C7-4F5B-B04F-2A19171B327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98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  <p:extLst>
      <p:ext uri="{BB962C8B-B14F-4D97-AF65-F5344CB8AC3E}">
        <p14:creationId xmlns:p14="http://schemas.microsoft.com/office/powerpoint/2010/main" val="19455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948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2" name="Shape 6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[wayne s18] could use better counterexamples where *every* execution of algorithms yields suboptimal solution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earliest finish time, the short interval could be assigned to classroom 2 or 3; if 2, then it requires a 3</a:t>
            </a:r>
            <a:r>
              <a:rPr baseline="31999"/>
              <a:t>rd</a:t>
            </a:r>
            <a:r>
              <a:t> classroom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shortest interval, the 3</a:t>
            </a:r>
            <a:r>
              <a:rPr baseline="31999"/>
              <a:t>rd</a:t>
            </a:r>
            <a:r>
              <a:t> smallest job could be assigned to classroom 1 or 2; if 1 then it requires a 3</a:t>
            </a:r>
            <a:r>
              <a:rPr baseline="31999"/>
              <a:t>rd</a:t>
            </a:r>
            <a:r>
              <a:t> classroom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0302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67AE4-64D3-46EE-92F2-A29F7E5DEC09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30864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718271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454516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094151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2892574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3892978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162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813692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9859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8" name="Shape 6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Remark. Even though we are assignment to a specific classroom (finish time of last lecture is earliest), the proof of correctness of algorithm applies as long as we assign it to any compatible classroom.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Challenge.  Efficient implementation that choose the classroom k whose finish time of its last lecture is the latest among those whose finish time ≤ sj.</a:t>
            </a:r>
          </a:p>
          <a:p>
            <a:pPr>
              <a:buClr>
                <a:srgbClr val="000000"/>
              </a:buClr>
              <a:buFont typeface="Lucida Sans"/>
            </a:pPr>
            <a:r>
              <a:t>Solution:  use a BST. Key operation needed is ceiling.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007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rPr dirty="0"/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rPr dirty="0"/>
              <a:t>this provides one reason why we need at least d classrooms. Are there any other reasons? No!</a:t>
            </a:r>
          </a:p>
          <a:p>
            <a:endParaRPr dirty="0"/>
          </a:p>
          <a:p>
            <a:r>
              <a:rPr dirty="0"/>
              <a:t>(in terms of interval graph terminology, the chromatic number = max clique size)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  <p:extLst>
      <p:ext uri="{BB962C8B-B14F-4D97-AF65-F5344CB8AC3E}">
        <p14:creationId xmlns:p14="http://schemas.microsoft.com/office/powerpoint/2010/main" val="576536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927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87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9" name="Shape 8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finding a maximal size subset of jobs that meet deadline is NP-hard.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6" name="Shape 9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“machine not working for some reason, yet work still to be done"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9" name="Shape 9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Recall: jobs sorted in ascending order of due dates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our definition of inversion is slightly stronger than K-T. We still consider i-j an inversion even if di = dj, as long as i &lt; j and j scheduled before i.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6" name="Shape 10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k can equal i (if so, i-j would be adjacent inversion and we would be in case 1)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4" name="Shape 10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lvl1pPr>
          </a:lstStyle>
          <a:p>
            <a:r>
              <a:t>fi - di &lt;= max {0, fi - di} = li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optimal schedule can have inversions, either because two jobs have same due times or because there is slack in schedule (and non-late jobs can be permuted)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8C610-702C-4BC5-93CF-67C7A85EE808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4" name="Shape 10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Hard, if not impossible, to precisely define "greedy algorithm." Though there are some formalizations, e.g., matroids.</a:t>
            </a:r>
          </a:p>
          <a:p>
            <a:pPr>
              <a:buClr>
                <a:srgbClr val="000000"/>
              </a:buClr>
              <a:buFont typeface="Lucida Sans"/>
            </a:pPr>
            <a:r>
              <a:t>myopic</a:t>
            </a:r>
          </a:p>
          <a:p>
            <a:pPr>
              <a:buClr>
                <a:srgbClr val="000000"/>
              </a:buClr>
              <a:buFont typeface="Lucida Sans"/>
            </a:pPr>
            <a:r>
              <a:t>greedy: "at every iteration, the algorithm chooses the best morsel it can swallow, without worrying about the future"</a:t>
            </a:r>
          </a:p>
          <a:p>
            <a:pPr>
              <a:buClr>
                <a:srgbClr val="000000"/>
              </a:buClr>
              <a:buFont typeface="Lucida Sans"/>
            </a:pPr>
            <a:r>
              <a:t>Objective function.  Does not explicitly appear in greedy algorithm!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Data Type Sorted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514870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2" name="Shape 1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There is a small amount of data that can be accessed very quickly, and a large amount of data that requires more time to access. You must decide which pieces of data to have close at hand. 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emphasize that we are solving offline version of problem</a:t>
            </a:r>
          </a:p>
          <a:p>
            <a:pPr>
              <a:buClr>
                <a:srgbClr val="000000"/>
              </a:buClr>
              <a:buFont typeface="Lucida Sans"/>
            </a:pPr>
            <a:r>
              <a:t># evictions may not equal # cache misses in unreduced schedule</a:t>
            </a:r>
          </a:p>
          <a:p>
            <a:pPr>
              <a:buClr>
                <a:srgbClr val="000000"/>
              </a:buClr>
              <a:buFont typeface="Lucida Sans"/>
            </a:pPr>
            <a:r>
              <a:t>we’ll assume cache always has k items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9" name="Shape 1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 can do some crazy stuff (e.g., evict item when it is requested or insert multiple items in a step in which they are not requested)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0" name="Shape 1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j’ is first time d is requested after step j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4" name="Shape 1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c is now in the cache twice.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2" name="Shape 13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3a is the only place in the proof where we use the farthest-in-future rule.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66F1C-B6DC-4C13-9FFB-5DF160F4276D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6586E3-9905-4C97-AA21-F48677EF5F20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27B77-86EA-461A-BC03-DE4BF2A85C3F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小数点后每个数字都可以被不多于三个</a:t>
            </a:r>
            <a:r>
              <a:rPr lang="en-US" altLang="zh-CN" dirty="0"/>
              <a:t>coin </a:t>
            </a:r>
            <a:r>
              <a:rPr lang="zh-CN" altLang="en-US" dirty="0"/>
              <a:t>组合出来，比如</a:t>
            </a:r>
            <a:r>
              <a:rPr lang="en-US" altLang="zh-CN" dirty="0"/>
              <a:t>0.97</a:t>
            </a:r>
            <a:r>
              <a:rPr lang="zh-CN" altLang="en-US" dirty="0"/>
              <a:t>，</a:t>
            </a:r>
            <a:r>
              <a:rPr lang="en-US" altLang="zh-CN" dirty="0"/>
              <a:t>0.9</a:t>
            </a:r>
            <a:r>
              <a:rPr lang="zh-CN" altLang="en-US" dirty="0"/>
              <a:t>和</a:t>
            </a:r>
            <a:r>
              <a:rPr lang="en-US" altLang="zh-CN" dirty="0"/>
              <a:t>0.07</a:t>
            </a:r>
            <a:r>
              <a:rPr lang="zh-CN" altLang="en-US" dirty="0"/>
              <a:t>可以分开，</a:t>
            </a:r>
            <a:r>
              <a:rPr lang="en-US" altLang="zh-CN" dirty="0"/>
              <a:t>0.9=0.5+0.2+0.2</a:t>
            </a:r>
            <a:r>
              <a:rPr lang="zh-CN" altLang="en-US" dirty="0"/>
              <a:t>，</a:t>
            </a:r>
            <a:r>
              <a:rPr lang="en-US" altLang="zh-CN" dirty="0"/>
              <a:t>0.07=0.05+0.02</a:t>
            </a:r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AC28F-F4F8-4528-9A99-AEC1D4D54CF5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416557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7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3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604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0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8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09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7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0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7819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2pPr>
              <a:buFont typeface="Lucida Sans"/>
              <a:buChar char="・"/>
              <a:defRPr>
                <a:solidFill>
                  <a:srgbClr val="000000"/>
                </a:solidFill>
              </a:defRPr>
            </a:lvl2pPr>
            <a:lvl3pPr>
              <a:buFont typeface="Lucida Sans"/>
              <a:buChar char="-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40" cy="2159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ransition spd="med"/>
  <p:txStyles>
    <p:title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1pPr>
      <a:lvl2pPr marL="0" marR="0" indent="228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2pPr>
      <a:lvl3pPr marL="0" marR="0" indent="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3pPr>
      <a:lvl4pPr marL="0" marR="0" indent="685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4pPr>
      <a:lvl5pPr marL="0" marR="0" indent="914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5pPr>
      <a:lvl6pPr marL="0" marR="0" indent="11430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6pPr>
      <a:lvl7pPr marL="0" marR="0" indent="1371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7pPr>
      <a:lvl8pPr marL="0" marR="0" indent="1600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8pPr>
      <a:lvl9pPr marL="0" marR="0" indent="1828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9pPr>
    </p:titleStyle>
    <p:body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1pPr>
      <a:lvl2pPr marL="584200" marR="0" indent="-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6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2pPr>
      <a:lvl3pPr marL="914400" marR="0" indent="-3175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355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711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066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422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9pPr>
    </p:bodyStyle>
    <p:otherStyle>
      <a:lvl1pPr marL="0" marR="0" indent="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1pPr>
      <a:lvl2pPr marL="0" marR="0" indent="228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2pPr>
      <a:lvl3pPr marL="0" marR="0" indent="457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685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9144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11430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1371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600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828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4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1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15.png"/><Relationship Id="rId11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14.png"/><Relationship Id="rId11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14.png"/><Relationship Id="rId11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3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Relationship Id="rId9" Type="http://schemas.openxmlformats.org/officeDocument/2006/relationships/image" Target="../media/image3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3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3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3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3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3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3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3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33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33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15.png"/><Relationship Id="rId11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3251200"/>
            <a:ext cx="11054080" cy="16256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58" dirty="0"/>
              <a:t>CS101</a:t>
            </a:r>
            <a:r>
              <a:rPr lang="zh-CN" altLang="en-US" sz="6258" dirty="0"/>
              <a:t>  </a:t>
            </a:r>
            <a:r>
              <a:rPr lang="en-US" altLang="zh-CN" sz="6258" dirty="0"/>
              <a:t>Algorithms and Data</a:t>
            </a:r>
            <a:r>
              <a:rPr lang="zh-CN" altLang="en-US" sz="6258" dirty="0"/>
              <a:t> </a:t>
            </a:r>
            <a:r>
              <a:rPr lang="en-US" altLang="zh-CN" sz="6258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625600" y="5122898"/>
            <a:ext cx="9753600" cy="2354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Greedy Algorithm</a:t>
            </a:r>
          </a:p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Algorithm Design Ch 4.1</a:t>
            </a:r>
            <a:r>
              <a:rPr lang="zh-CN" altLang="en-US" sz="2844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44">
                <a:solidFill>
                  <a:prstClr val="black"/>
                </a:solidFill>
                <a:ea typeface="宋体" panose="02010600030101010101" pitchFamily="2" charset="-122"/>
              </a:rPr>
              <a:t>4.2</a:t>
            </a:r>
            <a:endParaRPr lang="en-US" altLang="zh-CN" sz="2844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</p:txBody>
      </p:sp>
      <p:pic>
        <p:nvPicPr>
          <p:cNvPr id="12292" name="Picture 9" descr="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63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8710507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€0.50</a:t>
            </a:r>
          </a:p>
        </p:txBody>
      </p:sp>
      <p:pic>
        <p:nvPicPr>
          <p:cNvPr id="12294" name="Picture 6" descr="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 descr="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12302" descr="temp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0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</p:txBody>
      </p:sp>
      <p:pic>
        <p:nvPicPr>
          <p:cNvPr id="13316" name="Picture 8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78" y="5594773"/>
            <a:ext cx="824090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748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15"/>
          <p:cNvSpPr txBox="1">
            <a:spLocks noChangeArrowheads="1"/>
          </p:cNvSpPr>
          <p:nvPr/>
        </p:nvSpPr>
        <p:spPr bwMode="auto">
          <a:xfrm>
            <a:off x="8705992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€0.70</a:t>
            </a:r>
          </a:p>
        </p:txBody>
      </p:sp>
      <p:pic>
        <p:nvPicPr>
          <p:cNvPr id="13319" name="Picture 6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4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3326" descr="temp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2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To make change for €0.74: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Skip the €0.10 and the €0. 05 but add a €0.02 </a:t>
            </a:r>
          </a:p>
        </p:txBody>
      </p:sp>
      <p:pic>
        <p:nvPicPr>
          <p:cNvPr id="14340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8712766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€0.72</a:t>
            </a:r>
          </a:p>
        </p:txBody>
      </p:sp>
      <p:pic>
        <p:nvPicPr>
          <p:cNvPr id="14344" name="Picture 6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4350" descr="temp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6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Notice that each digit can be worked with separately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maximum number of coins for any digit is three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Thus, to make change for anything less than €1 requires at most six coins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solution is optimal</a:t>
            </a:r>
          </a:p>
        </p:txBody>
      </p:sp>
      <p:pic>
        <p:nvPicPr>
          <p:cNvPr id="15364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5366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6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Does this strategy always work?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What if our coin denominations grow </a:t>
            </a:r>
            <a:r>
              <a:rPr lang="en-US" altLang="en-US" sz="2800" dirty="0" err="1">
                <a:latin typeface="Arial" charset="0"/>
                <a:cs typeface="Arial" charset="0"/>
              </a:rPr>
              <a:t>quadraticly</a:t>
            </a:r>
            <a:r>
              <a:rPr lang="en-US" altLang="en-US" sz="2800" dirty="0">
                <a:latin typeface="Arial" charset="0"/>
                <a:cs typeface="Arial" charset="0"/>
              </a:rPr>
              <a:t>?</a:t>
            </a:r>
          </a:p>
          <a:p>
            <a:pPr lvl="1" algn="ctr">
              <a:buFont typeface="Arial" charset="0"/>
              <a:buNone/>
            </a:pPr>
            <a:r>
              <a:rPr lang="en-US" altLang="en-US" sz="2800" dirty="0">
                <a:latin typeface="Arial" charset="0"/>
                <a:cs typeface="Arial" charset="0"/>
              </a:rPr>
              <a:t>Consider 1, 4, 9, 16, 25, 36, and 49 </a:t>
            </a:r>
            <a:r>
              <a:rPr lang="en-US" altLang="en-US" sz="2800" dirty="0" err="1">
                <a:latin typeface="Arial" charset="0"/>
                <a:cs typeface="Arial" charset="0"/>
              </a:rPr>
              <a:t>dumbledores</a:t>
            </a:r>
            <a:endParaRPr lang="en-US" altLang="en-US" sz="2800" dirty="0">
              <a:latin typeface="Arial" charset="0"/>
              <a:cs typeface="Arial" charset="0"/>
            </a:endParaRPr>
          </a:p>
          <a:p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26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7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8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9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0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31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32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33"/>
          <p:cNvSpPr txBox="1">
            <a:spLocks noChangeArrowheads="1"/>
          </p:cNvSpPr>
          <p:nvPr/>
        </p:nvSpPr>
        <p:spPr bwMode="auto">
          <a:xfrm>
            <a:off x="2406792" y="8796303"/>
            <a:ext cx="956864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srgbClr val="C0C0C0"/>
                </a:solidFill>
              </a:rPr>
              <a:t>Reference:  J.K. Rowlings, </a:t>
            </a:r>
            <a:r>
              <a:rPr lang="en-US" altLang="en-US" sz="2560" i="1" kern="1200">
                <a:solidFill>
                  <a:srgbClr val="C0C0C0"/>
                </a:solidFill>
              </a:rPr>
              <a:t>Harry Potter</a:t>
            </a:r>
            <a:r>
              <a:rPr lang="en-US" altLang="en-US" sz="2560" kern="1200">
                <a:solidFill>
                  <a:srgbClr val="C0C0C0"/>
                </a:solidFill>
              </a:rPr>
              <a:t>, Raincoast Books, 1997.</a:t>
            </a:r>
          </a:p>
        </p:txBody>
      </p:sp>
      <p:pic>
        <p:nvPicPr>
          <p:cNvPr id="17420" name="Picture 17419" descr="tem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6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Using our algorithm, to make change for </a:t>
            </a:r>
            <a:r>
              <a:rPr lang="en-US" altLang="en-US" sz="3600" dirty="0">
                <a:latin typeface="Times New Roman" pitchFamily="18" charset="0"/>
                <a:cs typeface="Arial" charset="0"/>
              </a:rPr>
              <a:t>72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dumbledores</a:t>
            </a:r>
            <a:r>
              <a:rPr lang="en-US" altLang="en-US" sz="3600" dirty="0">
                <a:latin typeface="Arial" charset="0"/>
                <a:cs typeface="Arial" charset="0"/>
              </a:rPr>
              <a:t>, we require six coins:</a:t>
            </a:r>
          </a:p>
          <a:p>
            <a:pPr lvl="1"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72 = 49 + 16 + 4 + 1 + 1 + 1</a:t>
            </a:r>
          </a:p>
        </p:txBody>
      </p:sp>
      <p:pic>
        <p:nvPicPr>
          <p:cNvPr id="18436" name="Picture 11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1" y="426268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405722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76" y="549091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8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81" y="4057228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9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66" y="5285459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0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08" y="6515947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1" descr="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2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3" descr="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4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5" descr="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26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27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18448" descr="tem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3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The optimal solution, however, is two </a:t>
            </a:r>
            <a:r>
              <a:rPr lang="en-US" altLang="en-US" sz="4000" dirty="0">
                <a:latin typeface="Times New Roman" pitchFamily="18" charset="0"/>
                <a:cs typeface="Arial" charset="0"/>
              </a:rPr>
              <a:t>36 </a:t>
            </a:r>
            <a:r>
              <a:rPr lang="en-US" altLang="en-US" sz="40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4000" dirty="0">
                <a:latin typeface="Arial" charset="0"/>
                <a:cs typeface="Arial" charset="0"/>
              </a:rPr>
              <a:t> coins</a:t>
            </a:r>
          </a:p>
        </p:txBody>
      </p:sp>
      <p:pic>
        <p:nvPicPr>
          <p:cNvPr id="19460" name="Picture 10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1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2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3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4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5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7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07" y="4876800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8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538931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9468" descr="tem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6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 greedy algorithm is an algorithm which has: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 set of partial solutions from which a solution is built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 </a:t>
            </a:r>
            <a:r>
              <a:rPr lang="en-US" altLang="en-US" sz="2400" i="1" dirty="0">
                <a:latin typeface="Arial" charset="0"/>
                <a:cs typeface="Arial" charset="0"/>
              </a:rPr>
              <a:t>objective function</a:t>
            </a:r>
            <a:r>
              <a:rPr lang="en-US" altLang="en-US" sz="2400" dirty="0">
                <a:latin typeface="Arial" charset="0"/>
                <a:cs typeface="Arial" charset="0"/>
              </a:rPr>
              <a:t> which assigns a value to any partial solution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possible extensions of the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Discard any extensions which are not feasible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Choose that extension which minimizes the object function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This continues until some criteria has been reached</a:t>
            </a:r>
          </a:p>
        </p:txBody>
      </p:sp>
      <p:pic>
        <p:nvPicPr>
          <p:cNvPr id="20484" name="Picture 2048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example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Prim’s algorithm is a greedy algorithm: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Any connected sub-graph of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Arial" charset="0"/>
                <a:cs typeface="Arial" charset="0"/>
              </a:rPr>
              <a:t> vertices and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400">
                <a:latin typeface="Arial" charset="0"/>
                <a:cs typeface="Arial" charset="0"/>
              </a:rPr>
              <a:t> edges is a partial solution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The value to any partial solution is the sum of the weights of the edges</a:t>
            </a:r>
          </a:p>
          <a:p>
            <a:pPr>
              <a:buFont typeface="Arial" charset="0"/>
              <a:buNone/>
            </a:pPr>
            <a:endParaRPr lang="en-US" altLang="en-US" sz="36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Add that edge which does not create a cycle in the partial solution and which minimizes the increase in the total weight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We continue building the partial solution until the partial solution has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>
                <a:latin typeface="Arial" charset="0"/>
                <a:cs typeface="Arial" charset="0"/>
              </a:rPr>
              <a:t> vertices 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 optimal solution is found</a:t>
            </a:r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1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and sub-optimal examples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Our coin change example is greedy: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Any subset of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>
                <a:latin typeface="Arial" charset="0"/>
                <a:cs typeface="Arial" charset="0"/>
              </a:rPr>
              <a:t> coins is a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The value to any partial solution is the sum of the values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that coin which maximizes the increase in value without going over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We continue building the set of coins until we have reached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An optimal solution is found with euros and cents, but not with our </a:t>
            </a:r>
            <a:r>
              <a:rPr lang="en-US" altLang="en-US" sz="3600" i="1" dirty="0">
                <a:latin typeface="Arial" charset="0"/>
                <a:cs typeface="Arial" charset="0"/>
              </a:rPr>
              <a:t>quadratic</a:t>
            </a:r>
            <a:r>
              <a:rPr lang="en-US" altLang="en-US" sz="3600" dirty="0">
                <a:latin typeface="Arial" charset="0"/>
                <a:cs typeface="Arial" charset="0"/>
              </a:rPr>
              <a:t>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3600" dirty="0">
                <a:latin typeface="Arial" charset="0"/>
                <a:cs typeface="Arial" charset="0"/>
              </a:rPr>
              <a:t> coins</a:t>
            </a:r>
          </a:p>
        </p:txBody>
      </p:sp>
      <p:pic>
        <p:nvPicPr>
          <p:cNvPr id="23556" name="Picture 23555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4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0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Interval schedu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</a:t>
            </a:r>
          </a:p>
        </p:txBody>
      </p:sp>
      <p:sp>
        <p:nvSpPr>
          <p:cNvPr id="206" name="Job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Two jobs are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compatible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</a:t>
            </a:r>
            <a:r>
              <a:t>if they don’t overlap.</a:t>
            </a:r>
          </a:p>
          <a:p>
            <a:pPr lvl="1"/>
            <a:r>
              <a:t>Goal: find maximum subset of mutually compatible jobs.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08" name="Line"/>
          <p:cNvSpPr/>
          <p:nvPr/>
        </p:nvSpPr>
        <p:spPr>
          <a:xfrm>
            <a:off x="2038773" y="8864035"/>
            <a:ext cx="8365068" cy="2259"/>
          </a:xfrm>
          <a:prstGeom prst="line">
            <a:avLst/>
          </a:prstGeom>
          <a:ln w="19050">
            <a:solidFill>
              <a:srgbClr val="000000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time"/>
          <p:cNvSpPr txBox="1"/>
          <p:nvPr/>
        </p:nvSpPr>
        <p:spPr>
          <a:xfrm>
            <a:off x="10490200" y="8720666"/>
            <a:ext cx="110490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210" name="0"/>
          <p:cNvSpPr txBox="1"/>
          <p:nvPr/>
        </p:nvSpPr>
        <p:spPr>
          <a:xfrm>
            <a:off x="1752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2726266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203764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4105769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3414888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4794391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6860258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6171635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V="1">
            <a:off x="8237502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 flipV="1">
            <a:off x="7548880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V="1">
            <a:off x="961700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8928382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1"/>
          <p:cNvSpPr txBox="1"/>
          <p:nvPr/>
        </p:nvSpPr>
        <p:spPr>
          <a:xfrm>
            <a:off x="2442068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223" name="2"/>
          <p:cNvSpPr txBox="1"/>
          <p:nvPr/>
        </p:nvSpPr>
        <p:spPr>
          <a:xfrm>
            <a:off x="3130691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224" name="3"/>
          <p:cNvSpPr txBox="1"/>
          <p:nvPr/>
        </p:nvSpPr>
        <p:spPr>
          <a:xfrm>
            <a:off x="381931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225" name="4"/>
          <p:cNvSpPr txBox="1"/>
          <p:nvPr/>
        </p:nvSpPr>
        <p:spPr>
          <a:xfrm>
            <a:off x="451019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5198815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227" name="6"/>
          <p:cNvSpPr txBox="1"/>
          <p:nvPr/>
        </p:nvSpPr>
        <p:spPr>
          <a:xfrm>
            <a:off x="588743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228" name="7"/>
          <p:cNvSpPr txBox="1"/>
          <p:nvPr/>
        </p:nvSpPr>
        <p:spPr>
          <a:xfrm>
            <a:off x="6578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229" name="8"/>
          <p:cNvSpPr txBox="1"/>
          <p:nvPr/>
        </p:nvSpPr>
        <p:spPr>
          <a:xfrm>
            <a:off x="7264682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230" name="9"/>
          <p:cNvSpPr txBox="1"/>
          <p:nvPr/>
        </p:nvSpPr>
        <p:spPr>
          <a:xfrm>
            <a:off x="7953304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231" name="10"/>
          <p:cNvSpPr txBox="1"/>
          <p:nvPr/>
        </p:nvSpPr>
        <p:spPr>
          <a:xfrm>
            <a:off x="85471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232" name="11"/>
          <p:cNvSpPr txBox="1"/>
          <p:nvPr/>
        </p:nvSpPr>
        <p:spPr>
          <a:xfrm>
            <a:off x="933280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233" name="f"/>
          <p:cNvSpPr/>
          <p:nvPr/>
        </p:nvSpPr>
        <p:spPr>
          <a:xfrm>
            <a:off x="5484142" y="7288107"/>
            <a:ext cx="2754490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34" name="g"/>
          <p:cNvSpPr/>
          <p:nvPr/>
        </p:nvSpPr>
        <p:spPr>
          <a:xfrm>
            <a:off x="6172764" y="7879644"/>
            <a:ext cx="2756748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g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5483013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6" name="h"/>
          <p:cNvSpPr/>
          <p:nvPr/>
        </p:nvSpPr>
        <p:spPr>
          <a:xfrm>
            <a:off x="7543800" y="8458200"/>
            <a:ext cx="2068125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h</a:t>
            </a:r>
          </a:p>
        </p:txBody>
      </p:sp>
      <p:sp>
        <p:nvSpPr>
          <p:cNvPr id="237" name="e"/>
          <p:cNvSpPr/>
          <p:nvPr/>
        </p:nvSpPr>
        <p:spPr>
          <a:xfrm>
            <a:off x="4795520" y="6696568"/>
            <a:ext cx="2065868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38" name="a"/>
          <p:cNvSpPr/>
          <p:nvPr/>
        </p:nvSpPr>
        <p:spPr>
          <a:xfrm>
            <a:off x="2038773" y="4330700"/>
            <a:ext cx="4133992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39" name="b"/>
          <p:cNvSpPr/>
          <p:nvPr/>
        </p:nvSpPr>
        <p:spPr>
          <a:xfrm>
            <a:off x="2730500" y="4926471"/>
            <a:ext cx="2068125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0" name="c"/>
          <p:cNvSpPr/>
          <p:nvPr/>
        </p:nvSpPr>
        <p:spPr>
          <a:xfrm>
            <a:off x="4106897" y="5515751"/>
            <a:ext cx="1377246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1" name="d"/>
          <p:cNvSpPr/>
          <p:nvPr/>
        </p:nvSpPr>
        <p:spPr>
          <a:xfrm>
            <a:off x="4106897" y="6107288"/>
            <a:ext cx="3443112" cy="39285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730500" y="4927600"/>
            <a:ext cx="6881425" cy="3925712"/>
            <a:chOff x="0" y="0"/>
            <a:chExt cx="6881424" cy="3925711"/>
          </a:xfrm>
        </p:grpSpPr>
        <p:sp>
          <p:nvSpPr>
            <p:cNvPr id="242" name="h"/>
            <p:cNvSpPr/>
            <p:nvPr/>
          </p:nvSpPr>
          <p:spPr>
            <a:xfrm>
              <a:off x="4813300" y="3530600"/>
              <a:ext cx="2068125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h</a:t>
              </a:r>
            </a:p>
          </p:txBody>
        </p:sp>
        <p:sp>
          <p:nvSpPr>
            <p:cNvPr id="243" name="e"/>
            <p:cNvSpPr/>
            <p:nvPr/>
          </p:nvSpPr>
          <p:spPr>
            <a:xfrm>
              <a:off x="2070100" y="1765300"/>
              <a:ext cx="2065867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e</a:t>
              </a:r>
            </a:p>
          </p:txBody>
        </p:sp>
        <p:sp>
          <p:nvSpPr>
            <p:cNvPr id="244" name="b"/>
            <p:cNvSpPr/>
            <p:nvPr/>
          </p:nvSpPr>
          <p:spPr>
            <a:xfrm>
              <a:off x="0" y="0"/>
              <a:ext cx="2068125" cy="392854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7655655" y="6308167"/>
            <a:ext cx="4454659" cy="1565834"/>
            <a:chOff x="0" y="0"/>
            <a:chExt cx="4454657" cy="1565833"/>
          </a:xfrm>
        </p:grpSpPr>
        <p:sp>
          <p:nvSpPr>
            <p:cNvPr id="246" name="jobs d and g…"/>
            <p:cNvSpPr txBox="1"/>
            <p:nvPr/>
          </p:nvSpPr>
          <p:spPr>
            <a:xfrm>
              <a:off x="2789941" y="308532"/>
              <a:ext cx="1664717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d and g</a:t>
              </a:r>
            </a:p>
            <a:p>
              <a:r>
                <a:t>are incompatible</a:t>
              </a: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348644" y="559875"/>
              <a:ext cx="1299639" cy="100595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Line"/>
            <p:cNvSpPr/>
            <p:nvPr/>
          </p:nvSpPr>
          <p:spPr>
            <a:xfrm>
              <a:off x="0" y="0"/>
              <a:ext cx="2660763" cy="559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250" name="Picture 24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9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0" name="Greedy template.  Consider jobs in some natural order. Take each job provided it′s compatible with the ones already take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282" name="Picture 281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4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5" name="Greedy template.  Consider jobs in some natural order. Take each job provided it′s compatible with the ones already take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grpSp>
        <p:nvGrpSpPr>
          <p:cNvPr id="293" name="Group"/>
          <p:cNvGrpSpPr/>
          <p:nvPr/>
        </p:nvGrpSpPr>
        <p:grpSpPr>
          <a:xfrm>
            <a:off x="3070593" y="3053926"/>
            <a:ext cx="5311125" cy="1048174"/>
            <a:chOff x="0" y="0"/>
            <a:chExt cx="5311123" cy="1048173"/>
          </a:xfrm>
        </p:grpSpPr>
        <p:sp>
          <p:nvSpPr>
            <p:cNvPr id="287" name="Rectangle"/>
            <p:cNvSpPr/>
            <p:nvPr/>
          </p:nvSpPr>
          <p:spPr>
            <a:xfrm>
              <a:off x="282023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" name="Rectangle"/>
            <p:cNvSpPr/>
            <p:nvPr/>
          </p:nvSpPr>
          <p:spPr>
            <a:xfrm>
              <a:off x="1628123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9" name="Rectangle"/>
            <p:cNvSpPr/>
            <p:nvPr/>
          </p:nvSpPr>
          <p:spPr>
            <a:xfrm>
              <a:off x="436017" y="514773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0" name="Rectangle"/>
            <p:cNvSpPr/>
            <p:nvPr/>
          </p:nvSpPr>
          <p:spPr>
            <a:xfrm>
              <a:off x="410039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1" name="Rectangle"/>
            <p:cNvSpPr/>
            <p:nvPr/>
          </p:nvSpPr>
          <p:spPr>
            <a:xfrm>
              <a:off x="2523" y="832273"/>
              <a:ext cx="53086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2" name="counterexample for earliest start time"/>
            <p:cNvSpPr txBox="1"/>
            <p:nvPr/>
          </p:nvSpPr>
          <p:spPr>
            <a:xfrm>
              <a:off x="0" y="0"/>
              <a:ext cx="399633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earliest start time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3076913" y="5109069"/>
            <a:ext cx="4979685" cy="999631"/>
            <a:chOff x="0" y="0"/>
            <a:chExt cx="4979684" cy="999630"/>
          </a:xfrm>
        </p:grpSpPr>
        <p:sp>
          <p:nvSpPr>
            <p:cNvPr id="294" name="Rectangle"/>
            <p:cNvSpPr/>
            <p:nvPr/>
          </p:nvSpPr>
          <p:spPr>
            <a:xfrm>
              <a:off x="429697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5" name="Rectangle"/>
            <p:cNvSpPr/>
            <p:nvPr/>
          </p:nvSpPr>
          <p:spPr>
            <a:xfrm>
              <a:off x="2922284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Rectangle"/>
            <p:cNvSpPr/>
            <p:nvPr/>
          </p:nvSpPr>
          <p:spPr>
            <a:xfrm>
              <a:off x="2055297" y="783730"/>
              <a:ext cx="11938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counterexample for shortest interval"/>
            <p:cNvSpPr txBox="1"/>
            <p:nvPr/>
          </p:nvSpPr>
          <p:spPr>
            <a:xfrm>
              <a:off x="0" y="0"/>
              <a:ext cx="3862586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3077626" y="6897792"/>
            <a:ext cx="4980666" cy="1683739"/>
            <a:chOff x="0" y="0"/>
            <a:chExt cx="4980664" cy="1683737"/>
          </a:xfrm>
        </p:grpSpPr>
        <p:sp>
          <p:nvSpPr>
            <p:cNvPr id="299" name="Rectangle"/>
            <p:cNvSpPr/>
            <p:nvPr/>
          </p:nvSpPr>
          <p:spPr>
            <a:xfrm>
              <a:off x="2813198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Rectangle"/>
            <p:cNvSpPr/>
            <p:nvPr/>
          </p:nvSpPr>
          <p:spPr>
            <a:xfrm>
              <a:off x="1621091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" name="Rectangle"/>
            <p:cNvSpPr/>
            <p:nvPr/>
          </p:nvSpPr>
          <p:spPr>
            <a:xfrm>
              <a:off x="428985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4093358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1058905" y="81759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079225" y="1142718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5" name="Rectangle"/>
            <p:cNvSpPr/>
            <p:nvPr/>
          </p:nvSpPr>
          <p:spPr>
            <a:xfrm>
              <a:off x="1079225" y="146783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6" name="Rectangle"/>
            <p:cNvSpPr/>
            <p:nvPr/>
          </p:nvSpPr>
          <p:spPr>
            <a:xfrm>
              <a:off x="3551491" y="81759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Rectangle"/>
            <p:cNvSpPr/>
            <p:nvPr/>
          </p:nvSpPr>
          <p:spPr>
            <a:xfrm>
              <a:off x="3551491" y="114271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3551491" y="146783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9" name="Rectangle"/>
            <p:cNvSpPr/>
            <p:nvPr/>
          </p:nvSpPr>
          <p:spPr>
            <a:xfrm>
              <a:off x="2230691" y="817597"/>
              <a:ext cx="887308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0" name="counterexample for fewest conflicts"/>
            <p:cNvSpPr txBox="1"/>
            <p:nvPr/>
          </p:nvSpPr>
          <p:spPr>
            <a:xfrm>
              <a:off x="0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</p:grpSp>
      <p:pic>
        <p:nvPicPr>
          <p:cNvPr id="312" name="Picture 311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animBg="1" advAuto="0"/>
      <p:bldP spid="311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Interval scheduling: 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earliest-finish-time-first algorithm</a:t>
            </a:r>
          </a:p>
        </p:txBody>
      </p:sp>
      <p:sp>
        <p:nvSpPr>
          <p:cNvPr id="315" name="Proposition.  Can implement earliest-finish-time first in O(n log n) time.…"/>
          <p:cNvSpPr txBox="1">
            <a:spLocks noGrp="1"/>
          </p:cNvSpPr>
          <p:nvPr>
            <p:ph type="body" idx="1"/>
          </p:nvPr>
        </p:nvSpPr>
        <p:spPr>
          <a:xfrm>
            <a:off x="812800" y="1276350"/>
            <a:ext cx="11379200" cy="8178800"/>
          </a:xfrm>
          <a:prstGeom prst="rect">
            <a:avLst/>
          </a:prstGeom>
        </p:spPr>
        <p:txBody>
          <a:bodyPr/>
          <a:lstStyle/>
          <a:p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dirty="0"/>
              <a:t>Proposition.  </a:t>
            </a:r>
            <a:r>
              <a:rPr dirty="0">
                <a:solidFill>
                  <a:srgbClr val="000000"/>
                </a:solidFill>
              </a:rPr>
              <a:t>Can implement earliest-finish-time first in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>
                <a:solidFill>
                  <a:srgbClr val="000000"/>
                </a:solidFill>
              </a:rPr>
              <a:t>time.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/>
              <a:t>Keep track of 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*</a:t>
            </a:r>
            <a:r>
              <a:rPr dirty="0"/>
              <a:t> that was added last to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dirty="0"/>
              <a:t>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is compatible with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dirty="0"/>
              <a:t> </a:t>
            </a:r>
            <a:r>
              <a:rPr dirty="0" err="1"/>
              <a:t>if</a:t>
            </a:r>
            <a:r>
              <a:rPr lang="en-US" dirty="0" err="1"/>
              <a:t>f</a:t>
            </a:r>
            <a:r>
              <a:rPr dirty="0"/>
              <a:t>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 ≥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* </a:t>
            </a:r>
            <a:r>
              <a:rPr dirty="0"/>
              <a:t>.</a:t>
            </a:r>
          </a:p>
          <a:p>
            <a:pPr lvl="1"/>
            <a:r>
              <a:rPr dirty="0"/>
              <a:t>Sorting by finish times takes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rPr dirty="0"/>
              <a:t>time.</a:t>
            </a:r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17" name="Earliest-Finish-Time-First (n, s1, s2, …, sn , f1, f2, …, fn)…"/>
          <p:cNvSpPr txBox="1"/>
          <p:nvPr/>
        </p:nvSpPr>
        <p:spPr>
          <a:xfrm>
            <a:off x="1955800" y="1549400"/>
            <a:ext cx="8920296" cy="46017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Earliest-Finish-Time-First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</a:t>
            </a:r>
            <a:r>
              <a:t> s</a:t>
            </a:r>
            <a:r>
              <a:rPr i="0" baseline="-5999"/>
              <a:t>1</a:t>
            </a:r>
            <a:r>
              <a:rPr i="0"/>
              <a:t>, </a:t>
            </a:r>
            <a:r>
              <a:t>s</a:t>
            </a:r>
            <a:r>
              <a:rPr i="0" baseline="-5999"/>
              <a:t>2</a:t>
            </a:r>
            <a:r>
              <a:rPr i="0"/>
              <a:t>, …, </a:t>
            </a:r>
            <a:r>
              <a:t>s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f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2</a:t>
            </a:r>
            <a:r>
              <a:rPr i="0"/>
              <a:t>, …, </a:t>
            </a:r>
            <a:r>
              <a:t>f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rPr i="1" cap="small"/>
              <a:t> </a:t>
            </a:r>
            <a:r>
              <a:t>jobs by finish times and renumber so that  </a:t>
            </a:r>
            <a:r>
              <a:rPr i="1"/>
              <a:t>f</a:t>
            </a:r>
            <a:r>
              <a:rPr baseline="-5999"/>
              <a:t>1 </a:t>
            </a:r>
            <a:r>
              <a:t> ≤ </a:t>
            </a:r>
            <a:r>
              <a:rPr i="1"/>
              <a:t> f</a:t>
            </a:r>
            <a:r>
              <a:rPr baseline="-5999"/>
              <a:t>2</a:t>
            </a:r>
            <a:r>
              <a:t>  ≤  …  ≤ </a:t>
            </a:r>
            <a:r>
              <a:rPr i="1"/>
              <a:t> f</a:t>
            </a:r>
            <a:r>
              <a:rPr i="1" baseline="-5999"/>
              <a:t>n</a:t>
            </a:r>
            <a:r>
              <a:t>.</a:t>
            </a:r>
            <a:endParaRPr i="1"/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 ←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Æ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 1</a:t>
            </a:r>
            <a:r>
              <a:t> 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 cap="small">
                <a:solidFill>
                  <a:srgbClr val="003F83"/>
                </a:solidFill>
              </a:rPr>
              <a:t>If</a:t>
            </a:r>
            <a:r>
              <a:t>  </a:t>
            </a:r>
            <a:r>
              <a:rPr i="0"/>
              <a:t>(job</a:t>
            </a:r>
            <a:r>
              <a:t> j </a:t>
            </a:r>
            <a:r>
              <a:rPr i="0"/>
              <a:t>is compatible with</a:t>
            </a:r>
            <a:r>
              <a:t> S</a:t>
            </a:r>
            <a:r>
              <a:rPr i="0"/>
              <a:t>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 S  ← S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È</a:t>
            </a:r>
            <a:r>
              <a:rPr sz="2200" i="0"/>
              <a:t> {  </a:t>
            </a:r>
            <a:r>
              <a:t>j </a:t>
            </a:r>
            <a:r>
              <a:rPr i="0"/>
              <a:t>}.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S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318" name="set of jobs selected"/>
          <p:cNvSpPr txBox="1"/>
          <p:nvPr/>
        </p:nvSpPr>
        <p:spPr>
          <a:xfrm>
            <a:off x="3975099" y="3147342"/>
            <a:ext cx="199105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set of jobs selected </a:t>
            </a:r>
          </a:p>
        </p:txBody>
      </p:sp>
      <p:sp>
        <p:nvSpPr>
          <p:cNvPr id="319" name="Line"/>
          <p:cNvSpPr/>
          <p:nvPr/>
        </p:nvSpPr>
        <p:spPr>
          <a:xfrm>
            <a:off x="3366983" y="3242168"/>
            <a:ext cx="518371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20" name="Picture 3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Consider the following list of 12 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together with the time interval during which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they must be run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Find the schedule with the earliest-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deadline-first greedy algorithm</a:t>
            </a:r>
          </a:p>
        </p:txBody>
      </p:sp>
      <p:graphicFrame>
        <p:nvGraphicFramePr>
          <p:cNvPr id="29305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7615" name="Picture 21" descr="C:\Users\dwharder\Desktop\vv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92" y="4775201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057" name="Picture 29305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96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In order to simplify this, sort the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 their end times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8639" name="Picture 2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40" name="Picture 6863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12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To begin, choose Process K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9663" name="Picture 23" descr="C:\Users\dwharder\Desktop\v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64" name="Picture 696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9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At this point, Process J, G and E can no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longer be run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0687" name="Picture 24" descr="C:\Users\dwharder\Desktop\v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88" name="Picture 7068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run Process A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11" name="Picture 25" descr="C:\Users\dwharder\Desktop\v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2" name="Picture 7171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0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04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We can no longer run Process C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2735" name="Picture 26" descr="C:\Users\dwharder\Desktop\vv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6" name="Picture 727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8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we can run Process F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3759" name="Picture 27" descr="C:\Users\dwharder\Desktop\vv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0" name="Picture 737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75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This restricts us from running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Processes H, B and M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4783" name="Picture 28" descr="C:\Users\dwharder\Desktop\vv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84" name="Picture 7478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9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next available process is 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5807" name="Picture 32" descr="C:\Users\dwharder\Desktop\x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08" name="Picture 758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8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prevents us from running Process L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are therefore finished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6831" name="Picture 32" descr="C:\Users\dwharder\Desktop\x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32" name="Picture 7683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8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t>Assume greedy is not optimal, and let’s see what happens.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/>
              <a:t> </a:t>
            </a:r>
            <a:r>
              <a:t>denote set of jobs selected by greedy.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/>
              <a:t>  </a:t>
            </a:r>
            <a:r>
              <a:t>denote set of jobs in an optimal solution with</a:t>
            </a:r>
            <a:br/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rPr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/>
              <a:t> </a:t>
            </a:r>
            <a:r>
              <a:t>for the largest possible value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grpSp>
        <p:nvGrpSpPr>
          <p:cNvPr id="328" name="Group"/>
          <p:cNvGrpSpPr/>
          <p:nvPr/>
        </p:nvGrpSpPr>
        <p:grpSpPr>
          <a:xfrm>
            <a:off x="8043333" y="7948288"/>
            <a:ext cx="3073401" cy="1134633"/>
            <a:chOff x="254000" y="0"/>
            <a:chExt cx="3073400" cy="1134632"/>
          </a:xfrm>
        </p:grpSpPr>
        <p:sp>
          <p:nvSpPr>
            <p:cNvPr id="326" name="why not replace…"/>
            <p:cNvSpPr txBox="1"/>
            <p:nvPr/>
          </p:nvSpPr>
          <p:spPr>
            <a:xfrm>
              <a:off x="254000" y="629009"/>
              <a:ext cx="3073400" cy="505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why not replace</a:t>
              </a:r>
            </a:p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1800" baseline="-20777">
                  <a:uFill>
                    <a:solidFill>
                      <a:srgbClr val="8D3124"/>
                    </a:solidFill>
                  </a:uFill>
                </a:rPr>
                <a:t> 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with 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?</a:t>
              </a:r>
            </a:p>
          </p:txBody>
        </p:sp>
        <p:sp>
          <p:nvSpPr>
            <p:cNvPr id="327" name="Line"/>
            <p:cNvSpPr/>
            <p:nvPr/>
          </p:nvSpPr>
          <p:spPr>
            <a:xfrm>
              <a:off x="1167271" y="0"/>
              <a:ext cx="1" cy="45825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5254413" y="5015906"/>
            <a:ext cx="5959687" cy="1018288"/>
            <a:chOff x="-1803400" y="-316963"/>
            <a:chExt cx="5959686" cy="1018285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1803400" y="-316963"/>
              <a:ext cx="5959686" cy="4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1. </a:t>
              </a:r>
              <a:r>
                <a:rPr sz="2000" dirty="0"/>
                <a:t>job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2000" dirty="0"/>
                <a:t> exists and finishes no later than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1211580" y="343869"/>
              <a:ext cx="1" cy="35745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5254413" y="7967252"/>
            <a:ext cx="3937001" cy="1099959"/>
            <a:chOff x="114300" y="-534146"/>
            <a:chExt cx="3937000" cy="1099957"/>
          </a:xfrm>
        </p:grpSpPr>
        <p:sp>
          <p:nvSpPr>
            <p:cNvPr id="352" name="job jr+1 exists…"/>
            <p:cNvSpPr txBox="1"/>
            <p:nvPr/>
          </p:nvSpPr>
          <p:spPr>
            <a:xfrm>
              <a:off x="114300" y="0"/>
              <a:ext cx="3937000" cy="565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</a:pPr>
              <a: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t> exists</a:t>
              </a:r>
            </a:p>
            <a:p>
              <a:pPr>
                <a:lnSpc>
                  <a:spcPct val="80000"/>
                </a:lnSpc>
              </a:pPr>
              <a:r>
                <a:t>because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m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&gt;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k</a:t>
              </a:r>
            </a:p>
          </p:txBody>
        </p:sp>
        <p:sp>
          <p:nvSpPr>
            <p:cNvPr id="353" name="Line"/>
            <p:cNvSpPr/>
            <p:nvPr/>
          </p:nvSpPr>
          <p:spPr>
            <a:xfrm flipH="1">
              <a:off x="2849690" y="-534147"/>
              <a:ext cx="467250" cy="46724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355" name="Picture 35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Pf.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rPr dirty="0"/>
              <a:t>Assume greedy is not optimal, and let’s see what happens.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 dirty="0"/>
              <a:t> </a:t>
            </a:r>
            <a:r>
              <a:rPr dirty="0"/>
              <a:t>denote set of jobs selected by greedy.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 dirty="0"/>
              <a:t>  </a:t>
            </a:r>
            <a:r>
              <a:rPr dirty="0"/>
              <a:t>denote set of jobs in an optimal solution with</a:t>
            </a:r>
            <a:br>
              <a:rPr dirty="0"/>
            </a:b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 dirty="0"/>
              <a:t> </a:t>
            </a:r>
            <a:r>
              <a:rPr dirty="0"/>
              <a:t>for the largest possible value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/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5870713" y="4759255"/>
            <a:ext cx="7134087" cy="1289897"/>
            <a:chOff x="-2977800" y="-316963"/>
            <a:chExt cx="7134086" cy="1289893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2977800" y="-316963"/>
              <a:ext cx="7134086" cy="912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2. </a:t>
              </a:r>
              <a:r>
                <a:rPr sz="2000" dirty="0"/>
                <a:t>job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sz="2000" dirty="0"/>
                <a:t> finishes no later than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lang="en-US" sz="2000" dirty="0"/>
                <a:t>, but m &gt; k, the greedy algorithm should not stop, as job </a:t>
              </a:r>
              <a:r>
                <a:rPr lang="en-US"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>
                  <a:latin typeface="Times"/>
                  <a:ea typeface="Times"/>
                  <a:cs typeface="Times"/>
                  <a:sym typeface="Times"/>
                </a:rPr>
                <a:t>k+1 </a:t>
              </a:r>
              <a:r>
                <a:rPr lang="en-US" sz="2000" dirty="0"/>
                <a:t>can be chosen</a:t>
              </a:r>
              <a:endParaRPr sz="2400" baseline="-18666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1459084" y="571896"/>
              <a:ext cx="584201" cy="401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pic>
        <p:nvPicPr>
          <p:cNvPr id="352" name="Picture 35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4397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14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07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  <a:br/>
            <a:br/>
            <a:endParaRPr/>
          </a:p>
          <a:p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1168399" y="5623560"/>
            <a:ext cx="11122944" cy="3551203"/>
            <a:chOff x="0" y="0"/>
            <a:chExt cx="11122942" cy="3551202"/>
          </a:xfrm>
        </p:grpSpPr>
        <p:grpSp>
          <p:nvGrpSpPr>
            <p:cNvPr id="421" name="Group"/>
            <p:cNvGrpSpPr/>
            <p:nvPr/>
          </p:nvGrpSpPr>
          <p:grpSpPr>
            <a:xfrm>
              <a:off x="541302" y="15804"/>
              <a:ext cx="6522721" cy="3212819"/>
              <a:chOff x="0" y="0"/>
              <a:chExt cx="6522720" cy="3212817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591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779129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185333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2370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4147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355600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5332870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4741333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6520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926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2964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22" name="Line"/>
            <p:cNvSpPr/>
            <p:nvPr/>
          </p:nvSpPr>
          <p:spPr>
            <a:xfrm flipV="1">
              <a:off x="7660075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 flipV="1">
              <a:off x="8847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flipV="1">
              <a:off x="8253871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9439204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542431" y="3228339"/>
              <a:ext cx="9904872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7" name="time"/>
            <p:cNvSpPr txBox="1"/>
            <p:nvPr/>
          </p:nvSpPr>
          <p:spPr>
            <a:xfrm>
              <a:off x="10170442" y="3322602"/>
              <a:ext cx="952501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time</a:t>
              </a:r>
            </a:p>
          </p:txBody>
        </p:sp>
        <p:sp>
          <p:nvSpPr>
            <p:cNvPr id="428" name="9"/>
            <p:cNvSpPr txBox="1"/>
            <p:nvPr/>
          </p:nvSpPr>
          <p:spPr>
            <a:xfrm>
              <a:off x="410321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429" name="9:30"/>
            <p:cNvSpPr txBox="1"/>
            <p:nvPr/>
          </p:nvSpPr>
          <p:spPr>
            <a:xfrm>
              <a:off x="877146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9:30</a:t>
              </a:r>
            </a:p>
          </p:txBody>
        </p:sp>
        <p:sp>
          <p:nvSpPr>
            <p:cNvPr id="430" name="10"/>
            <p:cNvSpPr txBox="1"/>
            <p:nvPr/>
          </p:nvSpPr>
          <p:spPr>
            <a:xfrm>
              <a:off x="1578186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431" name="10:30"/>
            <p:cNvSpPr txBox="1"/>
            <p:nvPr/>
          </p:nvSpPr>
          <p:spPr>
            <a:xfrm>
              <a:off x="203482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10:30</a:t>
              </a:r>
            </a:p>
          </p:txBody>
        </p:sp>
        <p:sp>
          <p:nvSpPr>
            <p:cNvPr id="432" name="11"/>
            <p:cNvSpPr txBox="1"/>
            <p:nvPr/>
          </p:nvSpPr>
          <p:spPr>
            <a:xfrm>
              <a:off x="2771422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433" name="11:30"/>
            <p:cNvSpPr txBox="1"/>
            <p:nvPr/>
          </p:nvSpPr>
          <p:spPr>
            <a:xfrm>
              <a:off x="321338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11:30</a:t>
              </a:r>
            </a:p>
          </p:txBody>
        </p:sp>
        <p:sp>
          <p:nvSpPr>
            <p:cNvPr id="434" name="12"/>
            <p:cNvSpPr txBox="1"/>
            <p:nvPr/>
          </p:nvSpPr>
          <p:spPr>
            <a:xfrm>
              <a:off x="3979897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435" name="12:30"/>
            <p:cNvSpPr txBox="1"/>
            <p:nvPr/>
          </p:nvSpPr>
          <p:spPr>
            <a:xfrm>
              <a:off x="4406900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12:30</a:t>
              </a:r>
            </a:p>
          </p:txBody>
        </p:sp>
        <p:sp>
          <p:nvSpPr>
            <p:cNvPr id="436" name="1"/>
            <p:cNvSpPr txBox="1"/>
            <p:nvPr/>
          </p:nvSpPr>
          <p:spPr>
            <a:xfrm>
              <a:off x="5227854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37" name="1:30"/>
            <p:cNvSpPr txBox="1"/>
            <p:nvPr/>
          </p:nvSpPr>
          <p:spPr>
            <a:xfrm>
              <a:off x="5626100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1:30</a:t>
              </a:r>
            </a:p>
          </p:txBody>
        </p:sp>
        <p:sp>
          <p:nvSpPr>
            <p:cNvPr id="438" name="2"/>
            <p:cNvSpPr txBox="1"/>
            <p:nvPr/>
          </p:nvSpPr>
          <p:spPr>
            <a:xfrm>
              <a:off x="6397383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39" name="2:30"/>
            <p:cNvSpPr txBox="1"/>
            <p:nvPr/>
          </p:nvSpPr>
          <p:spPr>
            <a:xfrm>
              <a:off x="6854895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2:30</a:t>
              </a:r>
            </a:p>
          </p:txBody>
        </p:sp>
        <p:grpSp>
          <p:nvGrpSpPr>
            <p:cNvPr id="442" name="Group"/>
            <p:cNvGrpSpPr/>
            <p:nvPr/>
          </p:nvGrpSpPr>
          <p:grpSpPr>
            <a:xfrm>
              <a:off x="6475871" y="1832609"/>
              <a:ext cx="2966721" cy="381565"/>
              <a:chOff x="0" y="0"/>
              <a:chExt cx="2966720" cy="381564"/>
            </a:xfrm>
          </p:grpSpPr>
          <p:sp>
            <p:nvSpPr>
              <p:cNvPr id="440" name="Rectangle"/>
              <p:cNvSpPr/>
              <p:nvPr/>
            </p:nvSpPr>
            <p:spPr>
              <a:xfrm>
                <a:off x="0" y="0"/>
                <a:ext cx="2966721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h"/>
              <p:cNvSpPr txBox="1"/>
              <p:nvPr/>
            </p:nvSpPr>
            <p:spPr>
              <a:xfrm>
                <a:off x="1413509" y="33866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h</a:t>
                </a:r>
              </a:p>
            </p:txBody>
          </p:sp>
        </p:grpSp>
        <p:grpSp>
          <p:nvGrpSpPr>
            <p:cNvPr id="445" name="Group"/>
            <p:cNvGrpSpPr/>
            <p:nvPr/>
          </p:nvGrpSpPr>
          <p:grpSpPr>
            <a:xfrm>
              <a:off x="546100" y="1259839"/>
              <a:ext cx="1790418" cy="381001"/>
              <a:chOff x="0" y="0"/>
              <a:chExt cx="1790417" cy="381000"/>
            </a:xfrm>
          </p:grpSpPr>
          <p:sp>
            <p:nvSpPr>
              <p:cNvPr id="443" name="Rectangle"/>
              <p:cNvSpPr/>
              <p:nvPr/>
            </p:nvSpPr>
            <p:spPr>
              <a:xfrm>
                <a:off x="0" y="0"/>
                <a:ext cx="1790418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c"/>
              <p:cNvSpPr txBox="1"/>
              <p:nvPr/>
            </p:nvSpPr>
            <p:spPr>
              <a:xfrm>
                <a:off x="832555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448" name="Group"/>
            <p:cNvGrpSpPr/>
            <p:nvPr/>
          </p:nvGrpSpPr>
          <p:grpSpPr>
            <a:xfrm>
              <a:off x="557229" y="1832891"/>
              <a:ext cx="4143465" cy="381001"/>
              <a:chOff x="0" y="0"/>
              <a:chExt cx="4143463" cy="381000"/>
            </a:xfrm>
          </p:grpSpPr>
          <p:sp>
            <p:nvSpPr>
              <p:cNvPr id="446" name="Rectangle"/>
              <p:cNvSpPr/>
              <p:nvPr/>
            </p:nvSpPr>
            <p:spPr>
              <a:xfrm>
                <a:off x="0" y="0"/>
                <a:ext cx="414346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7" name="b"/>
              <p:cNvSpPr txBox="1"/>
              <p:nvPr/>
            </p:nvSpPr>
            <p:spPr>
              <a:xfrm>
                <a:off x="1991334" y="49562"/>
                <a:ext cx="156842" cy="292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51" name="Group"/>
            <p:cNvGrpSpPr/>
            <p:nvPr/>
          </p:nvGrpSpPr>
          <p:grpSpPr>
            <a:xfrm>
              <a:off x="543277" y="2418220"/>
              <a:ext cx="1765301" cy="381566"/>
              <a:chOff x="0" y="0"/>
              <a:chExt cx="1765300" cy="381564"/>
            </a:xfrm>
          </p:grpSpPr>
          <p:sp>
            <p:nvSpPr>
              <p:cNvPr id="449" name="Rectangle"/>
              <p:cNvSpPr/>
              <p:nvPr/>
            </p:nvSpPr>
            <p:spPr>
              <a:xfrm>
                <a:off x="0" y="0"/>
                <a:ext cx="1765300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0" name="a"/>
              <p:cNvSpPr txBox="1"/>
              <p:nvPr/>
            </p:nvSpPr>
            <p:spPr>
              <a:xfrm>
                <a:off x="815198" y="28504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454" name="Group"/>
            <p:cNvGrpSpPr/>
            <p:nvPr/>
          </p:nvGrpSpPr>
          <p:grpSpPr>
            <a:xfrm>
              <a:off x="2908300" y="546382"/>
              <a:ext cx="3562774" cy="381001"/>
              <a:chOff x="0" y="0"/>
              <a:chExt cx="3562773" cy="381000"/>
            </a:xfrm>
          </p:grpSpPr>
          <p:sp>
            <p:nvSpPr>
              <p:cNvPr id="452" name="Rectangle"/>
              <p:cNvSpPr/>
              <p:nvPr/>
            </p:nvSpPr>
            <p:spPr>
              <a:xfrm>
                <a:off x="0" y="0"/>
                <a:ext cx="356277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3" name="e"/>
              <p:cNvSpPr txBox="1"/>
              <p:nvPr/>
            </p:nvSpPr>
            <p:spPr>
              <a:xfrm>
                <a:off x="1722683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e</a:t>
                </a:r>
              </a:p>
            </p:txBody>
          </p:sp>
        </p:grpSp>
        <p:grpSp>
          <p:nvGrpSpPr>
            <p:cNvPr id="457" name="Group"/>
            <p:cNvGrpSpPr/>
            <p:nvPr/>
          </p:nvGrpSpPr>
          <p:grpSpPr>
            <a:xfrm>
              <a:off x="2924386" y="1259839"/>
              <a:ext cx="1772357" cy="381001"/>
              <a:chOff x="0" y="0"/>
              <a:chExt cx="1772355" cy="381000"/>
            </a:xfrm>
          </p:grpSpPr>
          <p:sp>
            <p:nvSpPr>
              <p:cNvPr id="455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d"/>
              <p:cNvSpPr txBox="1"/>
              <p:nvPr/>
            </p:nvSpPr>
            <p:spPr>
              <a:xfrm>
                <a:off x="816328" y="400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d</a:t>
                </a:r>
              </a:p>
            </p:txBody>
          </p:sp>
        </p:grpSp>
        <p:grpSp>
          <p:nvGrpSpPr>
            <p:cNvPr id="460" name="Group"/>
            <p:cNvGrpSpPr/>
            <p:nvPr/>
          </p:nvGrpSpPr>
          <p:grpSpPr>
            <a:xfrm>
              <a:off x="5292795" y="1259839"/>
              <a:ext cx="1772357" cy="381001"/>
              <a:chOff x="0" y="0"/>
              <a:chExt cx="1772355" cy="381000"/>
            </a:xfrm>
          </p:grpSpPr>
          <p:sp>
            <p:nvSpPr>
              <p:cNvPr id="45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9" name="g"/>
              <p:cNvSpPr txBox="1"/>
              <p:nvPr/>
            </p:nvSpPr>
            <p:spPr>
              <a:xfrm>
                <a:off x="816328" y="146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g</a:t>
                </a:r>
              </a:p>
            </p:txBody>
          </p:sp>
        </p:grpSp>
        <p:grpSp>
          <p:nvGrpSpPr>
            <p:cNvPr id="463" name="Group"/>
            <p:cNvGrpSpPr/>
            <p:nvPr/>
          </p:nvGrpSpPr>
          <p:grpSpPr>
            <a:xfrm>
              <a:off x="5288280" y="2418503"/>
              <a:ext cx="1785903" cy="381001"/>
              <a:chOff x="0" y="0"/>
              <a:chExt cx="1785902" cy="381000"/>
            </a:xfrm>
          </p:grpSpPr>
          <p:sp>
            <p:nvSpPr>
              <p:cNvPr id="461" name="Rectangle"/>
              <p:cNvSpPr/>
              <p:nvPr/>
            </p:nvSpPr>
            <p:spPr>
              <a:xfrm>
                <a:off x="0" y="0"/>
                <a:ext cx="1785903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2" name="f"/>
              <p:cNvSpPr txBox="1"/>
              <p:nvPr/>
            </p:nvSpPr>
            <p:spPr>
              <a:xfrm>
                <a:off x="829451" y="273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464" name="Line"/>
            <p:cNvSpPr/>
            <p:nvPr/>
          </p:nvSpPr>
          <p:spPr>
            <a:xfrm flipV="1">
              <a:off x="10033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67" name="Group"/>
            <p:cNvGrpSpPr/>
            <p:nvPr/>
          </p:nvGrpSpPr>
          <p:grpSpPr>
            <a:xfrm>
              <a:off x="7656689" y="2418503"/>
              <a:ext cx="1783645" cy="381001"/>
              <a:chOff x="0" y="0"/>
              <a:chExt cx="1783644" cy="381000"/>
            </a:xfrm>
          </p:grpSpPr>
          <p:sp>
            <p:nvSpPr>
              <p:cNvPr id="465" name="Rectangle"/>
              <p:cNvSpPr/>
              <p:nvPr/>
            </p:nvSpPr>
            <p:spPr>
              <a:xfrm>
                <a:off x="0" y="0"/>
                <a:ext cx="1783645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6" name="i"/>
              <p:cNvSpPr txBox="1"/>
              <p:nvPr/>
            </p:nvSpPr>
            <p:spPr>
              <a:xfrm>
                <a:off x="828321" y="400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i</a:t>
                </a:r>
              </a:p>
            </p:txBody>
          </p:sp>
        </p:grpSp>
        <p:grpSp>
          <p:nvGrpSpPr>
            <p:cNvPr id="470" name="Group"/>
            <p:cNvGrpSpPr/>
            <p:nvPr/>
          </p:nvGrpSpPr>
          <p:grpSpPr>
            <a:xfrm>
              <a:off x="7658100" y="546382"/>
              <a:ext cx="1772356" cy="381001"/>
              <a:chOff x="0" y="0"/>
              <a:chExt cx="1772355" cy="381000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9" name="j"/>
              <p:cNvSpPr txBox="1"/>
              <p:nvPr/>
            </p:nvSpPr>
            <p:spPr>
              <a:xfrm>
                <a:off x="828041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471" name="3"/>
            <p:cNvSpPr txBox="1"/>
            <p:nvPr/>
          </p:nvSpPr>
          <p:spPr>
            <a:xfrm>
              <a:off x="7585822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2" name="3:30"/>
            <p:cNvSpPr txBox="1"/>
            <p:nvPr/>
          </p:nvSpPr>
          <p:spPr>
            <a:xfrm>
              <a:off x="8025835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3:30</a:t>
              </a:r>
            </a:p>
          </p:txBody>
        </p:sp>
        <p:sp>
          <p:nvSpPr>
            <p:cNvPr id="473" name="4"/>
            <p:cNvSpPr txBox="1"/>
            <p:nvPr/>
          </p:nvSpPr>
          <p:spPr>
            <a:xfrm>
              <a:off x="8768050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74" name="4:30"/>
            <p:cNvSpPr txBox="1"/>
            <p:nvPr/>
          </p:nvSpPr>
          <p:spPr>
            <a:xfrm>
              <a:off x="9225562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4:30</a:t>
              </a:r>
            </a:p>
          </p:txBody>
        </p:sp>
        <p:sp>
          <p:nvSpPr>
            <p:cNvPr id="475" name="1"/>
            <p:cNvSpPr txBox="1"/>
            <p:nvPr/>
          </p:nvSpPr>
          <p:spPr>
            <a:xfrm>
              <a:off x="-1" y="2517421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6" name="2"/>
            <p:cNvSpPr txBox="1"/>
            <p:nvPr/>
          </p:nvSpPr>
          <p:spPr>
            <a:xfrm>
              <a:off x="-1" y="1893711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7" name="3"/>
            <p:cNvSpPr txBox="1"/>
            <p:nvPr/>
          </p:nvSpPr>
          <p:spPr>
            <a:xfrm>
              <a:off x="-1" y="1270282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8" name="4"/>
            <p:cNvSpPr txBox="1"/>
            <p:nvPr/>
          </p:nvSpPr>
          <p:spPr>
            <a:xfrm>
              <a:off x="-1" y="652497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7151558" y="4708565"/>
            <a:ext cx="3340969" cy="2174836"/>
            <a:chOff x="689702" y="-507402"/>
            <a:chExt cx="3340968" cy="2174835"/>
          </a:xfrm>
        </p:grpSpPr>
        <p:sp>
          <p:nvSpPr>
            <p:cNvPr id="480" name="jobs e and g…"/>
            <p:cNvSpPr txBox="1"/>
            <p:nvPr/>
          </p:nvSpPr>
          <p:spPr>
            <a:xfrm>
              <a:off x="2365954" y="-507403"/>
              <a:ext cx="1664717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e and g</a:t>
              </a:r>
            </a:p>
            <a:p>
              <a:r>
                <a:t>are incompatible</a:t>
              </a:r>
            </a:p>
          </p:txBody>
        </p:sp>
        <p:sp>
          <p:nvSpPr>
            <p:cNvPr id="481" name="Line"/>
            <p:cNvSpPr/>
            <p:nvPr/>
          </p:nvSpPr>
          <p:spPr>
            <a:xfrm flipV="1">
              <a:off x="1475644" y="-56678"/>
              <a:ext cx="789865" cy="172411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 flipV="1">
              <a:off x="689702" y="-66073"/>
              <a:ext cx="1572052" cy="92477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484" name="Picture 48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8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89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</a:p>
          <a:p>
            <a:pPr lvl="1"/>
            <a:endParaRPr/>
          </a:p>
          <a:p>
            <a:br/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491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2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3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5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6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7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8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9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1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7644271" y="8039929"/>
            <a:ext cx="2966721" cy="381565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h"/>
          <p:cNvSpPr txBox="1"/>
          <p:nvPr/>
        </p:nvSpPr>
        <p:spPr>
          <a:xfrm>
            <a:off x="9050415" y="8058573"/>
            <a:ext cx="15443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510" name="Rectangle"/>
          <p:cNvSpPr/>
          <p:nvPr/>
        </p:nvSpPr>
        <p:spPr>
          <a:xfrm>
            <a:off x="4076700" y="8040211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e"/>
          <p:cNvSpPr txBox="1"/>
          <p:nvPr/>
        </p:nvSpPr>
        <p:spPr>
          <a:xfrm>
            <a:off x="5792868" y="8059702"/>
            <a:ext cx="14003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512" name="Rectangle"/>
          <p:cNvSpPr/>
          <p:nvPr/>
        </p:nvSpPr>
        <p:spPr>
          <a:xfrm>
            <a:off x="6461195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f"/>
          <p:cNvSpPr txBox="1"/>
          <p:nvPr/>
        </p:nvSpPr>
        <p:spPr>
          <a:xfrm>
            <a:off x="7283873" y="689468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514" name="Rectangle"/>
          <p:cNvSpPr/>
          <p:nvPr/>
        </p:nvSpPr>
        <p:spPr>
          <a:xfrm>
            <a:off x="6456680" y="7453912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g"/>
          <p:cNvSpPr txBox="1"/>
          <p:nvPr/>
        </p:nvSpPr>
        <p:spPr>
          <a:xfrm>
            <a:off x="7272072" y="7477195"/>
            <a:ext cx="1551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516" name="Rectangle"/>
          <p:cNvSpPr/>
          <p:nvPr/>
        </p:nvSpPr>
        <p:spPr>
          <a:xfrm>
            <a:off x="8826500" y="7453912"/>
            <a:ext cx="1783645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i"/>
          <p:cNvSpPr txBox="1"/>
          <p:nvPr/>
        </p:nvSpPr>
        <p:spPr>
          <a:xfrm>
            <a:off x="9660184" y="748029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518" name="Rectangle"/>
          <p:cNvSpPr/>
          <p:nvPr/>
        </p:nvSpPr>
        <p:spPr>
          <a:xfrm>
            <a:off x="8843151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j"/>
          <p:cNvSpPr txBox="1"/>
          <p:nvPr/>
        </p:nvSpPr>
        <p:spPr>
          <a:xfrm>
            <a:off x="9665828" y="690372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521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1"/>
          <p:cNvSpPr txBox="1"/>
          <p:nvPr/>
        </p:nvSpPr>
        <p:spPr>
          <a:xfrm>
            <a:off x="1168400" y="81409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23" name="2"/>
          <p:cNvSpPr txBox="1"/>
          <p:nvPr/>
        </p:nvSpPr>
        <p:spPr>
          <a:xfrm>
            <a:off x="1168400" y="75172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24" name="3"/>
          <p:cNvSpPr txBox="1"/>
          <p:nvPr/>
        </p:nvSpPr>
        <p:spPr>
          <a:xfrm>
            <a:off x="1168400" y="68938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6985063" y="5308599"/>
            <a:ext cx="3243784" cy="2666915"/>
            <a:chOff x="0" y="0"/>
            <a:chExt cx="3243783" cy="2666913"/>
          </a:xfrm>
        </p:grpSpPr>
        <p:sp>
          <p:nvSpPr>
            <p:cNvPr id="525" name="intervals are open…"/>
            <p:cNvSpPr txBox="1"/>
            <p:nvPr/>
          </p:nvSpPr>
          <p:spPr>
            <a:xfrm>
              <a:off x="-1" y="0"/>
              <a:ext cx="3243785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intervals are open</a:t>
              </a:r>
            </a:p>
            <a:p>
              <a:r>
                <a:t>(need only 3 classrooms at 2pm)</a:t>
              </a:r>
            </a:p>
          </p:txBody>
        </p:sp>
        <p:sp>
          <p:nvSpPr>
            <p:cNvPr id="526" name="Line"/>
            <p:cNvSpPr/>
            <p:nvPr/>
          </p:nvSpPr>
          <p:spPr>
            <a:xfrm flipV="1">
              <a:off x="667302" y="506887"/>
              <a:ext cx="572560" cy="216002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28" name="9"/>
          <p:cNvSpPr txBox="1"/>
          <p:nvPr/>
        </p:nvSpPr>
        <p:spPr>
          <a:xfrm>
            <a:off x="15787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529" name="9:30"/>
          <p:cNvSpPr txBox="1"/>
          <p:nvPr/>
        </p:nvSpPr>
        <p:spPr>
          <a:xfrm>
            <a:off x="20455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530" name="10"/>
          <p:cNvSpPr txBox="1"/>
          <p:nvPr/>
        </p:nvSpPr>
        <p:spPr>
          <a:xfrm>
            <a:off x="27465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531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532" name="11"/>
          <p:cNvSpPr txBox="1"/>
          <p:nvPr/>
        </p:nvSpPr>
        <p:spPr>
          <a:xfrm>
            <a:off x="39398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533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534" name="12"/>
          <p:cNvSpPr txBox="1"/>
          <p:nvPr/>
        </p:nvSpPr>
        <p:spPr>
          <a:xfrm>
            <a:off x="51482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535" name="12:30"/>
          <p:cNvSpPr txBox="1"/>
          <p:nvPr/>
        </p:nvSpPr>
        <p:spPr>
          <a:xfrm>
            <a:off x="55753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536" name="1"/>
          <p:cNvSpPr txBox="1"/>
          <p:nvPr/>
        </p:nvSpPr>
        <p:spPr>
          <a:xfrm>
            <a:off x="63962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37" name="1:30"/>
          <p:cNvSpPr txBox="1"/>
          <p:nvPr/>
        </p:nvSpPr>
        <p:spPr>
          <a:xfrm>
            <a:off x="67945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538" name="2"/>
          <p:cNvSpPr txBox="1"/>
          <p:nvPr/>
        </p:nvSpPr>
        <p:spPr>
          <a:xfrm>
            <a:off x="75657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39" name="2:30"/>
          <p:cNvSpPr txBox="1"/>
          <p:nvPr/>
        </p:nvSpPr>
        <p:spPr>
          <a:xfrm>
            <a:off x="80232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540" name="3"/>
          <p:cNvSpPr txBox="1"/>
          <p:nvPr/>
        </p:nvSpPr>
        <p:spPr>
          <a:xfrm>
            <a:off x="87542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41" name="3:30"/>
          <p:cNvSpPr txBox="1"/>
          <p:nvPr/>
        </p:nvSpPr>
        <p:spPr>
          <a:xfrm>
            <a:off x="91942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542" name="4"/>
          <p:cNvSpPr txBox="1"/>
          <p:nvPr/>
        </p:nvSpPr>
        <p:spPr>
          <a:xfrm>
            <a:off x="99364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43" name="4:30"/>
          <p:cNvSpPr txBox="1"/>
          <p:nvPr/>
        </p:nvSpPr>
        <p:spPr>
          <a:xfrm>
            <a:off x="103939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grpSp>
        <p:nvGrpSpPr>
          <p:cNvPr id="546" name="Group"/>
          <p:cNvGrpSpPr/>
          <p:nvPr/>
        </p:nvGrpSpPr>
        <p:grpSpPr>
          <a:xfrm>
            <a:off x="1714500" y="6883400"/>
            <a:ext cx="1790418" cy="381000"/>
            <a:chOff x="0" y="0"/>
            <a:chExt cx="1790417" cy="381000"/>
          </a:xfrm>
        </p:grpSpPr>
        <p:sp>
          <p:nvSpPr>
            <p:cNvPr id="544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725629" y="7456451"/>
            <a:ext cx="4143465" cy="381001"/>
            <a:chOff x="0" y="0"/>
            <a:chExt cx="4143463" cy="381000"/>
          </a:xfrm>
        </p:grpSpPr>
        <p:sp>
          <p:nvSpPr>
            <p:cNvPr id="547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8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711677" y="8041781"/>
            <a:ext cx="1765301" cy="381565"/>
            <a:chOff x="0" y="0"/>
            <a:chExt cx="1765300" cy="381564"/>
          </a:xfrm>
        </p:grpSpPr>
        <p:sp>
          <p:nvSpPr>
            <p:cNvPr id="550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4092786" y="6883400"/>
            <a:ext cx="1772357" cy="381000"/>
            <a:chOff x="0" y="0"/>
            <a:chExt cx="1772355" cy="381000"/>
          </a:xfrm>
        </p:grpSpPr>
        <p:sp>
          <p:nvSpPr>
            <p:cNvPr id="553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pic>
        <p:nvPicPr>
          <p:cNvPr id="556" name="Picture 555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>
                <a:normAutofit/>
              </a:bodyPr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0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4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85" name="Greedy template.  Consider lectures in some natural order. Assign each lecture to an available classroom (which one?); allocate a new classroom if none are availabl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lectures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5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pic>
        <p:nvPicPr>
          <p:cNvPr id="587" name="Picture 586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9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90" name="Greedy template.  Consider lectures in some natural order. Assign each lecture to an available classroom (which one?); allocate a new classroom if none are availabl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5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92" name="counterexample for earliest finish time"/>
          <p:cNvSpPr txBox="1"/>
          <p:nvPr/>
        </p:nvSpPr>
        <p:spPr>
          <a:xfrm>
            <a:off x="3023514" y="3549226"/>
            <a:ext cx="409049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counterexample for earliest finish time</a:t>
            </a:r>
          </a:p>
        </p:txBody>
      </p:sp>
      <p:grpSp>
        <p:nvGrpSpPr>
          <p:cNvPr id="602" name="Group"/>
          <p:cNvGrpSpPr/>
          <p:nvPr/>
        </p:nvGrpSpPr>
        <p:grpSpPr>
          <a:xfrm>
            <a:off x="3022599" y="7558192"/>
            <a:ext cx="4533901" cy="1420708"/>
            <a:chOff x="0" y="0"/>
            <a:chExt cx="4533900" cy="1420707"/>
          </a:xfrm>
        </p:grpSpPr>
        <p:sp>
          <p:nvSpPr>
            <p:cNvPr id="593" name="counterexample for fewest conflicts"/>
            <p:cNvSpPr txBox="1"/>
            <p:nvPr/>
          </p:nvSpPr>
          <p:spPr>
            <a:xfrm>
              <a:off x="55026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  <p:grpSp>
          <p:nvGrpSpPr>
            <p:cNvPr id="601" name="Group"/>
            <p:cNvGrpSpPr/>
            <p:nvPr/>
          </p:nvGrpSpPr>
          <p:grpSpPr>
            <a:xfrm>
              <a:off x="-1" y="468207"/>
              <a:ext cx="4533901" cy="952501"/>
              <a:chOff x="0" y="0"/>
              <a:chExt cx="4533900" cy="952500"/>
            </a:xfrm>
          </p:grpSpPr>
          <p:sp>
            <p:nvSpPr>
              <p:cNvPr id="594" name="Rectangle"/>
              <p:cNvSpPr/>
              <p:nvPr/>
            </p:nvSpPr>
            <p:spPr>
              <a:xfrm>
                <a:off x="5842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0480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6" name="Rectangle"/>
              <p:cNvSpPr/>
              <p:nvPr/>
            </p:nvSpPr>
            <p:spPr>
              <a:xfrm>
                <a:off x="35179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5715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8" name="1"/>
              <p:cNvSpPr txBox="1"/>
              <p:nvPr/>
            </p:nvSpPr>
            <p:spPr>
              <a:xfrm>
                <a:off x="0" y="762282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599" name="2"/>
              <p:cNvSpPr txBox="1"/>
              <p:nvPr/>
            </p:nvSpPr>
            <p:spPr>
              <a:xfrm>
                <a:off x="0" y="392571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00" name="3"/>
              <p:cNvSpPr txBox="1"/>
              <p:nvPr/>
            </p:nvSpPr>
            <p:spPr>
              <a:xfrm>
                <a:off x="0" y="23142"/>
                <a:ext cx="141326" cy="1863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12" name="Group"/>
          <p:cNvGrpSpPr/>
          <p:nvPr/>
        </p:nvGrpSpPr>
        <p:grpSpPr>
          <a:xfrm>
            <a:off x="3022599" y="5604369"/>
            <a:ext cx="4521201" cy="1406031"/>
            <a:chOff x="0" y="0"/>
            <a:chExt cx="4521200" cy="1406030"/>
          </a:xfrm>
        </p:grpSpPr>
        <p:sp>
          <p:nvSpPr>
            <p:cNvPr id="603" name="counterexample for shortest interval"/>
            <p:cNvSpPr txBox="1"/>
            <p:nvPr/>
          </p:nvSpPr>
          <p:spPr>
            <a:xfrm>
              <a:off x="54313" y="0"/>
              <a:ext cx="3862587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  <p:grpSp>
          <p:nvGrpSpPr>
            <p:cNvPr id="611" name="Group"/>
            <p:cNvGrpSpPr/>
            <p:nvPr/>
          </p:nvGrpSpPr>
          <p:grpSpPr>
            <a:xfrm>
              <a:off x="-1" y="453530"/>
              <a:ext cx="4521201" cy="952501"/>
              <a:chOff x="0" y="0"/>
              <a:chExt cx="4521200" cy="952500"/>
            </a:xfrm>
          </p:grpSpPr>
          <p:sp>
            <p:nvSpPr>
              <p:cNvPr id="604" name="Rectangle"/>
              <p:cNvSpPr/>
              <p:nvPr/>
            </p:nvSpPr>
            <p:spPr>
              <a:xfrm>
                <a:off x="5715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30353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5052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5588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8" name="1"/>
              <p:cNvSpPr txBox="1"/>
              <p:nvPr/>
            </p:nvSpPr>
            <p:spPr>
              <a:xfrm>
                <a:off x="0" y="7620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609" name="2"/>
              <p:cNvSpPr txBox="1"/>
              <p:nvPr/>
            </p:nvSpPr>
            <p:spPr>
              <a:xfrm>
                <a:off x="0" y="3937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10" name="3"/>
              <p:cNvSpPr txBox="1"/>
              <p:nvPr/>
            </p:nvSpPr>
            <p:spPr>
              <a:xfrm>
                <a:off x="0" y="254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20" name="Group"/>
          <p:cNvGrpSpPr/>
          <p:nvPr/>
        </p:nvGrpSpPr>
        <p:grpSpPr>
          <a:xfrm>
            <a:off x="3022599" y="4064000"/>
            <a:ext cx="4516685" cy="922935"/>
            <a:chOff x="0" y="0"/>
            <a:chExt cx="4516684" cy="922934"/>
          </a:xfrm>
        </p:grpSpPr>
        <p:sp>
          <p:nvSpPr>
            <p:cNvPr id="613" name="Rectangle"/>
            <p:cNvSpPr/>
            <p:nvPr/>
          </p:nvSpPr>
          <p:spPr>
            <a:xfrm>
              <a:off x="569524" y="698500"/>
              <a:ext cx="22987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Rectangle"/>
            <p:cNvSpPr/>
            <p:nvPr/>
          </p:nvSpPr>
          <p:spPr>
            <a:xfrm>
              <a:off x="3030783" y="25400"/>
              <a:ext cx="14859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Rectangle"/>
            <p:cNvSpPr/>
            <p:nvPr/>
          </p:nvSpPr>
          <p:spPr>
            <a:xfrm>
              <a:off x="3505200" y="698500"/>
              <a:ext cx="520700" cy="215900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Rectangle"/>
            <p:cNvSpPr/>
            <p:nvPr/>
          </p:nvSpPr>
          <p:spPr>
            <a:xfrm>
              <a:off x="571500" y="355600"/>
              <a:ext cx="2717800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7" name="1"/>
            <p:cNvSpPr txBox="1"/>
            <p:nvPr/>
          </p:nvSpPr>
          <p:spPr>
            <a:xfrm>
              <a:off x="-1" y="7366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18" name="2"/>
            <p:cNvSpPr txBox="1"/>
            <p:nvPr/>
          </p:nvSpPr>
          <p:spPr>
            <a:xfrm>
              <a:off x="-1" y="3683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19" name="3"/>
            <p:cNvSpPr txBox="1"/>
            <p:nvPr/>
          </p:nvSpPr>
          <p:spPr>
            <a:xfrm>
              <a:off x="-1" y="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pic>
        <p:nvPicPr>
          <p:cNvPr id="621" name="Picture 62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2" animBg="1" advAuto="0"/>
      <p:bldP spid="612" grpId="1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5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628" name="Earliest-Start-Time-First (n, s1, s2, …, sn , f1, f2, …, fn)…"/>
          <p:cNvSpPr txBox="1"/>
          <p:nvPr/>
        </p:nvSpPr>
        <p:spPr>
          <a:xfrm>
            <a:off x="2082800" y="1892300"/>
            <a:ext cx="9165215" cy="66845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Earliest-Start-Time-First</a:t>
            </a:r>
            <a:r>
              <a:rPr cap="small" dirty="0">
                <a:solidFill>
                  <a:srgbClr val="003F83"/>
                </a:solidFill>
              </a:rPr>
              <a:t> </a:t>
            </a:r>
            <a:r>
              <a:rPr i="0" dirty="0"/>
              <a:t>(</a:t>
            </a:r>
            <a:r>
              <a:rPr dirty="0"/>
              <a:t>n</a:t>
            </a:r>
            <a:r>
              <a:rPr i="0" dirty="0"/>
              <a:t>,</a:t>
            </a:r>
            <a:r>
              <a:rPr dirty="0"/>
              <a:t> s</a:t>
            </a:r>
            <a:r>
              <a:rPr i="0" baseline="-5999" dirty="0"/>
              <a:t>1</a:t>
            </a:r>
            <a:r>
              <a:rPr dirty="0"/>
              <a:t>, s</a:t>
            </a:r>
            <a:r>
              <a:rPr i="0" baseline="-5999" dirty="0"/>
              <a:t>2</a:t>
            </a:r>
            <a:r>
              <a:rPr dirty="0"/>
              <a:t>,</a:t>
            </a:r>
            <a:r>
              <a:rPr i="0" dirty="0"/>
              <a:t> …,</a:t>
            </a:r>
            <a:r>
              <a:rPr dirty="0"/>
              <a:t> </a:t>
            </a:r>
            <a:r>
              <a:rPr dirty="0" err="1"/>
              <a:t>s</a:t>
            </a:r>
            <a:r>
              <a:rPr baseline="-5999" dirty="0" err="1"/>
              <a:t>n</a:t>
            </a:r>
            <a:r>
              <a:rPr baseline="-5999" dirty="0"/>
              <a:t> 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1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2</a:t>
            </a:r>
            <a:r>
              <a:rPr i="0" dirty="0"/>
              <a:t>, …, </a:t>
            </a:r>
            <a:r>
              <a:rPr dirty="0" err="1"/>
              <a:t>f</a:t>
            </a:r>
            <a:r>
              <a:rPr baseline="-5999" dirty="0" err="1"/>
              <a:t>n</a:t>
            </a:r>
            <a:r>
              <a:rPr i="0" dirty="0"/>
              <a:t>)</a:t>
            </a:r>
            <a:r>
              <a:rPr dirty="0"/>
              <a:t>                          </a:t>
            </a:r>
            <a:endParaRPr sz="100" dirty="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 dirty="0">
                <a:solidFill>
                  <a:srgbClr val="003F83"/>
                </a:solidFill>
              </a:rPr>
              <a:t>Sort</a:t>
            </a:r>
            <a:r>
              <a:rPr i="1" cap="small" dirty="0"/>
              <a:t> </a:t>
            </a:r>
            <a:r>
              <a:rPr dirty="0"/>
              <a:t>lectures by start times and renumber so that </a:t>
            </a:r>
            <a:r>
              <a:rPr i="1" dirty="0"/>
              <a:t>s</a:t>
            </a:r>
            <a:r>
              <a:rPr baseline="-5999" dirty="0"/>
              <a:t>1</a:t>
            </a:r>
            <a:r>
              <a:rPr dirty="0"/>
              <a:t>  ≤  </a:t>
            </a:r>
            <a:r>
              <a:rPr i="1" dirty="0"/>
              <a:t>s</a:t>
            </a:r>
            <a:r>
              <a:rPr baseline="-5999" dirty="0"/>
              <a:t>2</a:t>
            </a:r>
            <a:r>
              <a:rPr dirty="0"/>
              <a:t>  ≤  …  ≤  </a:t>
            </a:r>
            <a:r>
              <a:rPr i="1" dirty="0" err="1"/>
              <a:t>s</a:t>
            </a:r>
            <a:r>
              <a:rPr i="1" baseline="-5999" dirty="0" err="1"/>
              <a:t>n</a:t>
            </a:r>
            <a:r>
              <a:rPr i="1"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 ←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0.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For</a:t>
            </a:r>
            <a:r>
              <a:rPr cap="small" dirty="0"/>
              <a:t>  </a:t>
            </a:r>
            <a:r>
              <a:rPr dirty="0"/>
              <a:t>j </a:t>
            </a:r>
            <a:r>
              <a:rPr i="0" dirty="0"/>
              <a:t>= 1</a:t>
            </a:r>
            <a:r>
              <a:rPr dirty="0"/>
              <a:t> </a:t>
            </a:r>
            <a:r>
              <a:rPr i="0" cap="small" dirty="0">
                <a:solidFill>
                  <a:srgbClr val="003F83"/>
                </a:solidFill>
              </a:rPr>
              <a:t>to</a:t>
            </a:r>
            <a:r>
              <a:rPr dirty="0"/>
              <a:t> 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If</a:t>
            </a:r>
            <a:r>
              <a:rPr dirty="0"/>
              <a:t>  </a:t>
            </a:r>
            <a:r>
              <a:rPr i="0" dirty="0"/>
              <a:t>(lecture</a:t>
            </a:r>
            <a:r>
              <a:rPr dirty="0"/>
              <a:t> j </a:t>
            </a:r>
            <a:r>
              <a:rPr i="0" dirty="0"/>
              <a:t>is compatible with some classroom)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 </a:t>
            </a:r>
            <a:r>
              <a:rPr i="0" dirty="0"/>
              <a:t>in any such classroom</a:t>
            </a:r>
            <a:r>
              <a:rPr dirty="0"/>
              <a:t> k.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Else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Allocate a new classroom</a:t>
            </a:r>
            <a:r>
              <a:rPr dirty="0"/>
              <a:t> d </a:t>
            </a:r>
            <a:r>
              <a:rPr i="0" dirty="0"/>
              <a:t>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</a:t>
            </a:r>
            <a:r>
              <a:rPr i="0" dirty="0"/>
              <a:t> in classroom</a:t>
            </a:r>
            <a:r>
              <a:rPr dirty="0"/>
              <a:t> d</a:t>
            </a:r>
            <a:r>
              <a:rPr i="0" dirty="0"/>
              <a:t> 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d ← d +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1.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Return</a:t>
            </a:r>
            <a:r>
              <a:rPr dirty="0"/>
              <a:t>  </a:t>
            </a:r>
            <a:r>
              <a:rPr i="0" dirty="0"/>
              <a:t>schedule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629" name="number of allocated classrooms"/>
          <p:cNvSpPr txBox="1"/>
          <p:nvPr/>
        </p:nvSpPr>
        <p:spPr>
          <a:xfrm>
            <a:off x="4086238" y="3495886"/>
            <a:ext cx="316921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number of allocated classrooms</a:t>
            </a:r>
          </a:p>
        </p:txBody>
      </p:sp>
      <p:sp>
        <p:nvSpPr>
          <p:cNvPr id="630" name="Line"/>
          <p:cNvSpPr/>
          <p:nvPr/>
        </p:nvSpPr>
        <p:spPr>
          <a:xfrm>
            <a:off x="3422243" y="3585351"/>
            <a:ext cx="509395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631" name="Picture 630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  <p:pic>
        <p:nvPicPr>
          <p:cNvPr id="479" name="Picture 4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690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  <p:pic>
        <p:nvPicPr>
          <p:cNvPr id="479" name="Picture 4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9078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  <p:pic>
        <p:nvPicPr>
          <p:cNvPr id="479" name="Picture 4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280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  <p:pic>
        <p:nvPicPr>
          <p:cNvPr id="479" name="Picture 4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3207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  <p:pic>
        <p:nvPicPr>
          <p:cNvPr id="479" name="Picture 4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3501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  <p:pic>
        <p:nvPicPr>
          <p:cNvPr id="479" name="Picture 4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7695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  <p:pic>
        <p:nvPicPr>
          <p:cNvPr id="479" name="Picture 4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128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contains exactly one cycle.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01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  <p:pic>
        <p:nvPicPr>
          <p:cNvPr id="479" name="Picture 4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1347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  <p:pic>
        <p:nvPicPr>
          <p:cNvPr id="479" name="Picture 4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773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855380" y="3100681"/>
            <a:ext cx="1783646" cy="381001"/>
            <a:chOff x="0" y="0"/>
            <a:chExt cx="1783645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56556" y="1239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altLang="zh-CN" dirty="0"/>
                <a:t>j</a:t>
              </a:r>
              <a:endParaRPr dirty="0"/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866750" y="3663741"/>
            <a:ext cx="1772357" cy="394006"/>
            <a:chOff x="0" y="-13005"/>
            <a:chExt cx="1772356" cy="394005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56276" y="-1300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dirty="0" err="1"/>
                <a:t>i</a:t>
              </a:r>
              <a:endParaRPr lang="en-US" dirty="0"/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  <p:pic>
        <p:nvPicPr>
          <p:cNvPr id="479" name="Picture 4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8713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35" name="Proposition. The earliest-start-time-first algorithm can be implemented in  O(n log n)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Proposition. </a:t>
            </a:r>
            <a:r>
              <a:rPr>
                <a:solidFill>
                  <a:srgbClr val="000000"/>
                </a:solidFill>
              </a:rPr>
              <a:t>The earliest-start-time-first algorithm can be implemented in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time.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Pf. </a:t>
            </a:r>
            <a:r>
              <a:rPr>
                <a:solidFill>
                  <a:srgbClr val="000000"/>
                </a:solidFill>
              </a:rPr>
              <a:t> Store classrooms in a </a:t>
            </a:r>
            <a:r>
              <a:rPr>
                <a:solidFill>
                  <a:srgbClr val="8D3124"/>
                </a:solidFill>
              </a:rPr>
              <a:t>priority queue</a:t>
            </a:r>
            <a:r>
              <a:rPr>
                <a:solidFill>
                  <a:srgbClr val="000000"/>
                </a:solidFill>
              </a:rPr>
              <a:t> (key = finish time of its last lecture).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 determine whether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compatible with some classroom,</a:t>
            </a:r>
            <a:br/>
            <a:r>
              <a:t>compare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key of min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 in priority queue.</a:t>
            </a:r>
          </a:p>
          <a:p>
            <a:pPr lvl="1"/>
            <a:r>
              <a:t>To add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, increase key of classroom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t> to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Total number of priority queue operations is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t>.</a:t>
            </a:r>
          </a:p>
          <a:p>
            <a:pPr lvl="1"/>
            <a:r>
              <a:t>Sorting by start times takes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log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t>time. 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t>Remark.  </a:t>
            </a:r>
            <a:r>
              <a:rPr>
                <a:solidFill>
                  <a:srgbClr val="000000"/>
                </a:solidFill>
              </a:rPr>
              <a:t>This implementation chooses a classroom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solidFill>
                  <a:srgbClr val="000000"/>
                </a:solidFill>
              </a:rPr>
              <a:t> whose finish time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of its last lecture is the </a:t>
            </a:r>
            <a:r>
              <a:rPr>
                <a:solidFill>
                  <a:srgbClr val="8D3124"/>
                </a:solidFill>
              </a:rPr>
              <a:t>earliest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pic>
        <p:nvPicPr>
          <p:cNvPr id="637" name="Picture 6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lang="en-US" dirty="0"/>
              <a:t>Key observation.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grpSp>
        <p:nvGrpSpPr>
          <p:cNvPr id="66" name="Group">
            <a:extLst>
              <a:ext uri="{FF2B5EF4-FFF2-40B4-BE49-F238E27FC236}">
                <a16:creationId xmlns:a16="http://schemas.microsoft.com/office/drawing/2014/main" id="{9E3A1728-57E4-4395-8F98-C3C816EE5EB5}"/>
              </a:ext>
            </a:extLst>
          </p:cNvPr>
          <p:cNvGrpSpPr/>
          <p:nvPr/>
        </p:nvGrpSpPr>
        <p:grpSpPr>
          <a:xfrm>
            <a:off x="7791589" y="7870805"/>
            <a:ext cx="2966722" cy="381565"/>
            <a:chOff x="0" y="0"/>
            <a:chExt cx="2966720" cy="381564"/>
          </a:xfrm>
        </p:grpSpPr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638F40FA-8976-4247-BEF5-DE841AB3A701}"/>
                </a:ext>
              </a:extLst>
            </p:cNvPr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h">
              <a:extLst>
                <a:ext uri="{FF2B5EF4-FFF2-40B4-BE49-F238E27FC236}">
                  <a16:creationId xmlns:a16="http://schemas.microsoft.com/office/drawing/2014/main" id="{7C6ABEDC-FFFF-4C30-8EAD-4DEA7B5002C9}"/>
                </a:ext>
              </a:extLst>
            </p:cNvPr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69" name="Group">
            <a:extLst>
              <a:ext uri="{FF2B5EF4-FFF2-40B4-BE49-F238E27FC236}">
                <a16:creationId xmlns:a16="http://schemas.microsoft.com/office/drawing/2014/main" id="{91E8EF7F-3C61-4590-83F7-4C52EC9828C3}"/>
              </a:ext>
            </a:extLst>
          </p:cNvPr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70" name="Rectangle">
              <a:extLst>
                <a:ext uri="{FF2B5EF4-FFF2-40B4-BE49-F238E27FC236}">
                  <a16:creationId xmlns:a16="http://schemas.microsoft.com/office/drawing/2014/main" id="{E7672997-AAA1-4B72-9C34-B3508C0B3C9C}"/>
                </a:ext>
              </a:extLst>
            </p:cNvPr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" name="c">
              <a:extLst>
                <a:ext uri="{FF2B5EF4-FFF2-40B4-BE49-F238E27FC236}">
                  <a16:creationId xmlns:a16="http://schemas.microsoft.com/office/drawing/2014/main" id="{633A87B8-E527-4B46-A2FD-9D712B365F85}"/>
                </a:ext>
              </a:extLst>
            </p:cNvPr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72" name="Group">
            <a:extLst>
              <a:ext uri="{FF2B5EF4-FFF2-40B4-BE49-F238E27FC236}">
                <a16:creationId xmlns:a16="http://schemas.microsoft.com/office/drawing/2014/main" id="{B77D98EF-04B7-4206-97EF-117098F9F888}"/>
              </a:ext>
            </a:extLst>
          </p:cNvPr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73" name="Rectangle">
              <a:extLst>
                <a:ext uri="{FF2B5EF4-FFF2-40B4-BE49-F238E27FC236}">
                  <a16:creationId xmlns:a16="http://schemas.microsoft.com/office/drawing/2014/main" id="{F27746F0-1F80-435A-94BA-A3801BD65E72}"/>
                </a:ext>
              </a:extLst>
            </p:cNvPr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" name="b">
              <a:extLst>
                <a:ext uri="{FF2B5EF4-FFF2-40B4-BE49-F238E27FC236}">
                  <a16:creationId xmlns:a16="http://schemas.microsoft.com/office/drawing/2014/main" id="{E001DD03-9034-4D6E-A361-4AE48843DCAB}"/>
                </a:ext>
              </a:extLst>
            </p:cNvPr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75" name="Group">
            <a:extLst>
              <a:ext uri="{FF2B5EF4-FFF2-40B4-BE49-F238E27FC236}">
                <a16:creationId xmlns:a16="http://schemas.microsoft.com/office/drawing/2014/main" id="{EE6E42A4-B44C-4B12-97E8-0F6EB1A35F9F}"/>
              </a:ext>
            </a:extLst>
          </p:cNvPr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C94AFB17-CD0E-4D2B-BE54-07E21ED22D6A}"/>
                </a:ext>
              </a:extLst>
            </p:cNvPr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" name="a">
              <a:extLst>
                <a:ext uri="{FF2B5EF4-FFF2-40B4-BE49-F238E27FC236}">
                  <a16:creationId xmlns:a16="http://schemas.microsoft.com/office/drawing/2014/main" id="{CED0563E-CAD3-49DF-B2EE-2037CC1AACDD}"/>
                </a:ext>
              </a:extLst>
            </p:cNvPr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78" name="Group">
            <a:extLst>
              <a:ext uri="{FF2B5EF4-FFF2-40B4-BE49-F238E27FC236}">
                <a16:creationId xmlns:a16="http://schemas.microsoft.com/office/drawing/2014/main" id="{F73D31D6-6B1F-4599-922A-F0452B70CB55}"/>
              </a:ext>
            </a:extLst>
          </p:cNvPr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57B254C2-7D82-4D8D-94C1-499D6908E53D}"/>
                </a:ext>
              </a:extLst>
            </p:cNvPr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" name="e">
              <a:extLst>
                <a:ext uri="{FF2B5EF4-FFF2-40B4-BE49-F238E27FC236}">
                  <a16:creationId xmlns:a16="http://schemas.microsoft.com/office/drawing/2014/main" id="{76A14F3C-70D1-4FC8-AE77-8CFB8532D2CB}"/>
                </a:ext>
              </a:extLst>
            </p:cNvPr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81" name="Group">
            <a:extLst>
              <a:ext uri="{FF2B5EF4-FFF2-40B4-BE49-F238E27FC236}">
                <a16:creationId xmlns:a16="http://schemas.microsoft.com/office/drawing/2014/main" id="{F6727B0E-F7CE-4B82-A383-FA9D8AB4AFD3}"/>
              </a:ext>
            </a:extLst>
          </p:cNvPr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0DD04EC3-0936-42FB-8323-09C4C2890228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" name="d">
              <a:extLst>
                <a:ext uri="{FF2B5EF4-FFF2-40B4-BE49-F238E27FC236}">
                  <a16:creationId xmlns:a16="http://schemas.microsoft.com/office/drawing/2014/main" id="{FC63EC59-471B-4187-BC69-EF130425F06E}"/>
                </a:ext>
              </a:extLst>
            </p:cNvPr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84" name="Group">
            <a:extLst>
              <a:ext uri="{FF2B5EF4-FFF2-40B4-BE49-F238E27FC236}">
                <a16:creationId xmlns:a16="http://schemas.microsoft.com/office/drawing/2014/main" id="{A47ACD9C-28D5-470F-BE7A-54AB88D20D8C}"/>
              </a:ext>
            </a:extLst>
          </p:cNvPr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85" name="Rectangle">
              <a:extLst>
                <a:ext uri="{FF2B5EF4-FFF2-40B4-BE49-F238E27FC236}">
                  <a16:creationId xmlns:a16="http://schemas.microsoft.com/office/drawing/2014/main" id="{1F3DB7C3-3810-45D2-8A35-BC3BE8096ACD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" name="g">
              <a:extLst>
                <a:ext uri="{FF2B5EF4-FFF2-40B4-BE49-F238E27FC236}">
                  <a16:creationId xmlns:a16="http://schemas.microsoft.com/office/drawing/2014/main" id="{9080EE5C-232E-4A06-BAB7-63B34D377A8C}"/>
                </a:ext>
              </a:extLst>
            </p:cNvPr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87" name="Group">
            <a:extLst>
              <a:ext uri="{FF2B5EF4-FFF2-40B4-BE49-F238E27FC236}">
                <a16:creationId xmlns:a16="http://schemas.microsoft.com/office/drawing/2014/main" id="{B637F09F-F128-4ED0-9759-97991F8DC919}"/>
              </a:ext>
            </a:extLst>
          </p:cNvPr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E40A2AF4-16B0-496E-8355-02D995168B47}"/>
                </a:ext>
              </a:extLst>
            </p:cNvPr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89" name="f">
              <a:extLst>
                <a:ext uri="{FF2B5EF4-FFF2-40B4-BE49-F238E27FC236}">
                  <a16:creationId xmlns:a16="http://schemas.microsoft.com/office/drawing/2014/main" id="{6DB4365E-3C06-4519-B8C2-12CAA8A0751E}"/>
                </a:ext>
              </a:extLst>
            </p:cNvPr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grpSp>
        <p:nvGrpSpPr>
          <p:cNvPr id="90" name="Group">
            <a:extLst>
              <a:ext uri="{FF2B5EF4-FFF2-40B4-BE49-F238E27FC236}">
                <a16:creationId xmlns:a16="http://schemas.microsoft.com/office/drawing/2014/main" id="{4FEE9C97-2A96-455D-BF8F-945274866566}"/>
              </a:ext>
            </a:extLst>
          </p:cNvPr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C9AB1703-821D-430F-B756-55BFCC03E396}"/>
                </a:ext>
              </a:extLst>
            </p:cNvPr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" name="i">
              <a:extLst>
                <a:ext uri="{FF2B5EF4-FFF2-40B4-BE49-F238E27FC236}">
                  <a16:creationId xmlns:a16="http://schemas.microsoft.com/office/drawing/2014/main" id="{122C051C-0F93-4E43-BD84-A738D463F8DB}"/>
                </a:ext>
              </a:extLst>
            </p:cNvPr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3" name="Group">
            <a:extLst>
              <a:ext uri="{FF2B5EF4-FFF2-40B4-BE49-F238E27FC236}">
                <a16:creationId xmlns:a16="http://schemas.microsoft.com/office/drawing/2014/main" id="{08C73D17-7BFF-436E-830A-568901E0108E}"/>
              </a:ext>
            </a:extLst>
          </p:cNvPr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94" name="Rectangle">
              <a:extLst>
                <a:ext uri="{FF2B5EF4-FFF2-40B4-BE49-F238E27FC236}">
                  <a16:creationId xmlns:a16="http://schemas.microsoft.com/office/drawing/2014/main" id="{5C48A367-8CDD-41D9-9765-62B48E1308B2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" name="j">
              <a:extLst>
                <a:ext uri="{FF2B5EF4-FFF2-40B4-BE49-F238E27FC236}">
                  <a16:creationId xmlns:a16="http://schemas.microsoft.com/office/drawing/2014/main" id="{C6AD8B55-0FDF-4117-97A5-CAEB6F34799B}"/>
                </a:ext>
              </a:extLst>
            </p:cNvPr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7" name="Rectangle">
            <a:extLst>
              <a:ext uri="{FF2B5EF4-FFF2-40B4-BE49-F238E27FC236}">
                <a16:creationId xmlns:a16="http://schemas.microsoft.com/office/drawing/2014/main" id="{2CE1C96A-58A3-4536-A610-7F023847644C}"/>
              </a:ext>
            </a:extLst>
          </p:cNvPr>
          <p:cNvSpPr/>
          <p:nvPr/>
        </p:nvSpPr>
        <p:spPr>
          <a:xfrm>
            <a:off x="1944370" y="3609339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depth = 3">
            <a:extLst>
              <a:ext uri="{FF2B5EF4-FFF2-40B4-BE49-F238E27FC236}">
                <a16:creationId xmlns:a16="http://schemas.microsoft.com/office/drawing/2014/main" id="{9D210DE4-E102-44DB-A821-71E9BE2B6656}"/>
              </a:ext>
            </a:extLst>
          </p:cNvPr>
          <p:cNvSpPr txBox="1"/>
          <p:nvPr/>
        </p:nvSpPr>
        <p:spPr>
          <a:xfrm>
            <a:off x="1948207" y="602977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24046CA4-EEB1-4A43-B74A-B6A3B8A2E5C5}"/>
              </a:ext>
            </a:extLst>
          </p:cNvPr>
          <p:cNvSpPr/>
          <p:nvPr/>
        </p:nvSpPr>
        <p:spPr>
          <a:xfrm>
            <a:off x="4428493" y="4657373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depth = 3">
            <a:extLst>
              <a:ext uri="{FF2B5EF4-FFF2-40B4-BE49-F238E27FC236}">
                <a16:creationId xmlns:a16="http://schemas.microsoft.com/office/drawing/2014/main" id="{EAF5E1FE-4D55-4BF1-B082-E2975213054B}"/>
              </a:ext>
            </a:extLst>
          </p:cNvPr>
          <p:cNvSpPr txBox="1"/>
          <p:nvPr/>
        </p:nvSpPr>
        <p:spPr>
          <a:xfrm>
            <a:off x="4367089" y="713730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01" name="Rectangle">
            <a:extLst>
              <a:ext uri="{FF2B5EF4-FFF2-40B4-BE49-F238E27FC236}">
                <a16:creationId xmlns:a16="http://schemas.microsoft.com/office/drawing/2014/main" id="{8B2775C3-8E3A-4EF9-954D-3597DC9B74C6}"/>
              </a:ext>
            </a:extLst>
          </p:cNvPr>
          <p:cNvSpPr/>
          <p:nvPr/>
        </p:nvSpPr>
        <p:spPr>
          <a:xfrm>
            <a:off x="6144549" y="5162238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depth = 3">
            <a:extLst>
              <a:ext uri="{FF2B5EF4-FFF2-40B4-BE49-F238E27FC236}">
                <a16:creationId xmlns:a16="http://schemas.microsoft.com/office/drawing/2014/main" id="{A338F568-5703-4DEE-B190-7E558F4E021B}"/>
              </a:ext>
            </a:extLst>
          </p:cNvPr>
          <p:cNvSpPr txBox="1"/>
          <p:nvPr/>
        </p:nvSpPr>
        <p:spPr>
          <a:xfrm>
            <a:off x="6159744" y="7658463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6603767D-42FB-4C8D-A156-AB253BE5CF87}"/>
              </a:ext>
            </a:extLst>
          </p:cNvPr>
          <p:cNvSpPr/>
          <p:nvPr/>
        </p:nvSpPr>
        <p:spPr>
          <a:xfrm>
            <a:off x="7936659" y="6365267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depth = 3">
            <a:extLst>
              <a:ext uri="{FF2B5EF4-FFF2-40B4-BE49-F238E27FC236}">
                <a16:creationId xmlns:a16="http://schemas.microsoft.com/office/drawing/2014/main" id="{4FCE26E2-F598-4C5C-88A5-B8D1FEC503BF}"/>
              </a:ext>
            </a:extLst>
          </p:cNvPr>
          <p:cNvSpPr txBox="1"/>
          <p:nvPr/>
        </p:nvSpPr>
        <p:spPr>
          <a:xfrm>
            <a:off x="7951854" y="8861492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105" name="depth = 3">
            <a:extLst>
              <a:ext uri="{FF2B5EF4-FFF2-40B4-BE49-F238E27FC236}">
                <a16:creationId xmlns:a16="http://schemas.microsoft.com/office/drawing/2014/main" id="{9787C89E-BA9B-4D20-A9CD-1655B9022AA6}"/>
              </a:ext>
            </a:extLst>
          </p:cNvPr>
          <p:cNvSpPr txBox="1"/>
          <p:nvPr/>
        </p:nvSpPr>
        <p:spPr>
          <a:xfrm>
            <a:off x="5528227" y="9033677"/>
            <a:ext cx="1418658" cy="42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sz="2400" dirty="0"/>
              <a:t>depth = 3</a:t>
            </a:r>
          </a:p>
        </p:txBody>
      </p:sp>
      <p:pic>
        <p:nvPicPr>
          <p:cNvPr id="644" name="Picture 64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Key 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Q.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Does minimum number of classrooms needed always equal depth?</a:t>
            </a:r>
          </a:p>
          <a:p>
            <a:r>
              <a:rPr dirty="0"/>
              <a:t>A.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Yes! Moreover, earliest-start-time-first algorithm finds a schedule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  whose number of classrooms equals the depth.</a:t>
            </a: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644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5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6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6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8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9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7766191" y="8043050"/>
            <a:ext cx="2844801" cy="3810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h"/>
          <p:cNvSpPr txBox="1"/>
          <p:nvPr/>
        </p:nvSpPr>
        <p:spPr>
          <a:xfrm>
            <a:off x="9057781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663" name="Rectangle"/>
          <p:cNvSpPr/>
          <p:nvPr/>
        </p:nvSpPr>
        <p:spPr>
          <a:xfrm>
            <a:off x="1714500" y="6886786"/>
            <a:ext cx="1790418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c"/>
          <p:cNvSpPr txBox="1"/>
          <p:nvPr/>
        </p:nvSpPr>
        <p:spPr>
          <a:xfrm>
            <a:off x="2544998" y="6924605"/>
            <a:ext cx="12942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</a:t>
            </a:r>
          </a:p>
        </p:txBody>
      </p:sp>
      <p:sp>
        <p:nvSpPr>
          <p:cNvPr id="665" name="Rectangle"/>
          <p:cNvSpPr/>
          <p:nvPr/>
        </p:nvSpPr>
        <p:spPr>
          <a:xfrm>
            <a:off x="1724377" y="8039664"/>
            <a:ext cx="1765301" cy="38156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6" name="a"/>
          <p:cNvSpPr txBox="1"/>
          <p:nvPr/>
        </p:nvSpPr>
        <p:spPr>
          <a:xfrm>
            <a:off x="2539576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a</a:t>
            </a:r>
          </a:p>
        </p:txBody>
      </p:sp>
      <p:sp>
        <p:nvSpPr>
          <p:cNvPr id="667" name="Rectangle"/>
          <p:cNvSpPr/>
          <p:nvPr/>
        </p:nvSpPr>
        <p:spPr>
          <a:xfrm>
            <a:off x="4076700" y="8045026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8" name="e"/>
          <p:cNvSpPr txBox="1"/>
          <p:nvPr/>
        </p:nvSpPr>
        <p:spPr>
          <a:xfrm>
            <a:off x="5799383" y="8076071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669" name="Rectangle"/>
          <p:cNvSpPr/>
          <p:nvPr/>
        </p:nvSpPr>
        <p:spPr>
          <a:xfrm>
            <a:off x="6461195" y="6880013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0" name="f"/>
          <p:cNvSpPr txBox="1"/>
          <p:nvPr/>
        </p:nvSpPr>
        <p:spPr>
          <a:xfrm>
            <a:off x="7283873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671" name="Rectangle"/>
          <p:cNvSpPr/>
          <p:nvPr/>
        </p:nvSpPr>
        <p:spPr>
          <a:xfrm>
            <a:off x="6456680" y="7449820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g"/>
          <p:cNvSpPr txBox="1"/>
          <p:nvPr/>
        </p:nvSpPr>
        <p:spPr>
          <a:xfrm>
            <a:off x="7279781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673" name="Rectangle"/>
          <p:cNvSpPr/>
          <p:nvPr/>
        </p:nvSpPr>
        <p:spPr>
          <a:xfrm>
            <a:off x="8826500" y="7454900"/>
            <a:ext cx="1783645" cy="381000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i"/>
          <p:cNvSpPr txBox="1"/>
          <p:nvPr/>
        </p:nvSpPr>
        <p:spPr>
          <a:xfrm>
            <a:off x="9660184" y="747649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675" name="Rectangle"/>
          <p:cNvSpPr/>
          <p:nvPr/>
        </p:nvSpPr>
        <p:spPr>
          <a:xfrm>
            <a:off x="8843151" y="6889044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j"/>
          <p:cNvSpPr txBox="1"/>
          <p:nvPr/>
        </p:nvSpPr>
        <p:spPr>
          <a:xfrm>
            <a:off x="9665828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677" name="Rectangle"/>
          <p:cNvSpPr/>
          <p:nvPr/>
        </p:nvSpPr>
        <p:spPr>
          <a:xfrm>
            <a:off x="4092786" y="6886786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d"/>
          <p:cNvSpPr txBox="1"/>
          <p:nvPr/>
        </p:nvSpPr>
        <p:spPr>
          <a:xfrm>
            <a:off x="4909115" y="6924605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d</a:t>
            </a:r>
          </a:p>
        </p:txBody>
      </p:sp>
      <p:sp>
        <p:nvSpPr>
          <p:cNvPr id="679" name="Rectangle"/>
          <p:cNvSpPr/>
          <p:nvPr/>
        </p:nvSpPr>
        <p:spPr>
          <a:xfrm>
            <a:off x="1728893" y="7458004"/>
            <a:ext cx="4140201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b"/>
          <p:cNvSpPr txBox="1"/>
          <p:nvPr/>
        </p:nvSpPr>
        <p:spPr>
          <a:xfrm>
            <a:off x="3727167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b</a:t>
            </a:r>
          </a:p>
        </p:txBody>
      </p:sp>
      <p:sp>
        <p:nvSpPr>
          <p:cNvPr id="681" name="1"/>
          <p:cNvSpPr txBox="1"/>
          <p:nvPr/>
        </p:nvSpPr>
        <p:spPr>
          <a:xfrm>
            <a:off x="1168400" y="80901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82" name="2"/>
          <p:cNvSpPr txBox="1"/>
          <p:nvPr/>
        </p:nvSpPr>
        <p:spPr>
          <a:xfrm>
            <a:off x="1168400" y="74918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83" name="3"/>
          <p:cNvSpPr txBox="1"/>
          <p:nvPr/>
        </p:nvSpPr>
        <p:spPr>
          <a:xfrm>
            <a:off x="1168400" y="69319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84" name="Rectangle"/>
          <p:cNvSpPr/>
          <p:nvPr/>
        </p:nvSpPr>
        <p:spPr>
          <a:xfrm>
            <a:off x="2225604" y="6444262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686" name="9"/>
          <p:cNvSpPr txBox="1"/>
          <p:nvPr/>
        </p:nvSpPr>
        <p:spPr>
          <a:xfrm>
            <a:off x="15406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687" name="9:30"/>
          <p:cNvSpPr txBox="1"/>
          <p:nvPr/>
        </p:nvSpPr>
        <p:spPr>
          <a:xfrm>
            <a:off x="20201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688" name="10"/>
          <p:cNvSpPr txBox="1"/>
          <p:nvPr/>
        </p:nvSpPr>
        <p:spPr>
          <a:xfrm>
            <a:off x="26703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689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690" name="11"/>
          <p:cNvSpPr txBox="1"/>
          <p:nvPr/>
        </p:nvSpPr>
        <p:spPr>
          <a:xfrm>
            <a:off x="39144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691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692" name="12"/>
          <p:cNvSpPr txBox="1"/>
          <p:nvPr/>
        </p:nvSpPr>
        <p:spPr>
          <a:xfrm>
            <a:off x="50974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693" name="12:30"/>
          <p:cNvSpPr txBox="1"/>
          <p:nvPr/>
        </p:nvSpPr>
        <p:spPr>
          <a:xfrm>
            <a:off x="55499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694" name="1"/>
          <p:cNvSpPr txBox="1"/>
          <p:nvPr/>
        </p:nvSpPr>
        <p:spPr>
          <a:xfrm>
            <a:off x="62819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95" name="1:30"/>
          <p:cNvSpPr txBox="1"/>
          <p:nvPr/>
        </p:nvSpPr>
        <p:spPr>
          <a:xfrm>
            <a:off x="67691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696" name="2"/>
          <p:cNvSpPr txBox="1"/>
          <p:nvPr/>
        </p:nvSpPr>
        <p:spPr>
          <a:xfrm>
            <a:off x="74514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97" name="2:30"/>
          <p:cNvSpPr txBox="1"/>
          <p:nvPr/>
        </p:nvSpPr>
        <p:spPr>
          <a:xfrm>
            <a:off x="79851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698" name="3"/>
          <p:cNvSpPr txBox="1"/>
          <p:nvPr/>
        </p:nvSpPr>
        <p:spPr>
          <a:xfrm>
            <a:off x="86526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99" name="3:30"/>
          <p:cNvSpPr txBox="1"/>
          <p:nvPr/>
        </p:nvSpPr>
        <p:spPr>
          <a:xfrm>
            <a:off x="91434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700" name="4"/>
          <p:cNvSpPr txBox="1"/>
          <p:nvPr/>
        </p:nvSpPr>
        <p:spPr>
          <a:xfrm>
            <a:off x="98221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701" name="4:30"/>
          <p:cNvSpPr txBox="1"/>
          <p:nvPr/>
        </p:nvSpPr>
        <p:spPr>
          <a:xfrm>
            <a:off x="103558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sp>
        <p:nvSpPr>
          <p:cNvPr id="702" name="depth = 3"/>
          <p:cNvSpPr txBox="1"/>
          <p:nvPr/>
        </p:nvSpPr>
        <p:spPr>
          <a:xfrm>
            <a:off x="1852026" y="6007100"/>
            <a:ext cx="104646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depth = 3</a:t>
            </a:r>
          </a:p>
        </p:txBody>
      </p:sp>
      <p:sp>
        <p:nvSpPr>
          <p:cNvPr id="703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704" name="Picture 70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7943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Interval partitioning:  analysis of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analysis of earliest-start-time-first algorithm</a:t>
            </a:r>
          </a:p>
        </p:txBody>
      </p:sp>
      <p:sp>
        <p:nvSpPr>
          <p:cNvPr id="709" name="Observation.  The earliest-start-time first algorithm never schedules two incompatible lectures in the same classroo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earliest-start-time first algorithm never schedules two incompatible lectures in the same classroom.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Earliest-start-time-first algorithm is optimal.</a:t>
            </a:r>
          </a:p>
          <a:p>
            <a:r>
              <a:rPr dirty="0"/>
              <a:t>Pf.  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= number of classrooms that the algorithm allocates.</a:t>
            </a:r>
          </a:p>
          <a:p>
            <a:pPr lvl="1"/>
            <a:r>
              <a:rPr dirty="0"/>
              <a:t>Classroom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is opened because we needed to schedule a lecture, say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</a:t>
            </a:r>
            <a:br>
              <a:rPr dirty="0"/>
            </a:br>
            <a:r>
              <a:rPr dirty="0"/>
              <a:t>that is incompatible with a lecture in each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– 1</a:t>
            </a:r>
            <a:r>
              <a:rPr dirty="0"/>
              <a:t> other classrooms.</a:t>
            </a:r>
          </a:p>
          <a:p>
            <a:pPr lvl="1"/>
            <a:r>
              <a:rPr dirty="0"/>
              <a:t>Thus, these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lang="en-US" altLang="zh-CN" i="1" dirty="0">
                <a:latin typeface="Times"/>
                <a:ea typeface="Times"/>
                <a:cs typeface="Times"/>
                <a:sym typeface="Times"/>
              </a:rPr>
              <a:t>-1</a:t>
            </a:r>
            <a:r>
              <a:rPr dirty="0"/>
              <a:t> lectures each end after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Since we sorted by start time, each of these incompatible lectures start no later than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Thus, we have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lectures overlapping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e</a:t>
            </a:r>
            <a:r>
              <a:rPr dirty="0"/>
              <a:t>.</a:t>
            </a:r>
          </a:p>
          <a:p>
            <a:pPr lvl="1"/>
            <a:r>
              <a:rPr dirty="0"/>
              <a:t>Key observation  </a:t>
            </a:r>
            <a:r>
              <a:rPr dirty="0" err="1">
                <a:latin typeface="Symbol"/>
                <a:ea typeface="Symbol"/>
                <a:cs typeface="Symbol"/>
                <a:sym typeface="Symbol"/>
              </a:rPr>
              <a:t>Þ</a:t>
            </a:r>
            <a:r>
              <a:rPr dirty="0"/>
              <a:t>  all schedules use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rPr dirty="0"/>
              <a:t>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classrooms.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7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pic>
        <p:nvPicPr>
          <p:cNvPr id="711" name="Picture 71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>
                <a:solidFill>
                  <a:srgbClr val="FF0000"/>
                </a:solidFill>
              </a:rPr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96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Scheduling to minimizing late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 to minimizing lateness</a:t>
            </a:r>
          </a:p>
        </p:txBody>
      </p:sp>
      <p:sp>
        <p:nvSpPr>
          <p:cNvPr id="721" name="Single resource processes one job at a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Single resource processes one job at a time.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requires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units of processing time and is due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If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starts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 it finishes at time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+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 </a:t>
            </a:r>
          </a:p>
          <a:p>
            <a:pPr lvl="1"/>
            <a:r>
              <a:rPr dirty="0"/>
              <a:t>Lateness: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=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max { 0,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}</a:t>
            </a:r>
            <a:r>
              <a:rPr dirty="0"/>
              <a:t>.</a:t>
            </a:r>
          </a:p>
          <a:p>
            <a:pPr lvl="1"/>
            <a:r>
              <a:rPr dirty="0"/>
              <a:t>Goal:  schedule all jobs to minimize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maximum</a:t>
            </a:r>
            <a:r>
              <a:rPr dirty="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</a:rPr>
              <a:t> </a:t>
            </a:r>
            <a:r>
              <a:rPr dirty="0"/>
              <a:t>lateness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723" name="Line"/>
          <p:cNvSpPr/>
          <p:nvPr/>
        </p:nvSpPr>
        <p:spPr>
          <a:xfrm>
            <a:off x="647700" y="7954150"/>
            <a:ext cx="11379200" cy="225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70" name="Group"/>
          <p:cNvGrpSpPr/>
          <p:nvPr/>
        </p:nvGrpSpPr>
        <p:grpSpPr>
          <a:xfrm>
            <a:off x="546100" y="7912100"/>
            <a:ext cx="12026900" cy="851383"/>
            <a:chOff x="0" y="0"/>
            <a:chExt cx="12026900" cy="851382"/>
          </a:xfrm>
        </p:grpSpPr>
        <p:sp>
          <p:nvSpPr>
            <p:cNvPr id="724" name="0"/>
            <p:cNvSpPr txBox="1"/>
            <p:nvPr/>
          </p:nvSpPr>
          <p:spPr>
            <a:xfrm>
              <a:off x="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725" name="Line"/>
            <p:cNvSpPr/>
            <p:nvPr/>
          </p:nvSpPr>
          <p:spPr>
            <a:xfrm flipV="1">
              <a:off x="86162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 flipV="1">
              <a:off x="10301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 flipV="1">
              <a:off x="237885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 flipV="1">
              <a:off x="162023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 flipV="1">
              <a:off x="389607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 flipV="1">
              <a:off x="313746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 flipV="1">
              <a:off x="541330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 flipV="1">
              <a:off x="465469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 flipV="1">
              <a:off x="6930531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 flipV="1">
              <a:off x="617191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 flipV="1">
              <a:off x="8447758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 flipV="1">
              <a:off x="768914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7" name="1"/>
            <p:cNvSpPr txBox="1"/>
            <p:nvPr/>
          </p:nvSpPr>
          <p:spPr>
            <a:xfrm>
              <a:off x="647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38" name="2"/>
            <p:cNvSpPr txBox="1"/>
            <p:nvPr/>
          </p:nvSpPr>
          <p:spPr>
            <a:xfrm>
              <a:off x="1409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39" name="3"/>
            <p:cNvSpPr txBox="1"/>
            <p:nvPr/>
          </p:nvSpPr>
          <p:spPr>
            <a:xfrm>
              <a:off x="2159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40" name="4"/>
            <p:cNvSpPr txBox="1"/>
            <p:nvPr/>
          </p:nvSpPr>
          <p:spPr>
            <a:xfrm>
              <a:off x="2921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741" name="5"/>
            <p:cNvSpPr txBox="1"/>
            <p:nvPr/>
          </p:nvSpPr>
          <p:spPr>
            <a:xfrm>
              <a:off x="3683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42" name="6"/>
            <p:cNvSpPr txBox="1"/>
            <p:nvPr/>
          </p:nvSpPr>
          <p:spPr>
            <a:xfrm>
              <a:off x="4445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743" name="7"/>
            <p:cNvSpPr txBox="1"/>
            <p:nvPr/>
          </p:nvSpPr>
          <p:spPr>
            <a:xfrm>
              <a:off x="5194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44" name="8"/>
            <p:cNvSpPr txBox="1"/>
            <p:nvPr/>
          </p:nvSpPr>
          <p:spPr>
            <a:xfrm>
              <a:off x="5956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45" name="9"/>
            <p:cNvSpPr txBox="1"/>
            <p:nvPr/>
          </p:nvSpPr>
          <p:spPr>
            <a:xfrm>
              <a:off x="6718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46" name="10"/>
            <p:cNvSpPr txBox="1"/>
            <p:nvPr/>
          </p:nvSpPr>
          <p:spPr>
            <a:xfrm>
              <a:off x="7366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747" name="11"/>
            <p:cNvSpPr txBox="1"/>
            <p:nvPr/>
          </p:nvSpPr>
          <p:spPr>
            <a:xfrm>
              <a:off x="82296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748" name="Line"/>
            <p:cNvSpPr/>
            <p:nvPr/>
          </p:nvSpPr>
          <p:spPr>
            <a:xfrm flipV="1">
              <a:off x="9964984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 flipV="1">
              <a:off x="920637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 flipV="1">
              <a:off x="1148221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 flipV="1">
              <a:off x="10723598" y="8833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2" name="12"/>
            <p:cNvSpPr txBox="1"/>
            <p:nvPr/>
          </p:nvSpPr>
          <p:spPr>
            <a:xfrm>
              <a:off x="89916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753" name="13"/>
            <p:cNvSpPr txBox="1"/>
            <p:nvPr/>
          </p:nvSpPr>
          <p:spPr>
            <a:xfrm>
              <a:off x="9639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754" name="14"/>
            <p:cNvSpPr txBox="1"/>
            <p:nvPr/>
          </p:nvSpPr>
          <p:spPr>
            <a:xfrm>
              <a:off x="10401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755" name="15"/>
            <p:cNvSpPr txBox="1"/>
            <p:nvPr/>
          </p:nvSpPr>
          <p:spPr>
            <a:xfrm>
              <a:off x="11163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756" name="Line"/>
            <p:cNvSpPr/>
            <p:nvPr/>
          </p:nvSpPr>
          <p:spPr>
            <a:xfrm>
              <a:off x="101600" y="546100"/>
              <a:ext cx="11379200" cy="225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7" name="Rectangle"/>
            <p:cNvSpPr/>
            <p:nvPr/>
          </p:nvSpPr>
          <p:spPr>
            <a:xfrm>
              <a:off x="61722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8" name="d5 = 14"/>
            <p:cNvSpPr txBox="1"/>
            <p:nvPr/>
          </p:nvSpPr>
          <p:spPr>
            <a:xfrm>
              <a:off x="6936660" y="97408"/>
              <a:ext cx="748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5</a:t>
              </a:r>
              <a:r>
                <a:t> = 14</a:t>
              </a:r>
            </a:p>
          </p:txBody>
        </p:sp>
        <p:sp>
          <p:nvSpPr>
            <p:cNvPr id="759" name="Rectangle"/>
            <p:cNvSpPr/>
            <p:nvPr/>
          </p:nvSpPr>
          <p:spPr>
            <a:xfrm>
              <a:off x="8636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0" name="d2 = 8"/>
            <p:cNvSpPr txBox="1"/>
            <p:nvPr/>
          </p:nvSpPr>
          <p:spPr>
            <a:xfrm>
              <a:off x="131055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2</a:t>
              </a:r>
              <a:r>
                <a:t> = 8</a:t>
              </a:r>
            </a:p>
          </p:txBody>
        </p:sp>
        <p:sp>
          <p:nvSpPr>
            <p:cNvPr id="761" name="Rectangle"/>
            <p:cNvSpPr/>
            <p:nvPr/>
          </p:nvSpPr>
          <p:spPr>
            <a:xfrm>
              <a:off x="23749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2" name="d6 = 15"/>
            <p:cNvSpPr txBox="1"/>
            <p:nvPr/>
          </p:nvSpPr>
          <p:spPr>
            <a:xfrm>
              <a:off x="2764287" y="97408"/>
              <a:ext cx="748614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6</a:t>
              </a:r>
              <a:r>
                <a:t> = 15</a:t>
              </a:r>
            </a:p>
          </p:txBody>
        </p:sp>
        <p:sp>
          <p:nvSpPr>
            <p:cNvPr id="763" name="Rectangle"/>
            <p:cNvSpPr/>
            <p:nvPr/>
          </p:nvSpPr>
          <p:spPr>
            <a:xfrm>
              <a:off x="38989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4" name="d1 = 6"/>
            <p:cNvSpPr txBox="1"/>
            <p:nvPr/>
          </p:nvSpPr>
          <p:spPr>
            <a:xfrm>
              <a:off x="472431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1</a:t>
              </a:r>
              <a:r>
                <a:t> = 6</a:t>
              </a:r>
            </a:p>
          </p:txBody>
        </p:sp>
        <p:sp>
          <p:nvSpPr>
            <p:cNvPr id="765" name="Rectangle"/>
            <p:cNvSpPr/>
            <p:nvPr/>
          </p:nvSpPr>
          <p:spPr>
            <a:xfrm>
              <a:off x="8445500" y="0"/>
              <a:ext cx="3035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6" name="d4 = 9"/>
            <p:cNvSpPr txBox="1"/>
            <p:nvPr/>
          </p:nvSpPr>
          <p:spPr>
            <a:xfrm>
              <a:off x="9655306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4</a:t>
              </a:r>
              <a:r>
                <a:t> = 9</a:t>
              </a:r>
            </a:p>
          </p:txBody>
        </p:sp>
        <p:sp>
          <p:nvSpPr>
            <p:cNvPr id="767" name="Rectangle"/>
            <p:cNvSpPr/>
            <p:nvPr/>
          </p:nvSpPr>
          <p:spPr>
            <a:xfrm>
              <a:off x="101600" y="0"/>
              <a:ext cx="7620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8" name="d3 = 9"/>
            <p:cNvSpPr txBox="1"/>
            <p:nvPr/>
          </p:nvSpPr>
          <p:spPr>
            <a:xfrm>
              <a:off x="17263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3</a:t>
              </a:r>
              <a:r>
                <a:t> = 9</a:t>
              </a:r>
            </a:p>
          </p:txBody>
        </p:sp>
        <p:sp>
          <p:nvSpPr>
            <p:cNvPr id="769" name="Line"/>
            <p:cNvSpPr/>
            <p:nvPr/>
          </p:nvSpPr>
          <p:spPr>
            <a:xfrm>
              <a:off x="101600" y="546100"/>
              <a:ext cx="11925300" cy="22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3898900" y="4991100"/>
            <a:ext cx="4337474" cy="1511300"/>
            <a:chOff x="0" y="0"/>
            <a:chExt cx="4337473" cy="1511300"/>
          </a:xfrm>
        </p:grpSpPr>
        <p:grpSp>
          <p:nvGrpSpPr>
            <p:cNvPr id="773" name="Group"/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771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2" name="dj"/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774" name="Rectangle"/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5" name="6"/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776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7" name="tj"/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779" name="Rectangle"/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0" name="3"/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3</a:t>
              </a:r>
            </a:p>
          </p:txBody>
        </p:sp>
        <p:grpSp>
          <p:nvGrpSpPr>
            <p:cNvPr id="783" name="Group"/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781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2" name="1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784" name="Rectangle"/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5" name="8"/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86" name="Rectangle"/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7" name="2"/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790" name="Group"/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8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9" name="2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791" name="Rectangle"/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2" name="9"/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93" name="Rectangle"/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4" name="1"/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  <p:grpSp>
          <p:nvGrpSpPr>
            <p:cNvPr id="797" name="Group"/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6" name="3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798" name="Rectangle"/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9"/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800" name="Rectangle"/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1" name="4"/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804" name="Group"/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802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3" name="4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805" name="Rectangle"/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6" name="14"/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807" name="Rectangle"/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8" name="3"/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811" name="Group"/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809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0" name="5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812" name="Rectangle"/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3" name="15"/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814" name="Rectangle"/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5" name="2"/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818" name="Group"/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816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7" name="6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grpSp>
        <p:nvGrpSpPr>
          <p:cNvPr id="824" name="Group"/>
          <p:cNvGrpSpPr/>
          <p:nvPr/>
        </p:nvGrpSpPr>
        <p:grpSpPr>
          <a:xfrm>
            <a:off x="6362417" y="7193280"/>
            <a:ext cx="3345248" cy="661529"/>
            <a:chOff x="0" y="0"/>
            <a:chExt cx="3345247" cy="661528"/>
          </a:xfrm>
        </p:grpSpPr>
        <p:sp>
          <p:nvSpPr>
            <p:cNvPr id="820" name="lateness = 0"/>
            <p:cNvSpPr txBox="1"/>
            <p:nvPr/>
          </p:nvSpPr>
          <p:spPr>
            <a:xfrm>
              <a:off x="2140372" y="7619"/>
              <a:ext cx="1204876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0</a:t>
              </a:r>
            </a:p>
          </p:txBody>
        </p:sp>
        <p:sp>
          <p:nvSpPr>
            <p:cNvPr id="821" name="lateness = 2"/>
            <p:cNvSpPr txBox="1"/>
            <p:nvPr/>
          </p:nvSpPr>
          <p:spPr>
            <a:xfrm>
              <a:off x="-1" y="0"/>
              <a:ext cx="120487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2</a:t>
              </a:r>
            </a:p>
          </p:txBody>
        </p:sp>
        <p:sp>
          <p:nvSpPr>
            <p:cNvPr id="822" name="Line"/>
            <p:cNvSpPr/>
            <p:nvPr/>
          </p:nvSpPr>
          <p:spPr>
            <a:xfrm flipH="1">
              <a:off x="2629182" y="331892"/>
              <a:ext cx="128694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3" name="Line"/>
            <p:cNvSpPr/>
            <p:nvPr/>
          </p:nvSpPr>
          <p:spPr>
            <a:xfrm flipH="1">
              <a:off x="347698" y="340924"/>
              <a:ext cx="128694" cy="32060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10772158" y="7179733"/>
            <a:ext cx="2123979" cy="647985"/>
            <a:chOff x="-214188" y="0"/>
            <a:chExt cx="2123977" cy="647983"/>
          </a:xfrm>
        </p:grpSpPr>
        <p:sp>
          <p:nvSpPr>
            <p:cNvPr id="825" name="max lateness = 6"/>
            <p:cNvSpPr txBox="1"/>
            <p:nvPr/>
          </p:nvSpPr>
          <p:spPr>
            <a:xfrm>
              <a:off x="-214188" y="0"/>
              <a:ext cx="2123977" cy="35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sz="2000" dirty="0"/>
                <a:t>max lateness = 6</a:t>
              </a:r>
            </a:p>
          </p:txBody>
        </p:sp>
        <p:sp>
          <p:nvSpPr>
            <p:cNvPr id="826" name="Line"/>
            <p:cNvSpPr/>
            <p:nvPr/>
          </p:nvSpPr>
          <p:spPr>
            <a:xfrm flipH="1">
              <a:off x="1013741" y="327377"/>
              <a:ext cx="128695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868F10-7D4D-4139-B48F-5D306C6BCE98}"/>
              </a:ext>
            </a:extLst>
          </p:cNvPr>
          <p:cNvSpPr/>
          <p:nvPr/>
        </p:nvSpPr>
        <p:spPr>
          <a:xfrm>
            <a:off x="246875" y="7432163"/>
            <a:ext cx="3331361" cy="376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Shortest processing time first</a:t>
            </a:r>
            <a:endParaRPr lang="en-US" b="1" dirty="0"/>
          </a:p>
        </p:txBody>
      </p:sp>
      <p:pic>
        <p:nvPicPr>
          <p:cNvPr id="828" name="Picture 82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1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2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t>  Schedule jobs in ascending order of processing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deadline first]</a:t>
            </a:r>
            <a:r>
              <a:t>  Schedule jobs in ascending order of deadline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t>  Schedule jobs in ascending order of slack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8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pic>
        <p:nvPicPr>
          <p:cNvPr id="854" name="Picture 85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contains exactly one cycle.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3: Construct a new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′+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which has smaller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weight than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However,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is a MST and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Contradiction!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85" t="-870" r="-1627" b="-226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52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7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template.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rPr dirty="0"/>
              <a:t>  Schedule jobs in ascending order of processing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rPr dirty="0"/>
              <a:t>  Schedule jobs in ascending order of slack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grpSp>
        <p:nvGrpSpPr>
          <p:cNvPr id="861" name="Group"/>
          <p:cNvGrpSpPr/>
          <p:nvPr/>
        </p:nvGrpSpPr>
        <p:grpSpPr>
          <a:xfrm>
            <a:off x="4583641" y="3655060"/>
            <a:ext cx="4642888" cy="1754716"/>
            <a:chOff x="0" y="0"/>
            <a:chExt cx="4642887" cy="1754715"/>
          </a:xfrm>
        </p:grpSpPr>
        <p:sp>
          <p:nvSpPr>
            <p:cNvPr id="859" name="counterexample"/>
            <p:cNvSpPr txBox="1"/>
            <p:nvPr/>
          </p:nvSpPr>
          <p:spPr>
            <a:xfrm>
              <a:off x="2956167" y="287019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0" name="Table"/>
            <p:cNvGraphicFramePr/>
            <p:nvPr/>
          </p:nvGraphicFramePr>
          <p:xfrm>
            <a:off x="0" y="0"/>
            <a:ext cx="2247900" cy="1754715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100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864" name="Group"/>
          <p:cNvGrpSpPr/>
          <p:nvPr/>
        </p:nvGrpSpPr>
        <p:grpSpPr>
          <a:xfrm>
            <a:off x="4584700" y="7467600"/>
            <a:ext cx="4684445" cy="1754716"/>
            <a:chOff x="0" y="0"/>
            <a:chExt cx="4684444" cy="1754716"/>
          </a:xfrm>
        </p:grpSpPr>
        <p:sp>
          <p:nvSpPr>
            <p:cNvPr id="862" name="counterexample"/>
            <p:cNvSpPr txBox="1"/>
            <p:nvPr/>
          </p:nvSpPr>
          <p:spPr>
            <a:xfrm>
              <a:off x="2997724" y="742808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3" name="Table"/>
            <p:cNvGraphicFramePr/>
            <p:nvPr/>
          </p:nvGraphicFramePr>
          <p:xfrm>
            <a:off x="0" y="0"/>
            <a:ext cx="2247900" cy="1754716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pic>
        <p:nvPicPr>
          <p:cNvPr id="865" name="Picture 864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" grpId="1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7" name="Minimizing lateness:  earliest deadline fir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 earliest deadline first</a:t>
            </a:r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82423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0" name="d5 = 14"/>
          <p:cNvSpPr txBox="1"/>
          <p:nvPr/>
        </p:nvSpPr>
        <p:spPr>
          <a:xfrm>
            <a:off x="8958407" y="8009508"/>
            <a:ext cx="831775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5</a:t>
            </a:r>
            <a:r>
              <a:t> = 14</a:t>
            </a:r>
          </a:p>
        </p:txBody>
      </p:sp>
      <p:sp>
        <p:nvSpPr>
          <p:cNvPr id="871" name="Rectangle"/>
          <p:cNvSpPr/>
          <p:nvPr/>
        </p:nvSpPr>
        <p:spPr>
          <a:xfrm>
            <a:off x="29210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2" name="d2 = 8"/>
          <p:cNvSpPr txBox="1"/>
          <p:nvPr/>
        </p:nvSpPr>
        <p:spPr>
          <a:xfrm>
            <a:off x="334115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2</a:t>
            </a:r>
            <a:r>
              <a:t> = 8</a:t>
            </a:r>
          </a:p>
        </p:txBody>
      </p:sp>
      <p:sp>
        <p:nvSpPr>
          <p:cNvPr id="873" name="Rectangle"/>
          <p:cNvSpPr/>
          <p:nvPr/>
        </p:nvSpPr>
        <p:spPr>
          <a:xfrm>
            <a:off x="105156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4" name="d6 = 15"/>
          <p:cNvSpPr txBox="1"/>
          <p:nvPr/>
        </p:nvSpPr>
        <p:spPr>
          <a:xfrm>
            <a:off x="10854940" y="8009508"/>
            <a:ext cx="831774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6</a:t>
            </a:r>
            <a:r>
              <a:t> = 15</a:t>
            </a:r>
          </a:p>
        </p:txBody>
      </p:sp>
      <p:sp>
        <p:nvSpPr>
          <p:cNvPr id="875" name="Rectangle"/>
          <p:cNvSpPr/>
          <p:nvPr/>
        </p:nvSpPr>
        <p:spPr>
          <a:xfrm>
            <a:off x="6477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6" name="d1 = 6"/>
          <p:cNvSpPr txBox="1"/>
          <p:nvPr/>
        </p:nvSpPr>
        <p:spPr>
          <a:xfrm>
            <a:off x="1444625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1</a:t>
            </a:r>
            <a:r>
              <a:t> = 6</a:t>
            </a:r>
          </a:p>
        </p:txBody>
      </p:sp>
      <p:sp>
        <p:nvSpPr>
          <p:cNvPr id="877" name="Rectangle"/>
          <p:cNvSpPr/>
          <p:nvPr/>
        </p:nvSpPr>
        <p:spPr>
          <a:xfrm>
            <a:off x="5207000" y="7912100"/>
            <a:ext cx="3035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8" name="d4 = 9"/>
          <p:cNvSpPr txBox="1"/>
          <p:nvPr/>
        </p:nvSpPr>
        <p:spPr>
          <a:xfrm>
            <a:off x="6375613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4</a:t>
            </a:r>
            <a:r>
              <a:t> = 9</a:t>
            </a:r>
          </a:p>
        </p:txBody>
      </p:sp>
      <p:sp>
        <p:nvSpPr>
          <p:cNvPr id="879" name="Rectangle"/>
          <p:cNvSpPr/>
          <p:nvPr/>
        </p:nvSpPr>
        <p:spPr>
          <a:xfrm>
            <a:off x="4445000" y="7912100"/>
            <a:ext cx="7620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0" name="d3 = 9"/>
          <p:cNvSpPr txBox="1"/>
          <p:nvPr/>
        </p:nvSpPr>
        <p:spPr>
          <a:xfrm>
            <a:off x="447907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3</a:t>
            </a:r>
            <a:r>
              <a:t> = 9</a:t>
            </a:r>
          </a:p>
        </p:txBody>
      </p:sp>
      <p:sp>
        <p:nvSpPr>
          <p:cNvPr id="881" name="Line"/>
          <p:cNvSpPr/>
          <p:nvPr/>
        </p:nvSpPr>
        <p:spPr>
          <a:xfrm>
            <a:off x="647700" y="8445500"/>
            <a:ext cx="11925300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2" name="max lateness L = 1"/>
          <p:cNvSpPr txBox="1"/>
          <p:nvPr/>
        </p:nvSpPr>
        <p:spPr>
          <a:xfrm>
            <a:off x="7373583" y="7112000"/>
            <a:ext cx="1858800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max lateness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1800">
                <a:latin typeface="Times"/>
                <a:ea typeface="Times"/>
                <a:cs typeface="Times"/>
                <a:sym typeface="Times"/>
              </a:rPr>
              <a:t> = 1</a:t>
            </a:r>
          </a:p>
        </p:txBody>
      </p:sp>
      <p:sp>
        <p:nvSpPr>
          <p:cNvPr id="883" name="Line"/>
          <p:cNvSpPr/>
          <p:nvPr/>
        </p:nvSpPr>
        <p:spPr>
          <a:xfrm flipV="1">
            <a:off x="8231858" y="7454669"/>
            <a:ext cx="1" cy="33381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4" name="0"/>
          <p:cNvSpPr txBox="1"/>
          <p:nvPr/>
        </p:nvSpPr>
        <p:spPr>
          <a:xfrm>
            <a:off x="546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885" name="1"/>
          <p:cNvSpPr txBox="1"/>
          <p:nvPr/>
        </p:nvSpPr>
        <p:spPr>
          <a:xfrm>
            <a:off x="1193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886" name="2"/>
          <p:cNvSpPr txBox="1"/>
          <p:nvPr/>
        </p:nvSpPr>
        <p:spPr>
          <a:xfrm>
            <a:off x="1955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887" name="3"/>
          <p:cNvSpPr txBox="1"/>
          <p:nvPr/>
        </p:nvSpPr>
        <p:spPr>
          <a:xfrm>
            <a:off x="2705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888" name="4"/>
          <p:cNvSpPr txBox="1"/>
          <p:nvPr/>
        </p:nvSpPr>
        <p:spPr>
          <a:xfrm>
            <a:off x="3467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889" name="5"/>
          <p:cNvSpPr txBox="1"/>
          <p:nvPr/>
        </p:nvSpPr>
        <p:spPr>
          <a:xfrm>
            <a:off x="4229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890" name="6"/>
          <p:cNvSpPr txBox="1"/>
          <p:nvPr/>
        </p:nvSpPr>
        <p:spPr>
          <a:xfrm>
            <a:off x="4991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891" name="7"/>
          <p:cNvSpPr txBox="1"/>
          <p:nvPr/>
        </p:nvSpPr>
        <p:spPr>
          <a:xfrm>
            <a:off x="5740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892" name="8"/>
          <p:cNvSpPr txBox="1"/>
          <p:nvPr/>
        </p:nvSpPr>
        <p:spPr>
          <a:xfrm>
            <a:off x="6502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893" name="9"/>
          <p:cNvSpPr txBox="1"/>
          <p:nvPr/>
        </p:nvSpPr>
        <p:spPr>
          <a:xfrm>
            <a:off x="7264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894" name="10"/>
          <p:cNvSpPr txBox="1"/>
          <p:nvPr/>
        </p:nvSpPr>
        <p:spPr>
          <a:xfrm>
            <a:off x="7912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895" name="11"/>
          <p:cNvSpPr txBox="1"/>
          <p:nvPr/>
        </p:nvSpPr>
        <p:spPr>
          <a:xfrm>
            <a:off x="87757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896" name="12"/>
          <p:cNvSpPr txBox="1"/>
          <p:nvPr/>
        </p:nvSpPr>
        <p:spPr>
          <a:xfrm>
            <a:off x="95377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12</a:t>
            </a:r>
          </a:p>
        </p:txBody>
      </p:sp>
      <p:sp>
        <p:nvSpPr>
          <p:cNvPr id="897" name="13"/>
          <p:cNvSpPr txBox="1"/>
          <p:nvPr/>
        </p:nvSpPr>
        <p:spPr>
          <a:xfrm>
            <a:off x="10185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13</a:t>
            </a:r>
          </a:p>
        </p:txBody>
      </p:sp>
      <p:sp>
        <p:nvSpPr>
          <p:cNvPr id="898" name="14"/>
          <p:cNvSpPr txBox="1"/>
          <p:nvPr/>
        </p:nvSpPr>
        <p:spPr>
          <a:xfrm>
            <a:off x="10947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14</a:t>
            </a:r>
          </a:p>
        </p:txBody>
      </p:sp>
      <p:sp>
        <p:nvSpPr>
          <p:cNvPr id="899" name="15"/>
          <p:cNvSpPr txBox="1"/>
          <p:nvPr/>
        </p:nvSpPr>
        <p:spPr>
          <a:xfrm>
            <a:off x="11709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15</a:t>
            </a:r>
          </a:p>
        </p:txBody>
      </p:sp>
      <p:sp>
        <p:nvSpPr>
          <p:cNvPr id="900" name="Earliest-Deadline-First (n, t1, t2, …, tn , d1, d2, …, dn)…"/>
          <p:cNvSpPr txBox="1"/>
          <p:nvPr/>
        </p:nvSpPr>
        <p:spPr>
          <a:xfrm>
            <a:off x="2298700" y="1473200"/>
            <a:ext cx="8840897" cy="51373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Earliest-Deadline-First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 </a:t>
            </a:r>
            <a:r>
              <a:t>t</a:t>
            </a:r>
            <a:r>
              <a:rPr i="0" baseline="-5999"/>
              <a:t>1</a:t>
            </a:r>
            <a:r>
              <a:rPr i="0"/>
              <a:t>, </a:t>
            </a:r>
            <a:r>
              <a:t>t</a:t>
            </a:r>
            <a:r>
              <a:rPr i="0" baseline="-5999"/>
              <a:t>2</a:t>
            </a:r>
            <a:r>
              <a:rPr i="0"/>
              <a:t>, …, </a:t>
            </a:r>
            <a:r>
              <a:t>t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d</a:t>
            </a:r>
            <a:r>
              <a:rPr i="0" baseline="-5999"/>
              <a:t>1</a:t>
            </a:r>
            <a:r>
              <a:rPr i="0"/>
              <a:t>, </a:t>
            </a:r>
            <a:r>
              <a:t>d</a:t>
            </a:r>
            <a:r>
              <a:rPr i="0" baseline="-5999"/>
              <a:t>2</a:t>
            </a:r>
            <a:r>
              <a:rPr i="0"/>
              <a:t>, …, </a:t>
            </a:r>
            <a:r>
              <a:t>d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t> jobs by due times and renumber so that </a:t>
            </a:r>
            <a:r>
              <a:rPr i="1"/>
              <a:t>d</a:t>
            </a:r>
            <a:r>
              <a:rPr baseline="-5999"/>
              <a:t>1</a:t>
            </a:r>
            <a:r>
              <a:t>  ≤ </a:t>
            </a:r>
            <a:r>
              <a:rPr i="1"/>
              <a:t> d</a:t>
            </a:r>
            <a:r>
              <a:rPr baseline="-5999"/>
              <a:t>2 </a:t>
            </a:r>
            <a:r>
              <a:t> ≤  …  ≤  </a:t>
            </a:r>
            <a:r>
              <a:rPr i="1"/>
              <a:t>d</a:t>
            </a:r>
            <a:r>
              <a:rPr i="1" baseline="-5999"/>
              <a:t>n</a:t>
            </a:r>
            <a:r>
              <a:rPr i="1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 ← </a:t>
            </a:r>
            <a:r>
              <a:rPr i="0"/>
              <a:t>0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</a:t>
            </a:r>
            <a:r>
              <a:t> </a:t>
            </a:r>
            <a:r>
              <a:rPr i="0"/>
              <a:t>1</a:t>
            </a:r>
            <a:r>
              <a:t>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/>
              <a:t>Assign job</a:t>
            </a:r>
            <a:r>
              <a:t> j </a:t>
            </a:r>
            <a:r>
              <a:rPr i="0"/>
              <a:t>to interval</a:t>
            </a:r>
            <a:r>
              <a:t> </a:t>
            </a:r>
            <a:r>
              <a:rPr i="0"/>
              <a:t>[</a:t>
            </a:r>
            <a:r>
              <a:t>t</a:t>
            </a:r>
            <a:r>
              <a:rPr i="0"/>
              <a:t>,</a:t>
            </a:r>
            <a:r>
              <a:t> t + t</a:t>
            </a:r>
            <a:r>
              <a:rPr baseline="-5999"/>
              <a:t>j 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s</a:t>
            </a:r>
            <a:r>
              <a:rPr baseline="-5999"/>
              <a:t>j</a:t>
            </a:r>
            <a:r>
              <a:t>  ← t </a:t>
            </a:r>
            <a:r>
              <a:rPr i="0"/>
              <a:t>;</a:t>
            </a:r>
            <a:r>
              <a:t>   f</a:t>
            </a:r>
            <a:r>
              <a:rPr baseline="-5999"/>
              <a:t>j</a:t>
            </a:r>
            <a:r>
              <a:t>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t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</a:t>
            </a:r>
            <a:r>
              <a:rPr i="0"/>
              <a:t>intervals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1</a:t>
            </a:r>
            <a:r>
              <a:rPr i="0"/>
              <a:t>],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2</a:t>
            </a:r>
            <a:r>
              <a:rPr i="0"/>
              <a:t>,</a:t>
            </a:r>
            <a:r>
              <a:t> f</a:t>
            </a:r>
            <a:r>
              <a:rPr i="0" baseline="-5999"/>
              <a:t>2</a:t>
            </a:r>
            <a:r>
              <a:rPr i="0"/>
              <a:t>], …, [</a:t>
            </a:r>
            <a:r>
              <a:t>s</a:t>
            </a:r>
            <a:r>
              <a:rPr baseline="-5999"/>
              <a:t>n</a:t>
            </a:r>
            <a:r>
              <a:rPr i="0"/>
              <a:t>, </a:t>
            </a:r>
            <a:r>
              <a:t>f</a:t>
            </a:r>
            <a:r>
              <a:rPr baseline="-5999"/>
              <a:t>n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grpSp>
        <p:nvGrpSpPr>
          <p:cNvPr id="37" name="Group">
            <a:extLst>
              <a:ext uri="{FF2B5EF4-FFF2-40B4-BE49-F238E27FC236}">
                <a16:creationId xmlns:a16="http://schemas.microsoft.com/office/drawing/2014/main" id="{9EF1CB27-2C4E-47CF-842E-C96E91348964}"/>
              </a:ext>
            </a:extLst>
          </p:cNvPr>
          <p:cNvGrpSpPr/>
          <p:nvPr/>
        </p:nvGrpSpPr>
        <p:grpSpPr>
          <a:xfrm>
            <a:off x="8537363" y="3526408"/>
            <a:ext cx="4337474" cy="1511300"/>
            <a:chOff x="0" y="0"/>
            <a:chExt cx="4337473" cy="1511300"/>
          </a:xfrm>
        </p:grpSpPr>
        <p:grpSp>
          <p:nvGrpSpPr>
            <p:cNvPr id="38" name="Group">
              <a:extLst>
                <a:ext uri="{FF2B5EF4-FFF2-40B4-BE49-F238E27FC236}">
                  <a16:creationId xmlns:a16="http://schemas.microsoft.com/office/drawing/2014/main" id="{1C3112AA-7F9C-40E2-A416-8B25938D4580}"/>
                </a:ext>
              </a:extLst>
            </p:cNvPr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6348536C-6575-48E6-898E-9BAAAC166224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" name="dj">
                <a:extLst>
                  <a:ext uri="{FF2B5EF4-FFF2-40B4-BE49-F238E27FC236}">
                    <a16:creationId xmlns:a16="http://schemas.microsoft.com/office/drawing/2014/main" id="{44BC7CBD-4122-460D-8C49-85BFB9BD0FE0}"/>
                  </a:ext>
                </a:extLst>
              </p:cNvPr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157B6F6F-9A33-492A-8A50-DD5A757957F1}"/>
                </a:ext>
              </a:extLst>
            </p:cNvPr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6">
              <a:extLst>
                <a:ext uri="{FF2B5EF4-FFF2-40B4-BE49-F238E27FC236}">
                  <a16:creationId xmlns:a16="http://schemas.microsoft.com/office/drawing/2014/main" id="{89E71471-4427-44A4-87A9-7C31CF3E4D42}"/>
                </a:ext>
              </a:extLst>
            </p:cNvPr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41" name="Group">
              <a:extLst>
                <a:ext uri="{FF2B5EF4-FFF2-40B4-BE49-F238E27FC236}">
                  <a16:creationId xmlns:a16="http://schemas.microsoft.com/office/drawing/2014/main" id="{6D14121C-60D3-4EF3-B5B4-24B6C7B180E8}"/>
                </a:ext>
              </a:extLst>
            </p:cNvPr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749572AD-279C-4346-8120-D1C79FFC03D3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" name="tj">
                <a:extLst>
                  <a:ext uri="{FF2B5EF4-FFF2-40B4-BE49-F238E27FC236}">
                    <a16:creationId xmlns:a16="http://schemas.microsoft.com/office/drawing/2014/main" id="{020B51C0-287D-4113-B575-8A05458662A4}"/>
                  </a:ext>
                </a:extLst>
              </p:cNvPr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42" name="Rectangle">
              <a:extLst>
                <a:ext uri="{FF2B5EF4-FFF2-40B4-BE49-F238E27FC236}">
                  <a16:creationId xmlns:a16="http://schemas.microsoft.com/office/drawing/2014/main" id="{59E17C61-9111-43C9-B8E2-682F66F67DFC}"/>
                </a:ext>
              </a:extLst>
            </p:cNvPr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3">
              <a:extLst>
                <a:ext uri="{FF2B5EF4-FFF2-40B4-BE49-F238E27FC236}">
                  <a16:creationId xmlns:a16="http://schemas.microsoft.com/office/drawing/2014/main" id="{F9B09BCF-88BE-483D-87DE-3ED6096BEA03}"/>
                </a:ext>
              </a:extLst>
            </p:cNvPr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44" name="Group">
              <a:extLst>
                <a:ext uri="{FF2B5EF4-FFF2-40B4-BE49-F238E27FC236}">
                  <a16:creationId xmlns:a16="http://schemas.microsoft.com/office/drawing/2014/main" id="{D993A3C1-FCC5-49A0-B218-DF0B4AA3FBD1}"/>
                </a:ext>
              </a:extLst>
            </p:cNvPr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80" name="Rectangle">
                <a:extLst>
                  <a:ext uri="{FF2B5EF4-FFF2-40B4-BE49-F238E27FC236}">
                    <a16:creationId xmlns:a16="http://schemas.microsoft.com/office/drawing/2014/main" id="{81C9C052-2B76-41C9-B93B-0626A9A0BC3A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" name="1">
                <a:extLst>
                  <a:ext uri="{FF2B5EF4-FFF2-40B4-BE49-F238E27FC236}">
                    <a16:creationId xmlns:a16="http://schemas.microsoft.com/office/drawing/2014/main" id="{958D87D3-057D-4014-BCAE-AE305D6B71BA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45" name="Rectangle">
              <a:extLst>
                <a:ext uri="{FF2B5EF4-FFF2-40B4-BE49-F238E27FC236}">
                  <a16:creationId xmlns:a16="http://schemas.microsoft.com/office/drawing/2014/main" id="{04B60105-1E78-4D6F-87BF-D9CE941AF87E}"/>
                </a:ext>
              </a:extLst>
            </p:cNvPr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" name="8">
              <a:extLst>
                <a:ext uri="{FF2B5EF4-FFF2-40B4-BE49-F238E27FC236}">
                  <a16:creationId xmlns:a16="http://schemas.microsoft.com/office/drawing/2014/main" id="{513E2646-8702-4B0D-BD34-FC29474BDC16}"/>
                </a:ext>
              </a:extLst>
            </p:cNvPr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EC032188-AB3B-42E6-B75B-CD30CEAB00A9}"/>
                </a:ext>
              </a:extLst>
            </p:cNvPr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3D89E827-FEEC-43A5-A1ED-E3CC4771CBEE}"/>
                </a:ext>
              </a:extLst>
            </p:cNvPr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49" name="Group">
              <a:extLst>
                <a:ext uri="{FF2B5EF4-FFF2-40B4-BE49-F238E27FC236}">
                  <a16:creationId xmlns:a16="http://schemas.microsoft.com/office/drawing/2014/main" id="{EC436B24-C512-4CC7-8895-597EB0B12E89}"/>
                </a:ext>
              </a:extLst>
            </p:cNvPr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" name="Rectangle">
                <a:extLst>
                  <a:ext uri="{FF2B5EF4-FFF2-40B4-BE49-F238E27FC236}">
                    <a16:creationId xmlns:a16="http://schemas.microsoft.com/office/drawing/2014/main" id="{2EDFC05F-327E-4C12-9D00-51A8E01A699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" name="2">
                <a:extLst>
                  <a:ext uri="{FF2B5EF4-FFF2-40B4-BE49-F238E27FC236}">
                    <a16:creationId xmlns:a16="http://schemas.microsoft.com/office/drawing/2014/main" id="{7B80DE44-4C1C-46C7-B538-870C04ADEE2F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A419FA6A-54BA-4215-8398-215A77A1F96E}"/>
                </a:ext>
              </a:extLst>
            </p:cNvPr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" name="9">
              <a:extLst>
                <a:ext uri="{FF2B5EF4-FFF2-40B4-BE49-F238E27FC236}">
                  <a16:creationId xmlns:a16="http://schemas.microsoft.com/office/drawing/2014/main" id="{DD66F5CD-701E-4EF4-A647-E54C7F0EAC48}"/>
                </a:ext>
              </a:extLst>
            </p:cNvPr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2" name="Rectangle">
              <a:extLst>
                <a:ext uri="{FF2B5EF4-FFF2-40B4-BE49-F238E27FC236}">
                  <a16:creationId xmlns:a16="http://schemas.microsoft.com/office/drawing/2014/main" id="{7D0308E8-FA8D-4A96-B926-E98AC343394E}"/>
                </a:ext>
              </a:extLst>
            </p:cNvPr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1">
              <a:extLst>
                <a:ext uri="{FF2B5EF4-FFF2-40B4-BE49-F238E27FC236}">
                  <a16:creationId xmlns:a16="http://schemas.microsoft.com/office/drawing/2014/main" id="{8F016A99-D6FE-4F1F-B853-3A4776979778}"/>
                </a:ext>
              </a:extLst>
            </p:cNvPr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grpSp>
          <p:nvGrpSpPr>
            <p:cNvPr id="54" name="Group">
              <a:extLst>
                <a:ext uri="{FF2B5EF4-FFF2-40B4-BE49-F238E27FC236}">
                  <a16:creationId xmlns:a16="http://schemas.microsoft.com/office/drawing/2014/main" id="{8650D1BC-6F20-4F22-9F7F-078CA9AF23BE}"/>
                </a:ext>
              </a:extLst>
            </p:cNvPr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413BFBF-B725-48AE-99B1-78C87A45F09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" name="3">
                <a:extLst>
                  <a:ext uri="{FF2B5EF4-FFF2-40B4-BE49-F238E27FC236}">
                    <a16:creationId xmlns:a16="http://schemas.microsoft.com/office/drawing/2014/main" id="{3AC99FA4-E612-4582-A78C-F8DCCE920E55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6E21B911-CF88-4B2D-BF41-8EB1449DA8C9}"/>
                </a:ext>
              </a:extLst>
            </p:cNvPr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9">
              <a:extLst>
                <a:ext uri="{FF2B5EF4-FFF2-40B4-BE49-F238E27FC236}">
                  <a16:creationId xmlns:a16="http://schemas.microsoft.com/office/drawing/2014/main" id="{BDF23DA2-4A8C-4EBF-8D55-5134B046C468}"/>
                </a:ext>
              </a:extLst>
            </p:cNvPr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7" name="Rectangle">
              <a:extLst>
                <a:ext uri="{FF2B5EF4-FFF2-40B4-BE49-F238E27FC236}">
                  <a16:creationId xmlns:a16="http://schemas.microsoft.com/office/drawing/2014/main" id="{EED99B87-514F-49DF-A1DE-CA7D2AA6617C}"/>
                </a:ext>
              </a:extLst>
            </p:cNvPr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" name="4">
              <a:extLst>
                <a:ext uri="{FF2B5EF4-FFF2-40B4-BE49-F238E27FC236}">
                  <a16:creationId xmlns:a16="http://schemas.microsoft.com/office/drawing/2014/main" id="{F9D60902-173D-4BAD-8620-64534A421793}"/>
                </a:ext>
              </a:extLst>
            </p:cNvPr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59" name="Group">
              <a:extLst>
                <a:ext uri="{FF2B5EF4-FFF2-40B4-BE49-F238E27FC236}">
                  <a16:creationId xmlns:a16="http://schemas.microsoft.com/office/drawing/2014/main" id="{DF4F350A-DF3A-4D1D-B384-B07A66462810}"/>
                </a:ext>
              </a:extLst>
            </p:cNvPr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09C4115F-77E4-450B-B896-E4397980F44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" name="4">
                <a:extLst>
                  <a:ext uri="{FF2B5EF4-FFF2-40B4-BE49-F238E27FC236}">
                    <a16:creationId xmlns:a16="http://schemas.microsoft.com/office/drawing/2014/main" id="{F8DCAC09-E10D-4D04-8CCB-1507E7CF894D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A5B1CCE4-094C-4ED2-B2B1-981CE978C4EF}"/>
                </a:ext>
              </a:extLst>
            </p:cNvPr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" name="14">
              <a:extLst>
                <a:ext uri="{FF2B5EF4-FFF2-40B4-BE49-F238E27FC236}">
                  <a16:creationId xmlns:a16="http://schemas.microsoft.com/office/drawing/2014/main" id="{332E4E1A-78C1-4626-895E-AAD9357E9671}"/>
                </a:ext>
              </a:extLst>
            </p:cNvPr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62" name="Rectangle">
              <a:extLst>
                <a:ext uri="{FF2B5EF4-FFF2-40B4-BE49-F238E27FC236}">
                  <a16:creationId xmlns:a16="http://schemas.microsoft.com/office/drawing/2014/main" id="{A6AB5610-1D5E-4174-8F18-9188932F539F}"/>
                </a:ext>
              </a:extLst>
            </p:cNvPr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3">
              <a:extLst>
                <a:ext uri="{FF2B5EF4-FFF2-40B4-BE49-F238E27FC236}">
                  <a16:creationId xmlns:a16="http://schemas.microsoft.com/office/drawing/2014/main" id="{0D43EF36-4AE5-443B-97D3-1D09B9E1D8F2}"/>
                </a:ext>
              </a:extLst>
            </p:cNvPr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64" name="Group">
              <a:extLst>
                <a:ext uri="{FF2B5EF4-FFF2-40B4-BE49-F238E27FC236}">
                  <a16:creationId xmlns:a16="http://schemas.microsoft.com/office/drawing/2014/main" id="{B610D1E5-289D-4266-9583-4AFFEEE01DC1}"/>
                </a:ext>
              </a:extLst>
            </p:cNvPr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72" name="Rectangle">
                <a:extLst>
                  <a:ext uri="{FF2B5EF4-FFF2-40B4-BE49-F238E27FC236}">
                    <a16:creationId xmlns:a16="http://schemas.microsoft.com/office/drawing/2014/main" id="{C283E9D5-BD95-4BA2-81C0-6C76573CF54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" name="5">
                <a:extLst>
                  <a:ext uri="{FF2B5EF4-FFF2-40B4-BE49-F238E27FC236}">
                    <a16:creationId xmlns:a16="http://schemas.microsoft.com/office/drawing/2014/main" id="{65948261-3727-4ED7-ADC1-71CE8D12E32B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65" name="Rectangle">
              <a:extLst>
                <a:ext uri="{FF2B5EF4-FFF2-40B4-BE49-F238E27FC236}">
                  <a16:creationId xmlns:a16="http://schemas.microsoft.com/office/drawing/2014/main" id="{A1E020BE-375C-4F8E-821E-4CF95F527215}"/>
                </a:ext>
              </a:extLst>
            </p:cNvPr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" name="15">
              <a:extLst>
                <a:ext uri="{FF2B5EF4-FFF2-40B4-BE49-F238E27FC236}">
                  <a16:creationId xmlns:a16="http://schemas.microsoft.com/office/drawing/2014/main" id="{BEB43473-2D63-4837-A1A0-6920A6A20126}"/>
                </a:ext>
              </a:extLst>
            </p:cNvPr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C8B61DA7-3AAD-4164-966C-F1F36406308A}"/>
                </a:ext>
              </a:extLst>
            </p:cNvPr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2">
              <a:extLst>
                <a:ext uri="{FF2B5EF4-FFF2-40B4-BE49-F238E27FC236}">
                  <a16:creationId xmlns:a16="http://schemas.microsoft.com/office/drawing/2014/main" id="{391A35C0-09EF-467E-B010-BB7F421FA846}"/>
                </a:ext>
              </a:extLst>
            </p:cNvPr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69" name="Group">
              <a:extLst>
                <a:ext uri="{FF2B5EF4-FFF2-40B4-BE49-F238E27FC236}">
                  <a16:creationId xmlns:a16="http://schemas.microsoft.com/office/drawing/2014/main" id="{B871D424-3BA5-4A8F-AE2E-5F25E33AFFB3}"/>
                </a:ext>
              </a:extLst>
            </p:cNvPr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4048B57F-262D-445C-838E-97FE63811D63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" name="6">
                <a:extLst>
                  <a:ext uri="{FF2B5EF4-FFF2-40B4-BE49-F238E27FC236}">
                    <a16:creationId xmlns:a16="http://schemas.microsoft.com/office/drawing/2014/main" id="{EEE5A560-4F6B-46EF-8FC2-CF43BF4404D5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F8FE74-9814-40F6-8228-D756641EA69D}"/>
              </a:ext>
            </a:extLst>
          </p:cNvPr>
          <p:cNvSpPr/>
          <p:nvPr/>
        </p:nvSpPr>
        <p:spPr>
          <a:xfrm>
            <a:off x="814416" y="7314493"/>
            <a:ext cx="2791149" cy="377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Earliest deadline </a:t>
            </a:r>
            <a:r>
              <a:rPr lang="en-US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time first</a:t>
            </a:r>
            <a:endParaRPr lang="en-US" dirty="0"/>
          </a:p>
        </p:txBody>
      </p:sp>
      <p:pic>
        <p:nvPicPr>
          <p:cNvPr id="901" name="Picture 900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3" name="Minimizing lateness: no idle 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no idle time</a:t>
            </a:r>
          </a:p>
        </p:txBody>
      </p:sp>
      <p:sp>
        <p:nvSpPr>
          <p:cNvPr id="904" name="Observation 1.  There exists an optimal schedule with no idle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 1.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There exists an optimal schedule with no</a:t>
            </a:r>
            <a:r>
              <a:t>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idle time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.</a:t>
            </a:r>
          </a:p>
          <a:p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t>Observation 2.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has no idle time.</a:t>
            </a:r>
          </a:p>
        </p:txBody>
      </p:sp>
      <p:sp>
        <p:nvSpPr>
          <p:cNvPr id="9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906" name="0"/>
          <p:cNvSpPr txBox="1"/>
          <p:nvPr/>
        </p:nvSpPr>
        <p:spPr>
          <a:xfrm>
            <a:off x="2552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907" name="Line"/>
          <p:cNvSpPr/>
          <p:nvPr/>
        </p:nvSpPr>
        <p:spPr>
          <a:xfrm flipV="1">
            <a:off x="3559950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8" name="Line"/>
          <p:cNvSpPr/>
          <p:nvPr/>
        </p:nvSpPr>
        <p:spPr>
          <a:xfrm flipV="1">
            <a:off x="659440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9" name="Line"/>
          <p:cNvSpPr/>
          <p:nvPr/>
        </p:nvSpPr>
        <p:spPr>
          <a:xfrm flipV="1">
            <a:off x="5835791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 flipV="1">
            <a:off x="594416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1" name="1"/>
          <p:cNvSpPr txBox="1"/>
          <p:nvPr/>
        </p:nvSpPr>
        <p:spPr>
          <a:xfrm>
            <a:off x="3200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912" name="2"/>
          <p:cNvSpPr txBox="1"/>
          <p:nvPr/>
        </p:nvSpPr>
        <p:spPr>
          <a:xfrm>
            <a:off x="3962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913" name="3"/>
          <p:cNvSpPr txBox="1"/>
          <p:nvPr/>
        </p:nvSpPr>
        <p:spPr>
          <a:xfrm>
            <a:off x="4724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914" name="4"/>
          <p:cNvSpPr txBox="1"/>
          <p:nvPr/>
        </p:nvSpPr>
        <p:spPr>
          <a:xfrm>
            <a:off x="5486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915" name="5"/>
          <p:cNvSpPr txBox="1"/>
          <p:nvPr/>
        </p:nvSpPr>
        <p:spPr>
          <a:xfrm>
            <a:off x="6235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916" name="6"/>
          <p:cNvSpPr txBox="1"/>
          <p:nvPr/>
        </p:nvSpPr>
        <p:spPr>
          <a:xfrm>
            <a:off x="6997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917" name="Rectangle"/>
          <p:cNvSpPr/>
          <p:nvPr/>
        </p:nvSpPr>
        <p:spPr>
          <a:xfrm>
            <a:off x="2806700" y="2406791"/>
            <a:ext cx="15113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8" name="d = 4"/>
          <p:cNvSpPr txBox="1"/>
          <p:nvPr/>
        </p:nvSpPr>
        <p:spPr>
          <a:xfrm>
            <a:off x="3265779" y="2473960"/>
            <a:ext cx="59060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t> = 4</a:t>
            </a:r>
          </a:p>
        </p:txBody>
      </p:sp>
      <p:grpSp>
        <p:nvGrpSpPr>
          <p:cNvPr id="921" name="Group"/>
          <p:cNvGrpSpPr/>
          <p:nvPr/>
        </p:nvGrpSpPr>
        <p:grpSpPr>
          <a:xfrm>
            <a:off x="5080000" y="2406791"/>
            <a:ext cx="2273300" cy="431801"/>
            <a:chOff x="0" y="0"/>
            <a:chExt cx="2273300" cy="431800"/>
          </a:xfrm>
        </p:grpSpPr>
        <p:sp>
          <p:nvSpPr>
            <p:cNvPr id="91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0" name="d = 6"/>
            <p:cNvSpPr txBox="1"/>
            <p:nvPr/>
          </p:nvSpPr>
          <p:spPr>
            <a:xfrm>
              <a:off x="867753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</p:grpSp>
      <p:sp>
        <p:nvSpPr>
          <p:cNvPr id="922" name="Line"/>
          <p:cNvSpPr/>
          <p:nvPr/>
        </p:nvSpPr>
        <p:spPr>
          <a:xfrm flipV="1">
            <a:off x="10387471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 flipV="1">
            <a:off x="9628858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4" name="7"/>
          <p:cNvSpPr txBox="1"/>
          <p:nvPr/>
        </p:nvSpPr>
        <p:spPr>
          <a:xfrm>
            <a:off x="7759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925" name="8"/>
          <p:cNvSpPr txBox="1"/>
          <p:nvPr/>
        </p:nvSpPr>
        <p:spPr>
          <a:xfrm>
            <a:off x="8509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926" name="9"/>
          <p:cNvSpPr txBox="1"/>
          <p:nvPr/>
        </p:nvSpPr>
        <p:spPr>
          <a:xfrm>
            <a:off x="9271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927" name="10"/>
          <p:cNvSpPr txBox="1"/>
          <p:nvPr/>
        </p:nvSpPr>
        <p:spPr>
          <a:xfrm>
            <a:off x="10033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928" name="11"/>
          <p:cNvSpPr txBox="1"/>
          <p:nvPr/>
        </p:nvSpPr>
        <p:spPr>
          <a:xfrm>
            <a:off x="10795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grpSp>
        <p:nvGrpSpPr>
          <p:cNvPr id="931" name="Group"/>
          <p:cNvGrpSpPr/>
          <p:nvPr/>
        </p:nvGrpSpPr>
        <p:grpSpPr>
          <a:xfrm>
            <a:off x="8877300" y="2406791"/>
            <a:ext cx="2273300" cy="431801"/>
            <a:chOff x="0" y="0"/>
            <a:chExt cx="2273300" cy="431800"/>
          </a:xfrm>
        </p:grpSpPr>
        <p:sp>
          <p:nvSpPr>
            <p:cNvPr id="92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0" name="d = 12"/>
            <p:cNvSpPr txBox="1"/>
            <p:nvPr/>
          </p:nvSpPr>
          <p:spPr>
            <a:xfrm>
              <a:off x="800020" y="67168"/>
              <a:ext cx="663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</p:grpSp>
      <p:sp>
        <p:nvSpPr>
          <p:cNvPr id="932" name="Line"/>
          <p:cNvSpPr/>
          <p:nvPr/>
        </p:nvSpPr>
        <p:spPr>
          <a:xfrm flipV="1">
            <a:off x="8111631" y="2407920"/>
            <a:ext cx="2259" cy="431801"/>
          </a:xfrm>
          <a:prstGeom prst="line">
            <a:avLst/>
          </a:prstGeom>
          <a:ln>
            <a:solidFill>
              <a:srgbClr val="8A8A8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 flipV="1">
            <a:off x="2806701" y="2820032"/>
            <a:ext cx="9115169" cy="1626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62" name="Group"/>
          <p:cNvGrpSpPr/>
          <p:nvPr/>
        </p:nvGrpSpPr>
        <p:grpSpPr>
          <a:xfrm>
            <a:off x="2552700" y="3815644"/>
            <a:ext cx="9356468" cy="654957"/>
            <a:chOff x="0" y="0"/>
            <a:chExt cx="9356467" cy="654955"/>
          </a:xfrm>
        </p:grpSpPr>
        <p:sp>
          <p:nvSpPr>
            <p:cNvPr id="934" name="0"/>
            <p:cNvSpPr txBox="1"/>
            <p:nvPr/>
          </p:nvSpPr>
          <p:spPr>
            <a:xfrm>
              <a:off x="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935" name="Line"/>
            <p:cNvSpPr/>
            <p:nvPr/>
          </p:nvSpPr>
          <p:spPr>
            <a:xfrm flipV="1">
              <a:off x="100725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 flipV="1">
              <a:off x="2524477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17658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 flipV="1">
              <a:off x="404170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 flipV="1">
              <a:off x="328309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0" name="Line"/>
            <p:cNvSpPr/>
            <p:nvPr/>
          </p:nvSpPr>
          <p:spPr>
            <a:xfrm flipV="1">
              <a:off x="33914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1" name="1"/>
            <p:cNvSpPr txBox="1"/>
            <p:nvPr/>
          </p:nvSpPr>
          <p:spPr>
            <a:xfrm>
              <a:off x="647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942" name="2"/>
            <p:cNvSpPr txBox="1"/>
            <p:nvPr/>
          </p:nvSpPr>
          <p:spPr>
            <a:xfrm>
              <a:off x="1409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943" name="3"/>
            <p:cNvSpPr txBox="1"/>
            <p:nvPr/>
          </p:nvSpPr>
          <p:spPr>
            <a:xfrm>
              <a:off x="2171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44" name="4"/>
            <p:cNvSpPr txBox="1"/>
            <p:nvPr/>
          </p:nvSpPr>
          <p:spPr>
            <a:xfrm>
              <a:off x="2933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945" name="5"/>
            <p:cNvSpPr txBox="1"/>
            <p:nvPr/>
          </p:nvSpPr>
          <p:spPr>
            <a:xfrm>
              <a:off x="3683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946" name="6"/>
            <p:cNvSpPr txBox="1"/>
            <p:nvPr/>
          </p:nvSpPr>
          <p:spPr>
            <a:xfrm>
              <a:off x="4445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947" name="Rectangle"/>
            <p:cNvSpPr/>
            <p:nvPr/>
          </p:nvSpPr>
          <p:spPr>
            <a:xfrm>
              <a:off x="254000" y="0"/>
              <a:ext cx="1511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8" name="d = 4"/>
            <p:cNvSpPr txBox="1"/>
            <p:nvPr/>
          </p:nvSpPr>
          <p:spPr>
            <a:xfrm>
              <a:off x="739906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4</a:t>
              </a:r>
            </a:p>
          </p:txBody>
        </p:sp>
        <p:sp>
          <p:nvSpPr>
            <p:cNvPr id="949" name="Rectangle"/>
            <p:cNvSpPr/>
            <p:nvPr/>
          </p:nvSpPr>
          <p:spPr>
            <a:xfrm>
              <a:off x="17653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0" name="d = 6"/>
            <p:cNvSpPr txBox="1"/>
            <p:nvPr/>
          </p:nvSpPr>
          <p:spPr>
            <a:xfrm>
              <a:off x="2636439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7834771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 flipV="1">
              <a:off x="7076158" y="1129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8593384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4" name="7"/>
            <p:cNvSpPr txBox="1"/>
            <p:nvPr/>
          </p:nvSpPr>
          <p:spPr>
            <a:xfrm>
              <a:off x="5207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955" name="8"/>
            <p:cNvSpPr txBox="1"/>
            <p:nvPr/>
          </p:nvSpPr>
          <p:spPr>
            <a:xfrm>
              <a:off x="5956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956" name="9"/>
            <p:cNvSpPr txBox="1"/>
            <p:nvPr/>
          </p:nvSpPr>
          <p:spPr>
            <a:xfrm>
              <a:off x="6718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957" name="10"/>
            <p:cNvSpPr txBox="1"/>
            <p:nvPr/>
          </p:nvSpPr>
          <p:spPr>
            <a:xfrm>
              <a:off x="7480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958" name="11"/>
            <p:cNvSpPr txBox="1"/>
            <p:nvPr/>
          </p:nvSpPr>
          <p:spPr>
            <a:xfrm>
              <a:off x="8242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959" name="Rectangle"/>
            <p:cNvSpPr/>
            <p:nvPr/>
          </p:nvSpPr>
          <p:spPr>
            <a:xfrm>
              <a:off x="40386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0" name="d = 12"/>
            <p:cNvSpPr txBox="1"/>
            <p:nvPr/>
          </p:nvSpPr>
          <p:spPr>
            <a:xfrm>
              <a:off x="4848779" y="67168"/>
              <a:ext cx="663949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  <p:sp>
          <p:nvSpPr>
            <p:cNvPr id="961" name="Line"/>
            <p:cNvSpPr/>
            <p:nvPr/>
          </p:nvSpPr>
          <p:spPr>
            <a:xfrm flipV="1">
              <a:off x="241300" y="426155"/>
              <a:ext cx="9115168" cy="16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63" name="an optimal schedule"/>
          <p:cNvSpPr txBox="1"/>
          <p:nvPr/>
        </p:nvSpPr>
        <p:spPr>
          <a:xfrm>
            <a:off x="408767" y="2512060"/>
            <a:ext cx="2123778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an optimal schedule</a:t>
            </a:r>
          </a:p>
        </p:txBody>
      </p:sp>
      <p:sp>
        <p:nvSpPr>
          <p:cNvPr id="964" name="an optimal schedule…"/>
          <p:cNvSpPr txBox="1"/>
          <p:nvPr/>
        </p:nvSpPr>
        <p:spPr>
          <a:xfrm>
            <a:off x="383367" y="3900170"/>
            <a:ext cx="2190751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optimal schedule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with no idle time</a:t>
            </a:r>
          </a:p>
        </p:txBody>
      </p:sp>
      <p:pic>
        <p:nvPicPr>
          <p:cNvPr id="965" name="Picture 96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7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3.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is the unique idle-free schedule with no inversions.</a:t>
            </a:r>
          </a:p>
        </p:txBody>
      </p:sp>
      <p:sp>
        <p:nvSpPr>
          <p:cNvPr id="9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7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97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8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98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83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4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985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986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987" name="Table"/>
          <p:cNvGraphicFramePr/>
          <p:nvPr/>
        </p:nvGraphicFramePr>
        <p:xfrm>
          <a:off x="3578448" y="5904445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88" name="Picture 98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2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93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4.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an idle-free schedule has an inversion, then it has an adjacent inversion.</a:t>
            </a:r>
          </a:p>
          <a:p>
            <a:r>
              <a:t>Pf.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 be a closest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 be element immediately to the right of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&gt;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  <a:r>
              <a:rPr>
                <a:uFill>
                  <a:solidFill>
                    <a:srgbClr val="000000"/>
                  </a:solidFill>
                </a:uFill>
              </a:rPr>
              <a:t> 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an adjacent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</a:t>
            </a:r>
            <a:r>
              <a:rPr>
                <a:uFill>
                  <a:solidFill>
                    <a:srgbClr val="000000"/>
                  </a:solidFill>
                </a:uFill>
              </a:rPr>
              <a:t>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 closer inversion 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.  ※ </a:t>
            </a:r>
          </a:p>
        </p:txBody>
      </p:sp>
      <p:sp>
        <p:nvSpPr>
          <p:cNvPr id="9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7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8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9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02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00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1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05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03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4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06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7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1008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1009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1010" name="Table"/>
          <p:cNvGraphicFramePr/>
          <p:nvPr/>
        </p:nvGraphicFramePr>
        <p:xfrm>
          <a:off x="3578448" y="8828282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j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1" name="k"/>
          <p:cNvSpPr txBox="1"/>
          <p:nvPr/>
        </p:nvSpPr>
        <p:spPr>
          <a:xfrm>
            <a:off x="4832350" y="8997012"/>
            <a:ext cx="9700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k</a:t>
            </a:r>
          </a:p>
        </p:txBody>
      </p:sp>
      <p:grpSp>
        <p:nvGrpSpPr>
          <p:cNvPr id="1014" name="Group"/>
          <p:cNvGrpSpPr/>
          <p:nvPr/>
        </p:nvGrpSpPr>
        <p:grpSpPr>
          <a:xfrm>
            <a:off x="2041563" y="5632907"/>
            <a:ext cx="4843247" cy="331928"/>
            <a:chOff x="-1803399" y="260807"/>
            <a:chExt cx="4843246" cy="331926"/>
          </a:xfrm>
        </p:grpSpPr>
        <p:sp>
          <p:nvSpPr>
            <p:cNvPr id="1012" name="two inverted jobs scheduled consecutively"/>
            <p:cNvSpPr txBox="1"/>
            <p:nvPr/>
          </p:nvSpPr>
          <p:spPr>
            <a:xfrm>
              <a:off x="-1178078" y="406400"/>
              <a:ext cx="421792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two inverted jobs scheduled consecutively</a:t>
              </a:r>
            </a:p>
          </p:txBody>
        </p:sp>
        <p:sp>
          <p:nvSpPr>
            <p:cNvPr id="1013" name="Line"/>
            <p:cNvSpPr/>
            <p:nvPr/>
          </p:nvSpPr>
          <p:spPr>
            <a:xfrm>
              <a:off x="-1803400" y="260807"/>
              <a:ext cx="442946" cy="2030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1015" name="Picture 101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102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Key 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Exchanging two adjacent, inverted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reduces the number of inversions by 1 and does not increase the max lateness.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lateness before the swap, and 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it afterwards.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=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for all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t>If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late,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239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</a:p>
        </p:txBody>
      </p:sp>
      <p:sp>
        <p:nvSpPr>
          <p:cNvPr id="10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102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2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2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3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grpSp>
        <p:nvGrpSpPr>
          <p:cNvPr id="1035" name="Group"/>
          <p:cNvGrpSpPr/>
          <p:nvPr/>
        </p:nvGrpSpPr>
        <p:grpSpPr>
          <a:xfrm>
            <a:off x="5524500" y="3917526"/>
            <a:ext cx="2273300" cy="431801"/>
            <a:chOff x="0" y="0"/>
            <a:chExt cx="2273300" cy="431800"/>
          </a:xfrm>
        </p:grpSpPr>
        <p:sp>
          <p:nvSpPr>
            <p:cNvPr id="1033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4" name="i"/>
            <p:cNvSpPr txBox="1"/>
            <p:nvPr/>
          </p:nvSpPr>
          <p:spPr>
            <a:xfrm>
              <a:off x="1076959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7797800" y="3917526"/>
            <a:ext cx="1955800" cy="431801"/>
            <a:chOff x="0" y="0"/>
            <a:chExt cx="1955800" cy="431800"/>
          </a:xfrm>
        </p:grpSpPr>
        <p:sp>
          <p:nvSpPr>
            <p:cNvPr id="1036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7" name="j"/>
            <p:cNvSpPr txBox="1"/>
            <p:nvPr/>
          </p:nvSpPr>
          <p:spPr>
            <a:xfrm>
              <a:off x="91694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39" name="Rectangle"/>
          <p:cNvSpPr/>
          <p:nvPr/>
        </p:nvSpPr>
        <p:spPr>
          <a:xfrm>
            <a:off x="9753600" y="3917526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0" name="Rectangle"/>
          <p:cNvSpPr/>
          <p:nvPr/>
        </p:nvSpPr>
        <p:spPr>
          <a:xfrm>
            <a:off x="10833100" y="3917526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1" name="Rectangle"/>
          <p:cNvSpPr/>
          <p:nvPr/>
        </p:nvSpPr>
        <p:spPr>
          <a:xfrm>
            <a:off x="4114800" y="3917526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2" name="Rectangle"/>
          <p:cNvSpPr/>
          <p:nvPr/>
        </p:nvSpPr>
        <p:spPr>
          <a:xfrm>
            <a:off x="11379200" y="3917526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3" name="Rectangle"/>
          <p:cNvSpPr/>
          <p:nvPr/>
        </p:nvSpPr>
        <p:spPr>
          <a:xfrm>
            <a:off x="3365500" y="3917526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4" name="before…"/>
          <p:cNvSpPr txBox="1"/>
          <p:nvPr/>
        </p:nvSpPr>
        <p:spPr>
          <a:xfrm>
            <a:off x="1916319" y="2968413"/>
            <a:ext cx="1303140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before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5" name="after…"/>
          <p:cNvSpPr txBox="1"/>
          <p:nvPr/>
        </p:nvSpPr>
        <p:spPr>
          <a:xfrm>
            <a:off x="1978423" y="3879426"/>
            <a:ext cx="1121471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after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6" name="f′j"/>
          <p:cNvSpPr txBox="1"/>
          <p:nvPr/>
        </p:nvSpPr>
        <p:spPr>
          <a:xfrm>
            <a:off x="9525000" y="4492131"/>
            <a:ext cx="22459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 spc="360"/>
              <a:t>f</a:t>
            </a:r>
            <a:r>
              <a:rPr sz="1800" spc="-360"/>
              <a:t>′</a:t>
            </a:r>
            <a:r>
              <a:rPr sz="1800" baseline="-20777"/>
              <a:t>j</a:t>
            </a:r>
          </a:p>
        </p:txBody>
      </p:sp>
      <p:sp>
        <p:nvSpPr>
          <p:cNvPr id="1047" name="fi"/>
          <p:cNvSpPr txBox="1"/>
          <p:nvPr/>
        </p:nvSpPr>
        <p:spPr>
          <a:xfrm>
            <a:off x="9521341" y="2447431"/>
            <a:ext cx="12700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/>
              <a:t>f</a:t>
            </a:r>
            <a:r>
              <a:rPr sz="1800" baseline="-20777"/>
              <a:t>i</a:t>
            </a:r>
          </a:p>
        </p:txBody>
      </p:sp>
      <p:sp>
        <p:nvSpPr>
          <p:cNvPr id="1048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9" name="=   f′j  –  dj…"/>
          <p:cNvSpPr txBox="1"/>
          <p:nvPr/>
        </p:nvSpPr>
        <p:spPr>
          <a:xfrm>
            <a:off x="4152900" y="7556500"/>
            <a:ext cx="6718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    </a:t>
            </a:r>
            <a:r>
              <a:t>=   </a:t>
            </a:r>
            <a:r>
              <a:rPr i="1" spc="360"/>
              <a:t>f</a:t>
            </a:r>
            <a:r>
              <a:rPr b="1" spc="-432"/>
              <a:t>′</a:t>
            </a:r>
            <a:r>
              <a:rPr i="1" baseline="-5999"/>
              <a:t>j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endParaRPr i="1">
              <a:latin typeface="+mn-lt"/>
              <a:ea typeface="+mn-ea"/>
              <a:cs typeface="+mn-cs"/>
              <a:sym typeface="Lucida Sans"/>
            </a:endParaRP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  <a:r>
              <a:t>=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i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</a:t>
            </a:r>
            <a:r>
              <a:rPr>
                <a:uFill>
                  <a:solidFill>
                    <a:srgbClr val="000000"/>
                  </a:solidFill>
                </a:uFill>
              </a:rPr>
              <a:t>ℓ</a:t>
            </a:r>
            <a:r>
              <a:rPr sz="2800" i="1" baseline="-19571"/>
              <a:t>i </a:t>
            </a:r>
            <a:r>
              <a: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rPr>
              <a:t>.</a:t>
            </a:r>
          </a:p>
        </p:txBody>
      </p:sp>
      <p:sp>
        <p:nvSpPr>
          <p:cNvPr id="1050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grpSp>
        <p:nvGrpSpPr>
          <p:cNvPr id="1053" name="Group"/>
          <p:cNvGrpSpPr/>
          <p:nvPr/>
        </p:nvGrpSpPr>
        <p:grpSpPr>
          <a:xfrm>
            <a:off x="5796001" y="7738465"/>
            <a:ext cx="1684300" cy="186336"/>
            <a:chOff x="0" y="-12699"/>
            <a:chExt cx="1684298" cy="186334"/>
          </a:xfrm>
        </p:grpSpPr>
        <p:sp>
          <p:nvSpPr>
            <p:cNvPr id="1051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52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5796001" y="8152672"/>
            <a:ext cx="3041776" cy="292101"/>
            <a:chOff x="0" y="-63499"/>
            <a:chExt cx="3041775" cy="292100"/>
          </a:xfrm>
        </p:grpSpPr>
        <p:sp>
          <p:nvSpPr>
            <p:cNvPr id="1054" name="j now finishes at time fi"/>
            <p:cNvSpPr txBox="1"/>
            <p:nvPr/>
          </p:nvSpPr>
          <p:spPr>
            <a:xfrm>
              <a:off x="726922" y="-63500"/>
              <a:ext cx="231485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t> now finishes at time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f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</a:p>
          </p:txBody>
        </p:sp>
        <p:sp>
          <p:nvSpPr>
            <p:cNvPr id="1055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5796001" y="8614179"/>
            <a:ext cx="2199590" cy="303263"/>
            <a:chOff x="0" y="-76200"/>
            <a:chExt cx="2199588" cy="303262"/>
          </a:xfrm>
        </p:grpSpPr>
        <p:sp>
          <p:nvSpPr>
            <p:cNvPr id="1057" name="i &lt; j   ⇒  di ≤ dj"/>
            <p:cNvSpPr txBox="1"/>
            <p:nvPr/>
          </p:nvSpPr>
          <p:spPr>
            <a:xfrm>
              <a:off x="726922" y="-76200"/>
              <a:ext cx="1472667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 &lt; j   ⇒ 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≤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j</a:t>
              </a:r>
            </a:p>
          </p:txBody>
        </p:sp>
        <p:sp>
          <p:nvSpPr>
            <p:cNvPr id="1058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62" name="Group"/>
          <p:cNvGrpSpPr/>
          <p:nvPr/>
        </p:nvGrpSpPr>
        <p:grpSpPr>
          <a:xfrm>
            <a:off x="5796001" y="9139732"/>
            <a:ext cx="1684300" cy="186336"/>
            <a:chOff x="0" y="-12699"/>
            <a:chExt cx="1684298" cy="186334"/>
          </a:xfrm>
        </p:grpSpPr>
        <p:sp>
          <p:nvSpPr>
            <p:cNvPr id="1060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61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1063" name="Picture 106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67" name="Minimizing lateness: analysis of earliest-deadlin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analysis of earliest-deadline-first algorithm</a:t>
            </a:r>
          </a:p>
        </p:txBody>
      </p:sp>
      <p:sp>
        <p:nvSpPr>
          <p:cNvPr id="1068" name="Theorem.  The earliest-deadline-first schedule S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</a:rPr>
              <a:t>[by contradiction]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Define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to be an optimal schedule with the fewest inversions.</a:t>
            </a:r>
          </a:p>
          <a:p>
            <a:pPr lvl="1"/>
            <a:r>
              <a:t>Can assume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 has no idle time.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no inversions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 </a:t>
            </a:r>
            <a:r>
              <a:t>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=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an inversion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</a:p>
          <a:p>
            <a:pPr lvl="2"/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t>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be an adjacent inversion</a:t>
            </a:r>
          </a:p>
          <a:p>
            <a:pPr lvl="2"/>
            <a:r>
              <a:t>exchanging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decreases the number of inversions by 1</a:t>
            </a:r>
            <a:br/>
            <a:r>
              <a:t>without increasing the max lateness</a:t>
            </a:r>
          </a:p>
          <a:p>
            <a:pPr lvl="2"/>
            <a:r>
              <a:t>contradicts “fewest inversions” part of the definition of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    </a:t>
            </a:r>
            <a:r>
              <a:rPr>
                <a:uFill>
                  <a:solidFill>
                    <a:srgbClr val="000000"/>
                  </a:solidFill>
                </a:uFill>
              </a:rPr>
              <a:t>※</a:t>
            </a:r>
          </a:p>
        </p:txBody>
      </p:sp>
      <p:sp>
        <p:nvSpPr>
          <p:cNvPr id="10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grpSp>
        <p:nvGrpSpPr>
          <p:cNvPr id="1072" name="Group"/>
          <p:cNvGrpSpPr/>
          <p:nvPr/>
        </p:nvGrpSpPr>
        <p:grpSpPr>
          <a:xfrm>
            <a:off x="9770333" y="2073601"/>
            <a:ext cx="2371939" cy="697287"/>
            <a:chOff x="0" y="-1078285"/>
            <a:chExt cx="2371937" cy="697285"/>
          </a:xfrm>
        </p:grpSpPr>
        <p:sp>
          <p:nvSpPr>
            <p:cNvPr id="1070" name="optimal schedule can…"/>
            <p:cNvSpPr txBox="1"/>
            <p:nvPr/>
          </p:nvSpPr>
          <p:spPr>
            <a:xfrm>
              <a:off x="201050" y="-1078286"/>
              <a:ext cx="2170888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optimal schedule can</a:t>
              </a:r>
            </a:p>
            <a:p>
              <a:r>
                <a:t>have inversions</a:t>
              </a:r>
            </a:p>
          </p:txBody>
        </p:sp>
        <p:sp>
          <p:nvSpPr>
            <p:cNvPr id="1071" name="Line"/>
            <p:cNvSpPr/>
            <p:nvPr/>
          </p:nvSpPr>
          <p:spPr>
            <a:xfrm flipV="1">
              <a:off x="0" y="-748721"/>
              <a:ext cx="367721" cy="36772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5" name="Group"/>
          <p:cNvGrpSpPr/>
          <p:nvPr/>
        </p:nvGrpSpPr>
        <p:grpSpPr>
          <a:xfrm>
            <a:off x="8269726" y="3890628"/>
            <a:ext cx="2124126" cy="186336"/>
            <a:chOff x="0" y="0"/>
            <a:chExt cx="2124125" cy="186334"/>
          </a:xfrm>
        </p:grpSpPr>
        <p:sp>
          <p:nvSpPr>
            <p:cNvPr id="1073" name="Observation 3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3</a:t>
              </a:r>
            </a:p>
          </p:txBody>
        </p:sp>
        <p:sp>
          <p:nvSpPr>
            <p:cNvPr id="1074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8" name="Group"/>
          <p:cNvGrpSpPr/>
          <p:nvPr/>
        </p:nvGrpSpPr>
        <p:grpSpPr>
          <a:xfrm>
            <a:off x="6326359" y="3382365"/>
            <a:ext cx="2124126" cy="186336"/>
            <a:chOff x="0" y="0"/>
            <a:chExt cx="2124125" cy="186334"/>
          </a:xfrm>
        </p:grpSpPr>
        <p:sp>
          <p:nvSpPr>
            <p:cNvPr id="1076" name="Observation 1"/>
            <p:cNvSpPr txBox="1"/>
            <p:nvPr/>
          </p:nvSpPr>
          <p:spPr>
            <a:xfrm>
              <a:off x="718895" y="0"/>
              <a:ext cx="1405231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1</a:t>
              </a:r>
            </a:p>
          </p:txBody>
        </p:sp>
        <p:sp>
          <p:nvSpPr>
            <p:cNvPr id="1077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1" name="Group"/>
          <p:cNvGrpSpPr/>
          <p:nvPr/>
        </p:nvGrpSpPr>
        <p:grpSpPr>
          <a:xfrm>
            <a:off x="6550969" y="4825391"/>
            <a:ext cx="2124126" cy="186335"/>
            <a:chOff x="0" y="0"/>
            <a:chExt cx="2124125" cy="186334"/>
          </a:xfrm>
        </p:grpSpPr>
        <p:sp>
          <p:nvSpPr>
            <p:cNvPr id="1079" name="Observation 4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4</a:t>
              </a:r>
            </a:p>
          </p:txBody>
        </p:sp>
        <p:sp>
          <p:nvSpPr>
            <p:cNvPr id="1080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4" name="Group"/>
          <p:cNvGrpSpPr/>
          <p:nvPr/>
        </p:nvGrpSpPr>
        <p:grpSpPr>
          <a:xfrm>
            <a:off x="7278859" y="5803900"/>
            <a:ext cx="1756335" cy="186335"/>
            <a:chOff x="0" y="0"/>
            <a:chExt cx="1756334" cy="186334"/>
          </a:xfrm>
        </p:grpSpPr>
        <p:sp>
          <p:nvSpPr>
            <p:cNvPr id="1082" name="key claim"/>
            <p:cNvSpPr txBox="1"/>
            <p:nvPr/>
          </p:nvSpPr>
          <p:spPr>
            <a:xfrm>
              <a:off x="807288" y="0"/>
              <a:ext cx="94904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key claim</a:t>
              </a:r>
            </a:p>
          </p:txBody>
        </p:sp>
        <p:sp>
          <p:nvSpPr>
            <p:cNvPr id="1083" name="Line"/>
            <p:cNvSpPr/>
            <p:nvPr/>
          </p:nvSpPr>
          <p:spPr>
            <a:xfrm>
              <a:off x="0" y="957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1085" name="Picture 108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9" name="Greedy analysis strate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analysis strategies</a:t>
            </a:r>
          </a:p>
        </p:txBody>
      </p:sp>
      <p:sp>
        <p:nvSpPr>
          <p:cNvPr id="1090" name="Greedy algorithm stays ahead.  Show that after each step of the greedy algorithm, its solution is at least as good as any other algorithm’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algorithm stays ahead.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Show that after each step of the greedy algorithm, its solution is at least as good as any other algorithm’s. 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Structural.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Discover a simple “structural” bound asserting that every possible solution must have a certain value. Then show that your algorithm always achieves this bound.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Exchange argument.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Gradually transform any solution to the one found by the greedy algorithm without hurting its quality.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Other greedy algorithms.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Kruskal, Dijkstra, Huffman, …</a:t>
            </a:r>
          </a:p>
        </p:txBody>
      </p:sp>
      <p:sp>
        <p:nvSpPr>
          <p:cNvPr id="10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pic>
        <p:nvPicPr>
          <p:cNvPr id="1092" name="Picture 10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>
                <a:solidFill>
                  <a:srgbClr val="FF0000"/>
                </a:solidFill>
              </a:rPr>
              <a:t>Optimal caching</a:t>
            </a: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85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Caching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8447876" cy="8178800"/>
          </a:xfrm>
          <a:prstGeom prst="rect">
            <a:avLst/>
          </a:prstGeom>
        </p:spPr>
        <p:txBody>
          <a:bodyPr/>
          <a:lstStyle/>
          <a:p>
            <a:r>
              <a:rPr dirty="0"/>
              <a:t>Caching.</a:t>
            </a:r>
          </a:p>
          <a:p>
            <a:pPr lvl="1"/>
            <a:r>
              <a:rPr dirty="0"/>
              <a:t>Cache with capacity to store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/>
              <a:t> items.</a:t>
            </a:r>
          </a:p>
          <a:p>
            <a:pPr lvl="1"/>
            <a:r>
              <a:rPr dirty="0"/>
              <a:t>Sequence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 item requests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…,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.</a:t>
            </a:r>
          </a:p>
          <a:p>
            <a:pPr lvl="1"/>
            <a:r>
              <a:rPr dirty="0"/>
              <a:t>Cache hit:  item in cache when requested.</a:t>
            </a:r>
          </a:p>
          <a:p>
            <a:pPr lvl="1"/>
            <a:r>
              <a:rPr dirty="0"/>
              <a:t>Cache miss:  item not in cache when requested.</a:t>
            </a:r>
            <a:br>
              <a:rPr dirty="0"/>
            </a:br>
            <a:r>
              <a:rPr dirty="0"/>
              <a:t>(must evict some item from cache and bring requested item into cache)</a:t>
            </a:r>
            <a:br>
              <a:rPr dirty="0"/>
            </a:br>
            <a:endParaRPr dirty="0"/>
          </a:p>
          <a:p>
            <a:r>
              <a:rPr dirty="0"/>
              <a:t>Applications.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CPU, RAM, hard drive, web, browser, ….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Goal.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Eviction schedule that minimizes the number of evictions.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Ex. 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= 2, initial cache =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requests: 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Optimal eviction schedule.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2 evictions.</a:t>
            </a:r>
          </a:p>
        </p:txBody>
      </p:sp>
      <p:sp>
        <p:nvSpPr>
          <p:cNvPr id="1128" name="Line"/>
          <p:cNvSpPr/>
          <p:nvPr/>
        </p:nvSpPr>
        <p:spPr>
          <a:xfrm>
            <a:off x="9465817" y="4485074"/>
            <a:ext cx="1" cy="3090901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0" name="Optimal offline ca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</a:t>
            </a:r>
          </a:p>
        </p:txBody>
      </p:sp>
      <p:sp>
        <p:nvSpPr>
          <p:cNvPr id="1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graphicFrame>
        <p:nvGraphicFramePr>
          <p:cNvPr id="1132" name="Table"/>
          <p:cNvGraphicFramePr/>
          <p:nvPr>
            <p:extLst>
              <p:ext uri="{D42A27DB-BD31-4B8C-83A1-F6EECF244321}">
                <p14:modId xmlns:p14="http://schemas.microsoft.com/office/powerpoint/2010/main" val="3537357447"/>
              </p:ext>
            </p:extLst>
          </p:nvPr>
        </p:nvGraphicFramePr>
        <p:xfrm>
          <a:off x="9731459" y="4479713"/>
          <a:ext cx="1676397" cy="45783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5" name="Group"/>
          <p:cNvGrpSpPr/>
          <p:nvPr/>
        </p:nvGrpSpPr>
        <p:grpSpPr>
          <a:xfrm>
            <a:off x="9260676" y="4126653"/>
            <a:ext cx="1898310" cy="2403112"/>
            <a:chOff x="-205141" y="0"/>
            <a:chExt cx="1898309" cy="2403111"/>
          </a:xfrm>
        </p:grpSpPr>
        <p:sp>
          <p:nvSpPr>
            <p:cNvPr id="1133" name="cache"/>
            <p:cNvSpPr txBox="1"/>
            <p:nvPr/>
          </p:nvSpPr>
          <p:spPr>
            <a:xfrm>
              <a:off x="1092200" y="0"/>
              <a:ext cx="60096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cache</a:t>
              </a:r>
            </a:p>
          </p:txBody>
        </p:sp>
        <p:sp>
          <p:nvSpPr>
            <p:cNvPr id="1134" name="requests"/>
            <p:cNvSpPr txBox="1"/>
            <p:nvPr/>
          </p:nvSpPr>
          <p:spPr>
            <a:xfrm rot="5400000">
              <a:off x="-552557" y="1623897"/>
              <a:ext cx="1126630" cy="431801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136" name="Line"/>
          <p:cNvSpPr/>
          <p:nvPr/>
        </p:nvSpPr>
        <p:spPr>
          <a:xfrm flipV="1">
            <a:off x="10748518" y="4757077"/>
            <a:ext cx="1501538" cy="208096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139" name="Group"/>
          <p:cNvGrpSpPr/>
          <p:nvPr/>
        </p:nvGrpSpPr>
        <p:grpSpPr>
          <a:xfrm>
            <a:off x="10744736" y="4166446"/>
            <a:ext cx="2026763" cy="1420708"/>
            <a:chOff x="0" y="0"/>
            <a:chExt cx="2026761" cy="1420707"/>
          </a:xfrm>
        </p:grpSpPr>
        <p:sp>
          <p:nvSpPr>
            <p:cNvPr id="1137" name="Line"/>
            <p:cNvSpPr/>
            <p:nvPr/>
          </p:nvSpPr>
          <p:spPr>
            <a:xfrm flipV="1">
              <a:off x="0" y="593691"/>
              <a:ext cx="1509863" cy="82701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8" name="cache miss…"/>
            <p:cNvSpPr txBox="1"/>
            <p:nvPr/>
          </p:nvSpPr>
          <p:spPr>
            <a:xfrm>
              <a:off x="868013" y="0"/>
              <a:ext cx="1158749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dirty="0"/>
                <a:t>cache miss</a:t>
              </a:r>
            </a:p>
            <a:p>
              <a:r>
                <a:rPr dirty="0"/>
                <a:t>(eviction)</a:t>
              </a:r>
            </a:p>
          </p:txBody>
        </p:sp>
      </p:grpSp>
      <p:sp>
        <p:nvSpPr>
          <p:cNvPr id="1140" name="Line"/>
          <p:cNvSpPr/>
          <p:nvPr/>
        </p:nvSpPr>
        <p:spPr>
          <a:xfrm>
            <a:off x="6654800" y="6828662"/>
            <a:ext cx="1" cy="384939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141" name="Picture 114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Greedy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0240" y="2016196"/>
            <a:ext cx="11704320" cy="341172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Suppose it is possible to build a solution through a sequence of partial solutions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At each step, we focus on one particular partial solution and we attempt to extend that solution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Ultimately, the partial solutions should lead to a feasible solution which is also optimal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50240" y="5779008"/>
            <a:ext cx="11704320" cy="397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7672" indent="-48767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4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56623" indent="-4063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625575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76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7580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92603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buClrTx/>
              <a:buNone/>
              <a:tabLst/>
            </a:pPr>
            <a:r>
              <a:rPr lang="en-US" altLang="en-US" sz="4000" dirty="0">
                <a:latin typeface="Arial" charset="0"/>
                <a:cs typeface="Arial" charset="0"/>
              </a:rPr>
              <a:t>   Greedy exchange argument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Modify a solution incrementally by any other algorithm into the solution by your greedy algorithm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Justify the modification doesn’t make the solution worsen.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Your solution is at least as good as that of any other solution (optimal solution).</a:t>
            </a:r>
          </a:p>
        </p:txBody>
      </p:sp>
      <p:pic>
        <p:nvPicPr>
          <p:cNvPr id="10244" name="Picture 1024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865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9" name="Optimal offline caching:  farthest-in-future (clairvoyant algorith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caching:  farthest-in-future (clairvoyant algorithm)</a:t>
            </a:r>
          </a:p>
        </p:txBody>
      </p:sp>
      <p:sp>
        <p:nvSpPr>
          <p:cNvPr id="1160" name="Farthest-in-future.  Evict item in the cache that is not requested until farthest in the futu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Farthest-in-future.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 item in the cache that is not requested until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farthest in the future.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1162" name="cache miss…"/>
          <p:cNvSpPr txBox="1"/>
          <p:nvPr/>
        </p:nvSpPr>
        <p:spPr>
          <a:xfrm>
            <a:off x="8867685" y="3647442"/>
            <a:ext cx="218186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dirty="0"/>
              <a:t>cache miss</a:t>
            </a:r>
          </a:p>
          <a:p>
            <a:r>
              <a:rPr dirty="0"/>
              <a:t>(which item to eject?) </a:t>
            </a:r>
          </a:p>
        </p:txBody>
      </p:sp>
      <p:sp>
        <p:nvSpPr>
          <p:cNvPr id="1163" name="Line"/>
          <p:cNvSpPr/>
          <p:nvPr/>
        </p:nvSpPr>
        <p:spPr>
          <a:xfrm>
            <a:off x="8211984" y="3848099"/>
            <a:ext cx="528702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164" name="Table"/>
          <p:cNvGraphicFramePr/>
          <p:nvPr>
            <p:extLst>
              <p:ext uri="{D42A27DB-BD31-4B8C-83A1-F6EECF244321}">
                <p14:modId xmlns:p14="http://schemas.microsoft.com/office/powerpoint/2010/main" val="3355903169"/>
              </p:ext>
            </p:extLst>
          </p:nvPr>
        </p:nvGraphicFramePr>
        <p:xfrm>
          <a:off x="4774141" y="2791460"/>
          <a:ext cx="3352794" cy="7192518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004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⋮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65" name="FF: eject d"/>
          <p:cNvSpPr txBox="1"/>
          <p:nvPr/>
        </p:nvSpPr>
        <p:spPr>
          <a:xfrm>
            <a:off x="8994030" y="8763028"/>
            <a:ext cx="106114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FF: eject d</a:t>
            </a:r>
          </a:p>
        </p:txBody>
      </p:sp>
      <p:sp>
        <p:nvSpPr>
          <p:cNvPr id="1166" name="Line"/>
          <p:cNvSpPr/>
          <p:nvPr/>
        </p:nvSpPr>
        <p:spPr>
          <a:xfrm flipH="1">
            <a:off x="4466388" y="2802182"/>
            <a:ext cx="1" cy="4852535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7" name="requests"/>
          <p:cNvSpPr txBox="1"/>
          <p:nvPr/>
        </p:nvSpPr>
        <p:spPr>
          <a:xfrm rot="5400000">
            <a:off x="3913832" y="4956658"/>
            <a:ext cx="1126630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requests</a:t>
            </a:r>
          </a:p>
        </p:txBody>
      </p:sp>
      <p:sp>
        <p:nvSpPr>
          <p:cNvPr id="1168" name="cache"/>
          <p:cNvSpPr txBox="1"/>
          <p:nvPr/>
        </p:nvSpPr>
        <p:spPr>
          <a:xfrm>
            <a:off x="5967941" y="2425700"/>
            <a:ext cx="142914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cache</a:t>
            </a:r>
          </a:p>
        </p:txBody>
      </p:sp>
      <p:pic>
        <p:nvPicPr>
          <p:cNvPr id="1169" name="Picture 1168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84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185" name="Def.  A reduced schedule is a schedule that brings an item d into the cache in step j only if there is a request for d in step j and d is not already in the cach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reduced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schedule is a schedule that brings an item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into the cache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only if there is a request for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not already in the cache.</a:t>
            </a:r>
          </a:p>
        </p:txBody>
      </p:sp>
      <p:sp>
        <p:nvSpPr>
          <p:cNvPr id="1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aphicFrame>
        <p:nvGraphicFramePr>
          <p:cNvPr id="1187" name="Table"/>
          <p:cNvGraphicFramePr/>
          <p:nvPr>
            <p:extLst>
              <p:ext uri="{D42A27DB-BD31-4B8C-83A1-F6EECF244321}">
                <p14:modId xmlns:p14="http://schemas.microsoft.com/office/powerpoint/2010/main" val="2825818829"/>
              </p:ext>
            </p:extLst>
          </p:nvPr>
        </p:nvGraphicFramePr>
        <p:xfrm>
          <a:off x="7717182" y="2849770"/>
          <a:ext cx="2235196" cy="58864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 dirty="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88" name="a reduced schedule"/>
          <p:cNvSpPr txBox="1"/>
          <p:nvPr/>
        </p:nvSpPr>
        <p:spPr>
          <a:xfrm>
            <a:off x="7717182" y="8814520"/>
            <a:ext cx="203626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a reduced schedule</a:t>
            </a:r>
          </a:p>
        </p:txBody>
      </p:sp>
      <p:grpSp>
        <p:nvGrpSpPr>
          <p:cNvPr id="1191" name="Group"/>
          <p:cNvGrpSpPr/>
          <p:nvPr/>
        </p:nvGrpSpPr>
        <p:grpSpPr>
          <a:xfrm>
            <a:off x="2272990" y="2847230"/>
            <a:ext cx="2484029" cy="6230081"/>
            <a:chOff x="-9841" y="351367"/>
            <a:chExt cx="2484028" cy="6638663"/>
          </a:xfrm>
        </p:grpSpPr>
        <p:graphicFrame>
          <p:nvGraphicFramePr>
            <p:cNvPr id="1189" name="Table"/>
            <p:cNvGraphicFramePr/>
            <p:nvPr/>
          </p:nvGraphicFramePr>
          <p:xfrm>
            <a:off x="238992" y="351367"/>
            <a:ext cx="2235195" cy="6272496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190" name="an unreduced schedule"/>
            <p:cNvSpPr txBox="1"/>
            <p:nvPr/>
          </p:nvSpPr>
          <p:spPr>
            <a:xfrm>
              <a:off x="-9841" y="6761429"/>
              <a:ext cx="2436615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an unreduced schedule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31537" y="3708267"/>
            <a:ext cx="2822146" cy="499104"/>
            <a:chOff x="-12700" y="693003"/>
            <a:chExt cx="2822145" cy="499103"/>
          </a:xfrm>
        </p:grpSpPr>
        <p:sp>
          <p:nvSpPr>
            <p:cNvPr id="1192" name="Line"/>
            <p:cNvSpPr/>
            <p:nvPr/>
          </p:nvSpPr>
          <p:spPr>
            <a:xfrm flipV="1">
              <a:off x="-12700" y="962006"/>
              <a:ext cx="956139" cy="230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3" name="d enters cache…"/>
            <p:cNvSpPr txBox="1"/>
            <p:nvPr/>
          </p:nvSpPr>
          <p:spPr>
            <a:xfrm>
              <a:off x="1054914" y="693003"/>
              <a:ext cx="1754532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without a request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4765854" y="7054610"/>
            <a:ext cx="2265917" cy="1027008"/>
            <a:chOff x="0" y="0"/>
            <a:chExt cx="2265915" cy="1027006"/>
          </a:xfrm>
        </p:grpSpPr>
        <p:sp>
          <p:nvSpPr>
            <p:cNvPr id="1195" name="Line"/>
            <p:cNvSpPr/>
            <p:nvPr/>
          </p:nvSpPr>
          <p:spPr>
            <a:xfrm flipV="1">
              <a:off x="0" y="730661"/>
              <a:ext cx="574397" cy="29634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6" name="d enters cache…"/>
            <p:cNvSpPr txBox="1"/>
            <p:nvPr/>
          </p:nvSpPr>
          <p:spPr>
            <a:xfrm>
              <a:off x="163913" y="0"/>
              <a:ext cx="2102004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even though already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in cache</a:t>
              </a:r>
            </a:p>
          </p:txBody>
        </p:sp>
      </p:grpSp>
      <p:pic>
        <p:nvPicPr>
          <p:cNvPr id="1198" name="Picture 119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2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03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</p:txBody>
      </p:sp>
      <p:sp>
        <p:nvSpPr>
          <p:cNvPr id="1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grpSp>
        <p:nvGrpSpPr>
          <p:cNvPr id="1209" name="Group"/>
          <p:cNvGrpSpPr/>
          <p:nvPr/>
        </p:nvGrpSpPr>
        <p:grpSpPr>
          <a:xfrm>
            <a:off x="7327900" y="4185479"/>
            <a:ext cx="5021751" cy="5638800"/>
            <a:chOff x="0" y="0"/>
            <a:chExt cx="5021750" cy="5638799"/>
          </a:xfrm>
        </p:grpSpPr>
        <p:graphicFrame>
          <p:nvGraphicFramePr>
            <p:cNvPr id="1205" name="Table"/>
            <p:cNvGraphicFramePr/>
            <p:nvPr/>
          </p:nvGraphicFramePr>
          <p:xfrm>
            <a:off x="0" y="406400"/>
            <a:ext cx="2235196" cy="52323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06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07" name="might as well…"/>
            <p:cNvSpPr txBox="1"/>
            <p:nvPr/>
          </p:nvSpPr>
          <p:spPr>
            <a:xfrm>
              <a:off x="2888149" y="2854197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evicted</a:t>
              </a:r>
            </a:p>
          </p:txBody>
        </p:sp>
        <p:sp>
          <p:nvSpPr>
            <p:cNvPr id="1208" name="Line"/>
            <p:cNvSpPr/>
            <p:nvPr/>
          </p:nvSpPr>
          <p:spPr>
            <a:xfrm flipV="1">
              <a:off x="2442584" y="3247896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15" name="Group"/>
          <p:cNvGrpSpPr/>
          <p:nvPr/>
        </p:nvGrpSpPr>
        <p:grpSpPr>
          <a:xfrm>
            <a:off x="850729" y="4185479"/>
            <a:ext cx="5357417" cy="5638800"/>
            <a:chOff x="70920" y="0"/>
            <a:chExt cx="5357415" cy="5638799"/>
          </a:xfrm>
        </p:grpSpPr>
        <p:graphicFrame>
          <p:nvGraphicFramePr>
            <p:cNvPr id="1210" name="Table"/>
            <p:cNvGraphicFramePr/>
            <p:nvPr/>
          </p:nvGraphicFramePr>
          <p:xfrm>
            <a:off x="833090" y="406400"/>
            <a:ext cx="2235195" cy="52323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11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12" name="Line"/>
            <p:cNvSpPr/>
            <p:nvPr/>
          </p:nvSpPr>
          <p:spPr>
            <a:xfrm flipV="1">
              <a:off x="3079445" y="264159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3" name="d enters cache without a request"/>
            <p:cNvSpPr txBox="1"/>
            <p:nvPr/>
          </p:nvSpPr>
          <p:spPr>
            <a:xfrm>
              <a:off x="3673804" y="2400299"/>
              <a:ext cx="1754531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14" name="step j"/>
            <p:cNvSpPr txBox="1"/>
            <p:nvPr/>
          </p:nvSpPr>
          <p:spPr>
            <a:xfrm>
              <a:off x="70920" y="2527298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grpSp>
        <p:nvGrpSpPr>
          <p:cNvPr id="1219" name="Group"/>
          <p:cNvGrpSpPr/>
          <p:nvPr/>
        </p:nvGrpSpPr>
        <p:grpSpPr>
          <a:xfrm>
            <a:off x="878184" y="8483601"/>
            <a:ext cx="5369282" cy="514352"/>
            <a:chOff x="141287" y="3251200"/>
            <a:chExt cx="5369280" cy="514351"/>
          </a:xfrm>
        </p:grpSpPr>
        <p:sp>
          <p:nvSpPr>
            <p:cNvPr id="1216" name="d evicted before…"/>
            <p:cNvSpPr txBox="1"/>
            <p:nvPr/>
          </p:nvSpPr>
          <p:spPr>
            <a:xfrm>
              <a:off x="3725657" y="3251200"/>
              <a:ext cx="1784910" cy="5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evicted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17" name="Line"/>
            <p:cNvSpPr/>
            <p:nvPr/>
          </p:nvSpPr>
          <p:spPr>
            <a:xfrm flipV="1">
              <a:off x="3118446" y="3517955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8" name="step j′"/>
            <p:cNvSpPr txBox="1"/>
            <p:nvPr/>
          </p:nvSpPr>
          <p:spPr>
            <a:xfrm>
              <a:off x="141287" y="3302028"/>
              <a:ext cx="66933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</p:grpSp>
      <p:sp>
        <p:nvSpPr>
          <p:cNvPr id="1220" name="Rounded Rectangle"/>
          <p:cNvSpPr/>
          <p:nvPr/>
        </p:nvSpPr>
        <p:spPr>
          <a:xfrm>
            <a:off x="3406122" y="6008757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221" name="Picture 1220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2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  <a:p>
            <a:pPr lvl="1"/>
            <a:r>
              <a:t>Case 1b: 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occurs before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evicted.</a:t>
            </a:r>
          </a:p>
        </p:txBody>
      </p:sp>
      <p:sp>
        <p:nvSpPr>
          <p:cNvPr id="12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grpSp>
        <p:nvGrpSpPr>
          <p:cNvPr id="1230" name="Group"/>
          <p:cNvGrpSpPr/>
          <p:nvPr/>
        </p:nvGrpSpPr>
        <p:grpSpPr>
          <a:xfrm>
            <a:off x="7427213" y="4516783"/>
            <a:ext cx="4932174" cy="4572000"/>
            <a:chOff x="0" y="0"/>
            <a:chExt cx="4932173" cy="4571999"/>
          </a:xfrm>
        </p:grpSpPr>
        <p:graphicFrame>
          <p:nvGraphicFramePr>
            <p:cNvPr id="1226" name="Table"/>
            <p:cNvGraphicFramePr/>
            <p:nvPr>
              <p:extLst>
                <p:ext uri="{D42A27DB-BD31-4B8C-83A1-F6EECF244321}">
                  <p14:modId xmlns:p14="http://schemas.microsoft.com/office/powerpoint/2010/main" val="2035172263"/>
                </p:ext>
              </p:extLst>
            </p:nvPr>
          </p:nvGraphicFramePr>
          <p:xfrm>
            <a:off x="0" y="406400"/>
            <a:ext cx="2235196" cy="41655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2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28" name="might as well…"/>
            <p:cNvSpPr txBox="1"/>
            <p:nvPr/>
          </p:nvSpPr>
          <p:spPr>
            <a:xfrm>
              <a:off x="2798572" y="2276474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requested</a:t>
              </a:r>
            </a:p>
          </p:txBody>
        </p:sp>
        <p:sp>
          <p:nvSpPr>
            <p:cNvPr id="1229" name="Line"/>
            <p:cNvSpPr/>
            <p:nvPr/>
          </p:nvSpPr>
          <p:spPr>
            <a:xfrm flipV="1">
              <a:off x="2353007" y="2670174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D74D8-6095-4CC4-ADDD-75B52F7EB246}"/>
              </a:ext>
            </a:extLst>
          </p:cNvPr>
          <p:cNvGrpSpPr/>
          <p:nvPr/>
        </p:nvGrpSpPr>
        <p:grpSpPr>
          <a:xfrm>
            <a:off x="952352" y="4516783"/>
            <a:ext cx="5795505" cy="4830416"/>
            <a:chOff x="853039" y="5232400"/>
            <a:chExt cx="5795505" cy="4830416"/>
          </a:xfrm>
        </p:grpSpPr>
        <p:sp>
          <p:nvSpPr>
            <p:cNvPr id="1231" name="step j′"/>
            <p:cNvSpPr txBox="1"/>
            <p:nvPr/>
          </p:nvSpPr>
          <p:spPr>
            <a:xfrm>
              <a:off x="853039" y="9084916"/>
              <a:ext cx="669331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  <p:graphicFrame>
          <p:nvGraphicFramePr>
            <p:cNvPr id="1232" name="Table"/>
            <p:cNvGraphicFramePr/>
            <p:nvPr>
              <p:extLst>
                <p:ext uri="{D42A27DB-BD31-4B8C-83A1-F6EECF244321}">
                  <p14:modId xmlns:p14="http://schemas.microsoft.com/office/powerpoint/2010/main" val="3756904852"/>
                </p:ext>
              </p:extLst>
            </p:nvPr>
          </p:nvGraphicFramePr>
          <p:xfrm>
            <a:off x="1612900" y="5638800"/>
            <a:ext cx="2235196" cy="4424016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33" name="unreduced schedule S"/>
            <p:cNvSpPr txBox="1"/>
            <p:nvPr/>
          </p:nvSpPr>
          <p:spPr>
            <a:xfrm>
              <a:off x="1555551" y="5232400"/>
              <a:ext cx="2299792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34" name="Line"/>
            <p:cNvSpPr/>
            <p:nvPr/>
          </p:nvSpPr>
          <p:spPr>
            <a:xfrm flipV="1">
              <a:off x="3962400" y="7528056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5" name="d enters cache without a request"/>
            <p:cNvSpPr txBox="1"/>
            <p:nvPr/>
          </p:nvSpPr>
          <p:spPr>
            <a:xfrm>
              <a:off x="4534982" y="7263282"/>
              <a:ext cx="1754532" cy="4964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36" name="d still in cache before…"/>
            <p:cNvSpPr txBox="1"/>
            <p:nvPr/>
          </p:nvSpPr>
          <p:spPr>
            <a:xfrm>
              <a:off x="4461298" y="8942041"/>
              <a:ext cx="2187246" cy="5143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still in cache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37" name="Line"/>
            <p:cNvSpPr/>
            <p:nvPr/>
          </p:nvSpPr>
          <p:spPr>
            <a:xfrm flipV="1">
              <a:off x="3932749" y="9199217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8" name="step j"/>
            <p:cNvSpPr txBox="1"/>
            <p:nvPr/>
          </p:nvSpPr>
          <p:spPr>
            <a:xfrm>
              <a:off x="954649" y="7394575"/>
              <a:ext cx="598290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pic>
        <p:nvPicPr>
          <p:cNvPr id="1239" name="Picture 123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4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</p:txBody>
      </p:sp>
      <p:sp>
        <p:nvSpPr>
          <p:cNvPr id="1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grpSp>
        <p:nvGrpSpPr>
          <p:cNvPr id="1250" name="Group"/>
          <p:cNvGrpSpPr/>
          <p:nvPr/>
        </p:nvGrpSpPr>
        <p:grpSpPr>
          <a:xfrm>
            <a:off x="7263333" y="4580822"/>
            <a:ext cx="4928667" cy="4604560"/>
            <a:chOff x="0" y="0"/>
            <a:chExt cx="4928666" cy="4263011"/>
          </a:xfrm>
        </p:grpSpPr>
        <p:graphicFrame>
          <p:nvGraphicFramePr>
            <p:cNvPr id="1246" name="Table"/>
            <p:cNvGraphicFramePr/>
            <p:nvPr>
              <p:extLst>
                <p:ext uri="{D42A27DB-BD31-4B8C-83A1-F6EECF244321}">
                  <p14:modId xmlns:p14="http://schemas.microsoft.com/office/powerpoint/2010/main" val="3906983500"/>
                </p:ext>
              </p:extLst>
            </p:nvPr>
          </p:nvGraphicFramePr>
          <p:xfrm>
            <a:off x="0" y="406400"/>
            <a:ext cx="2235196" cy="3856611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4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S′</a:t>
              </a:r>
            </a:p>
          </p:txBody>
        </p:sp>
        <p:sp>
          <p:nvSpPr>
            <p:cNvPr id="1248" name="might as well…"/>
            <p:cNvSpPr txBox="1"/>
            <p:nvPr/>
          </p:nvSpPr>
          <p:spPr>
            <a:xfrm>
              <a:off x="2795065" y="1714500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t>might as well</a:t>
              </a:r>
            </a:p>
            <a:p>
              <a:pPr>
                <a:lnSpc>
                  <a:spcPts val="2000"/>
                </a:lnSpc>
              </a:pPr>
              <a:r>
                <a:t>leave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t> in cache</a:t>
              </a:r>
            </a:p>
            <a:p>
              <a:pPr>
                <a:lnSpc>
                  <a:spcPts val="2000"/>
                </a:lnSpc>
              </a:pPr>
              <a:r>
                <a:t>until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in evicted</a:t>
              </a:r>
            </a:p>
          </p:txBody>
        </p:sp>
        <p:sp>
          <p:nvSpPr>
            <p:cNvPr id="1249" name="Line"/>
            <p:cNvSpPr/>
            <p:nvPr/>
          </p:nvSpPr>
          <p:spPr>
            <a:xfrm flipV="1">
              <a:off x="2349500" y="19811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53" name="Group"/>
          <p:cNvGrpSpPr/>
          <p:nvPr/>
        </p:nvGrpSpPr>
        <p:grpSpPr>
          <a:xfrm>
            <a:off x="1573225" y="4580822"/>
            <a:ext cx="2299794" cy="4572000"/>
            <a:chOff x="775741" y="0"/>
            <a:chExt cx="2299793" cy="4571999"/>
          </a:xfrm>
        </p:grpSpPr>
        <p:graphicFrame>
          <p:nvGraphicFramePr>
            <p:cNvPr id="1251" name="Table"/>
            <p:cNvGraphicFramePr/>
            <p:nvPr>
              <p:extLst>
                <p:ext uri="{D42A27DB-BD31-4B8C-83A1-F6EECF244321}">
                  <p14:modId xmlns:p14="http://schemas.microsoft.com/office/powerpoint/2010/main" val="3152663710"/>
                </p:ext>
              </p:extLst>
            </p:nvPr>
          </p:nvGraphicFramePr>
          <p:xfrm>
            <a:off x="833090" y="406400"/>
            <a:ext cx="2235195" cy="41655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52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unreduced schedule S</a:t>
              </a:r>
            </a:p>
          </p:txBody>
        </p:sp>
      </p:grpSp>
      <p:sp>
        <p:nvSpPr>
          <p:cNvPr id="1254" name="Rounded Rectangle"/>
          <p:cNvSpPr/>
          <p:nvPr/>
        </p:nvSpPr>
        <p:spPr>
          <a:xfrm>
            <a:off x="3437173" y="6114689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57" name="Group"/>
          <p:cNvGrpSpPr/>
          <p:nvPr/>
        </p:nvGrpSpPr>
        <p:grpSpPr>
          <a:xfrm>
            <a:off x="3954959" y="6088822"/>
            <a:ext cx="2369769" cy="750418"/>
            <a:chOff x="0" y="0"/>
            <a:chExt cx="2369768" cy="750417"/>
          </a:xfrm>
        </p:grpSpPr>
        <p:sp>
          <p:nvSpPr>
            <p:cNvPr id="1255" name="Line"/>
            <p:cNvSpPr/>
            <p:nvPr/>
          </p:nvSpPr>
          <p:spPr>
            <a:xfrm flipV="1">
              <a:off x="0" y="6730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6" name="d3 enters cache even though d1 is…"/>
            <p:cNvSpPr txBox="1"/>
            <p:nvPr/>
          </p:nvSpPr>
          <p:spPr>
            <a:xfrm>
              <a:off x="573480" y="0"/>
              <a:ext cx="1796289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enters cache</a:t>
              </a:r>
              <a:br/>
              <a:r>
                <a:t>even though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1</a:t>
              </a:r>
              <a:r>
                <a:t> is</a:t>
              </a:r>
            </a:p>
            <a:p>
              <a:pPr>
                <a:lnSpc>
                  <a:spcPts val="2000"/>
                </a:lnSpc>
              </a:pPr>
              <a:r>
                <a:t>already in cache</a:t>
              </a:r>
            </a:p>
          </p:txBody>
        </p:sp>
      </p:grpSp>
      <p:grpSp>
        <p:nvGrpSpPr>
          <p:cNvPr id="1260" name="Group"/>
          <p:cNvGrpSpPr/>
          <p:nvPr/>
        </p:nvGrpSpPr>
        <p:grpSpPr>
          <a:xfrm>
            <a:off x="4046630" y="8131303"/>
            <a:ext cx="1645361" cy="260351"/>
            <a:chOff x="0" y="0"/>
            <a:chExt cx="1645360" cy="260350"/>
          </a:xfrm>
        </p:grpSpPr>
        <p:sp>
          <p:nvSpPr>
            <p:cNvPr id="125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9" name="d3 evicted"/>
            <p:cNvSpPr txBox="1"/>
            <p:nvPr/>
          </p:nvSpPr>
          <p:spPr>
            <a:xfrm>
              <a:off x="667358" y="0"/>
              <a:ext cx="978003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evicted</a:t>
              </a:r>
            </a:p>
          </p:txBody>
        </p:sp>
      </p:grpSp>
      <p:grpSp>
        <p:nvGrpSpPr>
          <p:cNvPr id="1263" name="Group"/>
          <p:cNvGrpSpPr/>
          <p:nvPr/>
        </p:nvGrpSpPr>
        <p:grpSpPr>
          <a:xfrm>
            <a:off x="4046630" y="8575803"/>
            <a:ext cx="1656333" cy="260351"/>
            <a:chOff x="0" y="0"/>
            <a:chExt cx="1656332" cy="260350"/>
          </a:xfrm>
        </p:grpSpPr>
        <p:sp>
          <p:nvSpPr>
            <p:cNvPr id="1261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2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needed</a:t>
              </a:r>
            </a:p>
          </p:txBody>
        </p:sp>
      </p:grpSp>
      <p:grpSp>
        <p:nvGrpSpPr>
          <p:cNvPr id="1266" name="Group"/>
          <p:cNvGrpSpPr/>
          <p:nvPr/>
        </p:nvGrpSpPr>
        <p:grpSpPr>
          <a:xfrm>
            <a:off x="3954959" y="7028622"/>
            <a:ext cx="2040229" cy="260351"/>
            <a:chOff x="0" y="0"/>
            <a:chExt cx="2040228" cy="260350"/>
          </a:xfrm>
        </p:grpSpPr>
        <p:sp>
          <p:nvSpPr>
            <p:cNvPr id="1264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5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t>not needed</a:t>
              </a:r>
            </a:p>
          </p:txBody>
        </p:sp>
      </p:grpSp>
      <p:sp>
        <p:nvSpPr>
          <p:cNvPr id="1267" name="step j"/>
          <p:cNvSpPr txBox="1"/>
          <p:nvPr/>
        </p:nvSpPr>
        <p:spPr>
          <a:xfrm>
            <a:off x="851925" y="6632703"/>
            <a:ext cx="59829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</a:t>
            </a:r>
          </a:p>
        </p:txBody>
      </p:sp>
      <p:sp>
        <p:nvSpPr>
          <p:cNvPr id="1268" name="step j′"/>
          <p:cNvSpPr txBox="1"/>
          <p:nvPr/>
        </p:nvSpPr>
        <p:spPr>
          <a:xfrm>
            <a:off x="851925" y="8147179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  <p:pic>
        <p:nvPicPr>
          <p:cNvPr id="1269" name="Picture 1268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1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72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  <a:p>
            <a:pPr lvl="1"/>
            <a:r>
              <a:t>Case 2b: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needed before it is evicted.</a:t>
            </a:r>
          </a:p>
        </p:txBody>
      </p:sp>
      <p:sp>
        <p:nvSpPr>
          <p:cNvPr id="1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grpSp>
        <p:nvGrpSpPr>
          <p:cNvPr id="1278" name="Group"/>
          <p:cNvGrpSpPr/>
          <p:nvPr/>
        </p:nvGrpSpPr>
        <p:grpSpPr>
          <a:xfrm>
            <a:off x="7299379" y="4908800"/>
            <a:ext cx="4946884" cy="4572000"/>
            <a:chOff x="0" y="0"/>
            <a:chExt cx="4946883" cy="4571999"/>
          </a:xfrm>
        </p:grpSpPr>
        <p:graphicFrame>
          <p:nvGraphicFramePr>
            <p:cNvPr id="1274" name="Table"/>
            <p:cNvGraphicFramePr/>
            <p:nvPr>
              <p:extLst>
                <p:ext uri="{D42A27DB-BD31-4B8C-83A1-F6EECF244321}">
                  <p14:modId xmlns:p14="http://schemas.microsoft.com/office/powerpoint/2010/main" val="3233239625"/>
                </p:ext>
              </p:extLst>
            </p:nvPr>
          </p:nvGraphicFramePr>
          <p:xfrm>
            <a:off x="0" y="406400"/>
            <a:ext cx="2235196" cy="41655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75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76" name="might as well…"/>
            <p:cNvSpPr txBox="1"/>
            <p:nvPr/>
          </p:nvSpPr>
          <p:spPr>
            <a:xfrm>
              <a:off x="2813282" y="1861109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in needed</a:t>
              </a:r>
            </a:p>
          </p:txBody>
        </p:sp>
        <p:sp>
          <p:nvSpPr>
            <p:cNvPr id="1277" name="Line"/>
            <p:cNvSpPr/>
            <p:nvPr/>
          </p:nvSpPr>
          <p:spPr>
            <a:xfrm flipV="1">
              <a:off x="2367717" y="212780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82" name="Group"/>
          <p:cNvGrpSpPr/>
          <p:nvPr/>
        </p:nvGrpSpPr>
        <p:grpSpPr>
          <a:xfrm>
            <a:off x="803850" y="4908800"/>
            <a:ext cx="3022973" cy="4572000"/>
            <a:chOff x="38423" y="0"/>
            <a:chExt cx="3022972" cy="4571999"/>
          </a:xfrm>
        </p:grpSpPr>
        <p:graphicFrame>
          <p:nvGraphicFramePr>
            <p:cNvPr id="1279" name="Table"/>
            <p:cNvGraphicFramePr/>
            <p:nvPr>
              <p:extLst>
                <p:ext uri="{D42A27DB-BD31-4B8C-83A1-F6EECF244321}">
                  <p14:modId xmlns:p14="http://schemas.microsoft.com/office/powerpoint/2010/main" val="165507984"/>
                </p:ext>
              </p:extLst>
            </p:nvPr>
          </p:nvGraphicFramePr>
          <p:xfrm>
            <a:off x="818951" y="406400"/>
            <a:ext cx="2235195" cy="41655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80" name="unreduced schedule S"/>
            <p:cNvSpPr txBox="1"/>
            <p:nvPr/>
          </p:nvSpPr>
          <p:spPr>
            <a:xfrm>
              <a:off x="761603" y="0"/>
              <a:ext cx="2299792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81" name="step j"/>
            <p:cNvSpPr txBox="1"/>
            <p:nvPr/>
          </p:nvSpPr>
          <p:spPr>
            <a:xfrm>
              <a:off x="38423" y="2006599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sp>
        <p:nvSpPr>
          <p:cNvPr id="1283" name="Line"/>
          <p:cNvSpPr/>
          <p:nvPr/>
        </p:nvSpPr>
        <p:spPr>
          <a:xfrm flipV="1">
            <a:off x="3905279" y="7121773"/>
            <a:ext cx="517580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4" name="d3 enters cache even though d1 is…"/>
          <p:cNvSpPr txBox="1"/>
          <p:nvPr/>
        </p:nvSpPr>
        <p:spPr>
          <a:xfrm>
            <a:off x="4478759" y="6448674"/>
            <a:ext cx="1796289" cy="750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</a:pP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3</a:t>
            </a:r>
            <a:r>
              <a:t> enters cache</a:t>
            </a:r>
            <a:br/>
            <a:r>
              <a:t>even though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t> is</a:t>
            </a:r>
          </a:p>
          <a:p>
            <a:pPr>
              <a:lnSpc>
                <a:spcPts val="2000"/>
              </a:lnSpc>
            </a:pPr>
            <a:r>
              <a:t>already in cache</a:t>
            </a:r>
          </a:p>
        </p:txBody>
      </p:sp>
      <p:grpSp>
        <p:nvGrpSpPr>
          <p:cNvPr id="1287" name="Group"/>
          <p:cNvGrpSpPr/>
          <p:nvPr/>
        </p:nvGrpSpPr>
        <p:grpSpPr>
          <a:xfrm>
            <a:off x="3913449" y="8944223"/>
            <a:ext cx="1656333" cy="260351"/>
            <a:chOff x="0" y="0"/>
            <a:chExt cx="1656332" cy="260350"/>
          </a:xfrm>
        </p:grpSpPr>
        <p:sp>
          <p:nvSpPr>
            <p:cNvPr id="1285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6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needed</a:t>
              </a:r>
            </a:p>
          </p:txBody>
        </p:sp>
      </p:grpSp>
      <p:grpSp>
        <p:nvGrpSpPr>
          <p:cNvPr id="1290" name="Group"/>
          <p:cNvGrpSpPr/>
          <p:nvPr/>
        </p:nvGrpSpPr>
        <p:grpSpPr>
          <a:xfrm>
            <a:off x="3905279" y="7388474"/>
            <a:ext cx="2040229" cy="260351"/>
            <a:chOff x="0" y="0"/>
            <a:chExt cx="2040228" cy="260350"/>
          </a:xfrm>
        </p:grpSpPr>
        <p:sp>
          <p:nvSpPr>
            <p:cNvPr id="128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9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dirty="0"/>
                <a:t>not needed</a:t>
              </a:r>
            </a:p>
          </p:txBody>
        </p:sp>
      </p:grpSp>
      <p:sp>
        <p:nvSpPr>
          <p:cNvPr id="1291" name="Rounded Rectangle"/>
          <p:cNvSpPr/>
          <p:nvPr/>
        </p:nvSpPr>
        <p:spPr>
          <a:xfrm>
            <a:off x="3377601" y="6465108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2" name="step j′"/>
          <p:cNvSpPr txBox="1"/>
          <p:nvPr/>
        </p:nvSpPr>
        <p:spPr>
          <a:xfrm>
            <a:off x="833107" y="8902975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  <p:pic>
        <p:nvPicPr>
          <p:cNvPr id="1293" name="Picture 129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7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98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6840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rPr>
                <a:uFill>
                  <a:solidFill>
                    <a:srgbClr val="606060"/>
                  </a:solidFill>
                </a:uFill>
              </a:rPr>
              <a:t>Case 1: 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   ✔</a:t>
            </a:r>
          </a:p>
          <a:p>
            <a:pPr lvl="1"/>
            <a:r>
              <a:t>Case 2: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   ✔</a:t>
            </a:r>
          </a:p>
          <a:p>
            <a:pPr lvl="1"/>
            <a:r>
              <a:t>If multiple unreduced items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, apply each one in turn,</a:t>
            </a:r>
            <a:br/>
            <a:r>
              <a:t>dealing with Case 1 before Case 2.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2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grpSp>
        <p:nvGrpSpPr>
          <p:cNvPr id="1302" name="Group"/>
          <p:cNvGrpSpPr/>
          <p:nvPr/>
        </p:nvGrpSpPr>
        <p:grpSpPr>
          <a:xfrm>
            <a:off x="4007458" y="4771247"/>
            <a:ext cx="3749752" cy="767071"/>
            <a:chOff x="83158" y="-2734452"/>
            <a:chExt cx="3749751" cy="767070"/>
          </a:xfrm>
        </p:grpSpPr>
        <p:sp>
          <p:nvSpPr>
            <p:cNvPr id="1300" name="Line"/>
            <p:cNvSpPr/>
            <p:nvPr/>
          </p:nvSpPr>
          <p:spPr>
            <a:xfrm>
              <a:off x="1010701" y="-2734454"/>
              <a:ext cx="141383" cy="41334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1" name="resolving Case 1 might trigger Case 2"/>
            <p:cNvSpPr txBox="1"/>
            <p:nvPr/>
          </p:nvSpPr>
          <p:spPr>
            <a:xfrm>
              <a:off x="83158" y="-2209800"/>
              <a:ext cx="3749752" cy="242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ts val="2000"/>
                </a:lnSpc>
              </a:lvl1pPr>
            </a:lstStyle>
            <a:p>
              <a:r>
                <a:t>resolving Case 1 might trigger Case 2</a:t>
              </a:r>
            </a:p>
          </p:txBody>
        </p:sp>
      </p:grpSp>
      <p:pic>
        <p:nvPicPr>
          <p:cNvPr id="1303" name="Picture 1302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0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06" name="Theorem.  FF is optimal eviction algorith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FF is optimal eviction algorithm.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</a:rPr>
              <a:t>Follows directly from the following invariant.</a:t>
            </a:r>
          </a:p>
          <a:p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</a:br>
            <a:r>
              <a:t>Invariant.  </a:t>
            </a:r>
            <a:r>
              <a:rPr>
                <a:solidFill>
                  <a:srgbClr val="000000"/>
                </a:solidFill>
              </a:rPr>
              <a:t>There exists an optimal reduced schedule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that has the same eviction schedule as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FF</a:t>
            </a:r>
            <a:r>
              <a:rPr>
                <a:solidFill>
                  <a:srgbClr val="000000"/>
                </a:solidFill>
              </a:rPr>
              <a:t> through the first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</a:rPr>
              <a:t> steps.</a:t>
            </a:r>
            <a:br>
              <a:rPr>
                <a:solidFill>
                  <a:srgbClr val="000000"/>
                </a:solidFill>
              </a:rPr>
            </a:br>
            <a:r>
              <a:t>Pf.  </a:t>
            </a:r>
            <a:r>
              <a:rPr sz="2200">
                <a:solidFill>
                  <a:srgbClr val="606060"/>
                </a:solid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 sz="2200">
                <a:solidFill>
                  <a:srgbClr val="606060"/>
                </a:solidFill>
              </a:rPr>
              <a:t>]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Base case: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= 0</a:t>
            </a:r>
            <a:r>
              <a:t>.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be reduced schedule that satisfies invariant through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steps.</a:t>
            </a:r>
            <a:br/>
            <a:r>
              <a:t>We produce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that satisfies invariant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denote the item requested in step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have agreed up until now, they have the same cache contents before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Case 1: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already in the cache.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  <a:p>
            <a:pPr lvl="1"/>
            <a:r>
              <a:t>Case 2: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 and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 the same item.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</p:txBody>
      </p:sp>
      <p:sp>
        <p:nvSpPr>
          <p:cNvPr id="13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  <p:pic>
        <p:nvPicPr>
          <p:cNvPr id="1308" name="Picture 1307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0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11" name="Pf.  [continued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[continued]</a:t>
            </a:r>
          </a:p>
          <a:p>
            <a:pPr lvl="1"/>
            <a:r>
              <a:t>Case 3: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≠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begin construction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from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by evicting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instead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now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agrees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for first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steps; we show that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in cache is no worse than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 cache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the same as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until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is forced to take a different action</a:t>
            </a:r>
            <a:br/>
            <a:r>
              <a:t>(because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or 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 </a:t>
            </a:r>
            <a:r>
              <a:t>is requested)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1313" name="step  j"/>
          <p:cNvSpPr txBox="1"/>
          <p:nvPr/>
        </p:nvSpPr>
        <p:spPr>
          <a:xfrm>
            <a:off x="5496238" y="3454400"/>
            <a:ext cx="73223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 j </a:t>
            </a:r>
          </a:p>
        </p:txBody>
      </p:sp>
      <p:sp>
        <p:nvSpPr>
          <p:cNvPr id="1314" name="step j+1"/>
          <p:cNvSpPr txBox="1"/>
          <p:nvPr/>
        </p:nvSpPr>
        <p:spPr>
          <a:xfrm>
            <a:off x="5496238" y="4824871"/>
            <a:ext cx="89396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j+1</a:t>
            </a:r>
          </a:p>
        </p:txBody>
      </p:sp>
      <p:graphicFrame>
        <p:nvGraphicFramePr>
          <p:cNvPr id="1315" name="Table"/>
          <p:cNvGraphicFramePr/>
          <p:nvPr/>
        </p:nvGraphicFramePr>
        <p:xfrm>
          <a:off x="1714500" y="33655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6" name="S"/>
          <p:cNvSpPr txBox="1"/>
          <p:nvPr/>
        </p:nvSpPr>
        <p:spPr>
          <a:xfrm>
            <a:off x="3452589" y="41021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17" name="Table"/>
          <p:cNvGraphicFramePr/>
          <p:nvPr/>
        </p:nvGraphicFramePr>
        <p:xfrm>
          <a:off x="1714500" y="46482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21" name="Group"/>
          <p:cNvGrpSpPr/>
          <p:nvPr/>
        </p:nvGrpSpPr>
        <p:grpSpPr>
          <a:xfrm>
            <a:off x="6896100" y="3365500"/>
            <a:ext cx="3352797" cy="1776604"/>
            <a:chOff x="0" y="0"/>
            <a:chExt cx="3352796" cy="1776603"/>
          </a:xfrm>
        </p:grpSpPr>
        <p:graphicFrame>
          <p:nvGraphicFramePr>
            <p:cNvPr id="1318" name="Table"/>
            <p:cNvGraphicFramePr/>
            <p:nvPr/>
          </p:nvGraphicFramePr>
          <p:xfrm>
            <a:off x="0" y="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19" name="S′"/>
            <p:cNvSpPr txBox="1"/>
            <p:nvPr/>
          </p:nvSpPr>
          <p:spPr>
            <a:xfrm>
              <a:off x="1695499" y="7366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graphicFrame>
          <p:nvGraphicFramePr>
            <p:cNvPr id="1320" name="Table"/>
            <p:cNvGraphicFramePr/>
            <p:nvPr/>
          </p:nvGraphicFramePr>
          <p:xfrm>
            <a:off x="0" y="128270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pic>
        <p:nvPicPr>
          <p:cNvPr id="1322" name="Picture 1321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Rounded Rectangle"/>
          <p:cNvSpPr/>
          <p:nvPr/>
        </p:nvSpPr>
        <p:spPr>
          <a:xfrm>
            <a:off x="863600" y="3987800"/>
            <a:ext cx="10748458" cy="1365250"/>
          </a:xfrm>
          <a:prstGeom prst="roundRect">
            <a:avLst>
              <a:gd name="adj" fmla="val 13953"/>
            </a:avLst>
          </a:prstGeom>
          <a:solidFill>
            <a:srgbClr val="0048AA">
              <a:alpha val="25000"/>
            </a:srgbClr>
          </a:solidFill>
          <a:ln w="127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2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3a: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Can’t happen with FF since there must be a request for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before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  <a:br/>
            <a:endParaRPr/>
          </a:p>
          <a:p>
            <a:pPr lvl="1"/>
            <a:r>
              <a:t>Case 3b: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Element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can’t be in cache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; 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be the item that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evicts.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accesses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from cache; 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same cache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we make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and bring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into the cache;</a:t>
            </a:r>
            <a:br/>
            <a:r>
              <a:t>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r>
              <a:t>      </a:t>
            </a:r>
            <a:r>
              <a:rPr>
                <a:solidFill>
                  <a:srgbClr val="000000"/>
                </a:solidFill>
              </a:rPr>
              <a:t>We let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</a:rPr>
              <a:t> behave exactly like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for remaining requests.</a:t>
            </a:r>
          </a:p>
        </p:txBody>
      </p:sp>
      <p:sp>
        <p:nvSpPr>
          <p:cNvPr id="13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grpSp>
        <p:nvGrpSpPr>
          <p:cNvPr id="1330" name="Group"/>
          <p:cNvGrpSpPr/>
          <p:nvPr/>
        </p:nvGrpSpPr>
        <p:grpSpPr>
          <a:xfrm>
            <a:off x="3467910" y="8016528"/>
            <a:ext cx="6705892" cy="1461849"/>
            <a:chOff x="-126189" y="0"/>
            <a:chExt cx="6705890" cy="1461847"/>
          </a:xfrm>
        </p:grpSpPr>
        <p:sp>
          <p:nvSpPr>
            <p:cNvPr id="1328" name="Line"/>
            <p:cNvSpPr/>
            <p:nvPr/>
          </p:nvSpPr>
          <p:spPr>
            <a:xfrm>
              <a:off x="0" y="0"/>
              <a:ext cx="459568" cy="815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9" name="S′ is no longer reduced, but can be transformed into a reduced schedule that agrees with FF through first j + 1 steps"/>
            <p:cNvSpPr txBox="1"/>
            <p:nvPr/>
          </p:nvSpPr>
          <p:spPr>
            <a:xfrm>
              <a:off x="-126190" y="860782"/>
              <a:ext cx="6705892" cy="601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800" i="1" spc="180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t>′ is no longer reduced, but can be transformed into a</a:t>
              </a:r>
              <a:br/>
              <a:r>
                <a:t>reduced schedule that agrees with FF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 </a:t>
              </a:r>
              <a:r>
                <a:t>steps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</a:t>
              </a:r>
            </a:p>
          </p:txBody>
        </p:sp>
      </p:grpSp>
      <p:sp>
        <p:nvSpPr>
          <p:cNvPr id="1331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2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33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35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6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grpSp>
        <p:nvGrpSpPr>
          <p:cNvPr id="1339" name="Group"/>
          <p:cNvGrpSpPr/>
          <p:nvPr/>
        </p:nvGrpSpPr>
        <p:grpSpPr>
          <a:xfrm>
            <a:off x="4532066" y="4204126"/>
            <a:ext cx="4672297" cy="510900"/>
            <a:chOff x="-93369" y="211440"/>
            <a:chExt cx="4672295" cy="510898"/>
          </a:xfrm>
        </p:grpSpPr>
        <p:sp>
          <p:nvSpPr>
            <p:cNvPr id="1337" name="Line"/>
            <p:cNvSpPr/>
            <p:nvPr/>
          </p:nvSpPr>
          <p:spPr>
            <a:xfrm flipV="1">
              <a:off x="-93370" y="434393"/>
              <a:ext cx="381153" cy="2879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8" name="S′ agrees with SFF through first j + 1 steps"/>
            <p:cNvSpPr txBox="1"/>
            <p:nvPr/>
          </p:nvSpPr>
          <p:spPr>
            <a:xfrm>
              <a:off x="432276" y="211440"/>
              <a:ext cx="4146650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S′</a:t>
              </a:r>
              <a:r>
                <a:t> agrees with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FF</a:t>
              </a:r>
              <a:r>
                <a:t>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</a:t>
              </a:r>
              <a:r>
                <a:t> steps</a:t>
              </a:r>
            </a:p>
          </p:txBody>
        </p:sp>
      </p:grpSp>
      <p:sp>
        <p:nvSpPr>
          <p:cNvPr id="1340" name="involves either e or f (or both)"/>
          <p:cNvSpPr txBox="1"/>
          <p:nvPr/>
        </p:nvSpPr>
        <p:spPr>
          <a:xfrm>
            <a:off x="8515286" y="2178191"/>
            <a:ext cx="295318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either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  <p:pic>
        <p:nvPicPr>
          <p:cNvPr id="1341" name="Picture 134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81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4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3c: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make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f </a:t>
            </a:r>
            <a:r>
              <a:t>.</a:t>
            </a:r>
            <a:br/>
            <a:br/>
            <a:br/>
            <a:br/>
            <a:endParaRPr/>
          </a:p>
          <a:p>
            <a:pPr lvl="2"/>
            <a:r>
              <a:t>now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exactly like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for the remaining requests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1348" name="Line"/>
          <p:cNvSpPr/>
          <p:nvPr/>
        </p:nvSpPr>
        <p:spPr>
          <a:xfrm flipH="1" flipV="1">
            <a:off x="4749800" y="4824306"/>
            <a:ext cx="2258" cy="33020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9" name="otherwise S′ could have taken the same action"/>
          <p:cNvSpPr txBox="1"/>
          <p:nvPr/>
        </p:nvSpPr>
        <p:spPr>
          <a:xfrm>
            <a:off x="3374673" y="4467013"/>
            <a:ext cx="460516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otherwise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′ could have taken the same action</a:t>
            </a:r>
          </a:p>
        </p:txBody>
      </p:sp>
      <p:sp>
        <p:nvSpPr>
          <p:cNvPr id="1350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351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2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53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4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sp>
        <p:nvSpPr>
          <p:cNvPr id="1355" name="step j′"/>
          <p:cNvSpPr txBox="1"/>
          <p:nvPr/>
        </p:nvSpPr>
        <p:spPr>
          <a:xfrm>
            <a:off x="5789062" y="6578600"/>
            <a:ext cx="736304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56" name="Table"/>
          <p:cNvGraphicFramePr/>
          <p:nvPr/>
        </p:nvGraphicFramePr>
        <p:xfrm>
          <a:off x="1866900" y="64897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7" name="S"/>
          <p:cNvSpPr txBox="1"/>
          <p:nvPr/>
        </p:nvSpPr>
        <p:spPr>
          <a:xfrm>
            <a:off x="3606800" y="72263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pSp>
        <p:nvGrpSpPr>
          <p:cNvPr id="1360" name="Group"/>
          <p:cNvGrpSpPr/>
          <p:nvPr/>
        </p:nvGrpSpPr>
        <p:grpSpPr>
          <a:xfrm>
            <a:off x="7048500" y="6489700"/>
            <a:ext cx="3352798" cy="1028700"/>
            <a:chOff x="38100" y="38100"/>
            <a:chExt cx="3352797" cy="1028700"/>
          </a:xfrm>
        </p:grpSpPr>
        <p:graphicFrame>
          <p:nvGraphicFramePr>
            <p:cNvPr id="1358" name="Table"/>
            <p:cNvGraphicFramePr/>
            <p:nvPr/>
          </p:nvGraphicFramePr>
          <p:xfrm>
            <a:off x="38100" y="38100"/>
            <a:ext cx="3352797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7939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g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59" name="S′"/>
            <p:cNvSpPr txBox="1"/>
            <p:nvPr/>
          </p:nvSpPr>
          <p:spPr>
            <a:xfrm>
              <a:off x="1739577" y="7747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</p:grpSp>
      <p:sp>
        <p:nvSpPr>
          <p:cNvPr id="1361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sp>
        <p:nvSpPr>
          <p:cNvPr id="1362" name="involves wither e or f (or both)"/>
          <p:cNvSpPr txBox="1"/>
          <p:nvPr/>
        </p:nvSpPr>
        <p:spPr>
          <a:xfrm>
            <a:off x="8486534" y="2178191"/>
            <a:ext cx="3010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wither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  <p:pic>
        <p:nvPicPr>
          <p:cNvPr id="1363" name="Picture 1362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Consider this commonplace example: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Making the exact change with the minimum number of coins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the Euro denominations of 1, 2, 5, 10, 20, 50 cents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Stating with an empty set of coins, add the largest coin possible into the set which does not go over the required amount</a:t>
            </a:r>
          </a:p>
        </p:txBody>
      </p:sp>
      <p:pic>
        <p:nvPicPr>
          <p:cNvPr id="11268" name="Picture 6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 descr="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 descr="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1" descr="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43" y="4770686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4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11277" descr="temp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99532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6038</TotalTime>
  <Words>8114</Words>
  <Application>Microsoft Macintosh PowerPoint</Application>
  <PresentationFormat>Custom</PresentationFormat>
  <Paragraphs>1777</Paragraphs>
  <Slides>80</Slides>
  <Notes>46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80</vt:i4>
      </vt:variant>
    </vt:vector>
  </HeadingPairs>
  <TitlesOfParts>
    <vt:vector size="95" baseType="lpstr">
      <vt:lpstr>Arial</vt:lpstr>
      <vt:lpstr>Calibri</vt:lpstr>
      <vt:lpstr>Cambria Math</vt:lpstr>
      <vt:lpstr>Consolas</vt:lpstr>
      <vt:lpstr>Futura</vt:lpstr>
      <vt:lpstr>Lucida Grande</vt:lpstr>
      <vt:lpstr>Lucida Sans</vt:lpstr>
      <vt:lpstr>Symbol</vt:lpstr>
      <vt:lpstr>Times</vt:lpstr>
      <vt:lpstr>Times New Roman</vt:lpstr>
      <vt:lpstr>White</vt:lpstr>
      <vt:lpstr>Custom Design</vt:lpstr>
      <vt:lpstr>1_Custom Design</vt:lpstr>
      <vt:lpstr>2_Custom Design</vt:lpstr>
      <vt:lpstr>3_Custom Design</vt:lpstr>
      <vt:lpstr>CS101  Algorithms and Data Structures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Greedy algorithms</vt:lpstr>
      <vt:lpstr>Outline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Definition</vt:lpstr>
      <vt:lpstr>Optimal example</vt:lpstr>
      <vt:lpstr>Optimal and sub-optimal examples</vt:lpstr>
      <vt:lpstr>Outline</vt:lpstr>
      <vt:lpstr>Interval scheduling</vt:lpstr>
      <vt:lpstr>Interval scheduling:  greedy algorithms</vt:lpstr>
      <vt:lpstr>Interval scheduling:  greedy algorithms</vt:lpstr>
      <vt:lpstr>Interval scheduling:  earliest-finish-time-first algorithm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analysis of earliest-finish-time-first algorithm</vt:lpstr>
      <vt:lpstr>Interval scheduling:  analysis of earliest-finish-time-first algorithm</vt:lpstr>
      <vt:lpstr>Outline</vt:lpstr>
      <vt:lpstr>Interval partitioning</vt:lpstr>
      <vt:lpstr>Interval partitioning</vt:lpstr>
      <vt:lpstr>Interval partitioning:  greedy algorithms</vt:lpstr>
      <vt:lpstr>Interval partitioning:  greedy algorithms</vt:lpstr>
      <vt:lpstr>Interval partitioning:  earliest-start-time-first algorithm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 earliest-start-time-first algorithm</vt:lpstr>
      <vt:lpstr>Interval partitioning:  lower bound on optimal solution</vt:lpstr>
      <vt:lpstr>Interval partitioning:  lower bound on optimal solution</vt:lpstr>
      <vt:lpstr>Interval partitioning:  analysis of earliest-start-time-first algorithm</vt:lpstr>
      <vt:lpstr>Outline</vt:lpstr>
      <vt:lpstr>Scheduling to minimizing lateness</vt:lpstr>
      <vt:lpstr>Minimizing lateness:  greedy algorithms</vt:lpstr>
      <vt:lpstr>Minimizing lateness:  greedy algorithms</vt:lpstr>
      <vt:lpstr>Minimizing lateness:  earliest deadline first</vt:lpstr>
      <vt:lpstr>Minimizing lateness: no idle time</vt:lpstr>
      <vt:lpstr>Minimizing lateness: inversions</vt:lpstr>
      <vt:lpstr>Minimizing lateness: inversions</vt:lpstr>
      <vt:lpstr>Minimizing lateness: inversions</vt:lpstr>
      <vt:lpstr>Minimizing lateness: analysis of earliest-deadline-first algorithm</vt:lpstr>
      <vt:lpstr>Greedy analysis strategies</vt:lpstr>
      <vt:lpstr>Outline</vt:lpstr>
      <vt:lpstr>Optimal offline caching</vt:lpstr>
      <vt:lpstr>Optimal offline caching:  farthest-in-future (clairvoyant algorithm)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Greedy Algorithms</dc:title>
  <dc:creator>Zhihao Jiang</dc:creator>
  <cp:lastModifiedBy>hongjiang wei</cp:lastModifiedBy>
  <cp:revision>144</cp:revision>
  <dcterms:modified xsi:type="dcterms:W3CDTF">2023-12-07T14:07:44Z</dcterms:modified>
</cp:coreProperties>
</file>