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drawings/vmlDrawing1.vml" ContentType="application/vnd.openxmlformats-officedocument.vmlDrawing"/>
  <Override PartName="/ppt/media/audio1.wav" ContentType="audio/x-wav"/>
  <Override PartName="/ppt/media/image1.jpg" ContentType="image/pn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4"/>
  </p:notesMasterIdLst>
  <p:sldIdLst>
    <p:sldId id="256" r:id="rId2"/>
    <p:sldId id="653" r:id="rId3"/>
    <p:sldId id="789" r:id="rId4"/>
    <p:sldId id="770" r:id="rId5"/>
    <p:sldId id="771" r:id="rId6"/>
    <p:sldId id="772" r:id="rId7"/>
    <p:sldId id="773" r:id="rId8"/>
    <p:sldId id="774" r:id="rId9"/>
    <p:sldId id="775" r:id="rId10"/>
    <p:sldId id="776" r:id="rId11"/>
    <p:sldId id="777" r:id="rId12"/>
    <p:sldId id="778" r:id="rId13"/>
    <p:sldId id="779" r:id="rId14"/>
    <p:sldId id="780" r:id="rId15"/>
    <p:sldId id="781" r:id="rId16"/>
    <p:sldId id="782" r:id="rId17"/>
    <p:sldId id="783" r:id="rId18"/>
    <p:sldId id="784" r:id="rId19"/>
    <p:sldId id="712" r:id="rId20"/>
    <p:sldId id="766" r:id="rId21"/>
    <p:sldId id="428" r:id="rId22"/>
    <p:sldId id="429" r:id="rId23"/>
    <p:sldId id="430" r:id="rId24"/>
    <p:sldId id="767" r:id="rId25"/>
    <p:sldId id="787" r:id="rId26"/>
    <p:sldId id="769" r:id="rId27"/>
    <p:sldId id="786" r:id="rId28"/>
    <p:sldId id="671" r:id="rId29"/>
    <p:sldId id="471" r:id="rId30"/>
    <p:sldId id="473" r:id="rId31"/>
    <p:sldId id="474" r:id="rId32"/>
    <p:sldId id="475" r:id="rId33"/>
    <p:sldId id="477" r:id="rId34"/>
    <p:sldId id="478" r:id="rId35"/>
    <p:sldId id="480" r:id="rId36"/>
    <p:sldId id="481" r:id="rId37"/>
    <p:sldId id="482" r:id="rId38"/>
    <p:sldId id="483" r:id="rId39"/>
    <p:sldId id="484" r:id="rId40"/>
    <p:sldId id="485" r:id="rId41"/>
    <p:sldId id="486" r:id="rId42"/>
    <p:sldId id="487" r:id="rId43"/>
    <p:sldId id="488" r:id="rId44"/>
    <p:sldId id="490" r:id="rId45"/>
    <p:sldId id="495" r:id="rId46"/>
    <p:sldId id="496" r:id="rId47"/>
    <p:sldId id="497" r:id="rId48"/>
    <p:sldId id="498" r:id="rId49"/>
    <p:sldId id="499" r:id="rId50"/>
    <p:sldId id="500" r:id="rId51"/>
    <p:sldId id="501" r:id="rId52"/>
    <p:sldId id="502" r:id="rId53"/>
    <p:sldId id="503" r:id="rId54"/>
    <p:sldId id="504" r:id="rId55"/>
    <p:sldId id="505" r:id="rId56"/>
    <p:sldId id="506" r:id="rId57"/>
    <p:sldId id="507" r:id="rId58"/>
    <p:sldId id="508" r:id="rId59"/>
    <p:sldId id="509" r:id="rId60"/>
    <p:sldId id="510" r:id="rId61"/>
    <p:sldId id="511" r:id="rId62"/>
    <p:sldId id="512" r:id="rId63"/>
    <p:sldId id="513" r:id="rId64"/>
    <p:sldId id="514" r:id="rId65"/>
    <p:sldId id="515" r:id="rId66"/>
    <p:sldId id="517" r:id="rId67"/>
    <p:sldId id="522" r:id="rId68"/>
    <p:sldId id="523" r:id="rId69"/>
    <p:sldId id="524" r:id="rId70"/>
    <p:sldId id="525" r:id="rId71"/>
    <p:sldId id="531" r:id="rId72"/>
    <p:sldId id="532" r:id="rId73"/>
    <p:sldId id="533" r:id="rId74"/>
    <p:sldId id="534" r:id="rId75"/>
    <p:sldId id="535" r:id="rId76"/>
    <p:sldId id="536" r:id="rId77"/>
    <p:sldId id="540" r:id="rId78"/>
    <p:sldId id="541" r:id="rId79"/>
    <p:sldId id="542" r:id="rId80"/>
    <p:sldId id="544" r:id="rId81"/>
    <p:sldId id="545" r:id="rId82"/>
    <p:sldId id="546" r:id="rId83"/>
    <p:sldId id="547" r:id="rId84"/>
    <p:sldId id="548" r:id="rId85"/>
    <p:sldId id="549" r:id="rId86"/>
    <p:sldId id="550" r:id="rId87"/>
    <p:sldId id="685" r:id="rId88"/>
    <p:sldId id="684" r:id="rId89"/>
    <p:sldId id="687" r:id="rId90"/>
    <p:sldId id="688" r:id="rId91"/>
    <p:sldId id="686" r:id="rId92"/>
    <p:sldId id="689" r:id="rId93"/>
    <p:sldId id="558" r:id="rId94"/>
    <p:sldId id="561" r:id="rId95"/>
    <p:sldId id="562" r:id="rId96"/>
    <p:sldId id="563" r:id="rId97"/>
    <p:sldId id="564" r:id="rId98"/>
    <p:sldId id="565" r:id="rId99"/>
    <p:sldId id="566" r:id="rId100"/>
    <p:sldId id="567" r:id="rId101"/>
    <p:sldId id="568" r:id="rId102"/>
    <p:sldId id="569" r:id="rId103"/>
    <p:sldId id="570" r:id="rId104"/>
    <p:sldId id="571" r:id="rId105"/>
    <p:sldId id="572" r:id="rId106"/>
    <p:sldId id="573" r:id="rId107"/>
    <p:sldId id="574" r:id="rId108"/>
    <p:sldId id="576" r:id="rId109"/>
    <p:sldId id="577" r:id="rId110"/>
    <p:sldId id="591" r:id="rId111"/>
    <p:sldId id="592" r:id="rId112"/>
    <p:sldId id="593" r:id="rId113"/>
    <p:sldId id="594" r:id="rId114"/>
    <p:sldId id="595" r:id="rId115"/>
    <p:sldId id="788" r:id="rId116"/>
    <p:sldId id="690" r:id="rId117"/>
    <p:sldId id="597" r:id="rId118"/>
    <p:sldId id="598" r:id="rId119"/>
    <p:sldId id="656" r:id="rId120"/>
    <p:sldId id="657" r:id="rId121"/>
    <p:sldId id="673" r:id="rId122"/>
    <p:sldId id="658" r:id="rId123"/>
    <p:sldId id="662" r:id="rId124"/>
    <p:sldId id="663" r:id="rId125"/>
    <p:sldId id="664" r:id="rId126"/>
    <p:sldId id="672" r:id="rId127"/>
    <p:sldId id="618" r:id="rId128"/>
    <p:sldId id="619" r:id="rId129"/>
    <p:sldId id="620" r:id="rId130"/>
    <p:sldId id="621" r:id="rId131"/>
    <p:sldId id="622" r:id="rId132"/>
    <p:sldId id="623" r:id="rId133"/>
    <p:sldId id="624" r:id="rId134"/>
    <p:sldId id="625" r:id="rId135"/>
    <p:sldId id="626" r:id="rId136"/>
    <p:sldId id="627" r:id="rId137"/>
    <p:sldId id="628" r:id="rId138"/>
    <p:sldId id="629" r:id="rId139"/>
    <p:sldId id="630" r:id="rId140"/>
    <p:sldId id="631" r:id="rId141"/>
    <p:sldId id="632" r:id="rId142"/>
    <p:sldId id="633" r:id="rId143"/>
    <p:sldId id="634" r:id="rId144"/>
    <p:sldId id="635" r:id="rId145"/>
    <p:sldId id="636" r:id="rId146"/>
    <p:sldId id="637" r:id="rId147"/>
    <p:sldId id="638" r:id="rId148"/>
    <p:sldId id="639" r:id="rId149"/>
    <p:sldId id="640" r:id="rId150"/>
    <p:sldId id="641" r:id="rId151"/>
    <p:sldId id="642" r:id="rId152"/>
    <p:sldId id="643" r:id="rId153"/>
    <p:sldId id="644" r:id="rId154"/>
    <p:sldId id="645" r:id="rId155"/>
    <p:sldId id="646" r:id="rId156"/>
    <p:sldId id="647" r:id="rId157"/>
    <p:sldId id="648" r:id="rId158"/>
    <p:sldId id="649" r:id="rId159"/>
    <p:sldId id="650" r:id="rId160"/>
    <p:sldId id="756" r:id="rId161"/>
    <p:sldId id="765" r:id="rId162"/>
    <p:sldId id="692" r:id="rId1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F621E33-7E97-44A9-8D32-284F309D1D79}">
          <p14:sldIdLst>
            <p14:sldId id="256"/>
            <p14:sldId id="653"/>
            <p14:sldId id="789"/>
            <p14:sldId id="770"/>
            <p14:sldId id="771"/>
            <p14:sldId id="772"/>
            <p14:sldId id="773"/>
            <p14:sldId id="774"/>
            <p14:sldId id="775"/>
            <p14:sldId id="776"/>
            <p14:sldId id="777"/>
            <p14:sldId id="778"/>
            <p14:sldId id="779"/>
            <p14:sldId id="780"/>
            <p14:sldId id="781"/>
            <p14:sldId id="782"/>
            <p14:sldId id="783"/>
            <p14:sldId id="784"/>
            <p14:sldId id="712"/>
            <p14:sldId id="766"/>
            <p14:sldId id="428"/>
            <p14:sldId id="429"/>
            <p14:sldId id="430"/>
            <p14:sldId id="767"/>
            <p14:sldId id="787"/>
            <p14:sldId id="769"/>
            <p14:sldId id="786"/>
          </p14:sldIdLst>
        </p14:section>
        <p14:section name="Untitled Section" id="{74D54BE9-B66E-4C15-BFF0-13EC4B842390}">
          <p14:sldIdLst>
            <p14:sldId id="671"/>
            <p14:sldId id="471"/>
            <p14:sldId id="473"/>
            <p14:sldId id="474"/>
            <p14:sldId id="475"/>
            <p14:sldId id="477"/>
            <p14:sldId id="478"/>
            <p14:sldId id="480"/>
            <p14:sldId id="481"/>
            <p14:sldId id="482"/>
            <p14:sldId id="483"/>
            <p14:sldId id="484"/>
            <p14:sldId id="485"/>
            <p14:sldId id="486"/>
            <p14:sldId id="487"/>
            <p14:sldId id="488"/>
            <p14:sldId id="490"/>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7"/>
            <p14:sldId id="522"/>
            <p14:sldId id="523"/>
            <p14:sldId id="524"/>
            <p14:sldId id="525"/>
            <p14:sldId id="531"/>
            <p14:sldId id="532"/>
            <p14:sldId id="533"/>
            <p14:sldId id="534"/>
            <p14:sldId id="535"/>
            <p14:sldId id="536"/>
            <p14:sldId id="540"/>
            <p14:sldId id="541"/>
            <p14:sldId id="542"/>
            <p14:sldId id="544"/>
            <p14:sldId id="545"/>
            <p14:sldId id="546"/>
            <p14:sldId id="547"/>
            <p14:sldId id="548"/>
            <p14:sldId id="549"/>
            <p14:sldId id="550"/>
            <p14:sldId id="685"/>
            <p14:sldId id="684"/>
            <p14:sldId id="687"/>
            <p14:sldId id="688"/>
            <p14:sldId id="686"/>
            <p14:sldId id="689"/>
            <p14:sldId id="558"/>
            <p14:sldId id="561"/>
            <p14:sldId id="562"/>
            <p14:sldId id="563"/>
            <p14:sldId id="564"/>
            <p14:sldId id="565"/>
            <p14:sldId id="566"/>
            <p14:sldId id="567"/>
            <p14:sldId id="568"/>
            <p14:sldId id="569"/>
            <p14:sldId id="570"/>
            <p14:sldId id="571"/>
            <p14:sldId id="572"/>
            <p14:sldId id="573"/>
            <p14:sldId id="574"/>
            <p14:sldId id="576"/>
            <p14:sldId id="577"/>
            <p14:sldId id="591"/>
            <p14:sldId id="592"/>
            <p14:sldId id="593"/>
            <p14:sldId id="594"/>
            <p14:sldId id="595"/>
            <p14:sldId id="788"/>
            <p14:sldId id="690"/>
            <p14:sldId id="597"/>
            <p14:sldId id="598"/>
            <p14:sldId id="656"/>
            <p14:sldId id="657"/>
          </p14:sldIdLst>
        </p14:section>
        <p14:section name="Untitled Section" id="{472257EC-8E56-4203-AD47-20C15647D68F}">
          <p14:sldIdLst>
            <p14:sldId id="673"/>
            <p14:sldId id="658"/>
            <p14:sldId id="662"/>
            <p14:sldId id="663"/>
            <p14:sldId id="664"/>
          </p14:sldIdLst>
        </p14:section>
        <p14:section name="Untitled Section" id="{74E501DF-35A4-4D35-AD47-1B8FC1ADEBBA}">
          <p14:sldIdLst>
            <p14:sldId id="672"/>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 id="644"/>
            <p14:sldId id="645"/>
            <p14:sldId id="646"/>
            <p14:sldId id="647"/>
            <p14:sldId id="648"/>
            <p14:sldId id="649"/>
            <p14:sldId id="650"/>
          </p14:sldIdLst>
        </p14:section>
        <p14:section name="Untitled Section" id="{FBE75E3F-ADC9-4D90-8F62-43B526ADD01E}">
          <p14:sldIdLst>
            <p14:sldId id="756"/>
            <p14:sldId id="765"/>
          </p14:sldIdLst>
        </p14:section>
        <p14:section name="Untitled Section" id="{389D2582-1A8C-4097-BB9B-7F61B987736F}">
          <p14:sldIdLst>
            <p14:sldId id="692"/>
          </p14:sldIdLst>
        </p14:section>
        <p14:section name="Untitled Section" id="{C7796FF6-B3DD-40CE-B1D0-43F94DF8A0F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661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4174-42D2-41A2-980D-236274E47115}" v="216" dt="2022-09-06T09:07:4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10" autoAdjust="0"/>
    <p:restoredTop sz="80548" autoAdjust="0"/>
  </p:normalViewPr>
  <p:slideViewPr>
    <p:cSldViewPr>
      <p:cViewPr varScale="1">
        <p:scale>
          <a:sx n="81" d="100"/>
          <a:sy n="81" d="100"/>
        </p:scale>
        <p:origin x="2502"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64416"/>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 Type="http://schemas.openxmlformats.org/officeDocument/2006/relationships/slide" Target="slides/slide1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 Type="http://schemas.openxmlformats.org/officeDocument/2006/relationships/slide" Target="slides/slide12.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 Type="http://schemas.openxmlformats.org/officeDocument/2006/relationships/slide" Target="slides/slide13.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 Type="http://schemas.openxmlformats.org/officeDocument/2006/relationships/slide" Target="slides/slide14.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 Type="http://schemas.openxmlformats.org/officeDocument/2006/relationships/slide" Target="slides/slide15.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notesMaster" Target="notesMasters/notesMaster1.xml"/><Relationship Id="rId165" Type="http://schemas.openxmlformats.org/officeDocument/2006/relationships/presProps" Target="presProps.xml"/><Relationship Id="rId166" Type="http://schemas.openxmlformats.org/officeDocument/2006/relationships/viewProps" Target="viewProps.xml"/><Relationship Id="rId167" Type="http://schemas.openxmlformats.org/officeDocument/2006/relationships/theme" Target="theme/theme1.xml"/><Relationship Id="rId168" Type="http://schemas.openxmlformats.org/officeDocument/2006/relationships/tableStyles" Target="tableStyles.xml"/><Relationship Id="rId169" Type="http://schemas.microsoft.com/office/2016/11/relationships/changesInfo" Target="changesInfos/changesInfo1.xml"/><Relationship Id="rId17" Type="http://schemas.openxmlformats.org/officeDocument/2006/relationships/slide" Target="slides/slide16.xml"/><Relationship Id="rId170" Type="http://schemas.microsoft.com/office/2015/10/relationships/revisionInfo" Target="revisionInfo.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 gong" userId="UFkJoCYcaFOiUBSxBqBXn3FFkIJz03tvt1UDeLWXMnI=" providerId="None" clId="Web-{3DD94174-42D2-41A2-980D-236274E47115}"/>
    <pc:docChg chg="addSld delSld modSld modSection">
      <pc:chgData name="ke gong" userId="UFkJoCYcaFOiUBSxBqBXn3FFkIJz03tvt1UDeLWXMnI=" providerId="None" clId="Web-{3DD94174-42D2-41A2-980D-236274E47115}" dt="2022-09-06T09:07:45.191" v="214" actId="20577"/>
      <pc:docMkLst>
        <pc:docMk/>
      </pc:docMkLst>
      <pc:sldChg chg="modSp">
        <pc:chgData name="ke gong" userId="UFkJoCYcaFOiUBSxBqBXn3FFkIJz03tvt1UDeLWXMnI=" providerId="None" clId="Web-{3DD94174-42D2-41A2-980D-236274E47115}" dt="2022-09-06T08:58:34.393" v="158" actId="20577"/>
        <pc:sldMkLst>
          <pc:docMk/>
          <pc:sldMk cId="2686617241" sldId="577"/>
        </pc:sldMkLst>
        <pc:spChg chg="mod">
          <ac:chgData name="ke gong" userId="UFkJoCYcaFOiUBSxBqBXn3FFkIJz03tvt1UDeLWXMnI=" providerId="None" clId="Web-{3DD94174-42D2-41A2-980D-236274E47115}" dt="2022-09-06T08:58:34.393" v="158" actId="20577"/>
          <ac:spMkLst>
            <pc:docMk/>
            <pc:sldMk cId="2686617241" sldId="577"/>
            <ac:spMk id="82947" creationId="{00000000-0000-0000-0000-000000000000}"/>
          </ac:spMkLst>
        </pc:spChg>
      </pc:sldChg>
      <pc:sldChg chg="new del">
        <pc:chgData name="ke gong" userId="UFkJoCYcaFOiUBSxBqBXn3FFkIJz03tvt1UDeLWXMnI=" providerId="None" clId="Web-{3DD94174-42D2-41A2-980D-236274E47115}" dt="2022-09-06T08:59:09.066" v="160"/>
        <pc:sldMkLst>
          <pc:docMk/>
          <pc:sldMk cId="4028671644" sldId="788"/>
        </pc:sldMkLst>
      </pc:sldChg>
      <pc:sldChg chg="modSp add replId">
        <pc:chgData name="ke gong" userId="UFkJoCYcaFOiUBSxBqBXn3FFkIJz03tvt1UDeLWXMnI=" providerId="None" clId="Web-{3DD94174-42D2-41A2-980D-236274E47115}" dt="2022-09-06T09:07:45.191" v="214" actId="20577"/>
        <pc:sldMkLst>
          <pc:docMk/>
          <pc:sldMk cId="4049709709" sldId="788"/>
        </pc:sldMkLst>
        <pc:spChg chg="mod">
          <ac:chgData name="ke gong" userId="UFkJoCYcaFOiUBSxBqBXn3FFkIJz03tvt1UDeLWXMnI=" providerId="None" clId="Web-{3DD94174-42D2-41A2-980D-236274E47115}" dt="2022-09-06T09:07:45.191" v="214" actId="20577"/>
          <ac:spMkLst>
            <pc:docMk/>
            <pc:sldMk cId="4049709709" sldId="788"/>
            <ac:spMk id="9113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10/7/2023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2956109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pPr fontAlgn="base">
                <a:spcBef>
                  <a:spcPct val="0"/>
                </a:spcBef>
                <a:spcAft>
                  <a:spcPct val="0"/>
                </a:spcAft>
                <a:defRPr/>
              </a:pPr>
              <a:t>1</a:t>
            </a:fld>
            <a:endParaRPr lang="en-CA"/>
          </a:p>
        </p:txBody>
      </p:sp>
    </p:spTree>
    <p:extLst>
      <p:ext uri="{BB962C8B-B14F-4D97-AF65-F5344CB8AC3E}">
        <p14:creationId xmlns:p14="http://schemas.microsoft.com/office/powerpoint/2010/main" val="3004543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27</a:t>
            </a:fld>
            <a:endParaRPr lang="en-CA"/>
          </a:p>
        </p:txBody>
      </p:sp>
    </p:spTree>
    <p:extLst>
      <p:ext uri="{BB962C8B-B14F-4D97-AF65-F5344CB8AC3E}">
        <p14:creationId xmlns:p14="http://schemas.microsoft.com/office/powerpoint/2010/main" val="2106707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29</a:t>
            </a:fld>
            <a:endParaRPr lang="en-CA"/>
          </a:p>
        </p:txBody>
      </p:sp>
    </p:spTree>
    <p:extLst>
      <p:ext uri="{BB962C8B-B14F-4D97-AF65-F5344CB8AC3E}">
        <p14:creationId xmlns:p14="http://schemas.microsoft.com/office/powerpoint/2010/main" val="377159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30</a:t>
            </a:fld>
            <a:endParaRPr lang="en-CA"/>
          </a:p>
        </p:txBody>
      </p:sp>
    </p:spTree>
    <p:extLst>
      <p:ext uri="{BB962C8B-B14F-4D97-AF65-F5344CB8AC3E}">
        <p14:creationId xmlns:p14="http://schemas.microsoft.com/office/powerpoint/2010/main" val="120814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Member functions that do not change the object acted</a:t>
            </a:r>
            <a:br>
              <a:rPr lang="en-CA" altLang="zh-CN" dirty="0"/>
            </a:br>
            <a:r>
              <a:rPr lang="en-CA" altLang="zh-CN" dirty="0"/>
              <a:t>upon are variously </a:t>
            </a:r>
            <a:r>
              <a:rPr lang="en-CA" altLang="zh-CN"/>
              <a:t>called </a:t>
            </a:r>
            <a:r>
              <a:rPr lang="en-CA" altLang="zh-CN" i="1"/>
              <a:t>accessors</a:t>
            </a:r>
            <a:r>
              <a:rPr lang="en-CA" altLang="zh-CN" dirty="0"/>
              <a:t>, </a:t>
            </a:r>
            <a:r>
              <a:rPr lang="en-CA" altLang="zh-CN" i="1" dirty="0" err="1"/>
              <a:t>readonly</a:t>
            </a:r>
            <a:r>
              <a:rPr lang="en-CA" altLang="zh-CN" i="1" dirty="0"/>
              <a:t> functions</a:t>
            </a:r>
            <a:r>
              <a:rPr lang="en-CA" altLang="zh-CN" dirty="0"/>
              <a:t>,</a:t>
            </a:r>
            <a:br>
              <a:rPr lang="en-CA" altLang="zh-CN" dirty="0"/>
            </a:br>
            <a:r>
              <a:rPr lang="en-CA" altLang="zh-CN" i="1" dirty="0"/>
              <a:t>inspectors</a:t>
            </a:r>
            <a:r>
              <a:rPr lang="en-CA" altLang="zh-CN" dirty="0"/>
              <a:t>, and, when it involves simply returning a</a:t>
            </a:r>
            <a:br>
              <a:rPr lang="en-CA" altLang="zh-CN" dirty="0"/>
            </a:br>
            <a:r>
              <a:rPr lang="en-CA" altLang="zh-CN" dirty="0"/>
              <a:t>member variable, </a:t>
            </a:r>
            <a:r>
              <a:rPr lang="en-CA" altLang="zh-CN" i="1" dirty="0"/>
              <a:t>getters</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32</a:t>
            </a:fld>
            <a:endParaRPr lang="en-CA"/>
          </a:p>
        </p:txBody>
      </p:sp>
    </p:spTree>
    <p:extLst>
      <p:ext uri="{BB962C8B-B14F-4D97-AF65-F5344CB8AC3E}">
        <p14:creationId xmlns:p14="http://schemas.microsoft.com/office/powerpoint/2010/main" val="998521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39</a:t>
            </a:fld>
            <a:endParaRPr lang="en-CA"/>
          </a:p>
        </p:txBody>
      </p:sp>
    </p:spTree>
    <p:extLst>
      <p:ext uri="{BB962C8B-B14F-4D97-AF65-F5344CB8AC3E}">
        <p14:creationId xmlns:p14="http://schemas.microsoft.com/office/powerpoint/2010/main" val="1984429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40</a:t>
            </a:fld>
            <a:endParaRPr lang="en-CA"/>
          </a:p>
        </p:txBody>
      </p:sp>
    </p:spTree>
    <p:extLst>
      <p:ext uri="{BB962C8B-B14F-4D97-AF65-F5344CB8AC3E}">
        <p14:creationId xmlns:p14="http://schemas.microsoft.com/office/powerpoint/2010/main" val="371807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41</a:t>
            </a:fld>
            <a:endParaRPr lang="en-CA"/>
          </a:p>
        </p:txBody>
      </p:sp>
    </p:spTree>
    <p:extLst>
      <p:ext uri="{BB962C8B-B14F-4D97-AF65-F5344CB8AC3E}">
        <p14:creationId xmlns:p14="http://schemas.microsoft.com/office/powerpoint/2010/main" val="150070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42</a:t>
            </a:fld>
            <a:endParaRPr lang="en-CA"/>
          </a:p>
        </p:txBody>
      </p:sp>
    </p:spTree>
    <p:extLst>
      <p:ext uri="{BB962C8B-B14F-4D97-AF65-F5344CB8AC3E}">
        <p14:creationId xmlns:p14="http://schemas.microsoft.com/office/powerpoint/2010/main" val="1607165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43</a:t>
            </a:fld>
            <a:endParaRPr lang="en-CA"/>
          </a:p>
        </p:txBody>
      </p:sp>
    </p:spTree>
    <p:extLst>
      <p:ext uri="{BB962C8B-B14F-4D97-AF65-F5344CB8AC3E}">
        <p14:creationId xmlns:p14="http://schemas.microsoft.com/office/powerpoint/2010/main" val="2529471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44</a:t>
            </a:fld>
            <a:endParaRPr lang="en-CA"/>
          </a:p>
        </p:txBody>
      </p:sp>
    </p:spTree>
    <p:extLst>
      <p:ext uri="{BB962C8B-B14F-4D97-AF65-F5344CB8AC3E}">
        <p14:creationId xmlns:p14="http://schemas.microsoft.com/office/powerpoint/2010/main" val="93200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4</a:t>
            </a:fld>
            <a:endParaRPr lang="en-CA"/>
          </a:p>
        </p:txBody>
      </p:sp>
    </p:spTree>
    <p:extLst>
      <p:ext uri="{BB962C8B-B14F-4D97-AF65-F5344CB8AC3E}">
        <p14:creationId xmlns:p14="http://schemas.microsoft.com/office/powerpoint/2010/main" val="45980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53</a:t>
            </a:fld>
            <a:endParaRPr lang="en-CA"/>
          </a:p>
        </p:txBody>
      </p:sp>
    </p:spTree>
    <p:extLst>
      <p:ext uri="{BB962C8B-B14F-4D97-AF65-F5344CB8AC3E}">
        <p14:creationId xmlns:p14="http://schemas.microsoft.com/office/powerpoint/2010/main" val="3090638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54</a:t>
            </a:fld>
            <a:endParaRPr lang="en-CA"/>
          </a:p>
        </p:txBody>
      </p:sp>
    </p:spTree>
    <p:extLst>
      <p:ext uri="{BB962C8B-B14F-4D97-AF65-F5344CB8AC3E}">
        <p14:creationId xmlns:p14="http://schemas.microsoft.com/office/powerpoint/2010/main" val="3833952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55</a:t>
            </a:fld>
            <a:endParaRPr lang="en-CA"/>
          </a:p>
        </p:txBody>
      </p:sp>
    </p:spTree>
    <p:extLst>
      <p:ext uri="{BB962C8B-B14F-4D97-AF65-F5344CB8AC3E}">
        <p14:creationId xmlns:p14="http://schemas.microsoft.com/office/powerpoint/2010/main" val="31416181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56</a:t>
            </a:fld>
            <a:endParaRPr lang="en-CA"/>
          </a:p>
        </p:txBody>
      </p:sp>
    </p:spTree>
    <p:extLst>
      <p:ext uri="{BB962C8B-B14F-4D97-AF65-F5344CB8AC3E}">
        <p14:creationId xmlns:p14="http://schemas.microsoft.com/office/powerpoint/2010/main" val="17849505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57</a:t>
            </a:fld>
            <a:endParaRPr lang="en-CA"/>
          </a:p>
        </p:txBody>
      </p:sp>
    </p:spTree>
    <p:extLst>
      <p:ext uri="{BB962C8B-B14F-4D97-AF65-F5344CB8AC3E}">
        <p14:creationId xmlns:p14="http://schemas.microsoft.com/office/powerpoint/2010/main" val="4006736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58</a:t>
            </a:fld>
            <a:endParaRPr lang="en-CA"/>
          </a:p>
        </p:txBody>
      </p:sp>
    </p:spTree>
    <p:extLst>
      <p:ext uri="{BB962C8B-B14F-4D97-AF65-F5344CB8AC3E}">
        <p14:creationId xmlns:p14="http://schemas.microsoft.com/office/powerpoint/2010/main" val="3549015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59</a:t>
            </a:fld>
            <a:endParaRPr lang="en-CA"/>
          </a:p>
        </p:txBody>
      </p:sp>
    </p:spTree>
    <p:extLst>
      <p:ext uri="{BB962C8B-B14F-4D97-AF65-F5344CB8AC3E}">
        <p14:creationId xmlns:p14="http://schemas.microsoft.com/office/powerpoint/2010/main" val="396492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61</a:t>
            </a:fld>
            <a:endParaRPr lang="en-CA"/>
          </a:p>
        </p:txBody>
      </p:sp>
    </p:spTree>
    <p:extLst>
      <p:ext uri="{BB962C8B-B14F-4D97-AF65-F5344CB8AC3E}">
        <p14:creationId xmlns:p14="http://schemas.microsoft.com/office/powerpoint/2010/main" val="3990123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65</a:t>
            </a:fld>
            <a:endParaRPr lang="en-CA"/>
          </a:p>
        </p:txBody>
      </p:sp>
    </p:spTree>
    <p:extLst>
      <p:ext uri="{BB962C8B-B14F-4D97-AF65-F5344CB8AC3E}">
        <p14:creationId xmlns:p14="http://schemas.microsoft.com/office/powerpoint/2010/main" val="8256838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66</a:t>
            </a:fld>
            <a:endParaRPr lang="en-CA"/>
          </a:p>
        </p:txBody>
      </p:sp>
    </p:spTree>
    <p:extLst>
      <p:ext uri="{BB962C8B-B14F-4D97-AF65-F5344CB8AC3E}">
        <p14:creationId xmlns:p14="http://schemas.microsoft.com/office/powerpoint/2010/main" val="239952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a:t>
            </a:fld>
            <a:endParaRPr lang="en-CA"/>
          </a:p>
        </p:txBody>
      </p:sp>
    </p:spTree>
    <p:extLst>
      <p:ext uri="{BB962C8B-B14F-4D97-AF65-F5344CB8AC3E}">
        <p14:creationId xmlns:p14="http://schemas.microsoft.com/office/powerpoint/2010/main" val="2230165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67</a:t>
            </a:fld>
            <a:endParaRPr lang="en-CA"/>
          </a:p>
        </p:txBody>
      </p:sp>
    </p:spTree>
    <p:extLst>
      <p:ext uri="{BB962C8B-B14F-4D97-AF65-F5344CB8AC3E}">
        <p14:creationId xmlns:p14="http://schemas.microsoft.com/office/powerpoint/2010/main" val="1376741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71</a:t>
            </a:fld>
            <a:endParaRPr lang="en-CA"/>
          </a:p>
        </p:txBody>
      </p:sp>
    </p:spTree>
    <p:extLst>
      <p:ext uri="{BB962C8B-B14F-4D97-AF65-F5344CB8AC3E}">
        <p14:creationId xmlns:p14="http://schemas.microsoft.com/office/powerpoint/2010/main" val="202159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74</a:t>
            </a:fld>
            <a:endParaRPr lang="en-CA"/>
          </a:p>
        </p:txBody>
      </p:sp>
    </p:spTree>
    <p:extLst>
      <p:ext uri="{BB962C8B-B14F-4D97-AF65-F5344CB8AC3E}">
        <p14:creationId xmlns:p14="http://schemas.microsoft.com/office/powerpoint/2010/main" val="3485391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76</a:t>
            </a:fld>
            <a:endParaRPr lang="en-CA"/>
          </a:p>
        </p:txBody>
      </p:sp>
    </p:spTree>
    <p:extLst>
      <p:ext uri="{BB962C8B-B14F-4D97-AF65-F5344CB8AC3E}">
        <p14:creationId xmlns:p14="http://schemas.microsoft.com/office/powerpoint/2010/main" val="9734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116</a:t>
            </a:fld>
            <a:endParaRPr lang="en-CA"/>
          </a:p>
        </p:txBody>
      </p:sp>
    </p:spTree>
    <p:extLst>
      <p:ext uri="{BB962C8B-B14F-4D97-AF65-F5344CB8AC3E}">
        <p14:creationId xmlns:p14="http://schemas.microsoft.com/office/powerpoint/2010/main" val="2438799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Reference:  Howard </a:t>
            </a:r>
            <a:r>
              <a:rPr lang="en-CA" altLang="zh-CN" dirty="0" err="1"/>
              <a:t>Hinnant</a:t>
            </a:r>
            <a:endParaRPr lang="en-CA" altLang="zh-CN"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117</a:t>
            </a:fld>
            <a:endParaRPr lang="en-CA"/>
          </a:p>
        </p:txBody>
      </p:sp>
    </p:spTree>
    <p:extLst>
      <p:ext uri="{BB962C8B-B14F-4D97-AF65-F5344CB8AC3E}">
        <p14:creationId xmlns:p14="http://schemas.microsoft.com/office/powerpoint/2010/main" val="3500476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119</a:t>
            </a:fld>
            <a:endParaRPr lang="en-CA"/>
          </a:p>
        </p:txBody>
      </p:sp>
    </p:spTree>
    <p:extLst>
      <p:ext uri="{BB962C8B-B14F-4D97-AF65-F5344CB8AC3E}">
        <p14:creationId xmlns:p14="http://schemas.microsoft.com/office/powerpoint/2010/main" val="2594529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120</a:t>
            </a:fld>
            <a:endParaRPr lang="en-CA"/>
          </a:p>
        </p:txBody>
      </p:sp>
    </p:spTree>
    <p:extLst>
      <p:ext uri="{BB962C8B-B14F-4D97-AF65-F5344CB8AC3E}">
        <p14:creationId xmlns:p14="http://schemas.microsoft.com/office/powerpoint/2010/main" val="329135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D4EAE20-62FB-4D03-8A68-1F85D486D0E9}" type="slidenum">
              <a:rPr lang="en-CA" smtClean="0"/>
              <a:pPr>
                <a:defRPr/>
              </a:pPr>
              <a:t>122</a:t>
            </a:fld>
            <a:endParaRPr lang="en-CA"/>
          </a:p>
        </p:txBody>
      </p:sp>
    </p:spTree>
    <p:extLst>
      <p:ext uri="{BB962C8B-B14F-4D97-AF65-F5344CB8AC3E}">
        <p14:creationId xmlns:p14="http://schemas.microsoft.com/office/powerpoint/2010/main" val="481419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98EAF07-42A8-4C5A-98DF-E0BB46C31A2A}" type="slidenum">
              <a:rPr lang="en-CA" smtClean="0"/>
              <a:pPr>
                <a:defRPr/>
              </a:pPr>
              <a:t>123</a:t>
            </a:fld>
            <a:endParaRPr lang="en-CA"/>
          </a:p>
        </p:txBody>
      </p:sp>
    </p:spTree>
    <p:extLst>
      <p:ext uri="{BB962C8B-B14F-4D97-AF65-F5344CB8AC3E}">
        <p14:creationId xmlns:p14="http://schemas.microsoft.com/office/powerpoint/2010/main" val="417344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3909203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charset="0"/>
              <a:buNone/>
            </a:pPr>
            <a:r>
              <a:rPr lang="en-US" altLang="en-US" dirty="0">
                <a:latin typeface="Arial" charset="0"/>
                <a:cs typeface="Arial" charset="0"/>
              </a:rPr>
              <a:t>As well as determining run times, we are also interested in memory usage</a:t>
            </a:r>
          </a:p>
          <a:p>
            <a:pPr>
              <a:buFont typeface="Arial" charset="0"/>
              <a:buNone/>
            </a:pPr>
            <a:r>
              <a:rPr lang="en-US" altLang="en-US" dirty="0">
                <a:latin typeface="Arial" charset="0"/>
                <a:cs typeface="Arial" charset="0"/>
              </a:rPr>
              <a:t>	</a:t>
            </a:r>
            <a:endParaRPr lang="en-CA" altLang="en-US" dirty="0"/>
          </a:p>
        </p:txBody>
      </p:sp>
      <p:sp>
        <p:nvSpPr>
          <p:cNvPr id="4" name="Slide Number Placeholder 3"/>
          <p:cNvSpPr>
            <a:spLocks noGrp="1"/>
          </p:cNvSpPr>
          <p:nvPr>
            <p:ph type="sldNum" sz="quarter" idx="5"/>
          </p:nvPr>
        </p:nvSpPr>
        <p:spPr/>
        <p:txBody>
          <a:bodyPr/>
          <a:lstStyle/>
          <a:p>
            <a:pPr>
              <a:defRPr/>
            </a:pPr>
            <a:fld id="{B9472550-1D85-449B-B954-2F989E193FAB}" type="slidenum">
              <a:rPr lang="en-CA" smtClean="0"/>
              <a:pPr>
                <a:defRPr/>
              </a:pPr>
              <a:t>124</a:t>
            </a:fld>
            <a:endParaRPr lang="en-CA"/>
          </a:p>
        </p:txBody>
      </p:sp>
    </p:spTree>
    <p:extLst>
      <p:ext uri="{BB962C8B-B14F-4D97-AF65-F5344CB8AC3E}">
        <p14:creationId xmlns:p14="http://schemas.microsoft.com/office/powerpoint/2010/main" val="11579908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051F235-F880-4231-B03D-C4C40DAE84B7}" type="slidenum">
              <a:rPr lang="en-CA" smtClean="0"/>
              <a:pPr>
                <a:defRPr/>
              </a:pPr>
              <a:t>125</a:t>
            </a:fld>
            <a:endParaRPr lang="en-CA"/>
          </a:p>
        </p:txBody>
      </p:sp>
    </p:spTree>
    <p:extLst>
      <p:ext uri="{BB962C8B-B14F-4D97-AF65-F5344CB8AC3E}">
        <p14:creationId xmlns:p14="http://schemas.microsoft.com/office/powerpoint/2010/main" val="3533173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132</a:t>
            </a:fld>
            <a:endParaRPr lang="en-CA"/>
          </a:p>
        </p:txBody>
      </p:sp>
    </p:spTree>
    <p:extLst>
      <p:ext uri="{BB962C8B-B14F-4D97-AF65-F5344CB8AC3E}">
        <p14:creationId xmlns:p14="http://schemas.microsoft.com/office/powerpoint/2010/main" val="217938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稀疏矩阵应用</a:t>
            </a:r>
            <a:r>
              <a:rPr kumimoji="1" lang="zh-CN" altLang="en-US" dirty="0"/>
              <a:t>于类似图像处理、电路分析、机器学习、压缩感知等领域。</a:t>
            </a:r>
          </a:p>
        </p:txBody>
      </p:sp>
      <p:sp>
        <p:nvSpPr>
          <p:cNvPr id="4" name="灯片编号占位符 3"/>
          <p:cNvSpPr>
            <a:spLocks noGrp="1"/>
          </p:cNvSpPr>
          <p:nvPr>
            <p:ph type="sldNum" sz="quarter" idx="5"/>
          </p:nvPr>
        </p:nvSpPr>
        <p:spPr/>
        <p:txBody>
          <a:bodyPr/>
          <a:lstStyle/>
          <a:p>
            <a:pPr>
              <a:defRPr/>
            </a:pPr>
            <a:fld id="{1BF7B1FF-DFE5-4B27-8E0E-F1DDF2FB76BC}" type="slidenum">
              <a:rPr lang="en-CA" smtClean="0"/>
              <a:pPr>
                <a:defRPr/>
              </a:pPr>
              <a:t>161</a:t>
            </a:fld>
            <a:endParaRPr lang="en-CA"/>
          </a:p>
        </p:txBody>
      </p:sp>
    </p:spTree>
    <p:extLst>
      <p:ext uri="{BB962C8B-B14F-4D97-AF65-F5344CB8AC3E}">
        <p14:creationId xmlns:p14="http://schemas.microsoft.com/office/powerpoint/2010/main" val="2459141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dirty="0">
              <a:solidFill>
                <a:srgbClr val="FF0000"/>
              </a:solidFill>
            </a:endParaRPr>
          </a:p>
        </p:txBody>
      </p:sp>
      <p:sp>
        <p:nvSpPr>
          <p:cNvPr id="4" name="Slide Number Placeholder 3"/>
          <p:cNvSpPr>
            <a:spLocks noGrp="1"/>
          </p:cNvSpPr>
          <p:nvPr>
            <p:ph type="sldNum" sz="quarter" idx="5"/>
          </p:nvPr>
        </p:nvSpPr>
        <p:spPr/>
        <p:txBody>
          <a:bodyPr/>
          <a:lstStyle/>
          <a:p>
            <a:pPr>
              <a:defRPr/>
            </a:pPr>
            <a:fld id="{4BE287AA-185E-4BFD-AB53-2ED7C1596889}" type="slidenum">
              <a:rPr lang="en-CA" smtClean="0"/>
              <a:pPr>
                <a:defRPr/>
              </a:pPr>
              <a:t>21</a:t>
            </a:fld>
            <a:endParaRPr lang="en-CA"/>
          </a:p>
        </p:txBody>
      </p:sp>
    </p:spTree>
    <p:extLst>
      <p:ext uri="{BB962C8B-B14F-4D97-AF65-F5344CB8AC3E}">
        <p14:creationId xmlns:p14="http://schemas.microsoft.com/office/powerpoint/2010/main" val="1848130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22</a:t>
            </a:fld>
            <a:endParaRPr lang="en-CA"/>
          </a:p>
        </p:txBody>
      </p:sp>
    </p:spTree>
    <p:extLst>
      <p:ext uri="{BB962C8B-B14F-4D97-AF65-F5344CB8AC3E}">
        <p14:creationId xmlns:p14="http://schemas.microsoft.com/office/powerpoint/2010/main" val="119718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08B6DC2-D50A-4AD0-8B10-EC0ED83FFDD2}" type="slidenum">
              <a:rPr lang="en-CA" smtClean="0"/>
              <a:pPr>
                <a:defRPr/>
              </a:pPr>
              <a:t>23</a:t>
            </a:fld>
            <a:endParaRPr lang="en-CA"/>
          </a:p>
        </p:txBody>
      </p:sp>
    </p:spTree>
    <p:extLst>
      <p:ext uri="{BB962C8B-B14F-4D97-AF65-F5344CB8AC3E}">
        <p14:creationId xmlns:p14="http://schemas.microsoft.com/office/powerpoint/2010/main" val="4167587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24</a:t>
            </a:fld>
            <a:endParaRPr lang="en-CA"/>
          </a:p>
        </p:txBody>
      </p:sp>
    </p:spTree>
    <p:extLst>
      <p:ext uri="{BB962C8B-B14F-4D97-AF65-F5344CB8AC3E}">
        <p14:creationId xmlns:p14="http://schemas.microsoft.com/office/powerpoint/2010/main" val="3115057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BF7B1FF-DFE5-4B27-8E0E-F1DDF2FB76BC}" type="slidenum">
              <a:rPr lang="en-CA" smtClean="0"/>
              <a:pPr>
                <a:defRPr/>
              </a:pPr>
              <a:t>26</a:t>
            </a:fld>
            <a:endParaRPr lang="en-CA"/>
          </a:p>
        </p:txBody>
      </p:sp>
    </p:spTree>
    <p:extLst>
      <p:ext uri="{BB962C8B-B14F-4D97-AF65-F5344CB8AC3E}">
        <p14:creationId xmlns:p14="http://schemas.microsoft.com/office/powerpoint/2010/main" val="3224911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30.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png"/><Relationship Id="rId3" Type="http://schemas.openxmlformats.org/officeDocument/2006/relationships/image" Target="../media/image10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png"/><Relationship Id="rId3" Type="http://schemas.openxmlformats.org/officeDocument/2006/relationships/image" Target="../media/image10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png"/><Relationship Id="rId3" Type="http://schemas.openxmlformats.org/officeDocument/2006/relationships/image" Target="../media/image10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png"/><Relationship Id="rId3" Type="http://schemas.openxmlformats.org/officeDocument/2006/relationships/image" Target="../media/image10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 Id="rId3" Type="http://schemas.openxmlformats.org/officeDocument/2006/relationships/image" Target="../media/image10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 Id="rId3" Type="http://schemas.openxmlformats.org/officeDocument/2006/relationships/image" Target="../media/image106.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png"/><Relationship Id="rId3" Type="http://schemas.openxmlformats.org/officeDocument/2006/relationships/image" Target="../media/image91.png"/><Relationship Id="rId4" Type="http://schemas.openxmlformats.org/officeDocument/2006/relationships/image" Target="../media/image10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2.png"/><Relationship Id="rId3" Type="http://schemas.openxmlformats.org/officeDocument/2006/relationships/image" Target="../media/image89.png"/><Relationship Id="rId4" Type="http://schemas.openxmlformats.org/officeDocument/2006/relationships/image" Target="../media/image10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30.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3.png"/><Relationship Id="rId3" Type="http://schemas.openxmlformats.org/officeDocument/2006/relationships/image" Target="../media/image10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 Id="rId3" Type="http://schemas.openxmlformats.org/officeDocument/2006/relationships/image" Target="../media/image10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5.png"/><Relationship Id="rId3" Type="http://schemas.openxmlformats.org/officeDocument/2006/relationships/image" Target="../media/image10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6.png"/><Relationship Id="rId3" Type="http://schemas.openxmlformats.org/officeDocument/2006/relationships/image" Target="../media/image10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7.png"/><Relationship Id="rId3" Type="http://schemas.openxmlformats.org/officeDocument/2006/relationships/image" Target="../media/image10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cppreference.com/w/cpp/language/operators#Assignment_operator" TargetMode="External"/><Relationship Id="rId3" Type="http://schemas.openxmlformats.org/officeDocument/2006/relationships/image" Target="../media/image97.png"/><Relationship Id="rId4" Type="http://schemas.openxmlformats.org/officeDocument/2006/relationships/image" Target="../media/image10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8.png"/><Relationship Id="rId4" Type="http://schemas.openxmlformats.org/officeDocument/2006/relationships/image" Target="../media/image10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9.png"/><Relationship Id="rId4" Type="http://schemas.openxmlformats.org/officeDocument/2006/relationships/image" Target="../media/image10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0.png"/><Relationship Id="rId4" Type="http://schemas.openxmlformats.org/officeDocument/2006/relationships/image" Target="../media/image1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0.png"/><Relationship Id="rId4" Type="http://schemas.openxmlformats.org/officeDocument/2006/relationships/image" Target="../media/image106.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1.png"/><Relationship Id="rId4" Type="http://schemas.openxmlformats.org/officeDocument/2006/relationships/image" Target="../media/image106.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2.png"/><Relationship Id="rId4" Type="http://schemas.openxmlformats.org/officeDocument/2006/relationships/image" Target="../media/image106.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3.png"/><Relationship Id="rId3" Type="http://schemas.openxmlformats.org/officeDocument/2006/relationships/image" Target="../media/image106.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61.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43.xml"/><Relationship Id="rId4" Type="http://schemas.openxmlformats.org/officeDocument/2006/relationships/package" Target="../embeddings/Microsoft_Excel_Worksheet.xlsx"/><Relationship Id="rId5" Type="http://schemas.openxmlformats.org/officeDocument/2006/relationships/image" Target="../media/image104.emf"/><Relationship Id="rId6" Type="http://schemas.openxmlformats.org/officeDocument/2006/relationships/image" Target="../media/image106.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26.png"/><Relationship Id="rId11" Type="http://schemas.openxmlformats.org/officeDocument/2006/relationships/image" Target="../media/image106.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810.png"/><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106.png"/><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1.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10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10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3.png"/><Relationship Id="rId4" Type="http://schemas.openxmlformats.org/officeDocument/2006/relationships/image" Target="../media/image10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30.png"/><Relationship Id="rId4" Type="http://schemas.openxmlformats.org/officeDocument/2006/relationships/image" Target="../media/image1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48.png"/><Relationship Id="rId14" Type="http://schemas.openxmlformats.org/officeDocument/2006/relationships/image" Target="../media/image62.png"/><Relationship Id="rId15" Type="http://schemas.openxmlformats.org/officeDocument/2006/relationships/image" Target="../media/image63.png"/><Relationship Id="rId16" Type="http://schemas.openxmlformats.org/officeDocument/2006/relationships/image" Target="../media/image64.png"/><Relationship Id="rId17" Type="http://schemas.openxmlformats.org/officeDocument/2006/relationships/image" Target="../media/image106.png"/><Relationship Id="rId2" Type="http://schemas.openxmlformats.org/officeDocument/2006/relationships/notesSlide" Target="../notesSlides/notesSlide9.xml"/><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48.png"/><Relationship Id="rId14" Type="http://schemas.openxmlformats.org/officeDocument/2006/relationships/image" Target="../media/image62.png"/><Relationship Id="rId15" Type="http://schemas.openxmlformats.org/officeDocument/2006/relationships/image" Target="../media/image63.png"/><Relationship Id="rId16" Type="http://schemas.openxmlformats.org/officeDocument/2006/relationships/image" Target="../media/image64.png"/><Relationship Id="rId17" Type="http://schemas.openxmlformats.org/officeDocument/2006/relationships/image" Target="../media/image65.png"/><Relationship Id="rId18" Type="http://schemas.openxmlformats.org/officeDocument/2006/relationships/image" Target="../media/image66.png"/><Relationship Id="rId19" Type="http://schemas.openxmlformats.org/officeDocument/2006/relationships/image" Target="../media/image67.png"/><Relationship Id="rId2" Type="http://schemas.openxmlformats.org/officeDocument/2006/relationships/notesSlide" Target="../notesSlides/notesSlide10.xml"/><Relationship Id="rId20" Type="http://schemas.openxmlformats.org/officeDocument/2006/relationships/image" Target="../media/image68.png"/><Relationship Id="rId21" Type="http://schemas.openxmlformats.org/officeDocument/2006/relationships/image" Target="../media/image69.png"/><Relationship Id="rId22" Type="http://schemas.openxmlformats.org/officeDocument/2006/relationships/image" Target="../media/image70.png"/><Relationship Id="rId23" Type="http://schemas.openxmlformats.org/officeDocument/2006/relationships/image" Target="../media/image71.png"/><Relationship Id="rId24" Type="http://schemas.openxmlformats.org/officeDocument/2006/relationships/image" Target="../media/image72.png"/><Relationship Id="rId25" Type="http://schemas.openxmlformats.org/officeDocument/2006/relationships/image" Target="../media/image73.png"/><Relationship Id="rId26" Type="http://schemas.openxmlformats.org/officeDocument/2006/relationships/image" Target="../media/image74.png"/><Relationship Id="rId27" Type="http://schemas.openxmlformats.org/officeDocument/2006/relationships/image" Target="../media/image75.png"/><Relationship Id="rId28" Type="http://schemas.openxmlformats.org/officeDocument/2006/relationships/image" Target="../media/image76.png"/><Relationship Id="rId29" Type="http://schemas.openxmlformats.org/officeDocument/2006/relationships/image" Target="../media/image77.png"/><Relationship Id="rId3" Type="http://schemas.openxmlformats.org/officeDocument/2006/relationships/image" Target="../media/image52.png"/><Relationship Id="rId30" Type="http://schemas.openxmlformats.org/officeDocument/2006/relationships/image" Target="../media/image78.png"/><Relationship Id="rId31" Type="http://schemas.openxmlformats.org/officeDocument/2006/relationships/image" Target="../media/image106.png"/><Relationship Id="rId4" Type="http://schemas.openxmlformats.org/officeDocument/2006/relationships/image" Target="../media/image53.png"/><Relationship Id="rId5" Type="http://schemas.openxmlformats.org/officeDocument/2006/relationships/image" Target="../media/image54.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10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10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10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10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1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10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0.png"/><Relationship Id="rId4" Type="http://schemas.openxmlformats.org/officeDocument/2006/relationships/image" Target="../media/image120.png"/><Relationship Id="rId5" Type="http://schemas.openxmlformats.org/officeDocument/2006/relationships/image" Target="../media/image10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0.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10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10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10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106.png"/><Relationship Id="rId2" Type="http://schemas.openxmlformats.org/officeDocument/2006/relationships/audio" Target="../media/audio1.wav"/><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10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10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10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10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0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10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 Id="rId3" Type="http://schemas.openxmlformats.org/officeDocument/2006/relationships/image" Target="../media/image10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10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10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 Id="rId3" Type="http://schemas.openxmlformats.org/officeDocument/2006/relationships/image" Target="../media/image10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 Id="rId3" Type="http://schemas.openxmlformats.org/officeDocument/2006/relationships/image" Target="../media/image1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10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9.png"/><Relationship Id="rId3" Type="http://schemas.openxmlformats.org/officeDocument/2006/relationships/image" Target="../media/image10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 Id="rId3" Type="http://schemas.openxmlformats.org/officeDocument/2006/relationships/image" Target="../media/image10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0.png"/><Relationship Id="rId3" Type="http://schemas.openxmlformats.org/officeDocument/2006/relationships/image" Target="../media/image10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1.png"/><Relationship Id="rId3" Type="http://schemas.openxmlformats.org/officeDocument/2006/relationships/image" Target="../media/image10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10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6.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4.png"/><Relationship Id="rId3" Type="http://schemas.openxmlformats.org/officeDocument/2006/relationships/image" Target="../media/image106.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5.png"/><Relationship Id="rId3"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eaLnBrk="1" hangingPunct="1"/>
            <a:r>
              <a:rPr lang="en-US" altLang="zh-CN" sz="4400" dirty="0"/>
              <a:t>CS101 Algorithms and Data 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ea typeface="宋体" panose="02010600030101010101" pitchFamily="2" charset="-122"/>
              </a:rPr>
              <a:t>Array and Linked List</a:t>
            </a:r>
          </a:p>
          <a:p>
            <a:pPr marL="0" indent="0" algn="ctr" eaLnBrk="1" hangingPunct="1">
              <a:buNone/>
            </a:pPr>
            <a:r>
              <a:rPr lang="en-US" altLang="zh-CN" dirty="0">
                <a:ea typeface="宋体" panose="02010600030101010101" pitchFamily="2" charset="-122"/>
              </a:rPr>
              <a:t>Textbook </a:t>
            </a:r>
            <a:r>
              <a:rPr lang="en-US" altLang="zh-CN" dirty="0" err="1">
                <a:ea typeface="宋体" panose="02010600030101010101" pitchFamily="2" charset="-122"/>
              </a:rPr>
              <a:t>Ch</a:t>
            </a:r>
            <a:r>
              <a:rPr lang="en-US" altLang="zh-CN" dirty="0">
                <a:ea typeface="宋体" panose="02010600030101010101" pitchFamily="2" charset="-122"/>
              </a:rPr>
              <a:t> 10.2</a:t>
            </a:r>
            <a:endParaRPr lang="zh-CN" altLang="en-US" dirty="0">
              <a:ea typeface="宋体" panose="02010600030101010101" pitchFamily="2" charset="-122"/>
            </a:endParaRPr>
          </a:p>
        </p:txBody>
      </p:sp>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3824" y="4077"/>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417845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None/>
            </a:pPr>
            <a:r>
              <a:rPr lang="en-US" altLang="zh-CN" dirty="0"/>
              <a:t>	We will need to loop through the list…  How about a for loop?</a:t>
            </a:r>
            <a:endParaRPr lang="en-US" altLang="zh-CN"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4"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pic>
        <p:nvPicPr>
          <p:cNvPr id="74756" name="Picture 747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957165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4" descr="C:\Users\dwharder\Desktop\v4.png"/>
          <p:cNvPicPr>
            <a:picLocks noChangeAspect="1" noChangeArrowheads="1"/>
          </p:cNvPicPr>
          <p:nvPr/>
        </p:nvPicPr>
        <p:blipFill>
          <a:blip r:embed="rId2" cstate="print"/>
          <a:srcRect/>
          <a:stretch>
            <a:fillRect/>
          </a:stretch>
        </p:blipFill>
        <p:spPr bwMode="auto">
          <a:xfrm>
            <a:off x="4427985" y="2420888"/>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 modify the next pointer of the node pointed to by </a:t>
            </a:r>
            <a:r>
              <a:rPr lang="en-US" dirty="0">
                <a:solidFill>
                  <a:srgbClr val="0093DD"/>
                </a:solidFill>
                <a:latin typeface="Consolas" pitchFamily="49" charset="0"/>
                <a:cs typeface="Consolas" pitchFamily="49" charset="0"/>
              </a:rPr>
              <a:t>copy</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74756" name="Picture 747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649024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3" descr="C:\Users\dwharder\Desktop\v5.png"/>
          <p:cNvPicPr>
            <a:picLocks noChangeAspect="1" noChangeArrowheads="1"/>
          </p:cNvPicPr>
          <p:nvPr/>
        </p:nvPicPr>
        <p:blipFill>
          <a:blip r:embed="rId2" cstate="print"/>
          <a:srcRect/>
          <a:stretch>
            <a:fillRect/>
          </a:stretch>
        </p:blipFill>
        <p:spPr bwMode="auto">
          <a:xfrm>
            <a:off x="4427985"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Then we move each pointer forward: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nullptr;</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nullptr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74756" name="Picture 747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7836892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7" descr="C:\Users\dwharder\Desktop\v6.png"/>
          <p:cNvPicPr>
            <a:picLocks noChangeAspect="1" noChangeArrowheads="1"/>
          </p:cNvPicPr>
          <p:nvPr/>
        </p:nvPicPr>
        <p:blipFill>
          <a:blip r:embed="rId2" cstate="print"/>
          <a:srcRect/>
          <a:stretch>
            <a:fillRect/>
          </a:stretch>
        </p:blipFill>
        <p:spPr bwMode="auto">
          <a:xfrm>
            <a:off x="4427984" y="2428862"/>
            <a:ext cx="4464495" cy="136017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We’d continue copying until we reach the end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for (</a:t>
            </a:r>
          </a:p>
          <a:p>
            <a:pPr lvl="1" eaLnBrk="1" hangingPunct="1">
              <a:buNone/>
            </a:pPr>
            <a:r>
              <a:rPr lang="en-US" sz="1400" dirty="0">
                <a:latin typeface="Consolas" pitchFamily="49" charset="0"/>
                <a:cs typeface="Consolas" pitchFamily="49" charset="0"/>
              </a:rPr>
              <a:t>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.head</a:t>
            </a:r>
            <a:r>
              <a:rPr lang="en-US" sz="1400" dirty="0">
                <a:latin typeface="Consolas" pitchFamily="49" charset="0"/>
                <a:cs typeface="Consolas" pitchFamily="49" charset="0"/>
              </a:rPr>
              <a:t>()-&gt;next(),</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head();</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 </a:t>
            </a:r>
            <a:r>
              <a:rPr lang="en-US" sz="1400" dirty="0">
                <a:latin typeface="Consolas" pitchFamily="49" charset="0"/>
                <a:cs typeface="Consolas" pitchFamily="49" charset="0"/>
              </a:rPr>
              <a:t>!=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 =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-&gt;next(),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 =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&gt;next()</a:t>
            </a:r>
          </a:p>
          <a:p>
            <a:pPr lvl="1" eaLnBrk="1" hangingPunct="1">
              <a:buNone/>
            </a:pPr>
            <a:r>
              <a:rPr lang="en-US" sz="1400" dirty="0">
                <a:latin typeface="Consolas" pitchFamily="49" charset="0"/>
                <a:cs typeface="Consolas" pitchFamily="49" charset="0"/>
              </a:rPr>
              <a:t>	    ) {</a:t>
            </a:r>
          </a:p>
          <a:p>
            <a:pPr lvl="1" eaLnBrk="1" hangingPunct="1">
              <a:buNone/>
            </a:pPr>
            <a:r>
              <a:rPr lang="en-US" sz="1400" dirty="0">
                <a:latin typeface="Consolas" pitchFamily="49" charset="0"/>
                <a:cs typeface="Consolas" pitchFamily="49" charset="0"/>
              </a:rPr>
              <a:t>	        </a:t>
            </a:r>
            <a:r>
              <a:rPr lang="en-US" sz="1400" dirty="0">
                <a:solidFill>
                  <a:srgbClr val="0093DD"/>
                </a:solidFill>
                <a:latin typeface="Consolas" pitchFamily="49" charset="0"/>
                <a:cs typeface="Consolas" pitchFamily="49" charset="0"/>
              </a:rPr>
              <a:t>copy</a:t>
            </a:r>
            <a:r>
              <a:rPr lang="en-US" sz="1400" dirty="0">
                <a:latin typeface="Consolas" pitchFamily="49" charset="0"/>
                <a:cs typeface="Consolas" pitchFamily="49" charset="0"/>
              </a:rPr>
              <a:t>-&gt;</a:t>
            </a:r>
            <a:r>
              <a:rPr lang="en-US" sz="1400" dirty="0" err="1">
                <a:latin typeface="Consolas" pitchFamily="49" charset="0"/>
                <a:cs typeface="Consolas" pitchFamily="49" charset="0"/>
              </a:rPr>
              <a:t>next_node</a:t>
            </a:r>
            <a:r>
              <a:rPr lang="en-US" sz="1400" dirty="0">
                <a:latin typeface="Consolas" pitchFamily="49" charset="0"/>
                <a:cs typeface="Consolas" pitchFamily="49" charset="0"/>
              </a:rPr>
              <a:t> = new Node( </a:t>
            </a:r>
            <a:r>
              <a:rPr lang="en-US" sz="1400" dirty="0">
                <a:solidFill>
                  <a:srgbClr val="FF3399"/>
                </a:solidFill>
                <a:latin typeface="Consolas" pitchFamily="49" charset="0"/>
                <a:cs typeface="Consolas" pitchFamily="49" charset="0"/>
              </a:rPr>
              <a:t>original</a:t>
            </a:r>
            <a:r>
              <a:rPr lang="en-US" sz="1400" dirty="0">
                <a:latin typeface="Consolas" pitchFamily="49" charset="0"/>
                <a:cs typeface="Consolas" pitchFamily="49" charset="0"/>
              </a:rPr>
              <a:t>-&gt;retrieve(),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74756" name="Picture 747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018701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about assignment?</a:t>
            </a:r>
          </a:p>
          <a:p>
            <a:pPr lvl="1" eaLnBrk="1" hangingPunct="1"/>
            <a:r>
              <a:rPr lang="en-US" dirty="0">
                <a:latin typeface="Arial" charset="0"/>
                <a:cs typeface="Arial" charset="0"/>
              </a:rPr>
              <a:t>Suppose you have linked lists:</a:t>
            </a:r>
          </a:p>
          <a:p>
            <a:pPr eaLnBrk="1" hangingPunct="1">
              <a:buFontTx/>
              <a:buNone/>
            </a:pPr>
            <a:endParaRPr lang="en-US" sz="1000" b="1" dirty="0">
              <a:latin typeface="Courier New" pitchFamily="49" charset="0"/>
              <a:cs typeface="Arial" charset="0"/>
            </a:endParaRPr>
          </a:p>
          <a:p>
            <a:pPr eaLnBrk="1" hangingPunct="1">
              <a:buFontTx/>
              <a:buNone/>
            </a:pPr>
            <a:r>
              <a:rPr lang="en-US" sz="1800" b="1" dirty="0">
                <a:latin typeface="Consolas" pitchFamily="49" charset="0"/>
                <a:cs typeface="Consolas" pitchFamily="49" charset="0"/>
              </a:rPr>
              <a:t>      </a:t>
            </a:r>
            <a:r>
              <a:rPr lang="en-US" sz="1800" dirty="0">
                <a:latin typeface="Consolas" pitchFamily="49" charset="0"/>
                <a:cs typeface="Consolas" pitchFamily="49" charset="0"/>
              </a:rPr>
              <a:t>List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a:t>
            </a:r>
          </a:p>
          <a:p>
            <a:pPr eaLnBrk="1" hangingPunct="1">
              <a:buFontTx/>
              <a:buNone/>
            </a:pPr>
            <a:endParaRPr lang="en-US" sz="18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.push_front( 35 );</a:t>
            </a:r>
          </a:p>
          <a:p>
            <a:pPr eaLnBrk="1" hangingPunct="1">
              <a:buFontTx/>
              <a:buNone/>
            </a:pPr>
            <a:r>
              <a:rPr lang="en-US" sz="1800" dirty="0">
                <a:latin typeface="Consolas" pitchFamily="49" charset="0"/>
                <a:cs typeface="Consolas" pitchFamily="49" charset="0"/>
              </a:rPr>
              <a:t>      </a:t>
            </a:r>
            <a:r>
              <a:rPr lang="en-US" sz="1800" dirty="0">
                <a:solidFill>
                  <a:srgbClr val="D20000"/>
                </a:solidFill>
                <a:latin typeface="Consolas" pitchFamily="49" charset="0"/>
                <a:cs typeface="Consolas" pitchFamily="49" charset="0"/>
              </a:rPr>
              <a:t>lst1</a:t>
            </a:r>
            <a:r>
              <a:rPr lang="en-US" sz="1800" dirty="0">
                <a:latin typeface="Consolas" pitchFamily="49" charset="0"/>
                <a:cs typeface="Consolas" pitchFamily="49" charset="0"/>
              </a:rPr>
              <a:t>.push_front( 18 );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.push_front( 94 );</a:t>
            </a:r>
          </a:p>
          <a:p>
            <a:pPr eaLnBrk="1" hangingPunct="1">
              <a:buFontTx/>
              <a:buNone/>
            </a:pPr>
            <a:r>
              <a:rPr lang="en-US" sz="1800" dirty="0">
                <a:latin typeface="Consolas" pitchFamily="49" charset="0"/>
                <a:cs typeface="Consolas" pitchFamily="49" charset="0"/>
              </a:rPr>
              <a:t>      </a:t>
            </a:r>
            <a:r>
              <a:rPr lang="en-US" sz="1800" dirty="0">
                <a:solidFill>
                  <a:srgbClr val="002060"/>
                </a:solidFill>
                <a:latin typeface="Consolas" pitchFamily="49" charset="0"/>
                <a:cs typeface="Consolas" pitchFamily="49" charset="0"/>
              </a:rPr>
              <a:t>lst2</a:t>
            </a:r>
            <a:r>
              <a:rPr lang="en-US" sz="1800" dirty="0">
                <a:latin typeface="Consolas" pitchFamily="49" charset="0"/>
                <a:cs typeface="Consolas" pitchFamily="49" charset="0"/>
              </a:rPr>
              <a:t>.push_front( 72 );</a:t>
            </a:r>
          </a:p>
          <a:p>
            <a:pPr eaLnBrk="1" hangingPunct="1">
              <a:buFontTx/>
              <a:buNone/>
            </a:pPr>
            <a:r>
              <a:rPr lang="en-US"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03653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57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This is the current state:</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Consider an assignment:</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a:t>
            </a:r>
            <a:endParaRPr lang="en-US" sz="2800" dirty="0">
              <a:latin typeface="Consolas" pitchFamily="49" charset="0"/>
              <a:cs typeface="Consolas" pitchFamily="49"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What do we want?  What do we actually do?</a:t>
            </a:r>
          </a:p>
        </p:txBody>
      </p:sp>
      <p:pic>
        <p:nvPicPr>
          <p:cNvPr id="75780" name="Picture 4" descr="b1"/>
          <p:cNvPicPr>
            <a:picLocks noChangeAspect="1" noChangeArrowheads="1"/>
          </p:cNvPicPr>
          <p:nvPr/>
        </p:nvPicPr>
        <p:blipFill>
          <a:blip r:embed="rId2" cstate="print"/>
          <a:srcRect/>
          <a:stretch>
            <a:fillRect/>
          </a:stretch>
        </p:blipFill>
        <p:spPr bwMode="auto">
          <a:xfrm>
            <a:off x="1836738" y="2265363"/>
            <a:ext cx="5472112" cy="1163637"/>
          </a:xfrm>
          <a:prstGeom prst="rect">
            <a:avLst/>
          </a:prstGeom>
          <a:noFill/>
          <a:ln w="9525">
            <a:noFill/>
            <a:miter lim="800000"/>
            <a:headEnd/>
            <a:tailEnd/>
          </a:ln>
        </p:spPr>
      </p:pic>
      <p:pic>
        <p:nvPicPr>
          <p:cNvPr id="75781" name="Picture 7578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916399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680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default behavior: </a:t>
            </a:r>
            <a:r>
              <a:rPr lang="en-US" dirty="0">
                <a:solidFill>
                  <a:srgbClr val="FF0000"/>
                </a:solidFill>
                <a:latin typeface="Arial" charset="0"/>
                <a:cs typeface="Arial" charset="0"/>
              </a:rPr>
              <a:t>the member variables of this class are</a:t>
            </a:r>
            <a:r>
              <a:rPr lang="en-US" dirty="0">
                <a:solidFill>
                  <a:srgbClr val="FF0000"/>
                </a:solidFill>
                <a:latin typeface="Consolas" pitchFamily="49" charset="0"/>
                <a:cs typeface="Arial" charset="0"/>
              </a:rPr>
              <a:t> </a:t>
            </a:r>
            <a:r>
              <a:rPr lang="en-US" dirty="0">
                <a:solidFill>
                  <a:srgbClr val="FF0000"/>
                </a:solidFill>
                <a:latin typeface="Arial" charset="0"/>
                <a:cs typeface="Arial" charset="0"/>
              </a:rPr>
              <a:t>copied over</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It is equivalent to writing:</a:t>
            </a:r>
          </a:p>
          <a:p>
            <a:pPr eaLnBrk="1" hangingPunct="1">
              <a:buFontTx/>
              <a:buNone/>
            </a:pPr>
            <a:r>
              <a:rPr lang="en-US" dirty="0">
                <a:latin typeface="Arial" charset="0"/>
                <a:cs typeface="Arial" charset="0"/>
              </a:rPr>
              <a:t>   		   </a:t>
            </a:r>
            <a:r>
              <a:rPr lang="en-US" dirty="0">
                <a:solidFill>
                  <a:srgbClr val="002060"/>
                </a:solidFill>
                <a:latin typeface="Consolas" pitchFamily="49" charset="0"/>
                <a:cs typeface="Consolas" pitchFamily="49" charset="0"/>
              </a:rPr>
              <a:t>lst2</a:t>
            </a:r>
            <a:r>
              <a:rPr lang="en-US" dirty="0">
                <a:latin typeface="Consolas" pitchFamily="49" charset="0"/>
                <a:cs typeface="Consolas" pitchFamily="49" charset="0"/>
              </a:rPr>
              <a:t>.list_head = </a:t>
            </a:r>
            <a:r>
              <a:rPr lang="en-US" dirty="0">
                <a:solidFill>
                  <a:srgbClr val="D20000"/>
                </a:solidFill>
                <a:latin typeface="Consolas" pitchFamily="49" charset="0"/>
                <a:cs typeface="Consolas" pitchFamily="49" charset="0"/>
              </a:rPr>
              <a:t>lst1</a:t>
            </a:r>
            <a:r>
              <a:rPr lang="en-US" dirty="0">
                <a:latin typeface="Consolas" pitchFamily="49" charset="0"/>
                <a:cs typeface="Consolas" pitchFamily="49" charset="0"/>
              </a:rPr>
              <a:t>.list_head;</a:t>
            </a:r>
          </a:p>
          <a:p>
            <a:pPr eaLnBrk="1" hangingPunct="1">
              <a:buFont typeface="Arial" charset="0"/>
              <a:buNone/>
            </a:pPr>
            <a:r>
              <a:rPr lang="en-US" dirty="0">
                <a:latin typeface="Consolas" pitchFamily="49" charset="0"/>
                <a:cs typeface="Consolas" pitchFamily="49" charset="0"/>
              </a:rPr>
              <a:t>	</a:t>
            </a:r>
          </a:p>
          <a:p>
            <a:pPr eaLnBrk="1" hangingPunct="1">
              <a:buFont typeface="Arial" charset="0"/>
              <a:buNone/>
            </a:pPr>
            <a:r>
              <a:rPr lang="en-US" dirty="0">
                <a:latin typeface="Arial" charset="0"/>
                <a:cs typeface="Arial" charset="0"/>
              </a:rPr>
              <a:t>	Graphically:</a:t>
            </a:r>
          </a:p>
        </p:txBody>
      </p:sp>
      <p:pic>
        <p:nvPicPr>
          <p:cNvPr id="76804" name="Picture 5" descr="b2"/>
          <p:cNvPicPr>
            <a:picLocks noChangeAspect="1" noChangeArrowheads="1"/>
          </p:cNvPicPr>
          <p:nvPr/>
        </p:nvPicPr>
        <p:blipFill>
          <a:blip r:embed="rId2" cstate="print"/>
          <a:srcRect/>
          <a:stretch>
            <a:fillRect/>
          </a:stretch>
        </p:blipFill>
        <p:spPr bwMode="auto">
          <a:xfrm>
            <a:off x="1906588" y="4221163"/>
            <a:ext cx="4752975" cy="1011237"/>
          </a:xfrm>
          <a:prstGeom prst="rect">
            <a:avLst/>
          </a:prstGeom>
          <a:noFill/>
          <a:ln w="9525">
            <a:noFill/>
            <a:miter lim="800000"/>
            <a:headEnd/>
            <a:tailEnd/>
          </a:ln>
        </p:spPr>
      </p:pic>
      <p:pic>
        <p:nvPicPr>
          <p:cNvPr id="76805" name="Picture 7680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56723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7782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What’s wrong with this picture?</a:t>
            </a:r>
          </a:p>
          <a:p>
            <a:pPr lvl="1" eaLnBrk="1" hangingPunct="1"/>
            <a:r>
              <a:rPr lang="en-US" dirty="0">
                <a:latin typeface="Arial" charset="0"/>
                <a:cs typeface="Arial" charset="0"/>
              </a:rPr>
              <a:t>We no longer have links to either of the nodes storing 72 or 94 (memory leak)</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Also, suppose we call the member function</a:t>
            </a:r>
          </a:p>
          <a:p>
            <a:pPr lvl="1" eaLnBrk="1" hangingPunct="1">
              <a:buFontTx/>
              <a:buNone/>
            </a:pPr>
            <a:r>
              <a:rPr lang="en-US" b="1" dirty="0">
                <a:latin typeface="Courier New" pitchFamily="49" charset="0"/>
                <a:cs typeface="Arial" charset="0"/>
              </a:rPr>
              <a:t>	   </a:t>
            </a:r>
            <a:r>
              <a:rPr lang="en-US" sz="2000" dirty="0">
                <a:solidFill>
                  <a:srgbClr val="D20000"/>
                </a:solidFill>
                <a:latin typeface="Consolas" pitchFamily="49" charset="0"/>
                <a:cs typeface="Consolas" pitchFamily="49" charset="0"/>
              </a:rPr>
              <a:t>lst1</a:t>
            </a:r>
            <a:r>
              <a:rPr lang="en-US" sz="2000" dirty="0">
                <a:latin typeface="Consolas" pitchFamily="49" charset="0"/>
                <a:cs typeface="Consolas" pitchFamily="49" charset="0"/>
              </a:rPr>
              <a:t>.pop_front();</a:t>
            </a:r>
            <a:endParaRPr lang="en-US" sz="2400" dirty="0">
              <a:latin typeface="Consolas" pitchFamily="49" charset="0"/>
              <a:cs typeface="Consolas" pitchFamily="49" charset="0"/>
            </a:endParaRPr>
          </a:p>
          <a:p>
            <a:pPr lvl="1" eaLnBrk="1" hangingPunct="1"/>
            <a:r>
              <a:rPr lang="en-US" altLang="zh-CN" dirty="0">
                <a:solidFill>
                  <a:srgbClr val="002060"/>
                </a:solidFill>
                <a:latin typeface="Consolas" pitchFamily="49" charset="0"/>
                <a:cs typeface="Consolas" pitchFamily="49" charset="0"/>
              </a:rPr>
              <a:t>lst2</a:t>
            </a:r>
            <a:r>
              <a:rPr lang="en-US" altLang="zh-CN" dirty="0">
                <a:latin typeface="Arial" charset="0"/>
                <a:cs typeface="Arial" charset="0"/>
              </a:rPr>
              <a:t> </a:t>
            </a:r>
            <a:r>
              <a:rPr lang="en-US" dirty="0">
                <a:latin typeface="Arial" charset="0"/>
                <a:cs typeface="Arial" charset="0"/>
              </a:rPr>
              <a:t>is now invalid</a:t>
            </a:r>
            <a:endParaRPr lang="en-US" sz="2400" dirty="0">
              <a:solidFill>
                <a:srgbClr val="D20000"/>
              </a:solidFill>
              <a:latin typeface="Consolas" pitchFamily="49" charset="0"/>
              <a:cs typeface="Consolas" pitchFamily="49" charset="0"/>
            </a:endParaRPr>
          </a:p>
        </p:txBody>
      </p:sp>
      <p:pic>
        <p:nvPicPr>
          <p:cNvPr id="4" name="Picture 5" descr="b2"/>
          <p:cNvPicPr>
            <a:picLocks noChangeAspect="1" noChangeArrowheads="1"/>
          </p:cNvPicPr>
          <p:nvPr/>
        </p:nvPicPr>
        <p:blipFill>
          <a:blip r:embed="rId2" cstate="print"/>
          <a:srcRect/>
          <a:stretch>
            <a:fillRect/>
          </a:stretch>
        </p:blipFill>
        <p:spPr bwMode="auto">
          <a:xfrm>
            <a:off x="2123728" y="2492896"/>
            <a:ext cx="4752000" cy="1011030"/>
          </a:xfrm>
          <a:prstGeom prst="rect">
            <a:avLst/>
          </a:prstGeom>
          <a:noFill/>
          <a:ln w="9525">
            <a:noFill/>
            <a:miter lim="800000"/>
            <a:headEnd/>
            <a:tailEnd/>
          </a:ln>
        </p:spPr>
      </p:pic>
      <p:pic>
        <p:nvPicPr>
          <p:cNvPr id="5" name="Picture 5" descr="b3"/>
          <p:cNvPicPr>
            <a:picLocks noChangeAspect="1" noChangeArrowheads="1"/>
          </p:cNvPicPr>
          <p:nvPr/>
        </p:nvPicPr>
        <p:blipFill>
          <a:blip r:embed="rId3" cstate="print"/>
          <a:srcRect/>
          <a:stretch>
            <a:fillRect/>
          </a:stretch>
        </p:blipFill>
        <p:spPr bwMode="auto">
          <a:xfrm>
            <a:off x="2123728" y="5085184"/>
            <a:ext cx="4752000" cy="1091375"/>
          </a:xfrm>
          <a:prstGeom prst="rect">
            <a:avLst/>
          </a:prstGeom>
          <a:noFill/>
          <a:ln w="9525">
            <a:noFill/>
            <a:miter lim="800000"/>
            <a:headEnd/>
            <a:tailEnd/>
          </a:ln>
        </p:spPr>
      </p:pic>
      <p:pic>
        <p:nvPicPr>
          <p:cNvPr id="77828" name="Picture 7782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6655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08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Like making copies, we must have a reasonable means of assigning</a:t>
            </a:r>
          </a:p>
          <a:p>
            <a:pPr lvl="1" eaLnBrk="1" hangingPunct="1"/>
            <a:r>
              <a:rPr lang="en-US" dirty="0">
                <a:latin typeface="Arial" charset="0"/>
                <a:cs typeface="Arial" charset="0"/>
              </a:rPr>
              <a:t>Starting with</a:t>
            </a: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endParaRPr lang="en-US" dirty="0">
              <a:latin typeface="Arial" charset="0"/>
              <a:cs typeface="Arial" charset="0"/>
            </a:endParaRPr>
          </a:p>
          <a:p>
            <a:pPr lvl="1" eaLnBrk="1" hangingPunct="1"/>
            <a:r>
              <a:rPr lang="en-US" dirty="0">
                <a:latin typeface="Arial" charset="0"/>
                <a:cs typeface="Arial" charset="0"/>
              </a:rPr>
              <a:t>We need to erase the content of </a:t>
            </a:r>
            <a:r>
              <a:rPr lang="en-US" dirty="0">
                <a:solidFill>
                  <a:srgbClr val="0000FF"/>
                </a:solidFill>
                <a:latin typeface="Consolas" pitchFamily="49" charset="0"/>
                <a:cs typeface="Consolas" pitchFamily="49" charset="0"/>
              </a:rPr>
              <a:t>lst2</a:t>
            </a:r>
            <a:r>
              <a:rPr lang="en-US" dirty="0">
                <a:latin typeface="Arial" charset="0"/>
                <a:cs typeface="Arial" charset="0"/>
              </a:rPr>
              <a:t> and copy over the nodes in </a:t>
            </a:r>
            <a:r>
              <a:rPr lang="en-US" dirty="0">
                <a:solidFill>
                  <a:srgbClr val="FF0000"/>
                </a:solidFill>
                <a:latin typeface="Consolas" pitchFamily="49" charset="0"/>
                <a:cs typeface="Consolas" pitchFamily="49" charset="0"/>
              </a:rPr>
              <a:t>lst1</a:t>
            </a:r>
          </a:p>
        </p:txBody>
      </p:sp>
      <p:pic>
        <p:nvPicPr>
          <p:cNvPr id="4" name="Picture 4" descr="xxx"/>
          <p:cNvPicPr>
            <a:picLocks noChangeAspect="1" noChangeArrowheads="1"/>
          </p:cNvPicPr>
          <p:nvPr/>
        </p:nvPicPr>
        <p:blipFill>
          <a:blip r:embed="rId2" cstate="print"/>
          <a:srcRect/>
          <a:stretch>
            <a:fillRect/>
          </a:stretch>
        </p:blipFill>
        <p:spPr bwMode="auto">
          <a:xfrm>
            <a:off x="1619250" y="3933825"/>
            <a:ext cx="5545138" cy="1655763"/>
          </a:xfrm>
          <a:prstGeom prst="rect">
            <a:avLst/>
          </a:prstGeom>
          <a:noFill/>
          <a:ln w="9525">
            <a:noFill/>
            <a:miter lim="800000"/>
            <a:headEnd/>
            <a:tailEnd/>
          </a:ln>
        </p:spPr>
      </p:pic>
      <p:pic>
        <p:nvPicPr>
          <p:cNvPr id="5" name="Picture 5" descr="b1"/>
          <p:cNvPicPr>
            <a:picLocks noChangeAspect="1" noChangeArrowheads="1"/>
          </p:cNvPicPr>
          <p:nvPr/>
        </p:nvPicPr>
        <p:blipFill>
          <a:blip r:embed="rId3" cstate="print"/>
          <a:srcRect/>
          <a:stretch>
            <a:fillRect/>
          </a:stretch>
        </p:blipFill>
        <p:spPr bwMode="auto">
          <a:xfrm>
            <a:off x="1619250" y="2276872"/>
            <a:ext cx="5472113" cy="1163638"/>
          </a:xfrm>
          <a:prstGeom prst="rect">
            <a:avLst/>
          </a:prstGeom>
          <a:noFill/>
          <a:ln w="9525">
            <a:noFill/>
            <a:miter lim="800000"/>
            <a:headEnd/>
            <a:tailEnd/>
          </a:ln>
        </p:spPr>
      </p:pic>
      <p:pic>
        <p:nvPicPr>
          <p:cNvPr id="80900" name="Picture 80899"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82595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2947" name="Rectangle 3"/>
          <p:cNvSpPr>
            <a:spLocks noGrp="1" noChangeArrowheads="1"/>
          </p:cNvSpPr>
          <p:nvPr>
            <p:ph type="body" idx="1"/>
          </p:nvPr>
        </p:nvSpPr>
        <p:spPr/>
        <p:txBody>
          <a:bodyPr/>
          <a:lstStyle/>
          <a:p>
            <a:pPr eaLnBrk="1" hangingPunct="1">
              <a:buFont typeface="Arial" charset="0"/>
              <a:buNone/>
            </a:pPr>
            <a:r>
              <a:rPr lang="en-US" dirty="0">
                <a:latin typeface="Arial"/>
                <a:cs typeface="Arial"/>
              </a:rPr>
              <a:t>	First, to overload the assignment operator, we must overload the function named </a:t>
            </a:r>
            <a:r>
              <a:rPr lang="en-US" dirty="0">
                <a:solidFill>
                  <a:srgbClr val="FF33CC"/>
                </a:solidFill>
                <a:latin typeface="Consolas"/>
                <a:cs typeface="Consolas" pitchFamily="49" charset="0"/>
              </a:rPr>
              <a:t>operator=</a:t>
            </a:r>
          </a:p>
          <a:p>
            <a:pPr lvl="1" eaLnBrk="1" hangingPunct="1"/>
            <a:r>
              <a:rPr lang="en-US" dirty="0">
                <a:latin typeface="Arial" charset="0"/>
                <a:cs typeface="Arial" charset="0"/>
              </a:rPr>
              <a:t>This is a how you indicate to the compiler that</a:t>
            </a:r>
            <a:br>
              <a:rPr lang="en-US" dirty="0">
                <a:latin typeface="Arial" charset="0"/>
                <a:cs typeface="Arial" charset="0"/>
              </a:rPr>
            </a:br>
            <a:r>
              <a:rPr lang="en-US" dirty="0">
                <a:latin typeface="Arial" charset="0"/>
                <a:cs typeface="Arial" charset="0"/>
              </a:rPr>
              <a:t>you are overloading the assignment (</a:t>
            </a:r>
            <a:r>
              <a:rPr lang="en-US" dirty="0">
                <a:solidFill>
                  <a:srgbClr val="FF33CC"/>
                </a:solidFill>
                <a:latin typeface="Consolas" pitchFamily="49" charset="0"/>
                <a:cs typeface="Consolas" pitchFamily="49" charset="0"/>
              </a:rPr>
              <a:t>=</a:t>
            </a:r>
            <a:r>
              <a:rPr lang="en-US" dirty="0">
                <a:latin typeface="Arial" charset="0"/>
                <a:cs typeface="Arial" charset="0"/>
              </a:rPr>
              <a:t>) operator</a:t>
            </a:r>
          </a:p>
          <a:p>
            <a:pPr eaLnBrk="1" hangingPunct="1">
              <a:buFont typeface="Arial" charset="0"/>
              <a:buNone/>
            </a:pPr>
            <a:endParaRPr lang="en-US" dirty="0">
              <a:latin typeface="Arial" charset="0"/>
              <a:cs typeface="Arial" charset="0"/>
            </a:endParaRPr>
          </a:p>
          <a:p>
            <a:pPr eaLnBrk="1" hangingPunct="1">
              <a:buNone/>
            </a:pPr>
            <a:r>
              <a:rPr lang="en-US" dirty="0">
                <a:latin typeface="Arial"/>
                <a:cs typeface="Arial"/>
              </a:rPr>
              <a:t>	The signature is: (normal version)</a:t>
            </a:r>
          </a:p>
          <a:p>
            <a:pPr lvl="2">
              <a:buNone/>
            </a:pPr>
            <a:r>
              <a:rPr lang="en-US" sz="1800" dirty="0">
                <a:latin typeface="Consolas"/>
                <a:cs typeface="Arial"/>
              </a:rPr>
              <a:t>List &amp;</a:t>
            </a:r>
            <a:r>
              <a:rPr lang="en-US" sz="1800" dirty="0">
                <a:solidFill>
                  <a:srgbClr val="FF33CC"/>
                </a:solidFill>
                <a:latin typeface="Consolas"/>
                <a:cs typeface="Arial"/>
              </a:rPr>
              <a:t>operator=</a:t>
            </a:r>
            <a:r>
              <a:rPr lang="en-US" sz="1800" dirty="0">
                <a:latin typeface="Consolas"/>
                <a:cs typeface="Arial"/>
              </a:rPr>
              <a:t>( List </a:t>
            </a:r>
            <a:r>
              <a:rPr lang="en-US" sz="1800" dirty="0">
                <a:solidFill>
                  <a:srgbClr val="FF33CC"/>
                </a:solidFill>
                <a:latin typeface="Consolas"/>
                <a:cs typeface="Arial"/>
              </a:rPr>
              <a:t>const </a:t>
            </a:r>
            <a:r>
              <a:rPr lang="en-US" sz="1800" dirty="0">
                <a:latin typeface="Consolas"/>
                <a:cs typeface="Arial"/>
              </a:rPr>
              <a:t>&amp; );</a:t>
            </a:r>
            <a:endParaRPr lang="en-US">
              <a:cs typeface="Arial"/>
            </a:endParaRPr>
          </a:p>
          <a:p>
            <a:pPr lvl="2">
              <a:buNone/>
            </a:pPr>
            <a:endParaRPr lang="en-US" sz="1800" dirty="0">
              <a:latin typeface="Consolas"/>
              <a:cs typeface="Consolas" pitchFamily="49" charset="0"/>
            </a:endParaRPr>
          </a:p>
        </p:txBody>
      </p:sp>
      <p:pic>
        <p:nvPicPr>
          <p:cNvPr id="82948" name="Picture 8294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8661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7"/>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8"/>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9"/>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994640" y="3693836"/>
            <a:ext cx="3377182" cy="1176977"/>
            <a:chOff x="5197058" y="3920062"/>
            <a:chExt cx="3377182" cy="1176977"/>
          </a:xfrm>
        </p:grpSpPr>
        <p:sp>
          <p:nvSpPr>
            <p:cNvPr id="70" name="矩形 6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79" name="文本框 78"/>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80" name="文本框 79"/>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81" name="文本框 80"/>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84" name="文本框 83"/>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85" name="文本框 84"/>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86" name="文本框 85"/>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6" name="文本框 85"/>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2" name="文本框 91"/>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93" name="文本框 92"/>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822292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7370" name="Picture 10" descr="C:\Users\dwharder\Desktop\v1.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p:txBody>
      </p:sp>
      <p:pic>
        <p:nvPicPr>
          <p:cNvPr id="527371" name="Picture 52737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517509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dirty="0">
                <a:latin typeface="Arial" charset="0"/>
                <a:cs typeface="Arial" charset="0"/>
              </a:rPr>
              <a:t>Call the copy constructor to create </a:t>
            </a:r>
            <a:r>
              <a:rPr lang="en-US" dirty="0" err="1">
                <a:latin typeface="Consolas" pitchFamily="49" charset="0"/>
                <a:cs typeface="Consolas" pitchFamily="49" charset="0"/>
              </a:rPr>
              <a:t>rhs</a:t>
            </a:r>
            <a:endParaRPr lang="en-US" dirty="0">
              <a:latin typeface="Consolas" pitchFamily="49" charset="0"/>
              <a:cs typeface="Consolas" pitchFamily="49" charset="0"/>
            </a:endParaRPr>
          </a:p>
        </p:txBody>
      </p:sp>
      <p:pic>
        <p:nvPicPr>
          <p:cNvPr id="13" name="Picture 9" descr="C:\Users\dwharder\Desktop\v2.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pic>
        <p:nvPicPr>
          <p:cNvPr id="90116" name="Picture 901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37510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7" name="Picture 8" descr="C:\Users\dwharder\Desktop\v3.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pic>
        <p:nvPicPr>
          <p:cNvPr id="90116" name="Picture 901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9267323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0115"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dirty="0">
                <a:latin typeface="Arial" charset="0"/>
                <a:cs typeface="Arial" charset="0"/>
              </a:rPr>
              <a:t>The destructor is called on </a:t>
            </a:r>
            <a:r>
              <a:rPr lang="en-US" dirty="0" err="1">
                <a:latin typeface="Consolas" pitchFamily="49" charset="0"/>
                <a:cs typeface="Consolas" pitchFamily="49" charset="0"/>
              </a:rPr>
              <a:t>rhs</a:t>
            </a:r>
            <a:endParaRPr lang="en-US" dirty="0">
              <a:latin typeface="Consolas" pitchFamily="49" charset="0"/>
              <a:cs typeface="Consolas" pitchFamily="49" charset="0"/>
            </a:endParaRPr>
          </a:p>
          <a:p>
            <a:pPr lvl="1" eaLnBrk="1" hangingPunct="1"/>
            <a:endParaRPr lang="en-US" dirty="0">
              <a:latin typeface="Consolas" pitchFamily="49" charset="0"/>
              <a:cs typeface="Consolas" pitchFamily="49" charset="0"/>
            </a:endParaRPr>
          </a:p>
        </p:txBody>
      </p:sp>
      <p:pic>
        <p:nvPicPr>
          <p:cNvPr id="8" name="Picture 7" descr="C:\Users\dwharder\Desktop\v4.png"/>
          <p:cNvPicPr>
            <a:picLocks noChangeAspect="1" noChangeArrowheads="1"/>
          </p:cNvPicPr>
          <p:nvPr/>
        </p:nvPicPr>
        <p:blipFill>
          <a:blip r:embed="rId2" cstate="print"/>
          <a:srcRect/>
          <a:stretch>
            <a:fillRect/>
          </a:stretch>
        </p:blipFill>
        <p:spPr bwMode="auto">
          <a:xfrm>
            <a:off x="1224136" y="3212976"/>
            <a:ext cx="5436096" cy="1934978"/>
          </a:xfrm>
          <a:prstGeom prst="rect">
            <a:avLst/>
          </a:prstGeom>
          <a:noFill/>
        </p:spPr>
      </p:pic>
      <p:pic>
        <p:nvPicPr>
          <p:cNvPr id="90116" name="Picture 901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400856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p:txBody>
      </p:sp>
      <p:pic>
        <p:nvPicPr>
          <p:cNvPr id="8" name="Picture 11" descr="C:\Users\dwharder\Desktop\v5.png"/>
          <p:cNvPicPr>
            <a:picLocks noChangeAspect="1" noChangeArrowheads="1"/>
          </p:cNvPicPr>
          <p:nvPr/>
        </p:nvPicPr>
        <p:blipFill>
          <a:blip r:embed="rId2" cstate="print"/>
          <a:srcRect/>
          <a:stretch>
            <a:fillRect/>
          </a:stretch>
        </p:blipFill>
        <p:spPr bwMode="auto">
          <a:xfrm>
            <a:off x="1224136" y="3212976"/>
            <a:ext cx="5436096" cy="1930722"/>
          </a:xfrm>
          <a:prstGeom prst="rect">
            <a:avLst/>
          </a:prstGeom>
          <a:noFill/>
        </p:spPr>
      </p:pic>
      <p:pic>
        <p:nvPicPr>
          <p:cNvPr id="91140" name="Picture 9113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852010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91139" name="Rectangle 3"/>
          <p:cNvSpPr>
            <a:spLocks noGrp="1" noChangeArrowheads="1"/>
          </p:cNvSpPr>
          <p:nvPr>
            <p:ph type="body" idx="1"/>
          </p:nvPr>
        </p:nvSpPr>
        <p:spPr>
          <a:xfrm>
            <a:off x="457200" y="1600200"/>
            <a:ext cx="8229600" cy="4738614"/>
          </a:xfrm>
        </p:spPr>
        <p:txBody>
          <a:bodyPr/>
          <a:lstStyle/>
          <a:p>
            <a:pPr eaLnBrk="1" hangingPunct="1">
              <a:buNone/>
            </a:pPr>
            <a:r>
              <a:rPr lang="en-US" dirty="0">
                <a:latin typeface="Arial" charset="0"/>
                <a:cs typeface="Arial" charset="0"/>
              </a:rPr>
              <a:t>	Visually, we are doing the following:</a:t>
            </a:r>
          </a:p>
          <a:p>
            <a:pPr lvl="1" eaLnBrk="1" hangingPunct="1"/>
            <a:r>
              <a:rPr lang="en-US" altLang="zh-CN" dirty="0">
                <a:latin typeface="Arial" charset="0"/>
                <a:cs typeface="Arial" charset="0"/>
              </a:rPr>
              <a:t>Call the copy constructor to create </a:t>
            </a:r>
            <a:r>
              <a:rPr lang="en-US" altLang="zh-CN" dirty="0" err="1">
                <a:latin typeface="Consolas" pitchFamily="49" charset="0"/>
                <a:cs typeface="Consolas" pitchFamily="49" charset="0"/>
              </a:rPr>
              <a:t>rhs</a:t>
            </a:r>
            <a:endParaRPr lang="en-US" altLang="zh-CN" dirty="0">
              <a:latin typeface="Consolas" pitchFamily="49" charset="0"/>
              <a:cs typeface="Consolas" pitchFamily="49" charset="0"/>
            </a:endParaRPr>
          </a:p>
          <a:p>
            <a:pPr lvl="1" eaLnBrk="1" hangingPunct="1"/>
            <a:r>
              <a:rPr lang="en-US" dirty="0">
                <a:latin typeface="Arial" charset="0"/>
                <a:cs typeface="Arial" charset="0"/>
              </a:rPr>
              <a:t>Swapping the member variables of </a:t>
            </a:r>
            <a:r>
              <a:rPr lang="en-US" dirty="0">
                <a:latin typeface="Consolas" pitchFamily="49" charset="0"/>
                <a:cs typeface="Consolas" pitchFamily="49" charset="0"/>
              </a:rPr>
              <a:t>*this</a:t>
            </a:r>
            <a:r>
              <a:rPr lang="en-US" dirty="0">
                <a:latin typeface="Arial" charset="0"/>
                <a:cs typeface="Arial" charset="0"/>
              </a:rPr>
              <a:t> and </a:t>
            </a:r>
            <a:r>
              <a:rPr lang="en-US" dirty="0" err="1">
                <a:latin typeface="Consolas" pitchFamily="49" charset="0"/>
                <a:cs typeface="Consolas" pitchFamily="49" charset="0"/>
              </a:rPr>
              <a:t>rhs</a:t>
            </a:r>
            <a:endParaRPr lang="en-US" dirty="0">
              <a:latin typeface="Arial" charset="0"/>
              <a:cs typeface="Arial" charset="0"/>
            </a:endParaRPr>
          </a:p>
          <a:p>
            <a:pPr lvl="1" eaLnBrk="1" hangingPunct="1"/>
            <a:r>
              <a:rPr lang="en-US" altLang="zh-CN" dirty="0">
                <a:latin typeface="Arial" charset="0"/>
                <a:cs typeface="Arial" charset="0"/>
              </a:rPr>
              <a:t>The destructor is called on </a:t>
            </a:r>
            <a:r>
              <a:rPr lang="en-US" altLang="zh-CN" dirty="0" err="1">
                <a:latin typeface="Consolas" pitchFamily="49" charset="0"/>
                <a:cs typeface="Consolas" pitchFamily="49" charset="0"/>
              </a:rPr>
              <a:t>rhs</a:t>
            </a:r>
            <a:endParaRPr lang="en-US" altLang="zh-CN">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endParaRPr lang="en-US" altLang="zh-CN" dirty="0">
              <a:latin typeface="Consolas" pitchFamily="49" charset="0"/>
              <a:ea typeface="宋体"/>
              <a:cs typeface="Consolas" pitchFamily="49" charset="0"/>
            </a:endParaRPr>
          </a:p>
          <a:p>
            <a:pPr lvl="1"/>
            <a:r>
              <a:rPr lang="en-US" altLang="zh-CN" b="1" dirty="0">
                <a:latin typeface="Consolas"/>
                <a:ea typeface="宋体"/>
                <a:cs typeface="Consolas" pitchFamily="49" charset="0"/>
                <a:hlinkClick r:id="rId2"/>
              </a:rPr>
              <a:t>The copy-and-swap idiom.</a:t>
            </a:r>
          </a:p>
          <a:p>
            <a:pPr marL="914400" lvl="2" indent="0">
              <a:buNone/>
            </a:pPr>
            <a:r>
              <a:rPr lang="en-US" altLang="zh-CN" sz="1800" dirty="0">
                <a:latin typeface="Arial"/>
                <a:ea typeface="宋体"/>
                <a:cs typeface="Consolas" pitchFamily="49" charset="0"/>
              </a:rPr>
              <a:t>The assignment operator may be typically declared as</a:t>
            </a:r>
          </a:p>
          <a:p>
            <a:pPr marL="914400" lvl="2" indent="0">
              <a:buNone/>
            </a:pPr>
            <a:r>
              <a:rPr lang="en-US" dirty="0">
                <a:latin typeface="Consolas"/>
                <a:ea typeface="宋体"/>
                <a:cs typeface="Arial"/>
              </a:rPr>
              <a:t>List &amp;</a:t>
            </a:r>
            <a:r>
              <a:rPr lang="en-US" dirty="0">
                <a:solidFill>
                  <a:srgbClr val="FF33CC"/>
                </a:solidFill>
                <a:latin typeface="Consolas"/>
                <a:ea typeface="宋体"/>
                <a:cs typeface="Arial"/>
              </a:rPr>
              <a:t>operator=</a:t>
            </a:r>
            <a:r>
              <a:rPr lang="en-US" dirty="0">
                <a:latin typeface="Consolas"/>
                <a:ea typeface="宋体"/>
                <a:cs typeface="Arial"/>
              </a:rPr>
              <a:t>( List );</a:t>
            </a:r>
            <a:endParaRPr lang="en-US" dirty="0">
              <a:cs typeface="Arial"/>
            </a:endParaRPr>
          </a:p>
        </p:txBody>
      </p:sp>
      <p:pic>
        <p:nvPicPr>
          <p:cNvPr id="8" name="Picture 11" descr="C:\Users\dwharder\Desktop\v5.png"/>
          <p:cNvPicPr>
            <a:picLocks noChangeAspect="1" noChangeArrowheads="1"/>
          </p:cNvPicPr>
          <p:nvPr/>
        </p:nvPicPr>
        <p:blipFill>
          <a:blip r:embed="rId3" cstate="print"/>
          <a:srcRect/>
          <a:stretch>
            <a:fillRect/>
          </a:stretch>
        </p:blipFill>
        <p:spPr bwMode="auto">
          <a:xfrm>
            <a:off x="1224136" y="3212976"/>
            <a:ext cx="5436096" cy="1930722"/>
          </a:xfrm>
          <a:prstGeom prst="rect">
            <a:avLst/>
          </a:prstGeom>
          <a:noFill/>
        </p:spPr>
      </p:pic>
      <p:pic>
        <p:nvPicPr>
          <p:cNvPr id="91140" name="Picture 91139"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97097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p:txBody>
      </p:sp>
      <p:pic>
        <p:nvPicPr>
          <p:cNvPr id="5" name="Picture 3" descr="C:\Users\dwharder\Desktop\v1.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pic>
        <p:nvPicPr>
          <p:cNvPr id="17" name="Picture 1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343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Assignment</a:t>
            </a:r>
            <a:endParaRPr lang="en-CA" dirty="0"/>
          </a:p>
        </p:txBody>
      </p:sp>
      <p:sp>
        <p:nvSpPr>
          <p:cNvPr id="3" name="Content Placeholder 2"/>
          <p:cNvSpPr>
            <a:spLocks noGrp="1"/>
          </p:cNvSpPr>
          <p:nvPr>
            <p:ph idx="1"/>
          </p:nvPr>
        </p:nvSpPr>
        <p:spPr/>
        <p:txBody>
          <a:bodyPr/>
          <a:lstStyle/>
          <a:p>
            <a:pPr>
              <a:buNone/>
            </a:pPr>
            <a:r>
              <a:rPr lang="en-CA" dirty="0"/>
              <a:t>	Can we do better?</a:t>
            </a:r>
          </a:p>
          <a:p>
            <a:pPr lvl="1"/>
            <a:endParaRPr lang="en-CA" dirty="0"/>
          </a:p>
          <a:p>
            <a:pPr>
              <a:buNone/>
            </a:pPr>
            <a:r>
              <a:rPr lang="en-CA" dirty="0"/>
              <a:t>	Consider the calls to </a:t>
            </a:r>
            <a:r>
              <a:rPr lang="en-CA" dirty="0">
                <a:latin typeface="Consolas" pitchFamily="49" charset="0"/>
                <a:cs typeface="Consolas" pitchFamily="49" charset="0"/>
              </a:rPr>
              <a:t>new</a:t>
            </a:r>
            <a:r>
              <a:rPr lang="en-CA" dirty="0"/>
              <a:t> and </a:t>
            </a:r>
            <a:r>
              <a:rPr lang="en-CA" dirty="0">
                <a:latin typeface="Consolas" pitchFamily="49" charset="0"/>
                <a:cs typeface="Consolas" pitchFamily="49" charset="0"/>
              </a:rPr>
              <a:t>delete</a:t>
            </a:r>
          </a:p>
          <a:p>
            <a:pPr lvl="1"/>
            <a:r>
              <a:rPr lang="en-CA" dirty="0"/>
              <a:t>Each of these is very expensive…</a:t>
            </a:r>
          </a:p>
          <a:p>
            <a:pPr lvl="1"/>
            <a:r>
              <a:rPr lang="en-CA" dirty="0"/>
              <a:t>Would it not be better to reuse the nodes if possible?</a:t>
            </a:r>
          </a:p>
          <a:p>
            <a:pPr lvl="1"/>
            <a:endParaRPr lang="en-CA" dirty="0"/>
          </a:p>
          <a:p>
            <a:pPr lvl="1"/>
            <a:endParaRPr lang="en-CA" dirty="0"/>
          </a:p>
          <a:p>
            <a:pPr lvl="1"/>
            <a:endParaRPr lang="en-CA" dirty="0"/>
          </a:p>
          <a:p>
            <a:pPr lvl="1"/>
            <a:endParaRPr lang="en-CA" dirty="0"/>
          </a:p>
          <a:p>
            <a:pPr lvl="1"/>
            <a:r>
              <a:rPr lang="en-CA" dirty="0"/>
              <a:t>No calls to </a:t>
            </a:r>
            <a:r>
              <a:rPr lang="en-CA" dirty="0">
                <a:latin typeface="Consolas" pitchFamily="49" charset="0"/>
                <a:cs typeface="Consolas" pitchFamily="49" charset="0"/>
              </a:rPr>
              <a:t>new</a:t>
            </a:r>
            <a:r>
              <a:rPr lang="en-CA" dirty="0"/>
              <a:t> or </a:t>
            </a:r>
            <a:r>
              <a:rPr lang="en-CA" dirty="0">
                <a:latin typeface="Consolas" pitchFamily="49" charset="0"/>
                <a:cs typeface="Consolas" pitchFamily="49" charset="0"/>
              </a:rPr>
              <a:t>delete</a:t>
            </a:r>
          </a:p>
        </p:txBody>
      </p:sp>
      <p:pic>
        <p:nvPicPr>
          <p:cNvPr id="528386" name="Picture 2" descr="C:\Users\dwharder\Desktop\v2.png"/>
          <p:cNvPicPr>
            <a:picLocks noChangeAspect="1" noChangeArrowheads="1"/>
          </p:cNvPicPr>
          <p:nvPr/>
        </p:nvPicPr>
        <p:blipFill>
          <a:blip r:embed="rId3" cstate="print"/>
          <a:srcRect/>
          <a:stretch>
            <a:fillRect/>
          </a:stretch>
        </p:blipFill>
        <p:spPr bwMode="auto">
          <a:xfrm>
            <a:off x="2483768" y="3429000"/>
            <a:ext cx="4896544" cy="1158968"/>
          </a:xfrm>
          <a:prstGeom prst="rect">
            <a:avLst/>
          </a:prstGeom>
          <a:noFill/>
        </p:spPr>
      </p:pic>
      <p:pic>
        <p:nvPicPr>
          <p:cNvPr id="528387" name="Picture 52838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541106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dirty="0">
                <a:latin typeface="Arial" charset="0"/>
                <a:cs typeface="Arial" charset="0"/>
              </a:rPr>
              <a:t>Assignment</a:t>
            </a:r>
          </a:p>
        </p:txBody>
      </p:sp>
      <p:sp>
        <p:nvSpPr>
          <p:cNvPr id="88067" name="Rectangle 3"/>
          <p:cNvSpPr>
            <a:spLocks noGrp="1" noChangeArrowheads="1"/>
          </p:cNvSpPr>
          <p:nvPr>
            <p:ph type="body" idx="1"/>
          </p:nvPr>
        </p:nvSpPr>
        <p:spPr/>
        <p:txBody>
          <a:bodyPr>
            <a:normAutofit/>
          </a:bodyPr>
          <a:lstStyle/>
          <a:p>
            <a:pPr eaLnBrk="1" hangingPunct="1">
              <a:buNone/>
            </a:pPr>
            <a:r>
              <a:rPr lang="en-CA" dirty="0">
                <a:solidFill>
                  <a:prstClr val="black"/>
                </a:solidFill>
              </a:rPr>
              <a:t>	What is the plan?</a:t>
            </a:r>
          </a:p>
          <a:p>
            <a:pPr lvl="1" eaLnBrk="1" hangingPunct="1"/>
            <a:r>
              <a:rPr lang="en-CA" sz="2000" dirty="0">
                <a:solidFill>
                  <a:prstClr val="black"/>
                </a:solidFill>
              </a:rPr>
              <a:t>If the right-hand side is empty, it’s straight-forward:</a:t>
            </a:r>
          </a:p>
          <a:p>
            <a:pPr lvl="2" eaLnBrk="1" hangingPunct="1"/>
            <a:r>
              <a:rPr lang="en-CA" sz="1800" dirty="0">
                <a:solidFill>
                  <a:prstClr val="black"/>
                </a:solidFill>
              </a:rPr>
              <a:t>Just empty this list</a:t>
            </a:r>
          </a:p>
          <a:p>
            <a:pPr lvl="1" eaLnBrk="1" hangingPunct="1"/>
            <a:r>
              <a:rPr lang="en-CA" sz="2000" dirty="0">
                <a:solidFill>
                  <a:prstClr val="black"/>
                </a:solidFill>
              </a:rPr>
              <a:t>Otherwise, step through the right-hand side list and for each node there</a:t>
            </a:r>
          </a:p>
          <a:p>
            <a:pPr lvl="2" eaLnBrk="1" hangingPunct="1"/>
            <a:r>
              <a:rPr lang="en-CA" sz="1800" dirty="0">
                <a:solidFill>
                  <a:prstClr val="black"/>
                </a:solidFill>
              </a:rPr>
              <a:t>If there is a corresponding node in this, copy over the value, else</a:t>
            </a:r>
          </a:p>
          <a:p>
            <a:pPr lvl="2" eaLnBrk="1" hangingPunct="1"/>
            <a:r>
              <a:rPr lang="en-CA" sz="1800" dirty="0">
                <a:solidFill>
                  <a:prstClr val="black"/>
                </a:solidFill>
              </a:rPr>
              <a:t>There is no corresponding node; create a new node and append it</a:t>
            </a:r>
          </a:p>
          <a:p>
            <a:pPr lvl="1" eaLnBrk="1" hangingPunct="1"/>
            <a:r>
              <a:rPr lang="en-CA" sz="2000" dirty="0">
                <a:solidFill>
                  <a:prstClr val="black"/>
                </a:solidFill>
              </a:rPr>
              <a:t>If there are any nodes remaining in this, delete them</a:t>
            </a:r>
          </a:p>
        </p:txBody>
      </p:sp>
      <p:pic>
        <p:nvPicPr>
          <p:cNvPr id="88068" name="Picture 8806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68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3" name="TextBox 12"/>
          <p:cNvSpPr txBox="1"/>
          <p:nvPr/>
        </p:nvSpPr>
        <p:spPr>
          <a:xfrm>
            <a:off x="323528" y="4541058"/>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sp>
        <p:nvSpPr>
          <p:cNvPr id="3" name="Rectangle 2"/>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pic>
        <p:nvPicPr>
          <p:cNvPr id="10243" name="Picture 1024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1185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5956441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Linked list</a:t>
            </a:r>
          </a:p>
        </p:txBody>
      </p:sp>
      <p:graphicFrame>
        <p:nvGraphicFramePr>
          <p:cNvPr id="6" name="Table 5"/>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O</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FF0000"/>
                          </a:solidFill>
                          <a:effectLst/>
                          <a:latin typeface="Symbol"/>
                          <a:ea typeface="Times New Roman"/>
                          <a:cs typeface="Times New Roman"/>
                        </a:rPr>
                        <a:t>Q</a:t>
                      </a:r>
                      <a:r>
                        <a:rPr lang="en-CA" sz="2000" kern="1200" dirty="0">
                          <a:solidFill>
                            <a:srgbClr val="FF0000"/>
                          </a:solidFill>
                          <a:effectLst/>
                          <a:latin typeface="Times New Roman"/>
                          <a:ea typeface="Times New Roman"/>
                          <a:cs typeface="Times New Roman"/>
                        </a:rPr>
                        <a:t>(</a:t>
                      </a:r>
                      <a:r>
                        <a:rPr lang="en-CA" sz="2000" i="1" kern="1200" dirty="0">
                          <a:solidFill>
                            <a:srgbClr val="FF0000"/>
                          </a:solidFill>
                          <a:effectLst/>
                          <a:latin typeface="Times New Roman"/>
                          <a:ea typeface="Times New Roman"/>
                          <a:cs typeface="Times New Roman"/>
                        </a:rPr>
                        <a:t>n</a:t>
                      </a:r>
                      <a:r>
                        <a:rPr lang="en-CA" sz="2000" kern="1200" dirty="0">
                          <a:solidFill>
                            <a:srgbClr val="FF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7" name="Picture 5" descr="C:\Users\dwharder\Desktop\l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07" y="5281223"/>
            <a:ext cx="7044615" cy="75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4530133"/>
            <a:ext cx="8147248" cy="400110"/>
          </a:xfrm>
          <a:prstGeom prst="rect">
            <a:avLst/>
          </a:prstGeom>
          <a:noFill/>
        </p:spPr>
        <p:txBody>
          <a:bodyPr wrap="square" rtlCol="0">
            <a:spAutoFit/>
          </a:bodyPr>
          <a:lstStyle/>
          <a:p>
            <a:r>
              <a:rPr lang="en-CA" sz="2000" dirty="0">
                <a:solidFill>
                  <a:srgbClr val="00B0F0"/>
                </a:solidFill>
              </a:rPr>
              <a:t>By replacing the value in the node in question, we can speed things up</a:t>
            </a:r>
          </a:p>
        </p:txBody>
      </p:sp>
      <p:sp>
        <p:nvSpPr>
          <p:cNvPr id="8" name="Rectangle 7"/>
          <p:cNvSpPr/>
          <p:nvPr/>
        </p:nvSpPr>
        <p:spPr>
          <a:xfrm>
            <a:off x="2699792" y="5850069"/>
            <a:ext cx="4572000" cy="369332"/>
          </a:xfrm>
          <a:prstGeom prst="rect">
            <a:avLst/>
          </a:prstGeom>
        </p:spPr>
        <p:txBody>
          <a:bodyPr>
            <a:spAutoFit/>
          </a:bodyPr>
          <a:lstStyle/>
          <a:p>
            <a:pPr eaLnBrk="1" hangingPunct="1">
              <a:buFontTx/>
              <a:buNone/>
            </a:pPr>
            <a:r>
              <a:rPr lang="en-US" altLang="zh-CN" dirty="0"/>
              <a:t>Assume we have a tail pointer</a:t>
            </a:r>
            <a:endParaRPr lang="en-US" altLang="zh-CN" baseline="30000" dirty="0"/>
          </a:p>
        </p:txBody>
      </p:sp>
      <p:pic>
        <p:nvPicPr>
          <p:cNvPr id="10243" name="Picture 1024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948316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solidFill>
                  <a:srgbClr val="FF0000"/>
                </a:solidFill>
              </a:rPr>
              <a:t>Doubly linked list</a:t>
            </a:r>
          </a:p>
          <a:p>
            <a:r>
              <a:rPr lang="en-US" altLang="zh-CN" dirty="0"/>
              <a:t>Node-based storage with arrays</a:t>
            </a:r>
          </a:p>
          <a:p>
            <a:r>
              <a:rPr lang="en-US" altLang="zh-CN" dirty="0"/>
              <a:t>Application</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846339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Arial" charset="0"/>
                <a:cs typeface="Arial" charset="0"/>
              </a:rPr>
              <a:t>Doubly linked lists</a:t>
            </a:r>
          </a:p>
        </p:txBody>
      </p:sp>
      <p:pic>
        <p:nvPicPr>
          <p:cNvPr id="12" name="Picture 6" descr="C:\Users\dwharder\Desktop\l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27" y="4941168"/>
            <a:ext cx="7044617" cy="109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611560" y="1556792"/>
          <a:ext cx="7776864" cy="2574037"/>
        </p:xfrm>
        <a:graphic>
          <a:graphicData uri="http://schemas.openxmlformats.org/drawingml/2006/table">
            <a:tbl>
              <a:tblPr/>
              <a:tblGrid>
                <a:gridCol w="1842266">
                  <a:extLst>
                    <a:ext uri="{9D8B030D-6E8A-4147-A177-3AD203B41FA5}">
                      <a16:colId xmlns:a16="http://schemas.microsoft.com/office/drawing/2014/main" val="20000"/>
                    </a:ext>
                  </a:extLst>
                </a:gridCol>
                <a:gridCol w="1958310">
                  <a:extLst>
                    <a:ext uri="{9D8B030D-6E8A-4147-A177-3AD203B41FA5}">
                      <a16:colId xmlns:a16="http://schemas.microsoft.com/office/drawing/2014/main" val="20001"/>
                    </a:ext>
                  </a:extLst>
                </a:gridCol>
                <a:gridCol w="196006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0">
                <a:tc>
                  <a:txBody>
                    <a:bodyPr/>
                    <a:lstStyle/>
                    <a:p>
                      <a:endParaRPr lang="en-CA" sz="2000" dirty="0">
                        <a:solidFill>
                          <a:srgbClr val="000000"/>
                        </a:solidFill>
                        <a:effectLst/>
                        <a:latin typeface="Arial" panose="020B0604020202020204" pitchFamily="34" charset="0"/>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Front/</a:t>
                      </a:r>
                      <a:r>
                        <a:rPr lang="en-CA" sz="2000" kern="1200" dirty="0">
                          <a:solidFill>
                            <a:srgbClr val="000000"/>
                          </a:solidFill>
                          <a:effectLst/>
                          <a:latin typeface="Times New Roman" panose="02020603050405020304" pitchFamily="18" charset="0"/>
                          <a:ea typeface="Times New Roman"/>
                          <a:cs typeface="Times New Roman" panose="02020603050405020304" pitchFamily="18" charset="0"/>
                        </a:rPr>
                        <a:t>1</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st</a:t>
                      </a:r>
                      <a:r>
                        <a:rPr lang="en-CA" sz="2000" kern="1200" dirty="0">
                          <a:solidFill>
                            <a:srgbClr val="000000"/>
                          </a:solidFill>
                          <a:effectLst/>
                          <a:latin typeface="Arial" panose="020B0604020202020204" pitchFamily="34" charset="0"/>
                          <a:ea typeface="Times New Roman"/>
                          <a:cs typeface="Arial" panose="020B0604020202020204" pitchFamily="34" charset="0"/>
                        </a:rPr>
                        <a:t> node </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i="1" dirty="0">
                          <a:solidFill>
                            <a:srgbClr val="000000"/>
                          </a:solidFill>
                          <a:effectLst/>
                          <a:latin typeface="Times New Roman"/>
                          <a:ea typeface="Times New Roman"/>
                          <a:cs typeface="Times New Roman"/>
                        </a:rPr>
                        <a:t>k</a:t>
                      </a:r>
                      <a:r>
                        <a:rPr lang="en-CA" sz="2000" baseline="30000" dirty="0">
                          <a:solidFill>
                            <a:srgbClr val="000000"/>
                          </a:solidFill>
                          <a:effectLst/>
                          <a:latin typeface="Times New Roman"/>
                          <a:ea typeface="Times New Roman"/>
                          <a:cs typeface="Times New Roman"/>
                        </a:rPr>
                        <a:t>th</a:t>
                      </a:r>
                      <a:r>
                        <a:rPr lang="en-CA" sz="2000" dirty="0">
                          <a:solidFill>
                            <a:srgbClr val="000000"/>
                          </a:solidFill>
                          <a:effectLst/>
                          <a:latin typeface="Times New Roman"/>
                          <a:ea typeface="Times New Roman"/>
                          <a:cs typeface="Times New Roman"/>
                        </a:rPr>
                        <a:t> </a:t>
                      </a:r>
                      <a:r>
                        <a:rPr lang="en-CA" sz="2000" dirty="0">
                          <a:solidFill>
                            <a:srgbClr val="000000"/>
                          </a:solidFill>
                          <a:effectLst/>
                          <a:latin typeface="Arial" panose="020B0604020202020204" pitchFamily="34" charset="0"/>
                          <a:ea typeface="Times New Roman"/>
                          <a:cs typeface="Arial" panose="020B0604020202020204" pitchFamily="34" charset="0"/>
                        </a:rPr>
                        <a:t>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Back/</a:t>
                      </a:r>
                      <a:r>
                        <a:rPr lang="en-CA" sz="2000" i="1" kern="1200" dirty="0">
                          <a:solidFill>
                            <a:srgbClr val="000000"/>
                          </a:solidFill>
                          <a:effectLst/>
                          <a:latin typeface="Times New Roman" panose="02020603050405020304" pitchFamily="18" charset="0"/>
                          <a:ea typeface="Times New Roman"/>
                          <a:cs typeface="Times New Roman" panose="02020603050405020304" pitchFamily="18" charset="0"/>
                        </a:rPr>
                        <a:t>n</a:t>
                      </a:r>
                      <a:r>
                        <a:rPr lang="en-CA" sz="2000" kern="1200" baseline="30000" dirty="0">
                          <a:solidFill>
                            <a:srgbClr val="000000"/>
                          </a:solidFill>
                          <a:effectLst/>
                          <a:latin typeface="Arial" panose="020B0604020202020204" pitchFamily="34" charset="0"/>
                          <a:ea typeface="Times New Roman"/>
                          <a:cs typeface="Arial" panose="020B0604020202020204" pitchFamily="34" charset="0"/>
                        </a:rPr>
                        <a:t>th</a:t>
                      </a:r>
                      <a:r>
                        <a:rPr lang="en-CA" sz="2000" kern="1200" dirty="0">
                          <a:solidFill>
                            <a:srgbClr val="000000"/>
                          </a:solidFill>
                          <a:effectLst/>
                          <a:latin typeface="Arial" panose="020B0604020202020204" pitchFamily="34" charset="0"/>
                          <a:ea typeface="Times New Roman"/>
                          <a:cs typeface="Arial" panose="020B0604020202020204" pitchFamily="34" charset="0"/>
                        </a:rPr>
                        <a:t> node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Find</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CA" sz="2000" b="0" i="0" u="none" strike="noStrike" kern="1200" cap="none" spc="0" normalizeH="0" baseline="0" noProof="0" dirty="0">
                          <a:ln>
                            <a:noFill/>
                          </a:ln>
                          <a:solidFill>
                            <a:srgbClr val="FF0000"/>
                          </a:solidFill>
                          <a:effectLst/>
                          <a:uLnTx/>
                          <a:uFillTx/>
                          <a:latin typeface="Symbol"/>
                          <a:ea typeface="Times New Roman"/>
                          <a:cs typeface="Times New Roman"/>
                        </a:rPr>
                        <a:t>O(</a:t>
                      </a:r>
                      <a:r>
                        <a:rPr kumimoji="0" lang="en-CA" sz="2000" b="0" i="1" u="none" strike="noStrike" kern="1200" cap="none" spc="0" normalizeH="0" baseline="0" noProof="0" dirty="0">
                          <a:ln>
                            <a:noFill/>
                          </a:ln>
                          <a:solidFill>
                            <a:srgbClr val="FF0000"/>
                          </a:solidFill>
                          <a:effectLst/>
                          <a:uLnTx/>
                          <a:uFillTx/>
                          <a:latin typeface="Times New Roman"/>
                          <a:ea typeface="Times New Roman"/>
                          <a:cs typeface="Times New Roman"/>
                        </a:rPr>
                        <a:t>n</a:t>
                      </a:r>
                      <a:r>
                        <a:rPr kumimoji="0" lang="en-CA" sz="2000" b="0" i="0" u="none" strike="noStrike" kern="1200" cap="none" spc="0" normalizeH="0" baseline="0" noProof="0" dirty="0">
                          <a:ln>
                            <a:noFill/>
                          </a:ln>
                          <a:solidFill>
                            <a:srgbClr val="FF0000"/>
                          </a:solidFill>
                          <a:effectLst/>
                          <a:uLnTx/>
                          <a:uFillTx/>
                          <a:latin typeface="Times New Roman"/>
                          <a:ea typeface="Times New Roman"/>
                          <a:cs typeface="Times New Roman"/>
                        </a:rPr>
                        <a:t>)</a:t>
                      </a:r>
                      <a:r>
                        <a:rPr lang="en-CA" sz="2000" kern="1200" baseline="30000" dirty="0">
                          <a:solidFill>
                            <a:schemeClr val="bg1"/>
                          </a:solidFill>
                          <a:effectLst/>
                          <a:latin typeface="Times New Roman"/>
                          <a:ea typeface="Times New Roman"/>
                          <a:cs typeface="Times New Roman"/>
                        </a:rPr>
                        <a:t>*</a:t>
                      </a:r>
                      <a:endParaRPr kumimoji="0" lang="en-CA" sz="2000" b="0" i="0" u="none" strike="noStrike" kern="1200" cap="none" spc="0" normalizeH="0" baseline="0" noProof="0" dirty="0">
                        <a:ln>
                          <a:noFill/>
                        </a:ln>
                        <a:solidFill>
                          <a:srgbClr val="000000"/>
                        </a:solidFill>
                        <a:effectLst/>
                        <a:uLnTx/>
                        <a:uFillTx/>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Before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B0F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Insert After</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Replace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Erase</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r>
                        <a:rPr lang="en-CA" sz="2000" kern="1200" dirty="0">
                          <a:solidFill>
                            <a:srgbClr val="FF0000"/>
                          </a:solidFill>
                          <a:effectLst/>
                          <a:latin typeface="Times New Roman"/>
                          <a:ea typeface="Times New Roman"/>
                          <a:cs typeface="Times New Roman"/>
                        </a:rPr>
                        <a:t> </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FF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Next</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a:solidFill>
                            <a:srgbClr val="000000"/>
                          </a:solidFill>
                          <a:effectLst/>
                          <a:latin typeface="Symbol"/>
                          <a:ea typeface="Times New Roman"/>
                          <a:cs typeface="Times New Roman"/>
                        </a:rPr>
                        <a:t>Q</a:t>
                      </a:r>
                      <a:r>
                        <a:rPr lang="en-CA" sz="2000" kern="1200">
                          <a:solidFill>
                            <a:srgbClr val="000000"/>
                          </a:solidFill>
                          <a:effectLst/>
                          <a:latin typeface="Times New Roman"/>
                          <a:ea typeface="Times New Roman"/>
                          <a:cs typeface="Times New Roman"/>
                        </a:rPr>
                        <a:t>(1)</a:t>
                      </a:r>
                      <a:endParaRPr lang="en-CA" sz="200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Symbol"/>
                          <a:ea typeface="Times New Roman"/>
                          <a:cs typeface="Times New Roman"/>
                        </a:rPr>
                        <a:t>Q</a:t>
                      </a:r>
                      <a:r>
                        <a:rPr lang="en-CA" sz="2000" kern="1200" dirty="0">
                          <a:solidFill>
                            <a:srgbClr val="000000"/>
                          </a:solidFill>
                          <a:effectLst/>
                          <a:latin typeface="Times New Roman"/>
                          <a:ea typeface="Times New Roman"/>
                          <a:cs typeface="Times New Roman"/>
                        </a:rPr>
                        <a:t>(1)</a:t>
                      </a:r>
                      <a:r>
                        <a:rPr lang="en-CA" sz="2000" kern="1200" baseline="30000" dirty="0">
                          <a:solidFill>
                            <a:srgbClr val="00000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15000"/>
                        </a:lnSpc>
                        <a:spcAft>
                          <a:spcPts val="0"/>
                        </a:spcAft>
                      </a:pPr>
                      <a:r>
                        <a:rPr lang="en-CA" sz="2000" kern="1200" dirty="0">
                          <a:solidFill>
                            <a:srgbClr val="000000"/>
                          </a:solidFill>
                          <a:effectLst/>
                          <a:latin typeface="Arial" panose="020B0604020202020204" pitchFamily="34" charset="0"/>
                          <a:ea typeface="Times New Roman"/>
                          <a:cs typeface="Arial" panose="020B0604020202020204" pitchFamily="34" charset="0"/>
                        </a:rPr>
                        <a:t>Previous</a:t>
                      </a:r>
                      <a:endParaRPr lang="en-CA" sz="200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0000"/>
                          </a:solidFill>
                          <a:effectLst/>
                          <a:latin typeface="Times New Roman"/>
                          <a:ea typeface="Times New Roman"/>
                          <a:cs typeface="Times New Roman"/>
                        </a:rPr>
                        <a:t>n/a</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r>
                        <a:rPr lang="en-CA" sz="2000" kern="1200" baseline="300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CA" sz="2000" kern="1200" dirty="0">
                          <a:solidFill>
                            <a:srgbClr val="00B0F0"/>
                          </a:solidFill>
                          <a:effectLst/>
                          <a:latin typeface="Symbol"/>
                          <a:ea typeface="Times New Roman"/>
                          <a:cs typeface="Times New Roman"/>
                        </a:rPr>
                        <a:t>Q</a:t>
                      </a:r>
                      <a:r>
                        <a:rPr lang="en-CA" sz="2000" kern="1200" dirty="0">
                          <a:solidFill>
                            <a:srgbClr val="00B0F0"/>
                          </a:solidFill>
                          <a:effectLst/>
                          <a:latin typeface="Times New Roman"/>
                          <a:ea typeface="Times New Roman"/>
                          <a:cs typeface="Times New Roman"/>
                        </a:rPr>
                        <a:t>(</a:t>
                      </a:r>
                      <a:r>
                        <a:rPr lang="en-CA" sz="2000" i="0" kern="1200" dirty="0">
                          <a:solidFill>
                            <a:srgbClr val="00B0F0"/>
                          </a:solidFill>
                          <a:effectLst/>
                          <a:latin typeface="Times New Roman"/>
                          <a:ea typeface="Times New Roman"/>
                          <a:cs typeface="Times New Roman"/>
                        </a:rPr>
                        <a:t>1</a:t>
                      </a:r>
                      <a:r>
                        <a:rPr lang="en-CA" sz="2000" kern="1200" dirty="0">
                          <a:solidFill>
                            <a:srgbClr val="00B0F0"/>
                          </a:solidFill>
                          <a:effectLst/>
                          <a:latin typeface="Times New Roman"/>
                          <a:ea typeface="Times New Roman"/>
                          <a:cs typeface="Times New Roman"/>
                        </a:rPr>
                        <a:t>)</a:t>
                      </a:r>
                      <a:endParaRPr lang="en-CA" sz="2000" dirty="0">
                        <a:solidFill>
                          <a:srgbClr val="000000"/>
                        </a:solidFill>
                        <a:effectLst/>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6" name="TextBox 15"/>
          <p:cNvSpPr txBox="1"/>
          <p:nvPr/>
        </p:nvSpPr>
        <p:spPr>
          <a:xfrm>
            <a:off x="395536" y="4509120"/>
            <a:ext cx="8699946" cy="400110"/>
          </a:xfrm>
          <a:prstGeom prst="rect">
            <a:avLst/>
          </a:prstGeom>
          <a:noFill/>
        </p:spPr>
        <p:txBody>
          <a:bodyPr wrap="none" rtlCol="0">
            <a:spAutoFit/>
          </a:bodyPr>
          <a:lstStyle/>
          <a:p>
            <a:r>
              <a:rPr lang="en-CA" sz="2400" baseline="30000" dirty="0"/>
              <a:t>*</a:t>
            </a:r>
            <a:r>
              <a:rPr lang="en-CA" sz="2000" baseline="30000" dirty="0"/>
              <a:t> </a:t>
            </a:r>
            <a:r>
              <a:rPr lang="en-CA" sz="2000" dirty="0"/>
              <a:t>These assume we have already accessed the </a:t>
            </a:r>
            <a:r>
              <a:rPr lang="en-CA" sz="2000" i="1" dirty="0">
                <a:latin typeface="Times New Roman" panose="02020603050405020304" pitchFamily="18" charset="0"/>
                <a:cs typeface="Times New Roman" panose="02020603050405020304" pitchFamily="18" charset="0"/>
              </a:rPr>
              <a:t>k</a:t>
            </a:r>
            <a:r>
              <a:rPr lang="en-CA" sz="2000" baseline="30000" dirty="0"/>
              <a:t>th</a:t>
            </a:r>
            <a:r>
              <a:rPr lang="en-CA" sz="2000" dirty="0"/>
              <a:t> entry—an </a:t>
            </a:r>
            <a:r>
              <a:rPr lang="en-CA" sz="2000" dirty="0">
                <a:solidFill>
                  <a:srgbClr val="FF0000"/>
                </a:solidFill>
                <a:latin typeface="Times New Roman" panose="02020603050405020304" pitchFamily="18" charset="0"/>
                <a:cs typeface="Times New Roman" panose="02020603050405020304" pitchFamily="18" charset="0"/>
              </a:rPr>
              <a:t>O(</a:t>
            </a:r>
            <a:r>
              <a:rPr lang="en-CA" sz="2000" i="1" dirty="0">
                <a:solidFill>
                  <a:srgbClr val="FF0000"/>
                </a:solidFill>
                <a:latin typeface="Times New Roman" panose="02020603050405020304" pitchFamily="18" charset="0"/>
                <a:cs typeface="Times New Roman" panose="02020603050405020304" pitchFamily="18" charset="0"/>
              </a:rPr>
              <a:t>n</a:t>
            </a:r>
            <a:r>
              <a:rPr lang="en-CA" sz="2000" dirty="0">
                <a:solidFill>
                  <a:srgbClr val="FF0000"/>
                </a:solidFill>
                <a:latin typeface="Times New Roman" panose="02020603050405020304" pitchFamily="18" charset="0"/>
                <a:cs typeface="Times New Roman" panose="02020603050405020304" pitchFamily="18" charset="0"/>
              </a:rPr>
              <a:t>)</a:t>
            </a:r>
            <a:r>
              <a:rPr lang="en-CA" sz="2000" dirty="0"/>
              <a:t> operation</a:t>
            </a:r>
          </a:p>
        </p:txBody>
      </p:sp>
      <p:pic>
        <p:nvPicPr>
          <p:cNvPr id="10243" name="Picture 1024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97352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Using a doubly linked list requires </a:t>
            </a:r>
            <a:r>
              <a:rPr lang="en-CA" altLang="en-US" b="1" dirty="0">
                <a:latin typeface="Symbol" pitchFamily="18" charset="2"/>
                <a:cs typeface="Times New Roman" pitchFamily="18"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additional memory, but it speeds up many operations</a:t>
            </a:r>
          </a:p>
          <a:p>
            <a:pPr lvl="1"/>
            <a:endParaRPr lang="en-US" altLang="en-US" dirty="0">
              <a:latin typeface="Arial" charset="0"/>
              <a:cs typeface="Arial" charset="0"/>
            </a:endParaRPr>
          </a:p>
        </p:txBody>
      </p:sp>
      <p:pic>
        <p:nvPicPr>
          <p:cNvPr id="25604" name="Picture 2560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007016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662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general, there is an interesting relationship between memory and time efficiency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a data structure/algorithm:</a:t>
            </a:r>
          </a:p>
          <a:p>
            <a:pPr lvl="1"/>
            <a:r>
              <a:rPr lang="en-US" altLang="en-US" dirty="0">
                <a:latin typeface="Arial" charset="0"/>
                <a:cs typeface="Arial" charset="0"/>
              </a:rPr>
              <a:t>Improving the run time usually</a:t>
            </a:r>
            <a:br>
              <a:rPr lang="en-US" altLang="en-US" dirty="0">
                <a:latin typeface="Arial" charset="0"/>
                <a:cs typeface="Arial" charset="0"/>
              </a:rPr>
            </a:br>
            <a:r>
              <a:rPr lang="en-US" altLang="en-US" dirty="0">
                <a:latin typeface="Arial" charset="0"/>
                <a:cs typeface="Arial" charset="0"/>
              </a:rPr>
              <a:t>requires more memory</a:t>
            </a:r>
          </a:p>
          <a:p>
            <a:pPr lvl="1"/>
            <a:r>
              <a:rPr lang="en-US" altLang="en-US" dirty="0">
                <a:latin typeface="Arial" charset="0"/>
                <a:cs typeface="Arial" charset="0"/>
              </a:rPr>
              <a:t>Reducing the required memory</a:t>
            </a:r>
            <a:br>
              <a:rPr lang="en-US" altLang="en-US" dirty="0">
                <a:latin typeface="Arial" charset="0"/>
                <a:cs typeface="Arial" charset="0"/>
              </a:rPr>
            </a:br>
            <a:r>
              <a:rPr lang="en-US" altLang="en-US" dirty="0">
                <a:latin typeface="Arial" charset="0"/>
                <a:cs typeface="Arial" charset="0"/>
              </a:rPr>
              <a:t>usually requires more run time</a:t>
            </a:r>
          </a:p>
        </p:txBody>
      </p:sp>
      <p:pic>
        <p:nvPicPr>
          <p:cNvPr id="26628" name="Picture 4" desc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488" y="2996952"/>
            <a:ext cx="25923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26628"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6008800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Memory usage versus run times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Warning:  programmers often mistake this to suggest that given any solution to a problem, any solution which may be faster must require more memory</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guideline not true in general:  </a:t>
            </a:r>
            <a:r>
              <a:rPr lang="en-US" altLang="en-US" dirty="0">
                <a:solidFill>
                  <a:srgbClr val="FF0000"/>
                </a:solidFill>
                <a:latin typeface="Arial" charset="0"/>
                <a:cs typeface="Arial" charset="0"/>
              </a:rPr>
              <a:t>there may be different data structures and/or algorithms which are both faster and require less memory</a:t>
            </a:r>
          </a:p>
          <a:p>
            <a:pPr lvl="1"/>
            <a:r>
              <a:rPr lang="en-US" altLang="en-US" dirty="0">
                <a:latin typeface="Arial" charset="0"/>
                <a:cs typeface="Arial" charset="0"/>
              </a:rPr>
              <a:t>This requires thought and research</a:t>
            </a:r>
          </a:p>
        </p:txBody>
      </p:sp>
      <p:pic>
        <p:nvPicPr>
          <p:cNvPr id="27652" name="Picture 2765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741149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solidFill>
                  <a:srgbClr val="FF0000"/>
                </a:solidFill>
              </a:rPr>
              <a:t>Node-based storage with arrays</a:t>
            </a:r>
          </a:p>
          <a:p>
            <a:r>
              <a:rPr lang="en-US" altLang="zh-CN" dirty="0"/>
              <a:t>Application</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253671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issue</a:t>
            </a:r>
          </a:p>
        </p:txBody>
      </p:sp>
      <p:sp>
        <p:nvSpPr>
          <p:cNvPr id="3" name="Content Placeholder 2"/>
          <p:cNvSpPr>
            <a:spLocks noGrp="1"/>
          </p:cNvSpPr>
          <p:nvPr>
            <p:ph idx="1"/>
          </p:nvPr>
        </p:nvSpPr>
        <p:spPr/>
        <p:txBody>
          <a:bodyPr/>
          <a:lstStyle/>
          <a:p>
            <a:pPr marL="360363" indent="-360363">
              <a:buNone/>
            </a:pPr>
            <a:r>
              <a:rPr lang="en-CA" dirty="0"/>
              <a:t>	A significant issue with linked lists: node-based data structures require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calls to </a:t>
            </a:r>
            <a:r>
              <a:rPr lang="en-CA" dirty="0">
                <a:latin typeface="Courier New" panose="02070309020205020404" pitchFamily="49" charset="0"/>
                <a:cs typeface="Courier New" panose="02070309020205020404" pitchFamily="49" charset="0"/>
              </a:rPr>
              <a:t>new</a:t>
            </a:r>
          </a:p>
          <a:p>
            <a:pPr lvl="1"/>
            <a:r>
              <a:rPr lang="en-CA" dirty="0"/>
              <a:t>Each </a:t>
            </a:r>
            <a:r>
              <a:rPr lang="en-CA" altLang="zh-CN" dirty="0">
                <a:latin typeface="Courier New" panose="02070309020205020404" pitchFamily="49" charset="0"/>
                <a:cs typeface="Courier New" panose="02070309020205020404" pitchFamily="49" charset="0"/>
              </a:rPr>
              <a:t>new</a:t>
            </a:r>
            <a:r>
              <a:rPr lang="en-CA" dirty="0"/>
              <a:t> operation requires a call to the operating system requesting a memory allocation</a:t>
            </a:r>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28432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Suppose we store this linked list in an array?</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pic>
        <p:nvPicPr>
          <p:cNvPr id="1026" name="Picture 2" descr="A singly linked list with head and tail pointers.  The head points to a node containing S, that points to one containing P, that contains one containing A, which points to C, which points to E, which points to null (indicating the end of the linked list).  The tail pointer points to the node containing E." title="A linked lis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9058" y="2170216"/>
            <a:ext cx="5045388" cy="8483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7" name="Table 6"/>
          <p:cNvGraphicFramePr>
            <a:graphicFrameLocks noGrp="1"/>
          </p:cNvGraphicFramePr>
          <p:nvPr>
            <p:extLst>
              <p:ext uri="{D42A27DB-BD31-4B8C-83A1-F6EECF244321}">
                <p14:modId xmlns:p14="http://schemas.microsoft.com/office/powerpoint/2010/main" val="2227272803"/>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27" name="Picture 102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13525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an array?</a:t>
            </a:r>
          </a:p>
        </p:txBody>
      </p:sp>
      <p:sp>
        <p:nvSpPr>
          <p:cNvPr id="3" name="Content Placeholder 2"/>
          <p:cNvSpPr>
            <a:spLocks noGrp="1"/>
          </p:cNvSpPr>
          <p:nvPr>
            <p:ph idx="1"/>
          </p:nvPr>
        </p:nvSpPr>
        <p:spPr/>
        <p:txBody>
          <a:bodyPr/>
          <a:lstStyle/>
          <a:p>
            <a:pPr marL="360363" indent="-360363">
              <a:buNone/>
            </a:pPr>
            <a:r>
              <a:rPr lang="en-CA" dirty="0"/>
              <a:t>	Rather than using, </a:t>
            </a:r>
            <a:r>
              <a:rPr lang="en-CA" dirty="0">
                <a:latin typeface="Consolas" panose="020B0609020204030204" pitchFamily="49" charset="0"/>
                <a:cs typeface="Consolas" panose="020B0609020204030204" pitchFamily="49" charset="0"/>
              </a:rPr>
              <a:t>-1</a:t>
            </a:r>
            <a:r>
              <a:rPr lang="en-CA" dirty="0"/>
              <a:t>, use a constant assigned that value</a:t>
            </a:r>
          </a:p>
          <a:p>
            <a:pPr lvl="1"/>
            <a:r>
              <a:rPr lang="en-CA" dirty="0"/>
              <a:t>This makes reading your code easier </a:t>
            </a:r>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a:p>
            <a:pPr marL="360363" indent="-360363">
              <a:buNone/>
            </a:pP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3104099818"/>
              </p:ext>
            </p:extLst>
          </p:nvPr>
        </p:nvGraphicFramePr>
        <p:xfrm>
          <a:off x="1498242" y="4134117"/>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3427808"/>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pic>
        <p:nvPicPr>
          <p:cNvPr id="6" name="Picture 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8858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113439" y="1304796"/>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180089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To achieve this, we must create an array of objects that:</a:t>
            </a:r>
          </a:p>
          <a:p>
            <a:pPr lvl="1"/>
            <a:r>
              <a:rPr lang="en-CA" dirty="0"/>
              <a:t>Store the value</a:t>
            </a:r>
          </a:p>
          <a:p>
            <a:pPr lvl="1"/>
            <a:r>
              <a:rPr lang="en-CA" dirty="0"/>
              <a:t>Store the array index where the next entry is stored</a:t>
            </a:r>
          </a:p>
          <a:p>
            <a:pPr marL="360363" indent="-360363">
              <a:buNone/>
            </a:pPr>
            <a:endParaRPr lang="en-CA" sz="2400" dirty="0"/>
          </a:p>
          <a:p>
            <a:pPr marL="1160463" lvl="2" indent="-360363">
              <a:buNone/>
            </a:pPr>
            <a:r>
              <a:rPr lang="en-CA" sz="1400" dirty="0">
                <a:latin typeface="Consolas" panose="020B0609020204030204" pitchFamily="49" charset="0"/>
                <a:cs typeface="Consolas" panose="020B0609020204030204" pitchFamily="49" charset="0"/>
              </a:rPr>
              <a:t>		template &lt;typename Type&gt;</a:t>
            </a:r>
          </a:p>
          <a:p>
            <a:pPr marL="1160463" lvl="2" indent="-360363">
              <a:buNone/>
            </a:pPr>
            <a:r>
              <a:rPr lang="en-CA" sz="1400" dirty="0">
                <a:latin typeface="Consolas" panose="020B0609020204030204" pitchFamily="49" charset="0"/>
                <a:cs typeface="Consolas" panose="020B0609020204030204" pitchFamily="49" charset="0"/>
              </a:rPr>
              <a:t>		class </a:t>
            </a:r>
            <a:r>
              <a:rPr lang="en-CA" sz="1400" dirty="0" err="1">
                <a:latin typeface="Consolas" panose="020B0609020204030204" pitchFamily="49" charset="0"/>
                <a:cs typeface="Consolas" panose="020B0609020204030204" pitchFamily="49" charset="0"/>
              </a:rPr>
              <a:t>Single_node</a:t>
            </a:r>
            <a:r>
              <a:rPr lang="en-CA" sz="1400" dirty="0">
                <a:latin typeface="Consolas" panose="020B0609020204030204" pitchFamily="49" charset="0"/>
                <a:cs typeface="Consolas" panose="020B0609020204030204" pitchFamily="49" charset="0"/>
              </a:rPr>
              <a:t> {</a:t>
            </a:r>
          </a:p>
          <a:p>
            <a:pPr marL="1160463" lvl="2" indent="-360363">
              <a:buNone/>
            </a:pPr>
            <a:r>
              <a:rPr lang="en-CA" sz="1400" dirty="0">
                <a:latin typeface="Consolas" panose="020B0609020204030204" pitchFamily="49" charset="0"/>
                <a:cs typeface="Consolas" panose="020B0609020204030204" pitchFamily="49" charset="0"/>
              </a:rPr>
              <a:t>		    private:</a:t>
            </a:r>
          </a:p>
          <a:p>
            <a:pPr marL="1160463" lvl="2" indent="-360363">
              <a:buNone/>
            </a:pPr>
            <a:r>
              <a:rPr lang="en-CA" sz="1400" dirty="0">
                <a:latin typeface="Consolas" panose="020B0609020204030204" pitchFamily="49" charset="0"/>
                <a:cs typeface="Consolas" panose="020B0609020204030204" pitchFamily="49" charset="0"/>
              </a:rPr>
              <a:t>		        Type element;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next_node</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public:</a:t>
            </a:r>
          </a:p>
          <a:p>
            <a:pPr marL="1160463" lvl="2" indent="-360363">
              <a:buNone/>
            </a:pPr>
            <a:r>
              <a:rPr lang="en-CA" sz="1400" dirty="0">
                <a:latin typeface="Consolas" panose="020B0609020204030204" pitchFamily="49" charset="0"/>
                <a:cs typeface="Consolas" panose="020B0609020204030204" pitchFamily="49" charset="0"/>
              </a:rPr>
              <a:t>		        Type retrieve()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next()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a:t>
            </a:r>
          </a:p>
          <a:p>
            <a:pPr marL="1160463" lvl="2" indent="-360363">
              <a:buNone/>
            </a:pPr>
            <a:r>
              <a:rPr lang="en-CA" sz="1400" dirty="0">
                <a:latin typeface="Consolas" panose="020B0609020204030204" pitchFamily="49" charset="0"/>
                <a:cs typeface="Consolas" panose="020B0609020204030204" pitchFamily="49" charset="0"/>
              </a:rPr>
              <a:t>		};</a:t>
            </a:r>
          </a:p>
          <a:p>
            <a:pPr marL="360363" indent="-360363">
              <a:buNone/>
            </a:pPr>
            <a:endParaRPr lang="en-CA"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273771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lnSpcReduction="10000"/>
          </a:bodyPr>
          <a:lstStyle/>
          <a:p>
            <a:pPr marL="360363" indent="-360363">
              <a:buNone/>
            </a:pPr>
            <a:r>
              <a:rPr lang="en-CA" dirty="0"/>
              <a:t>	Now, memory allocation is done once in the constructor:</a:t>
            </a:r>
          </a:p>
          <a:p>
            <a:pPr marL="457200" lvl="1" indent="0">
              <a:buNone/>
            </a:pPr>
            <a:endParaRPr lang="en-CA" sz="12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template &lt;typename Type&gt;</a:t>
            </a:r>
          </a:p>
          <a:p>
            <a:pPr marL="457200" lvl="1"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457200" lvl="1" indent="0">
              <a:buNone/>
            </a:pPr>
            <a:r>
              <a:rPr lang="en-CA" sz="1400" dirty="0">
                <a:latin typeface="Consolas" panose="020B0609020204030204" pitchFamily="49" charset="0"/>
                <a:cs typeface="Consolas" panose="020B0609020204030204" pitchFamily="49" charset="0"/>
              </a:rPr>
              <a:t>    private:</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r>
              <a:rPr lang="en-US" altLang="zh-CN" sz="1400" dirty="0">
                <a:latin typeface="Consolas" panose="020B0609020204030204" pitchFamily="49" charset="0"/>
                <a:cs typeface="Consolas" panose="020B0609020204030204" pitchFamily="49" charset="0"/>
              </a:rPr>
              <a:t>PTR</a:t>
            </a:r>
            <a:r>
              <a:rPr lang="en-CA" sz="1400" dirty="0">
                <a:latin typeface="Consolas" panose="020B0609020204030204" pitchFamily="49" charset="0"/>
                <a:cs typeface="Consolas" panose="020B0609020204030204" pitchFamily="49" charset="0"/>
              </a:rPr>
              <a:t>;</a:t>
            </a:r>
          </a:p>
          <a:p>
            <a:pPr marL="457200" lvl="1" indent="0">
              <a:buNone/>
            </a:pPr>
            <a:r>
              <a:rPr lang="en-CA" sz="1400" dirty="0">
                <a:latin typeface="Consolas" panose="020B0609020204030204" pitchFamily="49" charset="0"/>
                <a:cs typeface="Consolas" panose="020B0609020204030204" pitchFamily="49" charset="0"/>
              </a:rPr>
              <a:t>    public:</a:t>
            </a:r>
          </a:p>
          <a:p>
            <a:pPr marL="457200" lvl="1"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457200" lvl="1" indent="0">
              <a:buNone/>
            </a:pPr>
            <a:r>
              <a:rPr lang="en-CA" sz="1400" dirty="0">
                <a:latin typeface="Consolas" panose="020B0609020204030204" pitchFamily="49" charset="0"/>
                <a:cs typeface="Consolas" panose="020B0609020204030204" pitchFamily="49" charset="0"/>
              </a:rPr>
              <a:t>        // member functions</a:t>
            </a:r>
          </a:p>
          <a:p>
            <a:pPr marL="457200" lvl="1" indent="0">
              <a:buNone/>
            </a:pPr>
            <a:r>
              <a:rPr lang="en-CA" sz="1400" dirty="0">
                <a:latin typeface="Consolas" panose="020B0609020204030204" pitchFamily="49" charset="0"/>
                <a:cs typeface="Consolas" panose="020B0609020204030204" pitchFamily="49" charset="0"/>
              </a:rPr>
              <a:t>};</a:t>
            </a:r>
          </a:p>
          <a:p>
            <a:pPr marL="457200" lvl="1" indent="0">
              <a:buNone/>
            </a:pPr>
            <a:endParaRPr lang="en-CA" sz="1400" dirty="0">
              <a:latin typeface="Consolas" panose="020B0609020204030204" pitchFamily="49" charset="0"/>
              <a:cs typeface="Consolas" panose="020B0609020204030204" pitchFamily="49" charset="0"/>
            </a:endParaRPr>
          </a:p>
          <a:p>
            <a:pPr marL="457200" lvl="1"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936074" y="3537934"/>
            <a:ext cx="4148660" cy="2031325"/>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latin typeface="Consolas" panose="020B0609020204030204" pitchFamily="49" charset="0"/>
                <a:cs typeface="Consolas" panose="020B0609020204030204" pitchFamily="49" charset="0"/>
              </a:rPr>
              <a:t>node_pool</a:t>
            </a:r>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    // Empty constructor</a:t>
            </a:r>
          </a:p>
          <a:p>
            <a:r>
              <a:rPr lang="en-CA" sz="1400" dirty="0">
                <a:latin typeface="Consolas" panose="020B0609020204030204" pitchFamily="49" charset="0"/>
                <a:cs typeface="Consolas" panose="020B0609020204030204" pitchFamily="49" charset="0"/>
              </a:rPr>
              <a:t>}</a:t>
            </a:r>
          </a:p>
        </p:txBody>
      </p:sp>
      <p:pic>
        <p:nvPicPr>
          <p:cNvPr id="8" name="Picture 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6883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sz="1800" dirty="0"/>
              <a:t>	Problem:  when inserting a new element… </a:t>
            </a:r>
          </a:p>
          <a:p>
            <a:pPr marL="360363" indent="-360363">
              <a:buNone/>
            </a:pPr>
            <a:r>
              <a:rPr lang="en-CA" sz="1800" dirty="0"/>
              <a:t>			how do you know which cell to use?</a:t>
            </a:r>
          </a:p>
          <a:p>
            <a:pPr lvl="1"/>
            <a:r>
              <a:rPr lang="en-CA" dirty="0"/>
              <a:t>Solution: keep a container (a stack) of the indices of unused nodes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00931287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1"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graphicFrame>
        <p:nvGraphicFramePr>
          <p:cNvPr id="8" name="Table 7"/>
          <p:cNvGraphicFramePr>
            <a:graphicFrameLocks noGrp="1"/>
          </p:cNvGraphicFramePr>
          <p:nvPr>
            <p:extLst>
              <p:ext uri="{D42A27DB-BD31-4B8C-83A1-F6EECF244321}">
                <p14:modId xmlns:p14="http://schemas.microsoft.com/office/powerpoint/2010/main" val="2027542089"/>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1"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1"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3;</a:t>
            </a:r>
          </a:p>
        </p:txBody>
      </p:sp>
      <p:sp>
        <p:nvSpPr>
          <p:cNvPr id="10" name="Arc 9"/>
          <p:cNvSpPr/>
          <p:nvPr/>
        </p:nvSpPr>
        <p:spPr>
          <a:xfrm flipV="1">
            <a:off x="2192867" y="3589831"/>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Arc 10"/>
          <p:cNvSpPr/>
          <p:nvPr/>
        </p:nvSpPr>
        <p:spPr>
          <a:xfrm flipV="1">
            <a:off x="4673600" y="3581358"/>
            <a:ext cx="1337854"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rot="10800000" flipH="1" flipV="1">
            <a:off x="-126994" y="2820822"/>
            <a:ext cx="6392327" cy="1781885"/>
          </a:xfrm>
          <a:prstGeom prst="arc">
            <a:avLst>
              <a:gd name="adj1" fmla="val 15563372"/>
              <a:gd name="adj2" fmla="val 21512539"/>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rot="11101707" flipH="1" flipV="1">
            <a:off x="2125337" y="3015414"/>
            <a:ext cx="1336387" cy="1351953"/>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Arc 13"/>
          <p:cNvSpPr/>
          <p:nvPr/>
        </p:nvSpPr>
        <p:spPr>
          <a:xfrm flipH="1" flipV="1">
            <a:off x="2074324" y="2717745"/>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Arc 14"/>
          <p:cNvSpPr/>
          <p:nvPr/>
        </p:nvSpPr>
        <p:spPr>
          <a:xfrm flipV="1">
            <a:off x="3894668" y="3308284"/>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6" name="Picture 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557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The stack would be initialized with all the entries</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866657455"/>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1757549460"/>
              </p:ext>
            </p:extLst>
          </p:nvPr>
        </p:nvGraphicFramePr>
        <p:xfrm>
          <a:off x="5206636" y="5662879"/>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5248144"/>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604831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When pushing onto the list, the entry at the top of the stack is used</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438458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p:txBody>
      </p:sp>
      <p:graphicFrame>
        <p:nvGraphicFramePr>
          <p:cNvPr id="8" name="Table 7"/>
          <p:cNvGraphicFramePr>
            <a:graphicFrameLocks noGrp="1"/>
          </p:cNvGraphicFramePr>
          <p:nvPr>
            <p:extLst>
              <p:ext uri="{D42A27DB-BD31-4B8C-83A1-F6EECF244321}">
                <p14:modId xmlns:p14="http://schemas.microsoft.com/office/powerpoint/2010/main" val="3408865581"/>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8;</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671696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Now,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'O' )</a:t>
            </a:r>
            <a:r>
              <a:rPr lang="en-CA" dirty="0"/>
              <a:t> would result in</a:t>
            </a:r>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00151361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3592445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sp>
        <p:nvSpPr>
          <p:cNvPr id="4" name="Oval 3"/>
          <p:cNvSpPr/>
          <p:nvPr/>
        </p:nvSpPr>
        <p:spPr>
          <a:xfrm>
            <a:off x="7814732" y="5321289"/>
            <a:ext cx="491067" cy="4106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7476065" y="3403599"/>
            <a:ext cx="1016002" cy="10075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019567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81176415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7;</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37873556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7;</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991972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push_front</a:t>
            </a:r>
            <a:r>
              <a:rPr lang="en-CA" dirty="0">
                <a:latin typeface="Consolas" panose="020B0609020204030204" pitchFamily="49" charset="0"/>
                <a:cs typeface="Consolas" panose="020B0609020204030204" pitchFamily="49" charset="0"/>
              </a:rPr>
              <a:t>( 'N' )</a:t>
            </a:r>
            <a:endParaRPr lang="en-CA" dirty="0"/>
          </a:p>
          <a:p>
            <a:pPr lvl="1"/>
            <a:r>
              <a:rPr lang="en-CA" dirty="0"/>
              <a:t>The next node is at index 6</a:t>
            </a:r>
          </a:p>
        </p:txBody>
      </p:sp>
      <p:graphicFrame>
        <p:nvGraphicFramePr>
          <p:cNvPr id="5" name="Table 4"/>
          <p:cNvGraphicFramePr>
            <a:graphicFrameLocks noGrp="1"/>
          </p:cNvGraphicFramePr>
          <p:nvPr>
            <p:extLst>
              <p:ext uri="{D42A27DB-BD31-4B8C-83A1-F6EECF244321}">
                <p14:modId xmlns:p14="http://schemas.microsoft.com/office/powerpoint/2010/main" val="1548870197"/>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37707827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582395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21109044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7;</a:t>
            </a:r>
          </a:p>
        </p:txBody>
      </p:sp>
      <p:graphicFrame>
        <p:nvGraphicFramePr>
          <p:cNvPr id="8" name="Table 7"/>
          <p:cNvGraphicFramePr>
            <a:graphicFrameLocks noGrp="1"/>
          </p:cNvGraphicFramePr>
          <p:nvPr>
            <p:extLst>
              <p:ext uri="{D42A27DB-BD31-4B8C-83A1-F6EECF244321}">
                <p14:modId xmlns:p14="http://schemas.microsoft.com/office/powerpoint/2010/main" val="2448517417"/>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6;</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830439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'R' )</a:t>
            </a:r>
            <a:endParaRPr lang="en-CA" dirty="0"/>
          </a:p>
          <a:p>
            <a:pPr lvl="1"/>
            <a:r>
              <a:rPr lang="en-CA" dirty="0"/>
              <a:t>The next node is at index 5</a:t>
            </a:r>
          </a:p>
        </p:txBody>
      </p:sp>
      <p:graphicFrame>
        <p:nvGraphicFramePr>
          <p:cNvPr id="5" name="Table 4"/>
          <p:cNvGraphicFramePr>
            <a:graphicFrameLocks noGrp="1"/>
          </p:cNvGraphicFramePr>
          <p:nvPr>
            <p:extLst>
              <p:ext uri="{D42A27DB-BD31-4B8C-83A1-F6EECF244321}">
                <p14:modId xmlns:p14="http://schemas.microsoft.com/office/powerpoint/2010/main" val="4267107068"/>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graphicFrame>
        <p:nvGraphicFramePr>
          <p:cNvPr id="8" name="Table 7"/>
          <p:cNvGraphicFramePr>
            <a:graphicFrameLocks noGrp="1"/>
          </p:cNvGraphicFramePr>
          <p:nvPr>
            <p:extLst>
              <p:ext uri="{D42A27DB-BD31-4B8C-83A1-F6EECF244321}">
                <p14:modId xmlns:p14="http://schemas.microsoft.com/office/powerpoint/2010/main" val="2334708206"/>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2990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5838711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647172201"/>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6;</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1797211434"/>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5;</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2790788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lstStyle/>
          <a:p>
            <a:pPr marL="360363" indent="-360363">
              <a:buNone/>
            </a:pPr>
            <a:r>
              <a:rPr lang="en-CA" dirty="0"/>
              <a:t>	Finally,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popped node is placed back into the stack</a:t>
            </a:r>
          </a:p>
        </p:txBody>
      </p:sp>
      <p:graphicFrame>
        <p:nvGraphicFramePr>
          <p:cNvPr id="5" name="Table 4"/>
          <p:cNvGraphicFramePr>
            <a:graphicFrameLocks noGrp="1"/>
          </p:cNvGraphicFramePr>
          <p:nvPr>
            <p:extLst>
              <p:ext uri="{D42A27DB-BD31-4B8C-83A1-F6EECF244321}">
                <p14:modId xmlns:p14="http://schemas.microsoft.com/office/powerpoint/2010/main" val="2203640752"/>
              </p:ext>
            </p:extLst>
          </p:nvPr>
        </p:nvGraphicFramePr>
        <p:xfrm>
          <a:off x="1498242" y="327895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b="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b="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chemeClr val="tx1"/>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5"/>
          <p:cNvSpPr/>
          <p:nvPr/>
        </p:nvSpPr>
        <p:spPr>
          <a:xfrm>
            <a:off x="1194515" y="2640377"/>
            <a:ext cx="3174285"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7</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p:txBody>
      </p:sp>
      <p:graphicFrame>
        <p:nvGraphicFramePr>
          <p:cNvPr id="8" name="Table 7"/>
          <p:cNvGraphicFramePr>
            <a:graphicFrameLocks noGrp="1"/>
          </p:cNvGraphicFramePr>
          <p:nvPr>
            <p:extLst>
              <p:ext uri="{D42A27DB-BD31-4B8C-83A1-F6EECF244321}">
                <p14:modId xmlns:p14="http://schemas.microsoft.com/office/powerpoint/2010/main" val="2127036723"/>
              </p:ext>
            </p:extLst>
          </p:nvPr>
        </p:nvGraphicFramePr>
        <p:xfrm>
          <a:off x="5206636" y="5078656"/>
          <a:ext cx="3048368" cy="640080"/>
        </p:xfrm>
        <a:graphic>
          <a:graphicData uri="http://schemas.openxmlformats.org/drawingml/2006/table">
            <a:tbl>
              <a:tblPr firstRow="1" bandRow="1">
                <a:tableStyleId>{2D5ABB26-0587-4C30-8999-92F81FD0307C}</a:tableStyleId>
              </a:tblPr>
              <a:tblGrid>
                <a:gridCol w="381046">
                  <a:extLst>
                    <a:ext uri="{9D8B030D-6E8A-4147-A177-3AD203B41FA5}">
                      <a16:colId xmlns:a16="http://schemas.microsoft.com/office/drawing/2014/main" val="20000"/>
                    </a:ext>
                  </a:extLst>
                </a:gridCol>
                <a:gridCol w="381046">
                  <a:extLst>
                    <a:ext uri="{9D8B030D-6E8A-4147-A177-3AD203B41FA5}">
                      <a16:colId xmlns:a16="http://schemas.microsoft.com/office/drawing/2014/main" val="20001"/>
                    </a:ext>
                  </a:extLst>
                </a:gridCol>
                <a:gridCol w="381046">
                  <a:extLst>
                    <a:ext uri="{9D8B030D-6E8A-4147-A177-3AD203B41FA5}">
                      <a16:colId xmlns:a16="http://schemas.microsoft.com/office/drawing/2014/main" val="20002"/>
                    </a:ext>
                  </a:extLst>
                </a:gridCol>
                <a:gridCol w="381046">
                  <a:extLst>
                    <a:ext uri="{9D8B030D-6E8A-4147-A177-3AD203B41FA5}">
                      <a16:colId xmlns:a16="http://schemas.microsoft.com/office/drawing/2014/main" val="20003"/>
                    </a:ext>
                  </a:extLst>
                </a:gridCol>
                <a:gridCol w="381046">
                  <a:extLst>
                    <a:ext uri="{9D8B030D-6E8A-4147-A177-3AD203B41FA5}">
                      <a16:colId xmlns:a16="http://schemas.microsoft.com/office/drawing/2014/main" val="20004"/>
                    </a:ext>
                  </a:extLst>
                </a:gridCol>
                <a:gridCol w="381046">
                  <a:extLst>
                    <a:ext uri="{9D8B030D-6E8A-4147-A177-3AD203B41FA5}">
                      <a16:colId xmlns:a16="http://schemas.microsoft.com/office/drawing/2014/main" val="20005"/>
                    </a:ext>
                  </a:extLst>
                </a:gridCol>
                <a:gridCol w="381046">
                  <a:extLst>
                    <a:ext uri="{9D8B030D-6E8A-4147-A177-3AD203B41FA5}">
                      <a16:colId xmlns:a16="http://schemas.microsoft.com/office/drawing/2014/main" val="20006"/>
                    </a:ext>
                  </a:extLst>
                </a:gridCol>
                <a:gridCol w="381046">
                  <a:extLst>
                    <a:ext uri="{9D8B030D-6E8A-4147-A177-3AD203B41FA5}">
                      <a16:colId xmlns:a16="http://schemas.microsoft.com/office/drawing/2014/main" val="20007"/>
                    </a:ext>
                  </a:extLst>
                </a:gridCol>
              </a:tblGrid>
              <a:tr h="200465">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5757">
                <a:tc>
                  <a:txBody>
                    <a:bodyPr/>
                    <a:lstStyle/>
                    <a:p>
                      <a:pPr algn="ctr"/>
                      <a:r>
                        <a:rPr lang="en-CA" sz="2000" b="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b="0" dirty="0">
                          <a:solidFill>
                            <a:srgbClr val="FF0000"/>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4902909" y="4663921"/>
            <a:ext cx="2182969" cy="338554"/>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stack_size</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6</a:t>
            </a:r>
            <a:r>
              <a:rPr lang="en-CA" sz="1600" dirty="0">
                <a:latin typeface="Consolas" panose="020B0609020204030204" pitchFamily="49" charset="0"/>
                <a:cs typeface="Consolas" panose="020B0609020204030204" pitchFamily="49" charset="0"/>
              </a:rPr>
              <a:t>;</a:t>
            </a:r>
          </a:p>
        </p:txBody>
      </p:sp>
      <p:pic>
        <p:nvPicPr>
          <p:cNvPr id="10" name="Picture 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939050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210796955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584775"/>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p:txBody>
      </p:sp>
      <p:sp>
        <p:nvSpPr>
          <p:cNvPr id="6" name="Arc 5"/>
          <p:cNvSpPr/>
          <p:nvPr/>
        </p:nvSpPr>
        <p:spPr>
          <a:xfrm flipV="1">
            <a:off x="2192867" y="4317993"/>
            <a:ext cx="1989664" cy="1041400"/>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V="1">
            <a:off x="4631267" y="4309520"/>
            <a:ext cx="1380187" cy="1041400"/>
          </a:xfrm>
          <a:prstGeom prst="arc">
            <a:avLst>
              <a:gd name="adj1" fmla="val 11726310"/>
              <a:gd name="adj2" fmla="val 20941460"/>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1031907" flipH="1" flipV="1">
            <a:off x="-117347" y="3278217"/>
            <a:ext cx="6364917" cy="2062137"/>
          </a:xfrm>
          <a:prstGeom prst="arc">
            <a:avLst>
              <a:gd name="adj1" fmla="val 15563372"/>
              <a:gd name="adj2" fmla="val 2138694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rc 8"/>
          <p:cNvSpPr/>
          <p:nvPr/>
        </p:nvSpPr>
        <p:spPr>
          <a:xfrm rot="11101707" flipH="1" flipV="1">
            <a:off x="2140421" y="3501656"/>
            <a:ext cx="1336387" cy="1696139"/>
          </a:xfrm>
          <a:prstGeom prst="arc">
            <a:avLst>
              <a:gd name="adj1" fmla="val 16410316"/>
              <a:gd name="adj2" fmla="val 2130597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Arc 11"/>
          <p:cNvSpPr/>
          <p:nvPr/>
        </p:nvSpPr>
        <p:spPr>
          <a:xfrm flipH="1" flipV="1">
            <a:off x="2074324" y="3445907"/>
            <a:ext cx="4978408" cy="2497681"/>
          </a:xfrm>
          <a:prstGeom prst="arc">
            <a:avLst>
              <a:gd name="adj1" fmla="val 11166242"/>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3" name="Arc 12"/>
          <p:cNvSpPr/>
          <p:nvPr/>
        </p:nvSpPr>
        <p:spPr>
          <a:xfrm flipV="1">
            <a:off x="3894668" y="4036446"/>
            <a:ext cx="2946410" cy="1483808"/>
          </a:xfrm>
          <a:prstGeom prst="arc">
            <a:avLst>
              <a:gd name="adj1" fmla="val 11166349"/>
              <a:gd name="adj2" fmla="val 2116948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4" name="Picture 1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706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Problem:</a:t>
            </a:r>
          </a:p>
          <a:p>
            <a:pPr lvl="1"/>
            <a:r>
              <a:rPr lang="en-CA" dirty="0"/>
              <a:t>Our solution 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a:t>
            </a:r>
          </a:p>
          <a:p>
            <a:pPr lvl="1"/>
            <a:r>
              <a:rPr lang="en-CA" dirty="0"/>
              <a:t>In our initial example, the unused nodes are 1, 4 and 7</a:t>
            </a:r>
          </a:p>
          <a:p>
            <a:pPr lvl="1"/>
            <a:r>
              <a:rPr lang="en-CA" dirty="0"/>
              <a:t>How about using these to define a second stack-as-linked-list?</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r>
              <a:rPr lang="en-CA" dirty="0"/>
              <a:t>We only need a head pointer for the stack-as-linked-list</a:t>
            </a:r>
          </a:p>
        </p:txBody>
      </p:sp>
      <p:graphicFrame>
        <p:nvGraphicFramePr>
          <p:cNvPr id="10" name="Table 9"/>
          <p:cNvGraphicFramePr>
            <a:graphicFrameLocks noGrp="1"/>
          </p:cNvGraphicFramePr>
          <p:nvPr>
            <p:extLst>
              <p:ext uri="{D42A27DB-BD31-4B8C-83A1-F6EECF244321}">
                <p14:modId xmlns:p14="http://schemas.microsoft.com/office/powerpoint/2010/main" val="392486960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lumMod val="50000"/>
                              <a:lumOff val="50000"/>
                            </a:schemeClr>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lumMod val="50000"/>
                              <a:lumOff val="50000"/>
                            </a:schemeClr>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FF0000"/>
                </a:solidFill>
                <a:latin typeface="Consolas" panose="020B0609020204030204" pitchFamily="49" charset="0"/>
                <a:cs typeface="Consolas" panose="020B0609020204030204" pitchFamily="49" charset="0"/>
              </a:rPr>
              <a:t>stack_top</a:t>
            </a:r>
            <a:r>
              <a:rPr lang="en-CA" sz="1600" dirty="0">
                <a:solidFill>
                  <a:srgbClr val="FF0000"/>
                </a:solidFill>
                <a:latin typeface="Consolas" panose="020B0609020204030204" pitchFamily="49" charset="0"/>
                <a:cs typeface="Consolas" panose="020B0609020204030204" pitchFamily="49" charset="0"/>
              </a:rPr>
              <a:t> = 1;</a:t>
            </a:r>
          </a:p>
        </p:txBody>
      </p:sp>
      <p:sp>
        <p:nvSpPr>
          <p:cNvPr id="6" name="Arc 5"/>
          <p:cNvSpPr/>
          <p:nvPr/>
        </p:nvSpPr>
        <p:spPr>
          <a:xfrm flipH="1" flipV="1">
            <a:off x="3098812" y="4317993"/>
            <a:ext cx="2082787" cy="1041400"/>
          </a:xfrm>
          <a:prstGeom prst="arc">
            <a:avLst>
              <a:gd name="adj1" fmla="val 11269891"/>
              <a:gd name="adj2" fmla="val 21131336"/>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Arc 6"/>
          <p:cNvSpPr/>
          <p:nvPr/>
        </p:nvSpPr>
        <p:spPr>
          <a:xfrm flipH="1" flipV="1">
            <a:off x="5689708" y="4309520"/>
            <a:ext cx="2082787" cy="1041400"/>
          </a:xfrm>
          <a:prstGeom prst="arc">
            <a:avLst>
              <a:gd name="adj1" fmla="val 11238561"/>
              <a:gd name="adj2" fmla="val 21056472"/>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8" name="Arc 7"/>
          <p:cNvSpPr/>
          <p:nvPr/>
        </p:nvSpPr>
        <p:spPr>
          <a:xfrm rot="12822381" flipH="1" flipV="1">
            <a:off x="2303467" y="3691455"/>
            <a:ext cx="666369" cy="1041400"/>
          </a:xfrm>
          <a:prstGeom prst="arc">
            <a:avLst>
              <a:gd name="adj1" fmla="val 15813771"/>
              <a:gd name="adj2" fmla="val 20941460"/>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882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407425166"/>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0757453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endParaRPr lang="en-CA" dirty="0"/>
          </a:p>
          <a:p>
            <a:pPr lvl="1"/>
            <a:r>
              <a:rPr lang="en-CA" dirty="0"/>
              <a:t>The extra node is placed onto the stack</a:t>
            </a:r>
          </a:p>
        </p:txBody>
      </p:sp>
      <p:graphicFrame>
        <p:nvGraphicFramePr>
          <p:cNvPr id="10" name="Table 9"/>
          <p:cNvGraphicFramePr>
            <a:graphicFrameLocks noGrp="1"/>
          </p:cNvGraphicFramePr>
          <p:nvPr>
            <p:extLst>
              <p:ext uri="{D42A27DB-BD31-4B8C-83A1-F6EECF244321}">
                <p14:modId xmlns:p14="http://schemas.microsoft.com/office/powerpoint/2010/main" val="151262057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solidFill>
                  <a:srgbClr val="7030A0"/>
                </a:solidFill>
                <a:latin typeface="Consolas" panose="020B0609020204030204" pitchFamily="49" charset="0"/>
                <a:cs typeface="Consolas" panose="020B0609020204030204" pitchFamily="49" charset="0"/>
              </a:rPr>
              <a:t>;</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8775838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1879124650"/>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2;</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5;</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006988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now call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'D' )</a:t>
            </a:r>
            <a:endParaRPr lang="en-CA" dirty="0"/>
          </a:p>
          <a:p>
            <a:pPr lvl="1"/>
            <a:r>
              <a:rPr lang="en-CA" dirty="0"/>
              <a:t>We pop the node off of the top of the stack</a:t>
            </a:r>
          </a:p>
        </p:txBody>
      </p:sp>
      <p:graphicFrame>
        <p:nvGraphicFramePr>
          <p:cNvPr id="10" name="Table 9"/>
          <p:cNvGraphicFramePr>
            <a:graphicFrameLocks noGrp="1"/>
          </p:cNvGraphicFramePr>
          <p:nvPr>
            <p:extLst>
              <p:ext uri="{D42A27DB-BD31-4B8C-83A1-F6EECF244321}">
                <p14:modId xmlns:p14="http://schemas.microsoft.com/office/powerpoint/2010/main" val="4046526504"/>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FF000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5</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1</a:t>
            </a:r>
            <a:r>
              <a:rPr lang="en-CA" sz="1600" dirty="0">
                <a:solidFill>
                  <a:srgbClr val="7030A0"/>
                </a:solidFill>
                <a:latin typeface="Consolas" panose="020B0609020204030204" pitchFamily="49" charset="0"/>
                <a:cs typeface="Consolas" panose="020B0609020204030204" pitchFamily="49" charset="0"/>
              </a:rPr>
              <a:t>;</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310988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p:txBody>
      </p:sp>
      <p:graphicFrame>
        <p:nvGraphicFramePr>
          <p:cNvPr id="10" name="Table 9"/>
          <p:cNvGraphicFramePr>
            <a:graphicFrameLocks noGrp="1"/>
          </p:cNvGraphicFramePr>
          <p:nvPr>
            <p:extLst>
              <p:ext uri="{D42A27DB-BD31-4B8C-83A1-F6EECF244321}">
                <p14:modId xmlns:p14="http://schemas.microsoft.com/office/powerpoint/2010/main" val="3562610678"/>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3;</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1;</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890596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Suppose we finally call </a:t>
            </a:r>
            <a:r>
              <a:rPr lang="en-CA" dirty="0" err="1">
                <a:latin typeface="Consolas" panose="020B0609020204030204" pitchFamily="49" charset="0"/>
                <a:cs typeface="Consolas" panose="020B0609020204030204" pitchFamily="49" charset="0"/>
              </a:rPr>
              <a:t>pop_front</a:t>
            </a:r>
            <a:r>
              <a:rPr lang="en-CA" dirty="0">
                <a:latin typeface="Consolas" panose="020B0609020204030204" pitchFamily="49" charset="0"/>
                <a:cs typeface="Consolas" panose="020B0609020204030204" pitchFamily="49" charset="0"/>
              </a:rPr>
              <a:t>()</a:t>
            </a:r>
            <a:r>
              <a:rPr lang="en-CA" dirty="0"/>
              <a:t> again</a:t>
            </a:r>
          </a:p>
          <a:p>
            <a:pPr lvl="1"/>
            <a:r>
              <a:rPr lang="en-CA" dirty="0"/>
              <a:t>The node containing </a:t>
            </a:r>
            <a:r>
              <a:rPr lang="en-CA" dirty="0">
                <a:latin typeface="Consolas" panose="020B0609020204030204" pitchFamily="49" charset="0"/>
                <a:cs typeface="Consolas" panose="020B0609020204030204" pitchFamily="49" charset="0"/>
              </a:rPr>
              <a:t>'P'</a:t>
            </a:r>
            <a:r>
              <a:rPr lang="en-CA" dirty="0"/>
              <a:t> is pushed back onto the stack</a:t>
            </a:r>
          </a:p>
        </p:txBody>
      </p:sp>
      <p:graphicFrame>
        <p:nvGraphicFramePr>
          <p:cNvPr id="10" name="Table 9"/>
          <p:cNvGraphicFramePr>
            <a:graphicFrameLocks noGrp="1"/>
          </p:cNvGraphicFramePr>
          <p:nvPr>
            <p:extLst>
              <p:ext uri="{D42A27DB-BD31-4B8C-83A1-F6EECF244321}">
                <p14:modId xmlns:p14="http://schemas.microsoft.com/office/powerpoint/2010/main" val="2473577337"/>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bg1">
                              <a:lumMod val="75000"/>
                            </a:schemeClr>
                          </a:solidFill>
                          <a:latin typeface="Consolas" panose="020B0609020204030204" pitchFamily="49" charset="0"/>
                          <a:cs typeface="Consolas" panose="020B0609020204030204" pitchFamily="49" charset="0"/>
                        </a:rPr>
                        <a:t>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latin typeface="Consolas" panose="020B0609020204030204" pitchFamily="49" charset="0"/>
                          <a:cs typeface="Consolas" panose="020B0609020204030204" pitchFamily="49" charset="0"/>
                        </a:rPr>
                        <a:t>6</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182969"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0</a:t>
            </a:r>
            <a:r>
              <a:rPr lang="en-CA" sz="1600" dirty="0">
                <a:latin typeface="Consolas" panose="020B0609020204030204" pitchFamily="49" charset="0"/>
                <a:cs typeface="Consolas" panose="020B0609020204030204" pitchFamily="49" charset="0"/>
              </a:rPr>
              <a:t>;</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5;</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a:t>
            </a:r>
            <a:r>
              <a:rPr lang="en-CA" sz="1600" dirty="0">
                <a:solidFill>
                  <a:srgbClr val="FF0000"/>
                </a:solidFill>
                <a:latin typeface="Consolas" panose="020B0609020204030204" pitchFamily="49" charset="0"/>
                <a:cs typeface="Consolas" panose="020B0609020204030204" pitchFamily="49" charset="0"/>
              </a:rPr>
              <a:t>3</a:t>
            </a:r>
            <a:r>
              <a:rPr lang="en-CA" sz="1600" dirty="0">
                <a:solidFill>
                  <a:srgbClr val="7030A0"/>
                </a:solidFill>
                <a:latin typeface="Consolas" panose="020B0609020204030204" pitchFamily="49" charset="0"/>
                <a:cs typeface="Consolas" panose="020B0609020204030204" pitchFamily="49" charset="0"/>
              </a:rPr>
              <a:t>;</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1460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2498692"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74328" y="1294322"/>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sp>
        <p:nvSpPr>
          <p:cNvPr id="90" name="文本框 89"/>
          <p:cNvSpPr txBox="1"/>
          <p:nvPr/>
        </p:nvSpPr>
        <p:spPr>
          <a:xfrm>
            <a:off x="3501161" y="3815909"/>
            <a:ext cx="441146" cy="369332"/>
          </a:xfrm>
          <a:prstGeom prst="rect">
            <a:avLst/>
          </a:prstGeom>
          <a:noFill/>
        </p:spPr>
        <p:txBody>
          <a:bodyPr wrap="none" rtlCol="0">
            <a:spAutoFit/>
          </a:bodyPr>
          <a:lstStyle/>
          <a:p>
            <a:r>
              <a:rPr lang="en-US" altLang="zh-CN" dirty="0"/>
              <a:t>10</a:t>
            </a:r>
            <a:endParaRPr lang="zh-CN" altLang="en-US" dirty="0"/>
          </a:p>
        </p:txBody>
      </p:sp>
      <p:sp>
        <p:nvSpPr>
          <p:cNvPr id="91" name="文本框 90"/>
          <p:cNvSpPr txBox="1"/>
          <p:nvPr/>
        </p:nvSpPr>
        <p:spPr>
          <a:xfrm>
            <a:off x="3476616" y="4414159"/>
            <a:ext cx="441146" cy="369332"/>
          </a:xfrm>
          <a:prstGeom prst="rect">
            <a:avLst/>
          </a:prstGeom>
          <a:noFill/>
        </p:spPr>
        <p:txBody>
          <a:bodyPr wrap="none" rtlCol="0">
            <a:spAutoFit/>
          </a:bodyPr>
          <a:lstStyle/>
          <a:p>
            <a:r>
              <a:rPr lang="en-US" altLang="zh-CN" dirty="0"/>
              <a:t>50</a:t>
            </a:r>
            <a:endParaRPr lang="zh-CN" altLang="en-US" dirty="0"/>
          </a:p>
        </p:txBody>
      </p:sp>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172148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better solution</a:t>
            </a:r>
          </a:p>
        </p:txBody>
      </p:sp>
      <p:sp>
        <p:nvSpPr>
          <p:cNvPr id="3" name="Content Placeholder 2"/>
          <p:cNvSpPr>
            <a:spLocks noGrp="1"/>
          </p:cNvSpPr>
          <p:nvPr>
            <p:ph idx="1"/>
          </p:nvPr>
        </p:nvSpPr>
        <p:spPr/>
        <p:txBody>
          <a:bodyPr/>
          <a:lstStyle/>
          <a:p>
            <a:pPr marL="360363" indent="-360363">
              <a:buNone/>
            </a:pPr>
            <a:r>
              <a:rPr lang="en-CA" dirty="0"/>
              <a:t>	In this case, our data structure would be initialized to:</a:t>
            </a:r>
          </a:p>
          <a:p>
            <a:pPr lvl="1"/>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730617649"/>
              </p:ext>
            </p:extLst>
          </p:nvPr>
        </p:nvGraphicFramePr>
        <p:xfrm>
          <a:off x="1498242" y="4015579"/>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1194515" y="3097595"/>
            <a:ext cx="2734018" cy="830997"/>
          </a:xfrm>
          <a:prstGeom prst="rect">
            <a:avLst/>
          </a:prstGeom>
        </p:spPr>
        <p:txBody>
          <a:bodyPr wrap="square">
            <a:spAutoFit/>
          </a:bodyPr>
          <a:lstStyle/>
          <a:p>
            <a:pPr marL="360363" indent="-360363">
              <a:buNone/>
            </a:pPr>
            <a:r>
              <a:rPr lang="en-CA" sz="1600" dirty="0" err="1">
                <a:latin typeface="Consolas" panose="020B0609020204030204" pitchFamily="49" charset="0"/>
                <a:cs typeface="Consolas" panose="020B0609020204030204" pitchFamily="49" charset="0"/>
              </a:rPr>
              <a:t>list_head</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latin typeface="Consolas" panose="020B0609020204030204" pitchFamily="49" charset="0"/>
                <a:cs typeface="Consolas" panose="020B0609020204030204" pitchFamily="49" charset="0"/>
              </a:rPr>
              <a:t>list_tail</a:t>
            </a:r>
            <a:r>
              <a:rPr lang="en-CA" sz="1600" dirty="0">
                <a:latin typeface="Consolas" panose="020B0609020204030204" pitchFamily="49" charset="0"/>
                <a:cs typeface="Consolas" panose="020B0609020204030204" pitchFamily="49" charset="0"/>
              </a:rPr>
              <a:t> = NULLPTR;</a:t>
            </a:r>
          </a:p>
          <a:p>
            <a:pPr marL="360363" indent="-360363">
              <a:buNone/>
            </a:pPr>
            <a:r>
              <a:rPr lang="en-CA" sz="1600" dirty="0" err="1">
                <a:solidFill>
                  <a:srgbClr val="7030A0"/>
                </a:solidFill>
                <a:latin typeface="Consolas" panose="020B0609020204030204" pitchFamily="49" charset="0"/>
                <a:cs typeface="Consolas" panose="020B0609020204030204" pitchFamily="49" charset="0"/>
              </a:rPr>
              <a:t>stack_top</a:t>
            </a:r>
            <a:r>
              <a:rPr lang="en-CA" sz="1600" dirty="0">
                <a:solidFill>
                  <a:srgbClr val="7030A0"/>
                </a:solidFill>
                <a:latin typeface="Consolas" panose="020B0609020204030204" pitchFamily="49" charset="0"/>
                <a:cs typeface="Consolas" panose="020B0609020204030204" pitchFamily="49" charset="0"/>
              </a:rPr>
              <a:t> = 0;</a:t>
            </a:r>
          </a:p>
        </p:txBody>
      </p:sp>
      <p:pic>
        <p:nvPicPr>
          <p:cNvPr id="12" name="Picture 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6063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a:t>
            </a:r>
          </a:p>
        </p:txBody>
      </p:sp>
      <p:sp>
        <p:nvSpPr>
          <p:cNvPr id="3" name="Content Placeholder 2"/>
          <p:cNvSpPr>
            <a:spLocks noGrp="1"/>
          </p:cNvSpPr>
          <p:nvPr>
            <p:ph idx="1"/>
          </p:nvPr>
        </p:nvSpPr>
        <p:spPr/>
        <p:txBody>
          <a:bodyPr>
            <a:normAutofit fontScale="92500" lnSpcReduction="10000"/>
          </a:bodyPr>
          <a:lstStyle/>
          <a:p>
            <a:pPr marL="360363" indent="-360363">
              <a:buNone/>
            </a:pPr>
            <a:r>
              <a:rPr lang="en-CA" dirty="0"/>
              <a:t>	Our class would look something like:</a:t>
            </a:r>
          </a:p>
          <a:p>
            <a:pPr marL="457200" lvl="1" indent="0">
              <a:buNone/>
            </a:pPr>
            <a:endParaRPr lang="en-CA" sz="12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template &lt;typename Type&gt;</a:t>
            </a:r>
          </a:p>
          <a:p>
            <a:pPr marL="57150" indent="0">
              <a:buNone/>
            </a:pPr>
            <a:r>
              <a:rPr lang="en-CA" sz="1400" dirty="0">
                <a:latin typeface="Consolas" panose="020B0609020204030204" pitchFamily="49" charset="0"/>
                <a:cs typeface="Consolas" panose="020B0609020204030204" pitchFamily="49" charset="0"/>
              </a:rPr>
              <a:t>class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p>
          <a:p>
            <a:pPr marL="57150" indent="0">
              <a:buNone/>
            </a:pPr>
            <a:r>
              <a:rPr lang="en-CA" sz="1400" dirty="0">
                <a:latin typeface="Consolas" panose="020B0609020204030204" pitchFamily="49" charset="0"/>
                <a:cs typeface="Consolas" panose="020B0609020204030204" pitchFamily="49" charset="0"/>
              </a:rPr>
              <a:t>    private:</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p>
          <a:p>
            <a:pPr marL="57150" indent="0">
              <a:buNone/>
            </a:pPr>
            <a:r>
              <a:rPr lang="en-CA" sz="1400" dirty="0">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a:latin typeface="Consolas" panose="020B0609020204030204" pitchFamily="49" charset="0"/>
                <a:cs typeface="Consolas" panose="020B0609020204030204" pitchFamily="49" charset="0"/>
              </a:rPr>
              <a:t>        static </a:t>
            </a: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NULL;</a:t>
            </a:r>
          </a:p>
          <a:p>
            <a:pPr marL="57150" indent="0">
              <a:buNone/>
            </a:pPr>
            <a:r>
              <a:rPr lang="en-CA" sz="1400" dirty="0">
                <a:latin typeface="Consolas" panose="020B0609020204030204" pitchFamily="49" charset="0"/>
                <a:cs typeface="Consolas" panose="020B0609020204030204" pitchFamily="49" charset="0"/>
              </a:rPr>
              <a:t>    public:</a:t>
            </a:r>
          </a:p>
          <a:p>
            <a:pPr marL="57150" indent="0">
              <a:buNone/>
            </a:pP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 16 );</a:t>
            </a:r>
          </a:p>
          <a:p>
            <a:pPr marL="57150" indent="0">
              <a:buNone/>
            </a:pPr>
            <a:r>
              <a:rPr lang="en-CA" sz="1400" dirty="0">
                <a:latin typeface="Consolas" panose="020B0609020204030204" pitchFamily="49" charset="0"/>
                <a:cs typeface="Consolas" panose="020B0609020204030204" pitchFamily="49" charset="0"/>
              </a:rPr>
              <a:t>        // member functions</a:t>
            </a:r>
          </a:p>
          <a:p>
            <a:pPr marL="57150" indent="0">
              <a:buNone/>
            </a:pPr>
            <a:r>
              <a:rPr lang="en-CA" sz="1400" dirty="0">
                <a:latin typeface="Consolas" panose="020B0609020204030204" pitchFamily="49" charset="0"/>
                <a:cs typeface="Consolas" panose="020B0609020204030204" pitchFamily="49" charset="0"/>
              </a:rPr>
              <a:t>};</a:t>
            </a:r>
          </a:p>
          <a:p>
            <a:pPr marL="57150" indent="0">
              <a:buNone/>
            </a:pPr>
            <a:endParaRPr lang="en-CA" sz="1400" dirty="0">
              <a:latin typeface="Consolas" panose="020B0609020204030204" pitchFamily="49" charset="0"/>
              <a:cs typeface="Consolas" panose="020B0609020204030204" pitchFamily="49" charset="0"/>
            </a:endParaRPr>
          </a:p>
          <a:p>
            <a:pPr marL="57150" indent="0">
              <a:buNone/>
            </a:pPr>
            <a:r>
              <a:rPr lang="en-CA" sz="1400" dirty="0" err="1">
                <a:latin typeface="Consolas" panose="020B0609020204030204" pitchFamily="49" charset="0"/>
                <a:cs typeface="Consolas" panose="020B0609020204030204" pitchFamily="49" charset="0"/>
              </a:rPr>
              <a:t>const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::NULLPTR = -1;</a:t>
            </a:r>
          </a:p>
        </p:txBody>
      </p:sp>
      <p:sp>
        <p:nvSpPr>
          <p:cNvPr id="7" name="Rectangle 6"/>
          <p:cNvSpPr/>
          <p:nvPr/>
        </p:nvSpPr>
        <p:spPr>
          <a:xfrm>
            <a:off x="4580467" y="2843640"/>
            <a:ext cx="4639733" cy="3108543"/>
          </a:xfrm>
          <a:prstGeom prst="rect">
            <a:avLst/>
          </a:prstGeom>
        </p:spPr>
        <p:txBody>
          <a:bodyPr wrap="square">
            <a:spAutoFit/>
          </a:bodyPr>
          <a:lstStyle/>
          <a:p>
            <a:r>
              <a:rPr lang="en-CA" sz="1400" dirty="0">
                <a:latin typeface="Consolas" panose="020B0609020204030204" pitchFamily="49" charset="0"/>
                <a:cs typeface="Consolas" panose="020B0609020204030204" pitchFamily="49" charset="0"/>
              </a:rPr>
              <a:t>template &lt;typename Type&gt;</a:t>
            </a:r>
          </a:p>
          <a:p>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&lt;Type&gt;::</a:t>
            </a:r>
            <a:r>
              <a:rPr lang="en-CA" sz="1400" dirty="0" err="1">
                <a:latin typeface="Consolas" panose="020B0609020204030204" pitchFamily="49" charset="0"/>
                <a:cs typeface="Consolas" panose="020B0609020204030204" pitchFamily="49" charset="0"/>
              </a:rPr>
              <a:t>Single_list</a:t>
            </a:r>
            <a:r>
              <a:rPr lang="en-CA" sz="1400" dirty="0">
                <a:latin typeface="Consolas" panose="020B0609020204030204" pitchFamily="49" charset="0"/>
                <a:cs typeface="Consolas" panose="020B0609020204030204" pitchFamily="49" charset="0"/>
              </a:rPr>
              <a:t>( </a:t>
            </a:r>
            <a:r>
              <a:rPr lang="en-CA" sz="1400" dirty="0" err="1">
                <a:latin typeface="Consolas" panose="020B0609020204030204" pitchFamily="49" charset="0"/>
                <a:cs typeface="Consolas" panose="020B0609020204030204" pitchFamily="49" charset="0"/>
              </a:rPr>
              <a:t>int</a:t>
            </a:r>
            <a:r>
              <a:rPr lang="en-CA" sz="1400" dirty="0">
                <a:latin typeface="Consolas" panose="020B0609020204030204" pitchFamily="49" charset="0"/>
                <a:cs typeface="Consolas" panose="020B0609020204030204" pitchFamily="49" charset="0"/>
              </a:rPr>
              <a:t> n ):</a:t>
            </a:r>
          </a:p>
          <a:p>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NULLPTR ),</a:t>
            </a:r>
          </a:p>
          <a:p>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( 0 ),</a:t>
            </a:r>
          </a:p>
          <a:p>
            <a:r>
              <a:rPr lang="en-CA" sz="1400" dirty="0" err="1">
                <a:solidFill>
                  <a:srgbClr val="FF0000"/>
                </a:solidFill>
                <a:latin typeface="Consolas" panose="020B0609020204030204" pitchFamily="49" charset="0"/>
                <a:cs typeface="Consolas" panose="020B0609020204030204" pitchFamily="49" charset="0"/>
              </a:rPr>
              <a:t>list_capacity</a:t>
            </a:r>
            <a:r>
              <a:rPr lang="en-CA" sz="1400" dirty="0">
                <a:solidFill>
                  <a:srgbClr val="FF0000"/>
                </a:solidFill>
                <a:latin typeface="Consolas" panose="020B0609020204030204" pitchFamily="49" charset="0"/>
                <a:cs typeface="Consolas" panose="020B0609020204030204" pitchFamily="49" charset="0"/>
              </a:rPr>
              <a:t>( 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 new </a:t>
            </a:r>
            <a:r>
              <a:rPr lang="en-CA" sz="1400" dirty="0" err="1">
                <a:solidFill>
                  <a:srgbClr val="FF0000"/>
                </a:solidFill>
                <a:latin typeface="Consolas" panose="020B0609020204030204" pitchFamily="49" charset="0"/>
                <a:cs typeface="Consolas" panose="020B0609020204030204" pitchFamily="49" charset="0"/>
              </a:rPr>
              <a:t>Single_node</a:t>
            </a:r>
            <a:r>
              <a:rPr lang="en-CA" sz="1400" dirty="0">
                <a:solidFill>
                  <a:srgbClr val="FF0000"/>
                </a:solidFill>
                <a:latin typeface="Consolas" panose="020B0609020204030204" pitchFamily="49" charset="0"/>
                <a:cs typeface="Consolas" panose="020B0609020204030204" pitchFamily="49" charset="0"/>
              </a:rPr>
              <a:t>&lt;Type&gt;[n] )</a:t>
            </a:r>
            <a:r>
              <a:rPr lang="en-CA" sz="1400" dirty="0">
                <a:latin typeface="Consolas" panose="020B0609020204030204" pitchFamily="49" charset="0"/>
                <a:cs typeface="Consolas" panose="020B0609020204030204" pitchFamily="49" charset="0"/>
              </a:rPr>
              <a:t>,</a:t>
            </a:r>
          </a:p>
          <a:p>
            <a:r>
              <a:rPr lang="en-CA" sz="1400" dirty="0" err="1">
                <a:solidFill>
                  <a:srgbClr val="FF0000"/>
                </a:solidFill>
                <a:latin typeface="Consolas" panose="020B0609020204030204" pitchFamily="49" charset="0"/>
                <a:cs typeface="Consolas" panose="020B0609020204030204" pitchFamily="49" charset="0"/>
              </a:rPr>
              <a:t>stack_top</a:t>
            </a:r>
            <a:r>
              <a:rPr lang="en-CA" sz="1400" dirty="0">
                <a:solidFill>
                  <a:srgbClr val="FF0000"/>
                </a:solidFill>
                <a:latin typeface="Consolas" panose="020B0609020204030204" pitchFamily="49" charset="0"/>
                <a:cs typeface="Consolas" panose="020B0609020204030204" pitchFamily="49" charset="0"/>
              </a:rPr>
              <a:t>( 0 ) </a:t>
            </a:r>
            <a:r>
              <a:rPr lang="en-CA" sz="1400" dirty="0">
                <a:latin typeface="Consolas" panose="020B0609020204030204" pitchFamily="49" charset="0"/>
                <a:cs typeface="Consolas" panose="020B0609020204030204" pitchFamily="49" charset="0"/>
              </a:rPr>
              <a:t>{</a:t>
            </a:r>
            <a:endParaRPr lang="en-CA" sz="1400" dirty="0">
              <a:solidFill>
                <a:srgbClr val="FF0000"/>
              </a:solidFill>
              <a:latin typeface="Consolas" panose="020B0609020204030204" pitchFamily="49" charset="0"/>
              <a:cs typeface="Consolas" panose="020B0609020204030204" pitchFamily="49" charset="0"/>
            </a:endParaRPr>
          </a:p>
          <a:p>
            <a:r>
              <a:rPr lang="en-CA" sz="1400" dirty="0">
                <a:latin typeface="Consolas" panose="020B0609020204030204" pitchFamily="49" charset="0"/>
                <a:cs typeface="Consolas" panose="020B0609020204030204" pitchFamily="49" charset="0"/>
              </a:rPr>
              <a:t>    </a:t>
            </a:r>
            <a:r>
              <a:rPr lang="en-CA" sz="1400" dirty="0">
                <a:solidFill>
                  <a:srgbClr val="FF0000"/>
                </a:solidFill>
                <a:latin typeface="Consolas" panose="020B0609020204030204" pitchFamily="49" charset="0"/>
                <a:cs typeface="Consolas" panose="020B0609020204030204" pitchFamily="49" charset="0"/>
              </a:rPr>
              <a:t>for ( </a:t>
            </a:r>
            <a:r>
              <a:rPr lang="en-CA" sz="1400" dirty="0" err="1">
                <a:solidFill>
                  <a:srgbClr val="FF0000"/>
                </a:solidFill>
                <a:latin typeface="Consolas" panose="020B0609020204030204" pitchFamily="49" charset="0"/>
                <a:cs typeface="Consolas" panose="020B0609020204030204" pitchFamily="49" charset="0"/>
              </a:rPr>
              <a:t>int</a:t>
            </a:r>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&lt; n;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a:t>
            </a: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 - 1].next = </a:t>
            </a:r>
            <a:r>
              <a:rPr lang="en-CA" sz="1400" dirty="0" err="1">
                <a:solidFill>
                  <a:srgbClr val="FF0000"/>
                </a:solidFill>
                <a:latin typeface="Consolas" panose="020B0609020204030204" pitchFamily="49" charset="0"/>
                <a:cs typeface="Consolas" panose="020B0609020204030204" pitchFamily="49" charset="0"/>
              </a:rPr>
              <a:t>i</a:t>
            </a:r>
            <a:r>
              <a:rPr lang="en-CA" sz="1400" dirty="0">
                <a:solidFill>
                  <a:srgbClr val="FF0000"/>
                </a:solidFill>
                <a:latin typeface="Consolas" panose="020B0609020204030204" pitchFamily="49" charset="0"/>
                <a:cs typeface="Consolas" panose="020B0609020204030204" pitchFamily="49" charset="0"/>
              </a:rPr>
              <a:t>;</a:t>
            </a:r>
          </a:p>
          <a:p>
            <a:r>
              <a:rPr lang="en-CA" sz="1400" dirty="0">
                <a:solidFill>
                  <a:srgbClr val="FF0000"/>
                </a:solidFill>
                <a:latin typeface="Consolas" panose="020B0609020204030204" pitchFamily="49" charset="0"/>
                <a:cs typeface="Consolas" panose="020B0609020204030204" pitchFamily="49" charset="0"/>
              </a:rPr>
              <a:t>    }</a:t>
            </a:r>
          </a:p>
          <a:p>
            <a:endParaRPr lang="en-CA" sz="1400" dirty="0">
              <a:solidFill>
                <a:srgbClr val="FF0000"/>
              </a:solidFill>
              <a:latin typeface="Consolas" panose="020B0609020204030204" pitchFamily="49" charset="0"/>
              <a:cs typeface="Consolas" panose="020B0609020204030204" pitchFamily="49" charset="0"/>
            </a:endParaRPr>
          </a:p>
          <a:p>
            <a:r>
              <a:rPr lang="en-CA" sz="1400" dirty="0">
                <a:solidFill>
                  <a:srgbClr val="FF0000"/>
                </a:solidFill>
                <a:latin typeface="Consolas" panose="020B0609020204030204" pitchFamily="49" charset="0"/>
                <a:cs typeface="Consolas" panose="020B0609020204030204" pitchFamily="49" charset="0"/>
              </a:rPr>
              <a:t>    </a:t>
            </a:r>
            <a:r>
              <a:rPr lang="en-CA" sz="1400" dirty="0" err="1">
                <a:solidFill>
                  <a:srgbClr val="FF0000"/>
                </a:solidFill>
                <a:latin typeface="Consolas" panose="020B0609020204030204" pitchFamily="49" charset="0"/>
                <a:cs typeface="Consolas" panose="020B0609020204030204" pitchFamily="49" charset="0"/>
              </a:rPr>
              <a:t>node_pool</a:t>
            </a:r>
            <a:r>
              <a:rPr lang="en-CA" sz="1400" dirty="0">
                <a:solidFill>
                  <a:srgbClr val="FF0000"/>
                </a:solidFill>
                <a:latin typeface="Consolas" panose="020B0609020204030204" pitchFamily="49" charset="0"/>
                <a:cs typeface="Consolas" panose="020B0609020204030204" pitchFamily="49" charset="0"/>
              </a:rPr>
              <a:t>[n - 1] = NULLPTR;</a:t>
            </a:r>
            <a:r>
              <a:rPr lang="en-CA" sz="1400" dirty="0">
                <a:latin typeface="Consolas" panose="020B0609020204030204" pitchFamily="49" charset="0"/>
                <a:cs typeface="Consolas" panose="020B0609020204030204" pitchFamily="49" charset="0"/>
              </a:rPr>
              <a:t> </a:t>
            </a:r>
          </a:p>
          <a:p>
            <a:r>
              <a:rPr lang="en-CA" sz="1400" dirty="0">
                <a:latin typeface="Consolas" panose="020B0609020204030204" pitchFamily="49" charset="0"/>
                <a:cs typeface="Consolas" panose="020B0609020204030204" pitchFamily="49" charset="0"/>
              </a:rPr>
              <a:t>}</a:t>
            </a:r>
          </a:p>
        </p:txBody>
      </p:sp>
      <p:pic>
        <p:nvPicPr>
          <p:cNvPr id="8" name="Picture 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118819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Analysis</a:t>
            </a:r>
          </a:p>
        </p:txBody>
      </p:sp>
      <p:sp>
        <p:nvSpPr>
          <p:cNvPr id="3" name="Content Placeholder 2"/>
          <p:cNvSpPr>
            <a:spLocks noGrp="1"/>
          </p:cNvSpPr>
          <p:nvPr>
            <p:ph idx="1"/>
          </p:nvPr>
        </p:nvSpPr>
        <p:spPr/>
        <p:txBody>
          <a:bodyPr/>
          <a:lstStyle/>
          <a:p>
            <a:pPr marL="360363" indent="-360363">
              <a:buNone/>
            </a:pPr>
            <a:r>
              <a:rPr lang="en-CA" dirty="0"/>
              <a:t>	This solution:</a:t>
            </a:r>
          </a:p>
          <a:p>
            <a:pPr lvl="1"/>
            <a:r>
              <a:rPr lang="en-CA" dirty="0"/>
              <a:t>Requires only three more member variable than our linked list class</a:t>
            </a:r>
          </a:p>
          <a:p>
            <a:pPr lvl="1"/>
            <a:r>
              <a:rPr lang="en-CA" dirty="0"/>
              <a:t>It still requires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additional memory over an array</a:t>
            </a:r>
          </a:p>
          <a:p>
            <a:pPr lvl="1"/>
            <a:r>
              <a:rPr lang="en-CA" dirty="0"/>
              <a:t>All the run-times are identical to that of a linked list</a:t>
            </a:r>
          </a:p>
          <a:p>
            <a:pPr lvl="1"/>
            <a:r>
              <a:rPr lang="en-CA" dirty="0">
                <a:solidFill>
                  <a:srgbClr val="FF0000"/>
                </a:solidFill>
              </a:rPr>
              <a:t>Only one call to </a:t>
            </a:r>
            <a:r>
              <a:rPr lang="en-CA" dirty="0">
                <a:solidFill>
                  <a:srgbClr val="FF0000"/>
                </a:solidFill>
                <a:latin typeface="Consolas" panose="020B0609020204030204" pitchFamily="49" charset="0"/>
                <a:cs typeface="Consolas" panose="020B0609020204030204" pitchFamily="49" charset="0"/>
              </a:rPr>
              <a:t>new</a:t>
            </a:r>
            <a:r>
              <a:rPr lang="en-CA" dirty="0">
                <a:solidFill>
                  <a:srgbClr val="FF0000"/>
                </a:solidFill>
              </a:rPr>
              <a:t>, as opposed to </a:t>
            </a:r>
            <a:r>
              <a:rPr lang="en-CA" dirty="0">
                <a:solidFill>
                  <a:srgbClr val="FF0000"/>
                </a:solidFill>
                <a:latin typeface="Symbol" panose="05050102010706020507" pitchFamily="18" charset="2"/>
                <a:cs typeface="Times New Roman" panose="02020603050405020304" pitchFamily="18" charset="0"/>
              </a:rPr>
              <a:t>Q</a:t>
            </a:r>
            <a:r>
              <a:rPr lang="en-CA" dirty="0">
                <a:solidFill>
                  <a:srgbClr val="FF0000"/>
                </a:solidFill>
                <a:latin typeface="Times New Roman" panose="02020603050405020304" pitchFamily="18" charset="0"/>
                <a:cs typeface="Times New Roman" panose="02020603050405020304" pitchFamily="18" charset="0"/>
              </a:rPr>
              <a:t>(</a:t>
            </a:r>
            <a:r>
              <a:rPr lang="en-CA" i="1" dirty="0">
                <a:solidFill>
                  <a:srgbClr val="FF0000"/>
                </a:solidFill>
                <a:latin typeface="Times New Roman" panose="02020603050405020304" pitchFamily="18" charset="0"/>
                <a:cs typeface="Times New Roman" panose="02020603050405020304" pitchFamily="18" charset="0"/>
              </a:rPr>
              <a:t>n</a:t>
            </a:r>
            <a:r>
              <a:rPr lang="en-CA" dirty="0">
                <a:solidFill>
                  <a:srgbClr val="FF0000"/>
                </a:solidFill>
                <a:latin typeface="Times New Roman" panose="02020603050405020304" pitchFamily="18" charset="0"/>
                <a:cs typeface="Times New Roman" panose="02020603050405020304" pitchFamily="18" charset="0"/>
              </a:rPr>
              <a:t>)</a:t>
            </a:r>
            <a:endParaRPr lang="en-CA" dirty="0">
              <a:solidFill>
                <a:srgbClr val="FF0000"/>
              </a:solidFill>
            </a:endParaRPr>
          </a:p>
          <a:p>
            <a:pPr lvl="1"/>
            <a:r>
              <a:rPr lang="en-CA" dirty="0"/>
              <a:t>There is a potential for up to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N</a:t>
            </a:r>
            <a:r>
              <a:rPr lang="en-CA" dirty="0">
                <a:latin typeface="Times New Roman" panose="02020603050405020304" pitchFamily="18" charset="0"/>
                <a:cs typeface="Times New Roman" panose="02020603050405020304" pitchFamily="18" charset="0"/>
              </a:rPr>
              <a:t>)</a:t>
            </a:r>
            <a:r>
              <a:rPr lang="en-CA" dirty="0"/>
              <a:t> wasted memory</a:t>
            </a:r>
          </a:p>
          <a:p>
            <a:pPr lvl="1"/>
            <a:endParaRPr lang="en-CA" dirty="0"/>
          </a:p>
          <a:p>
            <a:pPr marL="355600" indent="-355600">
              <a:buNone/>
            </a:pPr>
            <a:r>
              <a:rPr lang="en-CA" dirty="0"/>
              <a:t>	Question:  What happens if we run out of memory?</a:t>
            </a:r>
          </a:p>
          <a:p>
            <a:pPr lvl="1"/>
            <a:endParaRPr lang="en-CA" dirty="0"/>
          </a:p>
        </p:txBody>
      </p:sp>
      <p:pic>
        <p:nvPicPr>
          <p:cNvPr id="7" name="Picture 6"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8957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p:txBody>
      </p:sp>
      <p:graphicFrame>
        <p:nvGraphicFramePr>
          <p:cNvPr id="4" name="Table 3"/>
          <p:cNvGraphicFramePr>
            <a:graphicFrameLocks noGrp="1"/>
          </p:cNvGraphicFramePr>
          <p:nvPr>
            <p:extLst>
              <p:ext uri="{D42A27DB-BD31-4B8C-83A1-F6EECF244321}">
                <p14:modId xmlns:p14="http://schemas.microsoft.com/office/powerpoint/2010/main" val="1264166178"/>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Rectangle 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NULLPTR;</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3983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Suppose we start with a capacity </a:t>
            </a:r>
            <a:r>
              <a:rPr lang="en-US" altLang="en-US" i="1" dirty="0">
                <a:latin typeface="Times New Roman" panose="02020603050405020304" pitchFamily="18" charset="0"/>
                <a:cs typeface="Times New Roman" panose="02020603050405020304" pitchFamily="18" charset="0"/>
              </a:rPr>
              <a:t>N</a:t>
            </a:r>
            <a:r>
              <a:rPr lang="en-US" altLang="en-US" dirty="0"/>
              <a:t> but after a while, all the entries have been allocated</a:t>
            </a:r>
            <a:endParaRPr lang="en-US" altLang="en-US" dirty="0">
              <a:latin typeface="Times New Roman" panose="02020603050405020304" pitchFamily="18" charset="0"/>
              <a:cs typeface="Times New Roman" panose="02020603050405020304" pitchFamily="18" charset="0"/>
            </a:endParaRPr>
          </a:p>
          <a:p>
            <a:pPr lvl="1" eaLnBrk="1" hangingPunct="1"/>
            <a:r>
              <a:rPr lang="en-US" altLang="en-US" dirty="0"/>
              <a:t>We can double the size of the array and copy the entries over</a:t>
            </a:r>
          </a:p>
          <a:p>
            <a:pPr lvl="1" eaLnBrk="1" hangingPunct="1"/>
            <a:r>
              <a:rPr lang="en-US" altLang="en-US" dirty="0"/>
              <a:t>Only the stack needs to be updated and the old array deleted</a:t>
            </a:r>
          </a:p>
        </p:txBody>
      </p:sp>
      <p:graphicFrame>
        <p:nvGraphicFramePr>
          <p:cNvPr id="4" name="Table 3"/>
          <p:cNvGraphicFramePr>
            <a:graphicFrameLocks noGrp="1"/>
          </p:cNvGraphicFramePr>
          <p:nvPr>
            <p:extLst>
              <p:ext uri="{D42A27DB-BD31-4B8C-83A1-F6EECF244321}">
                <p14:modId xmlns:p14="http://schemas.microsoft.com/office/powerpoint/2010/main" val="2692049752"/>
              </p:ext>
            </p:extLst>
          </p:nvPr>
        </p:nvGraphicFramePr>
        <p:xfrm>
          <a:off x="1498242"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Rectangle 4"/>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16</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952661111"/>
              </p:ext>
            </p:extLst>
          </p:nvPr>
        </p:nvGraphicFramePr>
        <p:xfrm>
          <a:off x="101599" y="5454916"/>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pPr algn="ctr"/>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3" name="Straight Arrow Connector 2"/>
          <p:cNvCxnSpPr/>
          <p:nvPr/>
        </p:nvCxnSpPr>
        <p:spPr>
          <a:xfrm flipH="1">
            <a:off x="550333"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100666" y="5122331"/>
            <a:ext cx="1380095"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651000" y="5105391"/>
            <a:ext cx="1642587" cy="72814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09800" y="5096918"/>
            <a:ext cx="1955882" cy="711176"/>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760133" y="5096912"/>
            <a:ext cx="2260710" cy="72815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93587" y="5096906"/>
            <a:ext cx="2582418" cy="72816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28533" y="5096900"/>
            <a:ext cx="2802632" cy="72817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478867" y="5096894"/>
            <a:ext cx="3107460" cy="73663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586940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Rectangle 18"/>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8;</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latin typeface="Consolas" panose="020B0609020204030204" pitchFamily="49" charset="0"/>
                <a:cs typeface="Consolas" panose="020B0609020204030204" pitchFamily="49" charset="0"/>
              </a:rPr>
              <a:t>8</a:t>
            </a:r>
            <a:r>
              <a:rPr lang="en-CA" sz="1400" dirty="0">
                <a:solidFill>
                  <a:srgbClr val="7030A0"/>
                </a:solidFill>
                <a:latin typeface="Consolas" panose="020B0609020204030204" pitchFamily="49" charset="0"/>
                <a:cs typeface="Consolas" panose="020B0609020204030204" pitchFamily="49" charset="0"/>
              </a:rPr>
              <a:t>;</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06686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Now </a:t>
            </a:r>
            <a:r>
              <a:rPr lang="en-CA" dirty="0" err="1">
                <a:latin typeface="Consolas" panose="020B0609020204030204" pitchFamily="49" charset="0"/>
                <a:cs typeface="Consolas" panose="020B0609020204030204" pitchFamily="49" charset="0"/>
              </a:rPr>
              <a:t>push_back</a:t>
            </a:r>
            <a:r>
              <a:rPr lang="en-CA" dirty="0">
                <a:latin typeface="Consolas" panose="020B0609020204030204" pitchFamily="49" charset="0"/>
                <a:cs typeface="Consolas" panose="020B0609020204030204" pitchFamily="49" charset="0"/>
              </a:rPr>
              <a:t>( 'E' )</a:t>
            </a:r>
            <a:r>
              <a:rPr lang="en-CA" dirty="0"/>
              <a:t> would use the next location</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U</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FF000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FF0000"/>
                          </a:solidFill>
                          <a:latin typeface="Consolas" panose="020B0609020204030204" pitchFamily="49" charset="0"/>
                          <a:cs typeface="Consolas" panose="020B0609020204030204" pitchFamily="49" charset="0"/>
                        </a:rPr>
                        <a:t>NULLPTR</a:t>
                      </a:r>
                      <a:endParaRPr lang="en-CA" sz="1600" dirty="0">
                        <a:solidFill>
                          <a:srgbClr val="FF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6;</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9</a:t>
            </a:r>
            <a:r>
              <a:rPr lang="en-CA" sz="1400" dirty="0">
                <a:solidFill>
                  <a:srgbClr val="7030A0"/>
                </a:solidFill>
                <a:latin typeface="Consolas" panose="020B0609020204030204" pitchFamily="49" charset="0"/>
                <a:cs typeface="Consolas" panose="020B0609020204030204" pitchFamily="49" charset="0"/>
              </a:rPr>
              <a:t>;</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481553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Rectangle 7"/>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568112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13816819"/>
              </p:ext>
            </p:extLst>
          </p:nvPr>
        </p:nvGraphicFramePr>
        <p:xfrm>
          <a:off x="490669" y="5480370"/>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101599" y="4142531"/>
          <a:ext cx="8983136" cy="1036320"/>
        </p:xfrm>
        <a:graphic>
          <a:graphicData uri="http://schemas.openxmlformats.org/drawingml/2006/table">
            <a:tbl>
              <a:tblPr firstRow="1" bandRow="1">
                <a:tableStyleId>{2D5ABB26-0587-4C30-8999-92F81FD0307C}</a:tableStyleId>
              </a:tblPr>
              <a:tblGrid>
                <a:gridCol w="561446">
                  <a:extLst>
                    <a:ext uri="{9D8B030D-6E8A-4147-A177-3AD203B41FA5}">
                      <a16:colId xmlns:a16="http://schemas.microsoft.com/office/drawing/2014/main" val="20000"/>
                    </a:ext>
                  </a:extLst>
                </a:gridCol>
                <a:gridCol w="561446">
                  <a:extLst>
                    <a:ext uri="{9D8B030D-6E8A-4147-A177-3AD203B41FA5}">
                      <a16:colId xmlns:a16="http://schemas.microsoft.com/office/drawing/2014/main" val="20001"/>
                    </a:ext>
                  </a:extLst>
                </a:gridCol>
                <a:gridCol w="561446">
                  <a:extLst>
                    <a:ext uri="{9D8B030D-6E8A-4147-A177-3AD203B41FA5}">
                      <a16:colId xmlns:a16="http://schemas.microsoft.com/office/drawing/2014/main" val="20002"/>
                    </a:ext>
                  </a:extLst>
                </a:gridCol>
                <a:gridCol w="561446">
                  <a:extLst>
                    <a:ext uri="{9D8B030D-6E8A-4147-A177-3AD203B41FA5}">
                      <a16:colId xmlns:a16="http://schemas.microsoft.com/office/drawing/2014/main" val="20003"/>
                    </a:ext>
                  </a:extLst>
                </a:gridCol>
                <a:gridCol w="561446">
                  <a:extLst>
                    <a:ext uri="{9D8B030D-6E8A-4147-A177-3AD203B41FA5}">
                      <a16:colId xmlns:a16="http://schemas.microsoft.com/office/drawing/2014/main" val="20004"/>
                    </a:ext>
                  </a:extLst>
                </a:gridCol>
                <a:gridCol w="561446">
                  <a:extLst>
                    <a:ext uri="{9D8B030D-6E8A-4147-A177-3AD203B41FA5}">
                      <a16:colId xmlns:a16="http://schemas.microsoft.com/office/drawing/2014/main" val="20005"/>
                    </a:ext>
                  </a:extLst>
                </a:gridCol>
                <a:gridCol w="561446">
                  <a:extLst>
                    <a:ext uri="{9D8B030D-6E8A-4147-A177-3AD203B41FA5}">
                      <a16:colId xmlns:a16="http://schemas.microsoft.com/office/drawing/2014/main" val="20006"/>
                    </a:ext>
                  </a:extLst>
                </a:gridCol>
                <a:gridCol w="561446">
                  <a:extLst>
                    <a:ext uri="{9D8B030D-6E8A-4147-A177-3AD203B41FA5}">
                      <a16:colId xmlns:a16="http://schemas.microsoft.com/office/drawing/2014/main" val="20007"/>
                    </a:ext>
                  </a:extLst>
                </a:gridCol>
                <a:gridCol w="561446">
                  <a:extLst>
                    <a:ext uri="{9D8B030D-6E8A-4147-A177-3AD203B41FA5}">
                      <a16:colId xmlns:a16="http://schemas.microsoft.com/office/drawing/2014/main" val="20008"/>
                    </a:ext>
                  </a:extLst>
                </a:gridCol>
                <a:gridCol w="561446">
                  <a:extLst>
                    <a:ext uri="{9D8B030D-6E8A-4147-A177-3AD203B41FA5}">
                      <a16:colId xmlns:a16="http://schemas.microsoft.com/office/drawing/2014/main" val="20009"/>
                    </a:ext>
                  </a:extLst>
                </a:gridCol>
                <a:gridCol w="561446">
                  <a:extLst>
                    <a:ext uri="{9D8B030D-6E8A-4147-A177-3AD203B41FA5}">
                      <a16:colId xmlns:a16="http://schemas.microsoft.com/office/drawing/2014/main" val="20010"/>
                    </a:ext>
                  </a:extLst>
                </a:gridCol>
                <a:gridCol w="561446">
                  <a:extLst>
                    <a:ext uri="{9D8B030D-6E8A-4147-A177-3AD203B41FA5}">
                      <a16:colId xmlns:a16="http://schemas.microsoft.com/office/drawing/2014/main" val="20011"/>
                    </a:ext>
                  </a:extLst>
                </a:gridCol>
                <a:gridCol w="561446">
                  <a:extLst>
                    <a:ext uri="{9D8B030D-6E8A-4147-A177-3AD203B41FA5}">
                      <a16:colId xmlns:a16="http://schemas.microsoft.com/office/drawing/2014/main" val="20012"/>
                    </a:ext>
                  </a:extLst>
                </a:gridCol>
                <a:gridCol w="561446">
                  <a:extLst>
                    <a:ext uri="{9D8B030D-6E8A-4147-A177-3AD203B41FA5}">
                      <a16:colId xmlns:a16="http://schemas.microsoft.com/office/drawing/2014/main" val="20013"/>
                    </a:ext>
                  </a:extLst>
                </a:gridCol>
                <a:gridCol w="561446">
                  <a:extLst>
                    <a:ext uri="{9D8B030D-6E8A-4147-A177-3AD203B41FA5}">
                      <a16:colId xmlns:a16="http://schemas.microsoft.com/office/drawing/2014/main" val="20014"/>
                    </a:ext>
                  </a:extLst>
                </a:gridCol>
                <a:gridCol w="561446">
                  <a:extLst>
                    <a:ext uri="{9D8B030D-6E8A-4147-A177-3AD203B41FA5}">
                      <a16:colId xmlns:a16="http://schemas.microsoft.com/office/drawing/2014/main" val="20015"/>
                    </a:ext>
                  </a:extLst>
                </a:gridCol>
              </a:tblGrid>
              <a:tr h="174749">
                <a:tc>
                  <a:txBody>
                    <a:bodyPr/>
                    <a:lstStyle/>
                    <a:p>
                      <a:r>
                        <a:rPr lang="en-CA" sz="1600" dirty="0">
                          <a:solidFill>
                            <a:srgbClr val="7030A0"/>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8</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9</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15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rgbClr val="7030A0"/>
                          </a:solidFill>
                          <a:latin typeface="Consolas" panose="020B0609020204030204" pitchFamily="49" charset="0"/>
                          <a:cs typeface="Consolas" panose="020B0609020204030204" pitchFamily="49" charset="0"/>
                        </a:rPr>
                        <a:t>14</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9</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10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chemeClr val="tx1"/>
                          </a:solidFill>
                          <a:latin typeface="Consolas" panose="020B0609020204030204" pitchFamily="49" charset="0"/>
                          <a:cs typeface="Consolas" panose="020B0609020204030204" pitchFamily="49" charset="0"/>
                        </a:rPr>
                        <a:t>NULLPTR</a:t>
                      </a:r>
                      <a:endParaRPr lang="en-CA" sz="1600" dirty="0">
                        <a:solidFill>
                          <a:schemeClr val="tx1"/>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100" dirty="0">
                          <a:solidFill>
                            <a:srgbClr val="7030A0"/>
                          </a:solidFill>
                          <a:latin typeface="Consolas" panose="020B0609020204030204" pitchFamily="49" charset="0"/>
                          <a:cs typeface="Consolas" panose="020B0609020204030204" pitchFamily="49" charset="0"/>
                        </a:rPr>
                        <a:t>NULLPTR</a:t>
                      </a:r>
                      <a:endParaRPr lang="en-CA" sz="1600" dirty="0">
                        <a:solidFill>
                          <a:srgbClr val="7030A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11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a:xfrm flipH="1">
            <a:off x="1303896" y="5113870"/>
            <a:ext cx="1100667"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08923" y="5113864"/>
            <a:ext cx="186210" cy="711194"/>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1964267" y="5113858"/>
            <a:ext cx="3767816" cy="711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44849" y="5113852"/>
            <a:ext cx="816675" cy="71121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5;</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16;</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7;</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326221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Reallocation of memory</a:t>
            </a:r>
          </a:p>
        </p:txBody>
      </p:sp>
      <p:sp>
        <p:nvSpPr>
          <p:cNvPr id="13315" name="Rectangle 3"/>
          <p:cNvSpPr>
            <a:spLocks noGrp="1" noChangeArrowheads="1"/>
          </p:cNvSpPr>
          <p:nvPr>
            <p:ph type="body" idx="1"/>
          </p:nvPr>
        </p:nvSpPr>
        <p:spPr/>
        <p:txBody>
          <a:bodyPr/>
          <a:lstStyle/>
          <a:p>
            <a:pPr marL="360363" indent="-360363" eaLnBrk="1" hangingPunct="1">
              <a:buNone/>
            </a:pPr>
            <a:r>
              <a:rPr lang="en-US" altLang="en-US" dirty="0"/>
              <a:t>	</a:t>
            </a:r>
            <a:r>
              <a:rPr lang="en-CA" altLang="en-US" dirty="0"/>
              <a:t>If at some point, we decide it is desirable to reduce the memory allocated, it might be easier to just insert the entries into a newer, and smaller table</a:t>
            </a:r>
          </a:p>
          <a:p>
            <a:pPr lvl="1" eaLnBrk="1" hangingPunct="1"/>
            <a:r>
              <a:rPr lang="en-CA" altLang="en-US" dirty="0"/>
              <a:t>Now, delete the old array and update the member variables</a:t>
            </a:r>
          </a:p>
          <a:p>
            <a:pPr lvl="1"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36927"/>
              </p:ext>
            </p:extLst>
          </p:nvPr>
        </p:nvGraphicFramePr>
        <p:xfrm>
          <a:off x="490669" y="4142584"/>
          <a:ext cx="6909160" cy="1036320"/>
        </p:xfrm>
        <a:graphic>
          <a:graphicData uri="http://schemas.openxmlformats.org/drawingml/2006/table">
            <a:tbl>
              <a:tblPr firstRow="1" bandRow="1">
                <a:tableStyleId>{2D5ABB26-0587-4C30-8999-92F81FD0307C}</a:tableStyleId>
              </a:tblPr>
              <a:tblGrid>
                <a:gridCol w="863645">
                  <a:extLst>
                    <a:ext uri="{9D8B030D-6E8A-4147-A177-3AD203B41FA5}">
                      <a16:colId xmlns:a16="http://schemas.microsoft.com/office/drawing/2014/main" val="20000"/>
                    </a:ext>
                  </a:extLst>
                </a:gridCol>
                <a:gridCol w="863645">
                  <a:extLst>
                    <a:ext uri="{9D8B030D-6E8A-4147-A177-3AD203B41FA5}">
                      <a16:colId xmlns:a16="http://schemas.microsoft.com/office/drawing/2014/main" val="20001"/>
                    </a:ext>
                  </a:extLst>
                </a:gridCol>
                <a:gridCol w="863645">
                  <a:extLst>
                    <a:ext uri="{9D8B030D-6E8A-4147-A177-3AD203B41FA5}">
                      <a16:colId xmlns:a16="http://schemas.microsoft.com/office/drawing/2014/main" val="20002"/>
                    </a:ext>
                  </a:extLst>
                </a:gridCol>
                <a:gridCol w="863645">
                  <a:extLst>
                    <a:ext uri="{9D8B030D-6E8A-4147-A177-3AD203B41FA5}">
                      <a16:colId xmlns:a16="http://schemas.microsoft.com/office/drawing/2014/main" val="20003"/>
                    </a:ext>
                  </a:extLst>
                </a:gridCol>
                <a:gridCol w="863645">
                  <a:extLst>
                    <a:ext uri="{9D8B030D-6E8A-4147-A177-3AD203B41FA5}">
                      <a16:colId xmlns:a16="http://schemas.microsoft.com/office/drawing/2014/main" val="20004"/>
                    </a:ext>
                  </a:extLst>
                </a:gridCol>
                <a:gridCol w="863645">
                  <a:extLst>
                    <a:ext uri="{9D8B030D-6E8A-4147-A177-3AD203B41FA5}">
                      <a16:colId xmlns:a16="http://schemas.microsoft.com/office/drawing/2014/main" val="20005"/>
                    </a:ext>
                  </a:extLst>
                </a:gridCol>
                <a:gridCol w="863645">
                  <a:extLst>
                    <a:ext uri="{9D8B030D-6E8A-4147-A177-3AD203B41FA5}">
                      <a16:colId xmlns:a16="http://schemas.microsoft.com/office/drawing/2014/main" val="20006"/>
                    </a:ext>
                  </a:extLst>
                </a:gridCol>
                <a:gridCol w="863645">
                  <a:extLst>
                    <a:ext uri="{9D8B030D-6E8A-4147-A177-3AD203B41FA5}">
                      <a16:colId xmlns:a16="http://schemas.microsoft.com/office/drawing/2014/main" val="20007"/>
                    </a:ext>
                  </a:extLst>
                </a:gridCol>
              </a:tblGrid>
              <a:tr h="174749">
                <a:tc>
                  <a:txBody>
                    <a:bodyPr/>
                    <a:lstStyle/>
                    <a:p>
                      <a:r>
                        <a:rPr lang="en-CA" sz="1600" dirty="0">
                          <a:solidFill>
                            <a:schemeClr val="tx1"/>
                          </a:solidFill>
                          <a:latin typeface="Consolas" panose="020B0609020204030204" pitchFamily="49" charset="0"/>
                          <a:cs typeface="Consolas" panose="020B0609020204030204" pitchFamily="49" charset="0"/>
                        </a:rPr>
                        <a:t>0</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1</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2</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chemeClr val="tx1"/>
                          </a:solidFill>
                          <a:latin typeface="Consolas" panose="020B0609020204030204" pitchFamily="49" charset="0"/>
                          <a:cs typeface="Consolas" panose="020B0609020204030204" pitchFamily="49" charset="0"/>
                        </a:rPr>
                        <a:t>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4</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5</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6</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600" dirty="0">
                          <a:solidFill>
                            <a:srgbClr val="7030A0"/>
                          </a:solidFill>
                          <a:latin typeface="Consolas" panose="020B0609020204030204" pitchFamily="49" charset="0"/>
                          <a:cs typeface="Consolas" panose="020B0609020204030204" pitchFamily="49" charset="0"/>
                        </a:rPr>
                        <a:t>7</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A</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CA" sz="2000" dirty="0">
                        <a:solidFill>
                          <a:srgbClr val="7030A0"/>
                        </a:solidFill>
                        <a:latin typeface="Consolas" panose="020B0609020204030204" pitchFamily="49" charset="0"/>
                        <a:cs typeface="Consolas" panose="020B0609020204030204" pitchFamily="49" charset="0"/>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r h="283967">
                <a:tc>
                  <a:txBody>
                    <a:bodyPr/>
                    <a:lstStyle/>
                    <a:p>
                      <a:pPr algn="ctr"/>
                      <a:r>
                        <a:rPr lang="en-CA" sz="2000" dirty="0">
                          <a:solidFill>
                            <a:schemeClr val="tx1"/>
                          </a:solidFill>
                          <a:latin typeface="Consolas" panose="020B0609020204030204" pitchFamily="49" charset="0"/>
                          <a:cs typeface="Consolas" panose="020B0609020204030204" pitchFamily="49" charset="0"/>
                        </a:rPr>
                        <a:t>1</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2</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chemeClr val="tx1"/>
                          </a:solidFill>
                          <a:latin typeface="Consolas" panose="020B0609020204030204" pitchFamily="49" charset="0"/>
                          <a:cs typeface="Consolas" panose="020B0609020204030204" pitchFamily="49" charset="0"/>
                        </a:rPr>
                        <a:t>3</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chemeClr val="tx1"/>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2000" dirty="0">
                          <a:solidFill>
                            <a:srgbClr val="7030A0"/>
                          </a:solidFill>
                          <a:latin typeface="Consolas" panose="020B0609020204030204" pitchFamily="49" charset="0"/>
                          <a:cs typeface="Consolas" panose="020B0609020204030204" pitchFamily="49" charset="0"/>
                        </a:rPr>
                        <a:t>7</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600" dirty="0">
                          <a:solidFill>
                            <a:srgbClr val="7030A0"/>
                          </a:solidFill>
                          <a:latin typeface="Consolas" panose="020B0609020204030204" pitchFamily="49" charset="0"/>
                          <a:cs typeface="Consolas" panose="020B0609020204030204" pitchFamily="49" charset="0"/>
                        </a:rPr>
                        <a:t>NULLPTR</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Rectangle 11"/>
          <p:cNvSpPr/>
          <p:nvPr/>
        </p:nvSpPr>
        <p:spPr>
          <a:xfrm>
            <a:off x="1194515" y="2902854"/>
            <a:ext cx="2734018" cy="1169551"/>
          </a:xfrm>
          <a:prstGeom prst="rect">
            <a:avLst/>
          </a:prstGeom>
        </p:spPr>
        <p:txBody>
          <a:bodyPr wrap="square">
            <a:spAutoFit/>
          </a:bodyPr>
          <a:lstStyle/>
          <a:p>
            <a:pPr marL="360363" indent="-360363">
              <a:buNone/>
            </a:pPr>
            <a:r>
              <a:rPr lang="en-CA" sz="1400" dirty="0" err="1">
                <a:latin typeface="Consolas" panose="020B0609020204030204" pitchFamily="49" charset="0"/>
                <a:cs typeface="Consolas" panose="020B0609020204030204" pitchFamily="49" charset="0"/>
              </a:rPr>
              <a:t>list_head</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0</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list_tail</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3</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latin typeface="Consolas" panose="020B0609020204030204" pitchFamily="49" charset="0"/>
                <a:cs typeface="Consolas" panose="020B0609020204030204" pitchFamily="49" charset="0"/>
              </a:rPr>
              <a:t>list_size</a:t>
            </a:r>
            <a:r>
              <a:rPr lang="en-CA" sz="1400" dirty="0">
                <a:latin typeface="Consolas" panose="020B0609020204030204" pitchFamily="49" charset="0"/>
                <a:cs typeface="Consolas" panose="020B0609020204030204" pitchFamily="49" charset="0"/>
              </a:rPr>
              <a:t> = 4;</a:t>
            </a:r>
          </a:p>
          <a:p>
            <a:pPr marL="360363" indent="-360363">
              <a:buNone/>
            </a:pPr>
            <a:r>
              <a:rPr lang="en-CA" sz="1400" dirty="0" err="1">
                <a:latin typeface="Consolas" panose="020B0609020204030204" pitchFamily="49" charset="0"/>
                <a:cs typeface="Consolas" panose="020B0609020204030204" pitchFamily="49" charset="0"/>
              </a:rPr>
              <a:t>list_capacity</a:t>
            </a:r>
            <a:r>
              <a:rPr lang="en-CA" sz="1400" dirty="0">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8</a:t>
            </a:r>
            <a:r>
              <a:rPr lang="en-CA" sz="1400" dirty="0">
                <a:latin typeface="Consolas" panose="020B0609020204030204" pitchFamily="49" charset="0"/>
                <a:cs typeface="Consolas" panose="020B0609020204030204" pitchFamily="49" charset="0"/>
              </a:rPr>
              <a:t>;</a:t>
            </a:r>
          </a:p>
          <a:p>
            <a:pPr marL="360363" indent="-360363">
              <a:buNone/>
            </a:pPr>
            <a:r>
              <a:rPr lang="en-CA" sz="1400" dirty="0" err="1">
                <a:solidFill>
                  <a:srgbClr val="7030A0"/>
                </a:solidFill>
                <a:latin typeface="Consolas" panose="020B0609020204030204" pitchFamily="49" charset="0"/>
                <a:cs typeface="Consolas" panose="020B0609020204030204" pitchFamily="49" charset="0"/>
              </a:rPr>
              <a:t>stack_top</a:t>
            </a:r>
            <a:r>
              <a:rPr lang="en-CA" sz="1400" dirty="0">
                <a:solidFill>
                  <a:srgbClr val="7030A0"/>
                </a:solidFill>
                <a:latin typeface="Consolas" panose="020B0609020204030204" pitchFamily="49" charset="0"/>
                <a:cs typeface="Consolas" panose="020B0609020204030204" pitchFamily="49" charset="0"/>
              </a:rPr>
              <a:t> = </a:t>
            </a:r>
            <a:r>
              <a:rPr lang="en-CA" sz="1400" dirty="0">
                <a:solidFill>
                  <a:srgbClr val="FF0000"/>
                </a:solidFill>
                <a:latin typeface="Consolas" panose="020B0609020204030204" pitchFamily="49" charset="0"/>
                <a:cs typeface="Consolas" panose="020B0609020204030204" pitchFamily="49" charset="0"/>
              </a:rPr>
              <a:t>4</a:t>
            </a:r>
            <a:r>
              <a:rPr lang="en-CA" sz="1400" dirty="0">
                <a:solidFill>
                  <a:srgbClr val="7030A0"/>
                </a:solidFill>
                <a:latin typeface="Consolas" panose="020B0609020204030204" pitchFamily="49" charset="0"/>
                <a:cs typeface="Consolas" panose="020B0609020204030204" pitchFamily="49" charset="0"/>
              </a:rPr>
              <a:t>;</a:t>
            </a:r>
          </a:p>
        </p:txBody>
      </p:sp>
      <p:pic>
        <p:nvPicPr>
          <p:cNvPr id="13316" name="Picture 1331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105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924709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solidFill>
                  <a:srgbClr val="FF0000"/>
                </a:solidFill>
              </a:rPr>
              <a:t>Application</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3110124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ea typeface="宋体" panose="02010600030101010101" pitchFamily="2" charset="-122"/>
              </a:rPr>
              <a:t>Sparse Matrices</a:t>
            </a:r>
          </a:p>
        </p:txBody>
      </p:sp>
      <p:graphicFrame>
        <p:nvGraphicFramePr>
          <p:cNvPr id="266244" name="Object 4"/>
          <p:cNvGraphicFramePr>
            <a:graphicFrameLocks noChangeAspect="1"/>
          </p:cNvGraphicFramePr>
          <p:nvPr/>
        </p:nvGraphicFramePr>
        <p:xfrm>
          <a:off x="827584" y="1459259"/>
          <a:ext cx="4051931" cy="1801813"/>
        </p:xfrm>
        <a:graphic>
          <a:graphicData uri="http://schemas.openxmlformats.org/presentationml/2006/ole">
            <mc:AlternateContent xmlns:mc="http://schemas.openxmlformats.org/markup-compatibility/2006">
              <mc:Choice xmlns:v="urn:schemas-microsoft-com:vml" Requires="v">
                <p:oleObj spid="_x0000_s1043" name="Worksheet" r:id="rId4" imgW="3667132" imgH="981075" progId="Excel.Sheet.12">
                  <p:embed/>
                </p:oleObj>
              </mc:Choice>
              <mc:Fallback>
                <p:oleObj name="Worksheet" r:id="rId4" imgW="3667132" imgH="981075" progId="Excel.Sheet.12">
                  <p:embed/>
                  <p:pic>
                    <p:nvPicPr>
                      <p:cNvPr id="266244" name="Object 4"/>
                      <p:cNvPicPr>
                        <a:picLocks noChangeAspect="1" noChangeArrowheads="1"/>
                      </p:cNvPicPr>
                      <p:nvPr/>
                    </p:nvPicPr>
                    <p:blipFill>
                      <a:blip r:embed="rId5"/>
                      <a:srcRect/>
                      <a:stretch>
                        <a:fillRect/>
                      </a:stretch>
                    </p:blipFill>
                    <p:spPr bwMode="auto">
                      <a:xfrm>
                        <a:off x="827584" y="1459259"/>
                        <a:ext cx="4051931" cy="1801813"/>
                      </a:xfrm>
                      <a:prstGeom prst="rect">
                        <a:avLst/>
                      </a:prstGeom>
                      <a:noFill/>
                      <a:ln>
                        <a:noFill/>
                      </a:ln>
                      <a:effectLst/>
                    </p:spPr>
                  </p:pic>
                </p:oleObj>
              </mc:Fallback>
            </mc:AlternateContent>
          </a:graphicData>
        </a:graphic>
      </p:graphicFrame>
      <p:sp>
        <p:nvSpPr>
          <p:cNvPr id="10" name="Rectangle 19"/>
          <p:cNvSpPr>
            <a:spLocks noChangeArrowheads="1"/>
          </p:cNvSpPr>
          <p:nvPr/>
        </p:nvSpPr>
        <p:spPr bwMode="auto">
          <a:xfrm>
            <a:off x="5484659"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endParaRPr lang="en-US" altLang="zh-CN" sz="1800" dirty="0">
              <a:solidFill>
                <a:srgbClr val="FF0000"/>
              </a:solidFill>
              <a:ea typeface="宋体" panose="02010600030101010101" pitchFamily="2" charset="-122"/>
            </a:endParaRPr>
          </a:p>
        </p:txBody>
      </p:sp>
      <p:sp>
        <p:nvSpPr>
          <p:cNvPr id="11" name="Rectangle 20"/>
          <p:cNvSpPr>
            <a:spLocks noChangeArrowheads="1"/>
          </p:cNvSpPr>
          <p:nvPr/>
        </p:nvSpPr>
        <p:spPr bwMode="auto">
          <a:xfrm>
            <a:off x="5486071" y="3547986"/>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3" name="AutoShape 25"/>
          <p:cNvCxnSpPr>
            <a:cxnSpLocks noChangeShapeType="1"/>
          </p:cNvCxnSpPr>
          <p:nvPr/>
        </p:nvCxnSpPr>
        <p:spPr bwMode="auto">
          <a:xfrm>
            <a:off x="5644305"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p:cNvCxnSpPr/>
          <p:nvPr/>
        </p:nvCxnSpPr>
        <p:spPr>
          <a:xfrm>
            <a:off x="5644305" y="3717909"/>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9"/>
          <p:cNvSpPr>
            <a:spLocks noChangeArrowheads="1"/>
          </p:cNvSpPr>
          <p:nvPr/>
        </p:nvSpPr>
        <p:spPr bwMode="auto">
          <a:xfrm>
            <a:off x="6132731"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1</a:t>
            </a:r>
          </a:p>
          <a:p>
            <a:pPr algn="ctr" eaLnBrk="0" hangingPunct="0"/>
            <a:r>
              <a:rPr lang="en-US" altLang="zh-CN" dirty="0">
                <a:solidFill>
                  <a:srgbClr val="FF0000"/>
                </a:solidFill>
                <a:ea typeface="宋体" panose="02010600030101010101" pitchFamily="2" charset="-122"/>
              </a:rPr>
              <a:t>18</a:t>
            </a:r>
            <a:endParaRPr lang="en-US" altLang="zh-CN" sz="1800" dirty="0">
              <a:solidFill>
                <a:srgbClr val="FF0000"/>
              </a:solidFill>
              <a:ea typeface="宋体" panose="02010600030101010101" pitchFamily="2" charset="-122"/>
            </a:endParaRPr>
          </a:p>
        </p:txBody>
      </p:sp>
      <p:sp>
        <p:nvSpPr>
          <p:cNvPr id="20" name="Rectangle 19"/>
          <p:cNvSpPr>
            <a:spLocks noChangeArrowheads="1"/>
          </p:cNvSpPr>
          <p:nvPr/>
        </p:nvSpPr>
        <p:spPr bwMode="auto">
          <a:xfrm>
            <a:off x="6444208"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cxnSp>
        <p:nvCxnSpPr>
          <p:cNvPr id="21" name="AutoShape 25"/>
          <p:cNvCxnSpPr>
            <a:cxnSpLocks noChangeShapeType="1"/>
          </p:cNvCxnSpPr>
          <p:nvPr/>
        </p:nvCxnSpPr>
        <p:spPr bwMode="auto">
          <a:xfrm>
            <a:off x="6603698" y="3389129"/>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19"/>
          <p:cNvSpPr>
            <a:spLocks noChangeArrowheads="1"/>
          </p:cNvSpPr>
          <p:nvPr/>
        </p:nvSpPr>
        <p:spPr bwMode="auto">
          <a:xfrm>
            <a:off x="7092124" y="2974790"/>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3</a:t>
            </a:r>
          </a:p>
          <a:p>
            <a:pPr algn="ctr" eaLnBrk="0" hangingPunct="0"/>
            <a:r>
              <a:rPr lang="en-US" altLang="zh-CN" sz="1800" dirty="0">
                <a:solidFill>
                  <a:srgbClr val="FF0000"/>
                </a:solidFill>
                <a:ea typeface="宋体" panose="02010600030101010101" pitchFamily="2" charset="-122"/>
              </a:rPr>
              <a:t>33</a:t>
            </a:r>
          </a:p>
        </p:txBody>
      </p:sp>
      <p:sp>
        <p:nvSpPr>
          <p:cNvPr id="23" name="Rectangle 22"/>
          <p:cNvSpPr>
            <a:spLocks noChangeArrowheads="1"/>
          </p:cNvSpPr>
          <p:nvPr/>
        </p:nvSpPr>
        <p:spPr bwMode="auto">
          <a:xfrm>
            <a:off x="7403601" y="2974157"/>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25" name="Line 11"/>
          <p:cNvSpPr>
            <a:spLocks noChangeShapeType="1"/>
          </p:cNvSpPr>
          <p:nvPr/>
        </p:nvSpPr>
        <p:spPr bwMode="auto">
          <a:xfrm>
            <a:off x="7403445" y="2973524"/>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9"/>
          <p:cNvSpPr>
            <a:spLocks noChangeArrowheads="1"/>
          </p:cNvSpPr>
          <p:nvPr/>
        </p:nvSpPr>
        <p:spPr bwMode="auto">
          <a:xfrm>
            <a:off x="5484659"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endParaRPr lang="en-US" altLang="zh-CN" sz="1800" dirty="0">
              <a:solidFill>
                <a:srgbClr val="FF0000"/>
              </a:solidFill>
              <a:ea typeface="宋体" panose="02010600030101010101" pitchFamily="2" charset="-122"/>
            </a:endParaRPr>
          </a:p>
        </p:txBody>
      </p:sp>
      <p:sp>
        <p:nvSpPr>
          <p:cNvPr id="38" name="Rectangle 20"/>
          <p:cNvSpPr>
            <a:spLocks noChangeArrowheads="1"/>
          </p:cNvSpPr>
          <p:nvPr/>
        </p:nvSpPr>
        <p:spPr bwMode="auto">
          <a:xfrm>
            <a:off x="5486071" y="4577142"/>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9" name="AutoShape 25"/>
          <p:cNvCxnSpPr>
            <a:cxnSpLocks noChangeShapeType="1"/>
          </p:cNvCxnSpPr>
          <p:nvPr/>
        </p:nvCxnSpPr>
        <p:spPr bwMode="auto">
          <a:xfrm>
            <a:off x="5644305" y="4418285"/>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39"/>
          <p:cNvCxnSpPr/>
          <p:nvPr/>
        </p:nvCxnSpPr>
        <p:spPr>
          <a:xfrm>
            <a:off x="5644305" y="4747065"/>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19"/>
          <p:cNvSpPr>
            <a:spLocks noChangeArrowheads="1"/>
          </p:cNvSpPr>
          <p:nvPr/>
        </p:nvSpPr>
        <p:spPr bwMode="auto">
          <a:xfrm>
            <a:off x="6135304" y="4003946"/>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4</a:t>
            </a:r>
          </a:p>
          <a:p>
            <a:pPr algn="ctr" eaLnBrk="0" hangingPunct="0"/>
            <a:r>
              <a:rPr lang="en-US" altLang="zh-CN" sz="1800" dirty="0">
                <a:solidFill>
                  <a:srgbClr val="FF0000"/>
                </a:solidFill>
                <a:ea typeface="宋体" panose="02010600030101010101" pitchFamily="2" charset="-122"/>
              </a:rPr>
              <a:t>99</a:t>
            </a:r>
          </a:p>
        </p:txBody>
      </p:sp>
      <p:sp>
        <p:nvSpPr>
          <p:cNvPr id="45" name="Rectangle 44"/>
          <p:cNvSpPr>
            <a:spLocks noChangeArrowheads="1"/>
          </p:cNvSpPr>
          <p:nvPr/>
        </p:nvSpPr>
        <p:spPr bwMode="auto">
          <a:xfrm>
            <a:off x="6446781" y="4003313"/>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46" name="Line 11"/>
          <p:cNvSpPr>
            <a:spLocks noChangeShapeType="1"/>
          </p:cNvSpPr>
          <p:nvPr/>
        </p:nvSpPr>
        <p:spPr bwMode="auto">
          <a:xfrm>
            <a:off x="6446625" y="4002680"/>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9"/>
          <p:cNvSpPr>
            <a:spLocks noChangeArrowheads="1"/>
          </p:cNvSpPr>
          <p:nvPr/>
        </p:nvSpPr>
        <p:spPr bwMode="auto">
          <a:xfrm>
            <a:off x="5484659"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endParaRPr lang="en-US" altLang="zh-CN" sz="1800" dirty="0">
              <a:solidFill>
                <a:srgbClr val="FF0000"/>
              </a:solidFill>
              <a:ea typeface="宋体" panose="02010600030101010101" pitchFamily="2" charset="-122"/>
            </a:endParaRPr>
          </a:p>
        </p:txBody>
      </p:sp>
      <p:sp>
        <p:nvSpPr>
          <p:cNvPr id="48" name="Rectangle 20"/>
          <p:cNvSpPr>
            <a:spLocks noChangeArrowheads="1"/>
          </p:cNvSpPr>
          <p:nvPr/>
        </p:nvSpPr>
        <p:spPr bwMode="auto">
          <a:xfrm>
            <a:off x="5486071" y="5607137"/>
            <a:ext cx="309909" cy="3113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49" name="AutoShape 25"/>
          <p:cNvCxnSpPr>
            <a:cxnSpLocks noChangeShapeType="1"/>
          </p:cNvCxnSpPr>
          <p:nvPr/>
        </p:nvCxnSpPr>
        <p:spPr bwMode="auto">
          <a:xfrm>
            <a:off x="5644305" y="5448280"/>
            <a:ext cx="4884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Rectangle 19"/>
          <p:cNvSpPr>
            <a:spLocks noChangeArrowheads="1"/>
          </p:cNvSpPr>
          <p:nvPr/>
        </p:nvSpPr>
        <p:spPr bwMode="auto">
          <a:xfrm>
            <a:off x="6135304" y="5033941"/>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solidFill>
                  <a:srgbClr val="FF0000"/>
                </a:solidFill>
                <a:ea typeface="宋体" panose="02010600030101010101" pitchFamily="2" charset="-122"/>
              </a:rPr>
              <a:t>6</a:t>
            </a:r>
          </a:p>
          <a:p>
            <a:pPr algn="ctr" eaLnBrk="0" hangingPunct="0"/>
            <a:r>
              <a:rPr lang="en-US" altLang="zh-CN" sz="1800" dirty="0">
                <a:solidFill>
                  <a:srgbClr val="FF0000"/>
                </a:solidFill>
                <a:ea typeface="宋体" panose="02010600030101010101" pitchFamily="2" charset="-122"/>
              </a:rPr>
              <a:t>27</a:t>
            </a:r>
          </a:p>
        </p:txBody>
      </p:sp>
      <p:sp>
        <p:nvSpPr>
          <p:cNvPr id="55" name="Rectangle 54"/>
          <p:cNvSpPr>
            <a:spLocks noChangeArrowheads="1"/>
          </p:cNvSpPr>
          <p:nvPr/>
        </p:nvSpPr>
        <p:spPr bwMode="auto">
          <a:xfrm>
            <a:off x="6446781" y="5033308"/>
            <a:ext cx="311321" cy="5738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800" dirty="0">
              <a:solidFill>
                <a:srgbClr val="FF0000"/>
              </a:solidFill>
              <a:ea typeface="宋体" panose="02010600030101010101" pitchFamily="2" charset="-122"/>
            </a:endParaRPr>
          </a:p>
          <a:p>
            <a:pPr algn="ctr" eaLnBrk="0" hangingPunct="0"/>
            <a:endParaRPr lang="en-US" altLang="zh-CN" sz="1800" dirty="0">
              <a:solidFill>
                <a:srgbClr val="FF0000"/>
              </a:solidFill>
              <a:ea typeface="宋体" panose="02010600030101010101" pitchFamily="2" charset="-122"/>
            </a:endParaRPr>
          </a:p>
        </p:txBody>
      </p:sp>
      <p:sp>
        <p:nvSpPr>
          <p:cNvPr id="56" name="Line 11"/>
          <p:cNvSpPr>
            <a:spLocks noChangeShapeType="1"/>
          </p:cNvSpPr>
          <p:nvPr/>
        </p:nvSpPr>
        <p:spPr bwMode="auto">
          <a:xfrm>
            <a:off x="6446625" y="5032675"/>
            <a:ext cx="311477" cy="57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1"/>
          <p:cNvSpPr>
            <a:spLocks noChangeShapeType="1"/>
          </p:cNvSpPr>
          <p:nvPr/>
        </p:nvSpPr>
        <p:spPr bwMode="auto">
          <a:xfrm>
            <a:off x="5484504" y="5594914"/>
            <a:ext cx="311476" cy="3235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32"/>
          <p:cNvSpPr txBox="1">
            <a:spLocks noChangeArrowheads="1"/>
          </p:cNvSpPr>
          <p:nvPr/>
        </p:nvSpPr>
        <p:spPr bwMode="auto">
          <a:xfrm>
            <a:off x="5452043" y="2348880"/>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dirty="0">
                <a:solidFill>
                  <a:srgbClr val="FF0000"/>
                </a:solidFill>
                <a:ea typeface="宋体" panose="02010600030101010101" pitchFamily="2" charset="-122"/>
              </a:rPr>
              <a:t>m</a:t>
            </a:r>
          </a:p>
        </p:txBody>
      </p:sp>
      <p:cxnSp>
        <p:nvCxnSpPr>
          <p:cNvPr id="59" name="Straight Arrow Connector 58"/>
          <p:cNvCxnSpPr/>
          <p:nvPr/>
        </p:nvCxnSpPr>
        <p:spPr>
          <a:xfrm>
            <a:off x="5644305" y="2685492"/>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6245" name="Picture 266244" descr="temp.png"/>
          <p:cNvPicPr>
            <a:picLocks noChangeAspect="1"/>
          </p:cNvPicPr>
          <p:nvPr/>
        </p:nvPicPr>
        <p:blipFill>
          <a:blip r:embed="rId6"/>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19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37" grpId="0" animBg="1"/>
      <p:bldP spid="38" grpId="0" animBg="1"/>
      <p:bldP spid="44" grpId="0" animBg="1"/>
      <p:bldP spid="45" grpId="0" animBg="1"/>
      <p:bldP spid="46" grpId="0" animBg="1"/>
      <p:bldP spid="47" grpId="0" animBg="1"/>
      <p:bldP spid="48" grpId="0" animBg="1"/>
      <p:bldP spid="54" grpId="0" animBg="1"/>
      <p:bldP spid="55" grpId="0" animBg="1"/>
      <p:bldP spid="56" grpId="0" animBg="1"/>
      <p:bldP spid="57" grpId="0" animBg="1"/>
      <p:bldP spid="58"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Summary</a:t>
            </a:r>
            <a:endParaRPr lang="zh-CN" altLang="en-US" dirty="0"/>
          </a:p>
        </p:txBody>
      </p:sp>
      <p:sp>
        <p:nvSpPr>
          <p:cNvPr id="3" name="Content Placeholder 2"/>
          <p:cNvSpPr>
            <a:spLocks noGrp="1"/>
          </p:cNvSpPr>
          <p:nvPr>
            <p:ph idx="1"/>
          </p:nvPr>
        </p:nvSpPr>
        <p:spPr/>
        <p:txBody>
          <a:bodyPr>
            <a:normAutofit/>
          </a:bodyPr>
          <a:lstStyle/>
          <a:p>
            <a:r>
              <a:rPr lang="en-US" altLang="zh-CN" dirty="0"/>
              <a:t>List ADT</a:t>
            </a:r>
          </a:p>
          <a:p>
            <a:pPr lvl="1"/>
            <a:r>
              <a:rPr lang="en-US" altLang="zh-CN" dirty="0"/>
              <a:t>A sequence of elements (special case: string)</a:t>
            </a:r>
          </a:p>
          <a:p>
            <a:pPr lvl="1"/>
            <a:r>
              <a:rPr lang="en-US" altLang="zh-CN" dirty="0"/>
              <a:t>Array</a:t>
            </a:r>
          </a:p>
          <a:p>
            <a:r>
              <a:rPr lang="en-US" altLang="zh-CN" dirty="0"/>
              <a:t>Linked list</a:t>
            </a:r>
          </a:p>
          <a:p>
            <a:pPr lvl="1" eaLnBrk="1" hangingPunct="1"/>
            <a:r>
              <a:rPr lang="en-US" altLang="zh-CN" dirty="0">
                <a:latin typeface="Arial" charset="0"/>
                <a:cs typeface="Arial" charset="0"/>
              </a:rPr>
              <a:t>Accessors </a:t>
            </a:r>
            <a:r>
              <a:rPr lang="en-US" altLang="zh-CN" sz="1800" dirty="0">
                <a:effectLst/>
                <a:latin typeface="ArialMT"/>
              </a:rPr>
              <a:t>and</a:t>
            </a:r>
            <a:r>
              <a:rPr lang="zh-CN" altLang="en-US" sz="1800" dirty="0">
                <a:effectLst/>
                <a:latin typeface="ArialMT"/>
              </a:rPr>
              <a:t> </a:t>
            </a:r>
            <a:r>
              <a:rPr lang="en-US" altLang="zh-CN" sz="1800" dirty="0">
                <a:effectLst/>
                <a:latin typeface="ArialMT"/>
              </a:rPr>
              <a:t>mutators</a:t>
            </a:r>
            <a:endParaRPr lang="en-US" altLang="zh-CN" dirty="0">
              <a:latin typeface="Arial" charset="0"/>
              <a:cs typeface="Arial" charset="0"/>
            </a:endParaRPr>
          </a:p>
          <a:p>
            <a:pPr lvl="1" eaLnBrk="1" hangingPunct="1"/>
            <a:r>
              <a:rPr lang="en-US" altLang="zh-CN" dirty="0">
                <a:latin typeface="Arial" charset="0"/>
                <a:cs typeface="Arial" charset="0"/>
              </a:rPr>
              <a:t>Stepping through a linked list</a:t>
            </a:r>
          </a:p>
          <a:p>
            <a:r>
              <a:rPr lang="en-US" altLang="zh-CN" dirty="0"/>
              <a:t>Doubly linked list</a:t>
            </a:r>
          </a:p>
          <a:p>
            <a:pPr lvl="1"/>
            <a:r>
              <a:rPr lang="en-US" altLang="en-US" dirty="0">
                <a:latin typeface="Arial" charset="0"/>
                <a:cs typeface="Arial" charset="0"/>
              </a:rPr>
              <a:t>Memory usage versus run times</a:t>
            </a:r>
            <a:endParaRPr lang="en-US" altLang="zh-CN" dirty="0"/>
          </a:p>
          <a:p>
            <a:r>
              <a:rPr lang="en-US" altLang="zh-CN" dirty="0"/>
              <a:t>Node-based storage with arrays</a:t>
            </a:r>
          </a:p>
          <a:p>
            <a:pPr lvl="1"/>
            <a:r>
              <a:rPr lang="en-US" altLang="en-US" dirty="0"/>
              <a:t>No longer need to call </a:t>
            </a:r>
            <a:r>
              <a:rPr lang="en-US" altLang="en-US" dirty="0">
                <a:latin typeface="Courier New" panose="02070309020205020404" pitchFamily="49" charset="0"/>
                <a:cs typeface="Courier New" panose="02070309020205020404" pitchFamily="49" charset="0"/>
              </a:rPr>
              <a:t>new</a:t>
            </a:r>
            <a:r>
              <a:rPr lang="en-US" altLang="en-US" dirty="0"/>
              <a:t> for each new node</a:t>
            </a:r>
          </a:p>
          <a:p>
            <a:r>
              <a:rPr lang="en-US" altLang="zh-CN" dirty="0"/>
              <a:t>Application</a:t>
            </a:r>
          </a:p>
          <a:p>
            <a:pPr lvl="1"/>
            <a:r>
              <a:rPr lang="en-US" altLang="zh-CN" dirty="0"/>
              <a:t>Polynomial, sparse matrix</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830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5"/>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6"/>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7"/>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8"/>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0"/>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1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5160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3"/>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4"/>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5"/>
                <a:stretch>
                  <a:fillRect t="-3509"/>
                </a:stretch>
              </a:blipFill>
            </p:spPr>
            <p:txBody>
              <a:bodyPr/>
              <a:lstStyle/>
              <a:p>
                <a:r>
                  <a:rPr lang="en-CN">
                    <a:noFill/>
                  </a:rPr>
                  <a:t> </a:t>
                </a:r>
              </a:p>
            </p:txBody>
          </p:sp>
        </mc:Fallback>
      </mc:AlternateContent>
      <p:sp>
        <p:nvSpPr>
          <p:cNvPr id="2" name="下箭头 1"/>
          <p:cNvSpPr/>
          <p:nvPr/>
        </p:nvSpPr>
        <p:spPr>
          <a:xfrm>
            <a:off x="3369267" y="1294301"/>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6984014" y="1304775"/>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2" name="文本框 51"/>
              <p:cNvSpPr txBox="1"/>
              <p:nvPr/>
            </p:nvSpPr>
            <p:spPr>
              <a:xfrm>
                <a:off x="481302" y="3789024"/>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52" name="文本框 51"/>
              <p:cNvSpPr txBox="1">
                <a:spLocks noRot="1" noChangeAspect="1" noMove="1" noResize="1" noEditPoints="1" noAdjustHandles="1" noChangeArrowheads="1" noChangeShapeType="1" noTextEdit="1"/>
              </p:cNvSpPr>
              <p:nvPr/>
            </p:nvSpPr>
            <p:spPr>
              <a:xfrm>
                <a:off x="481302" y="3789024"/>
                <a:ext cx="688009" cy="400110"/>
              </a:xfrm>
              <a:prstGeom prst="rect">
                <a:avLst/>
              </a:prstGeom>
              <a:blipFill>
                <a:blip r:embed="rId6"/>
                <a:stretch>
                  <a:fillRect b="-18462"/>
                </a:stretch>
              </a:blipFill>
            </p:spPr>
            <p:txBody>
              <a:bodyPr/>
              <a:lstStyle/>
              <a:p>
                <a:r>
                  <a:rPr lang="zh-CN" altLang="en-US">
                    <a:noFill/>
                  </a:rPr>
                  <a:t> </a:t>
                </a:r>
              </a:p>
            </p:txBody>
          </p:sp>
        </mc:Fallback>
      </mc:AlternateContent>
      <p:sp>
        <p:nvSpPr>
          <p:cNvPr id="53" name="文本框 52"/>
          <p:cNvSpPr txBox="1"/>
          <p:nvPr/>
        </p:nvSpPr>
        <p:spPr>
          <a:xfrm>
            <a:off x="58950" y="489606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54" name="文本框 53"/>
          <p:cNvSpPr txBox="1"/>
          <p:nvPr/>
        </p:nvSpPr>
        <p:spPr>
          <a:xfrm>
            <a:off x="1868271" y="4905103"/>
            <a:ext cx="312906" cy="369332"/>
          </a:xfrm>
          <a:prstGeom prst="rect">
            <a:avLst/>
          </a:prstGeom>
          <a:noFill/>
        </p:spPr>
        <p:txBody>
          <a:bodyPr wrap="none" rtlCol="0">
            <a:spAutoFit/>
          </a:bodyPr>
          <a:lstStyle/>
          <a:p>
            <a:r>
              <a:rPr lang="en-US" altLang="zh-CN" dirty="0"/>
              <a:t>0</a:t>
            </a:r>
            <a:endParaRPr lang="zh-CN" altLang="en-US" dirty="0"/>
          </a:p>
        </p:txBody>
      </p:sp>
      <p:sp>
        <p:nvSpPr>
          <p:cNvPr id="55" name="文本框 54"/>
          <p:cNvSpPr txBox="1"/>
          <p:nvPr/>
        </p:nvSpPr>
        <p:spPr>
          <a:xfrm>
            <a:off x="3526446" y="4905103"/>
            <a:ext cx="312906" cy="369332"/>
          </a:xfrm>
          <a:prstGeom prst="rect">
            <a:avLst/>
          </a:prstGeom>
          <a:noFill/>
        </p:spPr>
        <p:txBody>
          <a:bodyPr wrap="none" rtlCol="0">
            <a:spAutoFit/>
          </a:bodyPr>
          <a:lstStyle/>
          <a:p>
            <a:r>
              <a:rPr lang="en-US" altLang="zh-CN" dirty="0"/>
              <a:t>2</a:t>
            </a:r>
            <a:endParaRPr lang="zh-CN" altLang="en-US" dirty="0"/>
          </a:p>
        </p:txBody>
      </p:sp>
      <p:sp>
        <p:nvSpPr>
          <p:cNvPr id="56" name="文本框 55"/>
          <p:cNvSpPr txBox="1"/>
          <p:nvPr/>
        </p:nvSpPr>
        <p:spPr>
          <a:xfrm>
            <a:off x="2712778" y="49124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57" name="文本框 56"/>
              <p:cNvSpPr txBox="1"/>
              <p:nvPr/>
            </p:nvSpPr>
            <p:spPr>
              <a:xfrm>
                <a:off x="4281309" y="4896069"/>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ea typeface="Cambria Math" panose="02040503050406030204" pitchFamily="18" charset="0"/>
                        </a:rPr>
                        <m:t>3</m:t>
                      </m:r>
                    </m:oMath>
                  </m:oMathPara>
                </a14:m>
                <a:endParaRPr lang="zh-CN" altLang="en-US" dirty="0"/>
              </a:p>
            </p:txBody>
          </p:sp>
        </mc:Choice>
        <mc:Fallback xmlns="">
          <p:sp>
            <p:nvSpPr>
              <p:cNvPr id="57" name="文本框 56"/>
              <p:cNvSpPr txBox="1">
                <a:spLocks noRot="1" noChangeAspect="1" noMove="1" noResize="1" noEditPoints="1" noAdjustHandles="1" noChangeArrowheads="1" noChangeShapeType="1" noTextEdit="1"/>
              </p:cNvSpPr>
              <p:nvPr/>
            </p:nvSpPr>
            <p:spPr>
              <a:xfrm>
                <a:off x="4281309" y="4896069"/>
                <a:ext cx="377026" cy="369332"/>
              </a:xfrm>
              <a:prstGeom prst="rect">
                <a:avLst/>
              </a:prstGeom>
              <a:blipFill>
                <a:blip r:embed="rId7"/>
                <a:stretch>
                  <a:fillRect/>
                </a:stretch>
              </a:blipFill>
            </p:spPr>
            <p:txBody>
              <a:bodyPr/>
              <a:lstStyle/>
              <a:p>
                <a:r>
                  <a:rPr lang="zh-CN" altLang="en-US">
                    <a:noFill/>
                  </a:rPr>
                  <a:t> </a:t>
                </a:r>
              </a:p>
            </p:txBody>
          </p:sp>
        </mc:Fallback>
      </mc:AlternateContent>
      <p:sp>
        <p:nvSpPr>
          <p:cNvPr id="58" name="矩形 57"/>
          <p:cNvSpPr/>
          <p:nvPr/>
        </p:nvSpPr>
        <p:spPr>
          <a:xfrm>
            <a:off x="1612582" y="4968209"/>
            <a:ext cx="6759240" cy="25660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p:cNvSpPr txBox="1"/>
              <p:nvPr/>
            </p:nvSpPr>
            <p:spPr>
              <a:xfrm>
                <a:off x="23400" y="4373872"/>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23400" y="4373872"/>
                <a:ext cx="1599412" cy="369332"/>
              </a:xfrm>
              <a:prstGeom prst="rect">
                <a:avLst/>
              </a:prstGeom>
              <a:blipFill>
                <a:blip r:embed="rId8"/>
                <a:stretch>
                  <a:fillRect l="-3435" t="-8197" b="-24590"/>
                </a:stretch>
              </a:blipFill>
            </p:spPr>
            <p:txBody>
              <a:bodyPr/>
              <a:lstStyle/>
              <a:p>
                <a:r>
                  <a:rPr lang="zh-CN" altLang="en-US">
                    <a:noFill/>
                  </a:rPr>
                  <a:t> </a:t>
                </a:r>
              </a:p>
            </p:txBody>
          </p:sp>
        </mc:Fallback>
      </mc:AlternateContent>
      <p:grpSp>
        <p:nvGrpSpPr>
          <p:cNvPr id="60" name="组合 59"/>
          <p:cNvGrpSpPr/>
          <p:nvPr/>
        </p:nvGrpSpPr>
        <p:grpSpPr>
          <a:xfrm>
            <a:off x="1618893" y="3694121"/>
            <a:ext cx="3372853" cy="1183536"/>
            <a:chOff x="1612688" y="3924321"/>
            <a:chExt cx="3372853" cy="1183536"/>
          </a:xfrm>
        </p:grpSpPr>
        <p:sp>
          <p:nvSpPr>
            <p:cNvPr id="61" name="矩形 60"/>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5" name="组合 74"/>
          <p:cNvGrpSpPr/>
          <p:nvPr/>
        </p:nvGrpSpPr>
        <p:grpSpPr>
          <a:xfrm>
            <a:off x="4994640" y="3693836"/>
            <a:ext cx="3377182" cy="1176977"/>
            <a:chOff x="5197058" y="3920062"/>
            <a:chExt cx="3377182" cy="1176977"/>
          </a:xfrm>
        </p:grpSpPr>
        <p:sp>
          <p:nvSpPr>
            <p:cNvPr id="76" name="矩形 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37" name="文本框 136"/>
            <p:cNvSpPr txBox="1"/>
            <p:nvPr/>
          </p:nvSpPr>
          <p:spPr>
            <a:xfrm>
              <a:off x="7978794" y="4639182"/>
              <a:ext cx="184731" cy="369332"/>
            </a:xfrm>
            <a:prstGeom prst="rect">
              <a:avLst/>
            </a:prstGeom>
            <a:noFill/>
          </p:spPr>
          <p:txBody>
            <a:bodyPr wrap="none" rtlCol="0">
              <a:spAutoFit/>
            </a:bodyPr>
            <a:lstStyle/>
            <a:p>
              <a:endParaRPr lang="zh-CN" altLang="en-US" dirty="0"/>
            </a:p>
          </p:txBody>
        </p:sp>
      </p:grpSp>
      <p:sp>
        <p:nvSpPr>
          <p:cNvPr id="138" name="文本框 137"/>
          <p:cNvSpPr txBox="1"/>
          <p:nvPr/>
        </p:nvSpPr>
        <p:spPr>
          <a:xfrm>
            <a:off x="5230105" y="4908548"/>
            <a:ext cx="312906" cy="369332"/>
          </a:xfrm>
          <a:prstGeom prst="rect">
            <a:avLst/>
          </a:prstGeom>
          <a:noFill/>
        </p:spPr>
        <p:txBody>
          <a:bodyPr wrap="none" rtlCol="0">
            <a:spAutoFit/>
          </a:bodyPr>
          <a:lstStyle/>
          <a:p>
            <a:r>
              <a:rPr lang="en-US" altLang="zh-CN" dirty="0"/>
              <a:t>4</a:t>
            </a:r>
            <a:endParaRPr lang="zh-CN" altLang="en-US" dirty="0"/>
          </a:p>
        </p:txBody>
      </p:sp>
      <p:sp>
        <p:nvSpPr>
          <p:cNvPr id="139" name="文本框 138"/>
          <p:cNvSpPr txBox="1"/>
          <p:nvPr/>
        </p:nvSpPr>
        <p:spPr>
          <a:xfrm>
            <a:off x="6888280" y="4908548"/>
            <a:ext cx="312906" cy="369332"/>
          </a:xfrm>
          <a:prstGeom prst="rect">
            <a:avLst/>
          </a:prstGeom>
          <a:noFill/>
        </p:spPr>
        <p:txBody>
          <a:bodyPr wrap="none" rtlCol="0">
            <a:spAutoFit/>
          </a:bodyPr>
          <a:lstStyle/>
          <a:p>
            <a:r>
              <a:rPr lang="en-US" altLang="zh-CN" dirty="0"/>
              <a:t>6</a:t>
            </a:r>
            <a:endParaRPr lang="zh-CN" altLang="en-US" dirty="0"/>
          </a:p>
        </p:txBody>
      </p:sp>
      <p:sp>
        <p:nvSpPr>
          <p:cNvPr id="140" name="文本框 139"/>
          <p:cNvSpPr txBox="1"/>
          <p:nvPr/>
        </p:nvSpPr>
        <p:spPr>
          <a:xfrm>
            <a:off x="6074612" y="4915870"/>
            <a:ext cx="312906" cy="369332"/>
          </a:xfrm>
          <a:prstGeom prst="rect">
            <a:avLst/>
          </a:prstGeom>
          <a:noFill/>
        </p:spPr>
        <p:txBody>
          <a:bodyPr wrap="none" rtlCol="0">
            <a:spAutoFit/>
          </a:bodyPr>
          <a:lstStyle/>
          <a:p>
            <a:r>
              <a:rPr lang="en-US" altLang="zh-CN" dirty="0"/>
              <a:t>5</a:t>
            </a:r>
            <a:endParaRPr lang="zh-CN" altLang="en-US" dirty="0"/>
          </a:p>
        </p:txBody>
      </p:sp>
      <p:sp>
        <p:nvSpPr>
          <p:cNvPr id="141" name="文本框 140"/>
          <p:cNvSpPr txBox="1"/>
          <p:nvPr/>
        </p:nvSpPr>
        <p:spPr>
          <a:xfrm>
            <a:off x="7757983" y="4905266"/>
            <a:ext cx="184731" cy="369332"/>
          </a:xfrm>
          <a:prstGeom prst="rect">
            <a:avLst/>
          </a:prstGeom>
          <a:noFill/>
        </p:spPr>
        <p:txBody>
          <a:bodyPr wrap="none" rtlCol="0">
            <a:spAutoFit/>
          </a:bodyPr>
          <a:lstStyle/>
          <a:p>
            <a:endParaRPr lang="zh-CN" altLang="en-US" dirty="0"/>
          </a:p>
        </p:txBody>
      </p:sp>
      <mc:AlternateContent xmlns:mc="http://schemas.openxmlformats.org/markup-compatibility/2006" xmlns:a14="http://schemas.microsoft.com/office/drawing/2010/main">
        <mc:Choice Requires="a14">
          <p:sp>
            <p:nvSpPr>
              <p:cNvPr id="142" name="文本框 141"/>
              <p:cNvSpPr txBox="1"/>
              <p:nvPr/>
            </p:nvSpPr>
            <p:spPr>
              <a:xfrm>
                <a:off x="7680440" y="49127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42" name="文本框 141"/>
              <p:cNvSpPr txBox="1">
                <a:spLocks noRot="1" noChangeAspect="1" noMove="1" noResize="1" noEditPoints="1" noAdjustHandles="1" noChangeArrowheads="1" noChangeShapeType="1" noTextEdit="1"/>
              </p:cNvSpPr>
              <p:nvPr/>
            </p:nvSpPr>
            <p:spPr>
              <a:xfrm>
                <a:off x="7680440" y="4912731"/>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p:cNvSpPr txBox="1"/>
          <p:nvPr/>
        </p:nvSpPr>
        <p:spPr>
          <a:xfrm>
            <a:off x="3468924" y="3806304"/>
            <a:ext cx="441146" cy="369332"/>
          </a:xfrm>
          <a:prstGeom prst="rect">
            <a:avLst/>
          </a:prstGeom>
          <a:noFill/>
        </p:spPr>
        <p:txBody>
          <a:bodyPr wrap="none" rtlCol="0">
            <a:spAutoFit/>
          </a:bodyPr>
          <a:lstStyle/>
          <a:p>
            <a:r>
              <a:rPr lang="en-US" altLang="zh-CN" dirty="0"/>
              <a:t>10</a:t>
            </a:r>
            <a:endParaRPr lang="zh-CN" altLang="en-US" dirty="0"/>
          </a:p>
        </p:txBody>
      </p:sp>
      <p:sp>
        <p:nvSpPr>
          <p:cNvPr id="111" name="文本框 110"/>
          <p:cNvSpPr txBox="1"/>
          <p:nvPr/>
        </p:nvSpPr>
        <p:spPr>
          <a:xfrm>
            <a:off x="3463764" y="4412956"/>
            <a:ext cx="441146" cy="369332"/>
          </a:xfrm>
          <a:prstGeom prst="rect">
            <a:avLst/>
          </a:prstGeom>
          <a:noFill/>
        </p:spPr>
        <p:txBody>
          <a:bodyPr wrap="none" rtlCol="0">
            <a:spAutoFit/>
          </a:bodyPr>
          <a:lstStyle/>
          <a:p>
            <a:r>
              <a:rPr lang="en-US" altLang="zh-CN" dirty="0"/>
              <a:t>50</a:t>
            </a:r>
            <a:endParaRPr lang="zh-CN" altLang="en-US" dirty="0"/>
          </a:p>
        </p:txBody>
      </p:sp>
      <p:sp>
        <p:nvSpPr>
          <p:cNvPr id="132" name="文本框 131"/>
          <p:cNvSpPr txBox="1"/>
          <p:nvPr/>
        </p:nvSpPr>
        <p:spPr>
          <a:xfrm>
            <a:off x="2640526" y="3811550"/>
            <a:ext cx="441146" cy="369332"/>
          </a:xfrm>
          <a:prstGeom prst="rect">
            <a:avLst/>
          </a:prstGeom>
          <a:noFill/>
        </p:spPr>
        <p:txBody>
          <a:bodyPr wrap="none" rtlCol="0">
            <a:spAutoFit/>
          </a:bodyPr>
          <a:lstStyle/>
          <a:p>
            <a:r>
              <a:rPr lang="en-US" altLang="zh-CN" dirty="0"/>
              <a:t>30</a:t>
            </a:r>
            <a:endParaRPr lang="zh-CN" altLang="en-US" dirty="0"/>
          </a:p>
        </p:txBody>
      </p:sp>
      <p:sp>
        <p:nvSpPr>
          <p:cNvPr id="133" name="文本框 132"/>
          <p:cNvSpPr txBox="1"/>
          <p:nvPr/>
        </p:nvSpPr>
        <p:spPr>
          <a:xfrm>
            <a:off x="2635366" y="4418202"/>
            <a:ext cx="441146" cy="369332"/>
          </a:xfrm>
          <a:prstGeom prst="rect">
            <a:avLst/>
          </a:prstGeom>
          <a:noFill/>
        </p:spPr>
        <p:txBody>
          <a:bodyPr wrap="none" rtlCol="0">
            <a:spAutoFit/>
          </a:bodyPr>
          <a:lstStyle/>
          <a:p>
            <a:r>
              <a:rPr lang="en-US" altLang="zh-CN" dirty="0"/>
              <a:t>60</a:t>
            </a:r>
            <a:endParaRPr lang="zh-CN" altLang="en-US" dirty="0"/>
          </a:p>
        </p:txBody>
      </p:sp>
      <p:sp>
        <p:nvSpPr>
          <p:cNvPr id="134" name="文本框 133"/>
          <p:cNvSpPr txBox="1"/>
          <p:nvPr/>
        </p:nvSpPr>
        <p:spPr>
          <a:xfrm>
            <a:off x="1865544" y="3805183"/>
            <a:ext cx="312906" cy="369332"/>
          </a:xfrm>
          <a:prstGeom prst="rect">
            <a:avLst/>
          </a:prstGeom>
          <a:noFill/>
        </p:spPr>
        <p:txBody>
          <a:bodyPr wrap="none" rtlCol="0">
            <a:spAutoFit/>
          </a:bodyPr>
          <a:lstStyle/>
          <a:p>
            <a:r>
              <a:rPr lang="en-US" altLang="zh-CN" dirty="0"/>
              <a:t>7</a:t>
            </a:r>
            <a:endParaRPr lang="zh-CN" altLang="en-US" dirty="0"/>
          </a:p>
        </p:txBody>
      </p:sp>
      <p:sp>
        <p:nvSpPr>
          <p:cNvPr id="135" name="文本框 134"/>
          <p:cNvSpPr txBox="1"/>
          <p:nvPr/>
        </p:nvSpPr>
        <p:spPr>
          <a:xfrm>
            <a:off x="1720050" y="4392334"/>
            <a:ext cx="569387" cy="369332"/>
          </a:xfrm>
          <a:prstGeom prst="rect">
            <a:avLst/>
          </a:prstGeom>
          <a:noFill/>
        </p:spPr>
        <p:txBody>
          <a:bodyPr wrap="none" rtlCol="0">
            <a:spAutoFit/>
          </a:bodyPr>
          <a:lstStyle/>
          <a:p>
            <a:r>
              <a:rPr lang="en-US" altLang="zh-CN" dirty="0"/>
              <a:t>100</a:t>
            </a:r>
            <a:endParaRPr lang="zh-CN" altLang="en-US" dirty="0"/>
          </a:p>
        </p:txBody>
      </p:sp>
      <mc:AlternateContent xmlns:mc="http://schemas.openxmlformats.org/markup-compatibility/2006" xmlns:a14="http://schemas.microsoft.com/office/drawing/2010/main">
        <mc:Choice Requires="a14">
          <p:sp>
            <p:nvSpPr>
              <p:cNvPr id="143" name="文本框 142"/>
              <p:cNvSpPr txBox="1"/>
              <p:nvPr/>
            </p:nvSpPr>
            <p:spPr>
              <a:xfrm>
                <a:off x="1868271" y="5577095"/>
                <a:ext cx="8827058" cy="403637"/>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3</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b="0" i="1" smtClean="0">
                        <a:latin typeface="Cambria Math" panose="02040503050406030204" pitchFamily="18" charset="0"/>
                      </a:rPr>
                      <m:t>7</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m:t>
                    </m:r>
                    <m:r>
                      <a:rPr lang="en-US" altLang="en-US" sz="2000" b="0" i="1" dirty="0" smtClean="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zh-CN" sz="2000" b="0" i="1" dirty="0" smtClean="0">
                        <a:latin typeface="Cambria Math" panose="02040503050406030204" pitchFamily="18" charset="0"/>
                      </a:rPr>
                      <m:t>20</m:t>
                    </m:r>
                  </m:oMath>
                </a14:m>
                <a:endParaRPr lang="zh-CN" altLang="en-US" sz="2000"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1868271" y="5577095"/>
                <a:ext cx="8827058" cy="403637"/>
              </a:xfrm>
              <a:prstGeom prst="rect">
                <a:avLst/>
              </a:prstGeom>
              <a:blipFill>
                <a:blip r:embed="rId10"/>
                <a:stretch>
                  <a:fillRect t="-7576" b="-27273"/>
                </a:stretch>
              </a:blipFill>
            </p:spPr>
            <p:txBody>
              <a:bodyPr/>
              <a:lstStyle/>
              <a:p>
                <a:r>
                  <a:rPr lang="zh-CN" altLang="en-US">
                    <a:noFill/>
                  </a:rPr>
                  <a:t> </a:t>
                </a:r>
              </a:p>
            </p:txBody>
          </p:sp>
        </mc:Fallback>
      </mc:AlternateContent>
      <p:sp>
        <p:nvSpPr>
          <p:cNvPr id="146" name="文本框 145"/>
          <p:cNvSpPr txBox="1"/>
          <p:nvPr/>
        </p:nvSpPr>
        <p:spPr>
          <a:xfrm>
            <a:off x="4313899" y="3812500"/>
            <a:ext cx="441146" cy="369332"/>
          </a:xfrm>
          <a:prstGeom prst="rect">
            <a:avLst/>
          </a:prstGeom>
          <a:noFill/>
        </p:spPr>
        <p:txBody>
          <a:bodyPr wrap="none" rtlCol="0">
            <a:spAutoFit/>
          </a:bodyPr>
          <a:lstStyle/>
          <a:p>
            <a:r>
              <a:rPr lang="en-US" altLang="zh-CN" dirty="0"/>
              <a:t>20</a:t>
            </a:r>
            <a:endParaRPr lang="zh-CN" altLang="en-US" dirty="0"/>
          </a:p>
        </p:txBody>
      </p:sp>
      <p:sp>
        <p:nvSpPr>
          <p:cNvPr id="147" name="文本框 146"/>
          <p:cNvSpPr txBox="1"/>
          <p:nvPr/>
        </p:nvSpPr>
        <p:spPr>
          <a:xfrm>
            <a:off x="4411101" y="4423778"/>
            <a:ext cx="312906" cy="369332"/>
          </a:xfrm>
          <a:prstGeom prst="rect">
            <a:avLst/>
          </a:prstGeom>
          <a:noFill/>
        </p:spPr>
        <p:txBody>
          <a:bodyPr wrap="none" rtlCol="0">
            <a:spAutoFit/>
          </a:bodyPr>
          <a:lstStyle/>
          <a:p>
            <a:r>
              <a:rPr lang="en-US" altLang="zh-CN" dirty="0"/>
              <a:t>0</a:t>
            </a:r>
            <a:endParaRPr lang="zh-CN" altLang="en-US" dirty="0"/>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12"/>
                <a:stretch>
                  <a:fillRect/>
                </a:stretch>
              </a:blipFill>
            </p:spPr>
            <p:txBody>
              <a:bodyPr/>
              <a:lstStyle/>
              <a:p>
                <a:r>
                  <a:rPr lang="zh-CN" altLang="en-US">
                    <a:noFill/>
                  </a:rPr>
                  <a:t> </a:t>
                </a:r>
              </a:p>
            </p:txBody>
          </p:sp>
        </mc:Fallback>
      </mc:AlternateContent>
      <p:grpSp>
        <p:nvGrpSpPr>
          <p:cNvPr id="95" name="组合 94"/>
          <p:cNvGrpSpPr/>
          <p:nvPr/>
        </p:nvGrpSpPr>
        <p:grpSpPr>
          <a:xfrm>
            <a:off x="461154" y="6020597"/>
            <a:ext cx="8287310" cy="504056"/>
            <a:chOff x="536308" y="5962939"/>
            <a:chExt cx="8496944" cy="504056"/>
          </a:xfrm>
        </p:grpSpPr>
        <p:sp>
          <p:nvSpPr>
            <p:cNvPr id="96" name="圆角矩形 95"/>
            <p:cNvSpPr/>
            <p:nvPr/>
          </p:nvSpPr>
          <p:spPr>
            <a:xfrm>
              <a:off x="536308" y="5962939"/>
              <a:ext cx="8496944"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700563" y="6016641"/>
              <a:ext cx="7994496" cy="369332"/>
            </a:xfrm>
            <a:prstGeom prst="rect">
              <a:avLst/>
            </a:prstGeom>
            <a:noFill/>
          </p:spPr>
          <p:txBody>
            <a:bodyPr wrap="none" rtlCol="0">
              <a:spAutoFit/>
            </a:bodyPr>
            <a:lstStyle/>
            <a:p>
              <a:r>
                <a:rPr lang="en-US" altLang="zh-CN" b="1" dirty="0"/>
                <a:t>Can we store the coefficients in an increase order of exponential index?</a:t>
              </a:r>
              <a:endParaRPr lang="zh-CN" altLang="en-US" b="1" dirty="0"/>
            </a:p>
          </p:txBody>
        </p:sp>
      </p:grpSp>
      <p:pic>
        <p:nvPicPr>
          <p:cNvPr id="263171" name="Picture 263170" descr="temp.png"/>
          <p:cNvPicPr>
            <a:picLocks noChangeAspect="1"/>
          </p:cNvPicPr>
          <p:nvPr/>
        </p:nvPicPr>
        <p:blipFill>
          <a:blip r:embed="rId1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8349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3129211"/>
          </a:xfrm>
        </p:spPr>
        <p:txBody>
          <a:bodyPr>
            <a:normAutofit/>
          </a:bodyPr>
          <a:lstStyle/>
          <a:p>
            <a:pPr marL="742950" indent="-742950" algn="just">
              <a:buAutoNum type="arabicPeriod"/>
            </a:pPr>
            <a:r>
              <a:rPr lang="en-US" sz="3600" i="1" dirty="0"/>
              <a:t>Different data types</a:t>
            </a:r>
            <a:r>
              <a:rPr lang="zh-CN" altLang="en-US" sz="3600" i="1" dirty="0"/>
              <a:t> </a:t>
            </a:r>
            <a:r>
              <a:rPr lang="en-US" sz="3600" i="1" dirty="0"/>
              <a:t>can be used for the same type of problem</a:t>
            </a:r>
            <a:r>
              <a:rPr lang="en-US" altLang="zh-CN" sz="3600" i="1" dirty="0"/>
              <a:t>.</a:t>
            </a:r>
          </a:p>
          <a:p>
            <a:pPr marL="742950" indent="-742950" algn="just">
              <a:buAutoNum type="arabicPeriod"/>
            </a:pPr>
            <a:r>
              <a:rPr lang="en-US" sz="3600" i="1" dirty="0"/>
              <a:t>There exists a common problem: the organization and management of ordered linear data</a:t>
            </a:r>
            <a:r>
              <a:rPr lang="en-US" altLang="zh-CN" sz="3600" i="1" dirty="0"/>
              <a:t>.</a:t>
            </a:r>
            <a:endParaRPr lang="zh-CN" altLang="en-US" sz="3600" i="1" dirty="0"/>
          </a:p>
        </p:txBody>
      </p:sp>
      <p:pic>
        <p:nvPicPr>
          <p:cNvPr id="4" name="图片 3">
            <a:extLst>
              <a:ext uri="{FF2B5EF4-FFF2-40B4-BE49-F238E27FC236}">
                <a16:creationId xmlns:a16="http://schemas.microsoft.com/office/drawing/2014/main" id="{D2AE1B93-0336-2B44-8B81-F29746E555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8577" y="4509120"/>
            <a:ext cx="1386846" cy="1761295"/>
          </a:xfrm>
          <a:prstGeom prst="rect">
            <a:avLst/>
          </a:prstGeom>
        </p:spPr>
      </p:pic>
      <p:pic>
        <p:nvPicPr>
          <p:cNvPr id="5" name="Picture 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384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latin typeface="Arial" charset="0"/>
                <a:cs typeface="Arial" charset="0"/>
              </a:rPr>
              <a:t>Excellent Resources</a:t>
            </a:r>
            <a:endParaRPr lang="zh-CN" altLang="en-US" dirty="0"/>
          </a:p>
        </p:txBody>
      </p:sp>
      <p:sp>
        <p:nvSpPr>
          <p:cNvPr id="3" name="Content Placeholder 2"/>
          <p:cNvSpPr>
            <a:spLocks noGrp="1"/>
          </p:cNvSpPr>
          <p:nvPr>
            <p:ph idx="1"/>
          </p:nvPr>
        </p:nvSpPr>
        <p:spPr/>
        <p:txBody>
          <a:bodyPr/>
          <a:lstStyle/>
          <a:p>
            <a:pPr marL="0" indent="0">
              <a:buNone/>
            </a:pPr>
            <a:r>
              <a:rPr lang="en-US" altLang="zh-CN" sz="2400" dirty="0"/>
              <a:t>   Please subscribe, follow, and like (</a:t>
            </a:r>
            <a:r>
              <a:rPr lang="zh-CN" altLang="en-US" sz="2400" dirty="0"/>
              <a:t>“一键三连”</a:t>
            </a:r>
            <a:r>
              <a:rPr lang="en-US" altLang="zh-CN" sz="2400" dirty="0"/>
              <a:t>) </a:t>
            </a:r>
            <a:r>
              <a:rPr lang="zh-CN" altLang="en-US" sz="2400" dirty="0"/>
              <a:t>！！！</a:t>
            </a:r>
            <a:endParaRPr lang="en-US" altLang="zh-CN" sz="2400" dirty="0"/>
          </a:p>
          <a:p>
            <a:pPr marL="0" indent="0">
              <a:buNone/>
            </a:pPr>
            <a:endParaRPr lang="en-US" altLang="zh-CN" dirty="0"/>
          </a:p>
          <a:p>
            <a:endParaRPr lang="zh-CN" altLang="en-US" dirty="0"/>
          </a:p>
        </p:txBody>
      </p:sp>
      <p:pic>
        <p:nvPicPr>
          <p:cNvPr id="9" name="图片 8">
            <a:extLst>
              <a:ext uri="{FF2B5EF4-FFF2-40B4-BE49-F238E27FC236}">
                <a16:creationId xmlns:a16="http://schemas.microsoft.com/office/drawing/2014/main" id="{F3C26925-64B6-4D00-B423-49BAD069C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51136"/>
            <a:ext cx="2983846" cy="2983846"/>
          </a:xfrm>
          <a:prstGeom prst="rect">
            <a:avLst/>
          </a:prstGeom>
        </p:spPr>
      </p:pic>
      <p:sp>
        <p:nvSpPr>
          <p:cNvPr id="10" name="文本框 9">
            <a:extLst>
              <a:ext uri="{FF2B5EF4-FFF2-40B4-BE49-F238E27FC236}">
                <a16:creationId xmlns:a16="http://schemas.microsoft.com/office/drawing/2014/main" id="{217E99E9-1C5F-49E3-B4C7-0F9CB9CB23A8}"/>
              </a:ext>
            </a:extLst>
          </p:cNvPr>
          <p:cNvSpPr txBox="1"/>
          <p:nvPr/>
        </p:nvSpPr>
        <p:spPr>
          <a:xfrm>
            <a:off x="896091" y="2650926"/>
            <a:ext cx="2983846" cy="400110"/>
          </a:xfrm>
          <a:prstGeom prst="rect">
            <a:avLst/>
          </a:prstGeom>
          <a:noFill/>
        </p:spPr>
        <p:txBody>
          <a:bodyPr wrap="square" rtlCol="0">
            <a:spAutoFit/>
          </a:bodyPr>
          <a:lstStyle/>
          <a:p>
            <a:r>
              <a:rPr lang="en-US" sz="2000" dirty="0"/>
              <a:t>WeChat Course Code:</a:t>
            </a:r>
          </a:p>
        </p:txBody>
      </p:sp>
      <p:pic>
        <p:nvPicPr>
          <p:cNvPr id="12" name="图片 11">
            <a:extLst>
              <a:ext uri="{FF2B5EF4-FFF2-40B4-BE49-F238E27FC236}">
                <a16:creationId xmlns:a16="http://schemas.microsoft.com/office/drawing/2014/main" id="{08DAD526-1756-48DA-8581-2EA9FC9FF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162" y="3230563"/>
            <a:ext cx="2886075" cy="2895600"/>
          </a:xfrm>
          <a:prstGeom prst="rect">
            <a:avLst/>
          </a:prstGeom>
        </p:spPr>
      </p:pic>
      <p:sp>
        <p:nvSpPr>
          <p:cNvPr id="13" name="文本框 12">
            <a:extLst>
              <a:ext uri="{FF2B5EF4-FFF2-40B4-BE49-F238E27FC236}">
                <a16:creationId xmlns:a16="http://schemas.microsoft.com/office/drawing/2014/main" id="{A30E8364-50A6-405D-8F33-38C075D71E6D}"/>
              </a:ext>
            </a:extLst>
          </p:cNvPr>
          <p:cNvSpPr txBox="1"/>
          <p:nvPr/>
        </p:nvSpPr>
        <p:spPr>
          <a:xfrm>
            <a:off x="4955162" y="2647891"/>
            <a:ext cx="2983846" cy="400110"/>
          </a:xfrm>
          <a:prstGeom prst="rect">
            <a:avLst/>
          </a:prstGeom>
          <a:noFill/>
        </p:spPr>
        <p:txBody>
          <a:bodyPr wrap="square" rtlCol="0">
            <a:spAutoFit/>
          </a:bodyPr>
          <a:lstStyle/>
          <a:p>
            <a:r>
              <a:rPr lang="en-US" sz="2000" dirty="0"/>
              <a:t>WeChat Video Code:</a:t>
            </a:r>
          </a:p>
        </p:txBody>
      </p:sp>
      <p:pic>
        <p:nvPicPr>
          <p:cNvPr id="14" name="Picture 1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065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solidFill>
                  <a:srgbClr val="FF0000"/>
                </a:solidFill>
              </a:rPr>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endParaRPr lang="en-US" altLang="zh-CN" dirty="0"/>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31353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dirty="0"/>
              <a:t>List ADT</a:t>
            </a:r>
            <a:endParaRPr lang="en-US" altLang="en-US" dirty="0">
              <a:latin typeface="Arial" charset="0"/>
              <a:cs typeface="Arial" charset="0"/>
            </a:endParaRP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An Abstract List (or List ADT) is linearly ordered data (with same data type)</a:t>
            </a:r>
          </a:p>
          <a:p>
            <a:pPr>
              <a:buFont typeface="Arial" charset="0"/>
              <a:buNone/>
            </a:pPr>
            <a:endParaRPr lang="en-US" altLang="en-US" dirty="0">
              <a:latin typeface="Arial" charset="0"/>
              <a:cs typeface="Arial" charset="0"/>
            </a:endParaRPr>
          </a:p>
          <a:p>
            <a:pPr algn="ctr">
              <a:buNone/>
            </a:pP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2</a:t>
            </a:r>
            <a:r>
              <a:rPr lang="en-US" altLang="zh-CN" sz="2800" b="1" dirty="0">
                <a:solidFill>
                  <a:schemeClr val="accent2"/>
                </a:solidFill>
                <a:latin typeface="Courier New" panose="02070309020205020404" pitchFamily="49" charset="0"/>
              </a:rPr>
              <a:t> … A</a:t>
            </a:r>
            <a:r>
              <a:rPr lang="en-US" altLang="zh-CN" sz="2800" b="1" baseline="-25000" dirty="0">
                <a:solidFill>
                  <a:schemeClr val="accent2"/>
                </a:solidFill>
                <a:latin typeface="Courier New" panose="02070309020205020404" pitchFamily="49" charset="0"/>
              </a:rPr>
              <a:t>n-1</a:t>
            </a:r>
            <a:r>
              <a:rPr lang="en-US" altLang="zh-CN" sz="2800" b="1" dirty="0">
                <a:solidFill>
                  <a:schemeClr val="accent2"/>
                </a:solidFill>
                <a:latin typeface="Courier New" panose="02070309020205020404" pitchFamily="49" charset="0"/>
              </a:rPr>
              <a:t> A</a:t>
            </a:r>
            <a:r>
              <a:rPr lang="en-US" altLang="zh-CN" sz="2800" b="1" baseline="-25000" dirty="0">
                <a:solidFill>
                  <a:schemeClr val="accent2"/>
                </a:solidFill>
                <a:latin typeface="Courier New" panose="02070309020205020404" pitchFamily="49" charset="0"/>
              </a:rPr>
              <a:t>n</a:t>
            </a:r>
            <a:r>
              <a:rPr lang="en-US" altLang="zh-CN" sz="2800" b="1" dirty="0">
                <a:solidFill>
                  <a:schemeClr val="accent2"/>
                </a:solidFill>
                <a:latin typeface="Courier New" panose="02070309020205020404" pitchFamily="49" charset="0"/>
              </a:rPr>
              <a:t> )</a:t>
            </a:r>
            <a:endParaRPr lang="en-US" altLang="zh-CN" sz="2800" b="1" baseline="-25000" dirty="0">
              <a:solidFill>
                <a:schemeClr val="accent2"/>
              </a:solidFill>
              <a:latin typeface="Courier New" panose="02070309020205020404" pitchFamily="49" charset="0"/>
            </a:endParaRPr>
          </a:p>
          <a:p>
            <a:pPr>
              <a:buFont typeface="Arial" charset="0"/>
              <a:buNone/>
            </a:pPr>
            <a:endParaRPr lang="en-US" altLang="en-US" dirty="0">
              <a:latin typeface="Arial" charset="0"/>
              <a:cs typeface="Arial" charset="0"/>
            </a:endParaRPr>
          </a:p>
          <a:p>
            <a:pPr marL="457200" lvl="1" indent="0">
              <a:buNone/>
            </a:pPr>
            <a:endParaRPr lang="en-US" altLang="en-US" dirty="0">
              <a:solidFill>
                <a:prstClr val="black"/>
              </a:solidFill>
              <a:latin typeface="Arial" charset="0"/>
              <a:cs typeface="Arial" charset="0"/>
            </a:endParaRPr>
          </a:p>
          <a:p>
            <a:pPr lvl="1"/>
            <a:r>
              <a:rPr lang="en-US" altLang="en-US" dirty="0">
                <a:solidFill>
                  <a:prstClr val="black"/>
                </a:solidFill>
                <a:latin typeface="Arial" charset="0"/>
                <a:cs typeface="Arial" charset="0"/>
              </a:rPr>
              <a:t>The number of elements in the List denotes the length of the List.</a:t>
            </a:r>
          </a:p>
          <a:p>
            <a:pPr lvl="1"/>
            <a:r>
              <a:rPr lang="en-US" altLang="en-US" dirty="0">
                <a:solidFill>
                  <a:prstClr val="black"/>
                </a:solidFill>
                <a:latin typeface="Arial" charset="0"/>
                <a:cs typeface="Arial" charset="0"/>
              </a:rPr>
              <a:t>When there is no element, it is an empty List.</a:t>
            </a:r>
          </a:p>
          <a:p>
            <a:pPr lvl="1"/>
            <a:r>
              <a:rPr lang="en-US" altLang="en-US" dirty="0">
                <a:solidFill>
                  <a:prstClr val="black"/>
                </a:solidFill>
                <a:latin typeface="Arial" charset="0"/>
                <a:cs typeface="Arial" charset="0"/>
              </a:rPr>
              <a:t>The beginning of a List is called the List head; the end of a List is called the List tail.</a:t>
            </a:r>
          </a:p>
          <a:p>
            <a:pPr lvl="1"/>
            <a:r>
              <a:rPr lang="en-US" altLang="en-US" dirty="0">
                <a:solidFill>
                  <a:prstClr val="black"/>
                </a:solidFill>
                <a:latin typeface="Arial" charset="0"/>
                <a:cs typeface="Arial" charset="0"/>
              </a:rPr>
              <a:t>The same value may occur more than once.</a:t>
            </a:r>
            <a:endParaRPr lang="en-US" altLang="en-US" dirty="0">
              <a:latin typeface="Arial" charset="0"/>
              <a:cs typeface="Arial" charset="0"/>
            </a:endParaRPr>
          </a:p>
        </p:txBody>
      </p:sp>
      <p:pic>
        <p:nvPicPr>
          <p:cNvPr id="6148" name="Picture 614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6486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latin typeface="Arial" charset="0"/>
                <a:cs typeface="Arial" charset="0"/>
              </a:rPr>
              <a:t>Operations</a:t>
            </a:r>
          </a:p>
        </p:txBody>
      </p:sp>
      <p:sp>
        <p:nvSpPr>
          <p:cNvPr id="717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Operations at the </a:t>
            </a:r>
            <a:r>
              <a:rPr lang="en-US" altLang="en-US" i="1" dirty="0" err="1">
                <a:latin typeface="Times New Roman" pitchFamily="18" charset="0"/>
                <a:cs typeface="Times New Roman" pitchFamily="18" charset="0"/>
              </a:rPr>
              <a:t>k</a:t>
            </a:r>
            <a:r>
              <a:rPr lang="en-US" altLang="en-US" baseline="30000" dirty="0" err="1">
                <a:latin typeface="Arial" charset="0"/>
                <a:cs typeface="Arial" charset="0"/>
              </a:rPr>
              <a:t>th</a:t>
            </a:r>
            <a:r>
              <a:rPr lang="en-US" altLang="en-US" dirty="0">
                <a:latin typeface="Arial" charset="0"/>
                <a:cs typeface="Arial" charset="0"/>
              </a:rPr>
              <a:t> entry of the list include:</a:t>
            </a:r>
          </a:p>
          <a:p>
            <a:pPr>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Access to the object                              Erasing an object</a:t>
            </a:r>
          </a:p>
          <a:p>
            <a:pPr lvl="1"/>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endParaRPr lang="en-US" altLang="en-US" dirty="0">
              <a:latin typeface="Arial" charset="0"/>
              <a:cs typeface="Arial" charset="0"/>
            </a:endParaRPr>
          </a:p>
          <a:p>
            <a:pPr lvl="1">
              <a:buFont typeface="Arial" charset="0"/>
              <a:buNone/>
            </a:pPr>
            <a:r>
              <a:rPr lang="en-US" altLang="en-US" dirty="0">
                <a:latin typeface="Arial" charset="0"/>
                <a:cs typeface="Arial" charset="0"/>
              </a:rPr>
              <a:t>	Insertion of a new object                       Replacement of the object</a:t>
            </a:r>
          </a:p>
        </p:txBody>
      </p:sp>
      <p:pic>
        <p:nvPicPr>
          <p:cNvPr id="7172" name="Picture 4" descr="C:\Users\dwharder\Deskto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713038"/>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C:\Users\dwharder\Desktop\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04336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C:\Users\dwharder\Desktop\r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713038"/>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7" descr="C:\Users\dwharder\Desktop\r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117975"/>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175"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1284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Operations</a:t>
            </a:r>
          </a:p>
        </p:txBody>
      </p:sp>
      <p:sp>
        <p:nvSpPr>
          <p:cNvPr id="819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Given access to the </a:t>
            </a:r>
            <a:r>
              <a:rPr lang="en-US" altLang="en-US" i="1" dirty="0">
                <a:latin typeface="Times New Roman" pitchFamily="18" charset="0"/>
                <a:cs typeface="Times New Roman" pitchFamily="18" charset="0"/>
              </a:rPr>
              <a:t>k</a:t>
            </a:r>
            <a:r>
              <a:rPr lang="en-US" altLang="en-US" baseline="30000" dirty="0">
                <a:latin typeface="Arial" charset="0"/>
                <a:cs typeface="Arial" charset="0"/>
              </a:rPr>
              <a:t>th</a:t>
            </a:r>
            <a:r>
              <a:rPr lang="en-US" altLang="en-US" dirty="0">
                <a:latin typeface="Arial" charset="0"/>
                <a:cs typeface="Arial" charset="0"/>
              </a:rPr>
              <a:t> object, gain access to either the previous or next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Given two abstract lists, we may want to</a:t>
            </a:r>
          </a:p>
          <a:p>
            <a:pPr lvl="1"/>
            <a:r>
              <a:rPr lang="en-US" altLang="en-US" dirty="0">
                <a:latin typeface="Arial" charset="0"/>
                <a:cs typeface="Arial" charset="0"/>
              </a:rPr>
              <a:t>Concatenate the two lists</a:t>
            </a:r>
          </a:p>
          <a:p>
            <a:pPr lvl="1"/>
            <a:r>
              <a:rPr lang="en-US" altLang="en-US" dirty="0">
                <a:latin typeface="Arial" charset="0"/>
                <a:cs typeface="Arial" charset="0"/>
              </a:rPr>
              <a:t>Determine if one is a sub-list of the other</a:t>
            </a: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p:pic>
        <p:nvPicPr>
          <p:cNvPr id="8196" name="Picture 8" descr="C:\Users\dwharder\Desktop\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571750"/>
            <a:ext cx="13652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8196"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42494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latin typeface="Arial" charset="0"/>
                <a:cs typeface="Arial" charset="0"/>
              </a:rPr>
              <a:t>Operations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10000"/>
                  </a:lnSpc>
                </a:pPr>
                <a:r>
                  <a:rPr lang="en-US" altLang="zh-CN" dirty="0"/>
                  <a:t>For </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𝐿𝑖𝑠𝑡</m:t>
                    </m:r>
                  </m:oMath>
                </a14:m>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denotes the indices, </a:t>
                </a:r>
                <a14:m>
                  <m:oMath xmlns:m="http://schemas.openxmlformats.org/officeDocument/2006/math">
                    <m:r>
                      <a:rPr lang="en-US" altLang="zh-CN" b="0" i="1" smtClean="0">
                        <a:latin typeface="Cambria Math" panose="02040503050406030204" pitchFamily="18" charset="0"/>
                      </a:rPr>
                      <m:t>𝑋</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𝐸𝑙𝑒𝑚𝑒𝑛𝑡𝑇𝑦𝑝𝑒</m:t>
                    </m:r>
                  </m:oMath>
                </a14:m>
                <a:r>
                  <a:rPr lang="en-US" altLang="zh-CN" dirty="0"/>
                  <a:t>, the basic operations includes but not limited to:</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𝐿𝑖𝑠𝑡𝐸𝑚𝑝𝑡𝑦</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initialize an empty list.</a:t>
                </a:r>
              </a:p>
              <a:p>
                <a:pPr marL="1085850" lvl="2" indent="-285750">
                  <a:lnSpc>
                    <a:spcPct val="110000"/>
                  </a:lnSpc>
                  <a:buFont typeface="Arial" panose="020B0604020202020204" pitchFamily="34" charset="0"/>
                  <a:buChar char="•"/>
                </a:pPr>
                <a14:m>
                  <m:oMath xmlns:m="http://schemas.openxmlformats.org/officeDocument/2006/math">
                    <m:r>
                      <a:rPr lang="en-US" altLang="zh-CN" sz="2000" i="1" dirty="0"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𝐹𝑖𝑛𝑑𝐾𝑡h</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𝐾</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find the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𝐾</m:t>
                        </m:r>
                      </m:e>
                      <m:sub>
                        <m:r>
                          <a:rPr lang="en-US" altLang="zh-CN" sz="2000" b="0" i="1" dirty="0" smtClean="0">
                            <a:latin typeface="Cambria Math" panose="02040503050406030204" pitchFamily="18" charset="0"/>
                          </a:rPr>
                          <m:t>𝑡h</m:t>
                        </m:r>
                      </m:sub>
                    </m:sSub>
                  </m:oMath>
                </a14:m>
                <a:r>
                  <a:rPr lang="en-US" altLang="zh-CN" sz="2000" dirty="0"/>
                  <a:t> element and return it.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𝐹𝑖𝑛𝑑</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zh-CN" altLang="en-US" sz="2000" dirty="0"/>
                  <a:t> </a:t>
                </a:r>
                <a:r>
                  <a:rPr lang="en-US" altLang="zh-CN" sz="2000" dirty="0"/>
                  <a:t>find the location for </a:t>
                </a:r>
                <a14:m>
                  <m:oMath xmlns:m="http://schemas.openxmlformats.org/officeDocument/2006/math">
                    <m:r>
                      <a:rPr lang="en-US" altLang="zh-CN" sz="2000" i="1" dirty="0" smtClean="0">
                        <a:latin typeface="Cambria Math" panose="02040503050406030204" pitchFamily="18" charset="0"/>
                      </a:rPr>
                      <m:t>𝑋</m:t>
                    </m:r>
                  </m:oMath>
                </a14:m>
                <a:r>
                  <a:rPr lang="en-US" altLang="zh-CN" sz="2000" dirty="0"/>
                  <a: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𝐼𝑛𝑠𝑒𝑟𝑡</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𝐸𝑙𝑒𝑚𝑒𝑛𝑡𝑇𝑦𝑝𝑒</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𝑋</m:t>
                    </m:r>
                    <m:r>
                      <a:rPr lang="en-US" altLang="zh-CN" sz="2000" i="1" dirty="0" smtClean="0">
                        <a:solidFill>
                          <a:srgbClr val="0070C0"/>
                        </a:solidFill>
                        <a:latin typeface="Cambria Math" panose="02040503050406030204" pitchFamily="18" charset="0"/>
                      </a:rPr>
                      <m:t>, </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m:t>
                    </m:r>
                  </m:oMath>
                </a14:m>
                <a:r>
                  <a:rPr lang="en-US" altLang="zh-CN" sz="2000" dirty="0">
                    <a:solidFill>
                      <a:srgbClr val="0070C0"/>
                    </a:solidFill>
                  </a:rPr>
                  <a:t>: </a:t>
                </a:r>
                <a:r>
                  <a:rPr lang="en-US" altLang="zh-CN" sz="2000" dirty="0"/>
                  <a:t>insert a new element before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𝑣</m:t>
                    </m:r>
                    <m:r>
                      <a:rPr lang="en-US" altLang="zh-CN" sz="2000" i="1" dirty="0" smtClean="0">
                        <a:solidFill>
                          <a:srgbClr val="0070C0"/>
                        </a:solidFill>
                        <a:latin typeface="Cambria Math" panose="02040503050406030204" pitchFamily="18" charset="0"/>
                      </a:rPr>
                      <m:t>𝑜𝑖𝑑</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𝐷𝑒𝑙𝑒𝑡𝑒</m:t>
                    </m:r>
                    <m:r>
                      <a:rPr lang="en-US" altLang="zh-CN" sz="2000" i="1" dirty="0" smtClean="0">
                        <a:solidFill>
                          <a:srgbClr val="0070C0"/>
                        </a:solidFill>
                        <a:latin typeface="Cambria Math" panose="02040503050406030204" pitchFamily="18" charset="0"/>
                      </a:rPr>
                      <m:t>(</m:t>
                    </m:r>
                    <m:r>
                      <a:rPr lang="en-US" altLang="zh-CN" sz="2000" i="1" dirty="0" err="1" smtClean="0">
                        <a:solidFill>
                          <a:srgbClr val="0070C0"/>
                        </a:solidFill>
                        <a:latin typeface="Cambria Math" panose="02040503050406030204" pitchFamily="18" charset="0"/>
                      </a:rPr>
                      <m:t>𝑖𝑛𝑡</m:t>
                    </m:r>
                    <m:r>
                      <a:rPr lang="en-US" altLang="zh-CN" sz="2000" i="1" dirty="0" smtClean="0">
                        <a:solidFill>
                          <a:srgbClr val="0070C0"/>
                        </a:solidFill>
                        <a:latin typeface="Cambria Math" panose="02040503050406030204" pitchFamily="18" charset="0"/>
                      </a:rPr>
                      <m:t> </m:t>
                    </m:r>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delete the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𝑖</m:t>
                        </m:r>
                      </m:e>
                      <m:sub>
                        <m:r>
                          <a:rPr lang="en-US" altLang="zh-CN" sz="2000" i="1" dirty="0">
                            <a:latin typeface="Cambria Math" panose="02040503050406030204" pitchFamily="18" charset="0"/>
                          </a:rPr>
                          <m:t>𝑡h</m:t>
                        </m:r>
                      </m:sub>
                    </m:sSub>
                  </m:oMath>
                </a14:m>
                <a:r>
                  <a:rPr lang="en-US" altLang="zh-CN" sz="2000" dirty="0"/>
                  <a:t> element.</a:t>
                </a:r>
              </a:p>
              <a:p>
                <a:pPr marL="1085850" lvl="2" indent="-285750">
                  <a:lnSpc>
                    <a:spcPct val="110000"/>
                  </a:lnSpc>
                  <a:buFont typeface="Arial" panose="020B0604020202020204" pitchFamily="34" charset="0"/>
                  <a:buChar char="•"/>
                </a:pPr>
                <a14:m>
                  <m:oMath xmlns:m="http://schemas.openxmlformats.org/officeDocument/2006/math">
                    <m:r>
                      <a:rPr lang="en-US" altLang="zh-CN" sz="2000" b="0" i="1" dirty="0" smtClean="0">
                        <a:solidFill>
                          <a:srgbClr val="0070C0"/>
                        </a:solidFill>
                        <a:latin typeface="Cambria Math" panose="02040503050406030204" pitchFamily="18" charset="0"/>
                      </a:rPr>
                      <m:t>𝑖</m:t>
                    </m:r>
                    <m:r>
                      <a:rPr lang="en-US" altLang="zh-CN" sz="2000" i="1" dirty="0" smtClean="0">
                        <a:solidFill>
                          <a:srgbClr val="0070C0"/>
                        </a:solidFill>
                        <a:latin typeface="Cambria Math" panose="02040503050406030204" pitchFamily="18" charset="0"/>
                      </a:rPr>
                      <m:t>𝑛𝑡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𝐿𝑒𝑛𝑔𝑡h</m:t>
                    </m:r>
                    <m:r>
                      <a:rPr lang="en-US" altLang="zh-CN" sz="2000" i="1" dirty="0" smtClean="0">
                        <a:solidFill>
                          <a:srgbClr val="0070C0"/>
                        </a:solidFill>
                        <a:latin typeface="Cambria Math" panose="02040503050406030204" pitchFamily="18" charset="0"/>
                      </a:rPr>
                      <m:t>(</m:t>
                    </m:r>
                    <m:r>
                      <a:rPr lang="en-US" altLang="zh-CN" sz="2000" i="1" dirty="0" smtClean="0">
                        <a:solidFill>
                          <a:srgbClr val="0070C0"/>
                        </a:solidFill>
                        <a:latin typeface="Cambria Math" panose="02040503050406030204" pitchFamily="18" charset="0"/>
                      </a:rPr>
                      <m:t>𝐿𝑖𝑠𝑡</m:t>
                    </m:r>
                    <m:r>
                      <a:rPr lang="en-US" altLang="zh-CN" sz="2000" i="1" dirty="0" smtClean="0">
                        <a:solidFill>
                          <a:srgbClr val="0070C0"/>
                        </a:solidFill>
                        <a:latin typeface="Cambria Math" panose="02040503050406030204" pitchFamily="18" charset="0"/>
                      </a:rPr>
                      <m:t> </m:t>
                    </m:r>
                    <m:r>
                      <a:rPr lang="en-US" altLang="zh-CN" sz="2000" i="1" dirty="0" smtClean="0">
                        <a:solidFill>
                          <a:srgbClr val="0070C0"/>
                        </a:solidFill>
                        <a:latin typeface="Cambria Math" panose="02040503050406030204" pitchFamily="18" charset="0"/>
                      </a:rPr>
                      <m:t>𝐿</m:t>
                    </m:r>
                    <m:r>
                      <a:rPr lang="en-US" altLang="zh-CN" sz="2000" i="1" dirty="0" smtClean="0">
                        <a:solidFill>
                          <a:srgbClr val="0070C0"/>
                        </a:solidFill>
                        <a:latin typeface="Cambria Math" panose="02040503050406030204" pitchFamily="18" charset="0"/>
                      </a:rPr>
                      <m:t>): </m:t>
                    </m:r>
                  </m:oMath>
                </a14:m>
                <a:r>
                  <a:rPr lang="en-US" altLang="zh-CN" sz="2000" dirty="0"/>
                  <a:t>return the length of a list.</a:t>
                </a:r>
              </a:p>
              <a:p>
                <a:pPr marL="800100" lvl="2" indent="0">
                  <a:lnSpc>
                    <a:spcPct val="110000"/>
                  </a:lnSpc>
                  <a:buNone/>
                </a:pPr>
                <a:r>
                  <a:rPr lang="en-US" altLang="zh-CN" sz="2000" dirty="0"/>
                  <a:t>… …</a:t>
                </a:r>
              </a:p>
              <a:p>
                <a:pPr marL="1085850" lvl="2" indent="-285750">
                  <a:lnSpc>
                    <a:spcPct val="110000"/>
                  </a:lnSpc>
                  <a:buFont typeface="Arial" panose="020B0604020202020204" pitchFamily="34" charset="0"/>
                  <a:buChar char="•"/>
                </a:pPr>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17" t="-560" r="-1235"/>
                </a:stretch>
              </a:blipFill>
            </p:spPr>
            <p:txBody>
              <a:bodyPr/>
              <a:lstStyle/>
              <a:p>
                <a:r>
                  <a:rPr lang="en-CN">
                    <a:noFill/>
                  </a:rPr>
                  <a:t> </a:t>
                </a:r>
              </a:p>
            </p:txBody>
          </p:sp>
        </mc:Fallback>
      </mc:AlternateContent>
      <p:pic>
        <p:nvPicPr>
          <p:cNvPr id="4" name="Picture 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25401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solidFill>
                  <a:srgbClr val="FF0000"/>
                </a:solidFill>
              </a:rPr>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00987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pic>
        <p:nvPicPr>
          <p:cNvPr id="55" name="Picture 54" descr="temp.png"/>
          <p:cNvPicPr>
            <a:picLocks noChangeAspect="1"/>
          </p:cNvPicPr>
          <p:nvPr/>
        </p:nvPicPr>
        <p:blipFill>
          <a:blip r:embed="rId1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69974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List based on array</a:t>
            </a:r>
            <a:endParaRPr lang="zh-CN" altLang="en-US" dirty="0"/>
          </a:p>
        </p:txBody>
      </p:sp>
      <p:sp>
        <p:nvSpPr>
          <p:cNvPr id="21" name="文本框 20"/>
          <p:cNvSpPr txBox="1"/>
          <p:nvPr/>
        </p:nvSpPr>
        <p:spPr>
          <a:xfrm>
            <a:off x="1848148" y="2495707"/>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22" name="文本框 21"/>
              <p:cNvSpPr txBox="1"/>
              <p:nvPr/>
            </p:nvSpPr>
            <p:spPr>
              <a:xfrm>
                <a:off x="3349899"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349899" y="2491165"/>
                <a:ext cx="445956" cy="369332"/>
              </a:xfrm>
              <a:prstGeom prst="rect">
                <a:avLst/>
              </a:prstGeom>
              <a:blipFill>
                <a:blip r:embed="rId3"/>
                <a:stretch>
                  <a:fillRect/>
                </a:stretch>
              </a:blipFill>
            </p:spPr>
            <p:txBody>
              <a:bodyPr/>
              <a:lstStyle/>
              <a:p>
                <a:r>
                  <a:rPr lang="zh-CN" altLang="en-US">
                    <a:noFill/>
                  </a:rPr>
                  <a:t> </a:t>
                </a:r>
              </a:p>
            </p:txBody>
          </p:sp>
        </mc:Fallback>
      </mc:AlternateContent>
      <p:sp>
        <p:nvSpPr>
          <p:cNvPr id="23" name="文本框 22"/>
          <p:cNvSpPr txBox="1"/>
          <p:nvPr/>
        </p:nvSpPr>
        <p:spPr>
          <a:xfrm>
            <a:off x="2632106" y="2500106"/>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166180" y="2500106"/>
            <a:ext cx="441146" cy="369332"/>
          </a:xfrm>
          <a:prstGeom prst="rect">
            <a:avLst/>
          </a:prstGeom>
          <a:noFill/>
        </p:spPr>
        <p:txBody>
          <a:bodyPr wrap="none" rtlCol="0">
            <a:spAutoFit/>
          </a:bodyPr>
          <a:lstStyle/>
          <a:p>
            <a:r>
              <a:rPr lang="en-US" altLang="zh-CN" dirty="0"/>
              <a:t>i-1</a:t>
            </a:r>
            <a:endParaRPr lang="zh-CN" altLang="en-US" dirty="0"/>
          </a:p>
        </p:txBody>
      </p:sp>
      <p:sp>
        <p:nvSpPr>
          <p:cNvPr id="25" name="文本框 24"/>
          <p:cNvSpPr txBox="1"/>
          <p:nvPr/>
        </p:nvSpPr>
        <p:spPr>
          <a:xfrm>
            <a:off x="4997604" y="2498831"/>
            <a:ext cx="235962" cy="369332"/>
          </a:xfrm>
          <a:prstGeom prst="rect">
            <a:avLst/>
          </a:prstGeom>
          <a:noFill/>
        </p:spPr>
        <p:txBody>
          <a:bodyPr wrap="none" rtlCol="0">
            <a:spAutoFit/>
          </a:bodyPr>
          <a:lstStyle/>
          <a:p>
            <a:r>
              <a:rPr lang="en-US" altLang="zh-CN" dirty="0" err="1"/>
              <a:t>i</a:t>
            </a:r>
            <a:endParaRPr lang="zh-CN" altLang="en-US" dirty="0"/>
          </a:p>
        </p:txBody>
      </p:sp>
      <p:sp>
        <p:nvSpPr>
          <p:cNvPr id="26" name="文本框 25"/>
          <p:cNvSpPr txBox="1"/>
          <p:nvPr/>
        </p:nvSpPr>
        <p:spPr>
          <a:xfrm>
            <a:off x="6506785" y="2491165"/>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27" name="文本框 26"/>
              <p:cNvSpPr txBox="1"/>
              <p:nvPr/>
            </p:nvSpPr>
            <p:spPr>
              <a:xfrm>
                <a:off x="5706587" y="2491165"/>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06587" y="2491165"/>
                <a:ext cx="445956" cy="369332"/>
              </a:xfrm>
              <a:prstGeom prst="rect">
                <a:avLst/>
              </a:prstGeom>
              <a:blipFill>
                <a:blip r:embed="rId4"/>
                <a:stretch>
                  <a:fillRect/>
                </a:stretch>
              </a:blipFill>
            </p:spPr>
            <p:txBody>
              <a:bodyPr/>
              <a:lstStyle/>
              <a:p>
                <a:r>
                  <a:rPr lang="zh-CN" altLang="en-US">
                    <a:noFill/>
                  </a:rPr>
                  <a:t> </a:t>
                </a:r>
              </a:p>
            </p:txBody>
          </p:sp>
        </mc:Fallback>
      </mc:AlternateContent>
      <p:sp>
        <p:nvSpPr>
          <p:cNvPr id="36" name="矩形 35"/>
          <p:cNvSpPr/>
          <p:nvPr/>
        </p:nvSpPr>
        <p:spPr>
          <a:xfrm>
            <a:off x="1592119" y="2577471"/>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747975" y="1889752"/>
            <a:ext cx="7180848" cy="603323"/>
            <a:chOff x="415488" y="1949194"/>
            <a:chExt cx="7591814" cy="589136"/>
          </a:xfrm>
        </p:grpSpPr>
        <p:grpSp>
          <p:nvGrpSpPr>
            <p:cNvPr id="17" name="组合 16"/>
            <p:cNvGrpSpPr/>
            <p:nvPr/>
          </p:nvGrpSpPr>
          <p:grpSpPr>
            <a:xfrm>
              <a:off x="1262856" y="1949194"/>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8" name="文本框 2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34" name="文本框 3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11"/>
                  <a:stretch>
                    <a:fillRect/>
                  </a:stretch>
                </a:blipFill>
              </p:spPr>
              <p:txBody>
                <a:bodyPr/>
                <a:lstStyle/>
                <a:p>
                  <a:r>
                    <a:rPr lang="zh-CN" altLang="en-US">
                      <a:noFill/>
                    </a:rPr>
                    <a:t> </a:t>
                  </a:r>
                </a:p>
              </p:txBody>
            </p:sp>
          </mc:Fallback>
        </mc:AlternateContent>
        <p:sp>
          <p:nvSpPr>
            <p:cNvPr id="45" name="矩形 4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9" name="文本框 48"/>
              <p:cNvSpPr txBox="1"/>
              <p:nvPr/>
            </p:nvSpPr>
            <p:spPr>
              <a:xfrm>
                <a:off x="7762607" y="2533806"/>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762607" y="2533806"/>
                <a:ext cx="1050288" cy="307777"/>
              </a:xfrm>
              <a:prstGeom prst="rect">
                <a:avLst/>
              </a:prstGeom>
              <a:blipFill>
                <a:blip r:embed="rId13"/>
                <a:stretch>
                  <a:fillRect t="-4000" r="-57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84447" y="2533807"/>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284447" y="2533807"/>
                <a:ext cx="1279517" cy="338554"/>
              </a:xfrm>
              <a:prstGeom prst="rect">
                <a:avLst/>
              </a:prstGeom>
              <a:blipFill>
                <a:blip r:embed="rId14"/>
                <a:stretch>
                  <a:fillRect t="-5455" b="-23636"/>
                </a:stretch>
              </a:blipFill>
            </p:spPr>
            <p:txBody>
              <a:bodyPr/>
              <a:lstStyle/>
              <a:p>
                <a:r>
                  <a:rPr lang="zh-CN" altLang="en-US">
                    <a:noFill/>
                  </a:rPr>
                  <a:t> </a:t>
                </a:r>
              </a:p>
            </p:txBody>
          </p:sp>
        </mc:Fallback>
      </mc:AlternateContent>
      <p:sp>
        <p:nvSpPr>
          <p:cNvPr id="52" name="矩形 51"/>
          <p:cNvSpPr/>
          <p:nvPr/>
        </p:nvSpPr>
        <p:spPr>
          <a:xfrm>
            <a:off x="7935719" y="1889751"/>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8743" y="3153535"/>
            <a:ext cx="620683" cy="369332"/>
          </a:xfrm>
          <a:prstGeom prst="rect">
            <a:avLst/>
          </a:prstGeom>
          <a:noFill/>
        </p:spPr>
        <p:txBody>
          <a:bodyPr wrap="none" rtlCol="0">
            <a:spAutoFit/>
          </a:bodyPr>
          <a:lstStyle/>
          <a:p>
            <a:r>
              <a:rPr lang="en-US" altLang="zh-CN" dirty="0"/>
              <a:t>Last</a:t>
            </a:r>
            <a:endParaRPr lang="zh-CN" altLang="en-US" dirty="0"/>
          </a:p>
        </p:txBody>
      </p:sp>
      <p:cxnSp>
        <p:nvCxnSpPr>
          <p:cNvPr id="9" name="直接箭头连接符 8"/>
          <p:cNvCxnSpPr>
            <a:stCxn id="7" idx="1"/>
            <a:endCxn id="26" idx="2"/>
          </p:cNvCxnSpPr>
          <p:nvPr/>
        </p:nvCxnSpPr>
        <p:spPr>
          <a:xfrm flipH="1" flipV="1">
            <a:off x="6765831" y="2860497"/>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p:cNvSpPr txBox="1"/>
              <p:nvPr/>
            </p:nvSpPr>
            <p:spPr>
              <a:xfrm>
                <a:off x="7296106" y="2498831"/>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7296106" y="2498831"/>
                <a:ext cx="445956" cy="369332"/>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7296106" y="1997000"/>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7296106" y="1997000"/>
                <a:ext cx="445956" cy="369332"/>
              </a:xfrm>
              <a:prstGeom prst="rect">
                <a:avLst/>
              </a:prstGeom>
              <a:blipFill>
                <a:blip r:embed="rId16"/>
                <a:stretch>
                  <a:fillRect/>
                </a:stretch>
              </a:blipFill>
            </p:spPr>
            <p:txBody>
              <a:bodyPr/>
              <a:lstStyle/>
              <a:p>
                <a:r>
                  <a:rPr lang="zh-CN" altLang="en-US">
                    <a:noFill/>
                  </a:rPr>
                  <a:t> </a:t>
                </a:r>
              </a:p>
            </p:txBody>
          </p:sp>
        </mc:Fallback>
      </mc:AlternateContent>
      <p:grpSp>
        <p:nvGrpSpPr>
          <p:cNvPr id="20" name="组合 19"/>
          <p:cNvGrpSpPr/>
          <p:nvPr/>
        </p:nvGrpSpPr>
        <p:grpSpPr>
          <a:xfrm>
            <a:off x="3937649" y="1597702"/>
            <a:ext cx="3192726" cy="1872208"/>
            <a:chOff x="3937649" y="1597702"/>
            <a:chExt cx="3192726" cy="1872208"/>
          </a:xfrm>
        </p:grpSpPr>
        <p:sp>
          <p:nvSpPr>
            <p:cNvPr id="3" name="矩形 2"/>
            <p:cNvSpPr/>
            <p:nvPr/>
          </p:nvSpPr>
          <p:spPr>
            <a:xfrm>
              <a:off x="3937649" y="1597702"/>
              <a:ext cx="3192726"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976772" y="3469910"/>
              <a:ext cx="20416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1932186" y="5003420"/>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41" name="文本框 40"/>
              <p:cNvSpPr txBox="1"/>
              <p:nvPr/>
            </p:nvSpPr>
            <p:spPr>
              <a:xfrm>
                <a:off x="3433937"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433937" y="4998878"/>
                <a:ext cx="445956" cy="369332"/>
              </a:xfrm>
              <a:prstGeom prst="rect">
                <a:avLst/>
              </a:prstGeom>
              <a:blipFill>
                <a:blip r:embed="rId17"/>
                <a:stretch>
                  <a:fillRect/>
                </a:stretch>
              </a:blipFill>
            </p:spPr>
            <p:txBody>
              <a:bodyPr/>
              <a:lstStyle/>
              <a:p>
                <a:r>
                  <a:rPr lang="zh-CN" altLang="en-US">
                    <a:noFill/>
                  </a:rPr>
                  <a:t> </a:t>
                </a:r>
              </a:p>
            </p:txBody>
          </p:sp>
        </mc:Fallback>
      </mc:AlternateContent>
      <p:sp>
        <p:nvSpPr>
          <p:cNvPr id="42" name="文本框 41"/>
          <p:cNvSpPr txBox="1"/>
          <p:nvPr/>
        </p:nvSpPr>
        <p:spPr>
          <a:xfrm>
            <a:off x="2716144" y="5007819"/>
            <a:ext cx="312906" cy="369332"/>
          </a:xfrm>
          <a:prstGeom prst="rect">
            <a:avLst/>
          </a:prstGeom>
          <a:noFill/>
        </p:spPr>
        <p:txBody>
          <a:bodyPr wrap="none" rtlCol="0">
            <a:spAutoFit/>
          </a:bodyPr>
          <a:lstStyle/>
          <a:p>
            <a:r>
              <a:rPr lang="en-US" altLang="zh-CN" dirty="0"/>
              <a:t>1</a:t>
            </a:r>
            <a:endParaRPr lang="zh-CN" altLang="en-US" dirty="0"/>
          </a:p>
        </p:txBody>
      </p:sp>
      <p:sp>
        <p:nvSpPr>
          <p:cNvPr id="43" name="文本框 42"/>
          <p:cNvSpPr txBox="1"/>
          <p:nvPr/>
        </p:nvSpPr>
        <p:spPr>
          <a:xfrm>
            <a:off x="4250218" y="5007819"/>
            <a:ext cx="441146" cy="369332"/>
          </a:xfrm>
          <a:prstGeom prst="rect">
            <a:avLst/>
          </a:prstGeom>
          <a:noFill/>
        </p:spPr>
        <p:txBody>
          <a:bodyPr wrap="none" rtlCol="0">
            <a:spAutoFit/>
          </a:bodyPr>
          <a:lstStyle/>
          <a:p>
            <a:r>
              <a:rPr lang="en-US" altLang="zh-CN" dirty="0"/>
              <a:t>i-1</a:t>
            </a:r>
            <a:endParaRPr lang="zh-CN" altLang="en-US" dirty="0"/>
          </a:p>
        </p:txBody>
      </p:sp>
      <p:sp>
        <p:nvSpPr>
          <p:cNvPr id="44" name="文本框 43"/>
          <p:cNvSpPr txBox="1"/>
          <p:nvPr/>
        </p:nvSpPr>
        <p:spPr>
          <a:xfrm>
            <a:off x="5081642" y="5006544"/>
            <a:ext cx="235962" cy="369332"/>
          </a:xfrm>
          <a:prstGeom prst="rect">
            <a:avLst/>
          </a:prstGeom>
          <a:noFill/>
        </p:spPr>
        <p:txBody>
          <a:bodyPr wrap="none" rtlCol="0">
            <a:spAutoFit/>
          </a:bodyPr>
          <a:lstStyle/>
          <a:p>
            <a:r>
              <a:rPr lang="en-US" altLang="zh-CN" dirty="0" err="1"/>
              <a:t>i</a:t>
            </a:r>
            <a:endParaRPr lang="zh-CN" altLang="en-US" dirty="0"/>
          </a:p>
        </p:txBody>
      </p:sp>
      <p:sp>
        <p:nvSpPr>
          <p:cNvPr id="46" name="文本框 45"/>
          <p:cNvSpPr txBox="1"/>
          <p:nvPr/>
        </p:nvSpPr>
        <p:spPr>
          <a:xfrm>
            <a:off x="6590823" y="4998878"/>
            <a:ext cx="518091" cy="369332"/>
          </a:xfrm>
          <a:prstGeom prst="rect">
            <a:avLst/>
          </a:prstGeom>
          <a:noFill/>
        </p:spPr>
        <p:txBody>
          <a:bodyPr wrap="non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51" name="文本框 50"/>
              <p:cNvSpPr txBox="1"/>
              <p:nvPr/>
            </p:nvSpPr>
            <p:spPr>
              <a:xfrm>
                <a:off x="5790625" y="499887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5790625" y="4998878"/>
                <a:ext cx="445956" cy="369332"/>
              </a:xfrm>
              <a:prstGeom prst="rect">
                <a:avLst/>
              </a:prstGeom>
              <a:blipFill>
                <a:blip r:embed="rId18"/>
                <a:stretch>
                  <a:fillRect/>
                </a:stretch>
              </a:blipFill>
            </p:spPr>
            <p:txBody>
              <a:bodyPr/>
              <a:lstStyle/>
              <a:p>
                <a:r>
                  <a:rPr lang="zh-CN" altLang="en-US">
                    <a:noFill/>
                  </a:rPr>
                  <a:t> </a:t>
                </a:r>
              </a:p>
            </p:txBody>
          </p:sp>
        </mc:Fallback>
      </mc:AlternateContent>
      <p:sp>
        <p:nvSpPr>
          <p:cNvPr id="55" name="矩形 54"/>
          <p:cNvSpPr/>
          <p:nvPr/>
        </p:nvSpPr>
        <p:spPr>
          <a:xfrm>
            <a:off x="1676157" y="5085184"/>
            <a:ext cx="7142048" cy="24838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832013" y="4397465"/>
            <a:ext cx="7180848" cy="603323"/>
            <a:chOff x="415488" y="1949194"/>
            <a:chExt cx="7591814" cy="589136"/>
          </a:xfrm>
        </p:grpSpPr>
        <p:grpSp>
          <p:nvGrpSpPr>
            <p:cNvPr id="57" name="组合 56"/>
            <p:cNvGrpSpPr/>
            <p:nvPr/>
          </p:nvGrpSpPr>
          <p:grpSpPr>
            <a:xfrm>
              <a:off x="1262856" y="1949194"/>
              <a:ext cx="5904656" cy="589136"/>
              <a:chOff x="1187624" y="5179399"/>
              <a:chExt cx="8058952" cy="504855"/>
            </a:xfrm>
          </p:grpSpPr>
          <p:sp>
            <p:nvSpPr>
              <p:cNvPr id="68" name="矩形 67"/>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8" name="文本框 57"/>
                <p:cNvSpPr txBox="1"/>
                <p:nvPr/>
              </p:nvSpPr>
              <p:spPr>
                <a:xfrm>
                  <a:off x="6522463" y="2058630"/>
                  <a:ext cx="508355" cy="360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n</m:t>
                            </m:r>
                          </m:sub>
                        </m:sSub>
                      </m:oMath>
                    </m:oMathPara>
                  </a14:m>
                  <a:endParaRPr lang="zh-CN" altLang="en-US" dirty="0"/>
                </a:p>
              </p:txBody>
            </p:sp>
          </mc:Choice>
          <mc:Fallback xmlns="">
            <p:sp>
              <p:nvSpPr>
                <p:cNvPr id="58" name="文本框 57"/>
                <p:cNvSpPr txBox="1">
                  <a:spLocks noRot="1" noChangeAspect="1" noMove="1" noResize="1" noEditPoints="1" noAdjustHandles="1" noChangeArrowheads="1" noChangeShapeType="1" noTextEdit="1"/>
                </p:cNvSpPr>
                <p:nvPr/>
              </p:nvSpPr>
              <p:spPr>
                <a:xfrm>
                  <a:off x="6522463" y="2058630"/>
                  <a:ext cx="508355" cy="36064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1526863" y="2073988"/>
                  <a:ext cx="4674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文本框 58"/>
                <p:cNvSpPr txBox="1">
                  <a:spLocks noRot="1" noChangeAspect="1" noMove="1" noResize="1" noEditPoints="1" noAdjustHandles="1" noChangeArrowheads="1" noChangeShapeType="1" noTextEdit="1"/>
                </p:cNvSpPr>
                <p:nvPr/>
              </p:nvSpPr>
              <p:spPr>
                <a:xfrm>
                  <a:off x="1526863" y="2073988"/>
                  <a:ext cx="467499" cy="36933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3172702" y="2075944"/>
                  <a:ext cx="4459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0" name="文本框 59"/>
                <p:cNvSpPr txBox="1">
                  <a:spLocks noRot="1" noChangeAspect="1" noMove="1" noResize="1" noEditPoints="1" noAdjustHandles="1" noChangeArrowheads="1" noChangeShapeType="1" noTextEdit="1"/>
                </p:cNvSpPr>
                <p:nvPr/>
              </p:nvSpPr>
              <p:spPr>
                <a:xfrm>
                  <a:off x="3172702" y="2075944"/>
                  <a:ext cx="445955" cy="369332"/>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2348209" y="2069695"/>
                  <a:ext cx="4728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1" name="文本框 60"/>
                <p:cNvSpPr txBox="1">
                  <a:spLocks noRot="1" noChangeAspect="1" noMove="1" noResize="1" noEditPoints="1" noAdjustHandles="1" noChangeArrowheads="1" noChangeShapeType="1" noTextEdit="1"/>
                </p:cNvSpPr>
                <p:nvPr/>
              </p:nvSpPr>
              <p:spPr>
                <a:xfrm>
                  <a:off x="2348209" y="2069695"/>
                  <a:ext cx="472822" cy="369332"/>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p:cNvSpPr txBox="1"/>
                <p:nvPr/>
              </p:nvSpPr>
              <p:spPr>
                <a:xfrm>
                  <a:off x="4066173" y="2058630"/>
                  <a:ext cx="4295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sub>
                        </m:sSub>
                      </m:oMath>
                    </m:oMathPara>
                  </a14:m>
                  <a:endParaRPr lang="zh-CN" altLang="en-US" dirty="0"/>
                </a:p>
              </p:txBody>
            </p:sp>
          </mc:Choice>
          <mc:Fallback xmlns="">
            <p:sp>
              <p:nvSpPr>
                <p:cNvPr id="62" name="文本框 61"/>
                <p:cNvSpPr txBox="1">
                  <a:spLocks noRot="1" noChangeAspect="1" noMove="1" noResize="1" noEditPoints="1" noAdjustHandles="1" noChangeArrowheads="1" noChangeShapeType="1" noTextEdit="1"/>
                </p:cNvSpPr>
                <p:nvPr/>
              </p:nvSpPr>
              <p:spPr>
                <a:xfrm>
                  <a:off x="4066173" y="2058630"/>
                  <a:ext cx="429540"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p:cNvSpPr txBox="1"/>
                <p:nvPr/>
              </p:nvSpPr>
              <p:spPr>
                <a:xfrm>
                  <a:off x="4759515" y="2059605"/>
                  <a:ext cx="649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a</m:t>
                            </m:r>
                          </m:e>
                          <m:sub>
                            <m:r>
                              <m:rPr>
                                <m:sty m:val="p"/>
                              </m:rPr>
                              <a:rPr lang="en-US" altLang="zh-CN" i="1">
                                <a:latin typeface="Cambria Math" panose="02040503050406030204" pitchFamily="18" charset="0"/>
                              </a:rPr>
                              <m:t>i</m:t>
                            </m:r>
                            <m:r>
                              <a:rPr lang="en-US" altLang="zh-CN" i="1">
                                <a:latin typeface="Cambria Math" panose="02040503050406030204" pitchFamily="18" charset="0"/>
                              </a:rPr>
                              <m:t>+1</m:t>
                            </m:r>
                          </m:sub>
                        </m:sSub>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4759515" y="2059605"/>
                  <a:ext cx="649152"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5670948" y="2073988"/>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64" name="文本框 63"/>
                <p:cNvSpPr txBox="1">
                  <a:spLocks noRot="1" noChangeAspect="1" noMove="1" noResize="1" noEditPoints="1" noAdjustHandles="1" noChangeArrowheads="1" noChangeShapeType="1" noTextEdit="1"/>
                </p:cNvSpPr>
                <p:nvPr/>
              </p:nvSpPr>
              <p:spPr>
                <a:xfrm>
                  <a:off x="5670948" y="2073988"/>
                  <a:ext cx="445956" cy="369332"/>
                </a:xfrm>
                <a:prstGeom prst="rect">
                  <a:avLst/>
                </a:prstGeom>
                <a:blipFill>
                  <a:blip r:embed="rId25"/>
                  <a:stretch>
                    <a:fillRect/>
                  </a:stretch>
                </a:blipFill>
              </p:spPr>
              <p:txBody>
                <a:bodyPr/>
                <a:lstStyle/>
                <a:p>
                  <a:r>
                    <a:rPr lang="zh-CN" altLang="en-US">
                      <a:noFill/>
                    </a:rPr>
                    <a:t> </a:t>
                  </a:r>
                </a:p>
              </p:txBody>
            </p:sp>
          </mc:Fallback>
        </mc:AlternateContent>
        <p:sp>
          <p:nvSpPr>
            <p:cNvPr id="65" name="矩形 64"/>
            <p:cNvSpPr/>
            <p:nvPr/>
          </p:nvSpPr>
          <p:spPr>
            <a:xfrm>
              <a:off x="716315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415488" y="194919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7" name="文本框 66"/>
                <p:cNvSpPr txBox="1"/>
                <p:nvPr/>
              </p:nvSpPr>
              <p:spPr>
                <a:xfrm>
                  <a:off x="488764" y="2058630"/>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Data</m:t>
                        </m:r>
                      </m:oMath>
                    </m:oMathPara>
                  </a14:m>
                  <a:endParaRPr lang="zh-CN" alt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488764" y="2058630"/>
                  <a:ext cx="704039" cy="369332"/>
                </a:xfrm>
                <a:prstGeom prst="rect">
                  <a:avLst/>
                </a:prstGeom>
                <a:blipFill>
                  <a:blip r:embed="rId2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5" name="文本框 74"/>
              <p:cNvSpPr txBox="1"/>
              <p:nvPr/>
            </p:nvSpPr>
            <p:spPr>
              <a:xfrm>
                <a:off x="7846645" y="5041519"/>
                <a:ext cx="1050288" cy="307777"/>
              </a:xfrm>
              <a:prstGeom prst="rect">
                <a:avLst/>
              </a:prstGeom>
              <a:noFill/>
            </p:spPr>
            <p:txBody>
              <a:bodyPr wrap="none" rtlCol="0">
                <a:spAutoFit/>
              </a:bodyPr>
              <a:lstStyle/>
              <a:p>
                <a14:m>
                  <m:oMath xmlns:m="http://schemas.openxmlformats.org/officeDocument/2006/math">
                    <m:r>
                      <m:rPr>
                        <m:sty m:val="p"/>
                      </m:rPr>
                      <a:rPr lang="en-US" altLang="zh-CN" sz="1400" i="1" smtClean="0">
                        <a:solidFill>
                          <a:srgbClr val="0070C0"/>
                        </a:solidFill>
                        <a:latin typeface="Cambria Math" panose="02040503050406030204" pitchFamily="18" charset="0"/>
                      </a:rPr>
                      <m:t>MAXSIZE</m:t>
                    </m:r>
                  </m:oMath>
                </a14:m>
                <a:r>
                  <a:rPr lang="en-US" altLang="zh-CN" sz="1400" dirty="0">
                    <a:solidFill>
                      <a:srgbClr val="0070C0"/>
                    </a:solidFill>
                  </a:rPr>
                  <a:t>-1</a:t>
                </a:r>
                <a:endParaRPr lang="zh-CN" altLang="en-US" sz="1400" dirty="0">
                  <a:solidFill>
                    <a:srgbClr val="0070C0"/>
                  </a:solidFill>
                </a:endParaRPr>
              </a:p>
            </p:txBody>
          </p:sp>
        </mc:Choice>
        <mc:Fallback xmlns="">
          <p:sp>
            <p:nvSpPr>
              <p:cNvPr id="75" name="文本框 74"/>
              <p:cNvSpPr txBox="1">
                <a:spLocks noRot="1" noChangeAspect="1" noMove="1" noResize="1" noEditPoints="1" noAdjustHandles="1" noChangeArrowheads="1" noChangeShapeType="1" noTextEdit="1"/>
              </p:cNvSpPr>
              <p:nvPr/>
            </p:nvSpPr>
            <p:spPr>
              <a:xfrm>
                <a:off x="7846645" y="5041519"/>
                <a:ext cx="1050288" cy="307777"/>
              </a:xfrm>
              <a:prstGeom prst="rect">
                <a:avLst/>
              </a:prstGeom>
              <a:blipFill>
                <a:blip r:embed="rId27"/>
                <a:stretch>
                  <a:fillRect t="-3922" r="-1163"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368485" y="5041520"/>
                <a:ext cx="1279517" cy="338554"/>
              </a:xfrm>
              <a:prstGeom prst="rect">
                <a:avLst/>
              </a:prstGeom>
              <a:noFill/>
            </p:spPr>
            <p:txBody>
              <a:bodyPr wrap="none" rtlCol="0">
                <a:spAutoFit/>
              </a:bodyPr>
              <a:lstStyle/>
              <a:p>
                <a14:m>
                  <m:oMath xmlns:m="http://schemas.openxmlformats.org/officeDocument/2006/math">
                    <m:r>
                      <m:rPr>
                        <m:sty m:val="p"/>
                      </m:rPr>
                      <a:rPr lang="en-US" altLang="zh-CN" sz="1600" i="1" smtClean="0">
                        <a:latin typeface="Cambria Math" panose="02040503050406030204" pitchFamily="18" charset="0"/>
                      </a:rPr>
                      <m:t>Arr</m:t>
                    </m:r>
                    <m:r>
                      <m:rPr>
                        <m:sty m:val="p"/>
                      </m:rPr>
                      <a:rPr lang="en-US" altLang="zh-CN" sz="1600" i="1">
                        <a:latin typeface="Cambria Math" panose="02040503050406030204" pitchFamily="18" charset="0"/>
                      </a:rPr>
                      <m:t>ay</m:t>
                    </m:r>
                  </m:oMath>
                </a14:m>
                <a:r>
                  <a:rPr lang="zh-CN" altLang="en-US" sz="1600" dirty="0"/>
                  <a:t> </a:t>
                </a:r>
                <a:r>
                  <a:rPr lang="en-US" altLang="zh-CN" sz="1600" dirty="0"/>
                  <a:t>indice</a:t>
                </a:r>
                <a:endParaRPr lang="zh-CN" altLang="en-US" sz="1600" dirty="0"/>
              </a:p>
            </p:txBody>
          </p:sp>
        </mc:Choice>
        <mc:Fallback xmlns="">
          <p:sp>
            <p:nvSpPr>
              <p:cNvPr id="76" name="文本框 75"/>
              <p:cNvSpPr txBox="1">
                <a:spLocks noRot="1" noChangeAspect="1" noMove="1" noResize="1" noEditPoints="1" noAdjustHandles="1" noChangeArrowheads="1" noChangeShapeType="1" noTextEdit="1"/>
              </p:cNvSpPr>
              <p:nvPr/>
            </p:nvSpPr>
            <p:spPr>
              <a:xfrm>
                <a:off x="368485" y="5041520"/>
                <a:ext cx="1279517" cy="338554"/>
              </a:xfrm>
              <a:prstGeom prst="rect">
                <a:avLst/>
              </a:prstGeom>
              <a:blipFill>
                <a:blip r:embed="rId28"/>
                <a:stretch>
                  <a:fillRect t="-5357" b="-21429"/>
                </a:stretch>
              </a:blipFill>
            </p:spPr>
            <p:txBody>
              <a:bodyPr/>
              <a:lstStyle/>
              <a:p>
                <a:r>
                  <a:rPr lang="zh-CN" altLang="en-US">
                    <a:noFill/>
                  </a:rPr>
                  <a:t> </a:t>
                </a:r>
              </a:p>
            </p:txBody>
          </p:sp>
        </mc:Fallback>
      </mc:AlternateContent>
      <p:sp>
        <p:nvSpPr>
          <p:cNvPr id="77" name="矩形 76"/>
          <p:cNvSpPr/>
          <p:nvPr/>
        </p:nvSpPr>
        <p:spPr>
          <a:xfrm>
            <a:off x="8019757" y="4397464"/>
            <a:ext cx="798448" cy="602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292781" y="5661248"/>
            <a:ext cx="620683" cy="369332"/>
          </a:xfrm>
          <a:prstGeom prst="rect">
            <a:avLst/>
          </a:prstGeom>
          <a:noFill/>
        </p:spPr>
        <p:txBody>
          <a:bodyPr wrap="none" rtlCol="0">
            <a:spAutoFit/>
          </a:bodyPr>
          <a:lstStyle/>
          <a:p>
            <a:r>
              <a:rPr lang="en-US" altLang="zh-CN" dirty="0"/>
              <a:t>Last</a:t>
            </a:r>
            <a:endParaRPr lang="zh-CN" altLang="en-US" dirty="0"/>
          </a:p>
        </p:txBody>
      </p:sp>
      <p:cxnSp>
        <p:nvCxnSpPr>
          <p:cNvPr id="79" name="直接箭头连接符 78"/>
          <p:cNvCxnSpPr>
            <a:stCxn id="78" idx="1"/>
            <a:endCxn id="46" idx="2"/>
          </p:cNvCxnSpPr>
          <p:nvPr/>
        </p:nvCxnSpPr>
        <p:spPr>
          <a:xfrm flipH="1" flipV="1">
            <a:off x="6849869" y="5368210"/>
            <a:ext cx="442912" cy="477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p:cNvSpPr txBox="1"/>
              <p:nvPr/>
            </p:nvSpPr>
            <p:spPr>
              <a:xfrm>
                <a:off x="7380144" y="500654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0" name="文本框 79"/>
              <p:cNvSpPr txBox="1">
                <a:spLocks noRot="1" noChangeAspect="1" noMove="1" noResize="1" noEditPoints="1" noAdjustHandles="1" noChangeArrowheads="1" noChangeShapeType="1" noTextEdit="1"/>
              </p:cNvSpPr>
              <p:nvPr/>
            </p:nvSpPr>
            <p:spPr>
              <a:xfrm>
                <a:off x="7380144" y="5006544"/>
                <a:ext cx="445956" cy="369332"/>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7380144" y="4504713"/>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1" name="文本框 80"/>
              <p:cNvSpPr txBox="1">
                <a:spLocks noRot="1" noChangeAspect="1" noMove="1" noResize="1" noEditPoints="1" noAdjustHandles="1" noChangeArrowheads="1" noChangeShapeType="1" noTextEdit="1"/>
              </p:cNvSpPr>
              <p:nvPr/>
            </p:nvSpPr>
            <p:spPr>
              <a:xfrm>
                <a:off x="7380144" y="4504713"/>
                <a:ext cx="445956" cy="369332"/>
              </a:xfrm>
              <a:prstGeom prst="rect">
                <a:avLst/>
              </a:prstGeom>
              <a:blipFill>
                <a:blip r:embed="rId30"/>
                <a:stretch>
                  <a:fillRect/>
                </a:stretch>
              </a:blipFill>
            </p:spPr>
            <p:txBody>
              <a:bodyPr/>
              <a:lstStyle/>
              <a:p>
                <a:r>
                  <a:rPr lang="zh-CN" altLang="en-US">
                    <a:noFill/>
                  </a:rPr>
                  <a:t> </a:t>
                </a:r>
              </a:p>
            </p:txBody>
          </p:sp>
        </mc:Fallback>
      </mc:AlternateContent>
      <p:grpSp>
        <p:nvGrpSpPr>
          <p:cNvPr id="95" name="组合 94"/>
          <p:cNvGrpSpPr/>
          <p:nvPr/>
        </p:nvGrpSpPr>
        <p:grpSpPr>
          <a:xfrm>
            <a:off x="4820135" y="4105415"/>
            <a:ext cx="2394278" cy="1872208"/>
            <a:chOff x="4820135" y="4105415"/>
            <a:chExt cx="2394278" cy="1872208"/>
          </a:xfrm>
        </p:grpSpPr>
        <p:sp>
          <p:nvSpPr>
            <p:cNvPr id="82" name="矩形 81"/>
            <p:cNvSpPr/>
            <p:nvPr/>
          </p:nvSpPr>
          <p:spPr>
            <a:xfrm>
              <a:off x="4820135" y="4105415"/>
              <a:ext cx="2394278" cy="15121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p:nvPr/>
          </p:nvCxnSpPr>
          <p:spPr>
            <a:xfrm flipH="1">
              <a:off x="4913205" y="5968668"/>
              <a:ext cx="1849301" cy="89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457200" y="1283904"/>
            <a:ext cx="2209259"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Insert element</a:t>
            </a:r>
            <a:endParaRPr lang="zh-CN" altLang="en-US" sz="2000" b="1" dirty="0"/>
          </a:p>
        </p:txBody>
      </p:sp>
      <p:sp>
        <p:nvSpPr>
          <p:cNvPr id="84" name="文本框 83"/>
          <p:cNvSpPr txBox="1"/>
          <p:nvPr/>
        </p:nvSpPr>
        <p:spPr>
          <a:xfrm>
            <a:off x="457200" y="3747415"/>
            <a:ext cx="2281394" cy="400110"/>
          </a:xfrm>
          <a:prstGeom prst="rect">
            <a:avLst/>
          </a:prstGeom>
          <a:noFill/>
        </p:spPr>
        <p:txBody>
          <a:bodyPr wrap="none" rtlCol="0">
            <a:spAutoFit/>
          </a:bodyPr>
          <a:lstStyle/>
          <a:p>
            <a:pPr marL="285750" indent="-285750">
              <a:buFont typeface="Arial" panose="020B0604020202020204" pitchFamily="34" charset="0"/>
              <a:buChar char="•"/>
            </a:pPr>
            <a:r>
              <a:rPr lang="en-US" altLang="zh-CN" sz="2000" b="1" dirty="0"/>
              <a:t>Delete element</a:t>
            </a:r>
            <a:endParaRPr lang="zh-CN" altLang="en-US" sz="2000" b="1" dirty="0"/>
          </a:p>
        </p:txBody>
      </p:sp>
      <p:grpSp>
        <p:nvGrpSpPr>
          <p:cNvPr id="94" name="组合 93"/>
          <p:cNvGrpSpPr/>
          <p:nvPr/>
        </p:nvGrpSpPr>
        <p:grpSpPr>
          <a:xfrm>
            <a:off x="4228926" y="4566731"/>
            <a:ext cx="420470" cy="576064"/>
            <a:chOff x="4228926" y="4566731"/>
            <a:chExt cx="420470" cy="576064"/>
          </a:xfrm>
        </p:grpSpPr>
        <p:cxnSp>
          <p:nvCxnSpPr>
            <p:cNvPr id="37" name="直接连接符 36"/>
            <p:cNvCxnSpPr/>
            <p:nvPr/>
          </p:nvCxnSpPr>
          <p:spPr>
            <a:xfrm>
              <a:off x="4228926" y="4566731"/>
              <a:ext cx="420470"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228926" y="4566731"/>
              <a:ext cx="399224" cy="576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6811152" y="374730"/>
            <a:ext cx="1958513" cy="1306841"/>
            <a:chOff x="6811152" y="374730"/>
            <a:chExt cx="1958513" cy="1306841"/>
          </a:xfrm>
        </p:grpSpPr>
        <p:sp>
          <p:nvSpPr>
            <p:cNvPr id="89" name="下箭头标注 88"/>
            <p:cNvSpPr/>
            <p:nvPr/>
          </p:nvSpPr>
          <p:spPr>
            <a:xfrm>
              <a:off x="6811152" y="374730"/>
              <a:ext cx="1958513" cy="1306841"/>
            </a:xfrm>
            <a:prstGeom prst="down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7401513" y="545996"/>
              <a:ext cx="734747" cy="414043"/>
            </a:xfrm>
            <a:prstGeom prst="rect">
              <a:avLst/>
            </a:prstGeom>
            <a:noFill/>
          </p:spPr>
          <p:txBody>
            <a:bodyPr wrap="none" rtlCol="0">
              <a:spAutoFit/>
            </a:bodyPr>
            <a:lstStyle/>
            <a:p>
              <a:r>
                <a:rPr lang="en-US" altLang="zh-CN" sz="2400" b="1" dirty="0">
                  <a:solidFill>
                    <a:srgbClr val="0070C0"/>
                  </a:solidFill>
                </a:rPr>
                <a:t>O(n)</a:t>
              </a:r>
              <a:endParaRPr lang="zh-CN" altLang="en-US" sz="2400" b="1" dirty="0">
                <a:solidFill>
                  <a:srgbClr val="0070C0"/>
                </a:solidFill>
              </a:endParaRPr>
            </a:p>
          </p:txBody>
        </p:sp>
      </p:grpSp>
      <p:pic>
        <p:nvPicPr>
          <p:cNvPr id="96" name="Picture 95" descr="temp.png"/>
          <p:cNvPicPr>
            <a:picLocks noChangeAspect="1"/>
          </p:cNvPicPr>
          <p:nvPr/>
        </p:nvPicPr>
        <p:blipFill>
          <a:blip r:embed="rId31"/>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85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solidFill>
                  <a:srgbClr val="FF0000"/>
                </a:solidFill>
              </a:rPr>
              <a:t>Linked list</a:t>
            </a:r>
          </a:p>
          <a:p>
            <a:r>
              <a:rPr lang="en-US" altLang="zh-CN" dirty="0"/>
              <a:t>Doubly linked list</a:t>
            </a:r>
          </a:p>
          <a:p>
            <a:r>
              <a:rPr lang="en-US" altLang="zh-CN" dirty="0"/>
              <a:t>Node-based storage with arrays</a:t>
            </a:r>
          </a:p>
          <a:p>
            <a:r>
              <a:rPr lang="en-US" altLang="zh-CN" dirty="0"/>
              <a:t>Application</a:t>
            </a:r>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2410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Arial" charset="0"/>
                <a:cs typeface="Arial" charset="0"/>
              </a:rPr>
              <a:t>Definition</a:t>
            </a:r>
          </a:p>
        </p:txBody>
      </p:sp>
      <p:sp>
        <p:nvSpPr>
          <p:cNvPr id="6147" name="Rectangle 3"/>
          <p:cNvSpPr>
            <a:spLocks noGrp="1" noChangeArrowheads="1"/>
          </p:cNvSpPr>
          <p:nvPr>
            <p:ph type="body" idx="1"/>
          </p:nvPr>
        </p:nvSpPr>
        <p:spPr>
          <a:xfrm>
            <a:off x="323528" y="1598066"/>
            <a:ext cx="8496944" cy="4525963"/>
          </a:xfrm>
        </p:spPr>
        <p:txBody>
          <a:bodyPr/>
          <a:lstStyle/>
          <a:p>
            <a:pPr eaLnBrk="1" hangingPunct="1">
              <a:buFont typeface="Arial" charset="0"/>
              <a:buNone/>
            </a:pPr>
            <a:r>
              <a:rPr lang="en-US" dirty="0">
                <a:latin typeface="Arial" charset="0"/>
                <a:cs typeface="Arial" charset="0"/>
              </a:rPr>
              <a:t>	A linked list is a data structure where each object is stored in a </a:t>
            </a:r>
            <a:r>
              <a:rPr lang="en-US" i="1" dirty="0">
                <a:latin typeface="Arial" charset="0"/>
                <a:cs typeface="Arial" charset="0"/>
              </a:rPr>
              <a:t>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As well as storing data, the node must also contain a reference/pointer to the node containing the next item of data</a:t>
            </a:r>
          </a:p>
          <a:p>
            <a:pPr eaLnBrk="1" hangingPunct="1"/>
            <a:endParaRPr lang="en-US" dirty="0">
              <a:latin typeface="Arial" charset="0"/>
              <a:cs typeface="Arial" charset="0"/>
            </a:endParaRPr>
          </a:p>
        </p:txBody>
      </p:sp>
      <p:grpSp>
        <p:nvGrpSpPr>
          <p:cNvPr id="2" name="组合 1"/>
          <p:cNvGrpSpPr/>
          <p:nvPr/>
        </p:nvGrpSpPr>
        <p:grpSpPr>
          <a:xfrm>
            <a:off x="827584" y="3861048"/>
            <a:ext cx="7498407" cy="1644452"/>
            <a:chOff x="827584" y="3861048"/>
            <a:chExt cx="7498407" cy="1644452"/>
          </a:xfrm>
        </p:grpSpPr>
        <p:sp>
          <p:nvSpPr>
            <p:cNvPr id="4"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5"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8"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 name="AutoShape 10"/>
            <p:cNvCxnSpPr>
              <a:cxnSpLocks noChangeShapeType="1"/>
              <a:stCxn id="6" idx="3"/>
              <a:endCxn id="7"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2"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3"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4" name="AutoShape 14"/>
            <p:cNvCxnSpPr>
              <a:cxnSpLocks noChangeShapeType="1"/>
              <a:stCxn id="9" idx="3"/>
              <a:endCxn id="11"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6"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7"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8"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19"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0"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1" name="AutoShape 14"/>
            <p:cNvCxnSpPr>
              <a:cxnSpLocks noChangeShapeType="1"/>
              <a:endCxn id="18"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148" name="Picture 6147"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677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Outline</a:t>
            </a:r>
            <a:endParaRPr lang="zh-CN" altLang="en-US" dirty="0"/>
          </a:p>
        </p:txBody>
      </p:sp>
      <p:sp>
        <p:nvSpPr>
          <p:cNvPr id="3" name="Content Placeholder 2"/>
          <p:cNvSpPr>
            <a:spLocks noGrp="1"/>
          </p:cNvSpPr>
          <p:nvPr>
            <p:ph idx="1"/>
          </p:nvPr>
        </p:nvSpPr>
        <p:spPr/>
        <p:txBody>
          <a:bodyPr/>
          <a:lstStyle/>
          <a:p>
            <a:r>
              <a:rPr lang="en-US" altLang="zh-CN" dirty="0"/>
              <a:t>List ADT</a:t>
            </a:r>
          </a:p>
          <a:p>
            <a:r>
              <a:rPr lang="en-US" altLang="zh-CN" dirty="0"/>
              <a:t>Array</a:t>
            </a:r>
          </a:p>
          <a:p>
            <a:r>
              <a:rPr lang="en-US" altLang="zh-CN" dirty="0"/>
              <a:t>Linked list</a:t>
            </a:r>
          </a:p>
          <a:p>
            <a:r>
              <a:rPr lang="en-US" altLang="zh-CN" dirty="0"/>
              <a:t>Doubly linked list</a:t>
            </a:r>
          </a:p>
          <a:p>
            <a:r>
              <a:rPr lang="en-US" altLang="zh-CN" dirty="0"/>
              <a:t>Node-based storage with arrays</a:t>
            </a:r>
          </a:p>
          <a:p>
            <a:r>
              <a:rPr lang="en-US" altLang="zh-CN" dirty="0"/>
              <a:t>Application</a:t>
            </a:r>
          </a:p>
          <a:p>
            <a:pPr marL="0" indent="0">
              <a:buNone/>
            </a:pPr>
            <a:endParaRPr lang="en-US" altLang="zh-CN" dirty="0"/>
          </a:p>
          <a:p>
            <a:endParaRPr lang="zh-CN" altLang="en-US" dirty="0"/>
          </a:p>
        </p:txBody>
      </p:sp>
      <p:pic>
        <p:nvPicPr>
          <p:cNvPr id="4" name="Picture 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7435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cs typeface="Arial" charset="0"/>
              </a:rPr>
              <a:t>Node Class</a:t>
            </a:r>
          </a:p>
        </p:txBody>
      </p:sp>
      <p:sp>
        <p:nvSpPr>
          <p:cNvPr id="8195" name="Rectangle 3"/>
          <p:cNvSpPr>
            <a:spLocks noGrp="1" noChangeArrowheads="1"/>
          </p:cNvSpPr>
          <p:nvPr>
            <p:ph type="body" idx="1"/>
          </p:nvPr>
        </p:nvSpPr>
        <p:spPr>
          <a:xfrm>
            <a:off x="457200" y="2276872"/>
            <a:ext cx="8229600" cy="3849291"/>
          </a:xfrm>
        </p:spPr>
        <p:txBody>
          <a:bodyPr/>
          <a:lstStyle/>
          <a:p>
            <a:pPr eaLnBrk="1" hangingPunct="1">
              <a:spcBef>
                <a:spcPts val="0"/>
              </a:spcBef>
              <a:buFont typeface="Arial" charset="0"/>
              <a:buNone/>
            </a:pPr>
            <a:r>
              <a:rPr lang="en-US" dirty="0">
                <a:latin typeface="Arial" charset="0"/>
                <a:cs typeface="Arial" charset="0"/>
              </a:rPr>
              <a:t>	The node must store </a:t>
            </a:r>
            <a:r>
              <a:rPr lang="en-US" dirty="0">
                <a:solidFill>
                  <a:srgbClr val="FF0000"/>
                </a:solidFill>
                <a:latin typeface="Arial" charset="0"/>
                <a:cs typeface="Arial" charset="0"/>
              </a:rPr>
              <a:t>data</a:t>
            </a:r>
            <a:r>
              <a:rPr lang="en-US" dirty="0">
                <a:latin typeface="Arial" charset="0"/>
                <a:cs typeface="Arial" charset="0"/>
              </a:rPr>
              <a:t> and a </a:t>
            </a:r>
            <a:r>
              <a:rPr lang="en-US" dirty="0">
                <a:solidFill>
                  <a:schemeClr val="hlink"/>
                </a:solidFill>
                <a:latin typeface="Arial" charset="0"/>
                <a:cs typeface="Arial" charset="0"/>
              </a:rPr>
              <a:t>pointer</a:t>
            </a:r>
            <a:r>
              <a:rPr lang="en-US" dirty="0">
                <a:latin typeface="Arial" charset="0"/>
                <a:cs typeface="Arial" charset="0"/>
              </a:rPr>
              <a:t>:</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class Node {</a:t>
            </a:r>
          </a:p>
          <a:p>
            <a:pPr eaLnBrk="1" hangingPunct="1">
              <a:spcBef>
                <a:spcPts val="0"/>
              </a:spcBef>
              <a:buFontTx/>
              <a:buNone/>
            </a:pPr>
            <a:r>
              <a:rPr lang="en-US" dirty="0">
                <a:latin typeface="Consolas" pitchFamily="49" charset="0"/>
                <a:cs typeface="Consolas" pitchFamily="49" charset="0"/>
              </a:rPr>
              <a:t>		    private:</a:t>
            </a:r>
          </a:p>
          <a:p>
            <a:pPr eaLnBrk="1" hangingPunct="1">
              <a:spcBef>
                <a:spcPts val="0"/>
              </a:spcBef>
              <a:buFontTx/>
              <a:buNone/>
            </a:pPr>
            <a:r>
              <a:rPr lang="en-US" dirty="0">
                <a:solidFill>
                  <a:srgbClr val="FF0000"/>
                </a:solidFill>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solidFill>
                  <a:srgbClr val="FF0000"/>
                </a:solidFill>
                <a:latin typeface="Consolas" pitchFamily="49" charset="0"/>
                <a:cs typeface="Consolas" pitchFamily="49" charset="0"/>
              </a:rPr>
              <a:t> element;</a:t>
            </a:r>
          </a:p>
          <a:p>
            <a:pPr eaLnBrk="1" hangingPunct="1">
              <a:spcBef>
                <a:spcPts val="0"/>
              </a:spcBef>
              <a:buFontTx/>
              <a:buNone/>
            </a:pPr>
            <a:r>
              <a:rPr lang="en-US" dirty="0">
                <a:latin typeface="Consolas" pitchFamily="49" charset="0"/>
                <a:cs typeface="Consolas" pitchFamily="49" charset="0"/>
              </a:rPr>
              <a:t>		        </a:t>
            </a:r>
            <a:r>
              <a:rPr lang="en-US" dirty="0">
                <a:solidFill>
                  <a:schemeClr val="hlink"/>
                </a:solidFill>
                <a:latin typeface="Consolas" pitchFamily="49" charset="0"/>
                <a:cs typeface="Consolas" pitchFamily="49" charset="0"/>
              </a:rPr>
              <a:t>Node *</a:t>
            </a:r>
            <a:r>
              <a:rPr lang="en-US" dirty="0" err="1">
                <a:solidFill>
                  <a:schemeClr val="hlink"/>
                </a:solidFill>
                <a:latin typeface="Consolas" pitchFamily="49" charset="0"/>
                <a:cs typeface="Consolas" pitchFamily="49" charset="0"/>
              </a:rPr>
              <a:t>next_node</a:t>
            </a:r>
            <a:r>
              <a:rPr lang="en-US" dirty="0">
                <a:solidFill>
                  <a:schemeClr val="hlink"/>
                </a:solidFill>
                <a:latin typeface="Consolas" pitchFamily="49" charset="0"/>
                <a:cs typeface="Consolas" pitchFamily="49" charset="0"/>
              </a:rPr>
              <a:t>;</a:t>
            </a:r>
          </a:p>
          <a:p>
            <a:pPr eaLnBrk="1" hangingPunct="1">
              <a:spcBef>
                <a:spcPts val="0"/>
              </a:spcBef>
              <a:buFontTx/>
              <a:buNone/>
            </a:pPr>
            <a:r>
              <a:rPr lang="en-US" dirty="0">
                <a:latin typeface="Consolas" pitchFamily="49" charset="0"/>
                <a:cs typeface="Consolas" pitchFamily="49" charset="0"/>
              </a:rPr>
              <a:t>		    public:</a:t>
            </a:r>
          </a:p>
          <a:p>
            <a:pPr eaLnBrk="1" hangingPunct="1">
              <a:spcBef>
                <a:spcPts val="0"/>
              </a:spcBef>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int</a:t>
            </a:r>
            <a:r>
              <a:rPr lang="en-US" dirty="0">
                <a:latin typeface="Consolas" pitchFamily="49" charset="0"/>
                <a:cs typeface="Consolas" pitchFamily="49" charset="0"/>
              </a:rPr>
              <a:t> = 0, Node * = </a:t>
            </a:r>
            <a:r>
              <a:rPr lang="en-US" dirty="0" err="1">
                <a:latin typeface="Consolas" pitchFamily="49" charset="0"/>
                <a:cs typeface="Consolas" pitchFamily="49" charset="0"/>
              </a:rPr>
              <a:t>nullptr</a:t>
            </a:r>
            <a:r>
              <a:rPr lang="en-US" dirty="0">
                <a:latin typeface="Consolas" pitchFamily="49" charset="0"/>
                <a:cs typeface="Consolas" pitchFamily="49" charset="0"/>
              </a:rPr>
              <a:t> );</a:t>
            </a:r>
          </a:p>
          <a:p>
            <a:pPr eaLnBrk="1" hangingPunct="1">
              <a:spcBef>
                <a:spcPts val="0"/>
              </a:spcBef>
              <a:buFontTx/>
              <a:buNone/>
            </a:pPr>
            <a:endParaRPr lang="en-US" dirty="0">
              <a:latin typeface="Consolas" pitchFamily="49" charset="0"/>
              <a:cs typeface="Consolas" pitchFamily="49" charset="0"/>
            </a:endParaRPr>
          </a:p>
          <a:p>
            <a:pPr eaLnBrk="1" hangingPunct="1">
              <a:spcBef>
                <a:spcPts val="0"/>
              </a:spcBef>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int</a:t>
            </a:r>
            <a:r>
              <a:rPr lang="en-US" dirty="0">
                <a:latin typeface="Consolas" pitchFamily="49" charset="0"/>
                <a:cs typeface="Consolas" pitchFamily="49" charset="0"/>
              </a:rPr>
              <a:t> retrieve() const;</a:t>
            </a:r>
          </a:p>
          <a:p>
            <a:pPr eaLnBrk="1" hangingPunct="1">
              <a:spcBef>
                <a:spcPts val="0"/>
              </a:spcBef>
              <a:buFontTx/>
              <a:buNone/>
            </a:pPr>
            <a:r>
              <a:rPr lang="en-US" dirty="0">
                <a:latin typeface="Consolas" pitchFamily="49" charset="0"/>
                <a:cs typeface="Consolas" pitchFamily="49" charset="0"/>
              </a:rPr>
              <a:t>		        </a:t>
            </a:r>
            <a:r>
              <a:rPr lang="en-US" dirty="0">
                <a:solidFill>
                  <a:srgbClr val="3333CC"/>
                </a:solidFill>
                <a:latin typeface="Consolas" pitchFamily="49" charset="0"/>
                <a:cs typeface="Consolas" pitchFamily="49" charset="0"/>
              </a:rPr>
              <a:t>Node *</a:t>
            </a:r>
            <a:r>
              <a:rPr lang="en-US" dirty="0">
                <a:latin typeface="Consolas" pitchFamily="49" charset="0"/>
                <a:cs typeface="Consolas" pitchFamily="49" charset="0"/>
              </a:rPr>
              <a:t>next() const;</a:t>
            </a:r>
          </a:p>
          <a:p>
            <a:pPr eaLnBrk="1" hangingPunct="1">
              <a:spcBef>
                <a:spcPts val="0"/>
              </a:spcBef>
              <a:buFontTx/>
              <a:buNone/>
            </a:pPr>
            <a:r>
              <a:rPr lang="en-US" dirty="0">
                <a:latin typeface="Consolas" pitchFamily="49" charset="0"/>
                <a:cs typeface="Consolas" pitchFamily="49" charset="0"/>
              </a:rPr>
              <a:t>		};</a:t>
            </a:r>
          </a:p>
        </p:txBody>
      </p:sp>
      <p:grpSp>
        <p:nvGrpSpPr>
          <p:cNvPr id="4" name="组合 3"/>
          <p:cNvGrpSpPr/>
          <p:nvPr/>
        </p:nvGrpSpPr>
        <p:grpSpPr>
          <a:xfrm>
            <a:off x="2339752" y="1340768"/>
            <a:ext cx="4392488" cy="936104"/>
            <a:chOff x="827584" y="3861048"/>
            <a:chExt cx="7498407" cy="1644452"/>
          </a:xfrm>
        </p:grpSpPr>
        <p:sp>
          <p:nvSpPr>
            <p:cNvPr id="5" name="Rectangle 4"/>
            <p:cNvSpPr>
              <a:spLocks noChangeArrowheads="1"/>
            </p:cNvSpPr>
            <p:nvPr/>
          </p:nvSpPr>
          <p:spPr bwMode="auto">
            <a:xfrm>
              <a:off x="217219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42</a:t>
              </a:r>
            </a:p>
          </p:txBody>
        </p:sp>
        <p:sp>
          <p:nvSpPr>
            <p:cNvPr id="6" name="Rectangle 5"/>
            <p:cNvSpPr>
              <a:spLocks noChangeArrowheads="1"/>
            </p:cNvSpPr>
            <p:nvPr/>
          </p:nvSpPr>
          <p:spPr bwMode="auto">
            <a:xfrm>
              <a:off x="269765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435722" y="3861048"/>
              <a:ext cx="525462"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7"/>
            <p:cNvSpPr>
              <a:spLocks noChangeArrowheads="1"/>
            </p:cNvSpPr>
            <p:nvPr/>
          </p:nvSpPr>
          <p:spPr bwMode="auto">
            <a:xfrm>
              <a:off x="3880347"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95</a:t>
              </a:r>
            </a:p>
          </p:txBody>
        </p:sp>
        <p:sp>
          <p:nvSpPr>
            <p:cNvPr id="9" name="Rectangle 8"/>
            <p:cNvSpPr>
              <a:spLocks noChangeArrowheads="1"/>
            </p:cNvSpPr>
            <p:nvPr/>
          </p:nvSpPr>
          <p:spPr bwMode="auto">
            <a:xfrm>
              <a:off x="44058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9"/>
            <p:cNvSpPr>
              <a:spLocks noChangeArrowheads="1"/>
            </p:cNvSpPr>
            <p:nvPr/>
          </p:nvSpPr>
          <p:spPr bwMode="auto">
            <a:xfrm>
              <a:off x="414228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1" name="AutoShape 10"/>
            <p:cNvCxnSpPr>
              <a:cxnSpLocks noChangeShapeType="1"/>
              <a:stCxn id="7" idx="3"/>
              <a:endCxn id="8" idx="1"/>
            </p:cNvCxnSpPr>
            <p:nvPr/>
          </p:nvCxnSpPr>
          <p:spPr bwMode="auto">
            <a:xfrm>
              <a:off x="29611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a:spLocks noChangeArrowheads="1"/>
            </p:cNvSpPr>
            <p:nvPr/>
          </p:nvSpPr>
          <p:spPr bwMode="auto">
            <a:xfrm>
              <a:off x="5586909"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70</a:t>
              </a:r>
            </a:p>
          </p:txBody>
        </p:sp>
        <p:sp>
          <p:nvSpPr>
            <p:cNvPr id="13" name="Rectangle 12"/>
            <p:cNvSpPr>
              <a:spLocks noChangeArrowheads="1"/>
            </p:cNvSpPr>
            <p:nvPr/>
          </p:nvSpPr>
          <p:spPr bwMode="auto">
            <a:xfrm>
              <a:off x="6112372"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dirty="0">
                <a:ea typeface="宋体" panose="02010600030101010101" pitchFamily="2" charset="-122"/>
              </a:endParaRPr>
            </a:p>
          </p:txBody>
        </p:sp>
        <p:sp>
          <p:nvSpPr>
            <p:cNvPr id="14" name="Rectangle 13"/>
            <p:cNvSpPr>
              <a:spLocks noChangeArrowheads="1"/>
            </p:cNvSpPr>
            <p:nvPr/>
          </p:nvSpPr>
          <p:spPr bwMode="auto">
            <a:xfrm>
              <a:off x="5850434"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 name="AutoShape 14"/>
            <p:cNvCxnSpPr>
              <a:cxnSpLocks noChangeShapeType="1"/>
              <a:stCxn id="10" idx="3"/>
              <a:endCxn id="12" idx="1"/>
            </p:cNvCxnSpPr>
            <p:nvPr/>
          </p:nvCxnSpPr>
          <p:spPr bwMode="auto">
            <a:xfrm>
              <a:off x="4667747"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5"/>
            <p:cNvSpPr txBox="1">
              <a:spLocks noChangeArrowheads="1"/>
            </p:cNvSpPr>
            <p:nvPr/>
          </p:nvSpPr>
          <p:spPr bwMode="auto">
            <a:xfrm>
              <a:off x="827584" y="397217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800">
                  <a:ea typeface="宋体" panose="02010600030101010101" pitchFamily="2" charset="-122"/>
                </a:rPr>
                <a:t>L</a:t>
              </a:r>
            </a:p>
          </p:txBody>
        </p:sp>
        <p:cxnSp>
          <p:nvCxnSpPr>
            <p:cNvPr id="17" name="AutoShape 16"/>
            <p:cNvCxnSpPr>
              <a:cxnSpLocks noChangeShapeType="1"/>
            </p:cNvCxnSpPr>
            <p:nvPr/>
          </p:nvCxnSpPr>
          <p:spPr bwMode="auto">
            <a:xfrm>
              <a:off x="1208584" y="4124573"/>
              <a:ext cx="91916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4" descr="g4"/>
            <p:cNvPicPr>
              <a:picLocks noChangeAspect="1" noChangeArrowheads="1"/>
            </p:cNvPicPr>
            <p:nvPr/>
          </p:nvPicPr>
          <p:blipFill>
            <a:blip r:embed="rId3" cstate="print"/>
            <a:srcRect/>
            <a:stretch>
              <a:fillRect/>
            </a:stretch>
          </p:blipFill>
          <p:spPr bwMode="auto">
            <a:xfrm>
              <a:off x="1043421" y="5020539"/>
              <a:ext cx="7057157" cy="484961"/>
            </a:xfrm>
            <a:prstGeom prst="rect">
              <a:avLst/>
            </a:prstGeom>
            <a:noFill/>
            <a:ln w="9525">
              <a:noFill/>
              <a:miter lim="800000"/>
              <a:headEnd/>
              <a:tailEnd/>
            </a:ln>
          </p:spPr>
        </p:pic>
        <p:sp>
          <p:nvSpPr>
            <p:cNvPr id="19" name="Rectangle 11"/>
            <p:cNvSpPr>
              <a:spLocks noChangeArrowheads="1"/>
            </p:cNvSpPr>
            <p:nvPr/>
          </p:nvSpPr>
          <p:spPr bwMode="auto">
            <a:xfrm>
              <a:off x="7275066" y="3861048"/>
              <a:ext cx="525463"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dirty="0">
                  <a:ea typeface="宋体" panose="02010600030101010101" pitchFamily="2" charset="-122"/>
                </a:rPr>
                <a:t>81</a:t>
              </a:r>
            </a:p>
          </p:txBody>
        </p:sp>
        <p:sp>
          <p:nvSpPr>
            <p:cNvPr id="20" name="Rectangle 12"/>
            <p:cNvSpPr>
              <a:spLocks noChangeArrowheads="1"/>
            </p:cNvSpPr>
            <p:nvPr/>
          </p:nvSpPr>
          <p:spPr bwMode="auto">
            <a:xfrm>
              <a:off x="7800529" y="3861048"/>
              <a:ext cx="525462" cy="525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
          <p:nvSpPr>
            <p:cNvPr id="21" name="Rectangle 13"/>
            <p:cNvSpPr>
              <a:spLocks noChangeArrowheads="1"/>
            </p:cNvSpPr>
            <p:nvPr/>
          </p:nvSpPr>
          <p:spPr bwMode="auto">
            <a:xfrm>
              <a:off x="7538591" y="3861048"/>
              <a:ext cx="525463"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2" name="AutoShape 14"/>
            <p:cNvCxnSpPr>
              <a:cxnSpLocks noChangeShapeType="1"/>
              <a:endCxn id="19" idx="1"/>
            </p:cNvCxnSpPr>
            <p:nvPr/>
          </p:nvCxnSpPr>
          <p:spPr bwMode="auto">
            <a:xfrm>
              <a:off x="6355904" y="4124573"/>
              <a:ext cx="91916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8196" name="Picture 819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7461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atin typeface="Arial" charset="0"/>
                <a:cs typeface="Arial" charset="0"/>
              </a:rPr>
              <a:t>Node Constructor</a:t>
            </a:r>
          </a:p>
        </p:txBody>
      </p:sp>
      <p:sp>
        <p:nvSpPr>
          <p:cNvPr id="921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constructor assigns the two member variables based on the arguments</a:t>
            </a:r>
          </a:p>
          <a:p>
            <a:pPr eaLnBrk="1" hangingPunct="1">
              <a:buFont typeface="Arial" charset="0"/>
              <a:buNone/>
            </a:pPr>
            <a:endParaRPr lang="en-US" sz="900" dirty="0">
              <a:latin typeface="Arial" charset="0"/>
              <a:cs typeface="Arial" charset="0"/>
            </a:endParaRPr>
          </a:p>
          <a:p>
            <a:pPr lvl="2" eaLnBrk="1" hangingPunct="1">
              <a:buFontTx/>
              <a:buNone/>
            </a:pPr>
            <a:r>
              <a:rPr lang="en-US" dirty="0">
                <a:latin typeface="Consolas" pitchFamily="49" charset="0"/>
                <a:cs typeface="Consolas" pitchFamily="49" charset="0"/>
              </a:rPr>
              <a:t>Node::Node( </a:t>
            </a:r>
            <a:r>
              <a:rPr lang="en-US" dirty="0" err="1">
                <a:latin typeface="Consolas" pitchFamily="49" charset="0"/>
                <a:cs typeface="Consolas" pitchFamily="49" charset="0"/>
              </a:rPr>
              <a:t>int</a:t>
            </a:r>
            <a:r>
              <a:rPr lang="en-US" dirty="0">
                <a:latin typeface="Consolas" pitchFamily="49" charset="0"/>
                <a:cs typeface="Consolas" pitchFamily="49" charset="0"/>
              </a:rPr>
              <a:t> e, Node *n ):</a:t>
            </a:r>
          </a:p>
          <a:p>
            <a:pPr lvl="2" eaLnBrk="1" hangingPunct="1">
              <a:buFontTx/>
              <a:buNone/>
            </a:pPr>
            <a:r>
              <a:rPr lang="en-US" dirty="0">
                <a:latin typeface="Consolas" pitchFamily="49" charset="0"/>
                <a:cs typeface="Consolas" pitchFamily="49" charset="0"/>
              </a:rPr>
              <a:t>element( e ),</a:t>
            </a:r>
          </a:p>
          <a:p>
            <a:pPr lvl="2" eaLnBrk="1" hangingPunct="1">
              <a:buFontTx/>
              <a:buNone/>
            </a:pPr>
            <a:r>
              <a:rPr lang="en-US" dirty="0" err="1">
                <a:latin typeface="Consolas" pitchFamily="49" charset="0"/>
                <a:cs typeface="Consolas" pitchFamily="49" charset="0"/>
              </a:rPr>
              <a:t>next_node</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 empty constructor</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sz="900" dirty="0">
              <a:latin typeface="Arial" charset="0"/>
              <a:cs typeface="Arial" charset="0"/>
            </a:endParaRPr>
          </a:p>
          <a:p>
            <a:pPr eaLnBrk="1" hangingPunct="1">
              <a:buFont typeface="Arial" charset="0"/>
              <a:buNone/>
            </a:pPr>
            <a:r>
              <a:rPr lang="en-US" dirty="0">
                <a:latin typeface="Arial" charset="0"/>
                <a:cs typeface="Arial" charset="0"/>
              </a:rPr>
              <a:t>	The default values are given in the class definition:</a:t>
            </a:r>
            <a:endParaRPr lang="en-US" dirty="0">
              <a:latin typeface="Consolas" pitchFamily="49" charset="0"/>
              <a:cs typeface="Consolas" pitchFamily="49" charset="0"/>
            </a:endParaRPr>
          </a:p>
        </p:txBody>
      </p:sp>
      <p:sp>
        <p:nvSpPr>
          <p:cNvPr id="4" name="Rectangle 3"/>
          <p:cNvSpPr/>
          <p:nvPr/>
        </p:nvSpPr>
        <p:spPr>
          <a:xfrm>
            <a:off x="1367644" y="4509120"/>
            <a:ext cx="6408712" cy="369332"/>
          </a:xfrm>
          <a:prstGeom prst="rect">
            <a:avLst/>
          </a:prstGeom>
        </p:spPr>
        <p:txBody>
          <a:bodyPr wrap="square">
            <a:spAutoFit/>
          </a:bodyPr>
          <a:lstStyle/>
          <a:p>
            <a:pPr marL="342900" lvl="0" indent="-342900">
              <a:spcBef>
                <a:spcPct val="20000"/>
              </a:spcBef>
            </a:pPr>
            <a:r>
              <a:rPr lang="en-US" altLang="zh-CN" dirty="0">
                <a:solidFill>
                  <a:prstClr val="black"/>
                </a:solidFill>
                <a:latin typeface="Consolas" pitchFamily="49" charset="0"/>
                <a:cs typeface="Consolas" pitchFamily="49" charset="0"/>
              </a:rPr>
              <a:t>Node( </a:t>
            </a:r>
            <a:r>
              <a:rPr lang="en-US" altLang="zh-CN" dirty="0" err="1">
                <a:solidFill>
                  <a:prstClr val="black"/>
                </a:solidFill>
                <a:latin typeface="Consolas" pitchFamily="49" charset="0"/>
                <a:cs typeface="Consolas" pitchFamily="49" charset="0"/>
              </a:rPr>
              <a:t>int</a:t>
            </a:r>
            <a:r>
              <a:rPr lang="en-US" altLang="zh-CN" dirty="0">
                <a:solidFill>
                  <a:prstClr val="black"/>
                </a:solidFill>
                <a:latin typeface="Consolas" pitchFamily="49" charset="0"/>
                <a:cs typeface="Consolas" pitchFamily="49" charset="0"/>
              </a:rPr>
              <a:t> = 0, Node * = </a:t>
            </a:r>
            <a:r>
              <a:rPr lang="en-US" altLang="zh-CN" dirty="0" err="1">
                <a:solidFill>
                  <a:prstClr val="black"/>
                </a:solidFill>
                <a:latin typeface="Consolas" pitchFamily="49" charset="0"/>
                <a:cs typeface="Consolas" pitchFamily="49" charset="0"/>
              </a:rPr>
              <a:t>nullptr</a:t>
            </a:r>
            <a:r>
              <a:rPr lang="en-US" altLang="zh-CN" dirty="0">
                <a:solidFill>
                  <a:prstClr val="black"/>
                </a:solidFill>
                <a:latin typeface="Consolas" pitchFamily="49" charset="0"/>
                <a:cs typeface="Consolas" pitchFamily="49" charset="0"/>
              </a:rPr>
              <a:t> );</a:t>
            </a:r>
          </a:p>
        </p:txBody>
      </p:sp>
      <p:pic>
        <p:nvPicPr>
          <p:cNvPr id="9220" name="Picture 921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769551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atin typeface="Arial" charset="0"/>
                <a:cs typeface="Arial" charset="0"/>
              </a:rPr>
              <a:t>Accessors</a:t>
            </a:r>
            <a:endParaRPr lang="en-US" dirty="0">
              <a:latin typeface="Arial" charset="0"/>
              <a:cs typeface="Arial" charset="0"/>
            </a:endParaRPr>
          </a:p>
        </p:txBody>
      </p:sp>
      <p:sp>
        <p:nvSpPr>
          <p:cNvPr id="102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two member functions are accessors which simply return the </a:t>
            </a:r>
            <a:r>
              <a:rPr lang="en-US" b="1" dirty="0">
                <a:latin typeface="Consolas" pitchFamily="49" charset="0"/>
                <a:cs typeface="Consolas" pitchFamily="49" charset="0"/>
              </a:rPr>
              <a:t>element</a:t>
            </a:r>
            <a:r>
              <a:rPr lang="en-US" dirty="0">
                <a:latin typeface="Arial" charset="0"/>
                <a:cs typeface="Arial" charset="0"/>
              </a:rPr>
              <a:t> and the </a:t>
            </a:r>
            <a:r>
              <a:rPr lang="en-US" b="1" dirty="0" err="1">
                <a:latin typeface="Consolas" pitchFamily="49" charset="0"/>
                <a:cs typeface="Consolas" pitchFamily="49" charset="0"/>
              </a:rPr>
              <a:t>next_node</a:t>
            </a:r>
            <a:r>
              <a:rPr lang="en-US" dirty="0">
                <a:latin typeface="Arial" charset="0"/>
                <a:cs typeface="Arial" charset="0"/>
              </a:rPr>
              <a:t> member variables, respectively</a:t>
            </a:r>
          </a:p>
          <a:p>
            <a:pPr eaLnBrk="1" hangingPunct="1">
              <a:buFontTx/>
              <a:buNone/>
            </a:pPr>
            <a:endParaRPr lang="en-US" b="1" dirty="0">
              <a:latin typeface="Courier New" pitchFamily="49"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Node::retrieve()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return element;</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Node *Node::next() </a:t>
            </a:r>
            <a:r>
              <a:rPr lang="en-US" b="1"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return </a:t>
            </a:r>
            <a:r>
              <a:rPr lang="en-US" dirty="0" err="1">
                <a:latin typeface="Consolas" pitchFamily="49" charset="0"/>
                <a:cs typeface="Consolas" pitchFamily="49" charset="0"/>
              </a:rPr>
              <a:t>next_node</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p:txBody>
      </p:sp>
      <p:pic>
        <p:nvPicPr>
          <p:cNvPr id="10244" name="Picture 1024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42372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latin typeface="Arial" charset="0"/>
                <a:cs typeface="Arial" charset="0"/>
              </a:rPr>
              <a:t>Linked List Class</a:t>
            </a:r>
          </a:p>
        </p:txBody>
      </p:sp>
      <p:sp>
        <p:nvSpPr>
          <p:cNvPr id="11267" name="Rectangle 3"/>
          <p:cNvSpPr>
            <a:spLocks noGrp="1" noChangeArrowheads="1"/>
          </p:cNvSpPr>
          <p:nvPr>
            <p:ph type="body" idx="1"/>
          </p:nvPr>
        </p:nvSpPr>
        <p:spPr>
          <a:xfrm>
            <a:off x="457200" y="1556792"/>
            <a:ext cx="8229600" cy="4525963"/>
          </a:xfrm>
        </p:spPr>
        <p:txBody>
          <a:bodyPr/>
          <a:lstStyle/>
          <a:p>
            <a:pPr eaLnBrk="1" hangingPunct="1">
              <a:buFont typeface="Arial" charset="0"/>
              <a:buNone/>
            </a:pPr>
            <a:r>
              <a:rPr lang="en-US" dirty="0">
                <a:latin typeface="Arial" charset="0"/>
                <a:cs typeface="Arial" charset="0"/>
              </a:rPr>
              <a:t>	Because each node in a linked lists refers to the next, the linked list class need only link to the first node in the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linked list class requires member variable:  a pointer to a node</a:t>
            </a:r>
            <a:endParaRPr lang="en-US" sz="2800"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class List {</a:t>
            </a:r>
          </a:p>
          <a:p>
            <a:pPr lvl="2" eaLnBrk="1" hangingPunct="1">
              <a:buFontTx/>
              <a:buNone/>
            </a:pPr>
            <a:r>
              <a:rPr lang="en-US" dirty="0">
                <a:latin typeface="Consolas" pitchFamily="49" charset="0"/>
                <a:cs typeface="Consolas" pitchFamily="49" charset="0"/>
              </a:rPr>
              <a:t>    private:</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 ...</a:t>
            </a:r>
          </a:p>
          <a:p>
            <a:pPr lvl="2" eaLnBrk="1" hangingPunct="1">
              <a:buFontTx/>
              <a:buNone/>
            </a:pPr>
            <a:r>
              <a:rPr lang="en-US" dirty="0">
                <a:latin typeface="Consolas" pitchFamily="49" charset="0"/>
                <a:cs typeface="Consolas" pitchFamily="49" charset="0"/>
              </a:rPr>
              <a:t>};</a:t>
            </a:r>
          </a:p>
        </p:txBody>
      </p:sp>
      <p:pic>
        <p:nvPicPr>
          <p:cNvPr id="11268" name="Picture 1126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25407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22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Let us look at the internal representation of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Suppose we want a linked list to store the values</a:t>
            </a:r>
          </a:p>
          <a:p>
            <a:pPr algn="ctr" eaLnBrk="1" hangingPunct="1">
              <a:buFontTx/>
              <a:buNone/>
            </a:pPr>
            <a:r>
              <a:rPr lang="en-US" dirty="0">
                <a:latin typeface="Arial" charset="0"/>
                <a:cs typeface="Arial" charset="0"/>
              </a:rPr>
              <a:t>	</a:t>
            </a:r>
            <a:r>
              <a:rPr lang="en-US" b="1" dirty="0">
                <a:solidFill>
                  <a:srgbClr val="FF0000"/>
                </a:solidFill>
                <a:latin typeface="Courier New" pitchFamily="49" charset="0"/>
                <a:cs typeface="Arial" charset="0"/>
              </a:rPr>
              <a:t>42</a:t>
            </a:r>
            <a:r>
              <a:rPr lang="en-US" b="1" dirty="0">
                <a:latin typeface="Courier New" pitchFamily="49" charset="0"/>
                <a:cs typeface="Arial" charset="0"/>
              </a:rPr>
              <a:t>  </a:t>
            </a:r>
            <a:r>
              <a:rPr lang="en-US" b="1" dirty="0">
                <a:solidFill>
                  <a:srgbClr val="33CC33"/>
                </a:solidFill>
                <a:latin typeface="Courier New" pitchFamily="49" charset="0"/>
                <a:cs typeface="Arial" charset="0"/>
              </a:rPr>
              <a:t>95</a:t>
            </a:r>
            <a:r>
              <a:rPr lang="en-US" b="1" dirty="0">
                <a:latin typeface="Courier New" pitchFamily="49" charset="0"/>
                <a:cs typeface="Arial" charset="0"/>
              </a:rPr>
              <a:t>  </a:t>
            </a:r>
            <a:r>
              <a:rPr lang="en-US" b="1" dirty="0">
                <a:solidFill>
                  <a:schemeClr val="hlink"/>
                </a:solidFill>
                <a:latin typeface="Courier New" pitchFamily="49" charset="0"/>
                <a:cs typeface="Arial" charset="0"/>
              </a:rPr>
              <a:t>70</a:t>
            </a:r>
            <a:r>
              <a:rPr lang="en-US" b="1" dirty="0">
                <a:latin typeface="Courier New" pitchFamily="49" charset="0"/>
                <a:cs typeface="Arial" charset="0"/>
              </a:rPr>
              <a:t>  </a:t>
            </a:r>
            <a:r>
              <a:rPr lang="en-US" b="1" dirty="0">
                <a:solidFill>
                  <a:srgbClr val="FF33CC"/>
                </a:solidFill>
                <a:latin typeface="Courier New" pitchFamily="49" charset="0"/>
                <a:cs typeface="Arial" charset="0"/>
              </a:rPr>
              <a:t>81</a:t>
            </a:r>
          </a:p>
          <a:p>
            <a:pPr eaLnBrk="1" hangingPunct="1">
              <a:buFontTx/>
              <a:buNone/>
            </a:pPr>
            <a:r>
              <a:rPr lang="en-US" dirty="0">
                <a:latin typeface="Arial" charset="0"/>
                <a:cs typeface="Arial" charset="0"/>
              </a:rPr>
              <a:t>	in this order</a:t>
            </a:r>
          </a:p>
        </p:txBody>
      </p:sp>
      <p:pic>
        <p:nvPicPr>
          <p:cNvPr id="12292" name="Picture 1229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6921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g1"/>
          <p:cNvPicPr>
            <a:picLocks noChangeAspect="1" noChangeArrowheads="1"/>
          </p:cNvPicPr>
          <p:nvPr/>
        </p:nvPicPr>
        <p:blipFill>
          <a:blip r:embed="rId2" cstate="print"/>
          <a:srcRect/>
          <a:stretch>
            <a:fillRect/>
          </a:stretch>
        </p:blipFill>
        <p:spPr bwMode="auto">
          <a:xfrm>
            <a:off x="755650" y="2348880"/>
            <a:ext cx="7632700" cy="4133850"/>
          </a:xfrm>
          <a:prstGeom prst="rect">
            <a:avLst/>
          </a:prstGeom>
          <a:noFill/>
          <a:ln w="9525">
            <a:noFill/>
            <a:miter lim="800000"/>
            <a:headEnd/>
            <a:tailEnd/>
          </a:ln>
        </p:spPr>
      </p:pic>
      <p:sp>
        <p:nvSpPr>
          <p:cNvPr id="14339" name="Rectangle 3"/>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4340" name="Rectangle 4"/>
          <p:cNvSpPr>
            <a:spLocks noGrp="1" noChangeArrowheads="1"/>
          </p:cNvSpPr>
          <p:nvPr>
            <p:ph type="body" idx="1"/>
          </p:nvPr>
        </p:nvSpPr>
        <p:spPr/>
        <p:txBody>
          <a:bodyPr/>
          <a:lstStyle/>
          <a:p>
            <a:pPr eaLnBrk="1" hangingPunct="1">
              <a:buNone/>
            </a:pPr>
            <a:r>
              <a:rPr lang="en-US" altLang="zh-CN" dirty="0">
                <a:latin typeface="Arial" charset="0"/>
                <a:cs typeface="Arial" charset="0"/>
              </a:rPr>
              <a:t>	A linked list uses linked allocation, and therefore each node may appear anywhere in memory:</a:t>
            </a:r>
            <a:endParaRPr lang="en-US" dirty="0">
              <a:latin typeface="Arial" charset="0"/>
              <a:cs typeface="Arial" charset="0"/>
            </a:endParaRPr>
          </a:p>
        </p:txBody>
      </p:sp>
      <p:sp>
        <p:nvSpPr>
          <p:cNvPr id="6" name="TextBox 5"/>
          <p:cNvSpPr txBox="1"/>
          <p:nvPr/>
        </p:nvSpPr>
        <p:spPr>
          <a:xfrm>
            <a:off x="6876256" y="3097932"/>
            <a:ext cx="2018501" cy="369332"/>
          </a:xfrm>
          <a:prstGeom prst="rect">
            <a:avLst/>
          </a:prstGeom>
          <a:noFill/>
        </p:spPr>
        <p:txBody>
          <a:bodyPr wrap="none" rtlCol="0">
            <a:spAutoFit/>
          </a:bodyPr>
          <a:lstStyle/>
          <a:p>
            <a:r>
              <a:rPr lang="en-CA" dirty="0">
                <a:solidFill>
                  <a:srgbClr val="FF0000"/>
                </a:solidFill>
              </a:rPr>
              <a:t>Linked List Object</a:t>
            </a:r>
          </a:p>
        </p:txBody>
      </p:sp>
      <p:cxnSp>
        <p:nvCxnSpPr>
          <p:cNvPr id="8" name="Straight Arrow Connector 7"/>
          <p:cNvCxnSpPr>
            <a:stCxn id="6" idx="2"/>
          </p:cNvCxnSpPr>
          <p:nvPr/>
        </p:nvCxnSpPr>
        <p:spPr>
          <a:xfrm flipH="1">
            <a:off x="7596336" y="3467264"/>
            <a:ext cx="289171" cy="1070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4341" name="Picture 14340"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150372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descr="g2"/>
          <p:cNvPicPr>
            <a:picLocks noChangeAspect="1" noChangeArrowheads="1"/>
          </p:cNvPicPr>
          <p:nvPr/>
        </p:nvPicPr>
        <p:blipFill>
          <a:blip r:embed="rId2" cstate="print"/>
          <a:srcRect/>
          <a:stretch>
            <a:fillRect/>
          </a:stretch>
        </p:blipFill>
        <p:spPr bwMode="auto">
          <a:xfrm>
            <a:off x="755650" y="2247900"/>
            <a:ext cx="7632700" cy="4133850"/>
          </a:xfrm>
          <a:prstGeom prst="rect">
            <a:avLst/>
          </a:prstGeom>
          <a:noFill/>
          <a:ln w="9525">
            <a:noFill/>
            <a:miter lim="800000"/>
            <a:headEnd/>
            <a:tailEnd/>
          </a:ln>
        </p:spPr>
      </p:pic>
      <p:sp>
        <p:nvSpPr>
          <p:cNvPr id="15363"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5364"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a:t>
            </a:r>
            <a:r>
              <a:rPr lang="en-US" b="1" dirty="0" err="1">
                <a:latin typeface="Consolas" pitchFamily="49" charset="0"/>
                <a:cs typeface="Consolas" pitchFamily="49" charset="0"/>
              </a:rPr>
              <a:t>next_node</a:t>
            </a:r>
            <a:r>
              <a:rPr lang="en-US" dirty="0">
                <a:latin typeface="Arial" charset="0"/>
                <a:cs typeface="Arial" charset="0"/>
              </a:rPr>
              <a:t> pointers store the addresses</a:t>
            </a:r>
            <a:br>
              <a:rPr lang="en-US" dirty="0">
                <a:latin typeface="Arial" charset="0"/>
                <a:cs typeface="Arial" charset="0"/>
              </a:rPr>
            </a:br>
            <a:r>
              <a:rPr lang="en-US" dirty="0">
                <a:latin typeface="Arial" charset="0"/>
                <a:cs typeface="Arial" charset="0"/>
              </a:rPr>
              <a:t>of the next node in the list</a:t>
            </a:r>
          </a:p>
        </p:txBody>
      </p:sp>
      <p:pic>
        <p:nvPicPr>
          <p:cNvPr id="15365" name="Picture 1536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6731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63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Because the addresses are arbitrary, we can remove that information:</a:t>
            </a:r>
          </a:p>
        </p:txBody>
      </p:sp>
      <p:pic>
        <p:nvPicPr>
          <p:cNvPr id="16388" name="Picture 4" descr="g3"/>
          <p:cNvPicPr>
            <a:picLocks noChangeAspect="1" noChangeArrowheads="1"/>
          </p:cNvPicPr>
          <p:nvPr/>
        </p:nvPicPr>
        <p:blipFill>
          <a:blip r:embed="rId2" cstate="print"/>
          <a:srcRect/>
          <a:stretch>
            <a:fillRect/>
          </a:stretch>
        </p:blipFill>
        <p:spPr bwMode="auto">
          <a:xfrm>
            <a:off x="755650" y="2246313"/>
            <a:ext cx="7632700" cy="4135437"/>
          </a:xfrm>
          <a:prstGeom prst="rect">
            <a:avLst/>
          </a:prstGeom>
          <a:noFill/>
          <a:ln w="9525">
            <a:noFill/>
            <a:miter lim="800000"/>
            <a:headEnd/>
            <a:tailEnd/>
          </a:ln>
        </p:spPr>
      </p:pic>
      <p:pic>
        <p:nvPicPr>
          <p:cNvPr id="16389" name="Picture 1638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46500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atin typeface="Arial" charset="0"/>
                <a:cs typeface="Arial" charset="0"/>
              </a:rPr>
              <a:t>Structure</a:t>
            </a:r>
          </a:p>
        </p:txBody>
      </p:sp>
      <p:sp>
        <p:nvSpPr>
          <p:cNvPr id="174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will clean up the representation as follows:</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do not specify the addresses because they are arbitrary and:</a:t>
            </a:r>
          </a:p>
          <a:p>
            <a:pPr lvl="1" eaLnBrk="1" hangingPunct="1"/>
            <a:r>
              <a:rPr lang="en-US" dirty="0">
                <a:latin typeface="Arial" charset="0"/>
                <a:cs typeface="Arial" charset="0"/>
              </a:rPr>
              <a:t>The contents of the circle is the element</a:t>
            </a:r>
          </a:p>
          <a:p>
            <a:pPr lvl="1" eaLnBrk="1" hangingPunct="1"/>
            <a:r>
              <a:rPr lang="en-US" dirty="0">
                <a:latin typeface="Arial" charset="0"/>
                <a:cs typeface="Arial" charset="0"/>
              </a:rPr>
              <a:t>The </a:t>
            </a:r>
            <a:r>
              <a:rPr lang="en-US" dirty="0" err="1">
                <a:latin typeface="Consolas" pitchFamily="49" charset="0"/>
                <a:cs typeface="Consolas" pitchFamily="49" charset="0"/>
              </a:rPr>
              <a:t>next_node</a:t>
            </a:r>
            <a:r>
              <a:rPr lang="en-US" dirty="0">
                <a:latin typeface="Arial" charset="0"/>
                <a:cs typeface="Arial" charset="0"/>
              </a:rPr>
              <a:t> pointer is represented by an arrow</a:t>
            </a:r>
          </a:p>
        </p:txBody>
      </p:sp>
      <p:pic>
        <p:nvPicPr>
          <p:cNvPr id="17412" name="Picture 4" descr="g4"/>
          <p:cNvPicPr>
            <a:picLocks noChangeAspect="1" noChangeArrowheads="1"/>
          </p:cNvPicPr>
          <p:nvPr/>
        </p:nvPicPr>
        <p:blipFill>
          <a:blip r:embed="rId2" cstate="print"/>
          <a:srcRect/>
          <a:stretch>
            <a:fillRect/>
          </a:stretch>
        </p:blipFill>
        <p:spPr bwMode="auto">
          <a:xfrm>
            <a:off x="1475656" y="2295967"/>
            <a:ext cx="7057157" cy="484961"/>
          </a:xfrm>
          <a:prstGeom prst="rect">
            <a:avLst/>
          </a:prstGeom>
          <a:noFill/>
          <a:ln w="9525">
            <a:noFill/>
            <a:miter lim="800000"/>
            <a:headEnd/>
            <a:tailEnd/>
          </a:ln>
        </p:spPr>
      </p:pic>
      <p:sp>
        <p:nvSpPr>
          <p:cNvPr id="5" name="TextBox 4"/>
          <p:cNvSpPr txBox="1"/>
          <p:nvPr/>
        </p:nvSpPr>
        <p:spPr>
          <a:xfrm>
            <a:off x="698084" y="2348880"/>
            <a:ext cx="954107" cy="400110"/>
          </a:xfrm>
          <a:prstGeom prst="rect">
            <a:avLst/>
          </a:prstGeom>
          <a:noFill/>
        </p:spPr>
        <p:txBody>
          <a:bodyPr wrap="none" rtlCol="0">
            <a:spAutoFit/>
          </a:bodyPr>
          <a:lstStyle/>
          <a:p>
            <a:r>
              <a:rPr lang="en-CA" sz="2000" b="1" dirty="0">
                <a:latin typeface="Courier New" pitchFamily="49" charset="0"/>
                <a:cs typeface="Courier New" pitchFamily="49" charset="0"/>
              </a:rPr>
              <a:t>list_</a:t>
            </a:r>
          </a:p>
        </p:txBody>
      </p:sp>
      <p:pic>
        <p:nvPicPr>
          <p:cNvPr id="17413" name="Picture 17412"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4944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84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First, we want to create a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also want to be able to:</a:t>
            </a:r>
          </a:p>
          <a:p>
            <a:pPr lvl="1" eaLnBrk="1" hangingPunct="1"/>
            <a:r>
              <a:rPr lang="en-US" dirty="0">
                <a:latin typeface="Arial" charset="0"/>
                <a:cs typeface="Arial" charset="0"/>
              </a:rPr>
              <a:t>insert into,</a:t>
            </a:r>
          </a:p>
          <a:p>
            <a:pPr lvl="1" eaLnBrk="1" hangingPunct="1"/>
            <a:r>
              <a:rPr lang="en-US" dirty="0">
                <a:latin typeface="Arial" charset="0"/>
                <a:cs typeface="Arial" charset="0"/>
              </a:rPr>
              <a:t>access </a:t>
            </a:r>
          </a:p>
          <a:p>
            <a:pPr lvl="1" eaLnBrk="1" hangingPunct="1"/>
            <a:r>
              <a:rPr lang="en-US" dirty="0">
                <a:latin typeface="Arial" charset="0"/>
                <a:cs typeface="Arial" charset="0"/>
              </a:rPr>
              <a:t>erase from</a:t>
            </a:r>
          </a:p>
          <a:p>
            <a:pPr eaLnBrk="1" hangingPunct="1">
              <a:buFontTx/>
              <a:buNone/>
            </a:pPr>
            <a:r>
              <a:rPr lang="en-US" dirty="0">
                <a:latin typeface="Arial" charset="0"/>
                <a:cs typeface="Arial" charset="0"/>
              </a:rPr>
              <a:t>	the elements stored in the linked list</a:t>
            </a:r>
          </a:p>
        </p:txBody>
      </p:sp>
      <p:pic>
        <p:nvPicPr>
          <p:cNvPr id="18436" name="Picture 1843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154540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b="1" dirty="0">
                <a:latin typeface="Arial" charset="0"/>
                <a:cs typeface="Arial" charset="0"/>
              </a:rPr>
              <a:t>Ex1</a:t>
            </a:r>
            <a:r>
              <a:rPr lang="zh-CN" altLang="en-US" dirty="0">
                <a:latin typeface="Arial" charset="0"/>
                <a:cs typeface="Arial" charset="0"/>
              </a:rPr>
              <a:t> </a:t>
            </a:r>
            <a:r>
              <a:rPr lang="en-US" altLang="zh-CN" dirty="0">
                <a:latin typeface="Arial" charset="0"/>
                <a:cs typeface="Arial" charset="0"/>
              </a:rPr>
              <a:t>compute the summation for a polynomial at a fixed value x.</a:t>
            </a:r>
            <a:endParaRPr lang="en-US" altLang="en-US" dirty="0">
              <a:latin typeface="Arial" charset="0"/>
              <a:cs typeface="Arial" charset="0"/>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3"/>
                <a:stretch>
                  <a:fillRect/>
                </a:stretch>
              </a:blipFill>
              <a:ln w="9525">
                <a:noFill/>
                <a:miter lim="800000"/>
                <a:headEnd/>
                <a:tailEnd/>
              </a:ln>
            </p:spPr>
            <p:txBody>
              <a:bodyPr/>
              <a:lstStyle/>
              <a:p>
                <a:r>
                  <a:rPr lang="zh-CN" altLang="en-US">
                    <a:noFill/>
                  </a:rPr>
                  <a:t> </a:t>
                </a:r>
              </a:p>
            </p:txBody>
          </p:sp>
        </mc:Fallback>
      </mc:AlternateContent>
      <p:grpSp>
        <p:nvGrpSpPr>
          <p:cNvPr id="4" name="组合 3"/>
          <p:cNvGrpSpPr/>
          <p:nvPr/>
        </p:nvGrpSpPr>
        <p:grpSpPr>
          <a:xfrm>
            <a:off x="1331640" y="1844824"/>
            <a:ext cx="6624736" cy="2160240"/>
            <a:chOff x="899592" y="2852936"/>
            <a:chExt cx="3816424" cy="2304256"/>
          </a:xfrm>
        </p:grpSpPr>
        <p:sp>
          <p:nvSpPr>
            <p:cNvPr id="5" name="矩形 4"/>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grpSp>
        <p:nvGrpSpPr>
          <p:cNvPr id="9" name="组合 8"/>
          <p:cNvGrpSpPr/>
          <p:nvPr/>
        </p:nvGrpSpPr>
        <p:grpSpPr>
          <a:xfrm>
            <a:off x="529208" y="3875094"/>
            <a:ext cx="8229600" cy="2710978"/>
            <a:chOff x="529208" y="3875094"/>
            <a:chExt cx="8229600" cy="2710978"/>
          </a:xfrm>
        </p:grpSpPr>
        <p:grpSp>
          <p:nvGrpSpPr>
            <p:cNvPr id="8" name="组合 7"/>
            <p:cNvGrpSpPr/>
            <p:nvPr/>
          </p:nvGrpSpPr>
          <p:grpSpPr>
            <a:xfrm>
              <a:off x="1346158" y="4509119"/>
              <a:ext cx="6610218" cy="2076953"/>
              <a:chOff x="4716016" y="2852936"/>
              <a:chExt cx="3816424" cy="2304256"/>
            </a:xfrm>
          </p:grpSpPr>
          <p:sp>
            <p:nvSpPr>
              <p:cNvPr id="2" name="矩形 1"/>
              <p:cNvSpPr/>
              <p:nvPr/>
            </p:nvSpPr>
            <p:spPr>
              <a:xfrm>
                <a:off x="4716016"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996299" y="2932826"/>
                <a:ext cx="3374032" cy="2031325"/>
              </a:xfrm>
              <a:prstGeom prst="rect">
                <a:avLst/>
              </a:prstGeom>
              <a:noFill/>
              <a:ln w="19050">
                <a:noFill/>
              </a:ln>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fpoly2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a[n];</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&gt; 0;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latin typeface="Arial" panose="020B0604020202020204" pitchFamily="34" charset="0"/>
                    <a:cs typeface="Arial" panose="020B0604020202020204" pitchFamily="34" charset="0"/>
                  </a:rPr>
                  <a:t>       p = a[i-1]  + x* p;</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Rectangle 3"/>
                <p:cNvSpPr txBox="1">
                  <a:spLocks noChangeArrowheads="1"/>
                </p:cNvSpPr>
                <p:nvPr/>
              </p:nvSpPr>
              <p:spPr bwMode="auto">
                <a:xfrm>
                  <a:off x="529208" y="3875094"/>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sSub>
                          <m:sSubPr>
                            <m:ctrlPr>
                              <a:rPr lang="en-US" altLang="en-US" sz="2300" b="1" i="1" dirty="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m:t>
                            </m:r>
                            <m:r>
                              <a:rPr lang="en-US" altLang="en-US" sz="2300" b="1" i="1" dirty="0">
                                <a:latin typeface="Cambria Math" panose="02040503050406030204" pitchFamily="18" charset="0"/>
                                <a:cs typeface="Arial" charset="0"/>
                              </a:rPr>
                              <m:t>𝒂</m:t>
                            </m:r>
                          </m:e>
                          <m:sub>
                            <m:r>
                              <a:rPr lang="en-US" altLang="en-US" sz="2300" b="1" i="1" dirty="0">
                                <a:latin typeface="Cambria Math" panose="02040503050406030204" pitchFamily="18" charset="0"/>
                                <a:cs typeface="Arial" charset="0"/>
                              </a:rPr>
                              <m:t>𝟏</m:t>
                            </m:r>
                          </m:sub>
                        </m:sSub>
                        <m:r>
                          <a:rPr lang="en-US" altLang="en-US" sz="2300" b="1" i="0"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𝒙</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𝒙</m:t>
                        </m:r>
                        <m:d>
                          <m:dPr>
                            <m:ctrlPr>
                              <a:rPr lang="en-US" altLang="en-US" sz="2300" b="1" i="1" dirty="0" smtClean="0">
                                <a:latin typeface="Cambria Math" panose="02040503050406030204" pitchFamily="18" charset="0"/>
                                <a:cs typeface="Arial" charset="0"/>
                              </a:rPr>
                            </m:ctrlPr>
                          </m:dPr>
                          <m:e>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e>
                        </m:d>
                        <m:r>
                          <a:rPr lang="en-US" altLang="en-US" sz="2300" b="1" i="0" dirty="0" smtClean="0">
                            <a:latin typeface="Cambria Math" panose="02040503050406030204" pitchFamily="18" charset="0"/>
                            <a:cs typeface="Arial" charset="0"/>
                          </a:rPr>
                          <m:t>)</m:t>
                        </m:r>
                        <m:r>
                          <a:rPr lang="en-US" altLang="en-US" sz="2300" b="1" i="1" dirty="0">
                            <a:latin typeface="Cambria Math" panose="02040503050406030204" pitchFamily="18" charset="0"/>
                            <a:ea typeface="Cambria Math" panose="02040503050406030204" pitchFamily="18" charset="0"/>
                            <a:cs typeface="Arial" charset="0"/>
                          </a:rPr>
                          <m:t>⋯</m:t>
                        </m:r>
                        <m:r>
                          <a:rPr lang="en-US" altLang="en-US" sz="2300" b="1" i="0" dirty="0" smtClean="0">
                            <a:latin typeface="Cambria Math" panose="02040503050406030204" pitchFamily="18" charset="0"/>
                            <a:ea typeface="Cambria Math" panose="02040503050406030204" pitchFamily="18" charset="0"/>
                            <a:cs typeface="Arial" charset="0"/>
                          </a:rPr>
                          <m:t>))</m:t>
                        </m:r>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10" name="Rectangle 3"/>
                <p:cNvSpPr txBox="1">
                  <a:spLocks noRot="1" noChangeAspect="1" noMove="1" noResize="1" noEditPoints="1" noAdjustHandles="1" noChangeArrowheads="1" noChangeShapeType="1" noTextEdit="1"/>
                </p:cNvSpPr>
                <p:nvPr/>
              </p:nvSpPr>
              <p:spPr bwMode="auto">
                <a:xfrm>
                  <a:off x="529208" y="3875094"/>
                  <a:ext cx="8229600" cy="745809"/>
                </a:xfrm>
                <a:prstGeom prst="rect">
                  <a:avLst/>
                </a:prstGeom>
                <a:blipFill>
                  <a:blip r:embed="rId4"/>
                  <a:stretch>
                    <a:fillRect/>
                  </a:stretch>
                </a:blipFill>
                <a:ln w="9525">
                  <a:noFill/>
                  <a:miter lim="800000"/>
                  <a:headEnd/>
                  <a:tailEnd/>
                </a:ln>
              </p:spPr>
              <p:txBody>
                <a:bodyPr/>
                <a:lstStyle/>
                <a:p>
                  <a:r>
                    <a:rPr lang="zh-CN" altLang="en-US">
                      <a:noFill/>
                    </a:rPr>
                    <a:t> </a:t>
                  </a:r>
                </a:p>
              </p:txBody>
            </p:sp>
          </mc:Fallback>
        </mc:AlternateContent>
      </p:grpSp>
      <p:pic>
        <p:nvPicPr>
          <p:cNvPr id="7171" name="Picture 7170"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93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194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can do them with the following operations:</a:t>
            </a:r>
          </a:p>
          <a:p>
            <a:pPr lvl="1" eaLnBrk="1" hangingPunct="1"/>
            <a:r>
              <a:rPr lang="en-US" dirty="0">
                <a:latin typeface="Arial" charset="0"/>
                <a:cs typeface="Arial" charset="0"/>
              </a:rPr>
              <a:t>Adding, retrieving, or removing the value at the front of the linked list</a:t>
            </a:r>
          </a:p>
          <a:p>
            <a:pPr lvl="2" eaLnBrk="1" hangingPunct="1">
              <a:buFontTx/>
              <a:buNone/>
            </a:pPr>
            <a:r>
              <a:rPr lang="en-US" sz="1800" dirty="0">
                <a:latin typeface="Consolas" pitchFamily="49" charset="0"/>
                <a:cs typeface="Consolas" pitchFamily="49" charset="0"/>
              </a:rPr>
              <a:t>void </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a:t>
            </a: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front() </a:t>
            </a:r>
            <a:r>
              <a:rPr lang="en-US" sz="1800" dirty="0">
                <a:solidFill>
                  <a:srgbClr val="FF0000"/>
                </a:solidFill>
                <a:latin typeface="Consolas" pitchFamily="49" charset="0"/>
                <a:cs typeface="Consolas" pitchFamily="49" charset="0"/>
              </a:rPr>
              <a:t>const</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int </a:t>
            </a:r>
            <a:r>
              <a:rPr lang="en-US" sz="1800" dirty="0" err="1">
                <a:latin typeface="Consolas" pitchFamily="49" charset="0"/>
                <a:cs typeface="Consolas" pitchFamily="49" charset="0"/>
              </a:rPr>
              <a:t>pop_front</a:t>
            </a:r>
            <a:r>
              <a:rPr lang="en-US" sz="1800" dirty="0">
                <a:latin typeface="Consolas" pitchFamily="49" charset="0"/>
                <a:cs typeface="Consolas" pitchFamily="49" charset="0"/>
              </a:rPr>
              <a:t>();</a:t>
            </a:r>
          </a:p>
          <a:p>
            <a:pPr lvl="1" eaLnBrk="1" hangingPunct="1"/>
            <a:endParaRPr lang="en-US" dirty="0">
              <a:latin typeface="Arial" charset="0"/>
              <a:cs typeface="Arial" charset="0"/>
            </a:endParaRPr>
          </a:p>
          <a:p>
            <a:pPr lvl="1" eaLnBrk="1" hangingPunct="1"/>
            <a:r>
              <a:rPr lang="en-US" dirty="0">
                <a:latin typeface="Arial" charset="0"/>
                <a:cs typeface="Arial" charset="0"/>
              </a:rPr>
              <a:t>We may also want to access the head of the linked list</a:t>
            </a:r>
          </a:p>
          <a:p>
            <a:pPr lvl="1" eaLnBrk="1" hangingPunct="1">
              <a:buFontTx/>
              <a:buNone/>
            </a:pP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Node *</a:t>
            </a:r>
            <a:r>
              <a:rPr lang="en-US" dirty="0">
                <a:latin typeface="Consolas" pitchFamily="49" charset="0"/>
                <a:cs typeface="Consolas" pitchFamily="49" charset="0"/>
              </a:rPr>
              <a:t>head() </a:t>
            </a:r>
            <a:r>
              <a:rPr lang="en-US" dirty="0">
                <a:solidFill>
                  <a:srgbClr val="FF0000"/>
                </a:solidFill>
                <a:latin typeface="Consolas" pitchFamily="49" charset="0"/>
                <a:cs typeface="Consolas" pitchFamily="49" charset="0"/>
              </a:rPr>
              <a:t>const</a:t>
            </a:r>
            <a:r>
              <a:rPr lang="en-US" dirty="0">
                <a:latin typeface="Consolas" pitchFamily="49" charset="0"/>
                <a:cs typeface="Consolas" pitchFamily="49" charset="0"/>
              </a:rPr>
              <a:t>;</a:t>
            </a:r>
          </a:p>
          <a:p>
            <a:pPr lvl="1" eaLnBrk="1" hangingPunct="1">
              <a:buFontTx/>
              <a:buNone/>
            </a:pPr>
            <a:endParaRPr lang="en-US" dirty="0">
              <a:latin typeface="Consolas" pitchFamily="49" charset="0"/>
              <a:cs typeface="Consolas" pitchFamily="49" charset="0"/>
            </a:endParaRPr>
          </a:p>
          <a:p>
            <a:pPr lvl="1" eaLnBrk="1" hangingPunct="1"/>
            <a:r>
              <a:rPr lang="en-US" altLang="zh-CN" dirty="0">
                <a:latin typeface="Arial" charset="0"/>
                <a:cs typeface="Arial" charset="0"/>
              </a:rPr>
              <a:t>We may wish to check whether the linked list is empty</a:t>
            </a:r>
            <a:endParaRPr lang="en-US" altLang="zh-CN" sz="1600" dirty="0">
              <a:latin typeface="Arial" charset="0"/>
              <a:cs typeface="Arial" charset="0"/>
            </a:endParaRPr>
          </a:p>
          <a:p>
            <a:pPr lvl="1" eaLnBrk="1" hangingPunct="1">
              <a:buFontTx/>
              <a:buNone/>
            </a:pPr>
            <a:r>
              <a:rPr lang="en-US" altLang="zh-CN" sz="1600" dirty="0">
                <a:latin typeface="Arial" charset="0"/>
                <a:cs typeface="Arial" charset="0"/>
              </a:rPr>
              <a:t>	   </a:t>
            </a:r>
            <a:r>
              <a:rPr lang="en-US" altLang="zh-CN" dirty="0">
                <a:latin typeface="Consolas" pitchFamily="49" charset="0"/>
                <a:cs typeface="Consolas" pitchFamily="49" charset="0"/>
              </a:rPr>
              <a:t>bool empty() const; </a:t>
            </a:r>
          </a:p>
          <a:p>
            <a:pPr lvl="1" eaLnBrk="1" hangingPunct="1">
              <a:buFontTx/>
              <a:buNone/>
            </a:pPr>
            <a:r>
              <a:rPr lang="en-US" altLang="zh-CN" dirty="0">
                <a:latin typeface="Consolas" pitchFamily="49" charset="0"/>
                <a:cs typeface="Consolas" pitchFamily="49" charset="0"/>
              </a:rPr>
              <a:t>    </a:t>
            </a:r>
            <a:r>
              <a:rPr lang="en-US" altLang="zh-CN" dirty="0">
                <a:latin typeface="Arial" charset="0"/>
                <a:cs typeface="Arial" charset="0"/>
              </a:rPr>
              <a:t>The list is empty when the </a:t>
            </a:r>
            <a:r>
              <a:rPr lang="en-US" altLang="zh-CN" dirty="0" err="1">
                <a:latin typeface="Consolas" pitchFamily="49" charset="0"/>
                <a:cs typeface="Consolas" pitchFamily="49" charset="0"/>
              </a:rPr>
              <a:t>list_head</a:t>
            </a:r>
            <a:r>
              <a:rPr lang="en-US" altLang="zh-CN" dirty="0">
                <a:latin typeface="Consolas" pitchFamily="49" charset="0"/>
                <a:cs typeface="Consolas" pitchFamily="49" charset="0"/>
              </a:rPr>
              <a:t> </a:t>
            </a:r>
            <a:r>
              <a:rPr lang="en-US" altLang="zh-CN" dirty="0">
                <a:latin typeface="Arial" charset="0"/>
                <a:cs typeface="Arial" charset="0"/>
              </a:rPr>
              <a:t>pointer is set to </a:t>
            </a:r>
            <a:r>
              <a:rPr lang="en-US" altLang="zh-CN" dirty="0" err="1">
                <a:latin typeface="Consolas" pitchFamily="49" charset="0"/>
                <a:cs typeface="Consolas" pitchFamily="49" charset="0"/>
              </a:rPr>
              <a:t>nullptr</a:t>
            </a:r>
            <a:endParaRPr lang="en-US" altLang="zh-CN" dirty="0">
              <a:latin typeface="Consolas" pitchFamily="49" charset="0"/>
              <a:cs typeface="Consolas" pitchFamily="49" charset="0"/>
            </a:endParaRPr>
          </a:p>
          <a:p>
            <a:pPr lvl="1" eaLnBrk="1" hangingPunct="1">
              <a:buFontTx/>
              <a:buNone/>
            </a:pPr>
            <a:endParaRPr lang="en-US" dirty="0">
              <a:latin typeface="Consolas" pitchFamily="49" charset="0"/>
              <a:cs typeface="Consolas" pitchFamily="49" charset="0"/>
            </a:endParaRPr>
          </a:p>
        </p:txBody>
      </p:sp>
      <p:pic>
        <p:nvPicPr>
          <p:cNvPr id="19460" name="Picture 1945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36225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cs typeface="Arial" charset="0"/>
              </a:rPr>
              <a:t>Operations</a:t>
            </a:r>
          </a:p>
        </p:txBody>
      </p:sp>
      <p:sp>
        <p:nvSpPr>
          <p:cNvPr id="204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All these operations relate to the first node of the linked list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may want to perform operations on an arbitrary node of the linked list, for example:</a:t>
            </a:r>
          </a:p>
          <a:p>
            <a:pPr lvl="1" eaLnBrk="1" hangingPunct="1"/>
            <a:r>
              <a:rPr lang="en-US" dirty="0">
                <a:latin typeface="Arial" charset="0"/>
                <a:cs typeface="Arial" charset="0"/>
              </a:rPr>
              <a:t>Find the number of instances of an integer in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count( </a:t>
            </a:r>
            <a:r>
              <a:rPr lang="en-US" b="1" dirty="0" err="1">
                <a:latin typeface="Courier New" pitchFamily="49" charset="0"/>
                <a:cs typeface="Arial" charset="0"/>
              </a:rPr>
              <a:t>int</a:t>
            </a:r>
            <a:r>
              <a:rPr lang="en-US" b="1" dirty="0">
                <a:latin typeface="Courier New" pitchFamily="49" charset="0"/>
                <a:cs typeface="Arial" charset="0"/>
              </a:rPr>
              <a:t> ) const;</a:t>
            </a:r>
          </a:p>
          <a:p>
            <a:pPr lvl="1" eaLnBrk="1" hangingPunct="1"/>
            <a:endParaRPr lang="en-US" dirty="0">
              <a:latin typeface="Arial" charset="0"/>
              <a:cs typeface="Arial" charset="0"/>
            </a:endParaRPr>
          </a:p>
          <a:p>
            <a:pPr lvl="1" eaLnBrk="1" hangingPunct="1"/>
            <a:r>
              <a:rPr lang="en-US" dirty="0">
                <a:latin typeface="Arial" charset="0"/>
                <a:cs typeface="Arial" charset="0"/>
              </a:rPr>
              <a:t>Remove all instances of an integer from the list:</a:t>
            </a:r>
          </a:p>
          <a:p>
            <a:pPr lvl="1" eaLnBrk="1" hangingPunct="1">
              <a:buFontTx/>
              <a:buNone/>
            </a:pPr>
            <a:r>
              <a:rPr lang="en-US" dirty="0">
                <a:latin typeface="Arial" charset="0"/>
                <a:cs typeface="Arial" charset="0"/>
              </a:rPr>
              <a:t>		</a:t>
            </a:r>
            <a:r>
              <a:rPr lang="en-US" b="1" dirty="0" err="1">
                <a:latin typeface="Courier New" pitchFamily="49" charset="0"/>
                <a:cs typeface="Arial" charset="0"/>
              </a:rPr>
              <a:t>int</a:t>
            </a:r>
            <a:r>
              <a:rPr lang="en-US" b="1" dirty="0">
                <a:latin typeface="Courier New" pitchFamily="49" charset="0"/>
                <a:cs typeface="Arial" charset="0"/>
              </a:rPr>
              <a:t> erase( </a:t>
            </a:r>
            <a:r>
              <a:rPr lang="en-US" b="1" dirty="0" err="1">
                <a:latin typeface="Courier New" pitchFamily="49" charset="0"/>
                <a:cs typeface="Arial" charset="0"/>
              </a:rPr>
              <a:t>int</a:t>
            </a:r>
            <a:r>
              <a:rPr lang="en-US" b="1" dirty="0">
                <a:latin typeface="Courier New" pitchFamily="49" charset="0"/>
                <a:cs typeface="Arial" charset="0"/>
              </a:rPr>
              <a:t> );</a:t>
            </a:r>
          </a:p>
        </p:txBody>
      </p:sp>
      <p:pic>
        <p:nvPicPr>
          <p:cNvPr id="20484" name="Picture 2048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900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150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Additionally, we may wish to check the state: </a:t>
            </a:r>
          </a:p>
          <a:p>
            <a:pPr lvl="1" eaLnBrk="1" hangingPunct="1"/>
            <a:r>
              <a:rPr lang="en-US" dirty="0">
                <a:latin typeface="Arial" charset="0"/>
                <a:cs typeface="Arial" charset="0"/>
              </a:rPr>
              <a:t>Is the linked list empty?</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a:p>
            <a:pPr lvl="1" eaLnBrk="1" hangingPunct="1"/>
            <a:endParaRPr lang="en-US" dirty="0">
              <a:latin typeface="Arial" charset="0"/>
              <a:cs typeface="Arial" charset="0"/>
            </a:endParaRPr>
          </a:p>
          <a:p>
            <a:pPr lvl="1" eaLnBrk="1" hangingPunct="1"/>
            <a:r>
              <a:rPr lang="en-US" dirty="0">
                <a:latin typeface="Arial" charset="0"/>
                <a:cs typeface="Arial" charset="0"/>
              </a:rPr>
              <a:t>How many objects are in the list?</a:t>
            </a:r>
            <a:endParaRPr lang="en-US" sz="1600" dirty="0">
              <a:latin typeface="Arial" charset="0"/>
              <a:cs typeface="Arial" charset="0"/>
            </a:endParaRPr>
          </a:p>
          <a:p>
            <a:pPr lvl="1" eaLnBrk="1" hangingPunct="1">
              <a:buFontTx/>
              <a:buNone/>
            </a:pPr>
            <a:r>
              <a:rPr lang="en-US" sz="1600" dirty="0">
                <a:latin typeface="Arial" charset="0"/>
                <a:cs typeface="Arial"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list is empty when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pointer is set to </a:t>
            </a:r>
            <a:r>
              <a:rPr lang="en-US" dirty="0" err="1">
                <a:latin typeface="Consolas" pitchFamily="49" charset="0"/>
                <a:cs typeface="Consolas" pitchFamily="49" charset="0"/>
              </a:rPr>
              <a:t>nullptr</a:t>
            </a:r>
            <a:r>
              <a:rPr lang="en-US" dirty="0">
                <a:latin typeface="Arial" charset="0"/>
                <a:cs typeface="Arial" charset="0"/>
              </a:rPr>
              <a:t> </a:t>
            </a:r>
            <a:endParaRPr lang="en-US" b="1" dirty="0">
              <a:latin typeface="Courier New" pitchFamily="49" charset="0"/>
              <a:cs typeface="Arial" charset="0"/>
            </a:endParaRPr>
          </a:p>
        </p:txBody>
      </p:sp>
      <p:pic>
        <p:nvPicPr>
          <p:cNvPr id="21508" name="Picture 2150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3513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latin typeface="Arial" charset="0"/>
                <a:cs typeface="Arial" charset="0"/>
              </a:rPr>
              <a:t>Linked Lists</a:t>
            </a:r>
          </a:p>
        </p:txBody>
      </p:sp>
      <p:sp>
        <p:nvSpPr>
          <p:cNvPr id="2253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Consider this simple (but incomplete) linked list class:</a:t>
            </a:r>
          </a:p>
          <a:p>
            <a:pPr eaLnBrk="1" hangingPunct="1">
              <a:buFontTx/>
              <a:buNone/>
            </a:pPr>
            <a:r>
              <a:rPr lang="en-US" sz="1400" b="1" dirty="0">
                <a:latin typeface="Courier New" pitchFamily="49" charset="0"/>
                <a:cs typeface="Arial" charset="0"/>
              </a:rPr>
              <a:t>	</a:t>
            </a:r>
            <a:r>
              <a:rPr lang="en-US" sz="1400" dirty="0">
                <a:latin typeface="Consolas" pitchFamily="49" charset="0"/>
                <a:cs typeface="Consolas" pitchFamily="49" charset="0"/>
              </a:rPr>
              <a:t>	class List {</a:t>
            </a:r>
          </a:p>
          <a:p>
            <a:pPr eaLnBrk="1" hangingPunct="1">
              <a:buFontTx/>
              <a:buNone/>
            </a:pPr>
            <a:r>
              <a:rPr lang="en-US" sz="1400" dirty="0">
                <a:latin typeface="Consolas" pitchFamily="49" charset="0"/>
                <a:cs typeface="Consolas" pitchFamily="49" charset="0"/>
              </a:rPr>
              <a:t>		    private:</a:t>
            </a:r>
          </a:p>
          <a:p>
            <a:pPr eaLnBrk="1" hangingPunct="1">
              <a:buFontTx/>
              <a:buNone/>
            </a:pPr>
            <a:r>
              <a:rPr lang="en-US" sz="1400" dirty="0">
                <a:latin typeface="Consolas" pitchFamily="49" charset="0"/>
                <a:cs typeface="Consolas" pitchFamily="49" charset="0"/>
              </a:rPr>
              <a:t>		        Node *</a:t>
            </a:r>
            <a:r>
              <a:rPr lang="en-US" sz="1400" dirty="0" err="1">
                <a:latin typeface="Consolas" pitchFamily="49" charset="0"/>
                <a:cs typeface="Consolas" pitchFamily="49" charset="0"/>
              </a:rPr>
              <a:t>list_head</a:t>
            </a:r>
            <a:r>
              <a:rPr lang="en-US" sz="1400" dirty="0">
                <a:latin typeface="Consolas" pitchFamily="49" charset="0"/>
                <a:cs typeface="Consolas" pitchFamily="49" charset="0"/>
              </a:rPr>
              <a: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public:</a:t>
            </a:r>
          </a:p>
          <a:p>
            <a:pPr eaLnBrk="1" hangingPunct="1">
              <a:buFontTx/>
              <a:buNone/>
            </a:pPr>
            <a:r>
              <a:rPr lang="en-US" sz="1400" dirty="0">
                <a:latin typeface="Consolas" pitchFamily="49" charset="0"/>
                <a:cs typeface="Consolas" pitchFamily="49" charset="0"/>
              </a:rPr>
              <a:t>		        List();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Accessors</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bool</a:t>
            </a:r>
            <a:r>
              <a:rPr lang="en-US" sz="1400" dirty="0">
                <a:latin typeface="Consolas" pitchFamily="49" charset="0"/>
                <a:cs typeface="Consolas" pitchFamily="49" charset="0"/>
              </a:rPr>
              <a:t> empty()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size()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front() const;</a:t>
            </a:r>
          </a:p>
          <a:p>
            <a:pPr eaLnBrk="1" hangingPunct="1">
              <a:buFontTx/>
              <a:buNone/>
            </a:pPr>
            <a:r>
              <a:rPr lang="en-US" sz="1400" dirty="0">
                <a:latin typeface="Consolas" pitchFamily="49" charset="0"/>
                <a:cs typeface="Consolas" pitchFamily="49" charset="0"/>
              </a:rPr>
              <a:t>		        Node *head() const;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count(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 const;</a:t>
            </a:r>
          </a:p>
          <a:p>
            <a:pPr eaLnBrk="1" hangingPunct="1">
              <a:buFontTx/>
              <a:buNone/>
            </a:pP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 </a:t>
            </a:r>
            <a:r>
              <a:rPr lang="en-US" sz="1400" dirty="0" err="1">
                <a:latin typeface="Consolas" pitchFamily="49" charset="0"/>
                <a:cs typeface="Consolas" pitchFamily="49" charset="0"/>
              </a:rPr>
              <a:t>Mutators</a:t>
            </a:r>
            <a:endParaRPr lang="en-US" sz="1400" dirty="0">
              <a:latin typeface="Consolas" pitchFamily="49" charset="0"/>
              <a:cs typeface="Consolas" pitchFamily="49" charset="0"/>
            </a:endParaRPr>
          </a:p>
          <a:p>
            <a:pPr eaLnBrk="1" hangingPunct="1">
              <a:buFontTx/>
              <a:buNone/>
            </a:pPr>
            <a:r>
              <a:rPr lang="en-US" sz="1400" dirty="0">
                <a:latin typeface="Consolas" pitchFamily="49" charset="0"/>
                <a:cs typeface="Consolas" pitchFamily="49" charset="0"/>
              </a:rPr>
              <a:t>		        void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pop_front</a:t>
            </a:r>
            <a:r>
              <a:rPr lang="en-US" sz="1400" dirty="0">
                <a:latin typeface="Consolas" pitchFamily="49" charset="0"/>
                <a:cs typeface="Consolas" pitchFamily="49" charset="0"/>
              </a:rPr>
              <a:t>();</a:t>
            </a:r>
          </a:p>
          <a:p>
            <a:pPr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p>
          <a:p>
            <a:pPr eaLnBrk="1" hangingPunct="1">
              <a:buFontTx/>
              <a:buNone/>
            </a:pPr>
            <a:r>
              <a:rPr lang="en-US" sz="1400" dirty="0">
                <a:latin typeface="Consolas" pitchFamily="49" charset="0"/>
                <a:cs typeface="Consolas" pitchFamily="49" charset="0"/>
              </a:rPr>
              <a:t>		};</a:t>
            </a:r>
          </a:p>
        </p:txBody>
      </p:sp>
      <p:pic>
        <p:nvPicPr>
          <p:cNvPr id="22532" name="Picture 2253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264172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latin typeface="Arial" charset="0"/>
                <a:cs typeface="Arial" charset="0"/>
              </a:rPr>
              <a:t>The Constructor</a:t>
            </a:r>
          </a:p>
        </p:txBody>
      </p:sp>
      <p:sp>
        <p:nvSpPr>
          <p:cNvPr id="24579" name="Rectangle 3"/>
          <p:cNvSpPr>
            <a:spLocks noGrp="1" noChangeArrowheads="1"/>
          </p:cNvSpPr>
          <p:nvPr>
            <p:ph type="body" idx="1"/>
          </p:nvPr>
        </p:nvSpPr>
        <p:spPr/>
        <p:txBody>
          <a:bodyPr/>
          <a:lstStyle/>
          <a:p>
            <a:pPr eaLnBrk="1" hangingPunct="1">
              <a:buNone/>
            </a:pPr>
            <a:r>
              <a:rPr lang="en-US" dirty="0">
                <a:latin typeface="Arial" charset="0"/>
                <a:cs typeface="Arial" charset="0"/>
              </a:rPr>
              <a:t>	In the constructor, we assign </a:t>
            </a:r>
            <a:r>
              <a:rPr lang="en-US" dirty="0" err="1">
                <a:latin typeface="Consolas" pitchFamily="49" charset="0"/>
                <a:cs typeface="Consolas" pitchFamily="49" charset="0"/>
              </a:rPr>
              <a:t>list_head</a:t>
            </a:r>
            <a:r>
              <a:rPr lang="en-US" dirty="0">
                <a:latin typeface="Arial" charset="0"/>
                <a:cs typeface="Arial" charset="0"/>
              </a:rPr>
              <a:t> the value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a:p>
            <a:pPr eaLnBrk="1" hangingPunct="1">
              <a:buFontTx/>
              <a:buNone/>
            </a:pPr>
            <a:endParaRPr lang="en-US" b="1" dirty="0">
              <a:latin typeface="Courier New" pitchFamily="49" charset="0"/>
              <a:cs typeface="Arial" charset="0"/>
            </a:endParaRPr>
          </a:p>
          <a:p>
            <a:pPr eaLnBrk="1" hangingPunct="1">
              <a:buFontTx/>
              <a:buNone/>
            </a:pPr>
            <a:r>
              <a:rPr lang="en-US" dirty="0">
                <a:latin typeface="Consolas" pitchFamily="49" charset="0"/>
                <a:cs typeface="Consolas" pitchFamily="49" charset="0"/>
              </a:rPr>
              <a:t>		List::List():</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err="1">
                <a:latin typeface="Consolas" pitchFamily="49" charset="0"/>
                <a:cs typeface="Consolas" pitchFamily="49" charset="0"/>
              </a:rPr>
              <a:t>nullptr</a:t>
            </a:r>
            <a:r>
              <a:rPr lang="en-US" dirty="0">
                <a:latin typeface="Consolas" pitchFamily="49" charset="0"/>
                <a:cs typeface="Consolas" pitchFamily="49" charset="0"/>
              </a:rPr>
              <a:t> ) {</a:t>
            </a:r>
          </a:p>
          <a:p>
            <a:pPr eaLnBrk="1" hangingPunct="1">
              <a:buFontTx/>
              <a:buNone/>
            </a:pPr>
            <a:r>
              <a:rPr lang="en-US" dirty="0">
                <a:latin typeface="Consolas" pitchFamily="49" charset="0"/>
                <a:cs typeface="Consolas" pitchFamily="49" charset="0"/>
              </a:rPr>
              <a:t>		    // empty constructor</a:t>
            </a:r>
          </a:p>
          <a:p>
            <a:pPr eaLnBrk="1" hangingPunct="1">
              <a:buFontTx/>
              <a:buNone/>
            </a:pP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will always ensure that when a linked list is empty, the list head is assigned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pic>
        <p:nvPicPr>
          <p:cNvPr id="24580" name="Picture 2457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655875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bool</a:t>
            </a:r>
            <a:r>
              <a:rPr lang="en-US" dirty="0">
                <a:latin typeface="Consolas" pitchFamily="49" charset="0"/>
                <a:cs typeface="Consolas" pitchFamily="49" charset="0"/>
              </a:rPr>
              <a:t> empty() const</a:t>
            </a:r>
          </a:p>
        </p:txBody>
      </p:sp>
      <p:sp>
        <p:nvSpPr>
          <p:cNvPr id="28675" name="Rectangle 3"/>
          <p:cNvSpPr>
            <a:spLocks noGrp="1" noChangeArrowheads="1"/>
          </p:cNvSpPr>
          <p:nvPr>
            <p:ph type="body" idx="1"/>
          </p:nvPr>
        </p:nvSpPr>
        <p:spPr/>
        <p:txBody>
          <a:bodyPr/>
          <a:lstStyle/>
          <a:p>
            <a:pPr eaLnBrk="1" hangingPunct="1">
              <a:buFontTx/>
              <a:buNone/>
            </a:pPr>
            <a:r>
              <a:rPr lang="en-US" dirty="0">
                <a:latin typeface="Arial" charset="0"/>
                <a:cs typeface="Arial" charset="0"/>
              </a:rPr>
              <a:t>	Starting with the easier member functions:</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 {</a:t>
            </a:r>
          </a:p>
          <a:p>
            <a:pPr eaLnBrk="1" hangingPunct="1">
              <a:buFontTx/>
              <a:buNone/>
            </a:pPr>
            <a:r>
              <a:rPr lang="en-US" sz="1600" dirty="0">
                <a:latin typeface="Consolas" pitchFamily="49" charset="0"/>
                <a:cs typeface="Consolas" pitchFamily="49" charset="0"/>
              </a:rPr>
              <a:t>		        return true;</a:t>
            </a:r>
          </a:p>
          <a:p>
            <a:pPr eaLnBrk="1" hangingPunct="1">
              <a:buFontTx/>
              <a:buNone/>
            </a:pPr>
            <a:r>
              <a:rPr lang="en-US" sz="1600" dirty="0">
                <a:latin typeface="Consolas" pitchFamily="49" charset="0"/>
                <a:cs typeface="Consolas" pitchFamily="49" charset="0"/>
              </a:rPr>
              <a:t>		    } else {</a:t>
            </a:r>
          </a:p>
          <a:p>
            <a:pPr eaLnBrk="1" hangingPunct="1">
              <a:buFontTx/>
              <a:buNone/>
            </a:pPr>
            <a:r>
              <a:rPr lang="en-US" sz="1600" dirty="0">
                <a:latin typeface="Consolas" pitchFamily="49" charset="0"/>
                <a:cs typeface="Consolas" pitchFamily="49" charset="0"/>
              </a:rPr>
              <a:t>		        return false;</a:t>
            </a:r>
          </a:p>
          <a:p>
            <a:pPr eaLnBrk="1" hangingPunct="1">
              <a:buFontTx/>
              <a:buNone/>
            </a:pP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   </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latin typeface="Arial" charset="0"/>
                <a:cs typeface="Consolas" pitchFamily="49" charset="0"/>
              </a:rPr>
              <a:t>Better yet:</a:t>
            </a:r>
          </a:p>
          <a:p>
            <a:pPr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bool</a:t>
            </a:r>
            <a:r>
              <a:rPr lang="en-US" sz="1600" dirty="0">
                <a:latin typeface="Consolas" pitchFamily="49" charset="0"/>
                <a:cs typeface="Consolas" pitchFamily="49" charset="0"/>
              </a:rPr>
              <a:t> List::empty() const {</a:t>
            </a:r>
          </a:p>
          <a:p>
            <a:pPr eaLnBrk="1" hangingPunct="1">
              <a:buFontTx/>
              <a:buNone/>
            </a:pPr>
            <a:r>
              <a:rPr lang="en-US" sz="1600" dirty="0">
                <a:latin typeface="Consolas" pitchFamily="49" charset="0"/>
                <a:cs typeface="Consolas" pitchFamily="49" charset="0"/>
              </a:rPr>
              <a:t>		    return ( </a:t>
            </a:r>
            <a:r>
              <a:rPr lang="en-US" sz="1600" dirty="0" err="1">
                <a:latin typeface="Consolas" pitchFamily="49" charset="0"/>
                <a:cs typeface="Consolas" pitchFamily="49" charset="0"/>
              </a:rPr>
              <a:t>list_head</a:t>
            </a:r>
            <a:r>
              <a:rPr lang="en-US" sz="1600" dirty="0">
                <a:latin typeface="Consolas" pitchFamily="49" charset="0"/>
                <a:cs typeface="Consolas" pitchFamily="49" charset="0"/>
              </a:rPr>
              <a:t> == </a:t>
            </a:r>
            <a:r>
              <a:rPr lang="en-US" sz="1600" dirty="0" err="1">
                <a:latin typeface="Consolas" pitchFamily="49" charset="0"/>
                <a:cs typeface="Consolas" pitchFamily="49" charset="0"/>
              </a:rPr>
              <a:t>nullptr</a:t>
            </a:r>
            <a:r>
              <a:rPr lang="en-US" sz="1600" dirty="0">
                <a:latin typeface="Consolas" pitchFamily="49" charset="0"/>
                <a:cs typeface="Consolas" pitchFamily="49" charset="0"/>
              </a:rPr>
              <a:t> );</a:t>
            </a:r>
          </a:p>
          <a:p>
            <a:pPr eaLnBrk="1" hangingPunct="1">
              <a:buFontTx/>
              <a:buNone/>
            </a:pPr>
            <a:r>
              <a:rPr lang="en-US" sz="1600" dirty="0">
                <a:latin typeface="Consolas" pitchFamily="49" charset="0"/>
                <a:cs typeface="Consolas" pitchFamily="49" charset="0"/>
              </a:rPr>
              <a:t>		}</a:t>
            </a:r>
          </a:p>
        </p:txBody>
      </p:sp>
      <p:pic>
        <p:nvPicPr>
          <p:cNvPr id="28676" name="Picture 2867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3487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Node *head() const</a:t>
            </a:r>
            <a:endParaRPr lang="en-US" dirty="0">
              <a:latin typeface="Arial" charset="0"/>
              <a:cs typeface="Arial" charset="0"/>
            </a:endParaRPr>
          </a:p>
        </p:txBody>
      </p:sp>
      <p:sp>
        <p:nvSpPr>
          <p:cNvPr id="296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member function </a:t>
            </a:r>
            <a:r>
              <a:rPr lang="en-US" dirty="0">
                <a:latin typeface="Consolas" pitchFamily="49" charset="0"/>
                <a:cs typeface="Consolas" pitchFamily="49" charset="0"/>
              </a:rPr>
              <a:t>Node *head() const </a:t>
            </a:r>
            <a:r>
              <a:rPr lang="en-US" dirty="0">
                <a:latin typeface="Arial" charset="0"/>
                <a:cs typeface="Arial" charset="0"/>
              </a:rPr>
              <a:t>is easy enough to implement:</a:t>
            </a:r>
          </a:p>
          <a:p>
            <a:pPr eaLnBrk="1" hangingPunct="1">
              <a:buFontTx/>
              <a:buNone/>
            </a:pPr>
            <a:endParaRPr lang="en-US" b="1" dirty="0">
              <a:latin typeface="Courier New" pitchFamily="49" charset="0"/>
              <a:cs typeface="Arial" charset="0"/>
            </a:endParaRPr>
          </a:p>
          <a:p>
            <a:pPr eaLnBrk="1" hangingPunct="1">
              <a:buFontTx/>
              <a:buNone/>
            </a:pPr>
            <a:r>
              <a:rPr lang="en-US" sz="1800" dirty="0">
                <a:latin typeface="Consolas" pitchFamily="49" charset="0"/>
                <a:cs typeface="Consolas" pitchFamily="49" charset="0"/>
              </a:rPr>
              <a:t>		Node *List::head() const {</a:t>
            </a:r>
          </a:p>
          <a:p>
            <a:pPr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This will always work:  if the list is empty, it will return </a:t>
            </a:r>
            <a:r>
              <a:rPr lang="en-US" dirty="0" err="1">
                <a:latin typeface="Consolas" pitchFamily="49" charset="0"/>
                <a:cs typeface="Consolas" pitchFamily="49" charset="0"/>
              </a:rPr>
              <a:t>nullptr</a:t>
            </a:r>
            <a:endParaRPr lang="en-US" dirty="0">
              <a:latin typeface="Consolas" pitchFamily="49" charset="0"/>
              <a:cs typeface="Consolas" pitchFamily="49" charset="0"/>
            </a:endParaRPr>
          </a:p>
        </p:txBody>
      </p:sp>
      <p:pic>
        <p:nvPicPr>
          <p:cNvPr id="29700" name="Picture 2969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511581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07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get the first element in the linked list, we must access the node to which the </a:t>
            </a:r>
            <a:r>
              <a:rPr lang="en-US" dirty="0" err="1">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pointing</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Because we have a pointer, we must use the </a:t>
            </a:r>
            <a:r>
              <a:rPr lang="en-US" dirty="0">
                <a:latin typeface="Consolas" pitchFamily="49" charset="0"/>
                <a:cs typeface="Consolas" pitchFamily="49" charset="0"/>
              </a:rPr>
              <a:t>-&gt;</a:t>
            </a:r>
            <a:r>
              <a:rPr lang="en-US" dirty="0">
                <a:latin typeface="Arial" charset="0"/>
                <a:cs typeface="Arial" charset="0"/>
              </a:rPr>
              <a:t> operator to call the member function:</a:t>
            </a: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p:txBody>
      </p:sp>
      <p:pic>
        <p:nvPicPr>
          <p:cNvPr id="30724" name="Picture 3072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9474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174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What if the list is empty?</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If we tried to access a member function of a pointer set to </a:t>
            </a:r>
            <a:r>
              <a:rPr lang="en-US" dirty="0" err="1">
                <a:latin typeface="Consolas" pitchFamily="49" charset="0"/>
                <a:cs typeface="Consolas" pitchFamily="49" charset="0"/>
              </a:rPr>
              <a:t>nullptr</a:t>
            </a:r>
            <a:r>
              <a:rPr lang="en-US" dirty="0">
                <a:latin typeface="Arial" charset="0"/>
                <a:cs typeface="Arial" charset="0"/>
              </a:rPr>
              <a:t>, we would access restricted memory and the OS would terminate the running program</a:t>
            </a:r>
            <a:endParaRPr lang="en-US" sz="2800" b="1" dirty="0">
              <a:latin typeface="Courier New" pitchFamily="49" charset="0"/>
              <a:cs typeface="Arial" charset="0"/>
            </a:endParaRPr>
          </a:p>
        </p:txBody>
      </p:sp>
      <p:pic>
        <p:nvPicPr>
          <p:cNvPr id="31748" name="Picture 3174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282286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27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Instead, we can use an exception handling mechanism where we thrown an exception</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define a class</a:t>
            </a:r>
          </a:p>
          <a:p>
            <a:pPr eaLnBrk="1" hangingPunct="1">
              <a:buFontTx/>
              <a:buNone/>
            </a:pPr>
            <a:r>
              <a:rPr lang="en-US" dirty="0">
                <a:latin typeface="Consolas" pitchFamily="49" charset="0"/>
                <a:cs typeface="Consolas" pitchFamily="49" charset="0"/>
              </a:rPr>
              <a:t>		class underflow {</a:t>
            </a:r>
          </a:p>
          <a:p>
            <a:pPr eaLnBrk="1" hangingPunct="1">
              <a:buFontTx/>
              <a:buNone/>
            </a:pPr>
            <a:r>
              <a:rPr lang="en-US" dirty="0">
                <a:latin typeface="Consolas" pitchFamily="49" charset="0"/>
                <a:cs typeface="Consolas" pitchFamily="49" charset="0"/>
              </a:rPr>
              <a:t>		    // </a:t>
            </a:r>
            <a:r>
              <a:rPr lang="en-US" dirty="0" err="1">
                <a:latin typeface="Consolas" pitchFamily="49" charset="0"/>
                <a:cs typeface="Consolas" pitchFamily="49" charset="0"/>
              </a:rPr>
              <a:t>emtpy</a:t>
            </a: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p>
          <a:p>
            <a:pPr eaLnBrk="1" hangingPunct="1">
              <a:buFontTx/>
              <a:buNone/>
            </a:pPr>
            <a:r>
              <a:rPr lang="en-US" dirty="0">
                <a:latin typeface="Arial" charset="0"/>
                <a:cs typeface="Arial" charset="0"/>
              </a:rPr>
              <a:t>	and then we </a:t>
            </a:r>
            <a:r>
              <a:rPr lang="en-US" i="1" dirty="0">
                <a:latin typeface="Arial" charset="0"/>
                <a:cs typeface="Arial" charset="0"/>
              </a:rPr>
              <a:t>throw</a:t>
            </a:r>
            <a:r>
              <a:rPr lang="en-US" dirty="0">
                <a:latin typeface="Arial" charset="0"/>
                <a:cs typeface="Arial" charset="0"/>
              </a:rPr>
              <a:t> an instance of this class:</a:t>
            </a:r>
          </a:p>
          <a:p>
            <a:pPr eaLnBrk="1" hangingPunct="1">
              <a:buFontTx/>
              <a:buNone/>
            </a:pPr>
            <a:r>
              <a:rPr lang="en-US" sz="1800" dirty="0">
                <a:latin typeface="Consolas" pitchFamily="49" charset="0"/>
                <a:cs typeface="Consolas" pitchFamily="49" charset="0"/>
              </a:rPr>
              <a:t>		throw underflow();</a:t>
            </a:r>
          </a:p>
        </p:txBody>
      </p:sp>
      <p:pic>
        <p:nvPicPr>
          <p:cNvPr id="32772" name="Picture 327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56718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altLang="zh-CN" dirty="0"/>
                  <a:t>Representation of </a:t>
                </a:r>
                <a:r>
                  <a:rPr lang="en-US" altLang="zh-CN" dirty="0">
                    <a:latin typeface="Arial" charset="0"/>
                    <a:cs typeface="Arial" charset="0"/>
                  </a:rPr>
                  <a:t>polynomial coefficients </a:t>
                </a:r>
                <a14:m>
                  <m:oMath xmlns:m="http://schemas.openxmlformats.org/officeDocument/2006/math">
                    <m:sSub>
                      <m:sSubPr>
                        <m:ctrlPr>
                          <a:rPr lang="en-US" altLang="en-US" b="1" i="1" dirty="0">
                            <a:latin typeface="Cambria Math" panose="02040503050406030204" pitchFamily="18" charset="0"/>
                            <a:cs typeface="Arial" charset="0"/>
                          </a:rPr>
                        </m:ctrlPr>
                      </m:sSubPr>
                      <m:e>
                        <m:r>
                          <a:rPr lang="en-US" altLang="en-US" b="1" i="1" dirty="0">
                            <a:latin typeface="Cambria Math" panose="02040503050406030204" pitchFamily="18" charset="0"/>
                            <a:cs typeface="Arial" charset="0"/>
                          </a:rPr>
                          <m:t>𝒂</m:t>
                        </m:r>
                      </m:e>
                      <m:sub>
                        <m:r>
                          <a:rPr lang="en-US" altLang="en-US" b="1" i="1" dirty="0">
                            <a:latin typeface="Cambria Math" panose="02040503050406030204" pitchFamily="18" charset="0"/>
                            <a:cs typeface="Arial" charset="0"/>
                          </a:rPr>
                          <m:t>𝒏</m:t>
                        </m:r>
                      </m:sub>
                    </m:sSub>
                  </m:oMath>
                </a14:m>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46811" y="4074290"/>
                <a:ext cx="8229600" cy="2060459"/>
              </a:xfrm>
            </p:spPr>
            <p:txBody>
              <a:bodyPr>
                <a:normAutofit/>
              </a:bodyPr>
              <a:lstStyle/>
              <a:p>
                <a:pPr>
                  <a:spcBef>
                    <a:spcPts val="2400"/>
                  </a:spcBef>
                </a:pPr>
                <a:r>
                  <a:rPr lang="en-US" altLang="zh-CN" sz="2800" b="1" dirty="0"/>
                  <a:t>Method 1:  array</a:t>
                </a:r>
              </a:p>
              <a:p>
                <a:pPr marL="0" indent="0" algn="ctr">
                  <a:buNone/>
                </a:pPr>
                <a14:m>
                  <m:oMathPara xmlns:m="http://schemas.openxmlformats.org/officeDocument/2006/math">
                    <m:oMathParaPr>
                      <m:jc m:val="centerGroup"/>
                    </m:oMathParaPr>
                    <m:oMath xmlns:m="http://schemas.openxmlformats.org/officeDocument/2006/math">
                      <m:r>
                        <a:rPr lang="en-US" altLang="en-US" sz="2800" b="1" i="1" dirty="0">
                          <a:latin typeface="Cambria Math" panose="02040503050406030204" pitchFamily="18" charset="0"/>
                          <a:cs typeface="Arial" charset="0"/>
                        </a:rPr>
                        <m:t>𝒇</m:t>
                      </m:r>
                      <m:d>
                        <m:dPr>
                          <m:ctrlPr>
                            <a:rPr lang="en-US" altLang="en-US" sz="2800" b="1" i="1" dirty="0">
                              <a:latin typeface="Cambria Math" panose="02040503050406030204" pitchFamily="18" charset="0"/>
                              <a:cs typeface="Arial" charset="0"/>
                            </a:rPr>
                          </m:ctrlPr>
                        </m:dPr>
                        <m:e>
                          <m:r>
                            <a:rPr lang="en-US" altLang="en-US" sz="2800" b="1" i="1" dirty="0">
                              <a:latin typeface="Cambria Math" panose="02040503050406030204" pitchFamily="18" charset="0"/>
                              <a:cs typeface="Arial" charset="0"/>
                            </a:rPr>
                            <m:t>𝒙</m:t>
                          </m:r>
                        </m:e>
                      </m:d>
                      <m:r>
                        <a:rPr lang="en-US" altLang="en-US" sz="2800" b="1" i="1" dirty="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𝟒</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𝟓</m:t>
                          </m:r>
                        </m:sup>
                      </m:sSup>
                      <m:r>
                        <a:rPr lang="en-US" altLang="en-US" sz="2800" b="1" i="1" dirty="0" smtClean="0">
                          <a:latin typeface="Cambria Math" panose="02040503050406030204" pitchFamily="18" charset="0"/>
                          <a:cs typeface="Arial" charset="0"/>
                        </a:rPr>
                        <m:t>−</m:t>
                      </m:r>
                      <m:r>
                        <a:rPr lang="en-US" altLang="en-US" sz="2800" b="1" i="1" dirty="0">
                          <a:latin typeface="Cambria Math" panose="02040503050406030204" pitchFamily="18" charset="0"/>
                          <a:cs typeface="Arial" charset="0"/>
                        </a:rPr>
                        <m:t>𝟑</m:t>
                      </m:r>
                      <m:sSup>
                        <m:sSupPr>
                          <m:ctrlPr>
                            <a:rPr lang="en-US" altLang="en-US" sz="2800" b="1" i="1" dirty="0">
                              <a:latin typeface="Cambria Math" panose="02040503050406030204" pitchFamily="18" charset="0"/>
                              <a:cs typeface="Arial" charset="0"/>
                            </a:rPr>
                          </m:ctrlPr>
                        </m:sSupPr>
                        <m:e>
                          <m:r>
                            <a:rPr lang="en-US" altLang="en-US" sz="2800" b="1" i="1" dirty="0">
                              <a:latin typeface="Cambria Math" panose="02040503050406030204" pitchFamily="18" charset="0"/>
                              <a:cs typeface="Arial" charset="0"/>
                            </a:rPr>
                            <m:t>𝒙</m:t>
                          </m:r>
                        </m:e>
                        <m:sup>
                          <m:r>
                            <a:rPr lang="en-US" altLang="en-US" sz="2800" b="1" i="1" dirty="0">
                              <a:latin typeface="Cambria Math" panose="02040503050406030204" pitchFamily="18" charset="0"/>
                              <a:cs typeface="Arial" charset="0"/>
                            </a:rPr>
                            <m:t>𝟐</m:t>
                          </m:r>
                        </m:sup>
                      </m:sSup>
                      <m:r>
                        <a:rPr lang="en-US" altLang="en-US" sz="2800" b="1" i="1" dirty="0" smtClean="0">
                          <a:latin typeface="Cambria Math" panose="02040503050406030204" pitchFamily="18" charset="0"/>
                          <a:cs typeface="Arial" charset="0"/>
                        </a:rPr>
                        <m:t>+</m:t>
                      </m:r>
                      <m:r>
                        <a:rPr lang="en-US" altLang="en-US" sz="2800" b="1" i="1" dirty="0" smtClean="0">
                          <a:latin typeface="Cambria Math" panose="02040503050406030204" pitchFamily="18" charset="0"/>
                          <a:cs typeface="Arial" charset="0"/>
                        </a:rPr>
                        <m:t>𝟏</m:t>
                      </m:r>
                    </m:oMath>
                  </m:oMathPara>
                </a14:m>
                <a:endParaRPr lang="en-US" altLang="zh-CN" sz="2800" dirty="0"/>
              </a:p>
              <a:p>
                <a:pPr marL="0" indent="0" algn="ctr">
                  <a:buNone/>
                </a:pPr>
                <a:endParaRPr lang="en-US" altLang="zh-CN"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46811" y="4074290"/>
                <a:ext cx="8229600" cy="2060459"/>
              </a:xfrm>
              <a:blipFill>
                <a:blip r:embed="rId3"/>
                <a:stretch>
                  <a:fillRect l="-1333" t="-2959"/>
                </a:stretch>
              </a:blipFill>
            </p:spPr>
            <p:txBody>
              <a:bodyPr/>
              <a:lstStyle/>
              <a:p>
                <a:r>
                  <a:rPr lang="zh-CN" altLang="en-US">
                    <a:noFill/>
                  </a:rPr>
                  <a:t> </a:t>
                </a:r>
              </a:p>
            </p:txBody>
          </p:sp>
        </mc:Fallback>
      </mc:AlternateContent>
      <p:grpSp>
        <p:nvGrpSpPr>
          <p:cNvPr id="37" name="组合 36"/>
          <p:cNvGrpSpPr/>
          <p:nvPr/>
        </p:nvGrpSpPr>
        <p:grpSpPr>
          <a:xfrm>
            <a:off x="519412" y="5161100"/>
            <a:ext cx="7495297" cy="983313"/>
            <a:chOff x="477833" y="5339018"/>
            <a:chExt cx="7495297" cy="983313"/>
          </a:xfrm>
        </p:grpSpPr>
        <p:grpSp>
          <p:nvGrpSpPr>
            <p:cNvPr id="17" name="组合 16"/>
            <p:cNvGrpSpPr/>
            <p:nvPr/>
          </p:nvGrpSpPr>
          <p:grpSpPr>
            <a:xfrm>
              <a:off x="2068474" y="5339018"/>
              <a:ext cx="5904656" cy="589136"/>
              <a:chOff x="1187624" y="5179399"/>
              <a:chExt cx="8058952" cy="504855"/>
            </a:xfrm>
          </p:grpSpPr>
          <p:sp>
            <p:nvSpPr>
              <p:cNvPr id="4" name="矩形 3"/>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9" name="文本框 1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462"/>
                  </a:stretch>
                </a:blipFill>
              </p:spPr>
              <p:txBody>
                <a:bodyPr/>
                <a:lstStyle/>
                <a:p>
                  <a:r>
                    <a:rPr lang="zh-CN" altLang="en-US">
                      <a:noFill/>
                    </a:rPr>
                    <a:t> </a:t>
                  </a:r>
                </a:p>
              </p:txBody>
            </p:sp>
          </mc:Fallback>
        </mc:AlternateContent>
        <p:sp>
          <p:nvSpPr>
            <p:cNvPr id="20" name="文本框 1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21" name="文本框 2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22" name="文本框 2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23" name="文本框 2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24" name="文本框 2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p:sp>
          <p:nvSpPr>
            <p:cNvPr id="25" name="文本框 24"/>
            <p:cNvSpPr txBox="1"/>
            <p:nvPr/>
          </p:nvSpPr>
          <p:spPr>
            <a:xfrm>
              <a:off x="5685136" y="5942342"/>
              <a:ext cx="312906" cy="369332"/>
            </a:xfrm>
            <a:prstGeom prst="rect">
              <a:avLst/>
            </a:prstGeom>
            <a:noFill/>
          </p:spPr>
          <p:txBody>
            <a:bodyPr wrap="non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26" name="文本框 25"/>
                <p:cNvSpPr txBox="1"/>
                <p:nvPr/>
              </p:nvSpPr>
              <p:spPr>
                <a:xfrm>
                  <a:off x="7315266" y="594544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7315266" y="594544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27" name="文本框 26"/>
            <p:cNvSpPr txBox="1"/>
            <p:nvPr/>
          </p:nvSpPr>
          <p:spPr>
            <a:xfrm>
              <a:off x="6537646" y="5942342"/>
              <a:ext cx="312906" cy="369332"/>
            </a:xfrm>
            <a:prstGeom prst="rect">
              <a:avLst/>
            </a:prstGeom>
            <a:noFill/>
          </p:spPr>
          <p:txBody>
            <a:bodyPr wrap="non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28" name="文本框 27"/>
                <p:cNvSpPr txBox="1"/>
                <p:nvPr/>
              </p:nvSpPr>
              <p:spPr>
                <a:xfrm>
                  <a:off x="7328080" y="544845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7328080" y="5448454"/>
                  <a:ext cx="445956" cy="369332"/>
                </a:xfrm>
                <a:prstGeom prst="rect">
                  <a:avLst/>
                </a:prstGeom>
                <a:blipFill>
                  <a:blip r:embed="rId6"/>
                  <a:stretch>
                    <a:fillRect/>
                  </a:stretch>
                </a:blipFill>
              </p:spPr>
              <p:txBody>
                <a:bodyPr/>
                <a:lstStyle/>
                <a:p>
                  <a:r>
                    <a:rPr lang="zh-CN" altLang="en-US">
                      <a:noFill/>
                    </a:rPr>
                    <a:t> </a:t>
                  </a:r>
                </a:p>
              </p:txBody>
            </p:sp>
          </mc:Fallback>
        </mc:AlternateContent>
        <p:sp>
          <p:nvSpPr>
            <p:cNvPr id="29" name="文本框 28"/>
            <p:cNvSpPr txBox="1"/>
            <p:nvPr/>
          </p:nvSpPr>
          <p:spPr>
            <a:xfrm>
              <a:off x="2332481" y="5463812"/>
              <a:ext cx="312906" cy="369332"/>
            </a:xfrm>
            <a:prstGeom prst="rect">
              <a:avLst/>
            </a:prstGeom>
            <a:noFill/>
          </p:spPr>
          <p:txBody>
            <a:bodyPr wrap="none" rtlCol="0">
              <a:spAutoFit/>
            </a:bodyPr>
            <a:lstStyle/>
            <a:p>
              <a:r>
                <a:rPr lang="en-US" altLang="zh-CN" dirty="0"/>
                <a:t>1</a:t>
              </a:r>
              <a:endParaRPr lang="zh-CN" altLang="en-US" dirty="0"/>
            </a:p>
          </p:txBody>
        </p:sp>
        <p:sp>
          <p:nvSpPr>
            <p:cNvPr id="30" name="文本框 29"/>
            <p:cNvSpPr txBox="1"/>
            <p:nvPr/>
          </p:nvSpPr>
          <p:spPr>
            <a:xfrm>
              <a:off x="3978320" y="5465768"/>
              <a:ext cx="389850" cy="369332"/>
            </a:xfrm>
            <a:prstGeom prst="rect">
              <a:avLst/>
            </a:prstGeom>
            <a:noFill/>
          </p:spPr>
          <p:txBody>
            <a:bodyPr wrap="none" rtlCol="0">
              <a:spAutoFit/>
            </a:bodyPr>
            <a:lstStyle/>
            <a:p>
              <a:r>
                <a:rPr lang="en-US" altLang="zh-CN" dirty="0"/>
                <a:t>-3</a:t>
              </a:r>
              <a:endParaRPr lang="zh-CN" altLang="en-US" dirty="0"/>
            </a:p>
          </p:txBody>
        </p:sp>
        <p:sp>
          <p:nvSpPr>
            <p:cNvPr id="31" name="文本框 3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32" name="文本框 3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p:sp>
          <p:nvSpPr>
            <p:cNvPr id="33" name="文本框 32"/>
            <p:cNvSpPr txBox="1"/>
            <p:nvPr/>
          </p:nvSpPr>
          <p:spPr>
            <a:xfrm>
              <a:off x="5708492" y="5463812"/>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6555726" y="5463812"/>
              <a:ext cx="312906" cy="369332"/>
            </a:xfrm>
            <a:prstGeom prst="rect">
              <a:avLst/>
            </a:prstGeom>
            <a:noFill/>
          </p:spPr>
          <p:txBody>
            <a:bodyPr wrap="none" rtlCol="0">
              <a:spAutoFit/>
            </a:bodyPr>
            <a:lstStyle/>
            <a:p>
              <a:r>
                <a:rPr lang="en-US" altLang="zh-CN"/>
                <a:t>4</a:t>
              </a:r>
              <a:endParaRPr lang="zh-CN" altLang="en-US" dirty="0"/>
            </a:p>
          </p:txBody>
        </p:sp>
        <p:sp>
          <p:nvSpPr>
            <p:cNvPr id="36" name="矩形 35"/>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椭圆 37"/>
          <p:cNvSpPr/>
          <p:nvPr/>
        </p:nvSpPr>
        <p:spPr>
          <a:xfrm>
            <a:off x="4173245" y="29573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2852114" y="2957351"/>
            <a:ext cx="470125" cy="4845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Rectangle 3"/>
              <p:cNvSpPr txBox="1">
                <a:spLocks noChangeArrowheads="1"/>
              </p:cNvSpPr>
              <p:nvPr/>
            </p:nvSpPr>
            <p:spPr bwMode="auto">
              <a:xfrm>
                <a:off x="457200" y="1199468"/>
                <a:ext cx="8229600" cy="7458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Aft>
                    <a:spcPts val="600"/>
                  </a:spcAft>
                  <a:buNone/>
                </a:pPr>
                <a14:m>
                  <m:oMathPara xmlns:m="http://schemas.openxmlformats.org/officeDocument/2006/math">
                    <m:oMathParaPr>
                      <m:jc m:val="centerGroup"/>
                    </m:oMathParaPr>
                    <m:oMath xmlns:m="http://schemas.openxmlformats.org/officeDocument/2006/math">
                      <m:r>
                        <a:rPr lang="en-US" altLang="en-US" sz="2300" b="1" i="1" dirty="0" smtClean="0">
                          <a:latin typeface="Cambria Math" panose="02040503050406030204" pitchFamily="18" charset="0"/>
                          <a:cs typeface="Arial" charset="0"/>
                        </a:rPr>
                        <m:t>𝒇</m:t>
                      </m:r>
                      <m:d>
                        <m:dPr>
                          <m:ctrlPr>
                            <a:rPr lang="en-US" altLang="en-US" sz="2300" b="1" i="1" dirty="0" smtClean="0">
                              <a:latin typeface="Cambria Math" panose="02040503050406030204" pitchFamily="18" charset="0"/>
                              <a:cs typeface="Arial" charset="0"/>
                            </a:rPr>
                          </m:ctrlPr>
                        </m:dPr>
                        <m:e>
                          <m:r>
                            <a:rPr lang="en-US" altLang="en-US" sz="2300" b="1" i="1" dirty="0" smtClean="0">
                              <a:latin typeface="Cambria Math" panose="02040503050406030204" pitchFamily="18" charset="0"/>
                              <a:cs typeface="Arial" charset="0"/>
                            </a:rPr>
                            <m:t>𝒙</m:t>
                          </m:r>
                        </m:e>
                      </m:d>
                      <m:r>
                        <a:rPr lang="en-US" altLang="en-US" sz="2300" b="1" i="1" dirty="0" smtClean="0">
                          <a:latin typeface="Cambria Math" panose="02040503050406030204" pitchFamily="18" charset="0"/>
                          <a:cs typeface="Arial" charset="0"/>
                        </a:rPr>
                        <m:t>=</m:t>
                      </m:r>
                      <m:sSub>
                        <m:sSubPr>
                          <m:ctrlPr>
                            <a:rPr lang="en-US" altLang="en-US" sz="2300" b="1" i="1" dirty="0" smtClean="0">
                              <a:latin typeface="Cambria Math" panose="02040503050406030204" pitchFamily="18" charset="0"/>
                              <a:cs typeface="Arial" charset="0"/>
                            </a:rPr>
                          </m:ctrlPr>
                        </m:sSubPr>
                        <m:e>
                          <m:r>
                            <a:rPr lang="en-US" altLang="en-US" sz="2300" b="1" i="1" dirty="0" smtClean="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𝟎</m:t>
                          </m:r>
                        </m:sub>
                      </m:sSub>
                      <m:r>
                        <a:rPr lang="en-US" altLang="en-US" sz="2300" b="1" i="1"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𝟏</m:t>
                          </m:r>
                        </m:sub>
                      </m:sSub>
                      <m:r>
                        <a:rPr lang="en-US" altLang="en-US" sz="2300" b="1" i="1" dirty="0" smtClean="0">
                          <a:latin typeface="Cambria Math" panose="02040503050406030204" pitchFamily="18" charset="0"/>
                          <a:cs typeface="Arial" charset="0"/>
                        </a:rPr>
                        <m:t>𝒙</m:t>
                      </m:r>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𝟐</m:t>
                          </m:r>
                        </m:sub>
                      </m:sSub>
                      <m:sSup>
                        <m:sSupPr>
                          <m:ctrlPr>
                            <a:rPr lang="en-US" altLang="en-US" sz="2300" b="1" i="1" dirty="0" smtClean="0">
                              <a:latin typeface="Cambria Math" panose="02040503050406030204" pitchFamily="18" charset="0"/>
                              <a:cs typeface="Arial" charset="0"/>
                            </a:rPr>
                          </m:ctrlPr>
                        </m:sSupPr>
                        <m:e>
                          <m:r>
                            <a:rPr lang="en-US" altLang="en-US" sz="2300" b="1" i="1" dirty="0" smtClean="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𝟐</m:t>
                          </m:r>
                        </m:sup>
                      </m:sSup>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ea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r>
                            <a:rPr lang="en-US" altLang="en-US" sz="2300" b="1" i="1" dirty="0" smtClean="0">
                              <a:latin typeface="Cambria Math" panose="02040503050406030204" pitchFamily="18" charset="0"/>
                              <a:cs typeface="Arial" charset="0"/>
                            </a:rPr>
                            <m:t>−</m:t>
                          </m:r>
                          <m:r>
                            <a:rPr lang="en-US" altLang="en-US" sz="2300" b="1" i="1" dirty="0" smtClean="0">
                              <a:latin typeface="Cambria Math" panose="02040503050406030204" pitchFamily="18" charset="0"/>
                              <a:cs typeface="Arial" charset="0"/>
                            </a:rPr>
                            <m:t>𝟏</m:t>
                          </m:r>
                        </m:sup>
                      </m:sSup>
                      <m:r>
                        <a:rPr lang="en-US" altLang="en-US" sz="2300" b="1" i="0" dirty="0" smtClean="0">
                          <a:latin typeface="Cambria Math" panose="02040503050406030204" pitchFamily="18" charset="0"/>
                          <a:cs typeface="Arial" charset="0"/>
                        </a:rPr>
                        <m:t>+</m:t>
                      </m:r>
                      <m:sSub>
                        <m:sSubPr>
                          <m:ctrlPr>
                            <a:rPr lang="en-US" altLang="en-US" sz="2300" b="1" i="1" dirty="0">
                              <a:latin typeface="Cambria Math" panose="02040503050406030204" pitchFamily="18" charset="0"/>
                              <a:cs typeface="Arial" charset="0"/>
                            </a:rPr>
                          </m:ctrlPr>
                        </m:sSubPr>
                        <m:e>
                          <m:r>
                            <a:rPr lang="en-US" altLang="en-US" sz="2300" b="1" i="1" dirty="0">
                              <a:latin typeface="Cambria Math" panose="02040503050406030204" pitchFamily="18" charset="0"/>
                              <a:cs typeface="Arial" charset="0"/>
                            </a:rPr>
                            <m:t>𝒂</m:t>
                          </m:r>
                        </m:e>
                        <m:sub>
                          <m:r>
                            <a:rPr lang="en-US" altLang="en-US" sz="2300" b="1" i="1" dirty="0" smtClean="0">
                              <a:latin typeface="Cambria Math" panose="02040503050406030204" pitchFamily="18" charset="0"/>
                              <a:cs typeface="Arial" charset="0"/>
                            </a:rPr>
                            <m:t>𝒏</m:t>
                          </m:r>
                        </m:sub>
                      </m:sSub>
                      <m:sSup>
                        <m:sSupPr>
                          <m:ctrlPr>
                            <a:rPr lang="en-US" altLang="en-US" sz="2300" b="1" i="1" dirty="0">
                              <a:latin typeface="Cambria Math" panose="02040503050406030204" pitchFamily="18" charset="0"/>
                              <a:cs typeface="Arial" charset="0"/>
                            </a:rPr>
                          </m:ctrlPr>
                        </m:sSupPr>
                        <m:e>
                          <m:r>
                            <a:rPr lang="en-US" altLang="en-US" sz="2300" b="1" i="1" dirty="0">
                              <a:latin typeface="Cambria Math" panose="02040503050406030204" pitchFamily="18" charset="0"/>
                              <a:cs typeface="Arial" charset="0"/>
                            </a:rPr>
                            <m:t>𝒙</m:t>
                          </m:r>
                        </m:e>
                        <m:sup>
                          <m:r>
                            <a:rPr lang="en-US" altLang="en-US" sz="2300" b="1" i="1" dirty="0" smtClean="0">
                              <a:latin typeface="Cambria Math" panose="02040503050406030204" pitchFamily="18" charset="0"/>
                              <a:cs typeface="Arial" charset="0"/>
                            </a:rPr>
                            <m:t>𝒏</m:t>
                          </m:r>
                        </m:sup>
                      </m:sSup>
                    </m:oMath>
                  </m:oMathPara>
                </a14:m>
                <a:endParaRPr lang="en-US" altLang="en-US" sz="2300" b="1" dirty="0">
                  <a:latin typeface="Arial" charset="0"/>
                  <a:cs typeface="Arial" charset="0"/>
                </a:endParaRPr>
              </a:p>
              <a:p>
                <a:endParaRPr lang="en-US" altLang="en-US" sz="2300"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solidFill>
                    <a:schemeClr val="bg2"/>
                  </a:solidFill>
                  <a:latin typeface="Arial" charset="0"/>
                  <a:cs typeface="Arial" charset="0"/>
                </a:endParaRPr>
              </a:p>
            </p:txBody>
          </p:sp>
        </mc:Choice>
        <mc:Fallback xmlns="">
          <p:sp>
            <p:nvSpPr>
              <p:cNvPr id="40" name="Rectangle 3"/>
              <p:cNvSpPr txBox="1">
                <a:spLocks noRot="1" noChangeAspect="1" noMove="1" noResize="1" noEditPoints="1" noAdjustHandles="1" noChangeArrowheads="1" noChangeShapeType="1" noTextEdit="1"/>
              </p:cNvSpPr>
              <p:nvPr/>
            </p:nvSpPr>
            <p:spPr bwMode="auto">
              <a:xfrm>
                <a:off x="457200" y="1199468"/>
                <a:ext cx="8229600" cy="745809"/>
              </a:xfrm>
              <a:prstGeom prst="rect">
                <a:avLst/>
              </a:prstGeom>
              <a:blipFill>
                <a:blip r:embed="rId7"/>
                <a:stretch>
                  <a:fillRect/>
                </a:stretch>
              </a:blipFill>
              <a:ln w="9525">
                <a:noFill/>
                <a:miter lim="800000"/>
                <a:headEnd/>
                <a:tailEnd/>
              </a:ln>
            </p:spPr>
            <p:txBody>
              <a:bodyPr/>
              <a:lstStyle/>
              <a:p>
                <a:r>
                  <a:rPr lang="zh-CN" altLang="en-US">
                    <a:noFill/>
                  </a:rPr>
                  <a:t> </a:t>
                </a:r>
              </a:p>
            </p:txBody>
          </p:sp>
        </mc:Fallback>
      </mc:AlternateContent>
      <p:grpSp>
        <p:nvGrpSpPr>
          <p:cNvPr id="41" name="组合 40"/>
          <p:cNvGrpSpPr/>
          <p:nvPr/>
        </p:nvGrpSpPr>
        <p:grpSpPr>
          <a:xfrm>
            <a:off x="1331640" y="1844824"/>
            <a:ext cx="6624736" cy="2160240"/>
            <a:chOff x="899592" y="2852936"/>
            <a:chExt cx="3816424" cy="2304256"/>
          </a:xfrm>
        </p:grpSpPr>
        <p:sp>
          <p:nvSpPr>
            <p:cNvPr id="42" name="矩形 41"/>
            <p:cNvSpPr/>
            <p:nvPr/>
          </p:nvSpPr>
          <p:spPr>
            <a:xfrm>
              <a:off x="899592" y="2852936"/>
              <a:ext cx="3816424" cy="230425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187624" y="2910423"/>
              <a:ext cx="3374032" cy="2166747"/>
            </a:xfrm>
            <a:prstGeom prst="rect">
              <a:avLst/>
            </a:prstGeom>
            <a:noFill/>
          </p:spPr>
          <p:txBody>
            <a:bodyPr wrap="square" rtlCol="0">
              <a:spAutoFit/>
            </a:bodyPr>
            <a:lstStyle/>
            <a:p>
              <a:r>
                <a:rPr lang="en-US" altLang="zh-CN" dirty="0">
                  <a:solidFill>
                    <a:srgbClr val="0000FF"/>
                  </a:solidFill>
                  <a:latin typeface="Arial" panose="020B0604020202020204" pitchFamily="34" charset="0"/>
                  <a:cs typeface="Arial" panose="020B0604020202020204" pitchFamily="34" charset="0"/>
                </a:rPr>
                <a:t>double</a:t>
              </a:r>
              <a:r>
                <a:rPr lang="en-US" altLang="zh-CN" dirty="0">
                  <a:latin typeface="Arial" panose="020B0604020202020204" pitchFamily="34" charset="0"/>
                  <a:cs typeface="Arial" panose="020B0604020202020204" pitchFamily="34" charset="0"/>
                </a:rPr>
                <a:t> fpoly1 (</a:t>
              </a:r>
              <a:r>
                <a:rPr lang="en-US" altLang="zh-CN" dirty="0">
                  <a:solidFill>
                    <a:srgbClr val="0000FF"/>
                  </a:solidFill>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solidFill>
                    <a:srgbClr val="0000FF"/>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a[ ], </a:t>
              </a:r>
              <a:r>
                <a:rPr lang="en-US" altLang="zh-CN" dirty="0">
                  <a:solidFill>
                    <a:srgbClr val="0000FF"/>
                  </a:solidFill>
                  <a:latin typeface="Arial" panose="020B0604020202020204" pitchFamily="34" charset="0"/>
                  <a:cs typeface="Arial" panose="020B0604020202020204" pitchFamily="34" charset="0"/>
                </a:rPr>
                <a:t>double </a:t>
              </a:r>
              <a:r>
                <a:rPr lang="en-US" altLang="zh-CN" dirty="0">
                  <a:latin typeface="Arial" panose="020B0604020202020204" pitchFamily="34" charset="0"/>
                  <a:cs typeface="Arial" panose="020B0604020202020204" pitchFamily="34" charset="0"/>
                </a:rPr>
                <a:t>x )</a:t>
              </a:r>
            </a:p>
            <a:p>
              <a:r>
                <a:rPr lang="en-US" altLang="zh-CN" dirty="0">
                  <a:latin typeface="Arial" panose="020B0604020202020204" pitchFamily="34" charset="0"/>
                  <a:cs typeface="Arial" panose="020B0604020202020204" pitchFamily="34" charset="0"/>
                </a:rPr>
                <a:t>{ </a:t>
              </a:r>
              <a:r>
                <a:rPr lang="en-US" altLang="zh-CN" dirty="0" err="1">
                  <a:solidFill>
                    <a:srgbClr val="0000FF"/>
                  </a:solidFill>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 double </a:t>
              </a:r>
              <a:r>
                <a:rPr lang="en-US" altLang="zh-CN" dirty="0">
                  <a:latin typeface="Arial" panose="020B0604020202020204" pitchFamily="34" charset="0"/>
                  <a:cs typeface="Arial" panose="020B0604020202020204" pitchFamily="34" charset="0"/>
                </a:rPr>
                <a:t>p = a[0];</a:t>
              </a:r>
            </a:p>
            <a:p>
              <a:r>
                <a:rPr lang="en-US" altLang="zh-CN" dirty="0">
                  <a:latin typeface="Arial" panose="020B0604020202020204" pitchFamily="34" charset="0"/>
                  <a:cs typeface="Arial" panose="020B0604020202020204" pitchFamily="34" charset="0"/>
                </a:rPr>
                <a:t>  </a:t>
              </a:r>
              <a:r>
                <a:rPr lang="en-US" altLang="zh-CN" dirty="0">
                  <a:solidFill>
                    <a:srgbClr val="0000FF"/>
                  </a:solidFill>
                  <a:latin typeface="Arial" panose="020B0604020202020204" pitchFamily="34" charset="0"/>
                  <a:cs typeface="Arial" panose="020B0604020202020204" pitchFamily="34" charset="0"/>
                </a:rPr>
                <a:t>for</a:t>
              </a: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1;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&lt;=n;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       p += (a[</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 pow( x, </a:t>
              </a:r>
              <a:r>
                <a:rPr lang="en-US" altLang="zh-CN" dirty="0" err="1">
                  <a:latin typeface="Arial" panose="020B0604020202020204" pitchFamily="34" charset="0"/>
                  <a:cs typeface="Arial" panose="020B0604020202020204" pitchFamily="34" charset="0"/>
                </a:rPr>
                <a:t>i</a:t>
              </a:r>
              <a:r>
                <a:rPr lang="en-US" altLang="zh-CN" dirty="0">
                  <a:latin typeface="Arial" panose="020B0604020202020204" pitchFamily="34" charset="0"/>
                  <a:cs typeface="Arial" panose="020B0604020202020204" pitchFamily="34" charset="0"/>
                </a:rPr>
                <a:t>) );</a:t>
              </a:r>
            </a:p>
            <a:p>
              <a:r>
                <a:rPr lang="en-US" altLang="zh-CN" dirty="0">
                  <a:solidFill>
                    <a:srgbClr val="0000FF"/>
                  </a:solidFill>
                  <a:latin typeface="Arial" panose="020B0604020202020204" pitchFamily="34" charset="0"/>
                  <a:cs typeface="Arial" panose="020B0604020202020204" pitchFamily="34" charset="0"/>
                </a:rPr>
                <a:t>  return </a:t>
              </a:r>
              <a:r>
                <a:rPr lang="en-US" altLang="zh-CN" dirty="0">
                  <a:latin typeface="Arial" panose="020B0604020202020204" pitchFamily="34" charset="0"/>
                  <a:cs typeface="Arial" panose="020B0604020202020204" pitchFamily="34" charset="0"/>
                </a:rPr>
                <a:t>p;</a:t>
              </a:r>
            </a:p>
            <a:p>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44" name="Text Box 13"/>
          <p:cNvSpPr txBox="1">
            <a:spLocks noChangeArrowheads="1"/>
          </p:cNvSpPr>
          <p:nvPr/>
        </p:nvSpPr>
        <p:spPr bwMode="auto">
          <a:xfrm>
            <a:off x="7384244" y="6273003"/>
            <a:ext cx="15039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400" dirty="0">
                <a:solidFill>
                  <a:srgbClr val="FF0000"/>
                </a:solidFill>
                <a:ea typeface="宋体" panose="02010600030101010101" pitchFamily="2" charset="-122"/>
              </a:rPr>
              <a:t>Problem?</a:t>
            </a:r>
          </a:p>
        </p:txBody>
      </p:sp>
      <p:pic>
        <p:nvPicPr>
          <p:cNvPr id="45" name="Picture 44"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902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P spid="39" grpId="0" animBg="1"/>
      <p:bldP spid="4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379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the full function is</a:t>
            </a:r>
          </a:p>
          <a:p>
            <a:pPr eaLnBrk="1" hangingPunct="1">
              <a:buFontTx/>
              <a:buNone/>
            </a:pPr>
            <a:endParaRPr lang="en-US" sz="900" dirty="0">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eaLnBrk="1" hangingPunct="1">
              <a:buFontTx/>
              <a:buNone/>
            </a:pPr>
            <a:r>
              <a:rPr lang="en-US" sz="1800" dirty="0">
                <a:solidFill>
                  <a:srgbClr val="D20000"/>
                </a:solidFill>
                <a:latin typeface="Consolas" pitchFamily="49" charset="0"/>
                <a:cs typeface="Consolas" pitchFamily="49" charset="0"/>
              </a:rPr>
              <a:t>		    if ( empty() ) {</a:t>
            </a:r>
          </a:p>
          <a:p>
            <a:pPr eaLnBrk="1" hangingPunct="1">
              <a:buFontTx/>
              <a:buNone/>
            </a:pPr>
            <a:r>
              <a:rPr lang="en-US" sz="1800" dirty="0">
                <a:solidFill>
                  <a:srgbClr val="D20000"/>
                </a:solidFill>
                <a:latin typeface="Consolas" pitchFamily="49" charset="0"/>
                <a:cs typeface="Consolas" pitchFamily="49" charset="0"/>
              </a:rPr>
              <a:t>		        throw underflow();</a:t>
            </a:r>
            <a:br>
              <a:rPr lang="en-US" sz="1800" dirty="0">
                <a:solidFill>
                  <a:srgbClr val="D20000"/>
                </a:solidFill>
                <a:latin typeface="Consolas" pitchFamily="49" charset="0"/>
                <a:cs typeface="Consolas" pitchFamily="49" charset="0"/>
              </a:rPr>
            </a:br>
            <a:r>
              <a:rPr lang="en-US" sz="1800" dirty="0">
                <a:solidFill>
                  <a:srgbClr val="D20000"/>
                </a:solidFill>
                <a:latin typeface="Consolas" pitchFamily="49" charset="0"/>
                <a:cs typeface="Consolas" pitchFamily="49" charset="0"/>
              </a:rPr>
              <a:t>	    }</a:t>
            </a:r>
          </a:p>
          <a:p>
            <a:pPr eaLnBrk="1" hangingPunct="1">
              <a:buFontTx/>
              <a:buNone/>
            </a:pPr>
            <a:endParaRPr lang="en-US" sz="1800" dirty="0">
              <a:solidFill>
                <a:srgbClr val="D20000"/>
              </a:solidFill>
              <a:latin typeface="Consolas" pitchFamily="49" charset="0"/>
              <a:cs typeface="Consolas" pitchFamily="49" charset="0"/>
            </a:endParaRPr>
          </a:p>
          <a:p>
            <a:pPr eaLnBrk="1" hangingPunct="1">
              <a:buFontTx/>
              <a:buNone/>
            </a:pPr>
            <a:r>
              <a:rPr lang="en-US" sz="1800" dirty="0">
                <a:latin typeface="Consolas" pitchFamily="49" charset="0"/>
                <a:cs typeface="Consolas" pitchFamily="49" charset="0"/>
              </a:rPr>
              <a:t>		    return head()-&gt;retrieve();</a:t>
            </a:r>
          </a:p>
          <a:p>
            <a:pPr eaLnBrk="1" hangingPunct="1">
              <a:buFontTx/>
              <a:buNone/>
            </a:pPr>
            <a:r>
              <a:rPr lang="en-US" sz="1800" dirty="0">
                <a:latin typeface="Consolas" pitchFamily="49" charset="0"/>
                <a:cs typeface="Consolas" pitchFamily="49" charset="0"/>
              </a:rPr>
              <a:t>		}</a:t>
            </a:r>
          </a:p>
          <a:p>
            <a:pPr eaLnBrk="1" hangingPunct="1">
              <a:buFontTx/>
              <a:buNone/>
            </a:pPr>
            <a:endParaRPr lang="en-US" dirty="0">
              <a:latin typeface="Consolas" pitchFamily="49" charset="0"/>
              <a:cs typeface="Consolas" pitchFamily="49" charset="0"/>
            </a:endParaRPr>
          </a:p>
        </p:txBody>
      </p:sp>
      <p:pic>
        <p:nvPicPr>
          <p:cNvPr id="33796" name="Picture 3379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71751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front() const</a:t>
            </a:r>
            <a:endParaRPr lang="en-US" dirty="0">
              <a:latin typeface="Arial" charset="0"/>
              <a:cs typeface="Arial" charset="0"/>
            </a:endParaRPr>
          </a:p>
        </p:txBody>
      </p:sp>
      <p:sp>
        <p:nvSpPr>
          <p:cNvPr id="34819"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Why is </a:t>
            </a:r>
            <a:r>
              <a:rPr lang="en-US" dirty="0" err="1">
                <a:solidFill>
                  <a:srgbClr val="FF0000"/>
                </a:solidFill>
                <a:latin typeface="Consolas" pitchFamily="49" charset="0"/>
                <a:cs typeface="Consolas" pitchFamily="49" charset="0"/>
              </a:rPr>
              <a:t>emtpy</a:t>
            </a:r>
            <a:r>
              <a:rPr lang="en-US" dirty="0">
                <a:solidFill>
                  <a:srgbClr val="FF0000"/>
                </a:solidFill>
                <a:latin typeface="Consolas" pitchFamily="49" charset="0"/>
                <a:cs typeface="Consolas" pitchFamily="49" charset="0"/>
              </a:rPr>
              <a:t>()</a:t>
            </a:r>
            <a:r>
              <a:rPr lang="en-US" dirty="0">
                <a:latin typeface="Arial" charset="0"/>
                <a:cs typeface="Arial" charset="0"/>
              </a:rPr>
              <a:t> better than</a:t>
            </a:r>
          </a:p>
          <a:p>
            <a:pPr eaLnBrk="1" hangingPunct="1">
              <a:buFont typeface="Arial" charset="0"/>
              <a:buNone/>
            </a:pPr>
            <a:endParaRPr lang="en-US" sz="900" dirty="0">
              <a:latin typeface="Arial" charset="0"/>
              <a:cs typeface="Arial" charset="0"/>
            </a:endParaRPr>
          </a:p>
          <a:p>
            <a:pPr lvl="2" eaLnBrk="1" hangingPunct="1">
              <a:buFontTx/>
              <a:buNone/>
            </a:pPr>
            <a:r>
              <a:rPr lang="en-US" sz="1800" dirty="0" err="1">
                <a:latin typeface="Consolas" pitchFamily="49" charset="0"/>
                <a:cs typeface="Consolas" pitchFamily="49" charset="0"/>
              </a:rPr>
              <a:t>int</a:t>
            </a:r>
            <a:r>
              <a:rPr lang="en-US" sz="1800" dirty="0">
                <a:latin typeface="Consolas" pitchFamily="49" charset="0"/>
                <a:cs typeface="Consolas" pitchFamily="49" charset="0"/>
              </a:rPr>
              <a:t> List::front() const {</a:t>
            </a:r>
          </a:p>
          <a:p>
            <a:pPr lvl="2" eaLnBrk="1" hangingPunct="1">
              <a:buFontTx/>
              <a:buNone/>
            </a:pPr>
            <a:r>
              <a:rPr lang="en-US" sz="1800" dirty="0">
                <a:latin typeface="Consolas" pitchFamily="49" charset="0"/>
                <a:cs typeface="Consolas" pitchFamily="49" charset="0"/>
              </a:rPr>
              <a:t>    if ( </a:t>
            </a:r>
            <a:r>
              <a:rPr lang="en-US" sz="1800" dirty="0" err="1">
                <a:solidFill>
                  <a:srgbClr val="FF0000"/>
                </a:solidFill>
                <a:latin typeface="Consolas" pitchFamily="49" charset="0"/>
                <a:cs typeface="Consolas" pitchFamily="49" charset="0"/>
              </a:rPr>
              <a:t>list_head</a:t>
            </a:r>
            <a:r>
              <a:rPr lang="en-US" sz="1800" dirty="0">
                <a:solidFill>
                  <a:srgbClr val="FF0000"/>
                </a:solidFill>
                <a:latin typeface="Consolas" pitchFamily="49" charset="0"/>
                <a:cs typeface="Consolas" pitchFamily="49" charset="0"/>
              </a:rPr>
              <a:t> == </a:t>
            </a:r>
            <a:r>
              <a:rPr lang="en-US" sz="1800" dirty="0" err="1">
                <a:solidFill>
                  <a:srgbClr val="FF0000"/>
                </a:solidFill>
                <a:latin typeface="Consolas" pitchFamily="49" charset="0"/>
                <a:cs typeface="Consolas" pitchFamily="49" charset="0"/>
              </a:rPr>
              <a:t>nullptr</a:t>
            </a:r>
            <a:r>
              <a:rPr lang="en-US" sz="1800" dirty="0">
                <a:latin typeface="Consolas" pitchFamily="49" charset="0"/>
                <a:cs typeface="Consolas" pitchFamily="49" charset="0"/>
              </a:rPr>
              <a:t> ) {</a:t>
            </a:r>
          </a:p>
          <a:p>
            <a:pPr lvl="2" eaLnBrk="1" hangingPunct="1">
              <a:buFontTx/>
              <a:buNone/>
            </a:pPr>
            <a:r>
              <a:rPr lang="en-US" sz="1800" dirty="0">
                <a:latin typeface="Consolas" pitchFamily="49" charset="0"/>
                <a:cs typeface="Consolas" pitchFamily="49" charset="0"/>
              </a:rPr>
              <a:t>        throw underflow();</a:t>
            </a:r>
            <a:br>
              <a:rPr lang="en-US" sz="1800" dirty="0">
                <a:latin typeface="Consolas" pitchFamily="49" charset="0"/>
                <a:cs typeface="Consolas" pitchFamily="49" charset="0"/>
              </a:rPr>
            </a:br>
            <a:r>
              <a:rPr lang="en-US" sz="1800" dirty="0">
                <a:latin typeface="Consolas" pitchFamily="49" charset="0"/>
                <a:cs typeface="Consolas" pitchFamily="49" charset="0"/>
              </a:rPr>
              <a:t>  }</a:t>
            </a:r>
          </a:p>
          <a:p>
            <a:pPr lvl="2" eaLnBrk="1" hangingPunct="1">
              <a:buFontTx/>
              <a:buNone/>
            </a:pPr>
            <a:endParaRPr lang="en-US" sz="1800" dirty="0">
              <a:latin typeface="Consolas" pitchFamily="49" charset="0"/>
              <a:cs typeface="Consolas" pitchFamily="49" charset="0"/>
            </a:endParaRPr>
          </a:p>
          <a:p>
            <a:pPr lvl="2" eaLnBrk="1" hangingPunct="1">
              <a:buFontTx/>
              <a:buNone/>
            </a:pPr>
            <a:r>
              <a:rPr lang="en-US" sz="1800" dirty="0">
                <a:latin typeface="Consolas" pitchFamily="49" charset="0"/>
                <a:cs typeface="Consolas" pitchFamily="49" charset="0"/>
              </a:rPr>
              <a:t>    return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-&gt;element;</a:t>
            </a:r>
          </a:p>
          <a:p>
            <a:pPr lvl="2" eaLnBrk="1" hangingPunct="1">
              <a:buFontTx/>
              <a:buNone/>
            </a:pPr>
            <a:r>
              <a:rPr lang="en-US" sz="1800" dirty="0">
                <a:latin typeface="Consolas" pitchFamily="49" charset="0"/>
                <a:cs typeface="Consolas" pitchFamily="49" charset="0"/>
              </a:rPr>
              <a:t>}</a:t>
            </a:r>
            <a:endParaRPr lang="en-US" dirty="0">
              <a:latin typeface="Consolas" pitchFamily="49" charset="0"/>
              <a:cs typeface="Consolas" pitchFamily="49" charset="0"/>
            </a:endParaRPr>
          </a:p>
          <a:p>
            <a:pPr eaLnBrk="1" hangingPunct="1">
              <a:buFont typeface="Arial" charset="0"/>
              <a:buNone/>
            </a:pPr>
            <a:r>
              <a:rPr lang="en-US" dirty="0">
                <a:latin typeface="Arial" charset="0"/>
                <a:cs typeface="Arial"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Two benefits:</a:t>
            </a:r>
          </a:p>
          <a:p>
            <a:pPr lvl="1" eaLnBrk="1" hangingPunct="1"/>
            <a:r>
              <a:rPr lang="en-US" dirty="0">
                <a:latin typeface="Arial" charset="0"/>
                <a:cs typeface="Arial" charset="0"/>
              </a:rPr>
              <a:t>More readable</a:t>
            </a:r>
          </a:p>
          <a:p>
            <a:pPr lvl="1" eaLnBrk="1" hangingPunct="1"/>
            <a:r>
              <a:rPr lang="en-US" dirty="0">
                <a:latin typeface="Arial" charset="0"/>
                <a:cs typeface="Arial" charset="0"/>
              </a:rPr>
              <a:t>If the implementation changes, we do nothing</a:t>
            </a:r>
          </a:p>
        </p:txBody>
      </p:sp>
      <p:pic>
        <p:nvPicPr>
          <p:cNvPr id="34820" name="Picture 3481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8393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584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Next, let us add an element to the list</a:t>
            </a:r>
          </a:p>
          <a:p>
            <a:pPr eaLnBrk="1" hangingPunct="1">
              <a:buFont typeface="Arial" charset="0"/>
              <a:buNone/>
            </a:pPr>
            <a:r>
              <a:rPr lang="en-US" dirty="0">
                <a:latin typeface="Arial" charset="0"/>
                <a:cs typeface="Arial" charset="0"/>
              </a:rPr>
              <a:t>	If it is empty, we start with:</a:t>
            </a:r>
          </a:p>
          <a:p>
            <a:pPr eaLnBrk="1" hangingPunct="1">
              <a:buFontTx/>
              <a:buNone/>
            </a:pPr>
            <a:endParaRPr lang="en-US" dirty="0">
              <a:latin typeface="Arial" charset="0"/>
              <a:cs typeface="Arial" charset="0"/>
            </a:endParaRP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and, if we try to add 81, we should end up with:</a:t>
            </a:r>
          </a:p>
        </p:txBody>
      </p:sp>
      <p:pic>
        <p:nvPicPr>
          <p:cNvPr id="35844" name="Picture 6" descr="s1"/>
          <p:cNvPicPr>
            <a:picLocks noChangeAspect="1" noChangeArrowheads="1"/>
          </p:cNvPicPr>
          <p:nvPr/>
        </p:nvPicPr>
        <p:blipFill>
          <a:blip r:embed="rId2" cstate="print"/>
          <a:srcRect/>
          <a:stretch>
            <a:fillRect/>
          </a:stretch>
        </p:blipFill>
        <p:spPr bwMode="auto">
          <a:xfrm>
            <a:off x="1835150" y="4221163"/>
            <a:ext cx="4892675" cy="568325"/>
          </a:xfrm>
          <a:prstGeom prst="rect">
            <a:avLst/>
          </a:prstGeom>
          <a:noFill/>
          <a:ln w="9525">
            <a:noFill/>
            <a:miter lim="800000"/>
            <a:headEnd/>
            <a:tailEnd/>
          </a:ln>
        </p:spPr>
      </p:pic>
      <p:pic>
        <p:nvPicPr>
          <p:cNvPr id="35845" name="Picture 7" descr="s0"/>
          <p:cNvPicPr>
            <a:picLocks noChangeAspect="1" noChangeArrowheads="1"/>
          </p:cNvPicPr>
          <p:nvPr/>
        </p:nvPicPr>
        <p:blipFill>
          <a:blip r:embed="rId3" cstate="print"/>
          <a:srcRect/>
          <a:stretch>
            <a:fillRect/>
          </a:stretch>
        </p:blipFill>
        <p:spPr bwMode="auto">
          <a:xfrm>
            <a:off x="1835150" y="2420938"/>
            <a:ext cx="3162300" cy="568325"/>
          </a:xfrm>
          <a:prstGeom prst="rect">
            <a:avLst/>
          </a:prstGeom>
          <a:noFill/>
          <a:ln w="9525">
            <a:noFill/>
            <a:miter lim="800000"/>
            <a:headEnd/>
            <a:tailEnd/>
          </a:ln>
        </p:spPr>
      </p:pic>
      <p:pic>
        <p:nvPicPr>
          <p:cNvPr id="35846" name="Picture 3584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21271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686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must:</a:t>
            </a:r>
          </a:p>
          <a:p>
            <a:pPr lvl="1" eaLnBrk="1" hangingPunct="1"/>
            <a:r>
              <a:rPr lang="en-US" dirty="0">
                <a:latin typeface="Arial" charset="0"/>
                <a:cs typeface="Arial" charset="0"/>
              </a:rPr>
              <a:t>create a new node which:</a:t>
            </a:r>
          </a:p>
          <a:p>
            <a:pPr lvl="2" eaLnBrk="1" hangingPunct="1"/>
            <a:r>
              <a:rPr lang="en-US" dirty="0">
                <a:latin typeface="Arial" charset="0"/>
                <a:cs typeface="Arial" charset="0"/>
              </a:rPr>
              <a:t>stores the value </a:t>
            </a:r>
            <a:r>
              <a:rPr lang="en-US" b="1" dirty="0">
                <a:solidFill>
                  <a:srgbClr val="990099"/>
                </a:solidFill>
                <a:latin typeface="Courier New" pitchFamily="49" charset="0"/>
                <a:cs typeface="Arial" charset="0"/>
              </a:rPr>
              <a:t>81</a:t>
            </a:r>
            <a:r>
              <a:rPr lang="en-US" dirty="0">
                <a:latin typeface="Arial" charset="0"/>
                <a:cs typeface="Arial" charset="0"/>
              </a:rPr>
              <a:t>, and</a:t>
            </a:r>
          </a:p>
          <a:p>
            <a:pPr lvl="2" eaLnBrk="1" hangingPunct="1"/>
            <a:r>
              <a:rPr lang="en-US" dirty="0">
                <a:latin typeface="Arial" charset="0"/>
                <a:cs typeface="Arial" charset="0"/>
              </a:rPr>
              <a:t>is pointing to </a:t>
            </a:r>
            <a:r>
              <a:rPr lang="en-US" b="1" dirty="0">
                <a:solidFill>
                  <a:srgbClr val="D20000"/>
                </a:solidFill>
                <a:latin typeface="Courier New" pitchFamily="49" charset="0"/>
                <a:cs typeface="Arial" charset="0"/>
              </a:rPr>
              <a:t>0(null)</a:t>
            </a:r>
          </a:p>
          <a:p>
            <a:pPr lvl="1" eaLnBrk="1" hangingPunct="1"/>
            <a:r>
              <a:rPr lang="en-US" dirty="0">
                <a:latin typeface="Arial" charset="0"/>
                <a:cs typeface="Arial" charset="0"/>
              </a:rPr>
              <a:t>assign its address to </a:t>
            </a:r>
            <a:r>
              <a:rPr lang="en-US"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a:t>
            </a:r>
            <a:r>
              <a:rPr lang="en-US" sz="1800" dirty="0">
                <a:solidFill>
                  <a:srgbClr val="990099"/>
                </a:solidFill>
                <a:latin typeface="Consolas" pitchFamily="49" charset="0"/>
                <a:cs typeface="Consolas" pitchFamily="49" charset="0"/>
              </a:rPr>
              <a:t>81</a:t>
            </a:r>
            <a:r>
              <a:rPr lang="en-US" sz="1800" dirty="0">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nullptr</a:t>
            </a:r>
            <a:r>
              <a:rPr lang="en-US" sz="1800" dirty="0">
                <a:latin typeface="Consolas" pitchFamily="49" charset="0"/>
                <a:cs typeface="Consolas" pitchFamily="49" charset="0"/>
              </a:rPr>
              <a:t> );</a:t>
            </a:r>
          </a:p>
        </p:txBody>
      </p:sp>
      <p:pic>
        <p:nvPicPr>
          <p:cNvPr id="36868" name="Picture 3686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0611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789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Suppose however, we already have a non-empty list</a:t>
            </a:r>
          </a:p>
          <a:p>
            <a:pPr eaLnBrk="1" hangingPunct="1"/>
            <a:endParaRPr lang="en-US" dirty="0">
              <a:latin typeface="Arial" charset="0"/>
              <a:cs typeface="Arial" charset="0"/>
            </a:endParaRPr>
          </a:p>
          <a:p>
            <a:pPr eaLnBrk="1" hangingPunct="1">
              <a:buFont typeface="Arial" charset="0"/>
              <a:buNone/>
            </a:pPr>
            <a:r>
              <a:rPr lang="en-US" dirty="0">
                <a:latin typeface="Arial" charset="0"/>
                <a:cs typeface="Arial" charset="0"/>
              </a:rPr>
              <a:t>	Adding </a:t>
            </a:r>
            <a:r>
              <a:rPr lang="en-US" b="1" dirty="0">
                <a:solidFill>
                  <a:schemeClr val="hlink"/>
                </a:solidFill>
                <a:latin typeface="Courier New" pitchFamily="49" charset="0"/>
                <a:cs typeface="Arial" charset="0"/>
              </a:rPr>
              <a:t>70</a:t>
            </a:r>
            <a:r>
              <a:rPr lang="en-US" dirty="0">
                <a:latin typeface="Arial" charset="0"/>
                <a:cs typeface="Arial" charset="0"/>
              </a:rPr>
              <a:t>, we want:</a:t>
            </a:r>
          </a:p>
          <a:p>
            <a:pPr eaLnBrk="1" hangingPunct="1"/>
            <a:endParaRPr lang="en-US" dirty="0">
              <a:latin typeface="Arial" charset="0"/>
              <a:cs typeface="Arial" charset="0"/>
            </a:endParaRPr>
          </a:p>
        </p:txBody>
      </p:sp>
      <p:pic>
        <p:nvPicPr>
          <p:cNvPr id="37892" name="Picture 5" descr="s1"/>
          <p:cNvPicPr>
            <a:picLocks noChangeAspect="1" noChangeArrowheads="1"/>
          </p:cNvPicPr>
          <p:nvPr/>
        </p:nvPicPr>
        <p:blipFill>
          <a:blip r:embed="rId3" cstate="print"/>
          <a:srcRect/>
          <a:stretch>
            <a:fillRect/>
          </a:stretch>
        </p:blipFill>
        <p:spPr bwMode="auto">
          <a:xfrm>
            <a:off x="2051050" y="3292475"/>
            <a:ext cx="4892675" cy="568325"/>
          </a:xfrm>
          <a:prstGeom prst="rect">
            <a:avLst/>
          </a:prstGeom>
          <a:noFill/>
          <a:ln w="9525">
            <a:noFill/>
            <a:miter lim="800000"/>
            <a:headEnd/>
            <a:tailEnd/>
          </a:ln>
        </p:spPr>
      </p:pic>
      <p:pic>
        <p:nvPicPr>
          <p:cNvPr id="37893" name="Picture 8" descr="s2"/>
          <p:cNvPicPr>
            <a:picLocks noChangeAspect="1" noChangeArrowheads="1"/>
          </p:cNvPicPr>
          <p:nvPr/>
        </p:nvPicPr>
        <p:blipFill>
          <a:blip r:embed="rId4" cstate="print"/>
          <a:srcRect/>
          <a:stretch>
            <a:fillRect/>
          </a:stretch>
        </p:blipFill>
        <p:spPr bwMode="auto">
          <a:xfrm>
            <a:off x="2124075" y="4076700"/>
            <a:ext cx="4897438" cy="1436688"/>
          </a:xfrm>
          <a:prstGeom prst="rect">
            <a:avLst/>
          </a:prstGeom>
          <a:noFill/>
          <a:ln w="9525">
            <a:noFill/>
            <a:miter lim="800000"/>
            <a:headEnd/>
            <a:tailEnd/>
          </a:ln>
        </p:spPr>
      </p:pic>
      <p:pic>
        <p:nvPicPr>
          <p:cNvPr id="37894" name="Picture 37893" descr="temp.png"/>
          <p:cNvPicPr>
            <a:picLocks noChangeAspect="1"/>
          </p:cNvPicPr>
          <p:nvPr/>
        </p:nvPicPr>
        <p:blipFill>
          <a:blip r:embed="rId5"/>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96302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89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achieve this, we must we must create a new node which:</a:t>
            </a:r>
          </a:p>
          <a:p>
            <a:pPr lvl="2" eaLnBrk="1" hangingPunct="1"/>
            <a:r>
              <a:rPr lang="en-US" sz="1800" dirty="0">
                <a:latin typeface="Arial" charset="0"/>
                <a:cs typeface="Arial" charset="0"/>
              </a:rPr>
              <a:t>stores the value </a:t>
            </a:r>
            <a:r>
              <a:rPr lang="en-US" sz="1800" dirty="0">
                <a:solidFill>
                  <a:schemeClr val="hlink"/>
                </a:solidFill>
                <a:latin typeface="Consolas" pitchFamily="49" charset="0"/>
                <a:cs typeface="Consolas" pitchFamily="49" charset="0"/>
              </a:rPr>
              <a:t>70</a:t>
            </a:r>
            <a:r>
              <a:rPr lang="en-US" sz="1800" dirty="0">
                <a:latin typeface="Arial" charset="0"/>
                <a:cs typeface="Arial" charset="0"/>
              </a:rPr>
              <a:t>, and</a:t>
            </a:r>
          </a:p>
          <a:p>
            <a:pPr lvl="2" eaLnBrk="1" hangingPunct="1"/>
            <a:r>
              <a:rPr lang="en-US" sz="1800" dirty="0">
                <a:latin typeface="Arial" charset="0"/>
                <a:cs typeface="Arial" charset="0"/>
              </a:rPr>
              <a:t>is pointing to the current list head</a:t>
            </a:r>
            <a:endParaRPr lang="en-US" sz="1800" b="1" dirty="0">
              <a:solidFill>
                <a:srgbClr val="D20000"/>
              </a:solidFill>
              <a:latin typeface="Courier New" pitchFamily="49" charset="0"/>
              <a:cs typeface="Arial" charset="0"/>
            </a:endParaRPr>
          </a:p>
          <a:p>
            <a:pPr lvl="1" eaLnBrk="1" hangingPunct="1"/>
            <a:r>
              <a:rPr lang="en-US" dirty="0">
                <a:latin typeface="Arial" charset="0"/>
                <a:cs typeface="Arial" charset="0"/>
              </a:rPr>
              <a:t>we must then assign its address to </a:t>
            </a:r>
            <a:r>
              <a:rPr lang="en-US" sz="2000" dirty="0" err="1">
                <a:latin typeface="Consolas" pitchFamily="49" charset="0"/>
                <a:cs typeface="Consolas" pitchFamily="49" charset="0"/>
              </a:rPr>
              <a:t>list_head</a:t>
            </a:r>
            <a:endParaRPr lang="en-US" sz="24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can do this as follows:</a:t>
            </a:r>
          </a:p>
          <a:p>
            <a:pPr eaLnBrk="1" hangingPunct="1">
              <a:buFontTx/>
              <a:buNone/>
            </a:pPr>
            <a:r>
              <a:rPr lang="en-US" b="1" dirty="0">
                <a:latin typeface="Courier New" pitchFamily="49" charset="0"/>
                <a:cs typeface="Arial"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a:t>
            </a:r>
            <a:r>
              <a:rPr lang="en-US" dirty="0">
                <a:solidFill>
                  <a:schemeClr val="hlink"/>
                </a:solidFill>
                <a:latin typeface="Consolas" pitchFamily="49" charset="0"/>
                <a:cs typeface="Consolas" pitchFamily="49" charset="0"/>
              </a:rPr>
              <a:t>70</a:t>
            </a: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latin typeface="Consolas" pitchFamily="49" charset="0"/>
                <a:cs typeface="Consolas" pitchFamily="49" charset="0"/>
              </a:rPr>
              <a:t> );</a:t>
            </a:r>
          </a:p>
        </p:txBody>
      </p:sp>
      <p:pic>
        <p:nvPicPr>
          <p:cNvPr id="38916" name="Picture 389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419993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399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our implementation could be: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void List::</a:t>
            </a:r>
            <a:r>
              <a:rPr lang="en-US" sz="1800" dirty="0" err="1">
                <a:latin typeface="Consolas" pitchFamily="49" charset="0"/>
                <a:cs typeface="Consolas" pitchFamily="49" charset="0"/>
              </a:rPr>
              <a:t>push_front</a:t>
            </a:r>
            <a:r>
              <a:rPr lang="en-US" sz="1800" dirty="0">
                <a:latin typeface="Consolas" pitchFamily="49" charset="0"/>
                <a:cs typeface="Consolas" pitchFamily="49" charset="0"/>
              </a:rPr>
              <a:t>(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n ) {</a:t>
            </a:r>
          </a:p>
          <a:p>
            <a:pPr lvl="2" eaLnBrk="1" hangingPunct="1">
              <a:buFontTx/>
              <a:buNone/>
            </a:pPr>
            <a:r>
              <a:rPr lang="en-US" sz="1800" dirty="0">
                <a:latin typeface="Consolas" pitchFamily="49" charset="0"/>
                <a:cs typeface="Consolas" pitchFamily="49" charset="0"/>
              </a:rPr>
              <a:t>    if ( empty() )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    } else {</a:t>
            </a:r>
          </a:p>
          <a:p>
            <a:pPr lvl="2" eaLnBrk="1" hangingPunct="1">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 = new Node( n, head() );</a:t>
            </a:r>
          </a:p>
          <a:p>
            <a:pPr lvl="2" eaLnBrk="1" hangingPunct="1">
              <a:buFontTx/>
              <a:buNone/>
            </a:pPr>
            <a:r>
              <a:rPr lang="en-US" sz="1800" dirty="0">
                <a:latin typeface="Consolas" pitchFamily="49" charset="0"/>
                <a:cs typeface="Consolas" pitchFamily="49" charset="0"/>
              </a:rPr>
              <a:t>    }</a:t>
            </a:r>
          </a:p>
          <a:p>
            <a:pPr lvl="2" eaLnBrk="1" hangingPunct="1">
              <a:buFontTx/>
              <a:buNone/>
            </a:pPr>
            <a:r>
              <a:rPr lang="en-US" sz="1800" dirty="0">
                <a:latin typeface="Consolas" pitchFamily="49" charset="0"/>
                <a:cs typeface="Consolas" pitchFamily="49" charset="0"/>
              </a:rPr>
              <a:t>}</a:t>
            </a:r>
          </a:p>
        </p:txBody>
      </p:sp>
      <p:pic>
        <p:nvPicPr>
          <p:cNvPr id="39940" name="Picture 3993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16613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We could, however, note that when the list is empty,</a:t>
            </a:r>
            <a:br>
              <a:rPr lang="en-US" dirty="0">
                <a:latin typeface="Arial" charset="0"/>
                <a:cs typeface="Arial" charset="0"/>
              </a:rPr>
            </a:br>
            <a:r>
              <a:rPr lang="en-US" dirty="0" err="1">
                <a:latin typeface="Consolas" pitchFamily="49" charset="0"/>
                <a:cs typeface="Consolas" pitchFamily="49" charset="0"/>
              </a:rPr>
              <a:t>list_head</a:t>
            </a:r>
            <a:r>
              <a:rPr lang="en-US" dirty="0">
                <a:latin typeface="Consolas" pitchFamily="49" charset="0"/>
                <a:cs typeface="Consolas" pitchFamily="49" charset="0"/>
              </a:rPr>
              <a:t> == 0</a:t>
            </a:r>
            <a:r>
              <a:rPr lang="en-US" dirty="0">
                <a:latin typeface="Arial" charset="0"/>
                <a:cs typeface="Arial" charset="0"/>
              </a:rPr>
              <a:t>, thus we could shorten this to:</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int n )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 Node( n, </a:t>
            </a:r>
            <a:r>
              <a:rPr lang="en-US" dirty="0" err="1">
                <a:latin typeface="Consolas" pitchFamily="49" charset="0"/>
                <a:cs typeface="Consolas" pitchFamily="49" charset="0"/>
              </a:rPr>
              <a:t>list_head</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a:t>
            </a:r>
          </a:p>
        </p:txBody>
      </p:sp>
      <p:pic>
        <p:nvPicPr>
          <p:cNvPr id="40964" name="Picture 4096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33925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1987"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Are we allowed to do this?</a:t>
            </a:r>
          </a:p>
          <a:p>
            <a:pPr lvl="2" eaLnBrk="1" hangingPunct="1">
              <a:buFontTx/>
              <a:buNone/>
            </a:pPr>
            <a:r>
              <a:rPr lang="en-US" dirty="0">
                <a:latin typeface="Consolas" pitchFamily="49" charset="0"/>
                <a:cs typeface="Consolas" pitchFamily="49" charset="0"/>
              </a:rPr>
              <a:t>void List::</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 new Node( n, </a:t>
            </a:r>
            <a:r>
              <a:rPr lang="en-US" dirty="0">
                <a:solidFill>
                  <a:srgbClr val="FF0000"/>
                </a:solidFill>
                <a:latin typeface="Consolas" pitchFamily="49" charset="0"/>
                <a:cs typeface="Consolas" pitchFamily="49" charset="0"/>
              </a:rPr>
              <a:t>head() </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Yes:  the right-hand side of an assignment is evaluated first</a:t>
            </a:r>
          </a:p>
          <a:p>
            <a:pPr lvl="1" eaLnBrk="1" hangingPunct="1"/>
            <a:r>
              <a:rPr lang="en-US" dirty="0">
                <a:latin typeface="Arial" charset="0"/>
                <a:cs typeface="Arial" charset="0"/>
              </a:rPr>
              <a:t>The original value of </a:t>
            </a:r>
            <a:r>
              <a:rPr lang="en-US" dirty="0" err="1">
                <a:solidFill>
                  <a:srgbClr val="FF0000"/>
                </a:solidFill>
                <a:latin typeface="Consolas" pitchFamily="49" charset="0"/>
                <a:cs typeface="Consolas" pitchFamily="49" charset="0"/>
              </a:rPr>
              <a:t>list_head</a:t>
            </a:r>
            <a:r>
              <a:rPr lang="en-US" dirty="0">
                <a:latin typeface="Consolas" pitchFamily="49" charset="0"/>
                <a:cs typeface="Consolas" pitchFamily="49" charset="0"/>
              </a:rPr>
              <a:t> </a:t>
            </a:r>
            <a:r>
              <a:rPr lang="en-US" dirty="0">
                <a:latin typeface="Arial" charset="0"/>
                <a:cs typeface="Arial" charset="0"/>
              </a:rPr>
              <a:t>is accessed first before the function call is made </a:t>
            </a:r>
          </a:p>
        </p:txBody>
      </p:sp>
      <p:sp>
        <p:nvSpPr>
          <p:cNvPr id="4" name="Arc 3"/>
          <p:cNvSpPr/>
          <p:nvPr/>
        </p:nvSpPr>
        <p:spPr>
          <a:xfrm>
            <a:off x="2195736" y="332656"/>
            <a:ext cx="3456384" cy="2592288"/>
          </a:xfrm>
          <a:prstGeom prst="arc">
            <a:avLst>
              <a:gd name="adj1" fmla="val 2667582"/>
              <a:gd name="adj2" fmla="val 8217332"/>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pic>
        <p:nvPicPr>
          <p:cNvPr id="41988" name="Picture 4198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465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latin typeface="Consolas" pitchFamily="49" charset="0"/>
                <a:cs typeface="Consolas" pitchFamily="49" charset="0"/>
              </a:rPr>
              <a:t>void </a:t>
            </a:r>
            <a:r>
              <a:rPr lang="en-US" dirty="0" err="1">
                <a:latin typeface="Consolas" pitchFamily="49" charset="0"/>
                <a:cs typeface="Consolas" pitchFamily="49" charset="0"/>
              </a:rPr>
              <a:t>push_front</a:t>
            </a: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40963"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Question:  does this work?</a:t>
            </a:r>
          </a:p>
          <a:p>
            <a:pPr eaLnBrk="1" hangingPunct="1">
              <a:buFontTx/>
              <a:buNone/>
            </a:pPr>
            <a:endParaRPr lang="en-US" b="1" dirty="0">
              <a:latin typeface="Courier New" pitchFamily="49" charset="0"/>
              <a:cs typeface="Arial"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&amp;new_node;</a:t>
            </a:r>
          </a:p>
          <a:p>
            <a:pPr lvl="2" eaLnBrk="1" hangingPunct="1">
              <a:buFontTx/>
              <a:buNone/>
            </a:pPr>
            <a:r>
              <a:rPr lang="en-US" dirty="0">
                <a:latin typeface="Consolas" pitchFamily="49" charset="0"/>
                <a:cs typeface="Consolas" pitchFamily="49" charset="0"/>
              </a:rPr>
              <a:t>}</a:t>
            </a:r>
          </a:p>
          <a:p>
            <a:pPr lvl="2" eaLnBrk="1" hangingPunct="1">
              <a:buFontTx/>
              <a:buNone/>
            </a:pPr>
            <a:endParaRPr lang="en-US" dirty="0">
              <a:latin typeface="Consolas" pitchFamily="49" charset="0"/>
              <a:cs typeface="Consolas" pitchFamily="49" charset="0"/>
            </a:endParaRPr>
          </a:p>
          <a:p>
            <a:pPr lvl="1" eaLnBrk="1" hangingPunct="1">
              <a:buNone/>
            </a:pPr>
            <a:r>
              <a:rPr lang="en-US" sz="2000" dirty="0">
                <a:latin typeface="Arial" charset="0"/>
                <a:cs typeface="Arial" charset="0"/>
              </a:rPr>
              <a:t>Why or why not?  What happens to </a:t>
            </a:r>
            <a:r>
              <a:rPr lang="en-US" sz="2000" dirty="0">
                <a:latin typeface="Consolas" panose="020B0609020204030204" pitchFamily="49" charset="0"/>
                <a:cs typeface="Consolas" panose="020B0609020204030204" pitchFamily="49" charset="0"/>
              </a:rPr>
              <a:t>new_node</a:t>
            </a:r>
            <a:r>
              <a:rPr lang="en-US" sz="2000" dirty="0">
                <a:latin typeface="Arial" charset="0"/>
                <a:cs typeface="Arial" charset="0"/>
              </a:rPr>
              <a:t>?</a:t>
            </a:r>
          </a:p>
          <a:p>
            <a:pPr lvl="1" eaLnBrk="1" hangingPunct="1">
              <a:buNone/>
            </a:pPr>
            <a:endParaRPr lang="en-US" sz="2000" dirty="0">
              <a:latin typeface="Arial" charset="0"/>
              <a:cs typeface="Arial" charset="0"/>
            </a:endParaRPr>
          </a:p>
          <a:p>
            <a:pPr lvl="1" eaLnBrk="1" hangingPunct="1">
              <a:buNone/>
            </a:pPr>
            <a:r>
              <a:rPr lang="en-US" sz="2000" dirty="0">
                <a:latin typeface="Arial" charset="0"/>
                <a:cs typeface="Arial" charset="0"/>
              </a:rPr>
              <a:t>How does this differ from</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void List::push_front( </a:t>
            </a:r>
            <a:r>
              <a:rPr lang="en-US" dirty="0" err="1">
                <a:latin typeface="Consolas" pitchFamily="49" charset="0"/>
                <a:cs typeface="Consolas" pitchFamily="49" charset="0"/>
              </a:rPr>
              <a:t>int</a:t>
            </a:r>
            <a:r>
              <a:rPr lang="en-US" dirty="0">
                <a:latin typeface="Consolas" pitchFamily="49" charset="0"/>
                <a:cs typeface="Consolas" pitchFamily="49" charset="0"/>
              </a:rPr>
              <a:t> n ) {</a:t>
            </a:r>
          </a:p>
          <a:p>
            <a:pPr lvl="2" eaLnBrk="1" hangingPunct="1">
              <a:buFontTx/>
              <a:buNone/>
            </a:pPr>
            <a:r>
              <a:rPr lang="en-US" dirty="0">
                <a:latin typeface="Consolas" pitchFamily="49" charset="0"/>
                <a:cs typeface="Consolas" pitchFamily="49" charset="0"/>
              </a:rPr>
              <a:t>    Node *new_node = new Node( n, head()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new_node;</a:t>
            </a:r>
          </a:p>
          <a:p>
            <a:pPr lvl="2" eaLnBrk="1" hangingPunct="1">
              <a:buFontTx/>
              <a:buNone/>
            </a:pPr>
            <a:r>
              <a:rPr lang="en-US" dirty="0">
                <a:latin typeface="Consolas" pitchFamily="49" charset="0"/>
                <a:cs typeface="Consolas" pitchFamily="49" charset="0"/>
              </a:rPr>
              <a:t>}</a:t>
            </a:r>
          </a:p>
          <a:p>
            <a:pPr lvl="1" eaLnBrk="1" hangingPunct="1">
              <a:buNone/>
            </a:pPr>
            <a:endParaRPr lang="en-US" dirty="0">
              <a:latin typeface="Consolas" pitchFamily="49" charset="0"/>
              <a:cs typeface="Consolas" pitchFamily="49" charset="0"/>
            </a:endParaRPr>
          </a:p>
        </p:txBody>
      </p:sp>
      <p:pic>
        <p:nvPicPr>
          <p:cNvPr id="40964" name="Picture 4096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047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988840"/>
                <a:ext cx="8229600" cy="4137323"/>
              </a:xfrm>
            </p:spPr>
            <p:txBody>
              <a:bodyPr/>
              <a:lstStyle/>
              <a:p>
                <a:pPr marL="0" indent="0" algn="ctr">
                  <a:buNone/>
                </a:pPr>
                <a:r>
                  <a:rPr lang="en-US" altLang="zh-CN" sz="2400" dirty="0"/>
                  <a:t>How to present coefficients for</a:t>
                </a:r>
                <a14:m>
                  <m:oMath xmlns:m="http://schemas.openxmlformats.org/officeDocument/2006/math">
                    <m:r>
                      <a:rPr lang="en-US" altLang="en-US" sz="2400" b="0" i="0" dirty="0" smtClean="0">
                        <a:latin typeface="Cambria Math" panose="02040503050406030204" pitchFamily="18" charset="0"/>
                        <a:cs typeface="Arial" charset="0"/>
                      </a:rPr>
                      <m:t>  </m:t>
                    </m:r>
                    <m:r>
                      <a:rPr lang="en-US" altLang="en-US" sz="2400" b="1" i="1" dirty="0">
                        <a:latin typeface="Cambria Math" panose="02040503050406030204" pitchFamily="18" charset="0"/>
                        <a:cs typeface="Arial" charset="0"/>
                      </a:rPr>
                      <m:t>𝒇</m:t>
                    </m:r>
                    <m:d>
                      <m:dPr>
                        <m:ctrlPr>
                          <a:rPr lang="en-US" altLang="en-US" sz="2400" b="1" i="1" dirty="0">
                            <a:latin typeface="Cambria Math" panose="02040503050406030204" pitchFamily="18" charset="0"/>
                            <a:cs typeface="Arial" charset="0"/>
                          </a:rPr>
                        </m:ctrlPr>
                      </m:dPr>
                      <m:e>
                        <m:r>
                          <a:rPr lang="en-US" altLang="en-US" sz="2400" b="1" i="1" dirty="0">
                            <a:latin typeface="Cambria Math" panose="02040503050406030204" pitchFamily="18" charset="0"/>
                            <a:cs typeface="Arial" charset="0"/>
                          </a:rPr>
                          <m:t>𝒙</m:t>
                        </m:r>
                      </m:e>
                    </m:d>
                    <m:r>
                      <a:rPr lang="en-US" altLang="en-US" sz="2400" b="1" i="1" dirty="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𝟒</m:t>
                    </m:r>
                    <m:r>
                      <a:rPr lang="en-US" altLang="en-US" sz="2400" b="1" i="1" dirty="0" smtClean="0">
                        <a:latin typeface="Cambria Math" panose="02040503050406030204" pitchFamily="18" charset="0"/>
                        <a:cs typeface="Arial" charset="0"/>
                      </a:rPr>
                      <m:t>+</m:t>
                    </m:r>
                    <m:r>
                      <a:rPr lang="en-US" altLang="en-US" sz="2400" b="1" i="1" dirty="0" smtClean="0">
                        <a:latin typeface="Cambria Math" panose="02040503050406030204" pitchFamily="18" charset="0"/>
                        <a:cs typeface="Arial" charset="0"/>
                      </a:rPr>
                      <m:t>𝟑</m:t>
                    </m:r>
                    <m:sSup>
                      <m:sSupPr>
                        <m:ctrlPr>
                          <a:rPr lang="en-US" altLang="en-US" sz="2400" b="1" i="1" dirty="0">
                            <a:latin typeface="Cambria Math" panose="02040503050406030204" pitchFamily="18" charset="0"/>
                            <a:cs typeface="Arial" charset="0"/>
                          </a:rPr>
                        </m:ctrlPr>
                      </m:sSupPr>
                      <m:e>
                        <m:r>
                          <a:rPr lang="en-US" altLang="en-US" sz="2400" b="1" i="1" dirty="0">
                            <a:latin typeface="Cambria Math" panose="02040503050406030204" pitchFamily="18" charset="0"/>
                            <a:cs typeface="Arial" charset="0"/>
                          </a:rPr>
                          <m:t>𝒙</m:t>
                        </m:r>
                      </m:e>
                      <m:sup>
                        <m:r>
                          <a:rPr lang="en-US" altLang="en-US" sz="2400" b="1" i="1" dirty="0" smtClean="0">
                            <a:latin typeface="Cambria Math" panose="02040503050406030204" pitchFamily="18" charset="0"/>
                            <a:cs typeface="Arial" charset="0"/>
                          </a:rPr>
                          <m:t>𝟐𝟎𝟎𝟏</m:t>
                        </m:r>
                      </m:sup>
                    </m:sSup>
                  </m:oMath>
                </a14:m>
                <a:r>
                  <a:rPr lang="en-US" altLang="zh-CN" sz="2400" dirty="0"/>
                  <a: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988840"/>
                <a:ext cx="8229600" cy="4137323"/>
              </a:xfrm>
              <a:blipFill>
                <a:blip r:embed="rId3"/>
                <a:stretch>
                  <a:fillRect t="-884"/>
                </a:stretch>
              </a:blipFill>
            </p:spPr>
            <p:txBody>
              <a:bodyPr/>
              <a:lstStyle/>
              <a:p>
                <a:r>
                  <a:rPr lang="zh-CN" altLang="en-US">
                    <a:noFill/>
                  </a:rPr>
                  <a:t> </a:t>
                </a:r>
              </a:p>
            </p:txBody>
          </p:sp>
        </mc:Fallback>
      </mc:AlternateContent>
      <p:grpSp>
        <p:nvGrpSpPr>
          <p:cNvPr id="36" name="组合 35"/>
          <p:cNvGrpSpPr/>
          <p:nvPr/>
        </p:nvGrpSpPr>
        <p:grpSpPr>
          <a:xfrm>
            <a:off x="1115616" y="3429000"/>
            <a:ext cx="7128792" cy="1250564"/>
            <a:chOff x="1043608" y="2178436"/>
            <a:chExt cx="7128792" cy="1250564"/>
          </a:xfrm>
        </p:grpSpPr>
        <p:cxnSp>
          <p:nvCxnSpPr>
            <p:cNvPr id="31" name="直接连接符 30"/>
            <p:cNvCxnSpPr/>
            <p:nvPr/>
          </p:nvCxnSpPr>
          <p:spPr>
            <a:xfrm>
              <a:off x="1043608" y="2204864"/>
              <a:ext cx="7128792"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15616" y="2178436"/>
              <a:ext cx="6912768" cy="125056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673224" y="3624243"/>
            <a:ext cx="7495297" cy="983313"/>
            <a:chOff x="477833" y="5339018"/>
            <a:chExt cx="7495297" cy="983313"/>
          </a:xfrm>
        </p:grpSpPr>
        <p:grpSp>
          <p:nvGrpSpPr>
            <p:cNvPr id="38" name="组合 37"/>
            <p:cNvGrpSpPr/>
            <p:nvPr/>
          </p:nvGrpSpPr>
          <p:grpSpPr>
            <a:xfrm>
              <a:off x="2068474" y="5339018"/>
              <a:ext cx="5904656" cy="589136"/>
              <a:chOff x="1187624" y="5179399"/>
              <a:chExt cx="8058952" cy="504855"/>
            </a:xfrm>
          </p:grpSpPr>
          <p:sp>
            <p:nvSpPr>
              <p:cNvPr id="56" name="矩形 55"/>
              <p:cNvSpPr/>
              <p:nvPr/>
            </p:nvSpPr>
            <p:spPr>
              <a:xfrm>
                <a:off x="1187624"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339752"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8094448" y="5179399"/>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94232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491880"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644008"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796136" y="5180198"/>
                <a:ext cx="115212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9" name="文本框 38"/>
                <p:cNvSpPr txBox="1"/>
                <p:nvPr/>
              </p:nvSpPr>
              <p:spPr>
                <a:xfrm>
                  <a:off x="724437" y="5417676"/>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724437" y="5417676"/>
                  <a:ext cx="688009" cy="400110"/>
                </a:xfrm>
                <a:prstGeom prst="rect">
                  <a:avLst/>
                </a:prstGeom>
                <a:blipFill>
                  <a:blip r:embed="rId4"/>
                  <a:stretch>
                    <a:fillRect b="-18182"/>
                  </a:stretch>
                </a:blipFill>
              </p:spPr>
              <p:txBody>
                <a:bodyPr/>
                <a:lstStyle/>
                <a:p>
                  <a:r>
                    <a:rPr lang="zh-CN" altLang="en-US">
                      <a:noFill/>
                    </a:rPr>
                    <a:t> </a:t>
                  </a:r>
                </a:p>
              </p:txBody>
            </p:sp>
          </mc:Fallback>
        </mc:AlternateContent>
        <p:sp>
          <p:nvSpPr>
            <p:cNvPr id="40" name="文本框 39"/>
            <p:cNvSpPr txBox="1"/>
            <p:nvPr/>
          </p:nvSpPr>
          <p:spPr>
            <a:xfrm>
              <a:off x="477833" y="5952999"/>
              <a:ext cx="1518364" cy="369332"/>
            </a:xfrm>
            <a:prstGeom prst="rect">
              <a:avLst/>
            </a:prstGeom>
            <a:noFill/>
          </p:spPr>
          <p:txBody>
            <a:bodyPr wrap="none" rtlCol="0">
              <a:spAutoFit/>
            </a:bodyPr>
            <a:lstStyle/>
            <a:p>
              <a:r>
                <a:rPr lang="en-US" altLang="zh-CN" dirty="0"/>
                <a:t>Array indices</a:t>
              </a:r>
              <a:endParaRPr lang="zh-CN" altLang="en-US" dirty="0"/>
            </a:p>
          </p:txBody>
        </p:sp>
        <p:sp>
          <p:nvSpPr>
            <p:cNvPr id="41" name="文本框 40"/>
            <p:cNvSpPr txBox="1"/>
            <p:nvPr/>
          </p:nvSpPr>
          <p:spPr>
            <a:xfrm>
              <a:off x="2321279" y="5944972"/>
              <a:ext cx="312906" cy="369332"/>
            </a:xfrm>
            <a:prstGeom prst="rect">
              <a:avLst/>
            </a:prstGeom>
            <a:noFill/>
          </p:spPr>
          <p:txBody>
            <a:bodyPr wrap="none" rtlCol="0">
              <a:spAutoFit/>
            </a:bodyPr>
            <a:lstStyle/>
            <a:p>
              <a:r>
                <a:rPr lang="en-US" altLang="zh-CN" dirty="0"/>
                <a:t>0</a:t>
              </a:r>
              <a:endParaRPr lang="zh-CN" altLang="en-US" dirty="0"/>
            </a:p>
          </p:txBody>
        </p:sp>
        <p:sp>
          <p:nvSpPr>
            <p:cNvPr id="42" name="文本框 41"/>
            <p:cNvSpPr txBox="1"/>
            <p:nvPr/>
          </p:nvSpPr>
          <p:spPr>
            <a:xfrm>
              <a:off x="3979454" y="5944972"/>
              <a:ext cx="312906" cy="369332"/>
            </a:xfrm>
            <a:prstGeom prst="rect">
              <a:avLst/>
            </a:prstGeom>
            <a:noFill/>
          </p:spPr>
          <p:txBody>
            <a:bodyPr wrap="none" rtlCol="0">
              <a:spAutoFit/>
            </a:bodyPr>
            <a:lstStyle/>
            <a:p>
              <a:r>
                <a:rPr lang="en-US" altLang="zh-CN" dirty="0"/>
                <a:t>2</a:t>
              </a:r>
              <a:endParaRPr lang="zh-CN" altLang="en-US" dirty="0"/>
            </a:p>
          </p:txBody>
        </p:sp>
        <p:sp>
          <p:nvSpPr>
            <p:cNvPr id="43" name="文本框 42"/>
            <p:cNvSpPr txBox="1"/>
            <p:nvPr/>
          </p:nvSpPr>
          <p:spPr>
            <a:xfrm>
              <a:off x="3165786" y="5952294"/>
              <a:ext cx="312906" cy="369332"/>
            </a:xfrm>
            <a:prstGeom prst="rect">
              <a:avLst/>
            </a:prstGeom>
            <a:noFill/>
          </p:spPr>
          <p:txBody>
            <a:bodyPr wrap="none" rtlCol="0">
              <a:spAutoFit/>
            </a:bodyPr>
            <a:lstStyle/>
            <a:p>
              <a:r>
                <a:rPr lang="en-US" altLang="zh-CN" dirty="0"/>
                <a:t>1</a:t>
              </a:r>
              <a:endParaRPr lang="zh-CN" altLang="en-US" dirty="0"/>
            </a:p>
          </p:txBody>
        </p:sp>
        <p:sp>
          <p:nvSpPr>
            <p:cNvPr id="44" name="文本框 43"/>
            <p:cNvSpPr txBox="1"/>
            <p:nvPr/>
          </p:nvSpPr>
          <p:spPr>
            <a:xfrm>
              <a:off x="4853712" y="5943617"/>
              <a:ext cx="312906" cy="369332"/>
            </a:xfrm>
            <a:prstGeom prst="rect">
              <a:avLst/>
            </a:prstGeom>
            <a:noFill/>
          </p:spPr>
          <p:txBody>
            <a:bodyPr wrap="non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45" name="文本框 44"/>
                <p:cNvSpPr txBox="1"/>
                <p:nvPr/>
              </p:nvSpPr>
              <p:spPr>
                <a:xfrm>
                  <a:off x="568513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85136" y="5942342"/>
                  <a:ext cx="44595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7223080" y="5950083"/>
                  <a:ext cx="697627"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200</m:t>
                      </m:r>
                    </m:oMath>
                  </a14:m>
                  <a:r>
                    <a:rPr lang="en-US" altLang="zh-CN" dirty="0"/>
                    <a:t>1</a:t>
                  </a:r>
                  <a:endParaRPr lang="zh-CN" altLang="en-US" dirty="0"/>
                </a:p>
              </p:txBody>
            </p:sp>
          </mc:Choice>
          <mc:Fallback xmlns="">
            <p:sp>
              <p:nvSpPr>
                <p:cNvPr id="46" name="文本框 45"/>
                <p:cNvSpPr txBox="1">
                  <a:spLocks noRot="1" noChangeAspect="1" noMove="1" noResize="1" noEditPoints="1" noAdjustHandles="1" noChangeArrowheads="1" noChangeShapeType="1" noTextEdit="1"/>
                </p:cNvSpPr>
                <p:nvPr/>
              </p:nvSpPr>
              <p:spPr>
                <a:xfrm>
                  <a:off x="7223080" y="5950083"/>
                  <a:ext cx="697627" cy="369332"/>
                </a:xfrm>
                <a:prstGeom prst="rect">
                  <a:avLst/>
                </a:prstGeom>
                <a:blipFill>
                  <a:blip r:embed="rId6"/>
                  <a:stretch>
                    <a:fillRect t="-10000" r="-701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537646" y="594234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537646" y="5942342"/>
                  <a:ext cx="445956" cy="369332"/>
                </a:xfrm>
                <a:prstGeom prst="rect">
                  <a:avLst/>
                </a:prstGeom>
                <a:blipFill>
                  <a:blip r:embed="rId7"/>
                  <a:stretch>
                    <a:fillRect/>
                  </a:stretch>
                </a:blipFill>
              </p:spPr>
              <p:txBody>
                <a:bodyPr/>
                <a:lstStyle/>
                <a:p>
                  <a:r>
                    <a:rPr lang="zh-CN" altLang="en-US">
                      <a:noFill/>
                    </a:rPr>
                    <a:t> </a:t>
                  </a:r>
                </a:p>
              </p:txBody>
            </p:sp>
          </mc:Fallback>
        </mc:AlternateContent>
        <p:sp>
          <p:nvSpPr>
            <p:cNvPr id="48" name="文本框 47"/>
            <p:cNvSpPr txBox="1"/>
            <p:nvPr/>
          </p:nvSpPr>
          <p:spPr>
            <a:xfrm>
              <a:off x="7394605" y="5448454"/>
              <a:ext cx="312906" cy="369332"/>
            </a:xfrm>
            <a:prstGeom prst="rect">
              <a:avLst/>
            </a:prstGeom>
            <a:noFill/>
          </p:spPr>
          <p:txBody>
            <a:bodyPr wrap="none" rtlCol="0">
              <a:spAutoFit/>
            </a:bodyPr>
            <a:lstStyle/>
            <a:p>
              <a:r>
                <a:rPr lang="en-US" altLang="zh-CN" dirty="0"/>
                <a:t>3</a:t>
              </a:r>
              <a:endParaRPr lang="zh-CN" altLang="en-US" dirty="0"/>
            </a:p>
          </p:txBody>
        </p:sp>
        <p:sp>
          <p:nvSpPr>
            <p:cNvPr id="49" name="文本框 48"/>
            <p:cNvSpPr txBox="1"/>
            <p:nvPr/>
          </p:nvSpPr>
          <p:spPr>
            <a:xfrm>
              <a:off x="2332481" y="5463812"/>
              <a:ext cx="312906" cy="369332"/>
            </a:xfrm>
            <a:prstGeom prst="rect">
              <a:avLst/>
            </a:prstGeom>
            <a:noFill/>
          </p:spPr>
          <p:txBody>
            <a:bodyPr wrap="none" rtlCol="0">
              <a:spAutoFit/>
            </a:bodyPr>
            <a:lstStyle/>
            <a:p>
              <a:r>
                <a:rPr lang="en-US" altLang="zh-CN" dirty="0"/>
                <a:t>4</a:t>
              </a:r>
              <a:endParaRPr lang="zh-CN" altLang="en-US" dirty="0"/>
            </a:p>
          </p:txBody>
        </p:sp>
        <p:sp>
          <p:nvSpPr>
            <p:cNvPr id="50" name="文本框 49"/>
            <p:cNvSpPr txBox="1"/>
            <p:nvPr/>
          </p:nvSpPr>
          <p:spPr>
            <a:xfrm>
              <a:off x="4019377" y="5463812"/>
              <a:ext cx="312906" cy="369332"/>
            </a:xfrm>
            <a:prstGeom prst="rect">
              <a:avLst/>
            </a:prstGeom>
            <a:noFill/>
          </p:spPr>
          <p:txBody>
            <a:bodyPr wrap="none" rtlCol="0">
              <a:spAutoFit/>
            </a:bodyPr>
            <a:lstStyle/>
            <a:p>
              <a:r>
                <a:rPr lang="en-US" altLang="zh-CN" dirty="0"/>
                <a:t>0</a:t>
              </a:r>
              <a:endParaRPr lang="zh-CN" altLang="en-US" dirty="0"/>
            </a:p>
          </p:txBody>
        </p:sp>
        <p:sp>
          <p:nvSpPr>
            <p:cNvPr id="51" name="文本框 50"/>
            <p:cNvSpPr txBox="1"/>
            <p:nvPr/>
          </p:nvSpPr>
          <p:spPr>
            <a:xfrm>
              <a:off x="3214324" y="5463812"/>
              <a:ext cx="312906" cy="369332"/>
            </a:xfrm>
            <a:prstGeom prst="rect">
              <a:avLst/>
            </a:prstGeom>
            <a:noFill/>
          </p:spPr>
          <p:txBody>
            <a:bodyPr wrap="none" rtlCol="0">
              <a:spAutoFit/>
            </a:bodyPr>
            <a:lstStyle/>
            <a:p>
              <a:r>
                <a:rPr lang="en-US" altLang="zh-CN" dirty="0"/>
                <a:t>0</a:t>
              </a:r>
              <a:endParaRPr lang="zh-CN" altLang="en-US" dirty="0"/>
            </a:p>
          </p:txBody>
        </p:sp>
        <p:sp>
          <p:nvSpPr>
            <p:cNvPr id="52" name="文本框 51"/>
            <p:cNvSpPr txBox="1"/>
            <p:nvPr/>
          </p:nvSpPr>
          <p:spPr>
            <a:xfrm>
              <a:off x="4871791" y="5448454"/>
              <a:ext cx="312906" cy="369332"/>
            </a:xfrm>
            <a:prstGeom prst="rect">
              <a:avLst/>
            </a:prstGeom>
            <a:noFill/>
          </p:spPr>
          <p:txBody>
            <a:bodyPr wrap="none" rtlCol="0">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53" name="文本框 52"/>
                <p:cNvSpPr txBox="1"/>
                <p:nvPr/>
              </p:nvSpPr>
              <p:spPr>
                <a:xfrm>
                  <a:off x="5708492"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708492" y="5463812"/>
                  <a:ext cx="445956"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55726" y="5463812"/>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55726" y="5463812"/>
                  <a:ext cx="445956" cy="369332"/>
                </a:xfrm>
                <a:prstGeom prst="rect">
                  <a:avLst/>
                </a:prstGeom>
                <a:blipFill>
                  <a:blip r:embed="rId9"/>
                  <a:stretch>
                    <a:fillRect/>
                  </a:stretch>
                </a:blipFill>
              </p:spPr>
              <p:txBody>
                <a:bodyPr/>
                <a:lstStyle/>
                <a:p>
                  <a:r>
                    <a:rPr lang="zh-CN" altLang="en-US">
                      <a:noFill/>
                    </a:rPr>
                    <a:t> </a:t>
                  </a:r>
                </a:p>
              </p:txBody>
            </p:sp>
          </mc:Fallback>
        </mc:AlternateContent>
        <p:sp>
          <p:nvSpPr>
            <p:cNvPr id="55" name="矩形 54"/>
            <p:cNvSpPr/>
            <p:nvPr/>
          </p:nvSpPr>
          <p:spPr>
            <a:xfrm>
              <a:off x="2055660" y="6026737"/>
              <a:ext cx="5904656"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Rectangle 3"/>
          <p:cNvSpPr>
            <a:spLocks noChangeArrowheads="1"/>
          </p:cNvSpPr>
          <p:nvPr/>
        </p:nvSpPr>
        <p:spPr bwMode="auto">
          <a:xfrm>
            <a:off x="76200" y="1182638"/>
            <a:ext cx="8991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r>
              <a:rPr lang="en-US" altLang="zh-CN" sz="1000" b="1" dirty="0">
                <a:latin typeface="Courier New" panose="02070309020205020404" pitchFamily="49" charset="0"/>
                <a:ea typeface="宋体" panose="02010600030101010101" pitchFamily="2" charset="-122"/>
              </a:rPr>
              <a:t>( </a:t>
            </a:r>
            <a:r>
              <a:rPr lang="en-US" altLang="zh-CN" sz="1000" b="1" dirty="0">
                <a:solidFill>
                  <a:srgbClr val="FF0000"/>
                </a:solidFill>
                <a:latin typeface="Courier New" panose="02070309020205020404" pitchFamily="49" charset="0"/>
                <a:ea typeface="宋体" panose="02010600030101010101" pitchFamily="2" charset="-122"/>
              </a:rPr>
              <a:t>4</a:t>
            </a:r>
            <a:r>
              <a:rPr lang="en-US" altLang="zh-CN" sz="1000" b="1" dirty="0">
                <a:latin typeface="Courier New" panose="02070309020205020404" pitchFamily="49" charset="0"/>
                <a:ea typeface="宋体" panose="02010600030101010101" pitchFamily="2" charset="-122"/>
              </a:rPr>
              <a:t>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0 010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a:t>
            </a:r>
            <a:r>
              <a:rPr lang="en-US" altLang="zh-CN" sz="1000" b="1" dirty="0">
                <a:solidFill>
                  <a:srgbClr val="FF0000"/>
                </a:solidFill>
                <a:latin typeface="Courier New" panose="02070309020205020404" pitchFamily="49" charset="0"/>
                <a:ea typeface="宋体" panose="02010600030101010101" pitchFamily="2" charset="-122"/>
              </a:rPr>
              <a:t>3</a:t>
            </a:r>
            <a:r>
              <a:rPr lang="en-US" altLang="zh-CN" sz="1000" b="1" dirty="0">
                <a:latin typeface="Courier New" panose="02070309020205020404" pitchFamily="49" charset="0"/>
                <a:ea typeface="宋体" panose="02010600030101010101" pitchFamily="2" charset="-122"/>
              </a:rPr>
              <a:t> )</a:t>
            </a:r>
          </a:p>
        </p:txBody>
      </p:sp>
      <p:pic>
        <p:nvPicPr>
          <p:cNvPr id="64" name="Picture 63" descr="temp.png"/>
          <p:cNvPicPr>
            <a:picLocks noChangeAspect="1"/>
          </p:cNvPicPr>
          <p:nvPr/>
        </p:nvPicPr>
        <p:blipFill>
          <a:blip r:embed="rId10"/>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266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30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Erasing from the front of a linked list is even easier:</a:t>
            </a:r>
          </a:p>
          <a:p>
            <a:pPr lvl="1" eaLnBrk="1" hangingPunct="1"/>
            <a:r>
              <a:rPr lang="en-US" dirty="0">
                <a:latin typeface="Arial" charset="0"/>
                <a:cs typeface="Arial" charset="0"/>
              </a:rPr>
              <a:t>We assign the list head to the next pointer of the first node</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Graphically, given:</a:t>
            </a:r>
          </a:p>
          <a:p>
            <a:pPr eaLnBrk="1" hangingPunct="1"/>
            <a:endParaRPr lang="en-US" dirty="0">
              <a:latin typeface="Arial" charset="0"/>
              <a:cs typeface="Arial" charset="0"/>
            </a:endParaRPr>
          </a:p>
          <a:p>
            <a:pPr eaLnBrk="1" hangingPunct="1">
              <a:buFontTx/>
              <a:buNone/>
            </a:pPr>
            <a:br>
              <a:rPr lang="en-US" dirty="0">
                <a:latin typeface="Arial" charset="0"/>
                <a:cs typeface="Arial" charset="0"/>
              </a:rPr>
            </a:br>
            <a:endParaRPr lang="en-US" dirty="0">
              <a:latin typeface="Arial" charset="0"/>
              <a:cs typeface="Arial" charset="0"/>
            </a:endParaRPr>
          </a:p>
          <a:p>
            <a:pPr eaLnBrk="1" hangingPunct="1">
              <a:buFontTx/>
              <a:buNone/>
            </a:pPr>
            <a:r>
              <a:rPr lang="en-US" dirty="0">
                <a:latin typeface="Arial" charset="0"/>
                <a:cs typeface="Arial" charset="0"/>
              </a:rPr>
              <a:t>	we want:</a:t>
            </a:r>
          </a:p>
        </p:txBody>
      </p:sp>
      <p:pic>
        <p:nvPicPr>
          <p:cNvPr id="43012" name="Picture 4" descr="d1"/>
          <p:cNvPicPr>
            <a:picLocks noChangeAspect="1" noChangeArrowheads="1"/>
          </p:cNvPicPr>
          <p:nvPr/>
        </p:nvPicPr>
        <p:blipFill>
          <a:blip r:embed="rId2" cstate="print"/>
          <a:srcRect/>
          <a:stretch>
            <a:fillRect/>
          </a:stretch>
        </p:blipFill>
        <p:spPr bwMode="auto">
          <a:xfrm>
            <a:off x="1692275" y="3101975"/>
            <a:ext cx="6045200" cy="542925"/>
          </a:xfrm>
          <a:prstGeom prst="rect">
            <a:avLst/>
          </a:prstGeom>
          <a:noFill/>
          <a:ln w="9525">
            <a:noFill/>
            <a:miter lim="800000"/>
            <a:headEnd/>
            <a:tailEnd/>
          </a:ln>
        </p:spPr>
      </p:pic>
      <p:pic>
        <p:nvPicPr>
          <p:cNvPr id="43013" name="Picture 5" descr="d2"/>
          <p:cNvPicPr>
            <a:picLocks noChangeAspect="1" noChangeArrowheads="1"/>
          </p:cNvPicPr>
          <p:nvPr/>
        </p:nvPicPr>
        <p:blipFill>
          <a:blip r:embed="rId3" cstate="print"/>
          <a:srcRect/>
          <a:stretch>
            <a:fillRect/>
          </a:stretch>
        </p:blipFill>
        <p:spPr bwMode="auto">
          <a:xfrm>
            <a:off x="1619250" y="4437063"/>
            <a:ext cx="6045200" cy="612775"/>
          </a:xfrm>
          <a:prstGeom prst="rect">
            <a:avLst/>
          </a:prstGeom>
          <a:noFill/>
          <a:ln w="9525">
            <a:noFill/>
            <a:miter lim="800000"/>
            <a:headEnd/>
            <a:tailEnd/>
          </a:ln>
        </p:spPr>
      </p:pic>
      <p:sp>
        <p:nvSpPr>
          <p:cNvPr id="2" name="矩形 1"/>
          <p:cNvSpPr/>
          <p:nvPr/>
        </p:nvSpPr>
        <p:spPr>
          <a:xfrm>
            <a:off x="5076056" y="4725144"/>
            <a:ext cx="90000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014" name="Picture 43013"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47007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403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Easy enough:</a:t>
            </a: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Unfortunately, we have some </a:t>
            </a:r>
            <a:r>
              <a:rPr lang="en-US" dirty="0">
                <a:solidFill>
                  <a:srgbClr val="C00000"/>
                </a:solidFill>
                <a:latin typeface="Arial" charset="0"/>
                <a:cs typeface="Arial" charset="0"/>
              </a:rPr>
              <a:t>problems</a:t>
            </a:r>
            <a:r>
              <a:rPr lang="en-US" dirty="0">
                <a:latin typeface="Arial" charset="0"/>
                <a:cs typeface="Arial" charset="0"/>
              </a:rPr>
              <a:t>:</a:t>
            </a:r>
          </a:p>
          <a:p>
            <a:pPr lvl="1" eaLnBrk="1" hangingPunct="1"/>
            <a:r>
              <a:rPr lang="en-US" dirty="0">
                <a:latin typeface="Arial" charset="0"/>
                <a:cs typeface="Arial" charset="0"/>
              </a:rPr>
              <a:t>The list may be empty</a:t>
            </a:r>
          </a:p>
          <a:p>
            <a:pPr lvl="1" eaLnBrk="1" hangingPunct="1"/>
            <a:r>
              <a:rPr lang="en-US" dirty="0">
                <a:latin typeface="Arial" charset="0"/>
                <a:cs typeface="Arial" charset="0"/>
              </a:rPr>
              <a:t>We still have the memory allocated for the node containing </a:t>
            </a:r>
            <a:r>
              <a:rPr lang="en-US" b="1" dirty="0">
                <a:solidFill>
                  <a:schemeClr val="hlink"/>
                </a:solidFill>
                <a:latin typeface="Courier New" pitchFamily="49" charset="0"/>
                <a:cs typeface="Arial" charset="0"/>
              </a:rPr>
              <a:t>70</a:t>
            </a:r>
            <a:endParaRPr lang="en-US" b="1" dirty="0">
              <a:latin typeface="Courier New" pitchFamily="49" charset="0"/>
              <a:cs typeface="Arial" charset="0"/>
            </a:endParaRPr>
          </a:p>
        </p:txBody>
      </p:sp>
      <p:pic>
        <p:nvPicPr>
          <p:cNvPr id="44036" name="Picture 4403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86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5059" name="Rectangle 3"/>
          <p:cNvSpPr>
            <a:spLocks noGrp="1" noChangeArrowheads="1"/>
          </p:cNvSpPr>
          <p:nvPr>
            <p:ph type="body" idx="1"/>
          </p:nvPr>
        </p:nvSpPr>
        <p:spPr/>
        <p:txBody>
          <a:bodyPr/>
          <a:lstStyle/>
          <a:p>
            <a:pPr lvl="0" eaLnBrk="1" hangingPunct="1">
              <a:buNone/>
            </a:pPr>
            <a:r>
              <a:rPr lang="en-US" dirty="0">
                <a:solidFill>
                  <a:prstClr val="black"/>
                </a:solidFill>
                <a:latin typeface="Arial" charset="0"/>
                <a:cs typeface="Arial" charset="0"/>
              </a:rPr>
              <a:t>	Does this work?</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dirty="0">
                <a:latin typeface="Consolas" pitchFamily="49" charset="0"/>
                <a:cs typeface="Consolas" pitchFamily="49" charset="0"/>
              </a:rPr>
              <a:t>    if ( empty() ) {</a:t>
            </a:r>
          </a:p>
          <a:p>
            <a:pPr lvl="2" eaLnBrk="1" hangingPunct="1">
              <a:buFontTx/>
              <a:buNone/>
            </a:pPr>
            <a:r>
              <a:rPr lang="en-US" dirty="0">
                <a:latin typeface="Consolas" pitchFamily="49" charset="0"/>
                <a:cs typeface="Consolas" pitchFamily="49" charset="0"/>
              </a:rPr>
              <a:t>        throw underflow();</a:t>
            </a:r>
          </a:p>
          <a:p>
            <a:pPr lvl="2" eaLnBrk="1" hangingPunct="1">
              <a:buFontTx/>
              <a:buNone/>
            </a:pPr>
            <a:r>
              <a:rPr lang="en-US" dirty="0">
                <a:latin typeface="Consolas" pitchFamily="49" charset="0"/>
                <a:cs typeface="Consolas" pitchFamily="49" charset="0"/>
              </a:rPr>
              <a:t>    }</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lvl="2" eaLnBrk="1" hangingPunct="1">
              <a:buFontTx/>
              <a:buNone/>
            </a:pPr>
            <a:r>
              <a:rPr lang="en-US" dirty="0">
                <a:solidFill>
                  <a:srgbClr val="D20000"/>
                </a:solidFill>
                <a:latin typeface="Consolas" pitchFamily="49" charset="0"/>
                <a:cs typeface="Consolas" pitchFamily="49" charset="0"/>
              </a:rPr>
              <a:t>    </a:t>
            </a:r>
            <a:r>
              <a:rPr lang="en-US" dirty="0" err="1">
                <a:solidFill>
                  <a:srgbClr val="D20000"/>
                </a:solidFill>
                <a:latin typeface="Consolas" pitchFamily="49" charset="0"/>
                <a:cs typeface="Consolas" pitchFamily="49" charset="0"/>
              </a:rPr>
              <a:t>list_head</a:t>
            </a:r>
            <a:r>
              <a:rPr lang="en-US" dirty="0">
                <a:solidFill>
                  <a:srgbClr val="D20000"/>
                </a:solidFill>
                <a:latin typeface="Consolas" pitchFamily="49" charset="0"/>
                <a:cs typeface="Consolas" pitchFamily="49" charset="0"/>
              </a:rPr>
              <a:t> = head()-&gt;next();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endParaRPr lang="en-US" b="1" dirty="0">
              <a:latin typeface="Consolas" pitchFamily="49" charset="0"/>
              <a:cs typeface="Consolas" pitchFamily="49" charset="0"/>
            </a:endParaRPr>
          </a:p>
        </p:txBody>
      </p:sp>
      <p:pic>
        <p:nvPicPr>
          <p:cNvPr id="45060" name="Picture 4505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8888218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6083"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solidFill>
                  <a:srgbClr val="D20000"/>
                </a:solidFill>
                <a:latin typeface="Consolas" pitchFamily="49" charset="0"/>
                <a:cs typeface="Consolas" pitchFamily="49" charset="0"/>
              </a:rPr>
              <a:t>int</a:t>
            </a:r>
            <a:r>
              <a:rPr lang="en-US" dirty="0">
                <a:solidFill>
                  <a:srgbClr val="D20000"/>
                </a:solidFill>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6084" name="Picture 8" descr="d3"/>
          <p:cNvPicPr>
            <a:picLocks noChangeAspect="1" noChangeArrowheads="1"/>
          </p:cNvPicPr>
          <p:nvPr/>
        </p:nvPicPr>
        <p:blipFill>
          <a:blip r:embed="rId2" cstate="print"/>
          <a:srcRect/>
          <a:stretch>
            <a:fillRect/>
          </a:stretch>
        </p:blipFill>
        <p:spPr bwMode="auto">
          <a:xfrm>
            <a:off x="3779838" y="2492375"/>
            <a:ext cx="4965700" cy="847725"/>
          </a:xfrm>
          <a:prstGeom prst="rect">
            <a:avLst/>
          </a:prstGeom>
          <a:noFill/>
          <a:ln w="9525">
            <a:noFill/>
            <a:miter lim="800000"/>
            <a:headEnd/>
            <a:tailEnd/>
          </a:ln>
        </p:spPr>
      </p:pic>
      <p:pic>
        <p:nvPicPr>
          <p:cNvPr id="46085" name="Picture 4608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56240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7107"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a:solidFill>
                  <a:srgbClr val="D20000"/>
                </a:solidFill>
                <a:latin typeface="Consolas" pitchFamily="49" charset="0"/>
                <a:cs typeface="Consolas" pitchFamily="49" charset="0"/>
              </a:rPr>
              <a:t>delete head();</a:t>
            </a:r>
          </a:p>
          <a:p>
            <a:pPr eaLnBrk="1" hangingPunct="1">
              <a:buFontTx/>
              <a:buNone/>
            </a:pPr>
            <a:endParaRPr lang="en-US" dirty="0">
              <a:solidFill>
                <a:srgbClr val="D20000"/>
              </a:solidFill>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7108" name="Picture 5" descr="d4"/>
          <p:cNvPicPr>
            <a:picLocks noChangeAspect="1" noChangeArrowheads="1"/>
          </p:cNvPicPr>
          <p:nvPr/>
        </p:nvPicPr>
        <p:blipFill>
          <a:blip r:embed="rId2" cstate="print"/>
          <a:srcRect/>
          <a:stretch>
            <a:fillRect/>
          </a:stretch>
        </p:blipFill>
        <p:spPr bwMode="auto">
          <a:xfrm>
            <a:off x="3924300" y="3213100"/>
            <a:ext cx="4865688" cy="739775"/>
          </a:xfrm>
          <a:prstGeom prst="rect">
            <a:avLst/>
          </a:prstGeom>
          <a:noFill/>
          <a:ln w="9525">
            <a:noFill/>
            <a:miter lim="800000"/>
            <a:headEnd/>
            <a:tailEnd/>
          </a:ln>
        </p:spPr>
      </p:pic>
      <p:pic>
        <p:nvPicPr>
          <p:cNvPr id="47109" name="Picture 4710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7261197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48131" name="Rectangle 3"/>
          <p:cNvSpPr>
            <a:spLocks noGrp="1" noChangeArrowheads="1"/>
          </p:cNvSpPr>
          <p:nvPr>
            <p:ph type="body" idx="1"/>
          </p:nvPr>
        </p:nvSpPr>
        <p:spPr/>
        <p:txBody>
          <a:bodyPr/>
          <a:lstStyle/>
          <a:p>
            <a:pPr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eaLnBrk="1" hangingPunct="1">
              <a:buFontTx/>
              <a:buNone/>
            </a:pPr>
            <a:r>
              <a:rPr lang="en-US" sz="1000" dirty="0">
                <a:latin typeface="Consolas" pitchFamily="49" charset="0"/>
                <a:cs typeface="Consolas" pitchFamily="49" charset="0"/>
              </a:rPr>
              <a:t>        if ( empty() ) {</a:t>
            </a:r>
          </a:p>
          <a:p>
            <a:pPr eaLnBrk="1" hangingPunct="1">
              <a:buFontTx/>
              <a:buNone/>
            </a:pPr>
            <a:r>
              <a:rPr lang="en-US" sz="1000" dirty="0">
                <a:latin typeface="Consolas" pitchFamily="49" charset="0"/>
                <a:cs typeface="Consolas" pitchFamily="49" charset="0"/>
              </a:rPr>
              <a:t>             throw underflow();</a:t>
            </a:r>
          </a:p>
          <a:p>
            <a:pPr eaLnBrk="1" hangingPunct="1">
              <a:buFontTx/>
              <a:buNone/>
            </a:pPr>
            <a:r>
              <a:rPr lang="en-US" sz="1000" dirty="0">
                <a:latin typeface="Consolas" pitchFamily="49" charset="0"/>
                <a:cs typeface="Consolas" pitchFamily="49" charset="0"/>
              </a:rPr>
              <a:t>        }</a:t>
            </a:r>
          </a:p>
          <a:p>
            <a:pPr eaLnBrk="1" hangingPunct="1">
              <a:buFontTx/>
              <a:buNone/>
            </a:pPr>
            <a:endParaRPr lang="en-US" sz="1000"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delete head();</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head()-&gt;next();</a:t>
            </a:r>
          </a:p>
          <a:p>
            <a:pPr eaLnBrk="1" hangingPunct="1">
              <a:buFontTx/>
              <a:buNone/>
            </a:pPr>
            <a:endParaRPr lang="en-US" dirty="0">
              <a:latin typeface="Consolas" pitchFamily="49" charset="0"/>
              <a:cs typeface="Consolas" pitchFamily="49" charset="0"/>
            </a:endParaRPr>
          </a:p>
          <a:p>
            <a:pPr eaLnBrk="1" hangingPunct="1">
              <a:buFontTx/>
              <a:buNone/>
            </a:pPr>
            <a:r>
              <a:rPr lang="en-US" dirty="0">
                <a:latin typeface="Consolas" pitchFamily="49" charset="0"/>
                <a:cs typeface="Consolas" pitchFamily="49" charset="0"/>
              </a:rPr>
              <a:t>    return e;</a:t>
            </a:r>
          </a:p>
          <a:p>
            <a:pPr eaLnBrk="1" hangingPunct="1">
              <a:buFontTx/>
              <a:buNone/>
            </a:pPr>
            <a:r>
              <a:rPr lang="en-US" dirty="0">
                <a:latin typeface="Consolas" pitchFamily="49" charset="0"/>
                <a:cs typeface="Consolas" pitchFamily="49" charset="0"/>
              </a:rPr>
              <a:t>}</a:t>
            </a:r>
          </a:p>
        </p:txBody>
      </p:sp>
      <p:pic>
        <p:nvPicPr>
          <p:cNvPr id="48132" name="Picture 6" descr="d5"/>
          <p:cNvPicPr>
            <a:picLocks noChangeAspect="1" noChangeArrowheads="1"/>
          </p:cNvPicPr>
          <p:nvPr/>
        </p:nvPicPr>
        <p:blipFill>
          <a:blip r:embed="rId3" cstate="print"/>
          <a:srcRect/>
          <a:stretch>
            <a:fillRect/>
          </a:stretch>
        </p:blipFill>
        <p:spPr bwMode="auto">
          <a:xfrm>
            <a:off x="3203575" y="4797425"/>
            <a:ext cx="4965700" cy="847725"/>
          </a:xfrm>
          <a:prstGeom prst="rect">
            <a:avLst/>
          </a:prstGeom>
          <a:noFill/>
          <a:ln w="9525">
            <a:noFill/>
            <a:miter lim="800000"/>
            <a:headEnd/>
            <a:tailEnd/>
          </a:ln>
        </p:spPr>
      </p:pic>
      <p:sp>
        <p:nvSpPr>
          <p:cNvPr id="2" name="TextBox 1"/>
          <p:cNvSpPr txBox="1"/>
          <p:nvPr/>
        </p:nvSpPr>
        <p:spPr>
          <a:xfrm>
            <a:off x="1043608" y="6124059"/>
            <a:ext cx="3724096" cy="369332"/>
          </a:xfrm>
          <a:prstGeom prst="rect">
            <a:avLst/>
          </a:prstGeom>
          <a:noFill/>
        </p:spPr>
        <p:txBody>
          <a:bodyPr wrap="none" rtlCol="0">
            <a:spAutoFit/>
          </a:bodyPr>
          <a:lstStyle/>
          <a:p>
            <a:r>
              <a:rPr lang="en-US" dirty="0">
                <a:solidFill>
                  <a:srgbClr val="C00000"/>
                </a:solidFill>
              </a:rPr>
              <a:t>Any problem </a:t>
            </a:r>
            <a:r>
              <a:rPr lang="en-US">
                <a:solidFill>
                  <a:srgbClr val="C00000"/>
                </a:solidFill>
              </a:rPr>
              <a:t>with the above code?</a:t>
            </a:r>
          </a:p>
        </p:txBody>
      </p:sp>
      <p:pic>
        <p:nvPicPr>
          <p:cNvPr id="48133" name="Picture 48132"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64829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endParaRPr lang="en-US" dirty="0">
              <a:latin typeface="Arial" charset="0"/>
              <a:cs typeface="Arial" charset="0"/>
            </a:endParaRPr>
          </a:p>
        </p:txBody>
      </p:sp>
      <p:sp>
        <p:nvSpPr>
          <p:cNvPr id="5017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correct implementation assigns a temporary pointer to point to the node being deleted:</a:t>
            </a:r>
          </a:p>
          <a:p>
            <a:pPr eaLnBrk="1" hangingPunct="1">
              <a:buFont typeface="Arial" charset="0"/>
              <a:buNone/>
            </a:pPr>
            <a:endParaRPr lang="en-US" dirty="0">
              <a:latin typeface="Arial" charset="0"/>
              <a:cs typeface="Arial" charset="0"/>
            </a:endParaRPr>
          </a:p>
          <a:p>
            <a:pPr lvl="2" eaLnBrk="1" hangingPunct="1">
              <a:buFontTx/>
              <a:buNone/>
            </a:pPr>
            <a:r>
              <a:rPr lang="en-US" dirty="0" err="1">
                <a:latin typeface="Consolas" pitchFamily="49" charset="0"/>
                <a:cs typeface="Consolas" pitchFamily="49" charset="0"/>
              </a:rPr>
              <a:t>int</a:t>
            </a:r>
            <a:r>
              <a:rPr lang="en-US" dirty="0">
                <a:latin typeface="Consolas" pitchFamily="49" charset="0"/>
                <a:cs typeface="Consolas" pitchFamily="49" charset="0"/>
              </a:rPr>
              <a:t> List::</a:t>
            </a:r>
            <a:r>
              <a:rPr lang="en-US" dirty="0" err="1">
                <a:latin typeface="Consolas" pitchFamily="49" charset="0"/>
                <a:cs typeface="Consolas" pitchFamily="49" charset="0"/>
              </a:rPr>
              <a:t>pop_front</a:t>
            </a:r>
            <a:r>
              <a:rPr lang="en-US" dirty="0">
                <a:latin typeface="Consolas" pitchFamily="49" charset="0"/>
                <a:cs typeface="Consolas" pitchFamily="49" charset="0"/>
              </a:rPr>
              <a:t>() {</a:t>
            </a:r>
          </a:p>
          <a:p>
            <a:pPr lvl="2" eaLnBrk="1" hangingPunct="1">
              <a:buFontTx/>
              <a:buNone/>
            </a:pPr>
            <a:r>
              <a:rPr lang="en-US" sz="1200" dirty="0">
                <a:latin typeface="Consolas" pitchFamily="49" charset="0"/>
                <a:cs typeface="Consolas" pitchFamily="49" charset="0"/>
              </a:rPr>
              <a:t>     if ( empty() ) {</a:t>
            </a:r>
          </a:p>
          <a:p>
            <a:pPr lvl="2" eaLnBrk="1" hangingPunct="1">
              <a:buFontTx/>
              <a:buNone/>
            </a:pPr>
            <a:r>
              <a:rPr lang="en-US" sz="1200" dirty="0">
                <a:latin typeface="Consolas" pitchFamily="49" charset="0"/>
                <a:cs typeface="Consolas" pitchFamily="49" charset="0"/>
              </a:rPr>
              <a:t>          throw underflow();</a:t>
            </a:r>
          </a:p>
          <a:p>
            <a:pPr lvl="2" eaLnBrk="1" hangingPunct="1">
              <a:buFontTx/>
              <a:buNone/>
            </a:pPr>
            <a:r>
              <a:rPr lang="en-US" sz="1200" dirty="0">
                <a:latin typeface="Consolas" pitchFamily="49" charset="0"/>
                <a:cs typeface="Consolas" pitchFamily="49" charset="0"/>
              </a:rPr>
              <a:t>     }</a:t>
            </a:r>
          </a:p>
          <a:p>
            <a:pPr lvl="2" eaLnBrk="1" hangingPunct="1">
              <a:buFontTx/>
              <a:buNone/>
            </a:pPr>
            <a:endParaRPr lang="en-US" sz="1200"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 = front();</a:t>
            </a:r>
          </a:p>
          <a:p>
            <a:pPr lvl="2" eaLnBrk="1" hangingPunct="1">
              <a:buFontTx/>
              <a:buNone/>
            </a:pPr>
            <a:r>
              <a:rPr lang="en-US" dirty="0">
                <a:latin typeface="Consolas" pitchFamily="49" charset="0"/>
                <a:cs typeface="Consolas" pitchFamily="49" charset="0"/>
              </a:rPr>
              <a:t>    Node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list_head</a:t>
            </a:r>
            <a:r>
              <a:rPr lang="en-US" dirty="0">
                <a:latin typeface="Consolas" pitchFamily="49" charset="0"/>
                <a:cs typeface="Consolas" pitchFamily="49" charset="0"/>
              </a:rPr>
              <a:t> = </a:t>
            </a:r>
            <a:r>
              <a:rPr lang="en-US" dirty="0" err="1">
                <a:latin typeface="Consolas" pitchFamily="49" charset="0"/>
                <a:cs typeface="Consolas" pitchFamily="49" charset="0"/>
              </a:rPr>
              <a:t>list_head</a:t>
            </a:r>
            <a:r>
              <a:rPr lang="en-US" dirty="0">
                <a:latin typeface="Consolas" pitchFamily="49" charset="0"/>
                <a:cs typeface="Consolas" pitchFamily="49" charset="0"/>
              </a:rPr>
              <a:t>-&gt;next();</a:t>
            </a:r>
          </a:p>
          <a:p>
            <a:pPr lvl="2" eaLnBrk="1" hangingPunct="1">
              <a:buFontTx/>
              <a:buNone/>
            </a:pPr>
            <a:r>
              <a:rPr lang="en-US" dirty="0">
                <a:latin typeface="Consolas" pitchFamily="49" charset="0"/>
                <a:cs typeface="Consolas" pitchFamily="49" charset="0"/>
              </a:rPr>
              <a:t>    delete </a:t>
            </a:r>
            <a:r>
              <a:rPr lang="en-US" dirty="0" err="1">
                <a:latin typeface="Consolas" pitchFamily="49" charset="0"/>
                <a:cs typeface="Consolas" pitchFamily="49" charset="0"/>
              </a:rPr>
              <a:t>ptr</a:t>
            </a:r>
            <a:r>
              <a:rPr lang="en-US" dirty="0">
                <a:latin typeface="Consolas" pitchFamily="49" charset="0"/>
                <a:cs typeface="Consolas" pitchFamily="49" charset="0"/>
              </a:rPr>
              <a:t>;</a:t>
            </a:r>
          </a:p>
          <a:p>
            <a:pPr lvl="2" eaLnBrk="1" hangingPunct="1">
              <a:buFontTx/>
              <a:buNone/>
            </a:pPr>
            <a:r>
              <a:rPr lang="en-US" dirty="0">
                <a:latin typeface="Consolas" pitchFamily="49" charset="0"/>
                <a:cs typeface="Consolas" pitchFamily="49" charset="0"/>
              </a:rPr>
              <a:t>    return e;</a:t>
            </a:r>
          </a:p>
          <a:p>
            <a:pPr lvl="2" eaLnBrk="1" hangingPunct="1">
              <a:buFontTx/>
              <a:buNone/>
            </a:pPr>
            <a:r>
              <a:rPr lang="en-US" dirty="0">
                <a:latin typeface="Consolas" pitchFamily="49" charset="0"/>
                <a:cs typeface="Consolas" pitchFamily="49" charset="0"/>
              </a:rPr>
              <a:t>}</a:t>
            </a:r>
          </a:p>
        </p:txBody>
      </p:sp>
      <p:pic>
        <p:nvPicPr>
          <p:cNvPr id="50180" name="Picture 5017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9595391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529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next step is to look at member functions which potentially require us to step through the entire list: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size()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The second counts the number of instances of an integer, and the last removes the nodes containing that integer</a:t>
            </a:r>
          </a:p>
        </p:txBody>
      </p:sp>
      <p:pic>
        <p:nvPicPr>
          <p:cNvPr id="55300" name="Picture 5529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5619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632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process of stepping through a linked list can be thought of as being analogous to a for-loop:</a:t>
            </a:r>
          </a:p>
          <a:p>
            <a:pPr lvl="1" eaLnBrk="1" hangingPunct="1"/>
            <a:r>
              <a:rPr lang="en-US" dirty="0">
                <a:latin typeface="Arial" charset="0"/>
                <a:cs typeface="Arial" charset="0"/>
              </a:rPr>
              <a:t>We initialize a temporary pointer with the list head</a:t>
            </a:r>
          </a:p>
          <a:p>
            <a:pPr lvl="1" eaLnBrk="1" hangingPunct="1"/>
            <a:r>
              <a:rPr lang="en-US" dirty="0">
                <a:latin typeface="Arial" charset="0"/>
                <a:cs typeface="Arial" charset="0"/>
              </a:rPr>
              <a:t>We continue iterating until the pointer equals </a:t>
            </a:r>
            <a:r>
              <a:rPr lang="en-US" dirty="0">
                <a:latin typeface="Consolas" panose="020B0609020204030204" pitchFamily="49" charset="0"/>
                <a:cs typeface="Consolas" panose="020B0609020204030204" pitchFamily="49" charset="0"/>
              </a:rPr>
              <a:t>nullptr</a:t>
            </a:r>
          </a:p>
          <a:p>
            <a:pPr lvl="1" eaLnBrk="1" hangingPunct="1"/>
            <a:r>
              <a:rPr lang="en-US" dirty="0">
                <a:latin typeface="Arial" charset="0"/>
                <a:cs typeface="Arial" charset="0"/>
              </a:rPr>
              <a:t>With each step, we set the pointer to point to the next object</a:t>
            </a:r>
          </a:p>
        </p:txBody>
      </p:sp>
      <p:pic>
        <p:nvPicPr>
          <p:cNvPr id="56324" name="Picture 5632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841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7347" name="Rectangle 3"/>
          <p:cNvSpPr>
            <a:spLocks noGrp="1" noChangeArrowheads="1"/>
          </p:cNvSpPr>
          <p:nvPr>
            <p:ph type="body" idx="1"/>
          </p:nvPr>
        </p:nvSpPr>
        <p:spPr>
          <a:xfrm>
            <a:off x="457200" y="1600200"/>
            <a:ext cx="8363272" cy="4525963"/>
          </a:xfrm>
        </p:spPr>
        <p:txBody>
          <a:bodyPr/>
          <a:lstStyle/>
          <a:p>
            <a:pPr eaLnBrk="1" hangingPunct="1">
              <a:buFont typeface="Arial" charset="0"/>
              <a:buNone/>
            </a:pPr>
            <a:r>
              <a:rPr lang="en-US" dirty="0">
                <a:latin typeface="Arial" charset="0"/>
                <a:cs typeface="Arial" charset="0"/>
              </a:rPr>
              <a:t>	Thus, we have:</a:t>
            </a:r>
          </a:p>
          <a:p>
            <a:pPr lvl="2" eaLnBrk="1" hangingPunct="1">
              <a:buFontTx/>
              <a:buNone/>
            </a:pPr>
            <a:endParaRPr lang="en-US" dirty="0">
              <a:latin typeface="Consolas" pitchFamily="49" charset="0"/>
              <a:cs typeface="Consolas" pitchFamily="49" charset="0"/>
            </a:endParaRPr>
          </a:p>
          <a:p>
            <a:pPr lvl="2" eaLnBrk="1" hangingPunct="1">
              <a:buFontTx/>
              <a:buNone/>
            </a:pPr>
            <a:r>
              <a:rPr lang="en-US" dirty="0">
                <a:latin typeface="Consolas" pitchFamily="49" charset="0"/>
                <a:cs typeface="Consolas" pitchFamily="49" charset="0"/>
              </a:rPr>
              <a:t>  for ( Node *</a:t>
            </a:r>
            <a:r>
              <a:rPr lang="en-US" dirty="0" err="1">
                <a:latin typeface="Consolas" pitchFamily="49" charset="0"/>
                <a:cs typeface="Consolas" pitchFamily="49" charset="0"/>
              </a:rPr>
              <a:t>ptr</a:t>
            </a:r>
            <a:r>
              <a:rPr lang="en-US" dirty="0">
                <a:latin typeface="Consolas" pitchFamily="49" charset="0"/>
                <a:cs typeface="Consolas" pitchFamily="49" charset="0"/>
              </a:rPr>
              <a:t> = head();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nullptr</a:t>
            </a:r>
            <a:r>
              <a:rPr lang="en-US" dirty="0">
                <a:latin typeface="Consolas" pitchFamily="49" charset="0"/>
                <a:cs typeface="Consolas" pitchFamily="49" charset="0"/>
              </a:rPr>
              <a:t>; </a:t>
            </a:r>
            <a:r>
              <a:rPr lang="en-US" dirty="0" err="1">
                <a:latin typeface="Consolas" pitchFamily="49" charset="0"/>
                <a:cs typeface="Consolas" pitchFamily="49" charset="0"/>
              </a:rPr>
              <a:t>ptr</a:t>
            </a:r>
            <a:r>
              <a:rPr lang="en-US" dirty="0">
                <a:latin typeface="Consolas" pitchFamily="49" charset="0"/>
                <a:cs typeface="Consolas" pitchFamily="49" charset="0"/>
              </a:rPr>
              <a:t> = </a:t>
            </a:r>
            <a:r>
              <a:rPr lang="en-US" dirty="0" err="1">
                <a:latin typeface="Consolas" pitchFamily="49" charset="0"/>
                <a:cs typeface="Consolas" pitchFamily="49" charset="0"/>
              </a:rPr>
              <a:t>ptr</a:t>
            </a:r>
            <a:r>
              <a:rPr lang="en-US"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do something</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-&gt;fn() to call member functions</a:t>
            </a:r>
          </a:p>
          <a:p>
            <a:pPr lvl="2" eaLnBrk="1" hangingPunct="1">
              <a:buFontTx/>
              <a:buNone/>
            </a:pPr>
            <a:r>
              <a:rPr lang="en-US" sz="1400" dirty="0">
                <a:latin typeface="Consolas" pitchFamily="49" charset="0"/>
                <a:cs typeface="Consolas" pitchFamily="49" charset="0"/>
              </a:rPr>
              <a:t>       // use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a:t>
            </a:r>
            <a:r>
              <a:rPr lang="en-US" sz="1400" dirty="0" err="1">
                <a:latin typeface="Consolas" pitchFamily="49" charset="0"/>
                <a:cs typeface="Consolas" pitchFamily="49" charset="0"/>
              </a:rPr>
              <a:t>var</a:t>
            </a:r>
            <a:r>
              <a:rPr lang="en-US" sz="1400" dirty="0">
                <a:latin typeface="Consolas" pitchFamily="49" charset="0"/>
                <a:cs typeface="Consolas" pitchFamily="49" charset="0"/>
              </a:rPr>
              <a:t> to assign/access member variables</a:t>
            </a:r>
          </a:p>
          <a:p>
            <a:pPr lvl="2" eaLnBrk="1" hangingPunct="1">
              <a:buFontTx/>
              <a:buNone/>
            </a:pPr>
            <a:r>
              <a:rPr lang="en-US" dirty="0">
                <a:latin typeface="Consolas" pitchFamily="49" charset="0"/>
                <a:cs typeface="Consolas" pitchFamily="49" charset="0"/>
              </a:rPr>
              <a:t>  }</a:t>
            </a:r>
          </a:p>
        </p:txBody>
      </p:sp>
      <p:pic>
        <p:nvPicPr>
          <p:cNvPr id="57348" name="Picture 57347"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83562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404664"/>
                <a:ext cx="8229600" cy="3600400"/>
              </a:xfrm>
            </p:spPr>
            <p:txBody>
              <a:bodyPr>
                <a:normAutofit/>
              </a:bodyPr>
              <a:lstStyle/>
              <a:p>
                <a:pPr marL="0" indent="0">
                  <a:spcBef>
                    <a:spcPts val="1200"/>
                  </a:spcBef>
                  <a:spcAft>
                    <a:spcPts val="600"/>
                  </a:spcAft>
                  <a:buNone/>
                </a:pPr>
                <a:r>
                  <a:rPr lang="en-US" altLang="zh-CN" sz="2800" dirty="0"/>
                  <a:t>Method 2: structure array </a:t>
                </a:r>
              </a:p>
              <a:p>
                <a:pPr>
                  <a:spcBef>
                    <a:spcPts val="1200"/>
                  </a:spcBef>
                  <a:spcAft>
                    <a:spcPts val="600"/>
                  </a:spcAft>
                  <a:buFont typeface="Arial" panose="020B0604020202020204" pitchFamily="34" charset="0"/>
                  <a:buChar char="•"/>
                </a:pPr>
                <a:r>
                  <a:rPr lang="en-US" altLang="zh-CN" sz="2400" dirty="0"/>
                  <a:t>For each non-zero term, need to know two components: the coefficient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𝒂</m:t>
                        </m:r>
                      </m:e>
                      <m:sub>
                        <m:r>
                          <a:rPr lang="en-US" altLang="zh-CN" sz="2400" b="1" i="1" smtClean="0">
                            <a:latin typeface="Cambria Math" panose="02040503050406030204" pitchFamily="18" charset="0"/>
                          </a:rPr>
                          <m:t>𝒊</m:t>
                        </m:r>
                      </m:sub>
                    </m:sSub>
                  </m:oMath>
                </a14:m>
                <a:r>
                  <a:rPr lang="en-US" altLang="zh-CN" sz="2400" dirty="0"/>
                  <a:t>, the index no. </a:t>
                </a:r>
                <a14:m>
                  <m:oMath xmlns:m="http://schemas.openxmlformats.org/officeDocument/2006/math">
                    <m:r>
                      <a:rPr lang="en-US" altLang="zh-CN" sz="2400" b="1" i="1" smtClean="0">
                        <a:latin typeface="Cambria Math" panose="02040503050406030204" pitchFamily="18" charset="0"/>
                      </a:rPr>
                      <m:t>𝒊</m:t>
                    </m:r>
                    <m:r>
                      <a:rPr lang="en-US" altLang="zh-CN" sz="2400" b="0" i="1" smtClean="0">
                        <a:latin typeface="Cambria Math" panose="02040503050406030204" pitchFamily="18" charset="0"/>
                      </a:rPr>
                      <m:t>.</m:t>
                    </m:r>
                  </m:oMath>
                </a14:m>
                <a:endParaRPr lang="en-US" altLang="zh-CN" sz="2400" dirty="0"/>
              </a:p>
              <a:p>
                <a:pPr>
                  <a:spcBef>
                    <a:spcPts val="1200"/>
                  </a:spcBef>
                  <a:spcAft>
                    <a:spcPts val="600"/>
                  </a:spcAft>
                  <a:buFont typeface="Arial" panose="020B0604020202020204" pitchFamily="34" charset="0"/>
                  <a:buChar char="•"/>
                </a:pPr>
                <a:r>
                  <a:rPr lang="en-US" altLang="zh-CN" sz="2400" dirty="0"/>
                  <a:t>We can use a structure array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𝒂</m:t>
                        </m:r>
                      </m:e>
                      <m:sub>
                        <m:r>
                          <a:rPr lang="en-US" altLang="zh-CN" sz="2400" b="1" i="1">
                            <a:latin typeface="Cambria Math" panose="02040503050406030204" pitchFamily="18" charset="0"/>
                          </a:rPr>
                          <m:t>𝒊</m:t>
                        </m:r>
                      </m:sub>
                    </m:sSub>
                  </m:oMath>
                </a14:m>
                <a:r>
                  <a:rPr lang="en-US" altLang="zh-CN" sz="2400" dirty="0"/>
                  <a:t>,</a:t>
                </a:r>
                <a:r>
                  <a:rPr lang="en-US" altLang="zh-CN" sz="2400" b="1" dirty="0"/>
                  <a:t> </a:t>
                </a:r>
                <a14:m>
                  <m:oMath xmlns:m="http://schemas.openxmlformats.org/officeDocument/2006/math">
                    <m:r>
                      <a:rPr lang="en-US" altLang="zh-CN" sz="2400" b="1" i="1">
                        <a:latin typeface="Cambria Math" panose="02040503050406030204" pitchFamily="18" charset="0"/>
                      </a:rPr>
                      <m:t>𝒊</m:t>
                    </m:r>
                  </m:oMath>
                </a14:m>
                <a:r>
                  <a:rPr lang="en-US" altLang="zh-CN" sz="2400" dirty="0"/>
                  <a:t>).</a:t>
                </a:r>
              </a:p>
              <a:p>
                <a:pPr>
                  <a:spcBef>
                    <a:spcPts val="1200"/>
                  </a:spcBef>
                  <a:spcAft>
                    <a:spcPts val="600"/>
                  </a:spcAft>
                  <a:buFont typeface="Arial" panose="020B0604020202020204" pitchFamily="34" charset="0"/>
                  <a:buChar char="•"/>
                </a:pPr>
                <a:r>
                  <a:rPr lang="en-US" altLang="zh-CN" sz="2400" dirty="0"/>
                  <a:t>Ex: </a:t>
                </a:r>
                <a:endParaRPr lang="en-US" altLang="zh-CN" b="0" i="1" dirty="0">
                  <a:latin typeface="Cambria Math" panose="02040503050406030204" pitchFamily="18" charset="0"/>
                </a:endParaRPr>
              </a:p>
              <a:p>
                <a:pPr marL="0" indent="0" algn="r">
                  <a:spcBef>
                    <a:spcPts val="1200"/>
                  </a:spcBef>
                  <a:spcAft>
                    <a:spcPts val="600"/>
                  </a:spcAft>
                  <a:buNone/>
                </a:pP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=3</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100</m:t>
                        </m:r>
                      </m:sup>
                    </m:sSup>
                    <m:r>
                      <a:rPr lang="en-US" altLang="en-US" b="0" i="1" dirty="0" smtClean="0">
                        <a:latin typeface="Cambria Math" panose="02040503050406030204" pitchFamily="18" charset="0"/>
                        <a:cs typeface="Arial" charset="0"/>
                      </a:rPr>
                      <m:t>+10</m:t>
                    </m:r>
                    <m:sSup>
                      <m:sSupPr>
                        <m:ctrlPr>
                          <a:rPr lang="en-US" altLang="en-US" i="1" dirty="0">
                            <a:latin typeface="Cambria Math" panose="02040503050406030204" pitchFamily="18" charset="0"/>
                            <a:cs typeface="Arial" charset="0"/>
                          </a:rPr>
                        </m:ctrlPr>
                      </m:sSupPr>
                      <m:e>
                        <m:r>
                          <a:rPr lang="en-US" altLang="en-US" b="0"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50</m:t>
                        </m:r>
                      </m:sup>
                    </m:sSup>
                  </m:oMath>
                </a14:m>
                <a:r>
                  <a:rPr lang="en-US" altLang="zh-CN" dirty="0"/>
                  <a:t>+</a:t>
                </a:r>
                <a14:m>
                  <m:oMath xmlns:m="http://schemas.openxmlformats.org/officeDocument/2006/math">
                    <m:r>
                      <a:rPr lang="en-US" altLang="en-US" b="0" i="1" dirty="0" smtClean="0">
                        <a:latin typeface="Cambria Math" panose="02040503050406030204" pitchFamily="18" charset="0"/>
                        <a:cs typeface="Arial" charset="0"/>
                      </a:rPr>
                      <m:t>15</m:t>
                    </m:r>
                  </m:oMath>
                </a14:m>
                <a:r>
                  <a:rPr lang="en-US" altLang="zh-CN" dirty="0"/>
                  <a:t>   &amp;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4</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i="1" dirty="0">
                            <a:latin typeface="Cambria Math" panose="02040503050406030204" pitchFamily="18" charset="0"/>
                            <a:cs typeface="Arial" charset="0"/>
                          </a:rPr>
                          <m:t>1</m:t>
                        </m:r>
                        <m:r>
                          <a:rPr lang="en-US" altLang="en-US" b="0" i="1" dirty="0" smtClean="0">
                            <a:latin typeface="Cambria Math" panose="02040503050406030204" pitchFamily="18" charset="0"/>
                            <a:cs typeface="Arial" charset="0"/>
                          </a:rPr>
                          <m:t>00</m:t>
                        </m:r>
                      </m:sup>
                    </m:sSup>
                    <m:r>
                      <a:rPr lang="en-US" altLang="zh-CN" i="1" dirty="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30</m:t>
                    </m:r>
                    <m:sSup>
                      <m:sSupPr>
                        <m:ctrlPr>
                          <a:rPr lang="en-US" altLang="en-US" i="1" dirty="0">
                            <a:latin typeface="Cambria Math" panose="02040503050406030204" pitchFamily="18" charset="0"/>
                            <a:cs typeface="Arial" charset="0"/>
                          </a:rPr>
                        </m:ctrlPr>
                      </m:sSupPr>
                      <m:e>
                        <m:r>
                          <a:rPr lang="en-US" altLang="en-US" i="1" dirty="0">
                            <a:latin typeface="Cambria Math" panose="02040503050406030204" pitchFamily="18" charset="0"/>
                            <a:cs typeface="Arial" charset="0"/>
                          </a:rPr>
                          <m:t>𝑥</m:t>
                        </m:r>
                      </m:e>
                      <m:sup>
                        <m:r>
                          <a:rPr lang="en-US" altLang="en-US" b="0" i="1" dirty="0" smtClean="0">
                            <a:latin typeface="Cambria Math" panose="02040503050406030204" pitchFamily="18" charset="0"/>
                            <a:cs typeface="Arial" charset="0"/>
                          </a:rPr>
                          <m:t>60</m:t>
                        </m:r>
                      </m:sup>
                    </m:sSup>
                    <m:r>
                      <a:rPr lang="en-US" altLang="zh-CN" i="1" dirty="0" smtClean="0">
                        <a:latin typeface="Cambria Math" panose="02040503050406030204" pitchFamily="18" charset="0"/>
                        <a:cs typeface="Arial" charset="0"/>
                      </a:rPr>
                      <m:t>+</m:t>
                    </m:r>
                    <m:r>
                      <a:rPr lang="en-US" altLang="zh-CN" b="0" i="1" dirty="0" smtClean="0">
                        <a:latin typeface="Cambria Math" panose="02040503050406030204" pitchFamily="18" charset="0"/>
                        <a:cs typeface="Arial" charset="0"/>
                      </a:rPr>
                      <m:t>5</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404664"/>
                <a:ext cx="8229600" cy="3600400"/>
              </a:xfrm>
              <a:blipFill>
                <a:blip r:embed="rId3"/>
                <a:stretch>
                  <a:fillRect l="-1556" t="-1692"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97656" y="4017001"/>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97656" y="4017001"/>
                <a:ext cx="688009" cy="400110"/>
              </a:xfrm>
              <a:prstGeom prst="rect">
                <a:avLst/>
              </a:prstGeom>
              <a:blipFill>
                <a:blip r:embed="rId4"/>
                <a:stretch>
                  <a:fillRect r="-893" b="-16667"/>
                </a:stretch>
              </a:blipFill>
            </p:spPr>
            <p:txBody>
              <a:bodyPr/>
              <a:lstStyle/>
              <a:p>
                <a:r>
                  <a:rPr lang="zh-CN" altLang="en-US">
                    <a:noFill/>
                  </a:rPr>
                  <a:t> </a:t>
                </a:r>
              </a:p>
            </p:txBody>
          </p:sp>
        </mc:Fallback>
      </mc:AlternateContent>
      <p:sp>
        <p:nvSpPr>
          <p:cNvPr id="32" name="文本框 31"/>
          <p:cNvSpPr txBox="1"/>
          <p:nvPr/>
        </p:nvSpPr>
        <p:spPr>
          <a:xfrm>
            <a:off x="75304" y="5124046"/>
            <a:ext cx="1518364" cy="369332"/>
          </a:xfrm>
          <a:prstGeom prst="rect">
            <a:avLst/>
          </a:prstGeom>
          <a:noFill/>
        </p:spPr>
        <p:txBody>
          <a:bodyPr wrap="none" rtlCol="0">
            <a:spAutoFit/>
          </a:bodyPr>
          <a:lstStyle/>
          <a:p>
            <a:r>
              <a:rPr lang="en-US" altLang="zh-CN" dirty="0"/>
              <a:t>Array indices</a:t>
            </a:r>
            <a:endParaRPr lang="zh-CN" altLang="en-US" dirty="0"/>
          </a:p>
        </p:txBody>
      </p:sp>
      <p:sp>
        <p:nvSpPr>
          <p:cNvPr id="33" name="文本框 32"/>
          <p:cNvSpPr txBox="1"/>
          <p:nvPr/>
        </p:nvSpPr>
        <p:spPr>
          <a:xfrm>
            <a:off x="1862066" y="5135303"/>
            <a:ext cx="312906" cy="369332"/>
          </a:xfrm>
          <a:prstGeom prst="rect">
            <a:avLst/>
          </a:prstGeom>
          <a:noFill/>
        </p:spPr>
        <p:txBody>
          <a:bodyPr wrap="none" rtlCol="0">
            <a:spAutoFit/>
          </a:bodyPr>
          <a:lstStyle/>
          <a:p>
            <a:r>
              <a:rPr lang="en-US" altLang="zh-CN" dirty="0"/>
              <a:t>0</a:t>
            </a:r>
            <a:endParaRPr lang="zh-CN" altLang="en-US" dirty="0"/>
          </a:p>
        </p:txBody>
      </p:sp>
      <p:sp>
        <p:nvSpPr>
          <p:cNvPr id="34" name="文本框 33"/>
          <p:cNvSpPr txBox="1"/>
          <p:nvPr/>
        </p:nvSpPr>
        <p:spPr>
          <a:xfrm>
            <a:off x="3520241" y="5135303"/>
            <a:ext cx="312906" cy="369332"/>
          </a:xfrm>
          <a:prstGeom prst="rect">
            <a:avLst/>
          </a:prstGeom>
          <a:noFill/>
        </p:spPr>
        <p:txBody>
          <a:bodyPr wrap="none" rtlCol="0">
            <a:spAutoFit/>
          </a:bodyPr>
          <a:lstStyle/>
          <a:p>
            <a:r>
              <a:rPr lang="en-US" altLang="zh-CN" dirty="0"/>
              <a:t>2</a:t>
            </a:r>
            <a:endParaRPr lang="zh-CN" altLang="en-US" dirty="0"/>
          </a:p>
        </p:txBody>
      </p:sp>
      <p:sp>
        <p:nvSpPr>
          <p:cNvPr id="35" name="文本框 34"/>
          <p:cNvSpPr txBox="1"/>
          <p:nvPr/>
        </p:nvSpPr>
        <p:spPr>
          <a:xfrm>
            <a:off x="2706573" y="5142625"/>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文本框 35"/>
              <p:cNvSpPr txBox="1"/>
              <p:nvPr/>
            </p:nvSpPr>
            <p:spPr>
              <a:xfrm>
                <a:off x="4275104" y="5126269"/>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275104" y="5126269"/>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47" name="矩形 46"/>
          <p:cNvSpPr/>
          <p:nvPr/>
        </p:nvSpPr>
        <p:spPr>
          <a:xfrm>
            <a:off x="1606377" y="5211957"/>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0" name="文本框 69"/>
              <p:cNvSpPr txBox="1"/>
              <p:nvPr/>
            </p:nvSpPr>
            <p:spPr>
              <a:xfrm>
                <a:off x="39754" y="4601849"/>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70" name="文本框 69"/>
              <p:cNvSpPr txBox="1">
                <a:spLocks noRot="1" noChangeAspect="1" noMove="1" noResize="1" noEditPoints="1" noAdjustHandles="1" noChangeArrowheads="1" noChangeShapeType="1" noTextEdit="1"/>
              </p:cNvSpPr>
              <p:nvPr/>
            </p:nvSpPr>
            <p:spPr>
              <a:xfrm>
                <a:off x="39754" y="4601849"/>
                <a:ext cx="1599412" cy="369332"/>
              </a:xfrm>
              <a:prstGeom prst="rect">
                <a:avLst/>
              </a:prstGeom>
              <a:blipFill>
                <a:blip r:embed="rId6"/>
                <a:stretch>
                  <a:fillRect l="-3435" t="-10000" b="-26667"/>
                </a:stretch>
              </a:blipFill>
            </p:spPr>
            <p:txBody>
              <a:bodyPr/>
              <a:lstStyle/>
              <a:p>
                <a:r>
                  <a:rPr lang="zh-CN" altLang="en-US">
                    <a:noFill/>
                  </a:rPr>
                  <a:t> </a:t>
                </a:r>
              </a:p>
            </p:txBody>
          </p:sp>
        </mc:Fallback>
      </mc:AlternateContent>
      <p:grpSp>
        <p:nvGrpSpPr>
          <p:cNvPr id="125" name="组合 124"/>
          <p:cNvGrpSpPr/>
          <p:nvPr/>
        </p:nvGrpSpPr>
        <p:grpSpPr>
          <a:xfrm>
            <a:off x="1612688" y="3924321"/>
            <a:ext cx="3372853" cy="1183536"/>
            <a:chOff x="1612688" y="3924321"/>
            <a:chExt cx="3372853" cy="1183536"/>
          </a:xfrm>
        </p:grpSpPr>
        <p:sp>
          <p:nvSpPr>
            <p:cNvPr id="48" name="矩形 47"/>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43" name="文本框 42"/>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56" name="矩形 55"/>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66" name="文本框 65"/>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41" name="文本框 40"/>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64" name="文本框 63"/>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72" name="椭圆 71"/>
          <p:cNvSpPr/>
          <p:nvPr/>
        </p:nvSpPr>
        <p:spPr>
          <a:xfrm>
            <a:off x="1746634" y="3966834"/>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p:cNvSpPr txBox="1"/>
          <p:nvPr/>
        </p:nvSpPr>
        <p:spPr>
          <a:xfrm>
            <a:off x="5412811" y="5119863"/>
            <a:ext cx="312906" cy="369332"/>
          </a:xfrm>
          <a:prstGeom prst="rect">
            <a:avLst/>
          </a:prstGeom>
          <a:noFill/>
        </p:spPr>
        <p:txBody>
          <a:bodyPr wrap="none" rtlCol="0">
            <a:spAutoFit/>
          </a:bodyPr>
          <a:lstStyle/>
          <a:p>
            <a:r>
              <a:rPr lang="en-US" altLang="zh-CN" dirty="0"/>
              <a:t>0</a:t>
            </a:r>
            <a:endParaRPr lang="zh-CN" altLang="en-US" dirty="0"/>
          </a:p>
        </p:txBody>
      </p:sp>
      <p:sp>
        <p:nvSpPr>
          <p:cNvPr id="78" name="文本框 77"/>
          <p:cNvSpPr txBox="1"/>
          <p:nvPr/>
        </p:nvSpPr>
        <p:spPr>
          <a:xfrm>
            <a:off x="7070986" y="5119863"/>
            <a:ext cx="312906" cy="369332"/>
          </a:xfrm>
          <a:prstGeom prst="rect">
            <a:avLst/>
          </a:prstGeom>
          <a:noFill/>
        </p:spPr>
        <p:txBody>
          <a:bodyPr wrap="none" rtlCol="0">
            <a:spAutoFit/>
          </a:bodyPr>
          <a:lstStyle/>
          <a:p>
            <a:r>
              <a:rPr lang="en-US" altLang="zh-CN" dirty="0"/>
              <a:t>2</a:t>
            </a:r>
            <a:endParaRPr lang="zh-CN" altLang="en-US" dirty="0"/>
          </a:p>
        </p:txBody>
      </p:sp>
      <p:sp>
        <p:nvSpPr>
          <p:cNvPr id="79" name="文本框 78"/>
          <p:cNvSpPr txBox="1"/>
          <p:nvPr/>
        </p:nvSpPr>
        <p:spPr>
          <a:xfrm>
            <a:off x="6257318" y="5127185"/>
            <a:ext cx="312906" cy="369332"/>
          </a:xfrm>
          <a:prstGeom prst="rect">
            <a:avLst/>
          </a:prstGeom>
          <a:noFill/>
        </p:spPr>
        <p:txBody>
          <a:bodyPr wrap="none" rtlCol="0">
            <a:spAutoFit/>
          </a:bodyPr>
          <a:lstStyle/>
          <a:p>
            <a:r>
              <a:rPr lang="en-US" altLang="zh-CN" dirty="0"/>
              <a:t>1</a:t>
            </a:r>
            <a:endParaRPr lang="zh-CN" altLang="en-US" dirty="0"/>
          </a:p>
        </p:txBody>
      </p:sp>
      <p:sp>
        <p:nvSpPr>
          <p:cNvPr id="80" name="文本框 79"/>
          <p:cNvSpPr txBox="1"/>
          <p:nvPr/>
        </p:nvSpPr>
        <p:spPr>
          <a:xfrm>
            <a:off x="7940689" y="5116581"/>
            <a:ext cx="184731" cy="369332"/>
          </a:xfrm>
          <a:prstGeom prst="rect">
            <a:avLst/>
          </a:prstGeom>
          <a:noFill/>
        </p:spPr>
        <p:txBody>
          <a:bodyPr wrap="none" rtlCol="0">
            <a:spAutoFit/>
          </a:bodyPr>
          <a:lstStyle/>
          <a:p>
            <a:endParaRPr lang="zh-CN" altLang="en-US" dirty="0"/>
          </a:p>
        </p:txBody>
      </p:sp>
      <p:sp>
        <p:nvSpPr>
          <p:cNvPr id="81" name="矩形 80"/>
          <p:cNvSpPr/>
          <p:nvPr/>
        </p:nvSpPr>
        <p:spPr>
          <a:xfrm>
            <a:off x="5157122" y="5203405"/>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5309741" y="3951102"/>
            <a:ext cx="540381" cy="114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5197058" y="3920062"/>
            <a:ext cx="3377182" cy="1176977"/>
            <a:chOff x="5197058" y="3920062"/>
            <a:chExt cx="3377182" cy="1176977"/>
          </a:xfrm>
        </p:grpSpPr>
        <p:sp>
          <p:nvSpPr>
            <p:cNvPr id="50" name="矩形 49"/>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03" name="文本框 10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04" name="矩形 10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文本框 106"/>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08" name="文本框 107"/>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10" name="文本框 109"/>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11" name="文本框 110"/>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13" name="文本框 112"/>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14" name="文本框 113"/>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15" name="文本框 114"/>
              <p:cNvSpPr txBox="1"/>
              <p:nvPr/>
            </p:nvSpPr>
            <p:spPr>
              <a:xfrm>
                <a:off x="7863146" y="5124046"/>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7863146" y="5124046"/>
                <a:ext cx="445956" cy="369332"/>
              </a:xfrm>
              <a:prstGeom prst="rect">
                <a:avLst/>
              </a:prstGeom>
              <a:blipFill>
                <a:blip r:embed="rId7"/>
                <a:stretch>
                  <a:fillRect/>
                </a:stretch>
              </a:blipFill>
            </p:spPr>
            <p:txBody>
              <a:bodyPr/>
              <a:lstStyle/>
              <a:p>
                <a:r>
                  <a:rPr lang="zh-CN" altLang="en-US">
                    <a:noFill/>
                  </a:rPr>
                  <a:t> </a:t>
                </a:r>
              </a:p>
            </p:txBody>
          </p:sp>
        </mc:Fallback>
      </mc:AlternateContent>
      <p:grpSp>
        <p:nvGrpSpPr>
          <p:cNvPr id="123" name="组合 122"/>
          <p:cNvGrpSpPr/>
          <p:nvPr/>
        </p:nvGrpSpPr>
        <p:grpSpPr>
          <a:xfrm>
            <a:off x="788565" y="6021288"/>
            <a:ext cx="7785675" cy="504056"/>
            <a:chOff x="536308" y="5962939"/>
            <a:chExt cx="7785675" cy="504056"/>
          </a:xfrm>
        </p:grpSpPr>
        <p:sp>
          <p:nvSpPr>
            <p:cNvPr id="122" name="圆角矩形 121"/>
            <p:cNvSpPr/>
            <p:nvPr/>
          </p:nvSpPr>
          <p:spPr>
            <a:xfrm>
              <a:off x="536308" y="5962939"/>
              <a:ext cx="7785675" cy="504056"/>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700563" y="6016641"/>
              <a:ext cx="7544053" cy="400110"/>
            </a:xfrm>
            <a:prstGeom prst="rect">
              <a:avLst/>
            </a:prstGeom>
            <a:noFill/>
          </p:spPr>
          <p:txBody>
            <a:bodyPr wrap="none" rtlCol="0">
              <a:spAutoFit/>
            </a:bodyPr>
            <a:lstStyle/>
            <a:p>
              <a:r>
                <a:rPr lang="en-US" altLang="zh-CN" sz="2000" b="1" dirty="0"/>
                <a:t>Store the coefficients in descent order of exponential index.</a:t>
              </a:r>
              <a:endParaRPr lang="zh-CN" altLang="en-US" sz="2000" b="1" dirty="0"/>
            </a:p>
          </p:txBody>
        </p:sp>
      </p:grpSp>
      <p:pic>
        <p:nvPicPr>
          <p:cNvPr id="126" name="Picture 125" descr="temp.png"/>
          <p:cNvPicPr>
            <a:picLocks noChangeAspect="1"/>
          </p:cNvPicPr>
          <p:nvPr/>
        </p:nvPicPr>
        <p:blipFill>
          <a:blip r:embed="rId8"/>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23317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12"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dirty="0">
                <a:latin typeface="Arial" charset="0"/>
                <a:cs typeface="Arial" charset="0"/>
              </a:rPr>
              <a:t>Stepping through a Linked List</a:t>
            </a:r>
          </a:p>
        </p:txBody>
      </p:sp>
      <p:sp>
        <p:nvSpPr>
          <p:cNvPr id="5837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Analogously:</a:t>
            </a:r>
          </a:p>
          <a:p>
            <a:pPr eaLnBrk="1" hangingPunct="1">
              <a:buFont typeface="Arial" charset="0"/>
              <a:buNone/>
            </a:pPr>
            <a:endParaRPr lang="en-US" dirty="0">
              <a:latin typeface="Arial" charset="0"/>
              <a:cs typeface="Arial" charset="0"/>
            </a:endParaRPr>
          </a:p>
          <a:p>
            <a:pPr eaLnBrk="1" hangingPunct="1">
              <a:buFontTx/>
              <a:buNone/>
            </a:pPr>
            <a:r>
              <a:rPr lang="en-US" b="1" dirty="0">
                <a:latin typeface="Consolas" pitchFamily="49" charset="0"/>
                <a:cs typeface="Consolas" pitchFamily="49" charset="0"/>
              </a:rPr>
              <a:t>	</a:t>
            </a:r>
            <a:r>
              <a:rPr lang="en-US" sz="1800" dirty="0">
                <a:latin typeface="Consolas" pitchFamily="49" charset="0"/>
                <a:cs typeface="Consolas" pitchFamily="49" charset="0"/>
              </a:rPr>
              <a:t>for ( Node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head();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nullptr</a:t>
            </a:r>
            <a:r>
              <a:rPr lang="en-US" sz="1800" dirty="0">
                <a:latin typeface="Consolas" pitchFamily="49" charset="0"/>
                <a:cs typeface="Consolas" pitchFamily="49" charset="0"/>
              </a:rPr>
              <a:t>; </a:t>
            </a:r>
            <a:r>
              <a:rPr lang="en-US" sz="1800" dirty="0" err="1">
                <a:latin typeface="Consolas" pitchFamily="49" charset="0"/>
                <a:cs typeface="Consolas" pitchFamily="49" charset="0"/>
              </a:rPr>
              <a:t>ptr</a:t>
            </a:r>
            <a:r>
              <a:rPr lang="en-US" sz="1800" dirty="0">
                <a:latin typeface="Consolas" pitchFamily="49" charset="0"/>
                <a:cs typeface="Consolas" pitchFamily="49" charset="0"/>
              </a:rPr>
              <a:t> = </a:t>
            </a:r>
            <a:r>
              <a:rPr lang="en-US" sz="1800" dirty="0" err="1">
                <a:latin typeface="Consolas" pitchFamily="49" charset="0"/>
                <a:cs typeface="Consolas" pitchFamily="49" charset="0"/>
              </a:rPr>
              <a:t>ptr</a:t>
            </a:r>
            <a:r>
              <a:rPr lang="en-US" sz="1800" dirty="0">
                <a:latin typeface="Consolas" pitchFamily="49" charset="0"/>
                <a:cs typeface="Consolas" pitchFamily="49" charset="0"/>
              </a:rPr>
              <a:t>-&gt;next() )</a:t>
            </a:r>
          </a:p>
          <a:p>
            <a:pPr eaLnBrk="1" hangingPunct="1">
              <a:buFontTx/>
              <a:buNone/>
            </a:pPr>
            <a:r>
              <a:rPr lang="en-US" sz="1800" dirty="0">
                <a:solidFill>
                  <a:srgbClr val="D20000"/>
                </a:solidFill>
                <a:latin typeface="Consolas" pitchFamily="49" charset="0"/>
                <a:cs typeface="Consolas" pitchFamily="49" charset="0"/>
              </a:rPr>
              <a:t>	for ( </a:t>
            </a:r>
            <a:r>
              <a:rPr lang="en-US" sz="1800" dirty="0" err="1">
                <a:solidFill>
                  <a:srgbClr val="D20000"/>
                </a:solidFill>
                <a:latin typeface="Consolas" pitchFamily="49" charset="0"/>
                <a:cs typeface="Consolas" pitchFamily="49" charset="0"/>
              </a:rPr>
              <a:t>int</a:t>
            </a:r>
            <a:r>
              <a:rPr lang="en-US" sz="1800" dirty="0">
                <a:solidFill>
                  <a:srgbClr val="D20000"/>
                </a:solidFill>
                <a:latin typeface="Consolas" pitchFamily="49" charset="0"/>
                <a:cs typeface="Consolas" pitchFamily="49" charset="0"/>
              </a:rPr>
              <a:t>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0;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 N;          ++</a:t>
            </a:r>
            <a:r>
              <a:rPr lang="en-US" sz="1800" dirty="0" err="1">
                <a:solidFill>
                  <a:srgbClr val="D20000"/>
                </a:solidFill>
                <a:latin typeface="Consolas" pitchFamily="49" charset="0"/>
                <a:cs typeface="Consolas" pitchFamily="49" charset="0"/>
              </a:rPr>
              <a:t>i</a:t>
            </a:r>
            <a:r>
              <a:rPr lang="en-US" sz="1800" dirty="0">
                <a:solidFill>
                  <a:srgbClr val="D20000"/>
                </a:solidFill>
                <a:latin typeface="Consolas" pitchFamily="49" charset="0"/>
                <a:cs typeface="Consolas" pitchFamily="49" charset="0"/>
              </a:rPr>
              <a:t>            )</a:t>
            </a:r>
            <a:endParaRPr lang="en-US" sz="1800" dirty="0">
              <a:latin typeface="Consolas" pitchFamily="49" charset="0"/>
              <a:cs typeface="Consolas" pitchFamily="49" charset="0"/>
            </a:endParaRPr>
          </a:p>
        </p:txBody>
      </p:sp>
      <p:pic>
        <p:nvPicPr>
          <p:cNvPr id="58372" name="Picture 5837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968807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p>
        </p:txBody>
      </p:sp>
      <p:sp>
        <p:nvSpPr>
          <p:cNvPr id="6451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implement  </a:t>
            </a:r>
            <a:r>
              <a:rPr lang="en-US" dirty="0" err="1">
                <a:latin typeface="Consolas" pitchFamily="49" charset="0"/>
                <a:cs typeface="Consolas" pitchFamily="49" charset="0"/>
              </a:rPr>
              <a:t>int</a:t>
            </a:r>
            <a:r>
              <a:rPr lang="en-US" dirty="0">
                <a:latin typeface="Consolas" pitchFamily="49" charset="0"/>
                <a:cs typeface="Consolas" pitchFamily="49" charset="0"/>
              </a:rPr>
              <a:t> count(</a:t>
            </a:r>
            <a:r>
              <a:rPr lang="en-US" dirty="0" err="1">
                <a:latin typeface="Consolas" pitchFamily="49" charset="0"/>
                <a:cs typeface="Consolas" pitchFamily="49" charset="0"/>
              </a:rPr>
              <a:t>int</a:t>
            </a:r>
            <a:r>
              <a:rPr lang="en-US" dirty="0">
                <a:latin typeface="Consolas" pitchFamily="49" charset="0"/>
                <a:cs typeface="Consolas" pitchFamily="49" charset="0"/>
              </a:rPr>
              <a:t>) const</a:t>
            </a:r>
            <a:r>
              <a:rPr lang="en-US" dirty="0">
                <a:latin typeface="Arial" charset="0"/>
                <a:cs typeface="Arial" charset="0"/>
              </a:rPr>
              <a:t>, we simply check if the argument matches the element with each step</a:t>
            </a:r>
          </a:p>
          <a:p>
            <a:pPr lvl="1" eaLnBrk="1" hangingPunct="1"/>
            <a:r>
              <a:rPr lang="en-US" dirty="0">
                <a:latin typeface="Arial" charset="0"/>
                <a:cs typeface="Arial" charset="0"/>
              </a:rPr>
              <a:t>Each time we find a match, we increment the count</a:t>
            </a:r>
          </a:p>
          <a:p>
            <a:pPr lvl="1" eaLnBrk="1" hangingPunct="1"/>
            <a:r>
              <a:rPr lang="en-US" dirty="0">
                <a:latin typeface="Arial" charset="0"/>
                <a:cs typeface="Arial" charset="0"/>
              </a:rPr>
              <a:t>When the loop is finished, we return the count</a:t>
            </a:r>
          </a:p>
          <a:p>
            <a:pPr lvl="1" eaLnBrk="1" hangingPunct="1"/>
            <a:r>
              <a:rPr lang="en-US" dirty="0">
                <a:latin typeface="Arial" charset="0"/>
                <a:cs typeface="Arial" charset="0"/>
              </a:rPr>
              <a:t>The size function is simplification of count</a:t>
            </a:r>
          </a:p>
          <a:p>
            <a:pPr lvl="1" eaLnBrk="1" hangingPunct="1">
              <a:buNone/>
            </a:pPr>
            <a:endParaRPr lang="en-US" sz="1800" dirty="0">
              <a:latin typeface="Arial" charset="0"/>
              <a:cs typeface="Arial" charset="0"/>
            </a:endParaRPr>
          </a:p>
        </p:txBody>
      </p:sp>
      <p:pic>
        <p:nvPicPr>
          <p:cNvPr id="64516" name="Picture 6451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541113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count( </a:t>
            </a:r>
            <a:r>
              <a:rPr lang="en-US" dirty="0" err="1">
                <a:latin typeface="Consolas" pitchFamily="49" charset="0"/>
                <a:cs typeface="Consolas" pitchFamily="49" charset="0"/>
              </a:rPr>
              <a:t>int</a:t>
            </a:r>
            <a:r>
              <a:rPr lang="en-US" dirty="0">
                <a:latin typeface="Consolas" pitchFamily="49" charset="0"/>
                <a:cs typeface="Consolas" pitchFamily="49" charset="0"/>
              </a:rPr>
              <a:t> ) const</a:t>
            </a:r>
            <a:endParaRPr lang="en-US" dirty="0">
              <a:latin typeface="Arial" charset="0"/>
              <a:cs typeface="Arial" charset="0"/>
            </a:endParaRPr>
          </a:p>
        </p:txBody>
      </p:sp>
      <p:sp>
        <p:nvSpPr>
          <p:cNvPr id="6553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implementation:</a:t>
            </a:r>
          </a:p>
          <a:p>
            <a:pPr lvl="2" eaLnBrk="1" hangingPunct="1">
              <a:buFontTx/>
              <a:buNone/>
            </a:pPr>
            <a:endParaRPr lang="en-US" sz="1400" dirty="0">
              <a:latin typeface="Consolas" pitchFamily="49" charset="0"/>
              <a:cs typeface="Consolas" pitchFamily="49" charset="0"/>
            </a:endParaRPr>
          </a:p>
          <a:p>
            <a:pPr lvl="1" eaLnBrk="1" hangingPunct="1">
              <a:buFontTx/>
              <a:buNone/>
            </a:pPr>
            <a:r>
              <a:rPr lang="en-US" sz="1600" dirty="0" err="1">
                <a:latin typeface="Consolas" pitchFamily="49" charset="0"/>
                <a:cs typeface="Consolas" pitchFamily="49" charset="0"/>
              </a:rPr>
              <a:t>int</a:t>
            </a:r>
            <a:r>
              <a:rPr lang="en-US" sz="1600" dirty="0">
                <a:latin typeface="Consolas" pitchFamily="49" charset="0"/>
                <a:cs typeface="Consolas" pitchFamily="49" charset="0"/>
              </a:rPr>
              <a:t> List::count(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const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 = 0;</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solidFill>
                  <a:srgbClr val="D20000"/>
                </a:solidFill>
                <a:latin typeface="Consolas" pitchFamily="49" charset="0"/>
                <a:cs typeface="Consolas" pitchFamily="49" charset="0"/>
              </a:rPr>
              <a:t>    for ( Node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list();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nullptr;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 = </a:t>
            </a:r>
            <a:r>
              <a:rPr lang="en-US" sz="1600" dirty="0" err="1">
                <a:solidFill>
                  <a:srgbClr val="D20000"/>
                </a:solidFill>
                <a:latin typeface="Consolas" pitchFamily="49" charset="0"/>
                <a:cs typeface="Consolas" pitchFamily="49" charset="0"/>
              </a:rPr>
              <a:t>ptr</a:t>
            </a:r>
            <a:r>
              <a:rPr lang="en-US" sz="1600" dirty="0">
                <a:solidFill>
                  <a:srgbClr val="D20000"/>
                </a:solidFill>
                <a:latin typeface="Consolas" pitchFamily="49" charset="0"/>
                <a:cs typeface="Consolas" pitchFamily="49" charset="0"/>
              </a:rPr>
              <a:t>-&gt;next() )</a:t>
            </a: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if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 == n ) {</a:t>
            </a:r>
          </a:p>
          <a:p>
            <a:pPr lvl="1" eaLnBrk="1" hangingPunct="1">
              <a:buFontTx/>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        }</a:t>
            </a:r>
          </a:p>
          <a:p>
            <a:pPr lvl="1" eaLnBrk="1" hangingPunct="1">
              <a:buFontTx/>
              <a:buNone/>
            </a:pPr>
            <a:r>
              <a:rPr lang="en-US" sz="1600" dirty="0">
                <a:latin typeface="Consolas" pitchFamily="49" charset="0"/>
                <a:cs typeface="Consolas" pitchFamily="49" charset="0"/>
              </a:rPr>
              <a:t>    }</a:t>
            </a:r>
          </a:p>
          <a:p>
            <a:pPr lvl="1" eaLnBrk="1" hangingPunct="1">
              <a:buFontTx/>
              <a:buNone/>
            </a:pPr>
            <a:endParaRPr lang="en-US" sz="1600" dirty="0">
              <a:latin typeface="Consolas" pitchFamily="49" charset="0"/>
              <a:cs typeface="Consolas" pitchFamily="49" charset="0"/>
            </a:endParaRPr>
          </a:p>
          <a:p>
            <a:pPr lvl="1" eaLnBrk="1" hangingPunct="1">
              <a:buFontTx/>
              <a:buNone/>
            </a:pPr>
            <a:r>
              <a:rPr lang="en-US" sz="1600" dirty="0">
                <a:latin typeface="Consolas" pitchFamily="49" charset="0"/>
                <a:cs typeface="Consolas" pitchFamily="49" charset="0"/>
              </a:rPr>
              <a:t>    return </a:t>
            </a:r>
            <a:r>
              <a:rPr lang="en-US" sz="1600" dirty="0" err="1">
                <a:latin typeface="Consolas" pitchFamily="49" charset="0"/>
                <a:cs typeface="Consolas" pitchFamily="49" charset="0"/>
              </a:rPr>
              <a:t>node_count</a:t>
            </a:r>
            <a:r>
              <a:rPr lang="en-US" sz="1600" dirty="0">
                <a:latin typeface="Consolas" pitchFamily="49" charset="0"/>
                <a:cs typeface="Consolas" pitchFamily="49" charset="0"/>
              </a:rPr>
              <a:t>;</a:t>
            </a:r>
          </a:p>
          <a:p>
            <a:pPr lvl="1" eaLnBrk="1" hangingPunct="1">
              <a:buFontTx/>
              <a:buNone/>
            </a:pPr>
            <a:r>
              <a:rPr lang="en-US" sz="1600" dirty="0">
                <a:latin typeface="Consolas" pitchFamily="49" charset="0"/>
                <a:cs typeface="Consolas" pitchFamily="49" charset="0"/>
              </a:rPr>
              <a:t>}</a:t>
            </a:r>
          </a:p>
        </p:txBody>
      </p:sp>
      <p:pic>
        <p:nvPicPr>
          <p:cNvPr id="65540" name="Picture 6553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1435172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endParaRPr lang="en-US" dirty="0">
              <a:latin typeface="Arial" charset="0"/>
              <a:cs typeface="Arial" charset="0"/>
            </a:endParaRPr>
          </a:p>
        </p:txBody>
      </p:sp>
      <p:sp>
        <p:nvSpPr>
          <p:cNvPr id="6656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To remove an arbitrary element, </a:t>
            </a:r>
            <a:r>
              <a:rPr lang="en-US" i="1" dirty="0">
                <a:latin typeface="Arial" charset="0"/>
                <a:cs typeface="Arial" charset="0"/>
              </a:rPr>
              <a:t>i.e.</a:t>
            </a:r>
            <a:r>
              <a:rPr lang="en-US" dirty="0">
                <a:latin typeface="Arial" charset="0"/>
                <a:cs typeface="Arial" charset="0"/>
              </a:rPr>
              <a:t>, to implement</a:t>
            </a:r>
            <a:br>
              <a:rPr lang="en-US" dirty="0">
                <a:latin typeface="Arial" charset="0"/>
                <a:cs typeface="Arial" charset="0"/>
              </a:rPr>
            </a:br>
            <a:r>
              <a:rPr lang="en-US" dirty="0" err="1">
                <a:latin typeface="Consolas" pitchFamily="49" charset="0"/>
                <a:cs typeface="Consolas" pitchFamily="49" charset="0"/>
              </a:rPr>
              <a:t>int</a:t>
            </a:r>
            <a:r>
              <a:rPr lang="en-US" dirty="0">
                <a:latin typeface="Consolas" pitchFamily="49" charset="0"/>
                <a:cs typeface="Consolas" pitchFamily="49" charset="0"/>
              </a:rPr>
              <a:t> erase( </a:t>
            </a:r>
            <a:r>
              <a:rPr lang="en-US" dirty="0" err="1">
                <a:latin typeface="Consolas" pitchFamily="49" charset="0"/>
                <a:cs typeface="Consolas" pitchFamily="49" charset="0"/>
              </a:rPr>
              <a:t>int</a:t>
            </a:r>
            <a:r>
              <a:rPr lang="en-US" dirty="0">
                <a:latin typeface="Consolas" pitchFamily="49" charset="0"/>
                <a:cs typeface="Consolas" pitchFamily="49" charset="0"/>
              </a:rPr>
              <a:t> )</a:t>
            </a:r>
            <a:r>
              <a:rPr lang="en-US" dirty="0">
                <a:latin typeface="Arial" charset="0"/>
                <a:cs typeface="Arial" charset="0"/>
              </a:rPr>
              <a:t>, we must update the previous node</a:t>
            </a:r>
          </a:p>
          <a:p>
            <a:pPr eaLnBrk="1" hangingPunct="1">
              <a:buFont typeface="Arial" charset="0"/>
              <a:buNone/>
            </a:pPr>
            <a:r>
              <a:rPr lang="en-US" dirty="0">
                <a:latin typeface="Arial" charset="0"/>
                <a:cs typeface="Arial" charset="0"/>
              </a:rPr>
              <a:t>	</a:t>
            </a:r>
          </a:p>
          <a:p>
            <a:pPr eaLnBrk="1" hangingPunct="1">
              <a:buFont typeface="Arial" charset="0"/>
              <a:buNone/>
            </a:pPr>
            <a:r>
              <a:rPr lang="en-US" dirty="0">
                <a:latin typeface="Arial" charset="0"/>
                <a:cs typeface="Arial" charset="0"/>
              </a:rPr>
              <a:t>	For example, given</a:t>
            </a: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endParaRPr lang="en-US" dirty="0">
              <a:latin typeface="Arial" charset="0"/>
              <a:cs typeface="Arial" charset="0"/>
            </a:endParaRPr>
          </a:p>
          <a:p>
            <a:pPr eaLnBrk="1" hangingPunct="1">
              <a:buFontTx/>
              <a:buNone/>
            </a:pPr>
            <a:r>
              <a:rPr lang="en-US" dirty="0">
                <a:latin typeface="Arial" charset="0"/>
                <a:cs typeface="Arial" charset="0"/>
              </a:rPr>
              <a:t>	if we delete </a:t>
            </a:r>
            <a:r>
              <a:rPr lang="en-US" b="1" dirty="0">
                <a:solidFill>
                  <a:schemeClr val="hlink"/>
                </a:solidFill>
                <a:latin typeface="Courier New" pitchFamily="49" charset="0"/>
                <a:cs typeface="Arial" charset="0"/>
              </a:rPr>
              <a:t>70</a:t>
            </a:r>
            <a:r>
              <a:rPr lang="en-US" dirty="0">
                <a:latin typeface="Arial" charset="0"/>
                <a:cs typeface="Arial" charset="0"/>
              </a:rPr>
              <a:t>, we want to end up with</a:t>
            </a:r>
          </a:p>
        </p:txBody>
      </p:sp>
      <p:pic>
        <p:nvPicPr>
          <p:cNvPr id="66564" name="Picture 4" descr="h1"/>
          <p:cNvPicPr>
            <a:picLocks noChangeAspect="1" noChangeArrowheads="1"/>
          </p:cNvPicPr>
          <p:nvPr/>
        </p:nvPicPr>
        <p:blipFill>
          <a:blip r:embed="rId2" cstate="print"/>
          <a:srcRect/>
          <a:stretch>
            <a:fillRect/>
          </a:stretch>
        </p:blipFill>
        <p:spPr bwMode="auto">
          <a:xfrm>
            <a:off x="1187450" y="3117850"/>
            <a:ext cx="7072313" cy="436563"/>
          </a:xfrm>
          <a:prstGeom prst="rect">
            <a:avLst/>
          </a:prstGeom>
          <a:noFill/>
          <a:ln w="9525">
            <a:noFill/>
            <a:miter lim="800000"/>
            <a:headEnd/>
            <a:tailEnd/>
          </a:ln>
        </p:spPr>
      </p:pic>
      <p:pic>
        <p:nvPicPr>
          <p:cNvPr id="66565" name="Picture 6" descr="h2"/>
          <p:cNvPicPr>
            <a:picLocks noChangeAspect="1" noChangeArrowheads="1"/>
          </p:cNvPicPr>
          <p:nvPr/>
        </p:nvPicPr>
        <p:blipFill>
          <a:blip r:embed="rId3" cstate="print"/>
          <a:srcRect/>
          <a:stretch>
            <a:fillRect/>
          </a:stretch>
        </p:blipFill>
        <p:spPr bwMode="auto">
          <a:xfrm>
            <a:off x="1187450" y="4486274"/>
            <a:ext cx="7079424" cy="457200"/>
          </a:xfrm>
          <a:prstGeom prst="rect">
            <a:avLst/>
          </a:prstGeom>
          <a:noFill/>
          <a:ln w="9525">
            <a:noFill/>
            <a:miter lim="800000"/>
            <a:headEnd/>
            <a:tailEnd/>
          </a:ln>
        </p:spPr>
      </p:pic>
      <p:pic>
        <p:nvPicPr>
          <p:cNvPr id="66566" name="Picture 66565"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83695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Arial" charset="0"/>
                <a:cs typeface="Arial" charset="0"/>
              </a:rPr>
              <a:t>Accessing Private Member Variables</a:t>
            </a:r>
          </a:p>
        </p:txBody>
      </p:sp>
      <p:sp>
        <p:nvSpPr>
          <p:cNvPr id="67587"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Notice that the </a:t>
            </a:r>
            <a:r>
              <a:rPr lang="en-US" dirty="0">
                <a:latin typeface="Consolas" pitchFamily="49" charset="0"/>
                <a:cs typeface="Consolas" pitchFamily="49" charset="0"/>
              </a:rPr>
              <a:t>erase </a:t>
            </a:r>
            <a:r>
              <a:rPr lang="en-US" dirty="0">
                <a:latin typeface="Arial" charset="0"/>
                <a:cs typeface="Arial" charset="0"/>
              </a:rPr>
              <a:t>function must modify the member variables of the node prior to the node being removed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Thus, it must have access to the member variable </a:t>
            </a:r>
            <a:r>
              <a:rPr lang="en-US" dirty="0" err="1">
                <a:latin typeface="Consolas" pitchFamily="49" charset="0"/>
                <a:cs typeface="Consolas" pitchFamily="49" charset="0"/>
              </a:rPr>
              <a:t>next_node</a:t>
            </a:r>
            <a:endParaRPr lang="en-US" sz="2800" dirty="0">
              <a:latin typeface="Consolas" pitchFamily="49" charset="0"/>
              <a:cs typeface="Consolas" pitchFamily="49" charset="0"/>
            </a:endParaRP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We could supply the member function</a:t>
            </a:r>
          </a:p>
          <a:p>
            <a:pPr eaLnBrk="1" hangingPunct="1">
              <a:buFontTx/>
              <a:buNone/>
            </a:pPr>
            <a:r>
              <a:rPr lang="en-US" dirty="0">
                <a:latin typeface="Arial" charset="0"/>
                <a:cs typeface="Arial" charset="0"/>
              </a:rPr>
              <a:t>		      </a:t>
            </a:r>
            <a:r>
              <a:rPr lang="en-US" dirty="0">
                <a:latin typeface="Consolas" pitchFamily="49" charset="0"/>
                <a:cs typeface="Consolas" pitchFamily="49" charset="0"/>
              </a:rPr>
              <a:t>void </a:t>
            </a:r>
            <a:r>
              <a:rPr lang="en-US" dirty="0" err="1">
                <a:latin typeface="Consolas" pitchFamily="49" charset="0"/>
                <a:cs typeface="Consolas" pitchFamily="49" charset="0"/>
              </a:rPr>
              <a:t>set_next</a:t>
            </a:r>
            <a:r>
              <a:rPr lang="en-US" dirty="0">
                <a:latin typeface="Consolas" pitchFamily="49" charset="0"/>
                <a:cs typeface="Consolas" pitchFamily="49" charset="0"/>
              </a:rPr>
              <a:t>( Node * );</a:t>
            </a:r>
          </a:p>
          <a:p>
            <a:pPr eaLnBrk="1" hangingPunct="1">
              <a:buFontTx/>
              <a:buNone/>
            </a:pPr>
            <a:r>
              <a:rPr lang="en-US" dirty="0">
                <a:latin typeface="Arial" charset="0"/>
                <a:cs typeface="Arial" charset="0"/>
              </a:rPr>
              <a:t>	however, this would be globally accessible</a:t>
            </a:r>
          </a:p>
          <a:p>
            <a:pPr eaLnBrk="1" hangingPunct="1">
              <a:buFontTx/>
              <a:buNone/>
            </a:pPr>
            <a:endParaRPr lang="en-US" dirty="0">
              <a:latin typeface="Arial" charset="0"/>
              <a:cs typeface="Arial" charset="0"/>
            </a:endParaRPr>
          </a:p>
          <a:p>
            <a:pPr eaLnBrk="1" hangingPunct="1">
              <a:buFontTx/>
              <a:buNone/>
            </a:pPr>
            <a:r>
              <a:rPr lang="en-US" dirty="0">
                <a:latin typeface="Arial" charset="0"/>
                <a:cs typeface="Arial" charset="0"/>
              </a:rPr>
              <a:t>	Possible solutions:</a:t>
            </a:r>
          </a:p>
          <a:p>
            <a:pPr lvl="1" eaLnBrk="1" hangingPunct="1"/>
            <a:r>
              <a:rPr lang="en-US" dirty="0">
                <a:latin typeface="Arial" charset="0"/>
                <a:cs typeface="Arial" charset="0"/>
              </a:rPr>
              <a:t>Friends</a:t>
            </a:r>
          </a:p>
          <a:p>
            <a:pPr lvl="1" eaLnBrk="1" hangingPunct="1"/>
            <a:r>
              <a:rPr lang="en-US" dirty="0">
                <a:latin typeface="Arial" charset="0"/>
                <a:cs typeface="Arial" charset="0"/>
              </a:rPr>
              <a:t>Nested classes</a:t>
            </a:r>
          </a:p>
          <a:p>
            <a:pPr lvl="1" eaLnBrk="1" hangingPunct="1"/>
            <a:r>
              <a:rPr lang="en-US" dirty="0">
                <a:latin typeface="Arial" charset="0"/>
                <a:cs typeface="Arial" charset="0"/>
              </a:rPr>
              <a:t>Inner classes (</a:t>
            </a:r>
            <a:r>
              <a:rPr lang="en-US" altLang="zh-CN" dirty="0">
                <a:latin typeface="Arial" charset="0"/>
                <a:cs typeface="Arial" charset="0"/>
              </a:rPr>
              <a:t>Java/C#)</a:t>
            </a:r>
            <a:endParaRPr lang="en-US" dirty="0">
              <a:latin typeface="Arial" charset="0"/>
              <a:cs typeface="Arial" charset="0"/>
            </a:endParaRPr>
          </a:p>
        </p:txBody>
      </p:sp>
      <p:pic>
        <p:nvPicPr>
          <p:cNvPr id="67588" name="Picture 6758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1644595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In C++, you explicitly break encapsulation by declaring the class List to be a </a:t>
            </a:r>
            <a:r>
              <a:rPr lang="en-US" i="1" dirty="0">
                <a:latin typeface="Arial" charset="0"/>
                <a:cs typeface="Arial" charset="0"/>
              </a:rPr>
              <a:t>friend</a:t>
            </a:r>
            <a:r>
              <a:rPr lang="en-US" dirty="0">
                <a:latin typeface="Arial" charset="0"/>
                <a:cs typeface="Arial" charset="0"/>
              </a:rPr>
              <a:t> of the class Node:</a:t>
            </a:r>
          </a:p>
          <a:p>
            <a:pPr eaLnBrk="1" hangingPunct="1">
              <a:buFontTx/>
              <a:buNone/>
            </a:pPr>
            <a:endParaRPr lang="en-US" b="1" dirty="0">
              <a:latin typeface="Courier New" pitchFamily="49" charset="0"/>
              <a:cs typeface="Arial" charset="0"/>
            </a:endParaRPr>
          </a:p>
          <a:p>
            <a:pPr lvl="2" eaLnBrk="1" hangingPunct="1">
              <a:buFontTx/>
              <a:buNone/>
            </a:pPr>
            <a:r>
              <a:rPr lang="en-US" sz="1800" dirty="0">
                <a:latin typeface="Consolas" pitchFamily="49" charset="0"/>
                <a:cs typeface="Consolas" pitchFamily="49" charset="0"/>
              </a:rPr>
              <a:t>class Node {</a:t>
            </a:r>
          </a:p>
          <a:p>
            <a:pPr lvl="2" eaLnBrk="1" hangingPunct="1">
              <a:buFontTx/>
              <a:buNone/>
            </a:pPr>
            <a:r>
              <a:rPr lang="en-US" sz="1800" dirty="0">
                <a:latin typeface="Consolas" pitchFamily="49" charset="0"/>
                <a:cs typeface="Consolas" pitchFamily="49" charset="0"/>
              </a:rPr>
              <a:t>    Node *next() const;</a:t>
            </a:r>
          </a:p>
          <a:p>
            <a:pPr lvl="2" eaLnBrk="1" hangingPunct="1">
              <a:buFontTx/>
              <a:buNone/>
            </a:pPr>
            <a:r>
              <a:rPr lang="en-US" sz="1800" dirty="0">
                <a:latin typeface="Consolas" pitchFamily="49" charset="0"/>
                <a:cs typeface="Consolas" pitchFamily="49" charset="0"/>
              </a:rPr>
              <a:t>    // ... declaration ...</a:t>
            </a:r>
          </a:p>
          <a:p>
            <a:pPr lvl="2" eaLnBrk="1" hangingPunct="1">
              <a:buFontTx/>
              <a:buNone/>
            </a:pPr>
            <a:r>
              <a:rPr lang="en-US" sz="1800" dirty="0">
                <a:latin typeface="Consolas" pitchFamily="49" charset="0"/>
                <a:cs typeface="Consolas" pitchFamily="49" charset="0"/>
              </a:rPr>
              <a:t>    </a:t>
            </a:r>
            <a:r>
              <a:rPr lang="en-US" sz="1800" dirty="0">
                <a:solidFill>
                  <a:srgbClr val="FF0000"/>
                </a:solidFill>
                <a:latin typeface="Consolas" pitchFamily="49" charset="0"/>
                <a:cs typeface="Consolas" pitchFamily="49" charset="0"/>
              </a:rPr>
              <a:t>friend</a:t>
            </a:r>
            <a:r>
              <a:rPr lang="en-US" sz="1800" dirty="0">
                <a:latin typeface="Consolas" pitchFamily="49" charset="0"/>
                <a:cs typeface="Consolas" pitchFamily="49" charset="0"/>
              </a:rPr>
              <a:t> class List;</a:t>
            </a:r>
          </a:p>
          <a:p>
            <a:pPr lvl="2" eaLnBrk="1" hangingPunct="1">
              <a:buFontTx/>
              <a:buNone/>
            </a:pPr>
            <a:r>
              <a:rPr lang="en-US" sz="1800" dirty="0">
                <a:latin typeface="Consolas" pitchFamily="49" charset="0"/>
                <a:cs typeface="Consolas" pitchFamily="49" charset="0"/>
              </a:rPr>
              <a:t>};</a:t>
            </a:r>
          </a:p>
          <a:p>
            <a:pPr lvl="2" eaLnBrk="1" hangingPunct="1">
              <a:buFontTx/>
              <a:buNone/>
            </a:pPr>
            <a:endParaRPr lang="en-US" sz="1800" dirty="0">
              <a:latin typeface="Consolas" pitchFamily="49" charset="0"/>
              <a:cs typeface="Consolas" pitchFamily="49" charset="0"/>
            </a:endParaRPr>
          </a:p>
          <a:p>
            <a:pPr eaLnBrk="1" hangingPunct="1">
              <a:buFont typeface="Arial" charset="0"/>
              <a:buNone/>
            </a:pPr>
            <a:r>
              <a:rPr lang="en-US" dirty="0">
                <a:solidFill>
                  <a:srgbClr val="000000"/>
                </a:solidFill>
                <a:latin typeface="Arial" charset="0"/>
                <a:cs typeface="Arial" charset="0"/>
              </a:rPr>
              <a:t>	Now, inside </a:t>
            </a:r>
            <a:r>
              <a:rPr lang="en-US" dirty="0">
                <a:solidFill>
                  <a:srgbClr val="000000"/>
                </a:solidFill>
                <a:latin typeface="Consolas" pitchFamily="49" charset="0"/>
                <a:cs typeface="Consolas" pitchFamily="49" charset="0"/>
              </a:rPr>
              <a:t>erase</a:t>
            </a:r>
            <a:r>
              <a:rPr lang="en-US" dirty="0">
                <a:solidFill>
                  <a:srgbClr val="000000"/>
                </a:solidFill>
                <a:latin typeface="Arial" charset="0"/>
                <a:cs typeface="Arial" charset="0"/>
              </a:rPr>
              <a:t> (a member function of </a:t>
            </a:r>
            <a:r>
              <a:rPr lang="en-US" dirty="0">
                <a:solidFill>
                  <a:srgbClr val="000000"/>
                </a:solidFill>
                <a:latin typeface="Consolas" pitchFamily="49" charset="0"/>
                <a:cs typeface="Consolas" pitchFamily="49" charset="0"/>
              </a:rPr>
              <a:t>List</a:t>
            </a:r>
            <a:r>
              <a:rPr lang="en-US" dirty="0">
                <a:solidFill>
                  <a:srgbClr val="000000"/>
                </a:solidFill>
                <a:latin typeface="Arial" charset="0"/>
                <a:cs typeface="Arial" charset="0"/>
              </a:rPr>
              <a:t>), you can modify all the member variables of any instance of the </a:t>
            </a:r>
            <a:r>
              <a:rPr lang="en-US" dirty="0">
                <a:solidFill>
                  <a:srgbClr val="000000"/>
                </a:solidFill>
                <a:latin typeface="Consolas" pitchFamily="49" charset="0"/>
                <a:cs typeface="Consolas" pitchFamily="49" charset="0"/>
              </a:rPr>
              <a:t>Node</a:t>
            </a:r>
            <a:r>
              <a:rPr lang="en-US" sz="1600" dirty="0">
                <a:solidFill>
                  <a:srgbClr val="000000"/>
                </a:solidFill>
                <a:latin typeface="Arial" charset="0"/>
                <a:cs typeface="Arial" charset="0"/>
              </a:rPr>
              <a:t> </a:t>
            </a:r>
            <a:r>
              <a:rPr lang="en-US" dirty="0">
                <a:solidFill>
                  <a:srgbClr val="000000"/>
                </a:solidFill>
                <a:latin typeface="Arial" charset="0"/>
                <a:cs typeface="Arial" charset="0"/>
              </a:rPr>
              <a:t>class</a:t>
            </a:r>
          </a:p>
          <a:p>
            <a:pPr lvl="2" eaLnBrk="1" hangingPunct="1">
              <a:buFontTx/>
              <a:buNone/>
            </a:pPr>
            <a:endParaRPr lang="en-US" sz="1800" dirty="0">
              <a:latin typeface="Consolas" pitchFamily="49" charset="0"/>
              <a:cs typeface="Consolas" pitchFamily="49" charset="0"/>
            </a:endParaRPr>
          </a:p>
        </p:txBody>
      </p:sp>
      <p:pic>
        <p:nvPicPr>
          <p:cNvPr id="68612" name="Picture 6861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206156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latin typeface="Arial" charset="0"/>
                <a:cs typeface="Arial" charset="0"/>
              </a:rPr>
              <a:t>C++ Friends</a:t>
            </a:r>
          </a:p>
        </p:txBody>
      </p:sp>
      <p:sp>
        <p:nvSpPr>
          <p:cNvPr id="68611" name="Rectangle 3"/>
          <p:cNvSpPr>
            <a:spLocks noGrp="1" noChangeArrowheads="1"/>
          </p:cNvSpPr>
          <p:nvPr>
            <p:ph type="body" idx="1"/>
          </p:nvPr>
        </p:nvSpPr>
        <p:spPr/>
        <p:txBody>
          <a:bodyPr>
            <a:normAutofit fontScale="92500" lnSpcReduction="10000"/>
          </a:bodyPr>
          <a:lstStyle/>
          <a:p>
            <a:pPr eaLnBrk="1" hangingPunct="1">
              <a:buFont typeface="Arial" charset="0"/>
              <a:buNone/>
            </a:pPr>
            <a:r>
              <a:rPr lang="en-US" dirty="0">
                <a:latin typeface="Arial" charset="0"/>
                <a:cs typeface="Arial" charset="0"/>
              </a:rPr>
              <a:t>	For example, the erase member function could be implemented using the following code:</a:t>
            </a:r>
          </a:p>
          <a:p>
            <a:pPr lvl="2" eaLnBrk="1" hangingPunct="1">
              <a:buFontTx/>
              <a:buNone/>
            </a:pPr>
            <a:endParaRPr lang="en-US" sz="1400" dirty="0">
              <a:latin typeface="Consolas" pitchFamily="49" charset="0"/>
              <a:cs typeface="Consolas" pitchFamily="49" charset="0"/>
            </a:endParaRPr>
          </a:p>
          <a:p>
            <a:pPr lvl="2" eaLnBrk="1" hangingPunct="1">
              <a:buFontTx/>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b="1"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erase(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n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 = 0;</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head();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nullptr</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if ( some condition ) {</a:t>
            </a:r>
          </a:p>
          <a:p>
            <a:pPr lvl="2" eaLnBrk="1" hangingPunct="1">
              <a:buFontTx/>
              <a:buNone/>
            </a:pPr>
            <a:r>
              <a:rPr lang="en-US" sz="1400" dirty="0">
                <a:latin typeface="Consolas" pitchFamily="49" charset="0"/>
                <a:cs typeface="Consolas" pitchFamily="49" charset="0"/>
              </a:rPr>
              <a:t>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a:t>
            </a:r>
            <a:r>
              <a:rPr lang="en-US" sz="1400" b="1" dirty="0" err="1">
                <a:solidFill>
                  <a:srgbClr val="FF0000"/>
                </a:solidFill>
                <a:latin typeface="Consolas" pitchFamily="49" charset="0"/>
                <a:cs typeface="Consolas" pitchFamily="49" charset="0"/>
              </a:rPr>
              <a:t>next_node</a:t>
            </a:r>
            <a:r>
              <a:rPr lang="en-US" sz="1400" b="1" dirty="0">
                <a:solidFill>
                  <a:srgbClr val="FF0000"/>
                </a:solidFill>
                <a:latin typeface="Consolas" pitchFamily="49" charset="0"/>
                <a:cs typeface="Consolas" pitchFamily="49" charset="0"/>
              </a:rPr>
              <a:t> = </a:t>
            </a:r>
            <a:r>
              <a:rPr lang="en-US" sz="1400" b="1" dirty="0" err="1">
                <a:solidFill>
                  <a:srgbClr val="FF0000"/>
                </a:solidFill>
                <a:latin typeface="Consolas" pitchFamily="49" charset="0"/>
                <a:cs typeface="Consolas" pitchFamily="49" charset="0"/>
              </a:rPr>
              <a:t>ptr</a:t>
            </a:r>
            <a:r>
              <a:rPr lang="en-US" sz="1400" b="1" dirty="0">
                <a:solidFill>
                  <a:srgbClr val="FF0000"/>
                </a:solidFill>
                <a:latin typeface="Consolas" pitchFamily="49" charset="0"/>
                <a:cs typeface="Consolas" pitchFamily="49" charset="0"/>
              </a:rPr>
              <a:t>-&gt;next()-&gt;next();</a:t>
            </a:r>
          </a:p>
          <a:p>
            <a:pPr lvl="2" eaLnBrk="1" hangingPunct="1">
              <a:buFontTx/>
              <a:buNone/>
            </a:pPr>
            <a:r>
              <a:rPr lang="en-US" sz="1400" dirty="0">
                <a:latin typeface="Consolas" pitchFamily="49" charset="0"/>
                <a:cs typeface="Consolas" pitchFamily="49" charset="0"/>
              </a:rPr>
              <a:t>            // ...</a:t>
            </a:r>
          </a:p>
          <a:p>
            <a:pPr lvl="2" eaLnBrk="1" hangingPunct="1">
              <a:buFontTx/>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a:t>
            </a:r>
          </a:p>
          <a:p>
            <a:pPr lvl="2" eaLnBrk="1" hangingPunct="1">
              <a:buFontTx/>
              <a:buNone/>
            </a:pPr>
            <a:r>
              <a:rPr lang="en-US" sz="1400" dirty="0">
                <a:latin typeface="Consolas" pitchFamily="49" charset="0"/>
                <a:cs typeface="Consolas" pitchFamily="49" charset="0"/>
              </a:rPr>
              <a:t>    return </a:t>
            </a:r>
            <a:r>
              <a:rPr lang="en-US" sz="1400" dirty="0" err="1">
                <a:latin typeface="Consolas" pitchFamily="49" charset="0"/>
                <a:cs typeface="Consolas" pitchFamily="49" charset="0"/>
              </a:rPr>
              <a:t>node_count</a:t>
            </a:r>
            <a:r>
              <a:rPr lang="en-US" sz="1400" dirty="0">
                <a:latin typeface="Consolas" pitchFamily="49" charset="0"/>
                <a:cs typeface="Consolas" pitchFamily="49" charset="0"/>
              </a:rPr>
              <a:t>;</a:t>
            </a:r>
          </a:p>
          <a:p>
            <a:pPr lvl="2" eaLnBrk="1" hangingPunct="1">
              <a:buFontTx/>
              <a:buNone/>
            </a:pPr>
            <a:r>
              <a:rPr lang="en-US" sz="1400" dirty="0">
                <a:latin typeface="Consolas" pitchFamily="49" charset="0"/>
                <a:cs typeface="Consolas" pitchFamily="49" charset="0"/>
              </a:rPr>
              <a:t>}</a:t>
            </a:r>
          </a:p>
        </p:txBody>
      </p:sp>
      <p:pic>
        <p:nvPicPr>
          <p:cNvPr id="68612" name="Picture 68611"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93813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69635" name="Rectangle 3"/>
          <p:cNvSpPr>
            <a:spLocks noGrp="1" noChangeArrowheads="1"/>
          </p:cNvSpPr>
          <p:nvPr>
            <p:ph type="body" idx="1"/>
          </p:nvPr>
        </p:nvSpPr>
        <p:spPr/>
        <p:txBody>
          <a:bodyPr/>
          <a:lstStyle/>
          <a:p>
            <a:pPr eaLnBrk="1" hangingPunct="1">
              <a:buFont typeface="Arial" charset="0"/>
              <a:buNone/>
            </a:pPr>
            <a:r>
              <a:rPr lang="en-US">
                <a:latin typeface="Arial" charset="0"/>
                <a:cs typeface="Arial" charset="0"/>
              </a:rPr>
              <a:t>	We dynamically allocated memory each time we added a new </a:t>
            </a:r>
            <a:r>
              <a:rPr lang="en-US" b="1">
                <a:latin typeface="Courier New" pitchFamily="49" charset="0"/>
                <a:cs typeface="Arial" charset="0"/>
              </a:rPr>
              <a:t>int</a:t>
            </a:r>
            <a:r>
              <a:rPr lang="en-US">
                <a:latin typeface="Arial" charset="0"/>
                <a:cs typeface="Arial" charset="0"/>
              </a:rPr>
              <a:t> into this list</a:t>
            </a:r>
          </a:p>
          <a:p>
            <a:pPr eaLnBrk="1" hangingPunct="1">
              <a:buFont typeface="Arial" charset="0"/>
              <a:buNone/>
            </a:pPr>
            <a:endParaRPr lang="en-US">
              <a:latin typeface="Arial" charset="0"/>
              <a:cs typeface="Arial" charset="0"/>
            </a:endParaRPr>
          </a:p>
          <a:p>
            <a:pPr eaLnBrk="1" hangingPunct="1">
              <a:buFont typeface="Arial" charset="0"/>
              <a:buNone/>
            </a:pPr>
            <a:r>
              <a:rPr lang="en-US">
                <a:latin typeface="Arial" charset="0"/>
                <a:cs typeface="Arial" charset="0"/>
              </a:rPr>
              <a:t>	Suppose we delete a list before we remove everything from it</a:t>
            </a:r>
          </a:p>
          <a:p>
            <a:pPr lvl="1" eaLnBrk="1" hangingPunct="1"/>
            <a:r>
              <a:rPr lang="en-US">
                <a:latin typeface="Arial" charset="0"/>
                <a:cs typeface="Arial" charset="0"/>
              </a:rPr>
              <a:t>This would leave the memory allocated with no reference to it</a:t>
            </a:r>
          </a:p>
        </p:txBody>
      </p:sp>
      <p:pic>
        <p:nvPicPr>
          <p:cNvPr id="4" name="Picture 4" descr="h1"/>
          <p:cNvPicPr>
            <a:picLocks noChangeAspect="1" noChangeArrowheads="1"/>
          </p:cNvPicPr>
          <p:nvPr/>
        </p:nvPicPr>
        <p:blipFill>
          <a:blip r:embed="rId2" cstate="print"/>
          <a:srcRect/>
          <a:stretch>
            <a:fillRect/>
          </a:stretch>
        </p:blipFill>
        <p:spPr bwMode="auto">
          <a:xfrm>
            <a:off x="971600" y="4005064"/>
            <a:ext cx="7072313" cy="436563"/>
          </a:xfrm>
          <a:prstGeom prst="rect">
            <a:avLst/>
          </a:prstGeom>
          <a:noFill/>
          <a:ln w="9525">
            <a:noFill/>
            <a:miter lim="800000"/>
            <a:headEnd/>
            <a:tailEnd/>
          </a:ln>
        </p:spPr>
      </p:pic>
      <p:sp>
        <p:nvSpPr>
          <p:cNvPr id="5" name="Oval 4"/>
          <p:cNvSpPr/>
          <p:nvPr/>
        </p:nvSpPr>
        <p:spPr>
          <a:xfrm>
            <a:off x="899592" y="3960352"/>
            <a:ext cx="1512168"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7" name="Straight Connector 6"/>
          <p:cNvCxnSpPr/>
          <p:nvPr/>
        </p:nvCxnSpPr>
        <p:spPr>
          <a:xfrm flipV="1">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71600" y="3933056"/>
            <a:ext cx="1440160" cy="5760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69636" name="Picture 6963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622863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0659"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Thus, we need a destructor:</a:t>
            </a:r>
          </a:p>
          <a:p>
            <a:pPr lvl="2" eaLnBrk="1" hangingPunct="1">
              <a:buFontTx/>
              <a:buNone/>
            </a:pPr>
            <a:r>
              <a:rPr lang="en-US" sz="1800" dirty="0">
                <a:latin typeface="Consolas" pitchFamily="49" charset="0"/>
                <a:cs typeface="Consolas" pitchFamily="49" charset="0"/>
              </a:rPr>
              <a:t>class List {</a:t>
            </a:r>
          </a:p>
          <a:p>
            <a:pPr lvl="2" eaLnBrk="1" hangingPunct="1">
              <a:buFontTx/>
              <a:buNone/>
            </a:pPr>
            <a:r>
              <a:rPr lang="en-US" sz="1800" dirty="0">
                <a:latin typeface="Consolas" pitchFamily="49" charset="0"/>
                <a:cs typeface="Consolas" pitchFamily="49" charset="0"/>
              </a:rPr>
              <a:t>    private:</a:t>
            </a:r>
          </a:p>
          <a:p>
            <a:pPr lvl="2" eaLnBrk="1" hangingPunct="1">
              <a:buFontTx/>
              <a:buNone/>
            </a:pPr>
            <a:r>
              <a:rPr lang="en-US" sz="1800" dirty="0">
                <a:latin typeface="Consolas" pitchFamily="49" charset="0"/>
                <a:cs typeface="Consolas" pitchFamily="49" charset="0"/>
              </a:rPr>
              <a:t>        Node *</a:t>
            </a:r>
            <a:r>
              <a:rPr lang="en-US" sz="1800" dirty="0" err="1">
                <a:latin typeface="Consolas" pitchFamily="49" charset="0"/>
                <a:cs typeface="Consolas" pitchFamily="49" charset="0"/>
              </a:rPr>
              <a:t>list_head</a:t>
            </a:r>
            <a:r>
              <a:rPr lang="en-US" sz="1800" dirty="0">
                <a:latin typeface="Consolas" pitchFamily="49" charset="0"/>
                <a:cs typeface="Consolas" pitchFamily="49" charset="0"/>
              </a:rPr>
              <a:t>;</a:t>
            </a:r>
          </a:p>
          <a:p>
            <a:pPr lvl="2" eaLnBrk="1" hangingPunct="1">
              <a:buFontTx/>
              <a:buNone/>
            </a:pPr>
            <a:r>
              <a:rPr lang="en-US" sz="1800" dirty="0">
                <a:latin typeface="Consolas" pitchFamily="49" charset="0"/>
                <a:cs typeface="Consolas" pitchFamily="49" charset="0"/>
              </a:rPr>
              <a:t>    public:</a:t>
            </a:r>
          </a:p>
          <a:p>
            <a:pPr lvl="2" eaLnBrk="1" hangingPunct="1">
              <a:buFontTx/>
              <a:buNone/>
            </a:pPr>
            <a:r>
              <a:rPr lang="en-US" sz="1800" dirty="0">
                <a:latin typeface="Consolas" pitchFamily="49" charset="0"/>
                <a:cs typeface="Consolas" pitchFamily="49" charset="0"/>
              </a:rPr>
              <a:t>        List();</a:t>
            </a:r>
          </a:p>
          <a:p>
            <a:pPr lvl="2" eaLnBrk="1" hangingPunct="1">
              <a:buFontTx/>
              <a:buNone/>
            </a:pPr>
            <a:r>
              <a:rPr lang="en-US" sz="1800" dirty="0">
                <a:latin typeface="Consolas" pitchFamily="49" charset="0"/>
                <a:cs typeface="Consolas" pitchFamily="49" charset="0"/>
              </a:rPr>
              <a:t>        </a:t>
            </a:r>
            <a:r>
              <a:rPr lang="en-US" sz="1800" b="1" dirty="0">
                <a:solidFill>
                  <a:srgbClr val="FF0000"/>
                </a:solidFill>
                <a:latin typeface="Consolas" pitchFamily="49" charset="0"/>
                <a:cs typeface="Consolas" pitchFamily="49" charset="0"/>
              </a:rPr>
              <a:t>~List();</a:t>
            </a:r>
          </a:p>
          <a:p>
            <a:pPr lvl="2" eaLnBrk="1" hangingPunct="1">
              <a:buFontTx/>
              <a:buNone/>
            </a:pPr>
            <a:r>
              <a:rPr lang="en-US" sz="1800" dirty="0">
                <a:latin typeface="Consolas" pitchFamily="49" charset="0"/>
                <a:cs typeface="Consolas" pitchFamily="49" charset="0"/>
              </a:rPr>
              <a:t>        // ...etc...</a:t>
            </a:r>
          </a:p>
          <a:p>
            <a:pPr lvl="2" eaLnBrk="1" hangingPunct="1">
              <a:buFontTx/>
              <a:buNone/>
            </a:pPr>
            <a:r>
              <a:rPr lang="en-US" sz="1800" dirty="0">
                <a:latin typeface="Consolas" pitchFamily="49" charset="0"/>
                <a:cs typeface="Consolas" pitchFamily="49" charset="0"/>
              </a:rPr>
              <a:t>};</a:t>
            </a:r>
          </a:p>
          <a:p>
            <a:pPr eaLnBrk="1" hangingPunct="1">
              <a:buFontTx/>
              <a:buNone/>
            </a:pPr>
            <a:endParaRPr lang="en-US" dirty="0">
              <a:latin typeface="Arial" charset="0"/>
              <a:cs typeface="Arial" charset="0"/>
            </a:endParaRPr>
          </a:p>
        </p:txBody>
      </p:sp>
      <p:pic>
        <p:nvPicPr>
          <p:cNvPr id="70660" name="Picture 70659"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4478237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latin typeface="Arial" charset="0"/>
                <a:cs typeface="Arial" charset="0"/>
              </a:rPr>
              <a:t>Destructor</a:t>
            </a:r>
          </a:p>
        </p:txBody>
      </p:sp>
      <p:sp>
        <p:nvSpPr>
          <p:cNvPr id="71683"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The destructor has to delete any memory which had been allocated but has not yet been deallocated</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This is straight-forward enough:</a:t>
            </a:r>
          </a:p>
          <a:p>
            <a:pPr eaLnBrk="1" hangingPunct="1">
              <a:buFontTx/>
              <a:buNone/>
            </a:pPr>
            <a:r>
              <a:rPr lang="en-US" dirty="0">
                <a:latin typeface="Consolas" pitchFamily="49" charset="0"/>
                <a:cs typeface="Consolas" pitchFamily="49" charset="0"/>
              </a:rPr>
              <a:t>		while ( !empty() ) {</a:t>
            </a:r>
          </a:p>
          <a:p>
            <a:pPr eaLnBrk="1" hangingPunct="1">
              <a:buFontTx/>
              <a:buNone/>
            </a:pPr>
            <a:r>
              <a:rPr lang="en-US" dirty="0">
                <a:latin typeface="Consolas" pitchFamily="49" charset="0"/>
                <a:cs typeface="Consolas" pitchFamily="49" charset="0"/>
              </a:rPr>
              <a:t>		    </a:t>
            </a:r>
            <a:r>
              <a:rPr lang="en-US" dirty="0" err="1">
                <a:latin typeface="Consolas" pitchFamily="49" charset="0"/>
                <a:cs typeface="Consolas" pitchFamily="49" charset="0"/>
              </a:rPr>
              <a:t>pop_front</a:t>
            </a:r>
            <a:r>
              <a:rPr lang="en-US" dirty="0">
                <a:latin typeface="Consolas" pitchFamily="49" charset="0"/>
                <a:cs typeface="Consolas" pitchFamily="49" charset="0"/>
              </a:rPr>
              <a:t>();</a:t>
            </a:r>
          </a:p>
          <a:p>
            <a:pPr eaLnBrk="1" hangingPunct="1">
              <a:buFontTx/>
              <a:buNone/>
            </a:pPr>
            <a:r>
              <a:rPr lang="en-US" dirty="0">
                <a:latin typeface="Consolas" pitchFamily="49" charset="0"/>
                <a:cs typeface="Consolas" pitchFamily="49" charset="0"/>
              </a:rPr>
              <a:t>		}</a:t>
            </a:r>
          </a:p>
        </p:txBody>
      </p:sp>
      <p:pic>
        <p:nvPicPr>
          <p:cNvPr id="71684" name="Picture 71683"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804196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3015198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latin typeface="Arial" charset="0"/>
                <a:cs typeface="Arial" charset="0"/>
              </a:rPr>
              <a:t>Making Copies</a:t>
            </a:r>
          </a:p>
        </p:txBody>
      </p:sp>
      <p:sp>
        <p:nvSpPr>
          <p:cNvPr id="73731"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Is this sufficient for a linked list class?</a:t>
            </a:r>
          </a:p>
          <a:p>
            <a:pPr eaLnBrk="1" hangingPunct="1">
              <a:buFont typeface="Arial" charset="0"/>
              <a:buNone/>
            </a:pPr>
            <a:endParaRPr lang="en-US" dirty="0">
              <a:latin typeface="Arial" charset="0"/>
              <a:cs typeface="Arial" charset="0"/>
            </a:endParaRPr>
          </a:p>
          <a:p>
            <a:pPr eaLnBrk="1" hangingPunct="1">
              <a:buFont typeface="Arial" charset="0"/>
              <a:buNone/>
            </a:pPr>
            <a:r>
              <a:rPr lang="en-US" dirty="0">
                <a:latin typeface="Arial" charset="0"/>
                <a:cs typeface="Arial" charset="0"/>
              </a:rPr>
              <a:t>	Initially, it may appear yes, but we now have to look at how C++ copies objects during:</a:t>
            </a:r>
          </a:p>
          <a:p>
            <a:pPr lvl="1" eaLnBrk="1" hangingPunct="1"/>
            <a:r>
              <a:rPr lang="en-US" dirty="0">
                <a:latin typeface="Arial" charset="0"/>
                <a:cs typeface="Arial" charset="0"/>
              </a:rPr>
              <a:t>Passing by value (making a copy), and</a:t>
            </a:r>
          </a:p>
          <a:p>
            <a:pPr lvl="1" eaLnBrk="1" hangingPunct="1"/>
            <a:r>
              <a:rPr lang="en-US" dirty="0">
                <a:latin typeface="Arial" charset="0"/>
                <a:cs typeface="Arial" charset="0"/>
              </a:rPr>
              <a:t>Assignment</a:t>
            </a:r>
          </a:p>
        </p:txBody>
      </p:sp>
      <p:pic>
        <p:nvPicPr>
          <p:cNvPr id="73732" name="Picture 73731"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381380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Value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Recall that when you pass an integer to a function, a copy is made, so any changes to that parameter does not affect the original:</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still 0</a:t>
            </a:r>
          </a:p>
          <a:p>
            <a:pPr eaLnBrk="1" hangingPunct="1">
              <a:buFont typeface="Arial" charset="0"/>
              <a:buNone/>
            </a:pPr>
            <a:r>
              <a:rPr lang="en-US" sz="1600"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9745024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Reference</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If you want to change the value, you can pass by reference:</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iostream</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&amp;n ) {</a:t>
            </a:r>
          </a:p>
          <a:p>
            <a:pPr eaLnBrk="1" hangingPunct="1">
              <a:buFont typeface="Arial" charset="0"/>
              <a:buNone/>
            </a:pPr>
            <a:r>
              <a:rPr lang="en-US" sz="1600" dirty="0">
                <a:latin typeface="Consolas" pitchFamily="49" charset="0"/>
                <a:cs typeface="Consolas" pitchFamily="49" charset="0"/>
              </a:rPr>
              <a:t>		    ++n;</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std::</a:t>
            </a:r>
            <a:r>
              <a:rPr lang="en-US" sz="1600" dirty="0" err="1">
                <a:latin typeface="Consolas" pitchFamily="49" charset="0"/>
                <a:cs typeface="Consolas" pitchFamily="49" charset="0"/>
              </a:rPr>
              <a:t>cout</a:t>
            </a:r>
            <a:r>
              <a:rPr lang="en-US" sz="1600" dirty="0">
                <a:latin typeface="Consolas" pitchFamily="49" charset="0"/>
                <a:cs typeface="Consolas" pitchFamily="49" charset="0"/>
              </a:rPr>
              <a:t> &lt;&lt; counter &lt;&lt; std::</a:t>
            </a:r>
            <a:r>
              <a:rPr lang="en-US" sz="1600" dirty="0" err="1">
                <a:latin typeface="Consolas" pitchFamily="49" charset="0"/>
                <a:cs typeface="Consolas" pitchFamily="49" charset="0"/>
              </a:rPr>
              <a:t>endl</a:t>
            </a:r>
            <a:r>
              <a:rPr lang="en-US" sz="1600" dirty="0">
                <a:latin typeface="Consolas" pitchFamily="49" charset="0"/>
                <a:cs typeface="Consolas" pitchFamily="49" charset="0"/>
              </a:rPr>
              <a:t>;  // counter is now 1</a:t>
            </a:r>
          </a:p>
          <a:p>
            <a:pPr eaLnBrk="1" hangingPunct="1">
              <a:buFont typeface="Arial" charset="0"/>
              <a:buNone/>
            </a:pPr>
            <a:r>
              <a:rPr lang="en-US" sz="1600"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891231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Pass by Pointer (C)</a:t>
            </a:r>
          </a:p>
        </p:txBody>
      </p:sp>
      <p:sp>
        <p:nvSpPr>
          <p:cNvPr id="74755" name="Rectangle 3"/>
          <p:cNvSpPr>
            <a:spLocks noGrp="1" noChangeArrowheads="1"/>
          </p:cNvSpPr>
          <p:nvPr>
            <p:ph type="body" idx="1"/>
          </p:nvPr>
        </p:nvSpPr>
        <p:spPr/>
        <p:txBody>
          <a:bodyPr>
            <a:normAutofit lnSpcReduction="10000"/>
          </a:bodyPr>
          <a:lstStyle/>
          <a:p>
            <a:pPr eaLnBrk="1" hangingPunct="1">
              <a:buFont typeface="Arial" charset="0"/>
              <a:buNone/>
            </a:pPr>
            <a:r>
              <a:rPr lang="en-US" dirty="0">
                <a:latin typeface="Arial" charset="0"/>
                <a:cs typeface="Arial" charset="0"/>
              </a:rPr>
              <a:t>	In C, you would pass the address of the object to change it:</a:t>
            </a:r>
            <a:br>
              <a:rPr lang="en-US" dirty="0">
                <a:latin typeface="Arial" charset="0"/>
                <a:cs typeface="Arial" charset="0"/>
              </a:rPr>
            </a:br>
            <a:endParaRPr lang="en-US" dirty="0">
              <a:latin typeface="Arial" charset="0"/>
              <a:cs typeface="Arial" charset="0"/>
            </a:endParaRP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#include &lt;</a:t>
            </a:r>
            <a:r>
              <a:rPr lang="en-US" sz="1600" dirty="0" err="1">
                <a:latin typeface="Consolas" pitchFamily="49" charset="0"/>
                <a:cs typeface="Consolas" pitchFamily="49" charset="0"/>
              </a:rPr>
              <a:t>stdio.h</a:t>
            </a:r>
            <a:r>
              <a:rPr lang="en-US" sz="1600" dirty="0">
                <a:latin typeface="Consolas" pitchFamily="49" charset="0"/>
                <a:cs typeface="Consolas" pitchFamily="49" charset="0"/>
              </a:rPr>
              <a:t>&gt;</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increment(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pn</a:t>
            </a:r>
            <a:r>
              <a:rPr lang="en-US" sz="1600" dirty="0">
                <a:latin typeface="Consolas" pitchFamily="49" charset="0"/>
                <a:cs typeface="Consolas" pitchFamily="49" charset="0"/>
              </a:rPr>
              <a: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main()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counter = 0;</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increment( &amp;counter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printf</a:t>
            </a:r>
            <a:r>
              <a:rPr lang="en-US" sz="1600" dirty="0">
                <a:latin typeface="Consolas" pitchFamily="49" charset="0"/>
                <a:cs typeface="Consolas" pitchFamily="49" charset="0"/>
              </a:rPr>
              <a:t>( "%d", counter );            // counter is now 1</a:t>
            </a:r>
          </a:p>
          <a:p>
            <a:pPr eaLnBrk="1" hangingPunct="1">
              <a:buFont typeface="Arial" charset="0"/>
              <a:buNone/>
            </a:pPr>
            <a:r>
              <a:rPr lang="en-US" sz="1600"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32721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Pass by reference could be used to modify a list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reverse( List &amp;list ) {</a:t>
            </a:r>
          </a:p>
          <a:p>
            <a:pPr eaLnBrk="1" hangingPunct="1">
              <a:buFont typeface="Arial" charset="0"/>
              <a:buNone/>
            </a:pPr>
            <a:r>
              <a:rPr lang="en-US" sz="1600" dirty="0">
                <a:latin typeface="Consolas" pitchFamily="49" charset="0"/>
                <a:cs typeface="Consolas" pitchFamily="49" charset="0"/>
              </a:rPr>
              <a:t>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while ( !</a:t>
            </a:r>
            <a:r>
              <a:rPr lang="en-US" sz="1600" dirty="0" err="1">
                <a:latin typeface="Consolas" pitchFamily="49" charset="0"/>
                <a:cs typeface="Consolas" pitchFamily="49" charset="0"/>
              </a:rPr>
              <a:t>list.empty</a:t>
            </a:r>
            <a:r>
              <a:rPr lang="en-US" sz="1600" dirty="0">
                <a:latin typeface="Consolas" pitchFamily="49" charset="0"/>
                <a:cs typeface="Consolas" pitchFamily="49" charset="0"/>
              </a:rPr>
              <a:t>() ) {</a:t>
            </a:r>
          </a:p>
          <a:p>
            <a:pPr eaLnBrk="1" hangingPunct="1">
              <a:buFont typeface="Arial" charset="0"/>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tmp.push_front</a:t>
            </a:r>
            <a:r>
              <a:rPr lang="en-US" sz="1600" dirty="0">
                <a:latin typeface="Consolas" pitchFamily="49" charset="0"/>
                <a:cs typeface="Consolas" pitchFamily="49" charset="0"/>
              </a:rPr>
              <a:t>( </a:t>
            </a:r>
            <a:r>
              <a:rPr lang="en-US" sz="1600" dirty="0" err="1">
                <a:latin typeface="Consolas" pitchFamily="49" charset="0"/>
                <a:cs typeface="Consolas" pitchFamily="49" charset="0"/>
              </a:rPr>
              <a:t>ls.pop_front</a:t>
            </a:r>
            <a:r>
              <a:rPr lang="en-US" sz="1600" dirty="0">
                <a:latin typeface="Consolas" pitchFamily="49" charset="0"/>
                <a:cs typeface="Consolas" pitchFamily="49" charset="0"/>
              </a:rPr>
              <a:t>() );</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None/>
            </a:pPr>
            <a:r>
              <a:rPr lang="en-US" sz="1600" dirty="0">
                <a:latin typeface="Consolas" pitchFamily="49" charset="0"/>
                <a:cs typeface="Consolas" pitchFamily="49" charset="0"/>
              </a:rPr>
              <a:t>            // All the member variables of 'list' and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are swapped</a:t>
            </a:r>
          </a:p>
          <a:p>
            <a:pPr eaLnBrk="1" hangingPunct="1">
              <a:buNone/>
            </a:pPr>
            <a:r>
              <a:rPr lang="en-US" sz="1600" dirty="0">
                <a:latin typeface="Consolas" pitchFamily="49" charset="0"/>
                <a:cs typeface="Consolas" pitchFamily="49" charset="0"/>
              </a:rPr>
              <a:t>		    std::swap( list,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memory for '</a:t>
            </a:r>
            <a:r>
              <a:rPr lang="en-US" sz="1600" dirty="0" err="1">
                <a:latin typeface="Consolas" pitchFamily="49" charset="0"/>
                <a:cs typeface="Consolas" pitchFamily="49" charset="0"/>
              </a:rPr>
              <a:t>tmp</a:t>
            </a:r>
            <a:r>
              <a:rPr lang="en-US" sz="1600" dirty="0">
                <a:latin typeface="Consolas" pitchFamily="49" charset="0"/>
                <a:cs typeface="Consolas" pitchFamily="49" charset="0"/>
              </a:rPr>
              <a:t>' will be cleaned up</a:t>
            </a:r>
          </a:p>
          <a:p>
            <a:pPr eaLnBrk="1" hangingPunct="1">
              <a:buFont typeface="Arial" charset="0"/>
              <a:buNone/>
            </a:pPr>
            <a:r>
              <a:rPr lang="en-US" sz="1600"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8958359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a:xfrm>
            <a:off x="457200" y="1600200"/>
            <a:ext cx="8686800" cy="4525963"/>
          </a:xfrm>
        </p:spPr>
        <p:txBody>
          <a:bodyPr/>
          <a:lstStyle/>
          <a:p>
            <a:pPr eaLnBrk="1" hangingPunct="1">
              <a:buFont typeface="Arial" charset="0"/>
              <a:buNone/>
            </a:pPr>
            <a:r>
              <a:rPr lang="en-US" dirty="0">
                <a:latin typeface="Arial" charset="0"/>
                <a:cs typeface="Arial" charset="0"/>
              </a:rPr>
              <a:t>	If you wanted to prevent the argument from being modified, you</a:t>
            </a:r>
            <a:br>
              <a:rPr lang="en-US" dirty="0">
                <a:latin typeface="Arial" charset="0"/>
                <a:cs typeface="Arial" charset="0"/>
              </a:rPr>
            </a:br>
            <a:r>
              <a:rPr lang="en-US" dirty="0">
                <a:latin typeface="Arial" charset="0"/>
                <a:cs typeface="Arial" charset="0"/>
              </a:rPr>
              <a:t>could declare it </a:t>
            </a:r>
            <a:r>
              <a:rPr lang="en-US" dirty="0">
                <a:solidFill>
                  <a:srgbClr val="FF0000"/>
                </a:solidFill>
                <a:latin typeface="Consolas" pitchFamily="49" charset="0"/>
                <a:cs typeface="Consolas" pitchFamily="49" charset="0"/>
              </a:rPr>
              <a:t>const</a:t>
            </a:r>
            <a:r>
              <a:rPr lang="en-US" dirty="0">
                <a:latin typeface="Arial" charset="0"/>
                <a:cs typeface="Arial" charset="0"/>
              </a:rPr>
              <a:t>:</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double average( List </a:t>
            </a:r>
            <a:r>
              <a:rPr lang="en-US" sz="1600" dirty="0">
                <a:solidFill>
                  <a:srgbClr val="FF0000"/>
                </a:solidFill>
                <a:latin typeface="Consolas" pitchFamily="49" charset="0"/>
                <a:cs typeface="Consolas" pitchFamily="49" charset="0"/>
              </a:rPr>
              <a:t>const </a:t>
            </a:r>
            <a:r>
              <a:rPr lang="en-US" sz="1600" dirty="0">
                <a:latin typeface="Consolas" pitchFamily="49" charset="0"/>
                <a:cs typeface="Consolas" pitchFamily="49" charset="0"/>
              </a:rPr>
              <a:t>&amp;</a:t>
            </a:r>
            <a:r>
              <a:rPr lang="en-US" sz="1600" dirty="0" err="1">
                <a:latin typeface="Consolas" pitchFamily="49" charset="0"/>
                <a:cs typeface="Consolas" pitchFamily="49" charset="0"/>
              </a:rPr>
              <a:t>ls</a:t>
            </a:r>
            <a:r>
              <a:rPr lang="en-US" sz="1600" dirty="0">
                <a:latin typeface="Consolas" pitchFamily="49" charset="0"/>
                <a:cs typeface="Consolas" pitchFamily="49" charset="0"/>
              </a:rPr>
              <a:t>,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min, </a:t>
            </a:r>
            <a:r>
              <a:rPr lang="en-US" sz="1600" dirty="0" err="1">
                <a:latin typeface="Consolas" pitchFamily="49" charset="0"/>
                <a:cs typeface="Consolas" pitchFamily="49" charset="0"/>
              </a:rPr>
              <a:t>int</a:t>
            </a:r>
            <a:r>
              <a:rPr lang="en-US" sz="1600" dirty="0">
                <a:latin typeface="Consolas" pitchFamily="49" charset="0"/>
                <a:cs typeface="Consolas" pitchFamily="49" charset="0"/>
              </a:rPr>
              <a:t> max ) {</a:t>
            </a:r>
          </a:p>
          <a:p>
            <a:pPr eaLnBrk="1" hangingPunct="1">
              <a:buFont typeface="Arial" charset="0"/>
              <a:buNone/>
            </a:pPr>
            <a:r>
              <a:rPr lang="en-US" sz="1600" dirty="0">
                <a:latin typeface="Consolas" pitchFamily="49" charset="0"/>
                <a:cs typeface="Consolas" pitchFamily="49" charset="0"/>
              </a:rPr>
              <a:t>		    double sum = 0, count = 0;</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for ( Node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head();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nullptr; </a:t>
            </a:r>
            <a:r>
              <a:rPr lang="en-US" sz="1600" dirty="0" err="1">
                <a:latin typeface="Consolas" pitchFamily="49" charset="0"/>
                <a:cs typeface="Consolas" pitchFamily="49" charset="0"/>
              </a:rPr>
              <a:t>ptr</a:t>
            </a:r>
            <a:r>
              <a:rPr lang="en-US" sz="1600" dirty="0">
                <a:latin typeface="Consolas" pitchFamily="49" charset="0"/>
                <a:cs typeface="Consolas" pitchFamily="49" charset="0"/>
              </a:rPr>
              <a:t>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-&gt;next() ) {</a:t>
            </a:r>
          </a:p>
          <a:p>
            <a:pPr eaLnBrk="1" hangingPunct="1">
              <a:buFont typeface="Arial" charset="0"/>
              <a:buNone/>
            </a:pPr>
            <a:r>
              <a:rPr lang="en-US" sz="1600" dirty="0">
                <a:latin typeface="Consolas" pitchFamily="49" charset="0"/>
                <a:cs typeface="Consolas" pitchFamily="49" charset="0"/>
              </a:rPr>
              <a:t>		        sum += </a:t>
            </a:r>
            <a:r>
              <a:rPr lang="en-US" sz="1600" dirty="0" err="1">
                <a:latin typeface="Consolas" pitchFamily="49" charset="0"/>
                <a:cs typeface="Consolas" pitchFamily="49" charset="0"/>
              </a:rPr>
              <a:t>ptr</a:t>
            </a:r>
            <a:r>
              <a:rPr lang="en-US" sz="1600" dirty="0">
                <a:latin typeface="Consolas" pitchFamily="49" charset="0"/>
                <a:cs typeface="Consolas" pitchFamily="49" charset="0"/>
              </a:rPr>
              <a:t>-&gt;retrieve();</a:t>
            </a:r>
          </a:p>
          <a:p>
            <a:pPr eaLnBrk="1" hangingPunct="1">
              <a:buFont typeface="Arial" charset="0"/>
              <a:buNone/>
            </a:pPr>
            <a:r>
              <a:rPr lang="en-US" sz="1600" dirty="0">
                <a:latin typeface="Consolas" pitchFamily="49" charset="0"/>
                <a:cs typeface="Consolas" pitchFamily="49" charset="0"/>
              </a:rPr>
              <a:t>		        ++count;</a:t>
            </a: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return sum/count;</a:t>
            </a:r>
          </a:p>
          <a:p>
            <a:pPr eaLnBrk="1" hangingPunct="1">
              <a:buFont typeface="Arial" charset="0"/>
              <a:buNone/>
            </a:pPr>
            <a:r>
              <a:rPr lang="en-US" sz="1600" dirty="0">
                <a:latin typeface="Consolas" pitchFamily="49" charset="0"/>
                <a:cs typeface="Consolas" pitchFamily="49" charset="0"/>
              </a:rPr>
              <a:t>		}</a:t>
            </a:r>
          </a:p>
        </p:txBody>
      </p:sp>
      <p:sp>
        <p:nvSpPr>
          <p:cNvPr id="5" name="TextBox 4"/>
          <p:cNvSpPr txBox="1"/>
          <p:nvPr/>
        </p:nvSpPr>
        <p:spPr>
          <a:xfrm>
            <a:off x="827584" y="5949280"/>
            <a:ext cx="8032968" cy="369332"/>
          </a:xfrm>
          <a:prstGeom prst="rect">
            <a:avLst/>
          </a:prstGeom>
          <a:noFill/>
        </p:spPr>
        <p:txBody>
          <a:bodyPr wrap="none" rtlCol="0">
            <a:spAutoFit/>
          </a:bodyPr>
          <a:lstStyle/>
          <a:p>
            <a:r>
              <a:rPr lang="en-CA" dirty="0">
                <a:solidFill>
                  <a:srgbClr val="FF0000"/>
                </a:solidFill>
              </a:rPr>
              <a:t>Note:  this reveals a weakness in our model—we will discuss </a:t>
            </a:r>
            <a:r>
              <a:rPr lang="en-CA" dirty="0" err="1">
                <a:solidFill>
                  <a:srgbClr val="FF0000"/>
                </a:solidFill>
              </a:rPr>
              <a:t>iterators</a:t>
            </a:r>
            <a:r>
              <a:rPr lang="en-CA" dirty="0">
                <a:solidFill>
                  <a:srgbClr val="FF0000"/>
                </a:solidFill>
              </a:rPr>
              <a:t> later…</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51240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Font typeface="Arial" charset="0"/>
              <a:buNone/>
            </a:pPr>
            <a:r>
              <a:rPr lang="en-US" dirty="0">
                <a:latin typeface="Arial" charset="0"/>
                <a:cs typeface="Arial" charset="0"/>
              </a:rPr>
              <a:t>	You want to </a:t>
            </a:r>
            <a:r>
              <a:rPr lang="en-US" dirty="0">
                <a:solidFill>
                  <a:srgbClr val="FF0000"/>
                </a:solidFill>
                <a:latin typeface="Arial" charset="0"/>
                <a:cs typeface="Arial" charset="0"/>
              </a:rPr>
              <a:t>pass a copy of a linked list to a function</a:t>
            </a:r>
            <a:r>
              <a:rPr lang="en-US" dirty="0">
                <a:latin typeface="Arial" charset="0"/>
                <a:cs typeface="Arial" charset="0"/>
              </a:rPr>
              <a:t>—where the function may modify the copy, but the original list shall be unchanged.</a:t>
            </a:r>
          </a:p>
          <a:p>
            <a:pPr eaLnBrk="1" hangingPunct="1">
              <a:buFont typeface="Arial" charset="0"/>
              <a:buNone/>
            </a:pPr>
            <a:endParaRPr lang="en-US" sz="11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void </a:t>
            </a:r>
            <a:r>
              <a:rPr lang="en-US" sz="1600" dirty="0" err="1">
                <a:latin typeface="Consolas" pitchFamily="49" charset="0"/>
                <a:cs typeface="Consolas" pitchFamily="49" charset="0"/>
              </a:rPr>
              <a:t>func</a:t>
            </a:r>
            <a:r>
              <a:rPr lang="en-US" sz="1600" dirty="0">
                <a:latin typeface="Consolas" pitchFamily="49" charset="0"/>
                <a:cs typeface="Consolas" pitchFamily="49" charset="0"/>
              </a:rPr>
              <a:t>( List ls ) {</a:t>
            </a:r>
          </a:p>
          <a:p>
            <a:pPr eaLnBrk="1" hangingPunct="1">
              <a:buFont typeface="Arial" charset="0"/>
              <a:buNone/>
            </a:pPr>
            <a:r>
              <a:rPr lang="en-US" sz="1600" dirty="0">
                <a:latin typeface="Consolas" pitchFamily="49" charset="0"/>
                <a:cs typeface="Consolas" pitchFamily="49" charset="0"/>
              </a:rPr>
              <a:t>		    // The compiler creates a new instance and copies the values</a:t>
            </a:r>
          </a:p>
          <a:p>
            <a:pPr eaLnBrk="1" hangingPunct="1">
              <a:buFont typeface="Arial" charset="0"/>
              <a:buNone/>
            </a:pPr>
            <a:r>
              <a:rPr lang="en-US" sz="1600" dirty="0">
                <a:latin typeface="Consolas" pitchFamily="49" charset="0"/>
                <a:cs typeface="Consolas" pitchFamily="49" charset="0"/>
              </a:rPr>
              <a:t>		    // The function does something with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 The compiler ensures the destructor is called on '</a:t>
            </a:r>
            <a:r>
              <a:rPr lang="en-US" sz="1600" dirty="0" err="1">
                <a:latin typeface="Consolas" pitchFamily="49" charset="0"/>
                <a:cs typeface="Consolas" pitchFamily="49" charset="0"/>
              </a:rPr>
              <a:t>ls'</a:t>
            </a:r>
            <a:endParaRPr lang="en-US" sz="1600" dirty="0">
              <a:latin typeface="Consolas" pitchFamily="49" charset="0"/>
              <a:cs typeface="Consolas" pitchFamily="49" charset="0"/>
            </a:endParaRPr>
          </a:p>
          <a:p>
            <a:pPr eaLnBrk="1" hangingPunct="1">
              <a:buFont typeface="Arial" charset="0"/>
              <a:buNone/>
            </a:pPr>
            <a:r>
              <a:rPr lang="en-US" sz="1600" dirty="0">
                <a:latin typeface="Consolas" pitchFamily="49" charset="0"/>
                <a:cs typeface="Consolas" pitchFamily="49" charset="0"/>
              </a:rPr>
              <a:t>		}</a:t>
            </a:r>
          </a:p>
          <a:p>
            <a:pPr eaLnBrk="1" hangingPunct="1">
              <a:buFont typeface="Arial" charset="0"/>
              <a:buNone/>
            </a:pPr>
            <a:endParaRPr lang="en-US" sz="1600" dirty="0">
              <a:latin typeface="Consolas" pitchFamily="49" charset="0"/>
              <a:cs typeface="Consolas" pitchFamily="49" charset="0"/>
            </a:endParaRPr>
          </a:p>
          <a:p>
            <a:pPr eaLnBrk="1" hangingPunct="1">
              <a:buFont typeface="Arial" charset="0"/>
              <a:buNone/>
            </a:pPr>
            <a:endParaRPr lang="en-US" sz="1600" dirty="0">
              <a:latin typeface="Consolas" pitchFamily="49" charset="0"/>
              <a:cs typeface="Consolas" pitchFamily="49" charset="0"/>
            </a:endParaRPr>
          </a:p>
        </p:txBody>
      </p:sp>
      <p:sp>
        <p:nvSpPr>
          <p:cNvPr id="2" name="Rectangle 1"/>
          <p:cNvSpPr/>
          <p:nvPr/>
        </p:nvSpPr>
        <p:spPr>
          <a:xfrm>
            <a:off x="1331640" y="4509120"/>
            <a:ext cx="4968552" cy="923330"/>
          </a:xfrm>
          <a:prstGeom prst="rect">
            <a:avLst/>
          </a:prstGeom>
        </p:spPr>
        <p:txBody>
          <a:bodyPr wrap="square">
            <a:spAutoFit/>
          </a:bodyPr>
          <a:lstStyle/>
          <a:p>
            <a:pPr lvl="1" eaLnBrk="1" hangingPunct="1"/>
            <a:r>
              <a:rPr lang="en-US" altLang="zh-CN" dirty="0"/>
              <a:t>With the </a:t>
            </a:r>
            <a:r>
              <a:rPr lang="en-US" altLang="zh-CN" i="1" dirty="0"/>
              <a:t>default copy constructor</a:t>
            </a:r>
            <a:r>
              <a:rPr lang="en-US" altLang="zh-CN" dirty="0"/>
              <a:t>, </a:t>
            </a:r>
            <a:r>
              <a:rPr lang="en-US" altLang="zh-CN" dirty="0">
                <a:solidFill>
                  <a:srgbClr val="FF0000"/>
                </a:solidFill>
              </a:rPr>
              <a:t>all the member variables are simply copied</a:t>
            </a:r>
            <a:r>
              <a:rPr lang="en-US" altLang="zh-CN" dirty="0"/>
              <a:t> over into the new instance of the class</a:t>
            </a:r>
          </a:p>
        </p:txBody>
      </p:sp>
      <p:sp>
        <p:nvSpPr>
          <p:cNvPr id="12" name="Arc 11"/>
          <p:cNvSpPr/>
          <p:nvPr/>
        </p:nvSpPr>
        <p:spPr>
          <a:xfrm rot="10800000">
            <a:off x="899592" y="3212976"/>
            <a:ext cx="1944216" cy="1512168"/>
          </a:xfrm>
          <a:prstGeom prst="arc">
            <a:avLst>
              <a:gd name="adj1" fmla="val 16714052"/>
              <a:gd name="adj2" fmla="val 514254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955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4014"/>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prim;</a:t>
            </a:r>
          </a:p>
          <a:p>
            <a:pPr eaLnBrk="1" hangingPunct="1">
              <a:buFont typeface="Arial" charset="0"/>
              <a:buNone/>
            </a:pP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for ( </a:t>
            </a:r>
            <a:r>
              <a:rPr lang="en-US" sz="1400" dirty="0" err="1">
                <a:solidFill>
                  <a:srgbClr val="FF0000"/>
                </a:solidFill>
                <a:latin typeface="Consolas" pitchFamily="49" charset="0"/>
                <a:cs typeface="Consolas" pitchFamily="49" charset="0"/>
              </a:rPr>
              <a:t>int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2;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&lt;= 4;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 {</a:t>
            </a:r>
          </a:p>
          <a:p>
            <a:pPr eaLnBrk="1" hangingPunct="1">
              <a:buFont typeface="Arial" charset="0"/>
              <a:buNone/>
            </a:pP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prim.push_front</a:t>
            </a:r>
            <a:r>
              <a:rPr lang="en-US" sz="1400" dirty="0">
                <a:solidFill>
                  <a:srgbClr val="FF0000"/>
                </a:solidFill>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a:t>
            </a:r>
            <a:r>
              <a:rPr lang="en-US" sz="1400" dirty="0" err="1">
                <a:solidFill>
                  <a:srgbClr val="FF0000"/>
                </a:solidFill>
                <a:latin typeface="Consolas" pitchFamily="49" charset="0"/>
                <a:cs typeface="Consolas" pitchFamily="49" charset="0"/>
              </a:rPr>
              <a:t>i</a:t>
            </a:r>
            <a:r>
              <a:rPr lang="en-US" sz="1400" dirty="0">
                <a:solidFill>
                  <a:srgbClr val="FF0000"/>
                </a:solidFill>
                <a:latin typeface="Consolas" pitchFamily="49" charset="0"/>
                <a:cs typeface="Consolas" pitchFamily="49" charset="0"/>
              </a:rPr>
              <a:t> );</a:t>
            </a:r>
          </a:p>
          <a:p>
            <a:pPr eaLnBrk="1" hangingPunct="1">
              <a:buFont typeface="Arial" charset="0"/>
              <a:buNone/>
            </a:pPr>
            <a:r>
              <a:rPr lang="en-US" sz="1400" dirty="0">
                <a:solidFill>
                  <a:srgbClr val="FF0000"/>
                </a:solidFill>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5" name="Rectangle 4"/>
          <p:cNvSpPr/>
          <p:nvPr/>
        </p:nvSpPr>
        <p:spPr>
          <a:xfrm>
            <a:off x="5148064" y="3183730"/>
            <a:ext cx="367240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First, the list prim is created and three elements are pushed onto it</a:t>
            </a:r>
            <a:endParaRPr lang="en-US" altLang="zh-CN" sz="1050" dirty="0">
              <a:solidFill>
                <a:schemeClr val="tx2"/>
              </a:solidFill>
              <a:latin typeface="Consolas" pitchFamily="49" charset="0"/>
              <a:cs typeface="Consolas" pitchFamily="49" charset="0"/>
            </a:endParaRPr>
          </a:p>
        </p:txBody>
      </p:sp>
      <p:pic>
        <p:nvPicPr>
          <p:cNvPr id="6" name="Picture 6" descr="C:\Users\dwharder\Desktop\v1.png"/>
          <p:cNvPicPr>
            <a:picLocks noChangeAspect="1" noChangeArrowheads="1"/>
          </p:cNvPicPr>
          <p:nvPr/>
        </p:nvPicPr>
        <p:blipFill>
          <a:blip r:embed="rId2" cstate="print"/>
          <a:srcRect/>
          <a:stretch>
            <a:fillRect/>
          </a:stretch>
        </p:blipFill>
        <p:spPr bwMode="auto">
          <a:xfrm>
            <a:off x="4438328" y="5201289"/>
            <a:ext cx="4248472" cy="867094"/>
          </a:xfrm>
          <a:prstGeom prst="rect">
            <a:avLst/>
          </a:prstGeom>
          <a:noFill/>
        </p:spPr>
      </p:pic>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060365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List </a:t>
            </a:r>
            <a:r>
              <a:rPr lang="en-US" sz="1400" dirty="0" err="1">
                <a:solidFill>
                  <a:srgbClr val="FF0000"/>
                </a:solidFill>
                <a:latin typeface="Consolas" pitchFamily="49" charset="0"/>
                <a:cs typeface="Consolas" pitchFamily="49" charset="0"/>
              </a:rPr>
              <a:t>ls</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send_copy</a:t>
            </a:r>
            <a:r>
              <a:rPr lang="en-US" sz="1400" dirty="0">
                <a:solidFill>
                  <a:srgbClr val="FF0000"/>
                </a:solidFill>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7" name="Rectangle 6"/>
          <p:cNvSpPr/>
          <p:nvPr/>
        </p:nvSpPr>
        <p:spPr>
          <a:xfrm>
            <a:off x="4739244" y="3583349"/>
            <a:ext cx="4225244" cy="1046440"/>
          </a:xfrm>
          <a:prstGeom prst="rect">
            <a:avLst/>
          </a:prstGeom>
        </p:spPr>
        <p:txBody>
          <a:bodyPr wrap="square">
            <a:spAutoFit/>
          </a:bodyPr>
          <a:lstStyle/>
          <a:p>
            <a:pPr eaLnBrk="1" hangingPunct="1">
              <a:buFont typeface="Arial" charset="0"/>
              <a:buNone/>
            </a:pPr>
            <a:r>
              <a:rPr lang="en-US" altLang="zh-CN" sz="1600" dirty="0">
                <a:solidFill>
                  <a:schemeClr val="tx2"/>
                </a:solidFill>
              </a:rPr>
              <a:t>Next, we call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and assigns a copy of </a:t>
            </a:r>
            <a:r>
              <a:rPr lang="en-US" altLang="zh-CN" sz="1600" dirty="0">
                <a:solidFill>
                  <a:schemeClr val="tx2"/>
                </a:solidFill>
                <a:latin typeface="Consolas" pitchFamily="49" charset="0"/>
                <a:cs typeface="Consolas" pitchFamily="49" charset="0"/>
              </a:rPr>
              <a:t>prim</a:t>
            </a:r>
            <a:r>
              <a:rPr lang="en-US" altLang="zh-CN" sz="1600" dirty="0">
                <a:solidFill>
                  <a:schemeClr val="tx2"/>
                </a:solidFill>
              </a:rPr>
              <a:t> to </a:t>
            </a:r>
            <a:r>
              <a:rPr lang="en-US" altLang="zh-CN" sz="1600" dirty="0">
                <a:solidFill>
                  <a:schemeClr val="tx2"/>
                </a:solidFill>
                <a:latin typeface="Consolas" pitchFamily="49" charset="0"/>
                <a:cs typeface="Consolas" pitchFamily="49" charset="0"/>
              </a:rPr>
              <a:t>ls</a:t>
            </a:r>
            <a:r>
              <a:rPr lang="en-US" altLang="zh-CN" sz="1600" dirty="0">
                <a:solidFill>
                  <a:schemeClr val="tx2"/>
                </a:solidFill>
              </a:rPr>
              <a:t>. The default is to copy member variables:</a:t>
            </a:r>
          </a:p>
          <a:p>
            <a:pPr eaLnBrk="1" hangingPunct="1">
              <a:buFont typeface="Arial" charset="0"/>
              <a:buNone/>
            </a:pPr>
            <a:r>
              <a:rPr lang="en-US" altLang="zh-CN" sz="1400" dirty="0">
                <a:solidFill>
                  <a:schemeClr val="tx2"/>
                </a:solidFill>
                <a:latin typeface="Consolas" pitchFamily="49" charset="0"/>
                <a:cs typeface="Consolas" pitchFamily="49" charset="0"/>
              </a:rPr>
              <a:t>    </a:t>
            </a:r>
            <a:r>
              <a:rPr lang="en-US" altLang="zh-CN" sz="1400" dirty="0" err="1">
                <a:solidFill>
                  <a:schemeClr val="tx2"/>
                </a:solidFill>
                <a:latin typeface="Consolas" pitchFamily="49" charset="0"/>
                <a:cs typeface="Consolas" pitchFamily="49" charset="0"/>
              </a:rPr>
              <a:t>ls.list_head</a:t>
            </a:r>
            <a:r>
              <a:rPr lang="en-US" altLang="zh-CN" sz="1400" dirty="0">
                <a:solidFill>
                  <a:schemeClr val="tx2"/>
                </a:solidFill>
                <a:latin typeface="Consolas" pitchFamily="49" charset="0"/>
                <a:cs typeface="Consolas" pitchFamily="49" charset="0"/>
              </a:rPr>
              <a:t> = </a:t>
            </a:r>
            <a:r>
              <a:rPr lang="en-US" altLang="zh-CN" sz="1400" dirty="0" err="1">
                <a:solidFill>
                  <a:schemeClr val="tx2"/>
                </a:solidFill>
                <a:latin typeface="Consolas" pitchFamily="49" charset="0"/>
                <a:cs typeface="Consolas" pitchFamily="49" charset="0"/>
              </a:rPr>
              <a:t>prim.list_head</a:t>
            </a:r>
            <a:endParaRPr lang="en-US" altLang="zh-CN" sz="800" dirty="0">
              <a:solidFill>
                <a:schemeClr val="tx2"/>
              </a:solidFill>
              <a:latin typeface="Consolas" pitchFamily="49" charset="0"/>
              <a:cs typeface="Consolas" pitchFamily="49" charset="0"/>
            </a:endParaRPr>
          </a:p>
        </p:txBody>
      </p:sp>
      <p:pic>
        <p:nvPicPr>
          <p:cNvPr id="8" name="Picture 7" descr="C:\Users\dwharder\Desktop\v2.png"/>
          <p:cNvPicPr>
            <a:picLocks noChangeAspect="1" noChangeArrowheads="1"/>
          </p:cNvPicPr>
          <p:nvPr/>
        </p:nvPicPr>
        <p:blipFill>
          <a:blip r:embed="rId2" cstate="print"/>
          <a:srcRect/>
          <a:stretch>
            <a:fillRect/>
          </a:stretch>
        </p:blipFill>
        <p:spPr bwMode="auto">
          <a:xfrm>
            <a:off x="4438328" y="5202757"/>
            <a:ext cx="4248472" cy="867094"/>
          </a:xfrm>
          <a:prstGeom prst="rect">
            <a:avLst/>
          </a:prstGeom>
          <a:noFill/>
        </p:spPr>
      </p:pic>
      <p:pic>
        <p:nvPicPr>
          <p:cNvPr id="9" name="Picture 8"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3694139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4" descr="C:\Users\dwharder\Desktop\v3.png"/>
          <p:cNvPicPr>
            <a:picLocks noChangeAspect="1" noChangeArrowheads="1"/>
          </p:cNvPicPr>
          <p:nvPr/>
        </p:nvPicPr>
        <p:blipFill>
          <a:blip r:embed="rId2" cstate="print"/>
          <a:srcRect/>
          <a:stretch>
            <a:fillRect/>
          </a:stretch>
        </p:blipFill>
        <p:spPr bwMode="auto">
          <a:xfrm>
            <a:off x="4435799" y="5202757"/>
            <a:ext cx="4248472" cy="867094"/>
          </a:xfrm>
          <a:prstGeom prst="rect">
            <a:avLst/>
          </a:prstGeom>
          <a:noFill/>
        </p:spPr>
      </p:pic>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404188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461154" y="-9935"/>
            <a:ext cx="8229600" cy="1143000"/>
          </a:xfrm>
        </p:spPr>
        <p:txBody>
          <a:bodyPr/>
          <a:lstStyle/>
          <a:p>
            <a:r>
              <a:rPr lang="en-US" altLang="zh-CN" dirty="0">
                <a:ea typeface="宋体" panose="02010600030101010101" pitchFamily="2" charset="-122"/>
              </a:rPr>
              <a:t>Addition of Two Polynomials?</a:t>
            </a:r>
          </a:p>
        </p:txBody>
      </p:sp>
      <mc:AlternateContent xmlns:mc="http://schemas.openxmlformats.org/markup-compatibility/2006" xmlns:a14="http://schemas.microsoft.com/office/drawing/2010/main">
        <mc:Choice Requires="a14">
          <p:sp>
            <p:nvSpPr>
              <p:cNvPr id="82" name="文本框 81"/>
              <p:cNvSpPr txBox="1"/>
              <p:nvPr/>
            </p:nvSpPr>
            <p:spPr>
              <a:xfrm>
                <a:off x="471072" y="1886767"/>
                <a:ext cx="68800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𝒂</m:t>
                      </m:r>
                      <m:r>
                        <a:rPr lang="en-US" altLang="zh-CN" sz="2000" b="1" i="1">
                          <a:latin typeface="Cambria Math" panose="02040503050406030204" pitchFamily="18" charset="0"/>
                        </a:rPr>
                        <m:t>[</m:t>
                      </m:r>
                      <m:r>
                        <a:rPr lang="en-US" altLang="zh-CN" sz="2000" b="1" i="1">
                          <a:latin typeface="Cambria Math" panose="02040503050406030204" pitchFamily="18" charset="0"/>
                        </a:rPr>
                        <m:t>𝒊</m:t>
                      </m:r>
                      <m:r>
                        <a:rPr lang="en-US" altLang="zh-CN" sz="2000" b="1" i="1">
                          <a:latin typeface="Cambria Math" panose="02040503050406030204" pitchFamily="18" charset="0"/>
                        </a:rPr>
                        <m:t>]</m:t>
                      </m:r>
                    </m:oMath>
                  </m:oMathPara>
                </a14:m>
                <a:endParaRPr lang="zh-CN" altLang="en-US" sz="2000" b="1" dirty="0"/>
              </a:p>
            </p:txBody>
          </p:sp>
        </mc:Choice>
        <mc:Fallback xmlns="">
          <p:sp>
            <p:nvSpPr>
              <p:cNvPr id="82" name="文本框 81"/>
              <p:cNvSpPr txBox="1">
                <a:spLocks noRot="1" noChangeAspect="1" noMove="1" noResize="1" noEditPoints="1" noAdjustHandles="1" noChangeArrowheads="1" noChangeShapeType="1" noTextEdit="1"/>
              </p:cNvSpPr>
              <p:nvPr/>
            </p:nvSpPr>
            <p:spPr>
              <a:xfrm>
                <a:off x="471072" y="1886767"/>
                <a:ext cx="688009" cy="400110"/>
              </a:xfrm>
              <a:prstGeom prst="rect">
                <a:avLst/>
              </a:prstGeom>
              <a:blipFill>
                <a:blip r:embed="rId2"/>
                <a:stretch>
                  <a:fillRect b="-18462"/>
                </a:stretch>
              </a:blipFill>
            </p:spPr>
            <p:txBody>
              <a:bodyPr/>
              <a:lstStyle/>
              <a:p>
                <a:r>
                  <a:rPr lang="zh-CN" altLang="en-US">
                    <a:noFill/>
                  </a:rPr>
                  <a:t> </a:t>
                </a:r>
              </a:p>
            </p:txBody>
          </p:sp>
        </mc:Fallback>
      </mc:AlternateContent>
      <p:sp>
        <p:nvSpPr>
          <p:cNvPr id="83" name="文本框 82"/>
          <p:cNvSpPr txBox="1"/>
          <p:nvPr/>
        </p:nvSpPr>
        <p:spPr>
          <a:xfrm>
            <a:off x="48720" y="2993812"/>
            <a:ext cx="1518364" cy="369332"/>
          </a:xfrm>
          <a:prstGeom prst="rect">
            <a:avLst/>
          </a:prstGeom>
          <a:noFill/>
        </p:spPr>
        <p:txBody>
          <a:bodyPr wrap="none" rtlCol="0">
            <a:spAutoFit/>
          </a:bodyPr>
          <a:lstStyle/>
          <a:p>
            <a:r>
              <a:rPr lang="en-US" altLang="zh-CN" dirty="0"/>
              <a:t>Array indices</a:t>
            </a:r>
            <a:endParaRPr lang="zh-CN" altLang="en-US" dirty="0"/>
          </a:p>
        </p:txBody>
      </p:sp>
      <mc:AlternateContent xmlns:mc="http://schemas.openxmlformats.org/markup-compatibility/2006" xmlns:a14="http://schemas.microsoft.com/office/drawing/2010/main">
        <mc:Choice Requires="a14">
          <p:sp>
            <p:nvSpPr>
              <p:cNvPr id="89" name="文本框 88"/>
              <p:cNvSpPr txBox="1"/>
              <p:nvPr/>
            </p:nvSpPr>
            <p:spPr>
              <a:xfrm>
                <a:off x="13170" y="2471615"/>
                <a:ext cx="1599412" cy="369332"/>
              </a:xfrm>
              <a:prstGeom prst="rect">
                <a:avLst/>
              </a:prstGeom>
              <a:noFill/>
            </p:spPr>
            <p:txBody>
              <a:bodyPr wrap="none" rtlCol="0">
                <a:spAutoFit/>
              </a:bodyPr>
              <a:lstStyle/>
              <a:p>
                <a:r>
                  <a:rPr lang="en-US" altLang="zh-CN" dirty="0" err="1"/>
                  <a:t>Expon</a:t>
                </a:r>
                <a:r>
                  <a:rPr lang="en-US" altLang="zh-CN" dirty="0"/>
                  <a:t> index </a:t>
                </a:r>
                <a14:m>
                  <m:oMath xmlns:m="http://schemas.openxmlformats.org/officeDocument/2006/math">
                    <m:r>
                      <a:rPr lang="en-US" altLang="zh-CN" b="0" i="1">
                        <a:latin typeface="Cambria Math" panose="02040503050406030204" pitchFamily="18" charset="0"/>
                      </a:rPr>
                      <m:t>𝑖</m:t>
                    </m:r>
                  </m:oMath>
                </a14:m>
                <a:endParaRPr lang="zh-CN" altLang="en-US" dirty="0"/>
              </a:p>
            </p:txBody>
          </p:sp>
        </mc:Choice>
        <mc:Fallback xmlns="">
          <p:sp>
            <p:nvSpPr>
              <p:cNvPr id="89" name="文本框 88"/>
              <p:cNvSpPr txBox="1">
                <a:spLocks noRot="1" noChangeAspect="1" noMove="1" noResize="1" noEditPoints="1" noAdjustHandles="1" noChangeArrowheads="1" noChangeShapeType="1" noTextEdit="1"/>
              </p:cNvSpPr>
              <p:nvPr/>
            </p:nvSpPr>
            <p:spPr>
              <a:xfrm>
                <a:off x="13170" y="2471615"/>
                <a:ext cx="1599412" cy="369332"/>
              </a:xfrm>
              <a:prstGeom prst="rect">
                <a:avLst/>
              </a:prstGeom>
              <a:blipFill>
                <a:blip r:embed="rId3"/>
                <a:stretch>
                  <a:fillRect l="-304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720050" y="815824"/>
                <a:ext cx="6842386" cy="711413"/>
              </a:xfrm>
              <a:prstGeom prst="rect">
                <a:avLst/>
              </a:prstGeom>
              <a:noFill/>
            </p:spPr>
            <p:txBody>
              <a:bodyPr wrap="non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=3</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en-US" sz="2000" i="1" dirty="0">
                        <a:latin typeface="Cambria Math" panose="02040503050406030204" pitchFamily="18" charset="0"/>
                      </a:rPr>
                      <m:t>+10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50</m:t>
                        </m:r>
                      </m:sup>
                    </m:sSup>
                  </m:oMath>
                </a14:m>
                <a:r>
                  <a:rPr lang="en-US" altLang="zh-CN" sz="2000" dirty="0"/>
                  <a:t>+</a:t>
                </a:r>
                <a14:m>
                  <m:oMath xmlns:m="http://schemas.openxmlformats.org/officeDocument/2006/math">
                    <m:r>
                      <a:rPr lang="en-US" altLang="en-US" sz="2000" i="1" dirty="0">
                        <a:latin typeface="Cambria Math" panose="02040503050406030204" pitchFamily="18" charset="0"/>
                      </a:rPr>
                      <m:t>15</m:t>
                    </m:r>
                  </m:oMath>
                </a14:m>
                <a:r>
                  <a:rPr lang="en-US" altLang="zh-CN" sz="2000" dirty="0"/>
                  <a:t>   &amp;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=4</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i="1" dirty="0">
                            <a:latin typeface="Cambria Math" panose="02040503050406030204" pitchFamily="18" charset="0"/>
                          </a:rPr>
                          <m:t>100</m:t>
                        </m:r>
                      </m:sup>
                    </m:sSup>
                    <m:r>
                      <a:rPr lang="en-US" altLang="zh-CN" sz="2000" i="1" dirty="0">
                        <a:latin typeface="Cambria Math" panose="02040503050406030204" pitchFamily="18" charset="0"/>
                      </a:rPr>
                      <m:t>+30</m:t>
                    </m:r>
                    <m:sSup>
                      <m:sSupPr>
                        <m:ctrlPr>
                          <a:rPr lang="en-US" altLang="en-US" sz="2000" i="1" dirty="0">
                            <a:latin typeface="Cambria Math" panose="02040503050406030204" pitchFamily="18" charset="0"/>
                          </a:rPr>
                        </m:ctrlPr>
                      </m:sSupPr>
                      <m:e>
                        <m:r>
                          <a:rPr lang="en-US" altLang="en-US" sz="2000" i="1" dirty="0">
                            <a:latin typeface="Cambria Math" panose="02040503050406030204" pitchFamily="18" charset="0"/>
                          </a:rPr>
                          <m:t>𝑥</m:t>
                        </m:r>
                      </m:e>
                      <m:sup>
                        <m:r>
                          <a:rPr lang="en-US" altLang="en-US" sz="2000" b="0" i="1" dirty="0" smtClean="0">
                            <a:latin typeface="Cambria Math" panose="02040503050406030204" pitchFamily="18" charset="0"/>
                          </a:rPr>
                          <m:t>6</m:t>
                        </m:r>
                        <m:r>
                          <a:rPr lang="en-US" altLang="en-US" sz="2000" i="1" dirty="0">
                            <a:latin typeface="Cambria Math" panose="02040503050406030204" pitchFamily="18" charset="0"/>
                          </a:rPr>
                          <m:t>0</m:t>
                        </m:r>
                      </m:sup>
                    </m:sSup>
                    <m:r>
                      <a:rPr lang="en-US" altLang="zh-CN" sz="2000" i="1" dirty="0">
                        <a:latin typeface="Cambria Math" panose="02040503050406030204" pitchFamily="18" charset="0"/>
                      </a:rPr>
                      <m:t>+5</m:t>
                    </m:r>
                  </m:oMath>
                </a14:m>
                <a:endParaRPr lang="en-US" altLang="zh-CN" sz="2400" dirty="0"/>
              </a:p>
              <a:p>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720050" y="815824"/>
                <a:ext cx="6842386" cy="711413"/>
              </a:xfrm>
              <a:prstGeom prst="rect">
                <a:avLst/>
              </a:prstGeom>
              <a:blipFill>
                <a:blip r:embed="rId4"/>
                <a:stretch>
                  <a:fillRect t="-3509"/>
                </a:stretch>
              </a:blipFill>
            </p:spPr>
            <p:txBody>
              <a:bodyPr/>
              <a:lstStyle/>
              <a:p>
                <a:r>
                  <a:rPr lang="en-CN">
                    <a:noFill/>
                  </a:rPr>
                  <a:t> </a:t>
                </a:r>
              </a:p>
            </p:txBody>
          </p:sp>
        </mc:Fallback>
      </mc:AlternateContent>
      <p:sp>
        <p:nvSpPr>
          <p:cNvPr id="2" name="下箭头 1"/>
          <p:cNvSpPr/>
          <p:nvPr/>
        </p:nvSpPr>
        <p:spPr>
          <a:xfrm>
            <a:off x="1703230" y="1300434"/>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下箭头 50"/>
          <p:cNvSpPr/>
          <p:nvPr/>
        </p:nvSpPr>
        <p:spPr>
          <a:xfrm>
            <a:off x="5317977" y="1310908"/>
            <a:ext cx="561453" cy="4639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p:cNvSpPr txBox="1"/>
          <p:nvPr/>
        </p:nvSpPr>
        <p:spPr>
          <a:xfrm>
            <a:off x="1836062" y="3006161"/>
            <a:ext cx="312906" cy="369332"/>
          </a:xfrm>
          <a:prstGeom prst="rect">
            <a:avLst/>
          </a:prstGeom>
          <a:noFill/>
        </p:spPr>
        <p:txBody>
          <a:bodyPr wrap="none" rtlCol="0">
            <a:spAutoFit/>
          </a:bodyPr>
          <a:lstStyle/>
          <a:p>
            <a:r>
              <a:rPr lang="en-US" altLang="zh-CN" dirty="0"/>
              <a:t>0</a:t>
            </a:r>
            <a:endParaRPr lang="zh-CN" altLang="en-US" dirty="0"/>
          </a:p>
        </p:txBody>
      </p:sp>
      <p:sp>
        <p:nvSpPr>
          <p:cNvPr id="149" name="文本框 148"/>
          <p:cNvSpPr txBox="1"/>
          <p:nvPr/>
        </p:nvSpPr>
        <p:spPr>
          <a:xfrm>
            <a:off x="3494237" y="3006161"/>
            <a:ext cx="312906" cy="369332"/>
          </a:xfrm>
          <a:prstGeom prst="rect">
            <a:avLst/>
          </a:prstGeom>
          <a:noFill/>
        </p:spPr>
        <p:txBody>
          <a:bodyPr wrap="none" rtlCol="0">
            <a:spAutoFit/>
          </a:bodyPr>
          <a:lstStyle/>
          <a:p>
            <a:r>
              <a:rPr lang="en-US" altLang="zh-CN" dirty="0"/>
              <a:t>2</a:t>
            </a:r>
            <a:endParaRPr lang="zh-CN" altLang="en-US" dirty="0"/>
          </a:p>
        </p:txBody>
      </p:sp>
      <p:sp>
        <p:nvSpPr>
          <p:cNvPr id="150" name="文本框 149"/>
          <p:cNvSpPr txBox="1"/>
          <p:nvPr/>
        </p:nvSpPr>
        <p:spPr>
          <a:xfrm>
            <a:off x="2680569" y="3013483"/>
            <a:ext cx="31290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151" name="文本框 150"/>
              <p:cNvSpPr txBox="1"/>
              <p:nvPr/>
            </p:nvSpPr>
            <p:spPr>
              <a:xfrm>
                <a:off x="4249100" y="2997127"/>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51" name="文本框 150"/>
              <p:cNvSpPr txBox="1">
                <a:spLocks noRot="1" noChangeAspect="1" noMove="1" noResize="1" noEditPoints="1" noAdjustHandles="1" noChangeArrowheads="1" noChangeShapeType="1" noTextEdit="1"/>
              </p:cNvSpPr>
              <p:nvPr/>
            </p:nvSpPr>
            <p:spPr>
              <a:xfrm>
                <a:off x="4249100" y="2997127"/>
                <a:ext cx="445956" cy="369332"/>
              </a:xfrm>
              <a:prstGeom prst="rect">
                <a:avLst/>
              </a:prstGeom>
              <a:blipFill>
                <a:blip r:embed="rId5"/>
                <a:stretch>
                  <a:fillRect/>
                </a:stretch>
              </a:blipFill>
            </p:spPr>
            <p:txBody>
              <a:bodyPr/>
              <a:lstStyle/>
              <a:p>
                <a:r>
                  <a:rPr lang="zh-CN" altLang="en-US">
                    <a:noFill/>
                  </a:rPr>
                  <a:t> </a:t>
                </a:r>
              </a:p>
            </p:txBody>
          </p:sp>
        </mc:Fallback>
      </mc:AlternateContent>
      <p:sp>
        <p:nvSpPr>
          <p:cNvPr id="152" name="矩形 151"/>
          <p:cNvSpPr/>
          <p:nvPr/>
        </p:nvSpPr>
        <p:spPr>
          <a:xfrm>
            <a:off x="1580373" y="3082815"/>
            <a:ext cx="3374905" cy="24305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586684" y="1795179"/>
            <a:ext cx="3372853" cy="1183536"/>
            <a:chOff x="1612688" y="3924321"/>
            <a:chExt cx="3372853" cy="1183536"/>
          </a:xfrm>
        </p:grpSpPr>
        <p:sp>
          <p:nvSpPr>
            <p:cNvPr id="154" name="矩形 153"/>
            <p:cNvSpPr/>
            <p:nvPr/>
          </p:nvSpPr>
          <p:spPr>
            <a:xfrm>
              <a:off x="1612688"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456832" y="392531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3300977" y="3926248"/>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4140566" y="39243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文本框 157"/>
            <p:cNvSpPr txBox="1"/>
            <p:nvPr/>
          </p:nvSpPr>
          <p:spPr>
            <a:xfrm>
              <a:off x="3560630" y="4050110"/>
              <a:ext cx="441146" cy="369332"/>
            </a:xfrm>
            <a:prstGeom prst="rect">
              <a:avLst/>
            </a:prstGeom>
            <a:noFill/>
          </p:spPr>
          <p:txBody>
            <a:bodyPr wrap="none" rtlCol="0">
              <a:spAutoFit/>
            </a:bodyPr>
            <a:lstStyle/>
            <a:p>
              <a:r>
                <a:rPr lang="en-US" altLang="zh-CN" dirty="0"/>
                <a:t>15</a:t>
              </a:r>
              <a:endParaRPr lang="zh-CN" altLang="en-US" dirty="0"/>
            </a:p>
          </p:txBody>
        </p:sp>
        <p:sp>
          <p:nvSpPr>
            <p:cNvPr id="159" name="文本框 158"/>
            <p:cNvSpPr txBox="1"/>
            <p:nvPr/>
          </p:nvSpPr>
          <p:spPr>
            <a:xfrm>
              <a:off x="2686244" y="4046127"/>
              <a:ext cx="441146" cy="369332"/>
            </a:xfrm>
            <a:prstGeom prst="rect">
              <a:avLst/>
            </a:prstGeom>
            <a:noFill/>
          </p:spPr>
          <p:txBody>
            <a:bodyPr wrap="none" rtlCol="0">
              <a:spAutoFit/>
            </a:bodyPr>
            <a:lstStyle/>
            <a:p>
              <a:r>
                <a:rPr lang="en-US" altLang="zh-CN" dirty="0"/>
                <a:t>10</a:t>
              </a:r>
              <a:endParaRPr lang="zh-CN" altLang="en-US" dirty="0"/>
            </a:p>
          </p:txBody>
        </p:sp>
        <p:sp>
          <p:nvSpPr>
            <p:cNvPr id="160" name="矩形 159"/>
            <p:cNvSpPr/>
            <p:nvPr/>
          </p:nvSpPr>
          <p:spPr>
            <a:xfrm>
              <a:off x="1613519"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2457663" y="451872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301808" y="4519653"/>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p:cNvSpPr/>
            <p:nvPr/>
          </p:nvSpPr>
          <p:spPr>
            <a:xfrm>
              <a:off x="4141397" y="4517726"/>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文本框 163"/>
            <p:cNvSpPr txBox="1"/>
            <p:nvPr/>
          </p:nvSpPr>
          <p:spPr>
            <a:xfrm>
              <a:off x="3547689" y="4641478"/>
              <a:ext cx="312906" cy="369332"/>
            </a:xfrm>
            <a:prstGeom prst="rect">
              <a:avLst/>
            </a:prstGeom>
            <a:noFill/>
          </p:spPr>
          <p:txBody>
            <a:bodyPr wrap="none" rtlCol="0">
              <a:spAutoFit/>
            </a:bodyPr>
            <a:lstStyle/>
            <a:p>
              <a:r>
                <a:rPr lang="en-US" altLang="zh-CN" dirty="0"/>
                <a:t>0</a:t>
              </a:r>
              <a:endParaRPr lang="zh-CN" altLang="en-US" dirty="0"/>
            </a:p>
          </p:txBody>
        </p:sp>
        <p:sp>
          <p:nvSpPr>
            <p:cNvPr id="165" name="文本框 164"/>
            <p:cNvSpPr txBox="1"/>
            <p:nvPr/>
          </p:nvSpPr>
          <p:spPr>
            <a:xfrm>
              <a:off x="2661699" y="4644377"/>
              <a:ext cx="441146" cy="369332"/>
            </a:xfrm>
            <a:prstGeom prst="rect">
              <a:avLst/>
            </a:prstGeom>
            <a:noFill/>
          </p:spPr>
          <p:txBody>
            <a:bodyPr wrap="none" rtlCol="0">
              <a:spAutoFit/>
            </a:bodyPr>
            <a:lstStyle/>
            <a:p>
              <a:r>
                <a:rPr lang="en-US" altLang="zh-CN" dirty="0"/>
                <a:t>50</a:t>
              </a:r>
              <a:endParaRPr lang="zh-CN" altLang="en-US" dirty="0"/>
            </a:p>
          </p:txBody>
        </p:sp>
        <p:sp>
          <p:nvSpPr>
            <p:cNvPr id="166" name="文本框 165"/>
            <p:cNvSpPr txBox="1"/>
            <p:nvPr/>
          </p:nvSpPr>
          <p:spPr>
            <a:xfrm>
              <a:off x="1848265" y="4035684"/>
              <a:ext cx="312906" cy="369332"/>
            </a:xfrm>
            <a:prstGeom prst="rect">
              <a:avLst/>
            </a:prstGeom>
            <a:noFill/>
          </p:spPr>
          <p:txBody>
            <a:bodyPr wrap="none" rtlCol="0">
              <a:spAutoFit/>
            </a:bodyPr>
            <a:lstStyle/>
            <a:p>
              <a:r>
                <a:rPr lang="en-US" altLang="zh-CN" dirty="0"/>
                <a:t>3</a:t>
              </a:r>
              <a:endParaRPr lang="zh-CN" altLang="en-US" dirty="0"/>
            </a:p>
          </p:txBody>
        </p:sp>
        <p:sp>
          <p:nvSpPr>
            <p:cNvPr id="167" name="文本框 166"/>
            <p:cNvSpPr txBox="1"/>
            <p:nvPr/>
          </p:nvSpPr>
          <p:spPr>
            <a:xfrm>
              <a:off x="1732130" y="4641478"/>
              <a:ext cx="569387" cy="369332"/>
            </a:xfrm>
            <a:prstGeom prst="rect">
              <a:avLst/>
            </a:prstGeom>
            <a:noFill/>
          </p:spPr>
          <p:txBody>
            <a:bodyPr wrap="none" rtlCol="0">
              <a:spAutoFit/>
            </a:bodyPr>
            <a:lstStyle/>
            <a:p>
              <a:r>
                <a:rPr lang="en-US" altLang="zh-CN" dirty="0"/>
                <a:t>100</a:t>
              </a:r>
              <a:endParaRPr lang="zh-CN" altLang="en-US" dirty="0"/>
            </a:p>
          </p:txBody>
        </p:sp>
      </p:grpSp>
      <p:sp>
        <p:nvSpPr>
          <p:cNvPr id="169" name="文本框 168"/>
          <p:cNvSpPr txBox="1"/>
          <p:nvPr/>
        </p:nvSpPr>
        <p:spPr>
          <a:xfrm>
            <a:off x="5386807" y="2990721"/>
            <a:ext cx="312906" cy="369332"/>
          </a:xfrm>
          <a:prstGeom prst="rect">
            <a:avLst/>
          </a:prstGeom>
          <a:noFill/>
        </p:spPr>
        <p:txBody>
          <a:bodyPr wrap="none" rtlCol="0">
            <a:spAutoFit/>
          </a:bodyPr>
          <a:lstStyle/>
          <a:p>
            <a:r>
              <a:rPr lang="en-US" altLang="zh-CN" dirty="0"/>
              <a:t>0</a:t>
            </a:r>
            <a:endParaRPr lang="zh-CN" altLang="en-US" dirty="0"/>
          </a:p>
        </p:txBody>
      </p:sp>
      <p:sp>
        <p:nvSpPr>
          <p:cNvPr id="170" name="文本框 169"/>
          <p:cNvSpPr txBox="1"/>
          <p:nvPr/>
        </p:nvSpPr>
        <p:spPr>
          <a:xfrm>
            <a:off x="7044982" y="2990721"/>
            <a:ext cx="312906" cy="369332"/>
          </a:xfrm>
          <a:prstGeom prst="rect">
            <a:avLst/>
          </a:prstGeom>
          <a:noFill/>
        </p:spPr>
        <p:txBody>
          <a:bodyPr wrap="none" rtlCol="0">
            <a:spAutoFit/>
          </a:bodyPr>
          <a:lstStyle/>
          <a:p>
            <a:r>
              <a:rPr lang="en-US" altLang="zh-CN" dirty="0"/>
              <a:t>2</a:t>
            </a:r>
            <a:endParaRPr lang="zh-CN" altLang="en-US" dirty="0"/>
          </a:p>
        </p:txBody>
      </p:sp>
      <p:sp>
        <p:nvSpPr>
          <p:cNvPr id="171" name="文本框 170"/>
          <p:cNvSpPr txBox="1"/>
          <p:nvPr/>
        </p:nvSpPr>
        <p:spPr>
          <a:xfrm>
            <a:off x="6231314" y="2998043"/>
            <a:ext cx="312906" cy="369332"/>
          </a:xfrm>
          <a:prstGeom prst="rect">
            <a:avLst/>
          </a:prstGeom>
          <a:noFill/>
        </p:spPr>
        <p:txBody>
          <a:bodyPr wrap="none" rtlCol="0">
            <a:spAutoFit/>
          </a:bodyPr>
          <a:lstStyle/>
          <a:p>
            <a:r>
              <a:rPr lang="en-US" altLang="zh-CN" dirty="0"/>
              <a:t>1</a:t>
            </a:r>
            <a:endParaRPr lang="zh-CN" altLang="en-US" dirty="0"/>
          </a:p>
        </p:txBody>
      </p:sp>
      <p:sp>
        <p:nvSpPr>
          <p:cNvPr id="172" name="文本框 171"/>
          <p:cNvSpPr txBox="1"/>
          <p:nvPr/>
        </p:nvSpPr>
        <p:spPr>
          <a:xfrm>
            <a:off x="7914685" y="2987439"/>
            <a:ext cx="184731" cy="369332"/>
          </a:xfrm>
          <a:prstGeom prst="rect">
            <a:avLst/>
          </a:prstGeom>
          <a:noFill/>
        </p:spPr>
        <p:txBody>
          <a:bodyPr wrap="none" rtlCol="0">
            <a:spAutoFit/>
          </a:bodyPr>
          <a:lstStyle/>
          <a:p>
            <a:endParaRPr lang="zh-CN" altLang="en-US" dirty="0"/>
          </a:p>
        </p:txBody>
      </p:sp>
      <p:sp>
        <p:nvSpPr>
          <p:cNvPr id="173" name="矩形 172"/>
          <p:cNvSpPr/>
          <p:nvPr/>
        </p:nvSpPr>
        <p:spPr>
          <a:xfrm>
            <a:off x="5131118" y="3074263"/>
            <a:ext cx="3386916" cy="25160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5" name="组合 174"/>
          <p:cNvGrpSpPr/>
          <p:nvPr/>
        </p:nvGrpSpPr>
        <p:grpSpPr>
          <a:xfrm>
            <a:off x="5171054" y="1790920"/>
            <a:ext cx="3377182" cy="1176977"/>
            <a:chOff x="5197058" y="3920062"/>
            <a:chExt cx="3377182" cy="1176977"/>
          </a:xfrm>
        </p:grpSpPr>
        <p:sp>
          <p:nvSpPr>
            <p:cNvPr id="176" name="矩形 175"/>
            <p:cNvSpPr/>
            <p:nvPr/>
          </p:nvSpPr>
          <p:spPr>
            <a:xfrm>
              <a:off x="7730096" y="3920062"/>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6885952" y="392176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6044161" y="3926437"/>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7730096" y="4507324"/>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6880792" y="4508835"/>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197664" y="3925711"/>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7150160" y="4046738"/>
              <a:ext cx="312906" cy="369332"/>
            </a:xfrm>
            <a:prstGeom prst="rect">
              <a:avLst/>
            </a:prstGeom>
            <a:noFill/>
          </p:spPr>
          <p:txBody>
            <a:bodyPr wrap="none" rtlCol="0">
              <a:spAutoFit/>
            </a:bodyPr>
            <a:lstStyle/>
            <a:p>
              <a:r>
                <a:rPr lang="en-US" altLang="zh-CN" dirty="0"/>
                <a:t>5</a:t>
              </a:r>
              <a:endParaRPr lang="zh-CN" altLang="en-US" dirty="0"/>
            </a:p>
          </p:txBody>
        </p:sp>
        <p:sp>
          <p:nvSpPr>
            <p:cNvPr id="183" name="文本框 182"/>
            <p:cNvSpPr txBox="1"/>
            <p:nvPr/>
          </p:nvSpPr>
          <p:spPr>
            <a:xfrm>
              <a:off x="6233289" y="4034826"/>
              <a:ext cx="441146" cy="369332"/>
            </a:xfrm>
            <a:prstGeom prst="rect">
              <a:avLst/>
            </a:prstGeom>
            <a:noFill/>
          </p:spPr>
          <p:txBody>
            <a:bodyPr wrap="none" rtlCol="0">
              <a:spAutoFit/>
            </a:bodyPr>
            <a:lstStyle/>
            <a:p>
              <a:r>
                <a:rPr lang="en-US" altLang="zh-CN" dirty="0"/>
                <a:t>30</a:t>
              </a:r>
              <a:endParaRPr lang="zh-CN" altLang="en-US" dirty="0"/>
            </a:p>
          </p:txBody>
        </p:sp>
        <p:sp>
          <p:nvSpPr>
            <p:cNvPr id="184" name="矩形 183"/>
            <p:cNvSpPr/>
            <p:nvPr/>
          </p:nvSpPr>
          <p:spPr>
            <a:xfrm>
              <a:off x="5197058"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041202" y="4508109"/>
              <a:ext cx="844144" cy="5882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p:cNvSpPr txBox="1"/>
            <p:nvPr/>
          </p:nvSpPr>
          <p:spPr>
            <a:xfrm>
              <a:off x="7132772" y="4639182"/>
              <a:ext cx="312906" cy="369332"/>
            </a:xfrm>
            <a:prstGeom prst="rect">
              <a:avLst/>
            </a:prstGeom>
            <a:noFill/>
          </p:spPr>
          <p:txBody>
            <a:bodyPr wrap="none" rtlCol="0">
              <a:spAutoFit/>
            </a:bodyPr>
            <a:lstStyle/>
            <a:p>
              <a:r>
                <a:rPr lang="en-US" altLang="zh-CN" dirty="0"/>
                <a:t>0</a:t>
              </a:r>
              <a:endParaRPr lang="zh-CN" altLang="en-US" dirty="0"/>
            </a:p>
          </p:txBody>
        </p:sp>
        <p:sp>
          <p:nvSpPr>
            <p:cNvPr id="187" name="文本框 186"/>
            <p:cNvSpPr txBox="1"/>
            <p:nvPr/>
          </p:nvSpPr>
          <p:spPr>
            <a:xfrm>
              <a:off x="6228129" y="4641478"/>
              <a:ext cx="441146" cy="369332"/>
            </a:xfrm>
            <a:prstGeom prst="rect">
              <a:avLst/>
            </a:prstGeom>
            <a:noFill/>
          </p:spPr>
          <p:txBody>
            <a:bodyPr wrap="none" rtlCol="0">
              <a:spAutoFit/>
            </a:bodyPr>
            <a:lstStyle/>
            <a:p>
              <a:r>
                <a:rPr lang="en-US" altLang="zh-CN" dirty="0"/>
                <a:t>60</a:t>
              </a:r>
              <a:endParaRPr lang="zh-CN" altLang="en-US" dirty="0"/>
            </a:p>
          </p:txBody>
        </p:sp>
        <p:sp>
          <p:nvSpPr>
            <p:cNvPr id="188" name="文本框 187"/>
            <p:cNvSpPr txBox="1"/>
            <p:nvPr/>
          </p:nvSpPr>
          <p:spPr>
            <a:xfrm>
              <a:off x="5466225" y="4046738"/>
              <a:ext cx="312906" cy="369332"/>
            </a:xfrm>
            <a:prstGeom prst="rect">
              <a:avLst/>
            </a:prstGeom>
            <a:noFill/>
          </p:spPr>
          <p:txBody>
            <a:bodyPr wrap="none" rtlCol="0">
              <a:spAutoFit/>
            </a:bodyPr>
            <a:lstStyle/>
            <a:p>
              <a:r>
                <a:rPr lang="en-US" altLang="zh-CN" dirty="0"/>
                <a:t>4</a:t>
              </a:r>
              <a:endParaRPr lang="zh-CN" altLang="en-US" dirty="0"/>
            </a:p>
          </p:txBody>
        </p:sp>
        <p:sp>
          <p:nvSpPr>
            <p:cNvPr id="189" name="文本框 188"/>
            <p:cNvSpPr txBox="1"/>
            <p:nvPr/>
          </p:nvSpPr>
          <p:spPr>
            <a:xfrm>
              <a:off x="5295237" y="4614669"/>
              <a:ext cx="569387" cy="369332"/>
            </a:xfrm>
            <a:prstGeom prst="rect">
              <a:avLst/>
            </a:prstGeom>
            <a:noFill/>
          </p:spPr>
          <p:txBody>
            <a:bodyPr wrap="none" rtlCol="0">
              <a:spAutoFit/>
            </a:bodyPr>
            <a:lstStyle/>
            <a:p>
              <a:r>
                <a:rPr lang="en-US" altLang="zh-CN" dirty="0"/>
                <a:t>100</a:t>
              </a:r>
              <a:endParaRPr lang="zh-CN" altLang="en-US" dirty="0"/>
            </a:p>
          </p:txBody>
        </p:sp>
        <p:sp>
          <p:nvSpPr>
            <p:cNvPr id="190" name="文本框 189"/>
            <p:cNvSpPr txBox="1"/>
            <p:nvPr/>
          </p:nvSpPr>
          <p:spPr>
            <a:xfrm>
              <a:off x="7931595" y="4037557"/>
              <a:ext cx="184731" cy="369332"/>
            </a:xfrm>
            <a:prstGeom prst="rect">
              <a:avLst/>
            </a:prstGeom>
            <a:noFill/>
          </p:spPr>
          <p:txBody>
            <a:bodyPr wrap="none" rtlCol="0">
              <a:spAutoFit/>
            </a:bodyPr>
            <a:lstStyle/>
            <a:p>
              <a:endParaRPr lang="zh-CN" altLang="en-US" dirty="0"/>
            </a:p>
          </p:txBody>
        </p:sp>
        <p:sp>
          <p:nvSpPr>
            <p:cNvPr id="191" name="文本框 190"/>
            <p:cNvSpPr txBox="1"/>
            <p:nvPr/>
          </p:nvSpPr>
          <p:spPr>
            <a:xfrm>
              <a:off x="7978794" y="4639182"/>
              <a:ext cx="184731" cy="369332"/>
            </a:xfrm>
            <a:prstGeom prst="rect">
              <a:avLst/>
            </a:prstGeom>
            <a:noFill/>
          </p:spPr>
          <p:txBody>
            <a:bodyPr wrap="none" rtlCol="0">
              <a:spAutoFit/>
            </a:bodyPr>
            <a:lstStyle/>
            <a:p>
              <a:endParaRPr lang="zh-CN" altLang="en-US" dirty="0"/>
            </a:p>
          </p:txBody>
        </p:sp>
      </p:grpSp>
      <mc:AlternateContent xmlns:mc="http://schemas.openxmlformats.org/markup-compatibility/2006" xmlns:a14="http://schemas.microsoft.com/office/drawing/2010/main">
        <mc:Choice Requires="a14">
          <p:sp>
            <p:nvSpPr>
              <p:cNvPr id="192" name="文本框 191"/>
              <p:cNvSpPr txBox="1"/>
              <p:nvPr/>
            </p:nvSpPr>
            <p:spPr>
              <a:xfrm>
                <a:off x="7837142" y="2994904"/>
                <a:ext cx="4459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92" name="文本框 191"/>
              <p:cNvSpPr txBox="1">
                <a:spLocks noRot="1" noChangeAspect="1" noMove="1" noResize="1" noEditPoints="1" noAdjustHandles="1" noChangeArrowheads="1" noChangeShapeType="1" noTextEdit="1"/>
              </p:cNvSpPr>
              <p:nvPr/>
            </p:nvSpPr>
            <p:spPr>
              <a:xfrm>
                <a:off x="7837142" y="2994904"/>
                <a:ext cx="445956" cy="369332"/>
              </a:xfrm>
              <a:prstGeom prst="rect">
                <a:avLst/>
              </a:prstGeom>
              <a:blipFill>
                <a:blip r:embed="rId6"/>
                <a:stretch>
                  <a:fillRect/>
                </a:stretch>
              </a:blipFill>
            </p:spPr>
            <p:txBody>
              <a:bodyPr/>
              <a:lstStyle/>
              <a:p>
                <a:r>
                  <a:rPr lang="zh-CN" altLang="en-US">
                    <a:noFill/>
                  </a:rPr>
                  <a:t> </a:t>
                </a:r>
              </a:p>
            </p:txBody>
          </p:sp>
        </mc:Fallback>
      </mc:AlternateContent>
      <p:pic>
        <p:nvPicPr>
          <p:cNvPr id="263171" name="Picture 263170" descr="temp.png"/>
          <p:cNvPicPr>
            <a:picLocks noChangeAspect="1"/>
          </p:cNvPicPr>
          <p:nvPr/>
        </p:nvPicPr>
        <p:blipFill>
          <a:blip r:embed="rId7"/>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6730070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7" name="Picture 3" descr="C:\Users\dwharder\Desktop\v4.png"/>
          <p:cNvPicPr>
            <a:picLocks noChangeAspect="1" noChangeArrowheads="1"/>
          </p:cNvPicPr>
          <p:nvPr/>
        </p:nvPicPr>
        <p:blipFill>
          <a:blip r:embed="rId2" cstate="print"/>
          <a:srcRect/>
          <a:stretch>
            <a:fillRect/>
          </a:stretch>
        </p:blipFill>
        <p:spPr bwMode="auto">
          <a:xfrm>
            <a:off x="4435799" y="5204082"/>
            <a:ext cx="4248472" cy="867094"/>
          </a:xfrm>
          <a:prstGeom prst="rect">
            <a:avLst/>
          </a:prstGeom>
          <a:noFill/>
        </p:spPr>
      </p:pic>
      <p:pic>
        <p:nvPicPr>
          <p:cNvPr id="8" name="Picture 7"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9256272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a:solidFill>
                  <a:srgbClr val="FF0000"/>
                </a:solidFill>
                <a:latin typeface="Consolas" pitchFamily="49" charset="0"/>
                <a:cs typeface="Consolas" pitchFamily="49" charset="0"/>
              </a:rPr>
              <a:t>// The compiler ensures the destructor is called on '</a:t>
            </a:r>
            <a:r>
              <a:rPr lang="en-US" sz="1400" dirty="0" err="1">
                <a:solidFill>
                  <a:srgbClr val="FF0000"/>
                </a:solidFill>
                <a:latin typeface="Consolas" pitchFamily="49" charset="0"/>
                <a:cs typeface="Consolas" pitchFamily="49" charset="0"/>
              </a:rPr>
              <a:t>ls'</a:t>
            </a:r>
            <a:endParaRPr lang="en-US" sz="1400" dirty="0">
              <a:solidFill>
                <a:srgbClr val="FF0000"/>
              </a:solidFill>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std::</a:t>
            </a:r>
            <a:r>
              <a:rPr lang="en-US" sz="1400" dirty="0" err="1">
                <a:latin typeface="Consolas" pitchFamily="49" charset="0"/>
                <a:cs typeface="Consolas" pitchFamily="49" charset="0"/>
              </a:rPr>
              <a:t>cout</a:t>
            </a:r>
            <a:r>
              <a:rPr lang="en-US" sz="1400" dirty="0">
                <a:latin typeface="Consolas" pitchFamily="49" charset="0"/>
                <a:cs typeface="Consolas" pitchFamily="49" charset="0"/>
              </a:rPr>
              <a:t> &lt;&lt; </a:t>
            </a:r>
            <a:r>
              <a:rPr lang="en-US" sz="1400" dirty="0" err="1">
                <a:latin typeface="Consolas" pitchFamily="49" charset="0"/>
                <a:cs typeface="Consolas" pitchFamily="49" charset="0"/>
              </a:rPr>
              <a:t>prim.empty</a:t>
            </a:r>
            <a:r>
              <a:rPr lang="en-US" sz="1400" dirty="0">
                <a:latin typeface="Consolas" pitchFamily="49" charset="0"/>
                <a:cs typeface="Consolas" pitchFamily="49" charset="0"/>
              </a:rPr>
              <a:t>() &lt;&lt; std::</a:t>
            </a:r>
            <a:r>
              <a:rPr lang="en-US" sz="1400" dirty="0" err="1">
                <a:latin typeface="Consolas" pitchFamily="49" charset="0"/>
                <a:cs typeface="Consolas" pitchFamily="49" charset="0"/>
              </a:rPr>
              <a:t>endl</a:t>
            </a: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sp>
        <p:nvSpPr>
          <p:cNvPr id="3" name="Rectangle 2"/>
          <p:cNvSpPr/>
          <p:nvPr/>
        </p:nvSpPr>
        <p:spPr>
          <a:xfrm>
            <a:off x="4860032" y="2453463"/>
            <a:ext cx="4032448" cy="584775"/>
          </a:xfrm>
          <a:prstGeom prst="rect">
            <a:avLst/>
          </a:prstGeom>
        </p:spPr>
        <p:txBody>
          <a:bodyPr wrap="square">
            <a:spAutoFit/>
          </a:bodyPr>
          <a:lstStyle/>
          <a:p>
            <a:pPr eaLnBrk="1" hangingPunct="1">
              <a:buFont typeface="Arial" charset="0"/>
              <a:buNone/>
            </a:pPr>
            <a:r>
              <a:rPr lang="en-US" altLang="zh-CN" sz="1600" dirty="0">
                <a:solidFill>
                  <a:schemeClr val="tx2"/>
                </a:solidFill>
              </a:rPr>
              <a:t>When </a:t>
            </a:r>
            <a:r>
              <a:rPr lang="en-US" altLang="zh-CN" sz="1600" dirty="0" err="1">
                <a:solidFill>
                  <a:schemeClr val="tx2"/>
                </a:solidFill>
                <a:latin typeface="Consolas" pitchFamily="49" charset="0"/>
                <a:cs typeface="Consolas" pitchFamily="49" charset="0"/>
              </a:rPr>
              <a:t>send_copy</a:t>
            </a:r>
            <a:r>
              <a:rPr lang="en-US" altLang="zh-CN" sz="1600" dirty="0">
                <a:solidFill>
                  <a:schemeClr val="tx2"/>
                </a:solidFill>
              </a:rPr>
              <a:t> returns, the destructor is called on </a:t>
            </a:r>
            <a:r>
              <a:rPr lang="en-US" altLang="zh-CN" sz="1600" dirty="0">
                <a:solidFill>
                  <a:schemeClr val="tx2"/>
                </a:solidFill>
                <a:latin typeface="Consolas" pitchFamily="49" charset="0"/>
                <a:cs typeface="Consolas" pitchFamily="49" charset="0"/>
              </a:rPr>
              <a:t>ls</a:t>
            </a:r>
            <a:endParaRPr lang="en-US" altLang="zh-CN" sz="1050" dirty="0">
              <a:solidFill>
                <a:schemeClr val="tx2"/>
              </a:solidFill>
              <a:latin typeface="Consolas" pitchFamily="49" charset="0"/>
              <a:cs typeface="Consolas" pitchFamily="49" charset="0"/>
            </a:endParaRPr>
          </a:p>
        </p:txBody>
      </p:sp>
      <p:pic>
        <p:nvPicPr>
          <p:cNvPr id="9" name="Picture 2" descr="C:\Users\dwharder\Desktop\v5.png"/>
          <p:cNvPicPr>
            <a:picLocks noChangeAspect="1" noChangeArrowheads="1"/>
          </p:cNvPicPr>
          <p:nvPr/>
        </p:nvPicPr>
        <p:blipFill>
          <a:blip r:embed="rId2" cstate="print"/>
          <a:srcRect/>
          <a:stretch>
            <a:fillRect/>
          </a:stretch>
        </p:blipFill>
        <p:spPr bwMode="auto">
          <a:xfrm>
            <a:off x="4438328" y="5208927"/>
            <a:ext cx="4248472" cy="867094"/>
          </a:xfrm>
          <a:prstGeom prst="rect">
            <a:avLst/>
          </a:prstGeom>
          <a:noFill/>
        </p:spPr>
      </p:pic>
      <p:pic>
        <p:nvPicPr>
          <p:cNvPr id="10" name="Picture 9"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276612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Arial" charset="0"/>
                <a:cs typeface="Arial" charset="0"/>
              </a:rPr>
              <a:t>Modifying Arguments</a:t>
            </a:r>
            <a:endParaRPr lang="zh-CN" altLang="en-US" dirty="0"/>
          </a:p>
        </p:txBody>
      </p:sp>
      <p:sp>
        <p:nvSpPr>
          <p:cNvPr id="4" name="Rectangle 3"/>
          <p:cNvSpPr/>
          <p:nvPr/>
        </p:nvSpPr>
        <p:spPr>
          <a:xfrm>
            <a:off x="611560" y="1417638"/>
            <a:ext cx="7272808" cy="4185761"/>
          </a:xfrm>
          <a:prstGeom prst="rect">
            <a:avLst/>
          </a:prstGeom>
        </p:spPr>
        <p:txBody>
          <a:bodyPr wrap="square">
            <a:spAutoFit/>
          </a:bodyPr>
          <a:lstStyle/>
          <a:p>
            <a:pPr eaLnBrk="1" hangingPunct="1">
              <a:buFont typeface="Arial" charset="0"/>
              <a:buNone/>
            </a:pPr>
            <a:r>
              <a:rPr lang="en-US" sz="1400" dirty="0">
                <a:latin typeface="Consolas" pitchFamily="49" charset="0"/>
                <a:cs typeface="Consolas" pitchFamily="49" charset="0"/>
              </a:rPr>
              <a:t>void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List </a:t>
            </a:r>
            <a:r>
              <a:rPr lang="en-US" sz="1400" dirty="0" err="1">
                <a:latin typeface="Consolas" pitchFamily="49" charset="0"/>
                <a:cs typeface="Consolas" pitchFamily="49" charset="0"/>
              </a:rPr>
              <a:t>ls</a:t>
            </a:r>
            <a:r>
              <a:rPr lang="en-US" sz="1400" dirty="0">
                <a:latin typeface="Consolas" pitchFamily="49" charset="0"/>
                <a:cs typeface="Consolas" pitchFamily="49" charset="0"/>
              </a:rPr>
              <a:t> ) {</a:t>
            </a:r>
          </a:p>
          <a:p>
            <a:pPr eaLnBrk="1" hangingPunct="1">
              <a:buNone/>
            </a:pPr>
            <a:r>
              <a:rPr lang="en-US" sz="1400" dirty="0">
                <a:latin typeface="Consolas" pitchFamily="49" charset="0"/>
                <a:cs typeface="Consolas" pitchFamily="49" charset="0"/>
              </a:rPr>
              <a:t>    // The compiler creates a new instance and copies the values </a:t>
            </a:r>
          </a:p>
          <a:p>
            <a:pPr eaLnBrk="1" hangingPunct="1">
              <a:buFont typeface="Arial" charset="0"/>
              <a:buNone/>
            </a:pPr>
            <a:r>
              <a:rPr lang="en-US" sz="1400" dirty="0">
                <a:latin typeface="Consolas" pitchFamily="49" charset="0"/>
                <a:cs typeface="Consolas" pitchFamily="49" charset="0"/>
              </a:rPr>
              <a:t>    // The function does something with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 The compiler ensures the destructor is called on '</a:t>
            </a:r>
            <a:r>
              <a:rPr lang="en-US" sz="1400" dirty="0" err="1">
                <a:latin typeface="Consolas" pitchFamily="49" charset="0"/>
                <a:cs typeface="Consolas" pitchFamily="49" charset="0"/>
              </a:rPr>
              <a:t>ls'</a:t>
            </a: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err="1">
                <a:latin typeface="Consolas" pitchFamily="49" charset="0"/>
                <a:cs typeface="Consolas" pitchFamily="49" charset="0"/>
              </a:rPr>
              <a:t>int</a:t>
            </a:r>
            <a:r>
              <a:rPr lang="en-US" sz="1400" dirty="0">
                <a:latin typeface="Consolas" pitchFamily="49" charset="0"/>
                <a:cs typeface="Consolas" pitchFamily="49" charset="0"/>
              </a:rPr>
              <a:t> main() {</a:t>
            </a:r>
          </a:p>
          <a:p>
            <a:pPr eaLnBrk="1" hangingPunct="1">
              <a:buFont typeface="Arial" charset="0"/>
              <a:buNone/>
            </a:pPr>
            <a:r>
              <a:rPr lang="en-US" sz="1400" dirty="0">
                <a:latin typeface="Consolas" pitchFamily="49" charset="0"/>
                <a:cs typeface="Consolas" pitchFamily="49" charset="0"/>
              </a:rPr>
              <a:t>    List prim;</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for ( </a:t>
            </a:r>
            <a:r>
              <a:rPr lang="en-US" sz="1400" dirty="0" err="1">
                <a:latin typeface="Consolas" pitchFamily="49" charset="0"/>
                <a:cs typeface="Consolas" pitchFamily="49" charset="0"/>
              </a:rPr>
              <a:t>int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 = 2; </a:t>
            </a:r>
            <a:r>
              <a:rPr lang="en-US" sz="1400" dirty="0" err="1">
                <a:latin typeface="Consolas" pitchFamily="49" charset="0"/>
                <a:cs typeface="Consolas" pitchFamily="49" charset="0"/>
              </a:rPr>
              <a:t>i</a:t>
            </a:r>
            <a:r>
              <a:rPr lang="en-US" sz="1400" dirty="0">
                <a:latin typeface="Consolas" pitchFamily="49" charset="0"/>
                <a:cs typeface="Consolas" pitchFamily="49" charset="0"/>
              </a:rPr>
              <a:t> &lt;= 4; ++</a:t>
            </a:r>
            <a:r>
              <a:rPr lang="en-US" sz="1400" dirty="0" err="1">
                <a:latin typeface="Consolas" pitchFamily="49" charset="0"/>
                <a:cs typeface="Consolas" pitchFamily="49" charset="0"/>
              </a:rPr>
              <a:t>i</a:t>
            </a:r>
            <a:r>
              <a:rPr lang="en-US" sz="1400" dirty="0">
                <a:latin typeface="Consolas" pitchFamily="49" charset="0"/>
                <a:cs typeface="Consolas" pitchFamily="49" charset="0"/>
              </a:rPr>
              <a:t> ) {</a:t>
            </a: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prim.push_front</a:t>
            </a:r>
            <a:r>
              <a:rPr lang="en-US" sz="1400" dirty="0">
                <a:latin typeface="Consolas" pitchFamily="49" charset="0"/>
                <a:cs typeface="Consolas" pitchFamily="49" charset="0"/>
              </a:rPr>
              <a:t>( </a:t>
            </a:r>
            <a:r>
              <a:rPr lang="en-US" sz="1400" dirty="0" err="1">
                <a:latin typeface="Consolas" pitchFamily="49" charset="0"/>
                <a:cs typeface="Consolas" pitchFamily="49" charset="0"/>
              </a:rPr>
              <a:t>i</a:t>
            </a:r>
            <a:r>
              <a:rPr lang="en-US" sz="1400" dirty="0">
                <a:latin typeface="Consolas" pitchFamily="49" charset="0"/>
                <a:cs typeface="Consolas" pitchFamily="49" charset="0"/>
              </a:rPr>
              <a:t>*</a:t>
            </a:r>
            <a:r>
              <a:rPr lang="en-US" sz="1400" dirty="0" err="1">
                <a:latin typeface="Consolas" pitchFamily="49" charset="0"/>
                <a:cs typeface="Consolas" pitchFamily="49" charset="0"/>
              </a:rPr>
              <a:t>i</a:t>
            </a:r>
            <a:r>
              <a:rPr lang="en-US" sz="1400" dirty="0">
                <a:latin typeface="Consolas" pitchFamily="49" charset="0"/>
                <a:cs typeface="Consolas" pitchFamily="49" charset="0"/>
              </a:rPr>
              <a:t> );</a:t>
            </a:r>
          </a:p>
          <a:p>
            <a:pPr eaLnBrk="1" hangingPunct="1">
              <a:buFont typeface="Arial" charset="0"/>
              <a:buNone/>
            </a:pPr>
            <a:r>
              <a:rPr lang="en-US" sz="1400" dirty="0">
                <a:latin typeface="Consolas" pitchFamily="49" charset="0"/>
                <a:cs typeface="Consolas" pitchFamily="49" charset="0"/>
              </a:rPr>
              <a:t>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send_copy</a:t>
            </a:r>
            <a:r>
              <a:rPr lang="en-US" sz="1400" dirty="0">
                <a:latin typeface="Consolas" pitchFamily="49" charset="0"/>
                <a:cs typeface="Consolas" pitchFamily="49" charset="0"/>
              </a:rPr>
              <a:t>( prim );</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solidFill>
                  <a:srgbClr val="FF0000"/>
                </a:solidFill>
                <a:latin typeface="Consolas" pitchFamily="49" charset="0"/>
                <a:cs typeface="Consolas" pitchFamily="49" charset="0"/>
              </a:rPr>
              <a:t>    std::</a:t>
            </a:r>
            <a:r>
              <a:rPr lang="en-US" sz="1400" dirty="0" err="1">
                <a:solidFill>
                  <a:srgbClr val="FF0000"/>
                </a:solidFill>
                <a:latin typeface="Consolas" pitchFamily="49" charset="0"/>
                <a:cs typeface="Consolas" pitchFamily="49" charset="0"/>
              </a:rPr>
              <a:t>cout</a:t>
            </a:r>
            <a:r>
              <a:rPr lang="en-US" sz="1400" dirty="0">
                <a:solidFill>
                  <a:srgbClr val="FF0000"/>
                </a:solidFill>
                <a:latin typeface="Consolas" pitchFamily="49" charset="0"/>
                <a:cs typeface="Consolas" pitchFamily="49" charset="0"/>
              </a:rPr>
              <a:t> &lt;&lt; </a:t>
            </a:r>
            <a:r>
              <a:rPr lang="en-US" sz="1400" dirty="0" err="1">
                <a:solidFill>
                  <a:srgbClr val="FF0000"/>
                </a:solidFill>
                <a:latin typeface="Consolas" pitchFamily="49" charset="0"/>
                <a:cs typeface="Consolas" pitchFamily="49" charset="0"/>
              </a:rPr>
              <a:t>prim.empty</a:t>
            </a:r>
            <a:r>
              <a:rPr lang="en-US" sz="1400" dirty="0">
                <a:solidFill>
                  <a:srgbClr val="FF0000"/>
                </a:solidFill>
                <a:latin typeface="Consolas" pitchFamily="49" charset="0"/>
                <a:cs typeface="Consolas" pitchFamily="49" charset="0"/>
              </a:rPr>
              <a:t>() &lt;&lt; std::</a:t>
            </a:r>
            <a:r>
              <a:rPr lang="en-US" sz="1400" dirty="0" err="1">
                <a:solidFill>
                  <a:srgbClr val="FF0000"/>
                </a:solidFill>
                <a:latin typeface="Consolas" pitchFamily="49" charset="0"/>
                <a:cs typeface="Consolas" pitchFamily="49" charset="0"/>
              </a:rPr>
              <a:t>endl</a:t>
            </a:r>
            <a:r>
              <a:rPr lang="en-US" sz="1400" dirty="0">
                <a:solidFill>
                  <a:srgbClr val="FF0000"/>
                </a:solidFill>
                <a:latin typeface="Consolas" pitchFamily="49" charset="0"/>
                <a:cs typeface="Consolas" pitchFamily="49" charset="0"/>
              </a:rPr>
              <a:t>;</a:t>
            </a:r>
          </a:p>
          <a:p>
            <a:pPr eaLnBrk="1" hangingPunct="1">
              <a:buFont typeface="Arial" charset="0"/>
              <a:buNone/>
            </a:pPr>
            <a:endParaRPr lang="en-US" sz="1400" dirty="0">
              <a:latin typeface="Consolas" pitchFamily="49" charset="0"/>
              <a:cs typeface="Consolas" pitchFamily="49" charset="0"/>
            </a:endParaRPr>
          </a:p>
          <a:p>
            <a:pPr eaLnBrk="1" hangingPunct="1">
              <a:buFont typeface="Arial" charset="0"/>
              <a:buNone/>
            </a:pPr>
            <a:r>
              <a:rPr lang="en-US" sz="1400" dirty="0">
                <a:latin typeface="Consolas" pitchFamily="49" charset="0"/>
                <a:cs typeface="Consolas" pitchFamily="49" charset="0"/>
              </a:rPr>
              <a:t>    return 0;</a:t>
            </a:r>
          </a:p>
          <a:p>
            <a:pPr eaLnBrk="1" hangingPunct="1">
              <a:buFont typeface="Arial" charset="0"/>
              <a:buNone/>
            </a:pPr>
            <a:r>
              <a:rPr lang="en-US" sz="1400" dirty="0">
                <a:latin typeface="Consolas" pitchFamily="49" charset="0"/>
                <a:cs typeface="Consolas" pitchFamily="49" charset="0"/>
              </a:rPr>
              <a:t>}</a:t>
            </a:r>
          </a:p>
        </p:txBody>
      </p:sp>
      <p:pic>
        <p:nvPicPr>
          <p:cNvPr id="6" name="Picture 2" descr="C:\Users\dwharder\Desktop\v5.png"/>
          <p:cNvPicPr>
            <a:picLocks noChangeAspect="1" noChangeArrowheads="1"/>
          </p:cNvPicPr>
          <p:nvPr/>
        </p:nvPicPr>
        <p:blipFill rotWithShape="1">
          <a:blip r:embed="rId2" cstate="print"/>
          <a:srcRect b="47469"/>
          <a:stretch/>
        </p:blipFill>
        <p:spPr bwMode="auto">
          <a:xfrm>
            <a:off x="4439853" y="5205755"/>
            <a:ext cx="4248472" cy="455493"/>
          </a:xfrm>
          <a:prstGeom prst="rect">
            <a:avLst/>
          </a:prstGeom>
          <a:noFill/>
        </p:spPr>
      </p:pic>
      <p:sp>
        <p:nvSpPr>
          <p:cNvPr id="5" name="Rectangle 4"/>
          <p:cNvSpPr/>
          <p:nvPr/>
        </p:nvSpPr>
        <p:spPr>
          <a:xfrm>
            <a:off x="4406390" y="3717032"/>
            <a:ext cx="4572000" cy="830997"/>
          </a:xfrm>
          <a:prstGeom prst="rect">
            <a:avLst/>
          </a:prstGeom>
        </p:spPr>
        <p:txBody>
          <a:bodyPr>
            <a:spAutoFit/>
          </a:bodyPr>
          <a:lstStyle/>
          <a:p>
            <a:pPr eaLnBrk="1" hangingPunct="1">
              <a:buNone/>
            </a:pPr>
            <a:r>
              <a:rPr lang="en-US" altLang="zh-CN" sz="1600" dirty="0">
                <a:solidFill>
                  <a:schemeClr val="tx2"/>
                </a:solidFill>
              </a:rPr>
              <a:t>Back in </a:t>
            </a:r>
            <a:r>
              <a:rPr lang="en-US" altLang="zh-CN" sz="1600" dirty="0">
                <a:solidFill>
                  <a:schemeClr val="tx2"/>
                </a:solidFill>
                <a:latin typeface="Consolas" pitchFamily="49" charset="0"/>
                <a:cs typeface="Consolas" pitchFamily="49" charset="0"/>
              </a:rPr>
              <a:t>main()</a:t>
            </a:r>
            <a:r>
              <a:rPr lang="en-US" altLang="zh-CN" sz="1600" dirty="0">
                <a:solidFill>
                  <a:schemeClr val="tx2"/>
                </a:solidFill>
              </a:rPr>
              <a:t>, </a:t>
            </a:r>
            <a:r>
              <a:rPr lang="en-US" altLang="zh-CN" sz="1600" dirty="0" err="1">
                <a:solidFill>
                  <a:schemeClr val="tx2"/>
                </a:solidFill>
                <a:latin typeface="Consolas" pitchFamily="49" charset="0"/>
                <a:cs typeface="Consolas" pitchFamily="49" charset="0"/>
              </a:rPr>
              <a:t>prim.list_head</a:t>
            </a:r>
            <a:r>
              <a:rPr lang="en-US" altLang="zh-CN" sz="1600" dirty="0">
                <a:solidFill>
                  <a:schemeClr val="tx2"/>
                </a:solidFill>
              </a:rPr>
              <a:t> still stores the address of the </a:t>
            </a:r>
            <a:r>
              <a:rPr lang="en-US" altLang="zh-CN" sz="1600" dirty="0">
                <a:solidFill>
                  <a:schemeClr val="tx2"/>
                </a:solidFill>
                <a:latin typeface="Consolas" pitchFamily="49" charset="0"/>
                <a:cs typeface="Consolas" pitchFamily="49" charset="0"/>
              </a:rPr>
              <a:t>Node</a:t>
            </a:r>
            <a:r>
              <a:rPr lang="en-US" altLang="zh-CN" sz="1600" dirty="0">
                <a:solidFill>
                  <a:schemeClr val="tx2"/>
                </a:solidFill>
              </a:rPr>
              <a:t> containing </a:t>
            </a:r>
            <a:r>
              <a:rPr lang="en-US" altLang="zh-CN" sz="1600" dirty="0">
                <a:solidFill>
                  <a:schemeClr val="tx2"/>
                </a:solidFill>
                <a:latin typeface="Consolas" pitchFamily="49" charset="0"/>
                <a:cs typeface="Consolas" pitchFamily="49" charset="0"/>
              </a:rPr>
              <a:t>16</a:t>
            </a:r>
            <a:r>
              <a:rPr lang="en-US" altLang="zh-CN" sz="1600" dirty="0">
                <a:solidFill>
                  <a:schemeClr val="tx2"/>
                </a:solidFill>
              </a:rPr>
              <a:t>, memory that has since been returned to the OS</a:t>
            </a:r>
          </a:p>
        </p:txBody>
      </p:sp>
      <p:pic>
        <p:nvPicPr>
          <p:cNvPr id="7" name="Picture 6"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873779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43" name="Picture 3" descr="C:\Users\dwharder\Desktop\v6.png"/>
          <p:cNvPicPr>
            <a:picLocks noChangeAspect="1" noChangeArrowheads="1"/>
          </p:cNvPicPr>
          <p:nvPr/>
        </p:nvPicPr>
        <p:blipFill>
          <a:blip r:embed="rId2" cstate="print"/>
          <a:srcRect/>
          <a:stretch>
            <a:fillRect/>
          </a:stretch>
        </p:blipFill>
        <p:spPr bwMode="auto">
          <a:xfrm>
            <a:off x="2555776" y="3068960"/>
            <a:ext cx="4248000" cy="866998"/>
          </a:xfrm>
          <a:prstGeom prst="rect">
            <a:avLst/>
          </a:prstGeom>
          <a:noFill/>
        </p:spPr>
      </p:pic>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Modifying Arguments</a:t>
            </a:r>
          </a:p>
        </p:txBody>
      </p:sp>
      <p:sp>
        <p:nvSpPr>
          <p:cNvPr id="74755" name="Rectangle 3"/>
          <p:cNvSpPr>
            <a:spLocks noGrp="1" noChangeArrowheads="1"/>
          </p:cNvSpPr>
          <p:nvPr>
            <p:ph type="body" idx="1"/>
          </p:nvPr>
        </p:nvSpPr>
        <p:spPr/>
        <p:txBody>
          <a:bodyPr/>
          <a:lstStyle/>
          <a:p>
            <a:pPr eaLnBrk="1" hangingPunct="1">
              <a:buNone/>
            </a:pPr>
            <a:r>
              <a:rPr lang="en-US" dirty="0">
                <a:latin typeface="Arial" charset="0"/>
                <a:cs typeface="Arial" charset="0"/>
              </a:rPr>
              <a:t>	What do we really want?</a:t>
            </a:r>
          </a:p>
          <a:p>
            <a:pPr lvl="1" eaLnBrk="1" hangingPunct="1"/>
            <a:r>
              <a:rPr lang="en-US" dirty="0">
                <a:latin typeface="Arial" charset="0"/>
                <a:cs typeface="Arial" charset="0"/>
              </a:rPr>
              <a:t>We really want a copy of the linked list</a:t>
            </a:r>
          </a:p>
          <a:p>
            <a:pPr lvl="1" eaLnBrk="1" hangingPunct="1"/>
            <a:r>
              <a:rPr lang="en-US" dirty="0">
                <a:latin typeface="Arial" charset="0"/>
                <a:cs typeface="Arial" charset="0"/>
              </a:rPr>
              <a:t>If this copy is modified, it leaves the original unchanged</a:t>
            </a:r>
            <a:endParaRPr lang="en-US" dirty="0"/>
          </a:p>
        </p:txBody>
      </p:sp>
      <p:pic>
        <p:nvPicPr>
          <p:cNvPr id="522244" name="Picture 522243"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3080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US" altLang="zh-CN" dirty="0">
                <a:latin typeface="Arial" charset="0"/>
                <a:cs typeface="Arial" charset="0"/>
              </a:rPr>
              <a:t>You can modify how copies are made by defining a </a:t>
            </a:r>
            <a:r>
              <a:rPr lang="en-US" altLang="zh-CN" i="1" dirty="0">
                <a:latin typeface="Arial" charset="0"/>
                <a:cs typeface="Arial" charset="0"/>
              </a:rPr>
              <a:t>copy constructor</a:t>
            </a:r>
            <a:endParaRPr lang="en-US" altLang="zh-CN" dirty="0">
              <a:latin typeface="Arial" charset="0"/>
              <a:cs typeface="Arial"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 Make a copy of </a:t>
            </a:r>
            <a:r>
              <a:rPr lang="en-US" sz="1400" dirty="0">
                <a:solidFill>
                  <a:srgbClr val="FF0000"/>
                </a:solidFill>
                <a:latin typeface="Consolas" pitchFamily="49" charset="0"/>
                <a:cs typeface="Consolas" pitchFamily="49" charset="0"/>
              </a:rPr>
              <a:t>list</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eaLnBrk="1" hangingPunct="1">
              <a:buNone/>
            </a:pPr>
            <a:r>
              <a:rPr lang="en-US" dirty="0">
                <a:solidFill>
                  <a:prstClr val="black"/>
                </a:solidFill>
                <a:latin typeface="Arial" charset="0"/>
                <a:cs typeface="Arial" charset="0"/>
              </a:rPr>
              <a:t>	We now want to go from</a:t>
            </a: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endParaRPr lang="en-US" dirty="0">
              <a:solidFill>
                <a:prstClr val="black"/>
              </a:solidFill>
              <a:latin typeface="Arial" charset="0"/>
              <a:cs typeface="Arial" charset="0"/>
            </a:endParaRPr>
          </a:p>
          <a:p>
            <a:pPr eaLnBrk="1" hangingPunct="1">
              <a:buNone/>
            </a:pPr>
            <a:r>
              <a:rPr lang="en-US" dirty="0">
                <a:solidFill>
                  <a:prstClr val="black"/>
                </a:solidFill>
                <a:latin typeface="Arial" charset="0"/>
                <a:cs typeface="Arial" charset="0"/>
              </a:rPr>
              <a:t>	to</a:t>
            </a:r>
            <a:endParaRPr lang="en-US" sz="1600" dirty="0">
              <a:latin typeface="Consolas" pitchFamily="49" charset="0"/>
              <a:cs typeface="Consolas" pitchFamily="49" charset="0"/>
            </a:endParaRPr>
          </a:p>
        </p:txBody>
      </p:sp>
      <p:pic>
        <p:nvPicPr>
          <p:cNvPr id="521223" name="Picture 7" descr="C:\Users\dwharder\Desktop\v8.png"/>
          <p:cNvPicPr>
            <a:picLocks noChangeAspect="1" noChangeArrowheads="1"/>
          </p:cNvPicPr>
          <p:nvPr/>
        </p:nvPicPr>
        <p:blipFill>
          <a:blip r:embed="rId2" cstate="print"/>
          <a:srcRect/>
          <a:stretch>
            <a:fillRect/>
          </a:stretch>
        </p:blipFill>
        <p:spPr bwMode="auto">
          <a:xfrm>
            <a:off x="2267744" y="4921999"/>
            <a:ext cx="4680520" cy="955273"/>
          </a:xfrm>
          <a:prstGeom prst="rect">
            <a:avLst/>
          </a:prstGeom>
          <a:noFill/>
        </p:spPr>
      </p:pic>
      <p:pic>
        <p:nvPicPr>
          <p:cNvPr id="521224" name="Picture 8" descr="C:\Users\dwharder\Desktop\v7.png"/>
          <p:cNvPicPr>
            <a:picLocks noChangeAspect="1" noChangeArrowheads="1"/>
          </p:cNvPicPr>
          <p:nvPr/>
        </p:nvPicPr>
        <p:blipFill>
          <a:blip r:embed="rId3" cstate="print"/>
          <a:srcRect/>
          <a:stretch>
            <a:fillRect/>
          </a:stretch>
        </p:blipFill>
        <p:spPr bwMode="auto">
          <a:xfrm>
            <a:off x="2267744" y="3559635"/>
            <a:ext cx="4680520" cy="955273"/>
          </a:xfrm>
          <a:prstGeom prst="rect">
            <a:avLst/>
          </a:prstGeom>
          <a:noFill/>
        </p:spPr>
      </p:pic>
      <p:pic>
        <p:nvPicPr>
          <p:cNvPr id="521225" name="Picture 521224" descr="temp.png"/>
          <p:cNvPicPr>
            <a:picLocks noChangeAspect="1"/>
          </p:cNvPicPr>
          <p:nvPr/>
        </p:nvPicPr>
        <p:blipFill>
          <a:blip r:embed="rId4"/>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327983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normAutofit lnSpcReduction="10000"/>
          </a:bodyPr>
          <a:lstStyle/>
          <a:p>
            <a:pPr eaLnBrk="1" hangingPunct="1">
              <a:buNone/>
            </a:pPr>
            <a:r>
              <a:rPr lang="en-US" dirty="0">
                <a:latin typeface="Arial" charset="0"/>
                <a:cs typeface="Arial" charset="0"/>
              </a:rPr>
              <a:t>	Na</a:t>
            </a:r>
            <a:r>
              <a:rPr lang="en-CA" dirty="0"/>
              <a:t>ï</a:t>
            </a:r>
            <a:r>
              <a:rPr lang="en-US" dirty="0" err="1">
                <a:latin typeface="Arial" charset="0"/>
                <a:cs typeface="Arial" charset="0"/>
              </a:rPr>
              <a:t>vely</a:t>
            </a:r>
            <a:r>
              <a:rPr lang="en-US" dirty="0">
                <a:latin typeface="Arial" charset="0"/>
                <a:cs typeface="Arial" charset="0"/>
              </a:rPr>
              <a:t>, we step through </a:t>
            </a:r>
            <a:r>
              <a:rPr lang="en-US" dirty="0">
                <a:solidFill>
                  <a:srgbClr val="FF0000"/>
                </a:solidFill>
                <a:latin typeface="Consolas" pitchFamily="49" charset="0"/>
                <a:cs typeface="Consolas" pitchFamily="49" charset="0"/>
              </a:rPr>
              <a:t>list</a:t>
            </a:r>
            <a:r>
              <a:rPr lang="en-US" dirty="0">
                <a:latin typeface="Arial" charset="0"/>
                <a:cs typeface="Arial" charset="0"/>
              </a:rPr>
              <a:t> and call </a:t>
            </a:r>
            <a:r>
              <a:rPr lang="en-US" dirty="0" err="1">
                <a:solidFill>
                  <a:srgbClr val="00B0F0"/>
                </a:solidFill>
                <a:latin typeface="Consolas" pitchFamily="49" charset="0"/>
                <a:cs typeface="Consolas" pitchFamily="49" charset="0"/>
              </a:rPr>
              <a:t>push_front</a:t>
            </a:r>
            <a:r>
              <a:rPr lang="en-US" dirty="0">
                <a:solidFill>
                  <a:srgbClr val="00B0F0"/>
                </a:solidFill>
                <a:latin typeface="Consolas" pitchFamily="49" charset="0"/>
                <a:cs typeface="Consolas" pitchFamily="49" charset="0"/>
              </a:rPr>
              <a:t>( </a:t>
            </a:r>
            <a:r>
              <a:rPr lang="en-US" dirty="0" err="1">
                <a:solidFill>
                  <a:srgbClr val="00B0F0"/>
                </a:solidFill>
                <a:latin typeface="Consolas" pitchFamily="49" charset="0"/>
                <a:cs typeface="Consolas" pitchFamily="49" charset="0"/>
              </a:rPr>
              <a:t>int</a:t>
            </a:r>
            <a:r>
              <a:rPr lang="en-US" dirty="0">
                <a:solidFill>
                  <a:srgbClr val="00B0F0"/>
                </a:solidFill>
                <a:latin typeface="Consolas" pitchFamily="49" charset="0"/>
                <a:cs typeface="Consolas" pitchFamily="49" charset="0"/>
              </a:rPr>
              <a:t> )</a:t>
            </a:r>
            <a:r>
              <a:rPr lang="en-US" dirty="0">
                <a:latin typeface="Arial" charset="0"/>
                <a:cs typeface="Arial" charset="0"/>
              </a:rPr>
              <a:t>: </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push_front</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a:p>
            <a:pPr eaLnBrk="1" hangingPunct="1">
              <a:buNone/>
            </a:pPr>
            <a:r>
              <a:rPr lang="en-US" dirty="0">
                <a:solidFill>
                  <a:prstClr val="black"/>
                </a:solidFill>
                <a:latin typeface="Arial" charset="0"/>
                <a:cs typeface="Arial" charset="0"/>
              </a:rPr>
              <a:t>	Does this work?</a:t>
            </a:r>
          </a:p>
          <a:p>
            <a:pPr lvl="1" eaLnBrk="1" hangingPunct="1"/>
            <a:r>
              <a:rPr lang="en-US" dirty="0">
                <a:solidFill>
                  <a:prstClr val="black"/>
                </a:solidFill>
                <a:latin typeface="Arial" charset="0"/>
                <a:cs typeface="Arial" charset="0"/>
              </a:rPr>
              <a:t>How could we make this work?</a:t>
            </a:r>
          </a:p>
          <a:p>
            <a:pPr lvl="1" eaLnBrk="1" hangingPunct="1"/>
            <a:r>
              <a:rPr lang="en-US" dirty="0">
                <a:solidFill>
                  <a:prstClr val="black"/>
                </a:solidFill>
                <a:latin typeface="Arial" charset="0"/>
                <a:cs typeface="Arial" charset="0"/>
              </a:rPr>
              <a:t>We need a </a:t>
            </a:r>
            <a:r>
              <a:rPr lang="en-US" dirty="0" err="1">
                <a:solidFill>
                  <a:prstClr val="black"/>
                </a:solidFill>
                <a:latin typeface="Consolas" pitchFamily="49" charset="0"/>
                <a:cs typeface="Consolas" pitchFamily="49" charset="0"/>
              </a:rPr>
              <a:t>push_back</a:t>
            </a:r>
            <a:r>
              <a:rPr lang="en-US" dirty="0">
                <a:solidFill>
                  <a:prstClr val="black"/>
                </a:solidFill>
                <a:latin typeface="Consolas" pitchFamily="49" charset="0"/>
                <a:cs typeface="Consolas" pitchFamily="49" charset="0"/>
              </a:rPr>
              <a:t>( </a:t>
            </a:r>
            <a:r>
              <a:rPr lang="en-US" dirty="0" err="1">
                <a:solidFill>
                  <a:prstClr val="black"/>
                </a:solidFill>
                <a:latin typeface="Consolas" pitchFamily="49" charset="0"/>
                <a:cs typeface="Consolas" pitchFamily="49" charset="0"/>
              </a:rPr>
              <a:t>int</a:t>
            </a:r>
            <a:r>
              <a:rPr lang="en-US" dirty="0">
                <a:solidFill>
                  <a:prstClr val="black"/>
                </a:solidFill>
                <a:latin typeface="Consolas" pitchFamily="49" charset="0"/>
                <a:cs typeface="Consolas" pitchFamily="49" charset="0"/>
              </a:rPr>
              <a:t> )</a:t>
            </a:r>
            <a:r>
              <a:rPr lang="en-US" dirty="0">
                <a:solidFill>
                  <a:prstClr val="black"/>
                </a:solidFill>
                <a:latin typeface="Arial" charset="0"/>
                <a:cs typeface="Arial" charset="0"/>
              </a:rPr>
              <a:t> member function:</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list_head</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nullptr </a:t>
            </a:r>
            <a:r>
              <a:rPr lang="en-US" sz="1400" dirty="0">
                <a:solidFill>
                  <a:srgbClr val="00B0F0"/>
                </a:solidFill>
                <a:latin typeface="Consolas" pitchFamily="49" charset="0"/>
                <a:cs typeface="Consolas" pitchFamily="49" charset="0"/>
              </a:rPr>
              <a:t>) </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for ( Node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solidFill>
                  <a:srgbClr val="FF0000"/>
                </a:solidFill>
                <a:latin typeface="Consolas" pitchFamily="49" charset="0"/>
                <a:cs typeface="Consolas" pitchFamily="49" charset="0"/>
              </a:rPr>
              <a:t>list.head</a:t>
            </a:r>
            <a:r>
              <a:rPr lang="en-US" sz="1400" dirty="0">
                <a:solidFill>
                  <a:srgbClr val="FF000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nullptr; </a:t>
            </a:r>
            <a:r>
              <a:rPr lang="en-US" sz="1400" dirty="0" err="1">
                <a:latin typeface="Consolas" pitchFamily="49" charset="0"/>
                <a:cs typeface="Consolas" pitchFamily="49" charset="0"/>
              </a:rPr>
              <a:t>ptr</a:t>
            </a:r>
            <a:r>
              <a:rPr lang="en-US" sz="1400" dirty="0">
                <a:latin typeface="Consolas" pitchFamily="49" charset="0"/>
                <a:cs typeface="Consolas" pitchFamily="49" charset="0"/>
              </a:rPr>
              <a:t> =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-&gt;next() ) {</a:t>
            </a:r>
          </a:p>
          <a:p>
            <a:pPr lvl="1" eaLnBrk="1" hangingPunct="1">
              <a:buNone/>
            </a:pPr>
            <a:r>
              <a:rPr lang="en-US" sz="1400" dirty="0">
                <a:latin typeface="Consolas" pitchFamily="49" charset="0"/>
                <a:cs typeface="Consolas" pitchFamily="49" charset="0"/>
              </a:rPr>
              <a:t>	        </a:t>
            </a:r>
            <a:r>
              <a:rPr lang="en-US" sz="1400" dirty="0" err="1">
                <a:solidFill>
                  <a:srgbClr val="00B0F0"/>
                </a:solidFill>
                <a:latin typeface="Consolas" pitchFamily="49" charset="0"/>
                <a:cs typeface="Consolas" pitchFamily="49" charset="0"/>
              </a:rPr>
              <a:t>push_back</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 </a:t>
            </a:r>
            <a:r>
              <a:rPr lang="en-US" sz="1400" dirty="0" err="1">
                <a:latin typeface="Consolas" pitchFamily="49" charset="0"/>
                <a:cs typeface="Consolas" pitchFamily="49" charset="0"/>
              </a:rPr>
              <a:t>ptr</a:t>
            </a:r>
            <a:r>
              <a:rPr lang="en-US" sz="1400" dirty="0">
                <a:latin typeface="Consolas" pitchFamily="49" charset="0"/>
                <a:cs typeface="Consolas" pitchFamily="49" charset="0"/>
              </a:rPr>
              <a:t>-&gt;retrieve() </a:t>
            </a:r>
            <a:r>
              <a:rPr lang="en-US" sz="1400" dirty="0">
                <a:solidFill>
                  <a:srgbClr val="00B0F0"/>
                </a:solidFill>
                <a:latin typeface="Consolas" pitchFamily="49" charset="0"/>
                <a:cs typeface="Consolas" pitchFamily="49" charset="0"/>
              </a:rPr>
              <a:t>)</a:t>
            </a:r>
            <a:r>
              <a:rPr lang="en-US" sz="1400" dirty="0">
                <a:latin typeface="Consolas" pitchFamily="49" charset="0"/>
                <a:cs typeface="Consolas" pitchFamily="49" charset="0"/>
              </a:rPr>
              <a:t>;</a:t>
            </a:r>
          </a:p>
          <a:p>
            <a:pPr lvl="1" eaLnBrk="1" hangingPunct="1">
              <a:buNone/>
            </a:pP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a:t>
            </a:r>
          </a:p>
          <a:p>
            <a:pPr eaLnBrk="1" hangingPunct="1">
              <a:buNone/>
            </a:pPr>
            <a:endParaRPr lang="en-US" dirty="0">
              <a:solidFill>
                <a:prstClr val="black"/>
              </a:solidFill>
              <a:latin typeface="Arial" charset="0"/>
              <a:cs typeface="Arial" charset="0"/>
            </a:endParaRPr>
          </a:p>
        </p:txBody>
      </p:sp>
      <p:sp>
        <p:nvSpPr>
          <p:cNvPr id="5" name="Oval 4"/>
          <p:cNvSpPr/>
          <p:nvPr/>
        </p:nvSpPr>
        <p:spPr>
          <a:xfrm>
            <a:off x="1988590" y="5408728"/>
            <a:ext cx="1152128" cy="36004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2101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457200" y="1600200"/>
            <a:ext cx="8435280" cy="4525963"/>
          </a:xfrm>
        </p:spPr>
        <p:txBody>
          <a:bodyPr/>
          <a:lstStyle/>
          <a:p>
            <a:pPr eaLnBrk="1" hangingPunct="1">
              <a:buNone/>
            </a:pPr>
            <a:r>
              <a:rPr lang="en-US" dirty="0">
                <a:latin typeface="Arial" charset="0"/>
                <a:cs typeface="Arial" charset="0"/>
              </a:rPr>
              <a:t>	</a:t>
            </a:r>
            <a:r>
              <a:rPr lang="en-CA" dirty="0">
                <a:latin typeface="Arial" charset="0"/>
                <a:cs typeface="Arial" charset="0"/>
              </a:rPr>
              <a:t>Unfortunately, to make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more efficient, we need a pointer to the last node in the linked list</a:t>
            </a:r>
          </a:p>
          <a:p>
            <a:pPr lvl="1" eaLnBrk="1" hangingPunct="1"/>
            <a:r>
              <a:rPr lang="en-CA" dirty="0">
                <a:latin typeface="Arial" charset="0"/>
                <a:cs typeface="Arial" charset="0"/>
              </a:rPr>
              <a:t>We require a </a:t>
            </a:r>
            <a:r>
              <a:rPr lang="en-CA" dirty="0" err="1">
                <a:latin typeface="Consolas" pitchFamily="49" charset="0"/>
                <a:cs typeface="Consolas" pitchFamily="49" charset="0"/>
              </a:rPr>
              <a:t>list_tail</a:t>
            </a:r>
            <a:r>
              <a:rPr lang="en-CA" dirty="0">
                <a:latin typeface="Arial" charset="0"/>
                <a:cs typeface="Arial" charset="0"/>
              </a:rPr>
              <a:t> member variable</a:t>
            </a:r>
          </a:p>
          <a:p>
            <a:pPr lvl="1" eaLnBrk="1" hangingPunct="1"/>
            <a:r>
              <a:rPr lang="en-CA" dirty="0">
                <a:latin typeface="Arial" charset="0"/>
                <a:cs typeface="Arial" charset="0"/>
              </a:rPr>
              <a:t>Otherwise, </a:t>
            </a:r>
            <a:r>
              <a:rPr lang="en-CA" dirty="0" err="1">
                <a:latin typeface="Consolas" pitchFamily="49" charset="0"/>
                <a:cs typeface="Consolas" pitchFamily="49" charset="0"/>
              </a:rPr>
              <a:t>push_back</a:t>
            </a:r>
            <a:r>
              <a:rPr lang="en-CA" dirty="0">
                <a:latin typeface="Consolas" pitchFamily="49" charset="0"/>
                <a:cs typeface="Consolas" pitchFamily="49" charset="0"/>
              </a:rPr>
              <a:t>( </a:t>
            </a:r>
            <a:r>
              <a:rPr lang="en-CA" dirty="0" err="1">
                <a:latin typeface="Consolas" pitchFamily="49" charset="0"/>
                <a:cs typeface="Consolas" pitchFamily="49" charset="0"/>
              </a:rPr>
              <a:t>int</a:t>
            </a:r>
            <a:r>
              <a:rPr lang="en-CA" dirty="0">
                <a:latin typeface="Consolas" pitchFamily="49" charset="0"/>
                <a:cs typeface="Consolas" pitchFamily="49" charset="0"/>
              </a:rPr>
              <a:t> )</a:t>
            </a:r>
            <a:r>
              <a:rPr lang="en-CA" dirty="0">
                <a:latin typeface="Arial" charset="0"/>
                <a:cs typeface="Arial" charset="0"/>
              </a:rPr>
              <a:t> becomes a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dirty="0">
                <a:latin typeface="Times New Roman" pitchFamily="18" charset="0"/>
                <a:cs typeface="Times New Roman" pitchFamily="18" charset="0"/>
              </a:rPr>
              <a:t>)</a:t>
            </a:r>
            <a:r>
              <a:rPr lang="en-CA" dirty="0">
                <a:latin typeface="Arial" charset="0"/>
                <a:cs typeface="Arial" charset="0"/>
              </a:rPr>
              <a:t> function</a:t>
            </a:r>
          </a:p>
          <a:p>
            <a:pPr lvl="2" eaLnBrk="1" hangingPunct="1"/>
            <a:r>
              <a:rPr lang="en-CA" dirty="0">
                <a:latin typeface="Arial" charset="0"/>
                <a:cs typeface="Arial" charset="0"/>
              </a:rPr>
              <a:t>This would make the copy constructor </a:t>
            </a:r>
            <a:r>
              <a:rPr lang="en-CA" dirty="0">
                <a:latin typeface="Symbol" pitchFamily="18" charset="2"/>
                <a:cs typeface="Times New Roman" pitchFamily="18" charset="0"/>
              </a:rPr>
              <a:t>Q</a:t>
            </a:r>
            <a:r>
              <a:rPr lang="en-CA" dirty="0">
                <a:latin typeface="Times New Roman" pitchFamily="18" charset="0"/>
                <a:cs typeface="Times New Roman" pitchFamily="18" charset="0"/>
              </a:rPr>
              <a:t>(</a:t>
            </a:r>
            <a:r>
              <a:rPr lang="en-CA" i="1" dirty="0">
                <a:latin typeface="Times New Roman" pitchFamily="18" charset="0"/>
                <a:cs typeface="Times New Roman" pitchFamily="18" charset="0"/>
              </a:rPr>
              <a:t>n</a:t>
            </a:r>
            <a:r>
              <a:rPr lang="en-CA" baseline="30000" dirty="0">
                <a:latin typeface="Times New Roman" pitchFamily="18" charset="0"/>
                <a:cs typeface="Times New Roman" pitchFamily="18" charset="0"/>
              </a:rPr>
              <a:t>2</a:t>
            </a:r>
            <a:r>
              <a:rPr lang="en-CA" dirty="0">
                <a:latin typeface="Times New Roman" pitchFamily="18" charset="0"/>
                <a:cs typeface="Times New Roman" pitchFamily="18" charset="0"/>
              </a:rPr>
              <a:t>)</a:t>
            </a:r>
            <a:endParaRPr lang="en-CA" dirty="0">
              <a:latin typeface="Arial" charset="0"/>
              <a:cs typeface="Arial" charset="0"/>
            </a:endParaRPr>
          </a:p>
          <a:p>
            <a:pPr lvl="1" eaLnBrk="1" hangingPunct="1"/>
            <a:endParaRPr lang="en-CA" dirty="0">
              <a:latin typeface="Arial" charset="0"/>
              <a:cs typeface="Arial" charset="0"/>
            </a:endParaRPr>
          </a:p>
          <a:p>
            <a:pPr lvl="1" eaLnBrk="1" hangingPunct="1"/>
            <a:r>
              <a:rPr lang="en-CA" dirty="0">
                <a:latin typeface="Arial" charset="0"/>
                <a:cs typeface="Arial" charset="0"/>
              </a:rPr>
              <a:t>In Project 1, you will define and use the member variable </a:t>
            </a:r>
            <a:r>
              <a:rPr lang="en-CA" dirty="0" err="1">
                <a:latin typeface="Consolas" pitchFamily="49" charset="0"/>
                <a:cs typeface="Consolas" pitchFamily="49" charset="0"/>
              </a:rPr>
              <a:t>list_tail</a:t>
            </a:r>
            <a:endParaRPr lang="en-US" dirty="0">
              <a:solidFill>
                <a:prstClr val="black"/>
              </a:solidFill>
              <a:latin typeface="Consolas" pitchFamily="49" charset="0"/>
              <a:cs typeface="Consolas" pitchFamily="49" charset="0"/>
            </a:endParaRP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772159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First, make life simple:  if </a:t>
            </a:r>
            <a:r>
              <a:rPr lang="en-US" dirty="0">
                <a:solidFill>
                  <a:srgbClr val="FF0000"/>
                </a:solidFill>
                <a:latin typeface="Consolas" pitchFamily="49" charset="0"/>
                <a:cs typeface="Consolas" pitchFamily="49" charset="0"/>
              </a:rPr>
              <a:t>list</a:t>
            </a:r>
            <a:r>
              <a:rPr lang="en-US" dirty="0">
                <a:latin typeface="Arial" charset="0"/>
                <a:cs typeface="Arial" charset="0"/>
              </a:rPr>
              <a:t> is empty, we are finished, so return</a:t>
            </a: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list.empty</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74756" name="Picture 74755" descr="temp.png"/>
          <p:cNvPicPr>
            <a:picLocks noChangeAspect="1"/>
          </p:cNvPicPr>
          <p:nvPr/>
        </p:nvPicPr>
        <p:blipFill>
          <a:blip r:embed="rId2"/>
          <a:stretch>
            <a:fillRect/>
          </a:stretch>
        </p:blipFill>
        <p:spPr>
          <a:xfrm>
            <a:off x="8092440" y="-256032"/>
            <a:ext cx="914400" cy="914400"/>
          </a:xfrm>
          <a:prstGeom prst="rect">
            <a:avLst/>
          </a:prstGeom>
        </p:spPr>
      </p:pic>
    </p:spTree>
    <p:extLst>
      <p:ext uri="{BB962C8B-B14F-4D97-AF65-F5344CB8AC3E}">
        <p14:creationId xmlns:p14="http://schemas.microsoft.com/office/powerpoint/2010/main" val="517941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Otherwise, the list being copied is not empty…</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pic>
        <p:nvPicPr>
          <p:cNvPr id="525314" name="Picture 2" descr="C:\Users\dwharder\Desktop\v1.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pic>
        <p:nvPicPr>
          <p:cNvPr id="525315" name="Picture 525314"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17943907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latin typeface="Arial" charset="0"/>
                <a:cs typeface="Arial" charset="0"/>
              </a:rPr>
              <a:t>Copy Constructor</a:t>
            </a:r>
          </a:p>
        </p:txBody>
      </p:sp>
      <p:sp>
        <p:nvSpPr>
          <p:cNvPr id="74755" name="Rectangle 3"/>
          <p:cNvSpPr>
            <a:spLocks noGrp="1" noChangeArrowheads="1"/>
          </p:cNvSpPr>
          <p:nvPr>
            <p:ph type="body" idx="1"/>
          </p:nvPr>
        </p:nvSpPr>
        <p:spPr>
          <a:xfrm>
            <a:off x="107504" y="1600200"/>
            <a:ext cx="8435280" cy="4525963"/>
          </a:xfrm>
        </p:spPr>
        <p:txBody>
          <a:bodyPr>
            <a:normAutofit lnSpcReduction="10000"/>
          </a:bodyPr>
          <a:lstStyle/>
          <a:p>
            <a:pPr eaLnBrk="1" hangingPunct="1">
              <a:buFont typeface="Arial" charset="0"/>
              <a:buNone/>
            </a:pPr>
            <a:r>
              <a:rPr lang="en-US" dirty="0">
                <a:latin typeface="Arial" charset="0"/>
                <a:cs typeface="Arial" charset="0"/>
              </a:rPr>
              <a:t>	Copy the first node—we no longer modifying </a:t>
            </a:r>
            <a:r>
              <a:rPr lang="en-US" dirty="0" err="1">
                <a:solidFill>
                  <a:srgbClr val="0000FF"/>
                </a:solidFill>
                <a:latin typeface="Consolas" pitchFamily="49" charset="0"/>
                <a:cs typeface="Consolas" pitchFamily="49" charset="0"/>
              </a:rPr>
              <a:t>list_head</a:t>
            </a:r>
            <a:endParaRPr lang="en-US" dirty="0">
              <a:solidFill>
                <a:srgbClr val="0000FF"/>
              </a:solidFill>
              <a:latin typeface="Consolas" pitchFamily="49" charset="0"/>
              <a:cs typeface="Consolas" pitchFamily="49" charset="0"/>
            </a:endParaRPr>
          </a:p>
          <a:p>
            <a:pPr lvl="1" eaLnBrk="1" hangingPunct="1">
              <a:buNone/>
            </a:pPr>
            <a:endParaRPr lang="en-US" sz="900" dirty="0">
              <a:latin typeface="Arial" charset="0"/>
              <a:cs typeface="Arial" charset="0"/>
            </a:endParaRPr>
          </a:p>
          <a:p>
            <a:pPr lvl="1" eaLnBrk="1" hangingPunct="1">
              <a:buNone/>
            </a:pPr>
            <a:r>
              <a:rPr lang="en-US" sz="1400" dirty="0">
                <a:latin typeface="Consolas" pitchFamily="49" charset="0"/>
                <a:cs typeface="Consolas" pitchFamily="49" charset="0"/>
              </a:rPr>
              <a:t>	List::List( List const &amp;</a:t>
            </a:r>
            <a:r>
              <a:rPr lang="en-US" sz="1400" dirty="0">
                <a:solidFill>
                  <a:srgbClr val="FF0000"/>
                </a:solidFill>
                <a:latin typeface="Consolas" pitchFamily="49" charset="0"/>
                <a:cs typeface="Consolas" pitchFamily="49" charset="0"/>
              </a:rPr>
              <a:t>list</a:t>
            </a:r>
            <a:r>
              <a:rPr lang="en-US" sz="1400" dirty="0">
                <a:latin typeface="Consolas" pitchFamily="49" charset="0"/>
                <a:cs typeface="Consolas" pitchFamily="49" charset="0"/>
              </a:rPr>
              <a:t> ):</a:t>
            </a:r>
            <a:r>
              <a:rPr lang="en-US" sz="1400" dirty="0" err="1">
                <a:solidFill>
                  <a:srgbClr val="0000FF"/>
                </a:solidFill>
                <a:latin typeface="Consolas" pitchFamily="49" charset="0"/>
                <a:cs typeface="Consolas" pitchFamily="49" charset="0"/>
              </a:rPr>
              <a:t>list_head</a:t>
            </a:r>
            <a:r>
              <a:rPr lang="en-US" sz="1400" dirty="0">
                <a:latin typeface="Consolas" pitchFamily="49" charset="0"/>
                <a:cs typeface="Consolas" pitchFamily="49" charset="0"/>
              </a:rPr>
              <a:t>( nullptr ) {</a:t>
            </a:r>
          </a:p>
          <a:p>
            <a:pPr lvl="1" eaLnBrk="1" hangingPunct="1">
              <a:buNone/>
            </a:pPr>
            <a:r>
              <a:rPr lang="en-US" sz="1400" dirty="0">
                <a:latin typeface="Consolas" pitchFamily="49" charset="0"/>
                <a:cs typeface="Consolas" pitchFamily="49" charset="0"/>
              </a:rPr>
              <a:t>       if (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.empty</a:t>
            </a:r>
            <a:r>
              <a:rPr lang="en-US" sz="1400" dirty="0">
                <a:latin typeface="Consolas" pitchFamily="49" charset="0"/>
                <a:cs typeface="Consolas" pitchFamily="49" charset="0"/>
              </a:rPr>
              <a:t>()</a:t>
            </a:r>
            <a:r>
              <a:rPr lang="en-US" sz="1400" dirty="0">
                <a:solidFill>
                  <a:srgbClr val="FF0000"/>
                </a:solidFill>
                <a:latin typeface="Consolas" pitchFamily="49" charset="0"/>
                <a:cs typeface="Consolas" pitchFamily="49" charset="0"/>
              </a:rPr>
              <a:t> </a:t>
            </a:r>
            <a:r>
              <a:rPr lang="en-US" sz="1400" dirty="0">
                <a:latin typeface="Consolas" pitchFamily="49" charset="0"/>
                <a:cs typeface="Consolas" pitchFamily="49" charset="0"/>
              </a:rPr>
              <a:t>) {</a:t>
            </a:r>
          </a:p>
          <a:p>
            <a:pPr lvl="1" eaLnBrk="1" hangingPunct="1">
              <a:buNone/>
            </a:pPr>
            <a:r>
              <a:rPr lang="en-US" sz="1400" dirty="0">
                <a:latin typeface="Consolas" pitchFamily="49" charset="0"/>
                <a:cs typeface="Consolas" pitchFamily="49" charset="0"/>
              </a:rPr>
              <a:t>	        return;</a:t>
            </a:r>
          </a:p>
          <a:p>
            <a:pPr lvl="1" eaLnBrk="1" hangingPunct="1">
              <a:buNone/>
            </a:pP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r>
              <a:rPr lang="en-US" sz="1400" dirty="0" err="1">
                <a:latin typeface="Consolas" pitchFamily="49" charset="0"/>
                <a:cs typeface="Consolas" pitchFamily="49" charset="0"/>
              </a:rPr>
              <a:t>push_front</a:t>
            </a:r>
            <a:r>
              <a:rPr lang="en-US" sz="1400" dirty="0">
                <a:latin typeface="Consolas" pitchFamily="49" charset="0"/>
                <a:cs typeface="Consolas" pitchFamily="49" charset="0"/>
              </a:rPr>
              <a:t>( </a:t>
            </a:r>
            <a:r>
              <a:rPr lang="en-US" sz="1400" dirty="0" err="1">
                <a:solidFill>
                  <a:srgbClr val="FF0000"/>
                </a:solidFill>
                <a:latin typeface="Consolas" pitchFamily="49" charset="0"/>
                <a:cs typeface="Consolas" pitchFamily="49" charset="0"/>
              </a:rPr>
              <a:t>list</a:t>
            </a:r>
            <a:r>
              <a:rPr lang="en-US" sz="1400" dirty="0" err="1">
                <a:latin typeface="Consolas" pitchFamily="49" charset="0"/>
                <a:cs typeface="Consolas" pitchFamily="49" charset="0"/>
              </a:rPr>
              <a:t>.front</a:t>
            </a:r>
            <a:r>
              <a:rPr lang="en-US" sz="1400" dirty="0">
                <a:latin typeface="Consolas" pitchFamily="49" charset="0"/>
                <a:cs typeface="Consolas" pitchFamily="49" charset="0"/>
              </a:rPr>
              <a:t>() );</a:t>
            </a: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endParaRPr lang="en-US" sz="1400" dirty="0">
              <a:latin typeface="Consolas" pitchFamily="49" charset="0"/>
              <a:cs typeface="Consolas" pitchFamily="49" charset="0"/>
            </a:endParaRPr>
          </a:p>
          <a:p>
            <a:pPr lvl="1" eaLnBrk="1" hangingPunct="1">
              <a:buNone/>
            </a:pPr>
            <a:r>
              <a:rPr lang="en-US" sz="1400" dirty="0">
                <a:latin typeface="Consolas" pitchFamily="49" charset="0"/>
                <a:cs typeface="Consolas" pitchFamily="49" charset="0"/>
              </a:rPr>
              <a:t>	}</a:t>
            </a:r>
          </a:p>
          <a:p>
            <a:pPr eaLnBrk="1" hangingPunct="1">
              <a:buNone/>
            </a:pPr>
            <a:r>
              <a:rPr lang="en-US" sz="1400" dirty="0">
                <a:latin typeface="Consolas" pitchFamily="49" charset="0"/>
                <a:cs typeface="Consolas" pitchFamily="49" charset="0"/>
              </a:rPr>
              <a:t>	        </a:t>
            </a:r>
          </a:p>
        </p:txBody>
      </p:sp>
      <p:pic>
        <p:nvPicPr>
          <p:cNvPr id="8" name="Picture 6" descr="C:\Users\dwharder\Desktop\v2.png"/>
          <p:cNvPicPr>
            <a:picLocks noChangeAspect="1" noChangeArrowheads="1"/>
          </p:cNvPicPr>
          <p:nvPr/>
        </p:nvPicPr>
        <p:blipFill>
          <a:blip r:embed="rId2" cstate="print"/>
          <a:srcRect/>
          <a:stretch>
            <a:fillRect/>
          </a:stretch>
        </p:blipFill>
        <p:spPr bwMode="auto">
          <a:xfrm>
            <a:off x="2699793" y="3996851"/>
            <a:ext cx="4464495" cy="1360178"/>
          </a:xfrm>
          <a:prstGeom prst="rect">
            <a:avLst/>
          </a:prstGeom>
          <a:noFill/>
        </p:spPr>
      </p:pic>
      <p:pic>
        <p:nvPicPr>
          <p:cNvPr id="74756" name="Picture 74755" descr="temp.png"/>
          <p:cNvPicPr>
            <a:picLocks noChangeAspect="1"/>
          </p:cNvPicPr>
          <p:nvPr/>
        </p:nvPicPr>
        <p:blipFill>
          <a:blip r:embed="rId3"/>
          <a:stretch>
            <a:fillRect/>
          </a:stretch>
        </p:blipFill>
        <p:spPr>
          <a:xfrm>
            <a:off x="8092440" y="-256032"/>
            <a:ext cx="914400" cy="914400"/>
          </a:xfrm>
          <a:prstGeom prst="rect">
            <a:avLst/>
          </a:prstGeom>
        </p:spPr>
      </p:pic>
    </p:spTree>
    <p:extLst>
      <p:ext uri="{BB962C8B-B14F-4D97-AF65-F5344CB8AC3E}">
        <p14:creationId xmlns:p14="http://schemas.microsoft.com/office/powerpoint/2010/main" val="24337497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39091</TotalTime>
  <Words>12852</Words>
  <Application>Microsoft Office PowerPoint</Application>
  <PresentationFormat>全屏显示(4:3)</PresentationFormat>
  <Paragraphs>2914</Paragraphs>
  <Slides>162</Slides>
  <Notes>43</Notes>
  <HiddenSlides>86</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73" baseType="lpstr">
      <vt:lpstr>ArialMT</vt:lpstr>
      <vt:lpstr>宋体</vt:lpstr>
      <vt:lpstr>Arial</vt:lpstr>
      <vt:lpstr>Calibri</vt:lpstr>
      <vt:lpstr>Cambria Math</vt:lpstr>
      <vt:lpstr>Consolas</vt:lpstr>
      <vt:lpstr>Courier New</vt:lpstr>
      <vt:lpstr>Symbol</vt:lpstr>
      <vt:lpstr>Times New Roman</vt:lpstr>
      <vt:lpstr>Custom Design</vt:lpstr>
      <vt:lpstr>Worksheet</vt:lpstr>
      <vt:lpstr>CS101 Algorithms and Data Structures</vt:lpstr>
      <vt:lpstr>Excellent Resources</vt:lpstr>
      <vt:lpstr>Outline</vt:lpstr>
      <vt:lpstr>Ex1 compute the summation for a polynomial at a fixed value x.</vt:lpstr>
      <vt:lpstr>Representation of polynomial coefficients a_n</vt:lpstr>
      <vt:lpstr>Discussion 1</vt:lpstr>
      <vt:lpstr>PowerPoint 演示文稿</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Addition of Two Polynomials?</vt:lpstr>
      <vt:lpstr>PowerPoint 演示文稿</vt:lpstr>
      <vt:lpstr>Outline</vt:lpstr>
      <vt:lpstr>List ADT</vt:lpstr>
      <vt:lpstr>Operations</vt:lpstr>
      <vt:lpstr>Operations</vt:lpstr>
      <vt:lpstr>Operations</vt:lpstr>
      <vt:lpstr>Outline</vt:lpstr>
      <vt:lpstr>List based on array</vt:lpstr>
      <vt:lpstr>List based on array</vt:lpstr>
      <vt:lpstr>Outline</vt:lpstr>
      <vt:lpstr>Definition</vt:lpstr>
      <vt:lpstr>Node Class</vt:lpstr>
      <vt:lpstr>Node Constructor</vt:lpstr>
      <vt:lpstr>Accessors</vt:lpstr>
      <vt:lpstr>Linked List Class</vt:lpstr>
      <vt:lpstr>Structure</vt:lpstr>
      <vt:lpstr>Structure</vt:lpstr>
      <vt:lpstr>Structure</vt:lpstr>
      <vt:lpstr>Structure</vt:lpstr>
      <vt:lpstr>Structure</vt:lpstr>
      <vt:lpstr>Operations</vt:lpstr>
      <vt:lpstr>Operations</vt:lpstr>
      <vt:lpstr>Operations</vt:lpstr>
      <vt:lpstr>Linked Lists</vt:lpstr>
      <vt:lpstr>Linked Lists</vt:lpstr>
      <vt:lpstr>The Constructor</vt:lpstr>
      <vt:lpstr>bool empty() const</vt:lpstr>
      <vt:lpstr>Node *head() const</vt:lpstr>
      <vt:lpstr>int front() const</vt:lpstr>
      <vt:lpstr>int front() const</vt:lpstr>
      <vt:lpstr>int front() const</vt:lpstr>
      <vt:lpstr>int front() const</vt:lpstr>
      <vt:lpstr>int front() const</vt:lpstr>
      <vt:lpstr>void push_front( int )</vt:lpstr>
      <vt:lpstr>void push_front( int )</vt:lpstr>
      <vt:lpstr>void push_front( int )</vt:lpstr>
      <vt:lpstr>void push_front( int )</vt:lpstr>
      <vt:lpstr>void push_front( int )</vt:lpstr>
      <vt:lpstr>void push_front( int )</vt:lpstr>
      <vt:lpstr>void push_front( int )</vt:lpstr>
      <vt:lpstr>void push_front( int )</vt:lpstr>
      <vt:lpstr>int pop_front()</vt:lpstr>
      <vt:lpstr>int pop_front()</vt:lpstr>
      <vt:lpstr>int pop_front()</vt:lpstr>
      <vt:lpstr>int pop_front()</vt:lpstr>
      <vt:lpstr>int pop_front()</vt:lpstr>
      <vt:lpstr>int pop_front()</vt:lpstr>
      <vt:lpstr>int pop_front()</vt:lpstr>
      <vt:lpstr>Stepping through a Linked List</vt:lpstr>
      <vt:lpstr>Stepping through a Linked List</vt:lpstr>
      <vt:lpstr>Stepping through a Linked List</vt:lpstr>
      <vt:lpstr>Stepping through a Linked List</vt:lpstr>
      <vt:lpstr>int count( int ) const</vt:lpstr>
      <vt:lpstr>int count( int ) const</vt:lpstr>
      <vt:lpstr>int erase( int )</vt:lpstr>
      <vt:lpstr>Accessing Private Member Variables</vt:lpstr>
      <vt:lpstr>C++ Friends</vt:lpstr>
      <vt:lpstr>C++ Friends</vt:lpstr>
      <vt:lpstr>Destructor</vt:lpstr>
      <vt:lpstr>Destructor</vt:lpstr>
      <vt:lpstr>Destructor</vt:lpstr>
      <vt:lpstr>Making Copies</vt:lpstr>
      <vt:lpstr>Pass by Value</vt:lpstr>
      <vt:lpstr>Pass by Reference</vt:lpstr>
      <vt:lpstr>Pass by Pointer (C)</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Modifying Arguments</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Copy Constructor</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Assignment</vt:lpstr>
      <vt:lpstr>Linked list</vt:lpstr>
      <vt:lpstr>Linked list</vt:lpstr>
      <vt:lpstr>Outline</vt:lpstr>
      <vt:lpstr>Doubly linked lists</vt:lpstr>
      <vt:lpstr>Memory usage versus run times</vt:lpstr>
      <vt:lpstr>Memory usage versus run times</vt:lpstr>
      <vt:lpstr>Memory usage versus run times</vt:lpstr>
      <vt:lpstr>Outline</vt:lpstr>
      <vt:lpstr>The issue</vt:lpstr>
      <vt:lpstr>Using an array?</vt:lpstr>
      <vt:lpstr>Using an array?</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better solution</vt:lpstr>
      <vt:lpstr>A solution</vt:lpstr>
      <vt:lpstr>Analysis</vt:lpstr>
      <vt:lpstr>Reallocation of memory</vt:lpstr>
      <vt:lpstr>Reallocation of memory</vt:lpstr>
      <vt:lpstr>Reallocation of memory</vt:lpstr>
      <vt:lpstr>Reallocation of memory</vt:lpstr>
      <vt:lpstr>Reallocation of memory</vt:lpstr>
      <vt:lpstr>Reallocation of memory</vt:lpstr>
      <vt:lpstr>Reallocation of memory</vt:lpstr>
      <vt:lpstr>Outline</vt:lpstr>
      <vt:lpstr>Sparse Matrices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825</cp:revision>
  <cp:lastPrinted>2018-09-19T16:32:53Z</cp:lastPrinted>
  <dcterms:created xsi:type="dcterms:W3CDTF">2009-09-11T23:00:44Z</dcterms:created>
  <dcterms:modified xsi:type="dcterms:W3CDTF">2023-10-07T10:49:00Z</dcterms:modified>
</cp:coreProperties>
</file>