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14.vml" ContentType="application/vnd.openxmlformats-officedocument.vmlDrawing"/>
  <Override PartName="/ppt/drawings/vmlDrawing15.vml" ContentType="application/vnd.openxmlformats-officedocument.vmlDrawing"/>
  <Override PartName="/ppt/drawings/vmlDrawing16.vml" ContentType="application/vnd.openxmlformats-officedocument.vmlDrawing"/>
  <Override PartName="/ppt/drawings/vmlDrawing17.vml" ContentType="application/vnd.openxmlformats-officedocument.vmlDrawing"/>
  <Override PartName="/ppt/drawings/vmlDrawing18.vml" ContentType="application/vnd.openxmlformats-officedocument.vmlDrawing"/>
  <Override PartName="/ppt/drawings/vmlDrawing19.vml" ContentType="application/vnd.openxmlformats-officedocument.vmlDrawing"/>
  <Override PartName="/ppt/drawings/vmlDrawing2.vml" ContentType="application/vnd.openxmlformats-officedocument.vmlDrawing"/>
  <Override PartName="/ppt/drawings/vmlDrawing20.vml" ContentType="application/vnd.openxmlformats-officedocument.vmlDrawing"/>
  <Override PartName="/ppt/drawings/vmlDrawing21.vml" ContentType="application/vnd.openxmlformats-officedocument.vmlDrawing"/>
  <Override PartName="/ppt/drawings/vmlDrawing22.vml" ContentType="application/vnd.openxmlformats-officedocument.vmlDrawing"/>
  <Override PartName="/ppt/drawings/vmlDrawing23.vml" ContentType="application/vnd.openxmlformats-officedocument.vmlDrawing"/>
  <Override PartName="/ppt/drawings/vmlDrawing24.vml" ContentType="application/vnd.openxmlformats-officedocument.vmlDrawing"/>
  <Override PartName="/ppt/drawings/vmlDrawing25.vml" ContentType="application/vnd.openxmlformats-officedocument.vmlDrawing"/>
  <Override PartName="/ppt/drawings/vmlDrawing26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8"/>
  </p:notesMasterIdLst>
  <p:sldIdLst>
    <p:sldId id="541" r:id="rId2"/>
    <p:sldId id="379" r:id="rId3"/>
    <p:sldId id="380" r:id="rId4"/>
    <p:sldId id="544" r:id="rId5"/>
    <p:sldId id="542" r:id="rId6"/>
    <p:sldId id="545" r:id="rId7"/>
    <p:sldId id="546" r:id="rId8"/>
    <p:sldId id="547" r:id="rId9"/>
    <p:sldId id="548" r:id="rId10"/>
    <p:sldId id="561" r:id="rId11"/>
    <p:sldId id="549" r:id="rId12"/>
    <p:sldId id="384" r:id="rId13"/>
    <p:sldId id="389" r:id="rId14"/>
    <p:sldId id="558" r:id="rId15"/>
    <p:sldId id="390" r:id="rId16"/>
    <p:sldId id="393" r:id="rId17"/>
    <p:sldId id="394" r:id="rId18"/>
    <p:sldId id="395" r:id="rId19"/>
    <p:sldId id="398" r:id="rId20"/>
    <p:sldId id="399" r:id="rId21"/>
    <p:sldId id="440" r:id="rId22"/>
    <p:sldId id="441" r:id="rId23"/>
    <p:sldId id="413" r:id="rId24"/>
    <p:sldId id="412" r:id="rId25"/>
    <p:sldId id="414" r:id="rId26"/>
    <p:sldId id="415" r:id="rId27"/>
    <p:sldId id="417" r:id="rId28"/>
    <p:sldId id="418" r:id="rId29"/>
    <p:sldId id="419" r:id="rId30"/>
    <p:sldId id="421" r:id="rId31"/>
    <p:sldId id="420" r:id="rId32"/>
    <p:sldId id="422" r:id="rId33"/>
    <p:sldId id="423" r:id="rId34"/>
    <p:sldId id="424" r:id="rId35"/>
    <p:sldId id="425" r:id="rId36"/>
    <p:sldId id="426" r:id="rId37"/>
    <p:sldId id="562" r:id="rId38"/>
    <p:sldId id="563" r:id="rId39"/>
    <p:sldId id="427" r:id="rId40"/>
    <p:sldId id="428" r:id="rId41"/>
    <p:sldId id="429" r:id="rId42"/>
    <p:sldId id="430" r:id="rId43"/>
    <p:sldId id="431" r:id="rId44"/>
    <p:sldId id="432" r:id="rId45"/>
    <p:sldId id="559" r:id="rId46"/>
    <p:sldId id="445" r:id="rId47"/>
    <p:sldId id="433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555" r:id="rId61"/>
    <p:sldId id="463" r:id="rId62"/>
    <p:sldId id="464" r:id="rId63"/>
    <p:sldId id="465" r:id="rId64"/>
    <p:sldId id="466" r:id="rId65"/>
    <p:sldId id="467" r:id="rId66"/>
    <p:sldId id="468" r:id="rId67"/>
    <p:sldId id="551" r:id="rId68"/>
    <p:sldId id="476" r:id="rId69"/>
    <p:sldId id="469" r:id="rId70"/>
    <p:sldId id="470" r:id="rId71"/>
    <p:sldId id="472" r:id="rId72"/>
    <p:sldId id="473" r:id="rId73"/>
    <p:sldId id="474" r:id="rId74"/>
    <p:sldId id="475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489" r:id="rId83"/>
    <p:sldId id="490" r:id="rId84"/>
    <p:sldId id="491" r:id="rId85"/>
    <p:sldId id="492" r:id="rId86"/>
    <p:sldId id="493" r:id="rId87"/>
    <p:sldId id="494" r:id="rId88"/>
    <p:sldId id="495" r:id="rId89"/>
    <p:sldId id="496" r:id="rId90"/>
    <p:sldId id="498" r:id="rId91"/>
    <p:sldId id="503" r:id="rId92"/>
    <p:sldId id="504" r:id="rId93"/>
    <p:sldId id="505" r:id="rId94"/>
    <p:sldId id="506" r:id="rId95"/>
    <p:sldId id="507" r:id="rId96"/>
    <p:sldId id="508" r:id="rId97"/>
    <p:sldId id="509" r:id="rId98"/>
    <p:sldId id="510" r:id="rId99"/>
    <p:sldId id="511" r:id="rId100"/>
    <p:sldId id="512" r:id="rId101"/>
    <p:sldId id="513" r:id="rId102"/>
    <p:sldId id="514" r:id="rId103"/>
    <p:sldId id="515" r:id="rId104"/>
    <p:sldId id="516" r:id="rId105"/>
    <p:sldId id="517" r:id="rId106"/>
    <p:sldId id="519" r:id="rId107"/>
    <p:sldId id="520" r:id="rId108"/>
    <p:sldId id="521" r:id="rId109"/>
    <p:sldId id="522" r:id="rId110"/>
    <p:sldId id="560" r:id="rId111"/>
    <p:sldId id="523" r:id="rId112"/>
    <p:sldId id="524" r:id="rId113"/>
    <p:sldId id="525" r:id="rId114"/>
    <p:sldId id="526" r:id="rId115"/>
    <p:sldId id="556" r:id="rId116"/>
    <p:sldId id="528" r:id="rId117"/>
    <p:sldId id="529" r:id="rId118"/>
    <p:sldId id="530" r:id="rId119"/>
    <p:sldId id="531" r:id="rId120"/>
    <p:sldId id="532" r:id="rId121"/>
    <p:sldId id="533" r:id="rId122"/>
    <p:sldId id="534" r:id="rId123"/>
    <p:sldId id="535" r:id="rId124"/>
    <p:sldId id="536" r:id="rId125"/>
    <p:sldId id="537" r:id="rId126"/>
    <p:sldId id="557" r:id="rId1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6EAE131-24EA-4FA5-A8E1-88088CC1DEEB}">
          <p14:sldIdLst>
            <p14:sldId id="541"/>
            <p14:sldId id="379"/>
            <p14:sldId id="380"/>
            <p14:sldId id="544"/>
            <p14:sldId id="542"/>
            <p14:sldId id="545"/>
            <p14:sldId id="546"/>
            <p14:sldId id="547"/>
            <p14:sldId id="548"/>
            <p14:sldId id="561"/>
            <p14:sldId id="549"/>
            <p14:sldId id="384"/>
            <p14:sldId id="389"/>
          </p14:sldIdLst>
        </p14:section>
        <p14:section name="Untitled Section" id="{0ADCA502-53A8-44EB-999D-A8FC9200BA97}">
          <p14:sldIdLst>
            <p14:sldId id="558"/>
            <p14:sldId id="390"/>
            <p14:sldId id="393"/>
            <p14:sldId id="394"/>
            <p14:sldId id="395"/>
            <p14:sldId id="398"/>
            <p14:sldId id="399"/>
            <p14:sldId id="440"/>
            <p14:sldId id="441"/>
            <p14:sldId id="413"/>
            <p14:sldId id="412"/>
            <p14:sldId id="414"/>
            <p14:sldId id="415"/>
            <p14:sldId id="417"/>
            <p14:sldId id="418"/>
            <p14:sldId id="419"/>
            <p14:sldId id="421"/>
            <p14:sldId id="420"/>
            <p14:sldId id="422"/>
            <p14:sldId id="423"/>
            <p14:sldId id="424"/>
            <p14:sldId id="425"/>
            <p14:sldId id="426"/>
            <p14:sldId id="562"/>
            <p14:sldId id="563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Untitled Section" id="{495F650D-2BE0-4681-853E-B229B739DCA5}">
          <p14:sldIdLst>
            <p14:sldId id="559"/>
            <p14:sldId id="445"/>
            <p14:sldId id="433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55"/>
            <p14:sldId id="463"/>
            <p14:sldId id="464"/>
            <p14:sldId id="465"/>
            <p14:sldId id="466"/>
            <p14:sldId id="467"/>
            <p14:sldId id="468"/>
            <p14:sldId id="551"/>
            <p14:sldId id="476"/>
            <p14:sldId id="469"/>
            <p14:sldId id="470"/>
            <p14:sldId id="472"/>
            <p14:sldId id="473"/>
            <p14:sldId id="474"/>
            <p14:sldId id="475"/>
            <p14:sldId id="478"/>
            <p14:sldId id="479"/>
            <p14:sldId id="480"/>
            <p14:sldId id="481"/>
            <p14:sldId id="482"/>
            <p14:sldId id="483"/>
            <p14:sldId id="484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8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</p14:sldIdLst>
        </p14:section>
        <p14:section name="Untitled Section" id="{182549E2-1005-427B-9BD4-D3608BF5A660}">
          <p14:sldIdLst>
            <p14:sldId id="560"/>
            <p14:sldId id="523"/>
            <p14:sldId id="524"/>
            <p14:sldId id="525"/>
            <p14:sldId id="526"/>
            <p14:sldId id="556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4" autoAdjust="0"/>
    <p:restoredTop sz="84621" autoAdjust="0"/>
  </p:normalViewPr>
  <p:slideViewPr>
    <p:cSldViewPr>
      <p:cViewPr varScale="1">
        <p:scale>
          <a:sx n="104" d="100"/>
          <a:sy n="104" d="100"/>
        </p:scale>
        <p:origin x="1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4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-5157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" Type="http://schemas.openxmlformats.org/officeDocument/2006/relationships/slide" Target="slides/slide10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2" Type="http://schemas.openxmlformats.org/officeDocument/2006/relationships/slide" Target="slides/slide11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notesMaster" Target="notesMasters/notesMaster1.xml"/><Relationship Id="rId129" Type="http://schemas.openxmlformats.org/officeDocument/2006/relationships/presProps" Target="presProps.xml"/><Relationship Id="rId13" Type="http://schemas.openxmlformats.org/officeDocument/2006/relationships/slide" Target="slides/slide12.xml"/><Relationship Id="rId130" Type="http://schemas.openxmlformats.org/officeDocument/2006/relationships/viewProps" Target="viewProps.xml"/><Relationship Id="rId131" Type="http://schemas.openxmlformats.org/officeDocument/2006/relationships/theme" Target="theme/theme1.xml"/><Relationship Id="rId132" Type="http://schemas.openxmlformats.org/officeDocument/2006/relationships/tableStyles" Target="tableStyles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" Type="http://schemas.openxmlformats.org/officeDocument/2006/relationships/slide" Target="slides/slide5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" Type="http://schemas.openxmlformats.org/officeDocument/2006/relationships/slide" Target="slides/slide6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" Type="http://schemas.openxmlformats.org/officeDocument/2006/relationships/slide" Target="slides/slide7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" Type="http://schemas.openxmlformats.org/officeDocument/2006/relationships/slide" Target="slides/slide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24.wmf"/><Relationship Id="rId10" Type="http://schemas.openxmlformats.org/officeDocument/2006/relationships/image" Target="../media/image33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image" Target="../media/image29.wmf"/><Relationship Id="rId7" Type="http://schemas.openxmlformats.org/officeDocument/2006/relationships/image" Target="../media/image30.wmf"/><Relationship Id="rId8" Type="http://schemas.openxmlformats.org/officeDocument/2006/relationships/image" Target="../media/image31.wmf"/><Relationship Id="rId9" Type="http://schemas.openxmlformats.org/officeDocument/2006/relationships/image" Target="../media/image32.w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'1.0' encoding='UTF-8' standalone='yes'?>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'1.0' encoding='UTF-8' standalone='yes'?>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16.vml.rels><?xml version='1.0' encoding='UTF-8' standalone='yes'?>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'1.0' encoding='UTF-8' standalone='yes'?>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8.vml.rels><?xml version='1.0' encoding='UTF-8' standalone='yes'?>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9.vml.rels><?xml version='1.0' encoding='UTF-8' standalone='yes'?>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'1.0' encoding='UTF-8' standalone='yes'?>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1.vml.rels><?xml version='1.0' encoding='UTF-8' standalone='yes'?>
<Relationships xmlns="http://schemas.openxmlformats.org/package/2006/relationships"><Relationship Id="rId1" Type="http://schemas.openxmlformats.org/officeDocument/2006/relationships/image" Target="../media/image63.wmf"/><Relationship Id="rId2" Type="http://schemas.openxmlformats.org/officeDocument/2006/relationships/image" Target="../media/image64.wmf"/><Relationship Id="rId3" Type="http://schemas.openxmlformats.org/officeDocument/2006/relationships/image" Target="../media/image65.wmf"/></Relationships>
</file>

<file path=ppt/drawings/_rels/vmlDrawing22.vml.rels><?xml version='1.0' encoding='UTF-8' standalone='yes'?>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3.vml.rels><?xml version='1.0' encoding='UTF-8' standalone='yes'?>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4.vml.rels><?xml version='1.0' encoding='UTF-8' standalone='yes'?>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5.vml.rels><?xml version='1.0' encoding='UTF-8' standalone='yes'?>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6.vml.rels><?xml version='1.0' encoding='UTF-8' standalone='yes'?>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2.wmf"/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12.wmf"/><Relationship Id="rId3" Type="http://schemas.openxmlformats.org/officeDocument/2006/relationships/image" Target="../media/image20.w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9/18/22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0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0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0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0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0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0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0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0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0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0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0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7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8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8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9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9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9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9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9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C11BF-C013-4618-A8BA-081214EE9F2F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Contains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重点应该是落在各种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symbol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的意义，关系，以及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best worst average case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吧。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Outline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里面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4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个主题都留了基础的需要总结讲解的例子，后面有一些具体的例子比如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selection sort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因为后面要单独讲就隐藏了。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80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6467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D10E0D-4813-45D4-9F2D-7433BD31A0D8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390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/>
              <a:t>假设剩下的一半里面</a:t>
            </a:r>
            <a:r>
              <a:rPr lang="zh-CN" altLang="en-US" dirty="0"/>
              <a:t>，百分之五十的概率在第一个</a:t>
            </a:r>
            <a:r>
              <a:rPr lang="en-US" altLang="zh-CN" dirty="0"/>
              <a:t>element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2C4A2-0248-46AD-A440-C6762CFF172B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6330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只要max被选出来</a:t>
            </a:r>
            <a:r>
              <a:rPr lang="zh-CN" altLang="en-US" dirty="0"/>
              <a:t>，后面就不需要执行了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  <a:p>
            <a:endParaRPr lang="en-US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C02B71-39CC-418D-ADE9-64683DCD342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2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1137BE-2EA1-4204-9DD8-3111F9F05C4F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0824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2E9AD-949C-4146-B613-9851615AD40D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1665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3C498E-1CFD-4C62-B2C6-E490E1DECC34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0120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95698-EC0D-4451-974A-37D6443C532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659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6FCE9-A78E-4E08-A080-4B548ACC4A02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94079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CBE12-87FE-4AD1-AB25-EDEF795EDFC6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2146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28029-F918-4975-B1D7-695F5180BF68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206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9B4F2-FD3F-4979-B67E-21EA9E824ACA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5238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B790A-4A7E-4DB1-895D-E5BC01FCED2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8103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0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82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Note that for small values of </a:t>
            </a:r>
            <a:r>
              <a:rPr lang="en-CA" altLang="zh-CN" i="1" dirty="0"/>
              <a:t>n</a:t>
            </a:r>
            <a:r>
              <a:rPr lang="en-CA" altLang="zh-CN" dirty="0"/>
              <a:t>, it may be reasonable to use an algorithm that is asymptotically more expensive, but we will consider these on a one-by-one basis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48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83580-6A4D-4FE1-AA94-27B0708498C7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F9F4F-6B79-43EB-BC0D-4C597B4F8C1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34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CA7BA8-41FC-4989-898E-87456CA6045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9B5AE-7077-48C5-9951-8249C759E3B9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71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0A2E6-F0F9-4566-A733-282A2996E68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03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45888-1EA2-462A-A37C-E479D70A216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8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81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4BC68-670F-444D-BF25-F3C6E5AEADD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82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888B24-017A-4989-BD6A-C4590143BC7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057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4A14BD-8C21-4F77-B2D3-EA8A0C06C29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0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ED894-CCE3-4B50-893A-5FD6FB898B0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73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8F852-989A-4B57-9813-C60E03FE7EEB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5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8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1605D-9E73-48C6-B145-0430DE70B25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0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99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29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C8165-BA5D-49CC-A980-C71C61E15C7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417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71925-1735-4A27-AC57-EC4D32B7143E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57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2FED3-2B9B-42BA-85F9-4359B7A1B86F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687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35B4-C4F6-47A2-8263-E774F0BB574F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703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3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08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55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49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188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74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93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522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866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29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158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650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Defining</a:t>
            </a:r>
            <a:r>
              <a:rPr lang="en-CA" baseline="0" dirty="0"/>
              <a:t> big-O with multiple variables is tricky. Ref: http://people.cs.ksu.edu/~rhowell/asymptotic.pdf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10860-A8EC-484F-9C73-3528F7533219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543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EEC41-0AC9-4C20-B60C-8C159C7203F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05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28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9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608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24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6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326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918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201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4009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7268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63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511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00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2712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708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82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54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599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758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04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6586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260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5352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2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3065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085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1993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023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205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893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585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416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229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339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2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228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613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032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38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0150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1454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754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595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322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74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9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56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325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60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1358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647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2099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8461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089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225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DD09A2-44B0-42DA-9CAE-DFBEB4D94075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842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0483E-38FD-4D5C-A482-661F72864E8D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5812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19777-EF02-403D-A50D-41783CAD4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0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41BD4B-8C8D-4F13-B8FB-E6D003F32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1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826BD6-EF89-9341-B45C-446EE9224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377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5" Type="http://schemas.openxmlformats.org/officeDocument/2006/relationships/image" Target="../media/image76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4.png"/><Relationship Id="rId4" Type="http://schemas.openxmlformats.org/officeDocument/2006/relationships/image" Target="../media/image76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5.png"/><Relationship Id="rId4" Type="http://schemas.openxmlformats.org/officeDocument/2006/relationships/image" Target="../media/image76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76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0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58.wmf"/><Relationship Id="rId6" Type="http://schemas.openxmlformats.org/officeDocument/2006/relationships/image" Target="../media/image76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6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2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59.wmf"/><Relationship Id="rId6" Type="http://schemas.openxmlformats.org/officeDocument/2006/relationships/image" Target="../media/image76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3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60.wmf"/><Relationship Id="rId6" Type="http://schemas.openxmlformats.org/officeDocument/2006/relationships/image" Target="../media/image76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4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61.wmf"/><Relationship Id="rId6" Type="http://schemas.openxmlformats.org/officeDocument/2006/relationships/image" Target="../media/image76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5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62.wmf"/><Relationship Id="rId6" Type="http://schemas.openxmlformats.org/officeDocument/2006/relationships/image" Target="../media/image76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1.vml"/><Relationship Id="rId10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6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63.w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64.w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65.wmf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76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76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76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66.wmf"/><Relationship Id="rId6" Type="http://schemas.openxmlformats.org/officeDocument/2006/relationships/image" Target="../media/image76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1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67.wmf"/><Relationship Id="rId6" Type="http://schemas.openxmlformats.org/officeDocument/2006/relationships/image" Target="../media/image76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76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76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4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68.wmf"/><Relationship Id="rId6" Type="http://schemas.openxmlformats.org/officeDocument/2006/relationships/image" Target="../media/image76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69.png"/><Relationship Id="rId4" Type="http://schemas.openxmlformats.org/officeDocument/2006/relationships/image" Target="../media/image7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6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70.png"/><Relationship Id="rId4" Type="http://schemas.openxmlformats.org/officeDocument/2006/relationships/image" Target="../media/image76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7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71.wmf"/><Relationship Id="rId6" Type="http://schemas.openxmlformats.org/officeDocument/2006/relationships/image" Target="../media/image76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73.png"/><Relationship Id="rId4" Type="http://schemas.openxmlformats.org/officeDocument/2006/relationships/image" Target="../media/image76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76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1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74.wmf"/><Relationship Id="rId6" Type="http://schemas.openxmlformats.org/officeDocument/2006/relationships/image" Target="../media/image76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7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7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6" Type="http://schemas.openxmlformats.org/officeDocument/2006/relationships/image" Target="../media/image7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6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4.wmf"/><Relationship Id="rId9" Type="http://schemas.openxmlformats.org/officeDocument/2006/relationships/image" Target="../media/image7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7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7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7.vml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20.wmf"/><Relationship Id="rId14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8.wmf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8.vml"/><Relationship Id="rId10" Type="http://schemas.openxmlformats.org/officeDocument/2006/relationships/image" Target="../media/image16.jpg"/><Relationship Id="rId11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9.vml"/><Relationship Id="rId10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3.wmf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0.vml"/><Relationship Id="rId10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28.wmf"/><Relationship Id="rId14" Type="http://schemas.openxmlformats.org/officeDocument/2006/relationships/oleObject" Target="../embeddings/oleObject25.bin"/><Relationship Id="rId15" Type="http://schemas.openxmlformats.org/officeDocument/2006/relationships/image" Target="../media/image29.wmf"/><Relationship Id="rId16" Type="http://schemas.openxmlformats.org/officeDocument/2006/relationships/oleObject" Target="../embeddings/oleObject26.bin"/><Relationship Id="rId17" Type="http://schemas.openxmlformats.org/officeDocument/2006/relationships/image" Target="../media/image30.wmf"/><Relationship Id="rId18" Type="http://schemas.openxmlformats.org/officeDocument/2006/relationships/oleObject" Target="../embeddings/oleObject27.bin"/><Relationship Id="rId19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20" Type="http://schemas.openxmlformats.org/officeDocument/2006/relationships/oleObject" Target="../embeddings/oleObject28.bin"/><Relationship Id="rId21" Type="http://schemas.openxmlformats.org/officeDocument/2006/relationships/image" Target="../media/image32.wmf"/><Relationship Id="rId22" Type="http://schemas.openxmlformats.org/officeDocument/2006/relationships/oleObject" Target="../embeddings/oleObject29.bin"/><Relationship Id="rId23" Type="http://schemas.openxmlformats.org/officeDocument/2006/relationships/image" Target="../media/image33.wmf"/><Relationship Id="rId24" Type="http://schemas.openxmlformats.org/officeDocument/2006/relationships/image" Target="../media/image76.png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5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6.wm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76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6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6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7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7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7.wmf"/><Relationship Id="rId6" Type="http://schemas.openxmlformats.org/officeDocument/2006/relationships/image" Target="../media/image7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6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76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9.wmf"/><Relationship Id="rId6" Type="http://schemas.openxmlformats.org/officeDocument/2006/relationships/image" Target="../media/image76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76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76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6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go-visualizer.jasonpark.me/#path=search/binary_search/recursive" TargetMode="External"/><Relationship Id="rId3" Type="http://schemas.openxmlformats.org/officeDocument/2006/relationships/image" Target="../media/image76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6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6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6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6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6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6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Relationship Id="rId4" Type="http://schemas.openxmlformats.org/officeDocument/2006/relationships/image" Target="../media/image7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Relationship Id="rId4" Type="http://schemas.openxmlformats.org/officeDocument/2006/relationships/image" Target="../media/image7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6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6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6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6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6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6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6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42.wmf"/><Relationship Id="rId6" Type="http://schemas.openxmlformats.org/officeDocument/2006/relationships/image" Target="../media/image76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image" Target="../media/image76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6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6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6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6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6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43.wmf"/><Relationship Id="rId6" Type="http://schemas.openxmlformats.org/officeDocument/2006/relationships/image" Target="../media/image76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6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6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6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image" Target="../media/image76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6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6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4.png"/><Relationship Id="rId4" Type="http://schemas.openxmlformats.org/officeDocument/2006/relationships/image" Target="../media/image76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6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6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6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6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6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6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6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46.wmf"/><Relationship Id="rId8" Type="http://schemas.openxmlformats.org/officeDocument/2006/relationships/image" Target="../media/image7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image" Target="../media/image76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6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6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6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7.png"/><Relationship Id="rId4" Type="http://schemas.openxmlformats.org/officeDocument/2006/relationships/image" Target="../media/image76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8.png"/><Relationship Id="rId4" Type="http://schemas.openxmlformats.org/officeDocument/2006/relationships/image" Target="../media/image76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9.png"/><Relationship Id="rId4" Type="http://schemas.openxmlformats.org/officeDocument/2006/relationships/image" Target="../media/image76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0.png"/><Relationship Id="rId4" Type="http://schemas.openxmlformats.org/officeDocument/2006/relationships/image" Target="../media/image76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1.png"/><Relationship Id="rId4" Type="http://schemas.openxmlformats.org/officeDocument/2006/relationships/image" Target="../media/image76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2.png"/><Relationship Id="rId4" Type="http://schemas.openxmlformats.org/officeDocument/2006/relationships/image" Target="../media/image76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3.png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 dirty="0"/>
              <a:t>Algorithm Analysis</a:t>
            </a:r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Algorithm Analysis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2,3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100" name="Picture 40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0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C6-2006-894C-98AF-47BCCD9D404D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0" y="688975"/>
          <a:ext cx="9144000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4" name="Chart" r:id="rId3" imgW="5201107" imgH="3200705" progId="Excel.Chart.8">
                  <p:embed/>
                </p:oleObj>
              </mc:Choice>
              <mc:Fallback>
                <p:oleObj name="Chart" r:id="rId3" imgW="5201107" imgH="32007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791"/>
                      <a:stretch>
                        <a:fillRect/>
                      </a:stretch>
                    </p:blipFill>
                    <p:spPr bwMode="auto">
                      <a:xfrm>
                        <a:off x="0" y="688975"/>
                        <a:ext cx="9144000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4267200" y="1600200"/>
            <a:ext cx="4495800" cy="3048000"/>
            <a:chOff x="2688" y="1008"/>
            <a:chExt cx="2832" cy="1920"/>
          </a:xfrm>
        </p:grpSpPr>
        <p:sp>
          <p:nvSpPr>
            <p:cNvPr id="108547" name="AutoShape 3"/>
            <p:cNvSpPr>
              <a:spLocks noChangeArrowheads="1"/>
            </p:cNvSpPr>
            <p:nvPr/>
          </p:nvSpPr>
          <p:spPr bwMode="auto">
            <a:xfrm>
              <a:off x="2688" y="1008"/>
              <a:ext cx="1008" cy="384"/>
            </a:xfrm>
            <a:prstGeom prst="wedgeRectCallout">
              <a:avLst>
                <a:gd name="adj1" fmla="val 50894"/>
                <a:gd name="adj2" fmla="val 13385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2</a:t>
              </a:r>
            </a:p>
          </p:txBody>
        </p:sp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4512" y="2544"/>
              <a:ext cx="1008" cy="384"/>
            </a:xfrm>
            <a:prstGeom prst="wedgeRectCallout">
              <a:avLst>
                <a:gd name="adj1" fmla="val -102681"/>
                <a:gd name="adj2" fmla="val -19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1</a:t>
              </a:r>
            </a:p>
          </p:txBody>
        </p:sp>
      </p:grp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8925" y="5527675"/>
            <a:ext cx="3294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Recall: we search n times</a:t>
            </a:r>
            <a:br>
              <a:rPr lang="en-US" altLang="en-US"/>
            </a:br>
            <a:r>
              <a:rPr lang="en-US" altLang="en-US"/>
              <a:t>Linear =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Binary = O(n log n)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08551" name="Picture 108550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array is sorted:</a:t>
            </a:r>
          </a:p>
        </p:txBody>
      </p:sp>
      <p:pic>
        <p:nvPicPr>
          <p:cNvPr id="86021" name="Picture 8602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18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2205757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8704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15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replacing each Landau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3933825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5197475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0" name="Picture 88069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376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see this by hand, consider the following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63713" y="3357563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5" name="Equation" r:id="rId4" imgW="2844720" imgH="1625400" progId="Equation.3">
                  <p:embed/>
                </p:oleObj>
              </mc:Choice>
              <mc:Fallback>
                <p:oleObj name="Equation" r:id="rId4" imgW="284472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6148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8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Now consider binary search of a sorted list: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Also, if 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zh-CN" dirty="0">
                <a:latin typeface="Arial" charset="0"/>
                <a:cs typeface="Arial" charset="0"/>
              </a:rPr>
              <a:t>, then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T(1) = </a:t>
            </a:r>
            <a:r>
              <a:rPr lang="en-US" altLang="zh-CN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altLang="zh-CN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89092" name="Picture 890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551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Thus we have to solve: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is an integer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Then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>
                <a:latin typeface="Arial" charset="0"/>
                <a:cs typeface="Arial" charset="0"/>
              </a:rPr>
              <a:t>–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67435"/>
              </p:ext>
            </p:extLst>
          </p:nvPr>
        </p:nvGraphicFramePr>
        <p:xfrm>
          <a:off x="2555875" y="1897955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9" name="Equation" r:id="rId4" imgW="1765080" imgH="609480" progId="Equation.3">
                  <p:embed/>
                </p:oleObj>
              </mc:Choice>
              <mc:Fallback>
                <p:oleObj name="Equation" r:id="rId4" imgW="1765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97955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7172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96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484438" y="22764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2" name="Equation" r:id="rId4" imgW="1815840" imgH="1981080" progId="Equation.3">
                  <p:embed/>
                </p:oleObj>
              </mc:Choice>
              <mc:Fallback>
                <p:oleObj name="Equation" r:id="rId4" imgW="181584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Picture 819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450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700338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7" name="Equation" r:id="rId4" imgW="1485720" imgH="1460160" progId="Equation.3">
                  <p:embed/>
                </p:oleObj>
              </mc:Choice>
              <mc:Fallback>
                <p:oleObj name="Equation" r:id="rId4" imgW="148572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9220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195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steps: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because </a:t>
            </a:r>
            <a:r>
              <a:rPr lang="en-US" dirty="0">
                <a:latin typeface="Times New Roman" pitchFamily="18" charset="0"/>
                <a:cs typeface="Arial" charset="0"/>
              </a:rPr>
              <a:t>T(1) = 1</a:t>
            </a:r>
            <a:endParaRPr lang="en-US" sz="18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484438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0" name="Equation" r:id="rId4" imgW="1765080" imgH="723600" progId="Equation.3">
                  <p:embed/>
                </p:oleObj>
              </mc:Choice>
              <mc:Fallback>
                <p:oleObj name="Equation" r:id="rId4" imgW="1765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10244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4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but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>
                <a:latin typeface="Symbol" pitchFamily="18" charset="2"/>
                <a:cs typeface="Arial" charset="0"/>
              </a:rPr>
              <a:t>Q 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3220"/>
              </p:ext>
            </p:extLst>
          </p:nvPr>
        </p:nvGraphicFramePr>
        <p:xfrm>
          <a:off x="1403350" y="3265488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62" name="Equation" r:id="rId4" imgW="3619440" imgH="812520" progId="Equation.DSMT4">
                  <p:embed/>
                </p:oleObj>
              </mc:Choice>
              <mc:Fallback>
                <p:oleObj name="Equation" r:id="rId4" imgW="3619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65488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20836"/>
              </p:ext>
            </p:extLst>
          </p:nvPr>
        </p:nvGraphicFramePr>
        <p:xfrm>
          <a:off x="3934618" y="2581592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63" name="Equation" r:id="rId6" imgW="838080" imgH="469800" progId="Equation.DSMT4">
                  <p:embed/>
                </p:oleObj>
              </mc:Choice>
              <mc:Fallback>
                <p:oleObj name="Equation" r:id="rId6" imgW="838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618" y="2581592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53778"/>
              </p:ext>
            </p:extLst>
          </p:nvPr>
        </p:nvGraphicFramePr>
        <p:xfrm>
          <a:off x="5855493" y="2809875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64" name="Equation" r:id="rId8" imgW="596880" imgH="177480" progId="Equation.DSMT4">
                  <p:embed/>
                </p:oleObj>
              </mc:Choice>
              <mc:Fallback>
                <p:oleObj name="Equation" r:id="rId8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3" y="2809875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11270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Analytical comparison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search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Binary search</a:t>
            </a:r>
          </a:p>
          <a:p>
            <a:pPr lvl="1"/>
            <a:r>
              <a:rPr lang="en-US" altLang="zh-CN" dirty="0"/>
              <a:t>O(log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So binary search is better than linear search</a:t>
            </a:r>
            <a:endParaRPr lang="zh-CN" altLang="en-US" dirty="0"/>
          </a:p>
        </p:txBody>
      </p:sp>
      <p:pic>
        <p:nvPicPr>
          <p:cNvPr id="13" name="Picture 12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29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Best-, worst-, and average-case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890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When determining the run time of an algorithm, because the data may not be deterministic, we may be interested in: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Worst-case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many cases, these will be significantly different</a:t>
            </a:r>
          </a:p>
        </p:txBody>
      </p:sp>
      <p:pic>
        <p:nvPicPr>
          <p:cNvPr id="91140" name="Picture 911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005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Searching a list linearly is simple enough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count the number of comparisons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first element is the one we’re looking for: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last element is the one we’re looking for, or it is not in the list: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 case?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We need some information about the list...</a:t>
            </a:r>
          </a:p>
        </p:txBody>
      </p:sp>
      <p:pic>
        <p:nvPicPr>
          <p:cNvPr id="92164" name="Picture 921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Assume the item we are looking for is in the list and equally likely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list is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then there is a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chance of it being in the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location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sum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059832" y="4077072"/>
          <a:ext cx="3609256" cy="10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29" name="Equation" r:id="rId4" imgW="1688760" imgH="482400" progId="Equation.3">
                  <p:embed/>
                </p:oleObj>
              </mc:Choice>
              <mc:Fallback>
                <p:oleObj name="Equation" r:id="rId4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3609256" cy="1030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2292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568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have a different distribution: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50% chance that the element is the first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each subsequent element, the probability is reduced by ½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write: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altLang="zh-CN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77627"/>
              </p:ext>
            </p:extLst>
          </p:nvPr>
        </p:nvGraphicFramePr>
        <p:xfrm>
          <a:off x="3276601" y="3573016"/>
          <a:ext cx="2663551" cy="109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3" name="Equation" r:id="rId4" imgW="1168200" imgH="482400" progId="Equation.3">
                  <p:embed/>
                </p:oleObj>
              </mc:Choice>
              <mc:Fallback>
                <p:oleObj name="Equation" r:id="rId4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73016"/>
                        <a:ext cx="2663551" cy="109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55972" y="3892123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pic>
        <p:nvPicPr>
          <p:cNvPr id="13317" name="Picture 1331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Best-case run time</a:t>
            </a:r>
          </a:p>
          <a:p>
            <a:pPr lvl="1"/>
            <a:r>
              <a:rPr lang="en-US" altLang="zh-CN" dirty="0"/>
              <a:t>Not so useful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Average-case run time</a:t>
            </a:r>
          </a:p>
          <a:p>
            <a:pPr lvl="1" eaLnBrk="1" hangingPunct="1"/>
            <a:r>
              <a:rPr lang="en-US" altLang="zh-CN" dirty="0"/>
              <a:t>Need to choose a distribution over input instances</a:t>
            </a:r>
          </a:p>
          <a:p>
            <a:pPr lvl="1" eaLnBrk="1" hangingPunct="1"/>
            <a:r>
              <a:rPr lang="en-US" altLang="zh-CN" dirty="0"/>
              <a:t>Average-case analysis may tell us more about the choice of distributions than about the algorithm itself.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Worst-case run time</a:t>
            </a:r>
          </a:p>
          <a:p>
            <a:pPr lvl="1" eaLnBrk="1" hangingPunct="1"/>
            <a:r>
              <a:rPr lang="en-US" altLang="zh-CN" dirty="0"/>
              <a:t>Most widely used to capture efficiency in practice.</a:t>
            </a:r>
          </a:p>
          <a:p>
            <a:pPr lvl="1" eaLnBrk="1" hangingPunct="1"/>
            <a:r>
              <a:rPr lang="en-US" altLang="zh-CN" dirty="0"/>
              <a:t>Draconian view, but hard to find effective alternative. </a:t>
            </a:r>
          </a:p>
          <a:p>
            <a:pPr lvl="1"/>
            <a:r>
              <a:rPr lang="en-US" altLang="zh-CN" dirty="0"/>
              <a:t>Exceptions: some worst-case exponential-time algorithms are widely used because the worst-case instances seem to be rare.</a:t>
            </a:r>
          </a:p>
          <a:p>
            <a:pPr lvl="2"/>
            <a:r>
              <a:rPr lang="en-US" altLang="zh-CN" dirty="0"/>
              <a:t>E.g., the simplex algorithm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730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Previously, we had an example where we were looking for the number of times a particular assignment statement was executed: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}</a:t>
            </a:r>
          </a:p>
        </p:txBody>
      </p:sp>
      <p:pic>
        <p:nvPicPr>
          <p:cNvPr id="94212" name="Picture 942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553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This example is taken from </a:t>
            </a:r>
            <a:r>
              <a:rPr lang="en-US" dirty="0" err="1">
                <a:latin typeface="Arial" charset="0"/>
                <a:cs typeface="Arial" charset="0"/>
              </a:rPr>
              <a:t>Preiss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best case was once (first element is largest)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worst case was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times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average case, we must consider: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What is the probability that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object is the largest of the first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objects?</a:t>
            </a:r>
          </a:p>
        </p:txBody>
      </p:sp>
      <p:pic>
        <p:nvPicPr>
          <p:cNvPr id="95236" name="Picture 952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054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To consider this question, we must assume that elements in the array are evenly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sub-list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the probability that any one element is the largest is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value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, there are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dirty="0">
                <a:latin typeface="Arial" charset="0"/>
                <a:cs typeface="Arial" charset="0"/>
              </a:rPr>
              <a:t> objects, hence</a:t>
            </a:r>
          </a:p>
          <a:p>
            <a:endParaRPr lang="en-US" sz="1800" dirty="0"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347864" y="4293096"/>
          <a:ext cx="2808312" cy="112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6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293096"/>
                        <a:ext cx="2808312" cy="112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14340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690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the sum by an integral – what is the area under: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1293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987" name="Picture 29798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dimensions of an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objects stored in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Multiplying a </a:t>
            </a:r>
            <a:r>
              <a:rPr lang="en-US" i="1">
                <a:latin typeface="Times New Roman" pitchFamily="18" charset="0"/>
                <a:cs typeface="Arial" charset="0"/>
              </a:rPr>
              <a:t>k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>
                <a:latin typeface="Arial" charset="0"/>
                <a:cs typeface="Arial" charset="0"/>
              </a:rPr>
              <a:t>and an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sparse matrices of size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with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18436" name="Picture 184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this by the </a:t>
            </a:r>
            <a:r>
              <a:rPr lang="en-US" dirty="0">
                <a:latin typeface="Times New Roman" pitchFamily="18" charset="0"/>
                <a:cs typeface="Arial" charset="0"/>
              </a:rPr>
              <a:t>1/(</a:t>
            </a:r>
            <a:r>
              <a:rPr 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  <a:r>
              <a:rPr lang="en-US" dirty="0">
                <a:latin typeface="Arial" charset="0"/>
                <a:cs typeface="Arial" charset="0"/>
              </a:rPr>
              <a:t> integrated from </a:t>
            </a:r>
            <a:r>
              <a:rPr 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dirty="0">
                <a:latin typeface="Arial" charset="0"/>
                <a:cs typeface="Arial" charset="0"/>
              </a:rPr>
              <a:t> to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63" name="Picture 29696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043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From calculus: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 about the error?  Our approximation would be useless if the error was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493838" y="2168525"/>
          <a:ext cx="67802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0" name="Equation" r:id="rId4" imgW="3187440" imgH="431640" progId="Equation.DSMT4">
                  <p:embed/>
                </p:oleObj>
              </mc:Choice>
              <mc:Fallback>
                <p:oleObj name="Equation" r:id="rId4" imgW="318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168525"/>
                        <a:ext cx="678021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15364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48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following image which highlights the errors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errors can be </a:t>
            </a:r>
            <a:r>
              <a:rPr lang="en-US" i="1" dirty="0">
                <a:latin typeface="Arial" charset="0"/>
                <a:cs typeface="Arial" charset="0"/>
              </a:rPr>
              <a:t>fit</a:t>
            </a:r>
            <a:r>
              <a:rPr lang="en-US" dirty="0">
                <a:latin typeface="Arial" charset="0"/>
                <a:cs typeface="Arial" charset="0"/>
              </a:rPr>
              <a:t> into the box </a:t>
            </a:r>
            <a:r>
              <a:rPr lang="en-US" dirty="0">
                <a:latin typeface="Times New Roman" pitchFamily="18" charset="0"/>
                <a:cs typeface="Arial" charset="0"/>
              </a:rPr>
              <a:t>[0, 1]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  <a:cs typeface="Arial" charset="0"/>
              </a:rPr>
              <a:t> [0, 1]</a:t>
            </a:r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7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115616" y="4941168"/>
            <a:ext cx="57606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15616" y="5192361"/>
            <a:ext cx="136815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15616" y="5324654"/>
            <a:ext cx="201622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15616" y="5433501"/>
            <a:ext cx="280831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15616" y="5472010"/>
            <a:ext cx="3465016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011" name="Picture 29901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error must be </a:t>
            </a:r>
            <a:r>
              <a:rPr lang="en-US" dirty="0">
                <a:latin typeface="Times New Roman" pitchFamily="18" charset="0"/>
                <a:cs typeface="Arial" charset="0"/>
              </a:rPr>
              <a:t>&lt;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fact, it converges to </a:t>
            </a:r>
            <a:r>
              <a:rPr lang="en-US" dirty="0">
                <a:latin typeface="Symbol" pitchFamily="18" charset="2"/>
                <a:cs typeface="Arial" charset="0"/>
              </a:rPr>
              <a:t>g</a:t>
            </a:r>
            <a:r>
              <a:rPr lang="en-US" dirty="0">
                <a:latin typeface="Times New Roman" pitchFamily="18" charset="0"/>
                <a:cs typeface="Arial" charset="0"/>
              </a:rPr>
              <a:t> ≈ 0.57721566490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error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r="19956"/>
          <a:stretch/>
        </p:blipFill>
        <p:spPr bwMode="auto">
          <a:xfrm>
            <a:off x="5004048" y="3316996"/>
            <a:ext cx="3915853" cy="337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0035" name="Picture 30003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07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the number of times that the assignment statement will be executed, assuming an even distribution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pic>
        <p:nvPicPr>
          <p:cNvPr id="100356" name="Picture 1003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7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Cases</a:t>
            </a: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400" dirty="0"/>
              <a:t>	</a:t>
            </a:r>
            <a:r>
              <a:rPr lang="en-US" dirty="0"/>
              <a:t>Thus, the total run of: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	is </a:t>
            </a:r>
            <a:endParaRPr lang="en-US" sz="1050" b="1" dirty="0">
              <a:latin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050" dirty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397000" y="4797425"/>
          <a:ext cx="55578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4" name="Equation" r:id="rId4" imgW="2857320" imgH="457200" progId="Equation.DSMT4">
                  <p:embed/>
                </p:oleObj>
              </mc:Choice>
              <mc:Fallback>
                <p:oleObj name="Equation" r:id="rId4" imgW="285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797425"/>
                        <a:ext cx="5557838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8" name="Picture 16387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5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cs typeface="Arial" charset="0"/>
              </a:rPr>
              <a:t>Summary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Justification for analysis</a:t>
            </a:r>
          </a:p>
          <a:p>
            <a:r>
              <a:rPr lang="en-US"/>
              <a:t>Landau symbols</a:t>
            </a:r>
          </a:p>
          <a:p>
            <a:pPr lvl="1"/>
            <a:r>
              <a:rPr lang="en-US" altLang="zh-CN" b="1">
                <a:latin typeface="Times New Roman" pitchFamily="18" charset="0"/>
                <a:cs typeface="Arial" charset="0"/>
              </a:rPr>
              <a:t>o  O</a:t>
            </a:r>
            <a:r>
              <a:rPr lang="en-US" altLang="zh-CN" b="1">
                <a:latin typeface="Arial" charset="0"/>
                <a:cs typeface="Arial" charset="0"/>
              </a:rPr>
              <a:t> </a:t>
            </a:r>
            <a:r>
              <a:rPr lang="en-US" altLang="zh-CN" b="1">
                <a:latin typeface="Symbol" pitchFamily="18" charset="2"/>
                <a:cs typeface="Arial" charset="0"/>
              </a:rPr>
              <a:t> Q  W  w</a:t>
            </a:r>
            <a:endParaRPr lang="en-US"/>
          </a:p>
          <a:p>
            <a:r>
              <a:rPr lang="en-US" altLang="zh-CN"/>
              <a:t>Run time of programs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Basic operations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Recursive functions</a:t>
            </a:r>
            <a:endParaRPr lang="en-US" altLang="zh-CN"/>
          </a:p>
          <a:p>
            <a:r>
              <a:rPr lang="en-US" altLang="zh-CN"/>
              <a:t>Best-, worst-, and average-case</a:t>
            </a:r>
          </a:p>
          <a:p>
            <a:pPr lvl="1"/>
            <a:endParaRPr lang="en-US" dirty="0"/>
          </a:p>
        </p:txBody>
      </p:sp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3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 algorithm, we want to describe its computational cost mathematically and in a machine-independent way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this, we need Landau symbols (a.k.a. Big-O notation) and the associated asymptotic analysis</a:t>
            </a:r>
          </a:p>
        </p:txBody>
      </p:sp>
      <p:pic>
        <p:nvPicPr>
          <p:cNvPr id="23556" name="Picture 2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>
                <a:solidFill>
                  <a:srgbClr val="FF0000"/>
                </a:solidFill>
              </a:rPr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89040"/>
            <a:ext cx="4248472" cy="2853358"/>
          </a:xfrm>
          <a:prstGeom prst="rect">
            <a:avLst/>
          </a:prstGeom>
        </p:spPr>
      </p:pic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   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look very different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304" y="2780928"/>
            <a:ext cx="6210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035" name="Picture 17203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Yet on the range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07" name="Picture 17510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i="1" dirty="0">
                <a:latin typeface="Arial" charset="0"/>
                <a:cs typeface="Arial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19250" y="3141663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56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1028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  and   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 dirty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dirty="0">
                <a:latin typeface="Arial" charset="0"/>
                <a:cs typeface="Arial" charset="0"/>
              </a:rPr>
              <a:t>, they are very different</a:t>
            </a:r>
          </a:p>
        </p:txBody>
      </p:sp>
      <p:pic>
        <p:nvPicPr>
          <p:cNvPr id="176131" name="Picture 17613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Still, 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328" y="2650560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179" name="Picture 17817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in the first case,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in the second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What if the coefficients of the leading terms were different?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case, both functions would exhibit the same rate of growth, however, one would always be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proportionally larger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However, if the two functions </a:t>
            </a:r>
            <a:r>
              <a:rPr lang="en-CA" altLang="zh-CN" dirty="0"/>
              <a:t>describe the run-time of two algorithms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can always run the slower algorithm on a faster computer to make them equally fast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In contrast: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make linear search equally fast to binary search by using a faster computer</a:t>
            </a:r>
            <a:r>
              <a:rPr lang="en-US" dirty="0">
                <a:latin typeface="Arial" charset="0"/>
                <a:cs typeface="Arial" charset="0"/>
              </a:rPr>
              <a:t> (say, an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cs typeface="Arial" charset="0"/>
              </a:rPr>
              <a:t>Ultimate Laptop</a:t>
            </a:r>
            <a:r>
              <a:rPr lang="en-US" altLang="zh-CN" dirty="0">
                <a:latin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342900" lvl="1" indent="-34290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Consider the following definitions:</a:t>
            </a:r>
          </a:p>
          <a:p>
            <a:pPr lvl="1"/>
            <a:r>
              <a:rPr lang="en-CA" dirty="0"/>
              <a:t>We will consider two functions to be equivalent,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, if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/>
              <a:t>				where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We will state that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 if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For functions we are interested in, these define a weak ordering</a:t>
            </a:r>
          </a:p>
          <a:p>
            <a:pPr lvl="1"/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48670"/>
              </p:ext>
            </p:extLst>
          </p:nvPr>
        </p:nvGraphicFramePr>
        <p:xfrm>
          <a:off x="4932040" y="2635864"/>
          <a:ext cx="1091828" cy="31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05" name="Equation" r:id="rId3" imgW="621760" imgH="177646" progId="Equation.3">
                  <p:embed/>
                </p:oleObj>
              </mc:Choice>
              <mc:Fallback>
                <p:oleObj name="Equation" r:id="rId3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5864"/>
                        <a:ext cx="1091828" cy="31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33101"/>
              </p:ext>
            </p:extLst>
          </p:nvPr>
        </p:nvGraphicFramePr>
        <p:xfrm>
          <a:off x="2830415" y="2488465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06" name="Equation" r:id="rId5" imgW="749160" imgH="406080" progId="Equation.DSMT4">
                  <p:embed/>
                </p:oleObj>
              </mc:Choice>
              <mc:Fallback>
                <p:oleObj name="Equation" r:id="rId5" imgW="74916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415" y="2488465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9552"/>
              </p:ext>
            </p:extLst>
          </p:nvPr>
        </p:nvGraphicFramePr>
        <p:xfrm>
          <a:off x="3779912" y="3152691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07" name="Equation" r:id="rId7" imgW="749160" imgH="406080" progId="Equation.DSMT4">
                  <p:embed/>
                </p:oleObj>
              </mc:Choice>
              <mc:Fallback>
                <p:oleObj name="Equation" r:id="rId7" imgW="74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152691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6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Let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describe the run-time of two algorithms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it is </a:t>
            </a:r>
            <a:r>
              <a:rPr lang="en-CA" dirty="0">
                <a:solidFill>
                  <a:srgbClr val="FF0000"/>
                </a:solidFill>
              </a:rPr>
              <a:t>always possible </a:t>
            </a:r>
            <a:r>
              <a:rPr lang="en-CA" dirty="0"/>
              <a:t>to improve the performance of one function over the other by purchasing a faster computer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you can </a:t>
            </a:r>
            <a:r>
              <a:rPr lang="en-CA" u="sng" dirty="0">
                <a:solidFill>
                  <a:srgbClr val="FF0000"/>
                </a:solidFill>
              </a:rPr>
              <a:t>never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purchase a computer fast enough so that the second function always runs in less time than the first</a:t>
            </a:r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7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Some Assumptions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make some assumptions: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Our functions will describe the time or memory required to solve a problem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are restricting ourselves to certain functions: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defined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strictly positive for 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r>
              <a:rPr lang="en-US" dirty="0">
                <a:latin typeface="Arial" charset="0"/>
                <a:cs typeface="Arial" charset="0"/>
              </a:rPr>
              <a:t>In fact,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for some value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lvl="3"/>
            <a:r>
              <a:rPr lang="en-US" dirty="0">
                <a:latin typeface="Arial" charset="0"/>
                <a:cs typeface="Arial" charset="0"/>
              </a:rPr>
              <a:t>That is, any problem requires at least one instruction and byte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increasing (monotonic increasing)</a:t>
            </a:r>
          </a:p>
        </p:txBody>
      </p:sp>
      <p:pic>
        <p:nvPicPr>
          <p:cNvPr id="47108" name="Picture 471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Better known as big O notation </a:t>
            </a: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exists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Arial" charset="0"/>
                <a:cs typeface="Arial" charset="0"/>
              </a:rPr>
              <a:t>such that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no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6700"/>
            <a:ext cx="3810000" cy="2781300"/>
          </a:xfrm>
          <a:prstGeom prst="rect">
            <a:avLst/>
          </a:prstGeom>
        </p:spPr>
      </p:pic>
      <p:pic>
        <p:nvPicPr>
          <p:cNvPr id="46084" name="Picture 46083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Landau symbol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 positive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such that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7072"/>
            <a:ext cx="3810000" cy="2743200"/>
          </a:xfrm>
          <a:prstGeom prst="rect">
            <a:avLst/>
          </a:prstGeom>
        </p:spPr>
      </p:pic>
      <p:pic>
        <p:nvPicPr>
          <p:cNvPr id="48132" name="Picture 4813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are polynomials of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same degree </a:t>
            </a:r>
            <a:r>
              <a:rPr lang="en-US" dirty="0">
                <a:latin typeface="Arial" charset="0"/>
                <a:cs typeface="Arial" charset="0"/>
              </a:rPr>
              <a:t>with positive leading coefficients: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	where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11645"/>
              </p:ext>
            </p:extLst>
          </p:nvPr>
        </p:nvGraphicFramePr>
        <p:xfrm>
          <a:off x="2268538" y="2415034"/>
          <a:ext cx="1714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5" name="Equation" r:id="rId4" imgW="825480" imgH="419040" progId="Equation.3">
                  <p:embed/>
                </p:oleObj>
              </mc:Choice>
              <mc:Fallback>
                <p:oleObj name="Equation" r:id="rId4" imgW="8254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15034"/>
                        <a:ext cx="1714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00687"/>
              </p:ext>
            </p:extLst>
          </p:nvPr>
        </p:nvGraphicFramePr>
        <p:xfrm>
          <a:off x="5137150" y="2622500"/>
          <a:ext cx="1292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6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2622500"/>
                        <a:ext cx="12922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935486"/>
            <a:ext cx="8229600" cy="258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the definition, this means given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dirty="0">
                <a:latin typeface="Arial" charset="0"/>
                <a:cs typeface="Arial" charset="0"/>
              </a:rPr>
              <a:t> there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exists a 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dirty="0">
                <a:latin typeface="Arial" charset="0"/>
                <a:cs typeface="Arial" charset="0"/>
              </a:rPr>
              <a:t>such that                          </a:t>
            </a:r>
            <a:r>
              <a:rPr lang="zh-CN" alt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whenever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6376"/>
              </p:ext>
            </p:extLst>
          </p:nvPr>
        </p:nvGraphicFramePr>
        <p:xfrm>
          <a:off x="3708400" y="3783533"/>
          <a:ext cx="1665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7" name="Equation" r:id="rId8" imgW="812520" imgH="457200" progId="Equation.3">
                  <p:embed/>
                </p:oleObj>
              </mc:Choice>
              <mc:Fallback>
                <p:oleObj name="Equation" r:id="rId8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83533"/>
                        <a:ext cx="16652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47495"/>
              </p:ext>
            </p:extLst>
          </p:nvPr>
        </p:nvGraphicFramePr>
        <p:xfrm>
          <a:off x="2071688" y="4797152"/>
          <a:ext cx="24447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8" name="Equation" r:id="rId10" imgW="1193760" imgH="419040" progId="Equation.3">
                  <p:embed/>
                </p:oleObj>
              </mc:Choice>
              <mc:Fallback>
                <p:oleObj name="Equation" r:id="rId10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97152"/>
                        <a:ext cx="244475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33767"/>
              </p:ext>
            </p:extLst>
          </p:nvPr>
        </p:nvGraphicFramePr>
        <p:xfrm>
          <a:off x="1400175" y="5627414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9" name="Equation" r:id="rId12" imgW="1854000" imgH="215640" progId="Equation.3">
                  <p:embed/>
                </p:oleObj>
              </mc:Choice>
              <mc:Fallback>
                <p:oleObj name="Equation" r:id="rId12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627414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2053" descr="temp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50232"/>
              </p:ext>
            </p:extLst>
          </p:nvPr>
        </p:nvGraphicFramePr>
        <p:xfrm>
          <a:off x="1428750" y="1484784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49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484784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82899"/>
              </p:ext>
            </p:extLst>
          </p:nvPr>
        </p:nvGraphicFramePr>
        <p:xfrm>
          <a:off x="3571875" y="1641947"/>
          <a:ext cx="10461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0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641947"/>
                        <a:ext cx="10461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25402"/>
              </p:ext>
            </p:extLst>
          </p:nvPr>
        </p:nvGraphicFramePr>
        <p:xfrm>
          <a:off x="2673350" y="2362671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1" name="Equation" r:id="rId8" imgW="1854000" imgH="215640" progId="Equation.3">
                  <p:embed/>
                </p:oleObj>
              </mc:Choice>
              <mc:Fallback>
                <p:oleObj name="Equation" r:id="rId8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362671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80172"/>
            <a:ext cx="3810000" cy="2743200"/>
          </a:xfrm>
          <a:prstGeom prst="rect">
            <a:avLst/>
          </a:prstGeom>
        </p:spPr>
      </p:pic>
      <p:pic>
        <p:nvPicPr>
          <p:cNvPr id="4103" name="Picture 4102" descr="tem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have a similar definition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5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 are other possibilities we would like to describe:</a:t>
            </a:r>
          </a:p>
          <a:p>
            <a:pPr>
              <a:buFont typeface="Arial" charset="0"/>
              <a:buNone/>
            </a:pPr>
            <a:endParaRPr lang="en-US" sz="7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, we will say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less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would also like to describe the opposite cases: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or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0640"/>
              </p:ext>
            </p:extLst>
          </p:nvPr>
        </p:nvGraphicFramePr>
        <p:xfrm>
          <a:off x="1428750" y="1856805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32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56805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65166"/>
              </p:ext>
            </p:extLst>
          </p:nvPr>
        </p:nvGraphicFramePr>
        <p:xfrm>
          <a:off x="3592513" y="2012380"/>
          <a:ext cx="1003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33" name="Equation" r:id="rId6" imgW="596880" imgH="177480" progId="Equation.3">
                  <p:embed/>
                </p:oleObj>
              </mc:Choice>
              <mc:Fallback>
                <p:oleObj name="Equation" r:id="rId6" imgW="596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012380"/>
                        <a:ext cx="10033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48229"/>
              </p:ext>
            </p:extLst>
          </p:nvPr>
        </p:nvGraphicFramePr>
        <p:xfrm>
          <a:off x="1428750" y="3309739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34" name="Equation" r:id="rId8" imgW="774360" imgH="419040" progId="Equation.3">
                  <p:embed/>
                </p:oleObj>
              </mc:Choice>
              <mc:Fallback>
                <p:oleObj name="Equation" r:id="rId8" imgW="774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09739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7" name="Picture 5126" descr="tem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09738" y="377825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4" name="Equation" r:id="rId4" imgW="939600" imgH="203040" progId="Equation.3">
                  <p:embed/>
                </p:oleObj>
              </mc:Choice>
              <mc:Fallback>
                <p:oleObj name="Equation" r:id="rId4" imgW="9396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77825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at times use five possible descriptions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5154613" y="5368925"/>
          <a:ext cx="1644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5" name="Equation" r:id="rId6" imgW="863280" imgH="419040" progId="Equation.3">
                  <p:embed/>
                </p:oleObj>
              </mc:Choice>
              <mc:Fallback>
                <p:oleObj name="Equation" r:id="rId6" imgW="8632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368925"/>
                        <a:ext cx="16446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701800" y="2093913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6" name="Equation" r:id="rId8" imgW="888840" imgH="203040" progId="Equation.3">
                  <p:embed/>
                </p:oleObj>
              </mc:Choice>
              <mc:Fallback>
                <p:oleObj name="Equation" r:id="rId8" imgW="8888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093913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09738" y="5500688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7" name="Equation" r:id="rId10" imgW="927000" imgH="203040" progId="Equation.3">
                  <p:embed/>
                </p:oleObj>
              </mc:Choice>
              <mc:Fallback>
                <p:oleObj name="Equation" r:id="rId10" imgW="9270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500688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164138" y="1951038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8" name="Equation" r:id="rId12" imgW="825480" imgH="419040" progId="Equation.3">
                  <p:embed/>
                </p:oleObj>
              </mc:Choice>
              <mc:Fallback>
                <p:oleObj name="Equation" r:id="rId12" imgW="825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951038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724400" y="3654425"/>
          <a:ext cx="2079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9" name="Equation" r:id="rId14" imgW="1091880" imgH="419040" progId="Equation.3">
                  <p:embed/>
                </p:oleObj>
              </mc:Choice>
              <mc:Fallback>
                <p:oleObj name="Equation" r:id="rId14" imgW="1091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4425"/>
                        <a:ext cx="2079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157788" y="4514850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0" name="Equation" r:id="rId16" imgW="825480" imgH="419040" progId="Equation.3">
                  <p:embed/>
                </p:oleObj>
              </mc:Choice>
              <mc:Fallback>
                <p:oleObj name="Equation" r:id="rId16" imgW="825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514850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09738" y="2922588"/>
          <a:ext cx="2244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1" name="Equation" r:id="rId18" imgW="939600" imgH="203040" progId="Equation.3">
                  <p:embed/>
                </p:oleObj>
              </mc:Choice>
              <mc:Fallback>
                <p:oleObj name="Equation" r:id="rId18" imgW="939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922588"/>
                        <a:ext cx="2244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709738" y="46355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2" name="Equation" r:id="rId20" imgW="939600" imgH="203040" progId="Equation.3">
                  <p:embed/>
                </p:oleObj>
              </mc:Choice>
              <mc:Fallback>
                <p:oleObj name="Equation" r:id="rId20" imgW="9396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6355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160963" y="2797175"/>
          <a:ext cx="1643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3" name="Equation" r:id="rId22" imgW="863280" imgH="419040" progId="Equation.3">
                  <p:embed/>
                </p:oleObj>
              </mc:Choice>
              <mc:Fallback>
                <p:oleObj name="Equation" r:id="rId22" imgW="8632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2797175"/>
                        <a:ext cx="16430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8" name="Picture 6157" descr="temp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Comparing algorithms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have two algorithms. How can we tell which is better?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implement both algorithms, run them both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Expensive and error prone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Preferably, we should analyze them mathematically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Algorithm analysis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613" y="2133600"/>
            <a:ext cx="5449887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summarize these as follows: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We say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if</a:t>
            </a:r>
          </a:p>
        </p:txBody>
      </p:sp>
      <p:pic>
        <p:nvPicPr>
          <p:cNvPr id="50181" name="Picture 5018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functions we are interested in, it can be said that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pic>
        <p:nvPicPr>
          <p:cNvPr id="49156" name="Picture 491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Some other observations we can make are: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51204" name="Picture 5120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look at the first relationship, we notice that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seems to describe an equivalence relation: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1.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and only if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2.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3.   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Consequently, we can group all functions into equivalence classes, where all functions within one class are big-theta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52228" name="Picture 522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+ 61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+ 7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are big-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 dirty="0">
                <a:latin typeface="Arial" charset="0"/>
                <a:cs typeface="Arial" charset="0"/>
              </a:rPr>
              <a:t>	E.g</a:t>
            </a:r>
            <a:r>
              <a:rPr lang="en-US" dirty="0">
                <a:latin typeface="Arial" charset="0"/>
                <a:cs typeface="Arial" charset="0"/>
              </a:rPr>
              <a:t>., </a:t>
            </a:r>
            <a:r>
              <a:rPr lang="en-US" dirty="0">
                <a:latin typeface="Times New Roman" pitchFamily="18" charset="0"/>
                <a:cs typeface="Arial" charset="0"/>
              </a:rPr>
              <a:t>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+ 10 )</a:t>
            </a:r>
          </a:p>
        </p:txBody>
      </p:sp>
      <p:pic>
        <p:nvPicPr>
          <p:cNvPr id="53252" name="Picture 5325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select just one element to represent the entire class of these functions: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could choose any function</a:t>
            </a:r>
            <a:r>
              <a:rPr lang="en-US" dirty="0">
                <a:latin typeface="Arial" charset="0"/>
                <a:cs typeface="Arial" charset="0"/>
              </a:rPr>
              <a:t>, but this is the simplest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54276" name="Picture 5427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			</a:t>
            </a:r>
            <a:r>
              <a:rPr lang="en-US" dirty="0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log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...</a:t>
            </a: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dirty="0">
                <a:latin typeface="Arial" charset="0"/>
                <a:cs typeface="Arial" charset="0"/>
              </a:rPr>
              <a:t>exponential</a:t>
            </a:r>
            <a:endParaRPr lang="en-US" baseline="30000" dirty="0">
              <a:latin typeface="Arial" charset="0"/>
              <a:cs typeface="Arial" charset="0"/>
            </a:endParaRPr>
          </a:p>
        </p:txBody>
      </p:sp>
      <p:pic>
        <p:nvPicPr>
          <p:cNvPr id="55300" name="Picture 552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" y="1600200"/>
            <a:ext cx="8995798" cy="3960440"/>
          </a:xfrm>
          <a:prstGeom prst="rect">
            <a:avLst/>
          </a:prstGeom>
        </p:spPr>
      </p:pic>
      <p:pic>
        <p:nvPicPr>
          <p:cNvPr id="5" name="Picture 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 plot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556792"/>
            <a:ext cx="6331983" cy="4861287"/>
          </a:xfrm>
          <a:prstGeom prst="rect">
            <a:avLst/>
          </a:prstGeom>
        </p:spPr>
      </p:pic>
      <p:pic>
        <p:nvPicPr>
          <p:cNvPr id="5" name="Picture 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all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logarithms are scalar multiples of each other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for any base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On the other hand, there is no single equivalence class for exponential functions: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Therefore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But </a:t>
            </a:r>
            <a:r>
              <a:rPr lang="en-US" altLang="zh-CN" dirty="0">
                <a:latin typeface="Arial" charset="0"/>
                <a:cs typeface="Arial" charset="0"/>
              </a:rPr>
              <a:t>any exponentially growing function</a:t>
            </a:r>
            <a:r>
              <a:rPr lang="en-US" dirty="0">
                <a:latin typeface="Arial" charset="0"/>
                <a:cs typeface="Arial" charset="0"/>
              </a:rPr>
              <a:t> is almost universally undesirable to have!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33823"/>
              </p:ext>
            </p:extLst>
          </p:nvPr>
        </p:nvGraphicFramePr>
        <p:xfrm>
          <a:off x="2443733" y="3474720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4" name="Equation" r:id="rId4" imgW="1447560" imgH="469800" progId="Equation.3">
                  <p:embed/>
                </p:oleObj>
              </mc:Choice>
              <mc:Fallback>
                <p:oleObj name="Equation" r:id="rId4" imgW="14475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33" y="3474720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7172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 item in a sorted array of length N</a:t>
            </a:r>
          </a:p>
          <a:p>
            <a:r>
              <a:rPr lang="en-US" altLang="zh-CN" dirty="0"/>
              <a:t>Algorithm 1: Linear search (check each item from left to right)</a:t>
            </a:r>
          </a:p>
          <a:p>
            <a:pPr lvl="1"/>
            <a:r>
              <a:rPr lang="en-US" altLang="zh-CN" dirty="0"/>
              <a:t>Do you use this approach when looking up a word in a dictionary?</a:t>
            </a:r>
          </a:p>
          <a:p>
            <a:r>
              <a:rPr lang="en-US" altLang="zh-CN" dirty="0"/>
              <a:t>Algorithm 2: Binary search</a:t>
            </a:r>
          </a:p>
          <a:p>
            <a:pPr lvl="1"/>
            <a:endParaRPr lang="zh-CN" altLang="en-US" dirty="0"/>
          </a:p>
        </p:txBody>
      </p:sp>
      <p:pic>
        <p:nvPicPr>
          <p:cNvPr id="190472" name="Picture 8" descr="Image result for binary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067228"/>
            <a:ext cx="6264696" cy="33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73" name="Picture 19047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Plotting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on the range </a:t>
            </a:r>
            <a:r>
              <a:rPr lang="en-US" dirty="0">
                <a:latin typeface="Times New Roman" pitchFamily="18" charset="0"/>
                <a:cs typeface="Arial" charset="0"/>
              </a:rPr>
              <a:t>[1, 10]</a:t>
            </a:r>
            <a:r>
              <a:rPr lang="en-US" dirty="0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636912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1" name="Picture 18637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can show that, for example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for any </a:t>
            </a:r>
            <a:r>
              <a:rPr 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&gt; 0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Proof:  Using </a:t>
            </a:r>
            <a:r>
              <a:rPr lang="en-US" dirty="0" err="1">
                <a:latin typeface="Arial" charset="0"/>
                <a:cs typeface="Arial" charset="0"/>
              </a:rPr>
              <a:t>l’Hôpital’s</a:t>
            </a:r>
            <a:r>
              <a:rPr lang="en-US" dirty="0">
                <a:latin typeface="Arial" charset="0"/>
                <a:cs typeface="Arial" charset="0"/>
              </a:rPr>
              <a:t> rule, we have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Conversely, </a:t>
            </a:r>
            <a:r>
              <a:rPr lang="en-US" dirty="0">
                <a:latin typeface="Times New Roman" pitchFamily="18" charset="0"/>
                <a:cs typeface="Arial" charset="0"/>
              </a:rPr>
              <a:t>1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))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0029"/>
              </p:ext>
            </p:extLst>
          </p:nvPr>
        </p:nvGraphicFramePr>
        <p:xfrm>
          <a:off x="1987550" y="3212976"/>
          <a:ext cx="5091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7" name="Equation" r:id="rId4" imgW="2908080" imgH="419040" progId="Equation.3">
                  <p:embed/>
                </p:oleObj>
              </mc:Choice>
              <mc:Fallback>
                <p:oleObj name="Equation" r:id="rId4" imgW="29080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212976"/>
                        <a:ext cx="509111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Picture 819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sz="2400" dirty="0">
                    <a:latin typeface="Arial" charset="0"/>
                    <a:cs typeface="Arial" charset="0"/>
                  </a:rPr>
                  <a:t>	</a:t>
                </a:r>
                <a:r>
                  <a:rPr lang="en-US" dirty="0">
                    <a:latin typeface="Arial" charset="0"/>
                    <a:cs typeface="Arial" charset="0"/>
                  </a:rPr>
                  <a:t>If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latin typeface="Arial" charset="0"/>
                    <a:cs typeface="Arial" charset="0"/>
                  </a:rPr>
                  <a:t> and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dirty="0">
                    <a:latin typeface="Arial" charset="0"/>
                    <a:cs typeface="Arial" charset="0"/>
                  </a:rPr>
                  <a:t> are real positive numbers where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q</a:t>
                </a: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It follows that 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For example, matrix-matrix multiplication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3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but a refined algorithm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err="1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(7)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where </a:t>
                </a:r>
                <a:r>
                  <a:rPr lang="en-US" sz="2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(7) ≈  2.81</a:t>
                </a:r>
                <a:endParaRPr lang="en-US" sz="2000" baseline="30000" dirty="0">
                  <a:latin typeface="Times New Roman" pitchFamily="18" charset="0"/>
                  <a:cs typeface="Arial" charset="0"/>
                </a:endParaRPr>
              </a:p>
              <a:p>
                <a:pPr lvl="1"/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Also,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, but 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2"/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, but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1800" dirty="0">
                    <a:latin typeface="Arial" charset="0"/>
                    <a:cs typeface="Arial" charset="0"/>
                  </a:rPr>
                  <a:t> for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q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Ex: </a:t>
                </a:r>
                <a:r>
                  <a:rPr lang="en-US" sz="1800" dirty="0">
                    <a:solidFill>
                      <a:srgbClr val="C0000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𝐨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1.00000000001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348" name="Picture 57347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restrict ourselves to functions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which are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we note: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never true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≠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either 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or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defines a weak ordering!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58372" name="Picture 583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show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3214688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939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72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goal of algorithm analysis is to determine the asymptotic run time or memory requirements based on various parameters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CA" altLang="zh-CN" dirty="0">
                <a:latin typeface="Arial" charset="0"/>
                <a:cs typeface="Arial" charset="0"/>
              </a:rPr>
              <a:t>	We will use Landau symbols to describe the complexity of algorithms. E.g.,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Given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Selection sort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Quick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Heap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additional </a:t>
            </a:r>
            <a:r>
              <a:rPr lang="en-US" dirty="0">
                <a:latin typeface="Arial" charset="0"/>
                <a:cs typeface="Arial" charset="0"/>
              </a:rPr>
              <a:t>memory </a:t>
            </a: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2532" name="Picture 2253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98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An algorithm is said to have </a:t>
            </a:r>
            <a:r>
              <a:rPr lang="en-CA" i="1" dirty="0">
                <a:latin typeface="Arial" charset="0"/>
                <a:cs typeface="Arial" charset="0"/>
              </a:rPr>
              <a:t>polynomial time complexity</a:t>
            </a:r>
            <a:r>
              <a:rPr lang="en-CA" dirty="0">
                <a:latin typeface="Arial" charset="0"/>
                <a:cs typeface="Arial" charset="0"/>
              </a:rPr>
              <a:t> if its run-time may be described by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>
                <a:latin typeface="Arial" charset="0"/>
                <a:cs typeface="Arial" charset="0"/>
              </a:rPr>
              <a:t> for some fixed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consider such algorithms to be </a:t>
            </a:r>
            <a:r>
              <a:rPr lang="en-CA" i="1" dirty="0">
                <a:latin typeface="Arial" charset="0"/>
                <a:cs typeface="Arial" charset="0"/>
              </a:rPr>
              <a:t>efficient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 dirty="0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dirty="0">
                <a:latin typeface="Arial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Best run time:  </a:t>
            </a:r>
            <a:r>
              <a:rPr lang="en-CA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In general, you don’t want to implement exponential-time or exponential-memory algorithms</a:t>
            </a:r>
          </a:p>
        </p:txBody>
      </p:sp>
      <p:pic>
        <p:nvPicPr>
          <p:cNvPr id="60420" name="Picture 60419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To properly investigate the determination of run times asymptotically: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begin with machine instructions and basic operations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Recursive functions</a:t>
            </a:r>
            <a:endParaRPr lang="en-CA" sz="1400" dirty="0">
              <a:latin typeface="Arial" charset="0"/>
              <a:cs typeface="Arial" charset="0"/>
            </a:endParaRPr>
          </a:p>
        </p:txBody>
      </p:sp>
      <p:pic>
        <p:nvPicPr>
          <p:cNvPr id="28676" name="Picture 2867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19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operations are called </a:t>
            </a:r>
            <a:r>
              <a:rPr lang="en-US" i="1" dirty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collection of instructions is called the </a:t>
            </a:r>
            <a:r>
              <a:rPr lang="en-US" i="1" dirty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MIPS, ARM, x86, 6800, 68k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</p:txBody>
      </p:sp>
      <p:pic>
        <p:nvPicPr>
          <p:cNvPr id="29700" name="Picture 296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50" y="1187314"/>
            <a:ext cx="4186808" cy="460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Algorithm </a:t>
            </a:r>
            <a:r>
              <a:rPr lang="en-US" altLang="zh-CN" dirty="0"/>
              <a:t>1: Linear search</a:t>
            </a:r>
          </a:p>
          <a:p>
            <a:pPr lvl="1"/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43608" y="1591142"/>
            <a:ext cx="6452407" cy="19389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key,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a[],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n)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{  if (n==0) return –1;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if (key == a[n-1]) return n-1;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return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(key, a, n-1);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221088"/>
            <a:ext cx="7879080" cy="22467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key,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a[],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left,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{   if (left+1 == right) return –1;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m = (left + right)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== a[m]) return 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&lt; a[m])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left,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else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m, right);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60440"/>
            <a:ext cx="4186808" cy="4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Algorithm 2: Binary search (</a:t>
            </a:r>
            <a:r>
              <a:rPr lang="en-US" altLang="zh-CN" dirty="0">
                <a:hlinkClick r:id="rId2"/>
              </a:rPr>
              <a:t>demo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20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 example on the </a:t>
            </a:r>
            <a:r>
              <a:rPr lang="en-US" dirty="0" err="1">
                <a:latin typeface="Arial" charset="0"/>
                <a:cs typeface="Arial" charset="0"/>
              </a:rPr>
              <a:t>Coldfire</a:t>
            </a:r>
            <a:r>
              <a:rPr lang="en-US" dirty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>
                <a:latin typeface="Consolas" pitchFamily="49" charset="0"/>
                <a:cs typeface="Arial" charset="0"/>
              </a:rPr>
              <a:t>0x068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adds </a:t>
            </a:r>
            <a:r>
              <a:rPr lang="en-US" dirty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>
                <a:latin typeface="Arial" charset="0"/>
                <a:cs typeface="Arial" charset="0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More in ECE 222</a:t>
            </a:r>
          </a:p>
        </p:txBody>
      </p:sp>
      <p:pic>
        <p:nvPicPr>
          <p:cNvPr id="30724" name="Picture 307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0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Assembly language has an almost one-to-one translation to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Fortran, Pascal, </a:t>
            </a:r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adjective “high” refers to the level of abstraction: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31748" name="Picture 317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06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 programming language (C++ without objects and other abstractions) can be referred to as a mid-level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operation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in register </a:t>
            </a:r>
            <a:r>
              <a:rPr lang="en-US" b="1" dirty="0">
                <a:latin typeface="Courier New" pitchFamily="49" charset="0"/>
                <a:cs typeface="Arial" charset="0"/>
              </a:rPr>
              <a:t>D1</a:t>
            </a:r>
            <a:r>
              <a:rPr lang="en-US" dirty="0">
                <a:latin typeface="Arial" charset="0"/>
                <a:cs typeface="Arial" charset="0"/>
              </a:rPr>
              <a:t> and perhaps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55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There is a close relationship between basic operations and machine instructions, so we may assume each operation requires a fixed number of CPU cycles, i.e.,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Variable assignment		 </a:t>
            </a:r>
            <a:r>
              <a:rPr lang="en-US" b="1" dirty="0">
                <a:latin typeface="Courier New" pitchFamily="49" charset="0"/>
                <a:cs typeface="Arial" charset="0"/>
              </a:rPr>
              <a:t>=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Integer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+ - * / % ++ --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Logical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&amp;&amp; || !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Bitwise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 | ^ ~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Relational operations		 </a:t>
            </a:r>
            <a:r>
              <a:rPr lang="en-US" b="1" dirty="0">
                <a:latin typeface="Courier New" pitchFamily="49" charset="0"/>
                <a:cs typeface="Arial" charset="0"/>
              </a:rPr>
              <a:t>== != &lt; &lt;= &gt;= &gt;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Memory allocation and deallocation	 </a:t>
            </a:r>
            <a:r>
              <a:rPr lang="en-US" b="1" dirty="0">
                <a:latin typeface="Courier New" pitchFamily="49" charset="0"/>
                <a:cs typeface="Arial" charset="0"/>
              </a:rPr>
              <a:t>new delete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33796" name="Picture 337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0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Of these, memory allocation and deallocation are the slowest by a significant factor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quick test on </a:t>
            </a:r>
            <a:r>
              <a:rPr lang="en-US">
                <a:latin typeface="Consolas" pitchFamily="49" charset="0"/>
                <a:cs typeface="Arial" charset="0"/>
              </a:rPr>
              <a:t>eceunix</a:t>
            </a:r>
            <a:r>
              <a:rPr lang="en-US">
                <a:latin typeface="Arial" charset="0"/>
                <a:cs typeface="Arial" charset="0"/>
              </a:rPr>
              <a:t> shows a factor of over 100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Note that after memory is allocated, the constructor is run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constructor may not run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time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29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Each operation runs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and therefore any fixed number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of operations also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time, for example: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b =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</p:txBody>
      </p:sp>
      <p:pic>
        <p:nvPicPr>
          <p:cNvPr id="35844" name="Picture 358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09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Tree_node *lrl = left-&gt;right-&gt;left;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Tree_node *lrr = left-&gt;right-&gt;right;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left-&gt;right = lrl;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left = lrr;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Run time: 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 b="1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686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27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calculate the total run time, add the entries: 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950075" y="285432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948488" y="4427538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948488" y="5219700"/>
            <a:ext cx="68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</a:p>
        </p:txBody>
      </p:sp>
      <p:pic>
        <p:nvPicPr>
          <p:cNvPr id="37895" name="Picture 3789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M,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N&gt;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Matrix&lt;M, N&gt; &amp;Matrix&lt;M, N&gt;::operator= ( Matrix&lt;M, N&gt;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000" b="1" dirty="0">
                <a:latin typeface="Consolas" pitchFamily="49" charset="0"/>
                <a:cs typeface="Arial" charset="0"/>
              </a:rPr>
              <a:t> &amp;A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&amp;A == this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capacity !=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capacity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double[capacity];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minMN</a:t>
            </a:r>
            <a:r>
              <a:rPr lang="en-US" sz="1000" b="1" dirty="0">
                <a:latin typeface="Consolas" pitchFamily="49" charset="0"/>
                <a:cs typeface="Arial" charset="0"/>
              </a:rPr>
              <a:t>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diagonal[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&lt;= M;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A.size</a:t>
            </a:r>
            <a:r>
              <a:rPr lang="en-US" sz="1000" b="1" dirty="0">
                <a:latin typeface="Consolas" pitchFamily="49" charset="0"/>
                <a:cs typeface="Arial" charset="0"/>
              </a:rPr>
              <a:t>();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}</a:t>
            </a: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4248942" y="1659207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4252612" y="3017584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3817140" y="3834036"/>
            <a:ext cx="1509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4259262" y="5399434"/>
            <a:ext cx="62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4248942" y="612616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4221160" y="4568490"/>
            <a:ext cx="701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5397822" y="1561082"/>
            <a:ext cx="3422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+ 1 + 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</a:t>
            </a: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    = </a:t>
            </a:r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3" name="TextBox 12"/>
          <p:cNvSpPr txBox="1">
            <a:spLocks noChangeArrowheads="1"/>
          </p:cNvSpPr>
          <p:nvPr/>
        </p:nvSpPr>
        <p:spPr bwMode="auto">
          <a:xfrm>
            <a:off x="5397822" y="2207194"/>
            <a:ext cx="3669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cannot say anything about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dirty="0"/>
              <a:t>As a convention, we keep both.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24" name="Picture 389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examples: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three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+ 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two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this linear ordering from the previous topic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considering a sum, take the dominant term</a:t>
            </a:r>
          </a:p>
        </p:txBody>
      </p:sp>
      <p:pic>
        <p:nvPicPr>
          <p:cNvPr id="39940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076700"/>
            <a:ext cx="58197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3994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976" y="1417638"/>
            <a:ext cx="5867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create an array [0,1,2,</a:t>
            </a:r>
            <a:r>
              <a:rPr lang="is-I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…,n-1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a[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search each item in the array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lfind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i,a,n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96136" y="2820154"/>
            <a:ext cx="2663825" cy="765175"/>
          </a:xfrm>
          <a:prstGeom prst="wedgeRoundRectCallout">
            <a:avLst>
              <a:gd name="adj1" fmla="val -67162"/>
              <a:gd name="adj2" fmla="val 620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or</a:t>
            </a:r>
            <a:b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bfind(i,a,-1,n)</a:t>
            </a:r>
          </a:p>
        </p:txBody>
      </p:sp>
      <p:pic>
        <p:nvPicPr>
          <p:cNvPr id="6" name="Picture 5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8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Blocks in Sequence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What if we have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both big O and big Theta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63492" name="Picture 634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5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Next, we will look at the following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are statements which potentially alter the execution of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if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while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 </a:t>
            </a:r>
            <a:r>
              <a:rPr lang="en-US" b="1" dirty="0" err="1">
                <a:latin typeface="Consolas" pitchFamily="49" charset="0"/>
                <a:cs typeface="Arial" charset="0"/>
              </a:rPr>
              <a:t>i</a:t>
            </a:r>
            <a:r>
              <a:rPr lang="en-US" b="1" dirty="0">
                <a:latin typeface="Consolas" pitchFamily="49" charset="0"/>
                <a:cs typeface="Arial" charset="0"/>
              </a:rPr>
              <a:t> from 1 to 10 do ... end do;       # Maple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CA" b="1" dirty="0">
                <a:latin typeface="Consolas" pitchFamily="49" charset="0"/>
                <a:cs typeface="Arial" charset="0"/>
              </a:rPr>
              <a:t>foreach ( int </a:t>
            </a:r>
            <a:r>
              <a:rPr lang="en-CA" b="1" dirty="0" err="1">
                <a:latin typeface="Consolas" pitchFamily="49" charset="0"/>
                <a:cs typeface="Arial" charset="0"/>
              </a:rPr>
              <a:t>i</a:t>
            </a:r>
            <a:r>
              <a:rPr lang="en-CA" b="1" dirty="0">
                <a:latin typeface="Consolas" pitchFamily="49" charset="0"/>
                <a:cs typeface="Arial" charset="0"/>
              </a:rPr>
              <a:t> in array ) { ... }</a:t>
            </a:r>
            <a:r>
              <a:rPr lang="en-US" b="1" dirty="0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</p:txBody>
      </p:sp>
      <p:pic>
        <p:nvPicPr>
          <p:cNvPr id="40964" name="Picture 409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88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collection of nested control statements, it is always necessary to work inside out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&lt;n;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++)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// do something...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for(j=0; j&lt;m;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j++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    // do something else...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}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41988" name="Picture 419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88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</a:t>
            </a: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run time of a conditional statement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most cases, the run time of the condition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43012" name="Picture 430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16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44036" name="Picture 440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01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 the maximum entry in an array: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45060" name="Picture 450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8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had information about the distribution of the entries of the array, we may be able to determine it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(descending) it will never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randomly distributed, then??? We don’t know.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46084" name="Picture 460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42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if C then S1 else S2</a:t>
            </a:r>
          </a:p>
          <a:p>
            <a:pPr>
              <a:buFontTx/>
              <a:buNone/>
            </a:pPr>
            <a:endParaRPr lang="en-US" altLang="zh-CN" sz="2400" baseline="-25000" dirty="0"/>
          </a:p>
          <a:p>
            <a:r>
              <a:rPr lang="en-US" altLang="zh-CN" dirty="0"/>
              <a:t>Suppose you are doing a big O analysis</a:t>
            </a:r>
          </a:p>
          <a:p>
            <a:pPr lvl="1">
              <a:buFontTx/>
              <a:buNone/>
            </a:pPr>
            <a:r>
              <a:rPr lang="en-US" altLang="zh-CN" dirty="0"/>
              <a:t>Time(C) + Max(Time(S1),Time(S2)) or</a:t>
            </a:r>
          </a:p>
          <a:p>
            <a:pPr lvl="1">
              <a:buFontTx/>
              <a:buNone/>
            </a:pPr>
            <a:r>
              <a:rPr lang="en-US" altLang="zh-CN" dirty="0"/>
              <a:t>Time(C)+Time(S1)+Time(S2)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71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void Disjoint_sets::clear() {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    </a:t>
            </a: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max_height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num_disjoint_sets = n;</a:t>
            </a:r>
          </a:p>
          <a:p>
            <a:pPr lvl="2">
              <a:buFont typeface="Arial" charset="0"/>
              <a:buNone/>
            </a:pPr>
            <a:endParaRPr lang="en-CA" sz="140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i = 0; i &lt; n; ++i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parent[i] = i;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tree_height[i]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5643563" y="44878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643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5643563" y="26431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65738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66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1031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5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			// initialization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while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 ) {		// condition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;			// increment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  <p:pic>
        <p:nvPicPr>
          <p:cNvPr id="47108" name="Picture 471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36550" y="1981200"/>
          <a:ext cx="880745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3" name="Chart" r:id="rId3" imgW="5429707" imgH="2448154" progId="Excel.Chart.8">
                  <p:embed/>
                </p:oleObj>
              </mc:Choice>
              <mc:Fallback>
                <p:oleObj name="Chart" r:id="rId3" imgW="5429707" imgH="244815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68" r="8420"/>
                      <a:stretch>
                        <a:fillRect/>
                      </a:stretch>
                    </p:blipFill>
                    <p:spPr bwMode="auto">
                      <a:xfrm>
                        <a:off x="336550" y="1981200"/>
                        <a:ext cx="880745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453" name="Picture 104452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26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initialization, condition, and increment usually are single statements running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</a:t>
            </a:r>
            <a:r>
              <a:rPr lang="en-US" sz="1800" b="1">
                <a:latin typeface="Consolas" pitchFamily="49" charset="0"/>
                <a:cs typeface="Arial" charset="0"/>
              </a:rPr>
              <a:t>	</a:t>
            </a:r>
            <a:r>
              <a:rPr lang="en-US" sz="180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endParaRPr lang="en-US" sz="1800">
              <a:latin typeface="Arial" charset="0"/>
              <a:cs typeface="Arial" charset="0"/>
            </a:endParaRPr>
          </a:p>
        </p:txBody>
      </p:sp>
      <p:pic>
        <p:nvPicPr>
          <p:cNvPr id="48132" name="Picture 4813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4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does not depend on the variable (in this example,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the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pic>
        <p:nvPicPr>
          <p:cNvPr id="50180" name="Picture 5017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5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sum += 1;     // Theta(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>
                <a:latin typeface="Courier New" pitchFamily="49" charset="0"/>
                <a:cs typeface="Arial" charset="0"/>
              </a:rPr>
              <a:t>)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code has run time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n·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51204" name="Picture 5120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104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    sum += 1;     // Theta(1)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}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previous example showed that 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52228" name="Picture 522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with each loop, we use a linear search an array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O( m );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53252" name="Picture 5325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86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    sum +=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+ j;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}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hence the outer is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0004"/>
              </p:ext>
            </p:extLst>
          </p:nvPr>
        </p:nvGraphicFramePr>
        <p:xfrm>
          <a:off x="2608263" y="4653136"/>
          <a:ext cx="3927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6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653136"/>
                        <a:ext cx="3927475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07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 example: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inside to out: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54276" name="Picture 5427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switch( 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}</a:t>
            </a:r>
          </a:p>
        </p:txBody>
      </p:sp>
      <p:pic>
        <p:nvPicPr>
          <p:cNvPr id="55300" name="Picture 552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222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Thus, a switch statement would appear to run in </a:t>
            </a:r>
            <a:r>
              <a:rPr lang="en-US" b="1">
                <a:latin typeface="Times New Roman" pitchFamily="18" charset="0"/>
                <a:cs typeface="Arial" charset="0"/>
              </a:rPr>
              <a:t>O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</a:t>
            </a:r>
            <a:r>
              <a:rPr lang="en-US">
                <a:latin typeface="Arial" charset="0"/>
                <a:cs typeface="Arial" charset="0"/>
              </a:rPr>
              <a:t> time where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if ( i == 1 )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2 )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3 )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4 )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5 )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6324" name="Picture 563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75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There are reasons for this: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>
                <a:latin typeface="Arial" charset="0"/>
                <a:cs typeface="Arial" charset="0"/>
              </a:rPr>
              <a:t>not</a:t>
            </a:r>
            <a:r>
              <a:rPr lang="en-US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  <p:pic>
        <p:nvPicPr>
          <p:cNvPr id="57348" name="Picture 573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1213"/>
              </p:ext>
            </p:extLst>
          </p:nvPr>
        </p:nvGraphicFramePr>
        <p:xfrm>
          <a:off x="342900" y="1442800"/>
          <a:ext cx="84582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67" name="Chart" r:id="rId3" imgW="5477256" imgH="2877007" progId="Excel.Chart.8">
                  <p:embed/>
                </p:oleObj>
              </mc:Choice>
              <mc:Fallback>
                <p:oleObj name="Chart" r:id="rId3" imgW="5477256" imgH="28770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347"/>
                      <a:stretch>
                        <a:fillRect/>
                      </a:stretch>
                    </p:blipFill>
                    <p:spPr bwMode="auto">
                      <a:xfrm>
                        <a:off x="342900" y="1442800"/>
                        <a:ext cx="8458200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76" name="Picture 105475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638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First, you may recall that the cases must be actual values, either: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  <p:pic>
        <p:nvPicPr>
          <p:cNvPr id="58372" name="Picture 583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74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assume: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Then the compiler simply makes a jump size based on the variable, jumping ahead either 0, 24, 48, 72, ..., or 240 instructions</a:t>
            </a:r>
          </a:p>
        </p:txBody>
      </p:sp>
      <p:pic>
        <p:nvPicPr>
          <p:cNvPr id="59396" name="Picture 593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3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718" y="2997671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(or subroutine) is code which has been separated out: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repeated operations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to group related tasks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64517" name="Picture 6451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900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clean up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	We will assume that the overhead required to make a function call and to return is </a:t>
            </a:r>
            <a:r>
              <a:rPr lang="en-US" altLang="zh-CN" sz="20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(1).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65540" name="Picture 655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588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will assume that the overhead required to make a function call and to return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</a:t>
            </a:r>
            <a:r>
              <a:rPr lang="en-US" dirty="0">
                <a:latin typeface="Arial" charset="0"/>
                <a:cs typeface="Arial" charset="0"/>
              </a:rPr>
              <a:t>an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discuss this later (stacks/ECE 222)</a:t>
            </a:r>
          </a:p>
        </p:txBody>
      </p:sp>
      <p:pic>
        <p:nvPicPr>
          <p:cNvPr id="66564" name="Picture 665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97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Times New Roman" pitchFamily="18" charset="0"/>
                <a:cs typeface="Arial" charset="0"/>
              </a:rPr>
              <a:t>T</a:t>
            </a:r>
            <a:r>
              <a:rPr lang="en-US" baseline="-25000">
                <a:latin typeface="Times New Roman" pitchFamily="18" charset="0"/>
                <a:cs typeface="Arial" charset="0"/>
              </a:rPr>
              <a:t>f</a:t>
            </a:r>
            <a:r>
              <a:rPr lang="en-US">
                <a:latin typeface="Times New Roman" pitchFamily="18" charset="0"/>
                <a:cs typeface="Arial" charset="0"/>
              </a:rPr>
              <a:t> = </a:t>
            </a:r>
            <a:r>
              <a:rPr lang="en-US">
                <a:latin typeface="Symbol" pitchFamily="18" charset="2"/>
                <a:cs typeface="Arial" charset="0"/>
              </a:rPr>
              <a:t>W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That is, it is impossible for any function call to have a zero run time</a:t>
            </a:r>
          </a:p>
        </p:txBody>
      </p:sp>
      <p:pic>
        <p:nvPicPr>
          <p:cNvPr id="67588" name="Picture 675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695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800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Given 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by some function 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may write this as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includes the time required to both call and return from the function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68612" name="Picture 686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013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Consider this function: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	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Disjoint_sets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set_union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 int m, int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num_disjoint_sets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&gt;=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==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std::max(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454900" y="471487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5572125" y="22860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6084168" y="16002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 dirty="0" err="1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071688"/>
            <a:ext cx="1714500" cy="7858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pic>
        <p:nvPicPr>
          <p:cNvPr id="69639" name="Picture 6963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Most interesting functions designed to solve problems usually end up calling themselves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Such a function is said to be </a:t>
            </a:r>
            <a:r>
              <a:rPr lang="en-US" i="1" dirty="0">
                <a:latin typeface="Arial" charset="0"/>
                <a:cs typeface="Arial" charset="0"/>
              </a:rPr>
              <a:t>recursive</a:t>
            </a:r>
          </a:p>
        </p:txBody>
      </p:sp>
      <p:pic>
        <p:nvPicPr>
          <p:cNvPr id="70660" name="Picture 706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40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64868"/>
              </p:ext>
            </p:extLst>
          </p:nvPr>
        </p:nvGraphicFramePr>
        <p:xfrm>
          <a:off x="6227763" y="3212976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4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12976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08183"/>
              </p:ext>
            </p:extLst>
          </p:nvPr>
        </p:nvGraphicFramePr>
        <p:xfrm>
          <a:off x="6247779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5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779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4101" descr="temp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09210"/>
              </p:ext>
            </p:extLst>
          </p:nvPr>
        </p:nvGraphicFramePr>
        <p:xfrm>
          <a:off x="228600" y="1172989"/>
          <a:ext cx="8915400" cy="56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1" name="Chart" r:id="rId3" imgW="5191354" imgH="3191256" progId="Excel.Chart.8">
                  <p:embed/>
                </p:oleObj>
              </mc:Choice>
              <mc:Fallback>
                <p:oleObj name="Chart" r:id="rId3" imgW="5191354" imgH="319125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329"/>
                      <a:stretch>
                        <a:fillRect/>
                      </a:stretch>
                    </p:blipFill>
                    <p:spPr bwMode="auto">
                      <a:xfrm>
                        <a:off x="228600" y="1172989"/>
                        <a:ext cx="8915400" cy="564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06500" name="Picture 106499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575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analysis of the run time of this function yields a recurrence relation:</a:t>
            </a:r>
            <a:r>
              <a:rPr lang="zh-CN" alt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recurrence relation has Landau symbols…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Replace each Landau symbol with a representative function:</a:t>
            </a:r>
          </a:p>
          <a:p>
            <a:pPr lvl="1"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Arial" charset="0"/>
              </a:rPr>
              <a:t>		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) =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>
                <a:latin typeface="Times New Roman" pitchFamily="18" charset="0"/>
                <a:cs typeface="Arial" charset="0"/>
              </a:rPr>
              <a:t> 1) + 1        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(1) = 1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 it is easy to prove that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zh-CN" sz="2000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71684" name="Picture 716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19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selection sort</a:t>
            </a:r>
          </a:p>
        </p:txBody>
      </p:sp>
      <p:pic>
        <p:nvPicPr>
          <p:cNvPr id="192516" name="Picture 1925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posn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max = array[posn];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for ( int i = 1; i &lt; n; ++i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if ( array[i]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posn = i;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max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tmp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array[n - 1]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array[posn] = tmp;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>
                <a:latin typeface="Arial" charset="0"/>
                <a:cs typeface="Arial" charset="0"/>
              </a:rPr>
              <a:t>–</a:t>
            </a:r>
            <a:r>
              <a:rPr lang="en-US" sz="1200" b="1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}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  <p:pic>
        <p:nvPicPr>
          <p:cNvPr id="77828" name="Picture 778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80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could call this function as follows: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30563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7885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97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7987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80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>
                <a:latin typeface="Arial" charset="0"/>
                <a:cs typeface="Arial" charset="0"/>
              </a:rPr>
              <a:t>nd</a:t>
            </a:r>
            <a:r>
              <a:rPr lang="en-US" dirty="0">
                <a:latin typeface="Arial" charset="0"/>
                <a:cs typeface="Arial" charset="0"/>
              </a:rPr>
              <a:t>-largest element</a:t>
            </a:r>
          </a:p>
        </p:txBody>
      </p:sp>
      <p:pic>
        <p:nvPicPr>
          <p:cNvPr id="80901" name="Picture 8090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4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>
                <a:latin typeface="Arial" charset="0"/>
                <a:cs typeface="Arial" charset="0"/>
              </a:rPr>
              <a:t>rd</a:t>
            </a:r>
            <a:r>
              <a:rPr lang="en-US" dirty="0">
                <a:latin typeface="Arial" charset="0"/>
                <a:cs typeface="Arial" charset="0"/>
              </a:rPr>
              <a:t>-largest</a:t>
            </a:r>
          </a:p>
        </p:txBody>
      </p:sp>
      <p:pic>
        <p:nvPicPr>
          <p:cNvPr id="81925" name="Picture 8192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0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 the 4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2949" name="Picture 8294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450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5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73" name="Picture 8397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655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Finally the 6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4997" name="Picture 8499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852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41955</TotalTime>
  <Words>8118</Words>
  <Application>Microsoft Macintosh PowerPoint</Application>
  <PresentationFormat>全屏显示(4:3)</PresentationFormat>
  <Paragraphs>1119</Paragraphs>
  <Slides>126</Slides>
  <Notes>112</Notes>
  <HiddenSlides>41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126</vt:i4>
      </vt:variant>
    </vt:vector>
  </HeadingPairs>
  <TitlesOfParts>
    <vt:vector size="137" baseType="lpstr">
      <vt:lpstr>Arial</vt:lpstr>
      <vt:lpstr>Calibri</vt:lpstr>
      <vt:lpstr>Cambria Math</vt:lpstr>
      <vt:lpstr>Consolas</vt:lpstr>
      <vt:lpstr>Courier New</vt:lpstr>
      <vt:lpstr>Symbol</vt:lpstr>
      <vt:lpstr>Times New Roman</vt:lpstr>
      <vt:lpstr>Wingdings</vt:lpstr>
      <vt:lpstr>Custom Design</vt:lpstr>
      <vt:lpstr>Chart</vt:lpstr>
      <vt:lpstr>Equation</vt:lpstr>
      <vt:lpstr>Algorithm Analysis</vt:lpstr>
      <vt:lpstr>Outline</vt:lpstr>
      <vt:lpstr>Comparing algorithms</vt:lpstr>
      <vt:lpstr>Example</vt:lpstr>
      <vt:lpstr>Implementation</vt:lpstr>
      <vt:lpstr>Empirical comparison</vt:lpstr>
      <vt:lpstr>Empirical comparison</vt:lpstr>
      <vt:lpstr>Empirical comparison</vt:lpstr>
      <vt:lpstr>Empirical comparison</vt:lpstr>
      <vt:lpstr>PowerPoint 演示文稿</vt:lpstr>
      <vt:lpstr>Analytical comparison</vt:lpstr>
      <vt:lpstr>Asymptotic Analysis</vt:lpstr>
      <vt:lpstr>Asymptotic Analysis</vt:lpstr>
      <vt:lpstr>Outline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Weak ordering</vt:lpstr>
      <vt:lpstr>Weak ordering</vt:lpstr>
      <vt:lpstr>Some Assumptions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Big-Q as an Equivalence Relation</vt:lpstr>
      <vt:lpstr>Big-Q as an Equivalence Relation</vt:lpstr>
      <vt:lpstr>Big-Q as an Equivalence Relation</vt:lpstr>
      <vt:lpstr>Big-Q as an Equivalence Relation</vt:lpstr>
      <vt:lpstr>Empirical comparison</vt:lpstr>
      <vt:lpstr>Empirical comparison plot</vt:lpstr>
      <vt:lpstr>Logarithms and Exponentials</vt:lpstr>
      <vt:lpstr>Logarithms and Exponentials</vt:lpstr>
      <vt:lpstr>Little-o as a Weak Ordering</vt:lpstr>
      <vt:lpstr>Little-o as a Weak Ordering</vt:lpstr>
      <vt:lpstr>Little-o as a Weak Ordering</vt:lpstr>
      <vt:lpstr>Little-o as a Weak Ordering</vt:lpstr>
      <vt:lpstr>Outline</vt:lpstr>
      <vt:lpstr>Algorithms Analysis</vt:lpstr>
      <vt:lpstr>Algorithms Analysis</vt:lpstr>
      <vt:lpstr>Algorithms Analysis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Blocks in Sequence</vt:lpstr>
      <vt:lpstr>Blocks in Sequence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Conditional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Condition-controlled Loops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Outline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GENG, Hao</cp:lastModifiedBy>
  <cp:revision>1418</cp:revision>
  <dcterms:created xsi:type="dcterms:W3CDTF">2009-09-11T23:00:44Z</dcterms:created>
  <dcterms:modified xsi:type="dcterms:W3CDTF">2022-09-18T11:38:36Z</dcterms:modified>
</cp:coreProperties>
</file>