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docProps/app.xml" ContentType="application/vnd.openxmlformats-officedocument.extended-properties+xml"/>
  <Override PartName="/docProps/core.xml" ContentType="application/vnd.openxmlformats-package.core-properties+xml"/>
  <Override PartName="/ppt/embeddings/oleObject1.bin" ContentType="application/vnd.openxmlformats-officedocument.oleObject"/>
  <Override PartName="/ppt/embeddings/oleObject2.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5"/>
  </p:notesMasterIdLst>
  <p:sldIdLst>
    <p:sldId id="408" r:id="rId2"/>
    <p:sldId id="613" r:id="rId3"/>
    <p:sldId id="602" r:id="rId4"/>
    <p:sldId id="606" r:id="rId5"/>
    <p:sldId id="609" r:id="rId6"/>
    <p:sldId id="604" r:id="rId7"/>
    <p:sldId id="610" r:id="rId8"/>
    <p:sldId id="608" r:id="rId9"/>
    <p:sldId id="601" r:id="rId10"/>
    <p:sldId id="607" r:id="rId11"/>
    <p:sldId id="611" r:id="rId12"/>
    <p:sldId id="625" r:id="rId13"/>
    <p:sldId id="614" r:id="rId14"/>
    <p:sldId id="616" r:id="rId15"/>
    <p:sldId id="623" r:id="rId16"/>
    <p:sldId id="517" r:id="rId17"/>
    <p:sldId id="519" r:id="rId18"/>
    <p:sldId id="520" r:id="rId19"/>
    <p:sldId id="521" r:id="rId20"/>
    <p:sldId id="522" r:id="rId21"/>
    <p:sldId id="523" r:id="rId22"/>
    <p:sldId id="524" r:id="rId23"/>
    <p:sldId id="525" r:id="rId24"/>
    <p:sldId id="526" r:id="rId25"/>
    <p:sldId id="527" r:id="rId26"/>
    <p:sldId id="528" r:id="rId27"/>
    <p:sldId id="529" r:id="rId28"/>
    <p:sldId id="530" r:id="rId29"/>
    <p:sldId id="531" r:id="rId30"/>
    <p:sldId id="532" r:id="rId31"/>
    <p:sldId id="533" r:id="rId32"/>
    <p:sldId id="534" r:id="rId33"/>
    <p:sldId id="535" r:id="rId34"/>
    <p:sldId id="537" r:id="rId35"/>
    <p:sldId id="536" r:id="rId36"/>
    <p:sldId id="540" r:id="rId37"/>
    <p:sldId id="541" r:id="rId38"/>
    <p:sldId id="542" r:id="rId39"/>
    <p:sldId id="543" r:id="rId40"/>
    <p:sldId id="544" r:id="rId41"/>
    <p:sldId id="545" r:id="rId42"/>
    <p:sldId id="546" r:id="rId43"/>
    <p:sldId id="547" r:id="rId44"/>
    <p:sldId id="548" r:id="rId45"/>
    <p:sldId id="549" r:id="rId46"/>
    <p:sldId id="550" r:id="rId47"/>
    <p:sldId id="551" r:id="rId48"/>
    <p:sldId id="552" r:id="rId49"/>
    <p:sldId id="553" r:id="rId50"/>
    <p:sldId id="554" r:id="rId51"/>
    <p:sldId id="555" r:id="rId52"/>
    <p:sldId id="556" r:id="rId53"/>
    <p:sldId id="557" r:id="rId54"/>
    <p:sldId id="558" r:id="rId55"/>
    <p:sldId id="559" r:id="rId56"/>
    <p:sldId id="560" r:id="rId57"/>
    <p:sldId id="561" r:id="rId58"/>
    <p:sldId id="562" r:id="rId59"/>
    <p:sldId id="563" r:id="rId60"/>
    <p:sldId id="564" r:id="rId61"/>
    <p:sldId id="565" r:id="rId62"/>
    <p:sldId id="566" r:id="rId63"/>
    <p:sldId id="567" r:id="rId64"/>
    <p:sldId id="568" r:id="rId65"/>
    <p:sldId id="569" r:id="rId66"/>
    <p:sldId id="570" r:id="rId67"/>
    <p:sldId id="571" r:id="rId68"/>
    <p:sldId id="572" r:id="rId69"/>
    <p:sldId id="573" r:id="rId70"/>
    <p:sldId id="574" r:id="rId71"/>
    <p:sldId id="575" r:id="rId72"/>
    <p:sldId id="576" r:id="rId73"/>
    <p:sldId id="577" r:id="rId74"/>
    <p:sldId id="578" r:id="rId75"/>
    <p:sldId id="579" r:id="rId76"/>
    <p:sldId id="580" r:id="rId77"/>
    <p:sldId id="581" r:id="rId78"/>
    <p:sldId id="582" r:id="rId79"/>
    <p:sldId id="583" r:id="rId80"/>
    <p:sldId id="584" r:id="rId81"/>
    <p:sldId id="585" r:id="rId82"/>
    <p:sldId id="586" r:id="rId83"/>
    <p:sldId id="587" r:id="rId84"/>
    <p:sldId id="588" r:id="rId85"/>
    <p:sldId id="589" r:id="rId86"/>
    <p:sldId id="590" r:id="rId87"/>
    <p:sldId id="591" r:id="rId88"/>
    <p:sldId id="592" r:id="rId89"/>
    <p:sldId id="600" r:id="rId90"/>
    <p:sldId id="594" r:id="rId91"/>
    <p:sldId id="595" r:id="rId92"/>
    <p:sldId id="596" r:id="rId93"/>
    <p:sldId id="597" r:id="rId94"/>
    <p:sldId id="617" r:id="rId95"/>
    <p:sldId id="620" r:id="rId96"/>
    <p:sldId id="621" r:id="rId97"/>
    <p:sldId id="618" r:id="rId98"/>
    <p:sldId id="626" r:id="rId99"/>
    <p:sldId id="627" r:id="rId100"/>
    <p:sldId id="628" r:id="rId101"/>
    <p:sldId id="629" r:id="rId102"/>
    <p:sldId id="633" r:id="rId103"/>
    <p:sldId id="630" r:id="rId104"/>
    <p:sldId id="631" r:id="rId105"/>
    <p:sldId id="634" r:id="rId106"/>
    <p:sldId id="635" r:id="rId107"/>
    <p:sldId id="636" r:id="rId108"/>
    <p:sldId id="637" r:id="rId109"/>
    <p:sldId id="638" r:id="rId110"/>
    <p:sldId id="639" r:id="rId111"/>
    <p:sldId id="640" r:id="rId112"/>
    <p:sldId id="632" r:id="rId113"/>
    <p:sldId id="619" r:id="rId1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63F1CF7-A096-4FC4-8BF3-8CF05756BCB8}">
          <p14:sldIdLst>
            <p14:sldId id="408"/>
            <p14:sldId id="613"/>
            <p14:sldId id="602"/>
            <p14:sldId id="606"/>
            <p14:sldId id="609"/>
            <p14:sldId id="604"/>
            <p14:sldId id="610"/>
            <p14:sldId id="608"/>
            <p14:sldId id="601"/>
            <p14:sldId id="607"/>
            <p14:sldId id="611"/>
            <p14:sldId id="625"/>
            <p14:sldId id="614"/>
            <p14:sldId id="616"/>
            <p14:sldId id="623"/>
          </p14:sldIdLst>
        </p14:section>
        <p14:section name="Untitled Section" id="{E0C44415-0C4E-47EB-AEBF-83078353C4B7}">
          <p14:sldIdLst>
            <p14:sldId id="517"/>
            <p14:sldId id="519"/>
            <p14:sldId id="520"/>
            <p14:sldId id="521"/>
            <p14:sldId id="522"/>
            <p14:sldId id="523"/>
            <p14:sldId id="524"/>
            <p14:sldId id="525"/>
            <p14:sldId id="526"/>
            <p14:sldId id="527"/>
            <p14:sldId id="528"/>
            <p14:sldId id="529"/>
            <p14:sldId id="530"/>
            <p14:sldId id="531"/>
            <p14:sldId id="532"/>
            <p14:sldId id="533"/>
            <p14:sldId id="534"/>
            <p14:sldId id="535"/>
            <p14:sldId id="537"/>
            <p14:sldId id="536"/>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591"/>
            <p14:sldId id="592"/>
            <p14:sldId id="600"/>
            <p14:sldId id="594"/>
            <p14:sldId id="595"/>
            <p14:sldId id="596"/>
            <p14:sldId id="597"/>
            <p14:sldId id="617"/>
            <p14:sldId id="620"/>
            <p14:sldId id="621"/>
            <p14:sldId id="618"/>
            <p14:sldId id="626"/>
            <p14:sldId id="627"/>
            <p14:sldId id="628"/>
            <p14:sldId id="629"/>
            <p14:sldId id="633"/>
            <p14:sldId id="630"/>
            <p14:sldId id="631"/>
            <p14:sldId id="634"/>
            <p14:sldId id="635"/>
            <p14:sldId id="636"/>
            <p14:sldId id="637"/>
            <p14:sldId id="638"/>
            <p14:sldId id="639"/>
            <p14:sldId id="640"/>
            <p14:sldId id="632"/>
            <p14:sldId id="6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06" autoAdjust="0"/>
    <p:restoredTop sz="89847" autoAdjust="0"/>
  </p:normalViewPr>
  <p:slideViewPr>
    <p:cSldViewPr>
      <p:cViewPr varScale="1">
        <p:scale>
          <a:sx n="79" d="100"/>
          <a:sy n="79" d="100"/>
        </p:scale>
        <p:origin x="2104" y="192"/>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144152"/>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 Type="http://schemas.openxmlformats.org/officeDocument/2006/relationships/slide" Target="slides/slide10.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notesMaster" Target="notesMasters/notesMaster1.xml"/><Relationship Id="rId116" Type="http://schemas.openxmlformats.org/officeDocument/2006/relationships/presProps" Target="presProps.xml"/><Relationship Id="rId117" Type="http://schemas.openxmlformats.org/officeDocument/2006/relationships/viewProps" Target="viewProps.xml"/><Relationship Id="rId118" Type="http://schemas.openxmlformats.org/officeDocument/2006/relationships/theme" Target="theme/theme1.xml"/><Relationship Id="rId119" Type="http://schemas.openxmlformats.org/officeDocument/2006/relationships/tableStyles" Target="tableStyles.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 Type="http://schemas.openxmlformats.org/officeDocument/2006/relationships/slide" Target="slides/slide2.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 Type="http://schemas.openxmlformats.org/officeDocument/2006/relationships/slide" Target="slides/slide3.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 Type="http://schemas.openxmlformats.org/officeDocument/2006/relationships/slide" Target="slides/slide4.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 Type="http://schemas.openxmlformats.org/officeDocument/2006/relationships/slide" Target="slides/slide5.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 Type="http://schemas.openxmlformats.org/officeDocument/2006/relationships/slide" Target="slides/slide6.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 Type="http://schemas.openxmlformats.org/officeDocument/2006/relationships/slide" Target="slides/slide7.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 Type="http://schemas.openxmlformats.org/officeDocument/2006/relationships/slide" Target="slides/slide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10/24/23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因为</a:t>
            </a:r>
            <a:r>
              <a:rPr lang="en-US" altLang="zh-CN" dirty="0"/>
              <a:t>Merge Sort</a:t>
            </a:r>
            <a:r>
              <a:rPr lang="zh-CN" altLang="en-US" dirty="0"/>
              <a:t>内容比较简单，所以前面加了一点对</a:t>
            </a:r>
            <a:r>
              <a:rPr lang="en-US" altLang="zh-CN" dirty="0"/>
              <a:t>bubble sort</a:t>
            </a:r>
            <a:r>
              <a:rPr lang="zh-CN" altLang="en-US" dirty="0"/>
              <a:t>和</a:t>
            </a:r>
            <a:r>
              <a:rPr lang="en-US" altLang="zh-CN" dirty="0"/>
              <a:t>insertion sort</a:t>
            </a:r>
            <a:r>
              <a:rPr lang="zh-CN" altLang="en-US" dirty="0"/>
              <a:t>的前情提要，另外添加了</a:t>
            </a:r>
            <a:r>
              <a:rPr lang="en-US" altLang="zh-CN" dirty="0"/>
              <a:t>selection sort</a:t>
            </a:r>
            <a:r>
              <a:rPr lang="zh-CN" altLang="en-US" dirty="0"/>
              <a:t>来说明排序算法稳定性的问题。之后只</a:t>
            </a:r>
            <a:r>
              <a:rPr lang="en-US" altLang="zh-CN" dirty="0"/>
              <a:t>Merge sort</a:t>
            </a:r>
            <a:r>
              <a:rPr lang="zh-CN" altLang="en-US" dirty="0"/>
              <a:t>的主体部分。后面结合已经讲过的</a:t>
            </a:r>
            <a:r>
              <a:rPr lang="en-US" altLang="zh-CN" dirty="0"/>
              <a:t>binary search</a:t>
            </a:r>
            <a:r>
              <a:rPr lang="zh-CN" altLang="en-US" dirty="0"/>
              <a:t>和 </a:t>
            </a:r>
            <a:r>
              <a:rPr lang="en-US" altLang="zh-CN" dirty="0"/>
              <a:t>merge sort</a:t>
            </a:r>
            <a:r>
              <a:rPr lang="zh-CN" altLang="en-US" dirty="0"/>
              <a:t>总结了一下分治的主体思路和特点。</a:t>
            </a:r>
            <a:endParaRPr lang="en-US" altLang="zh-CN" dirty="0"/>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281776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CB2706B-786F-4D3D-B3C7-473D8C65CE68}" type="slidenum">
              <a:rPr lang="en-CA" smtClean="0"/>
              <a:pPr>
                <a:defRPr/>
              </a:pPr>
              <a:t>22</a:t>
            </a:fld>
            <a:endParaRPr lang="en-CA"/>
          </a:p>
        </p:txBody>
      </p:sp>
    </p:spTree>
    <p:extLst>
      <p:ext uri="{BB962C8B-B14F-4D97-AF65-F5344CB8AC3E}">
        <p14:creationId xmlns:p14="http://schemas.microsoft.com/office/powerpoint/2010/main" val="414495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2433074-A573-419B-B002-591442F216AA}" type="slidenum">
              <a:rPr lang="en-CA" smtClean="0"/>
              <a:pPr>
                <a:defRPr/>
              </a:pPr>
              <a:t>23</a:t>
            </a:fld>
            <a:endParaRPr lang="en-CA"/>
          </a:p>
        </p:txBody>
      </p:sp>
    </p:spTree>
    <p:extLst>
      <p:ext uri="{BB962C8B-B14F-4D97-AF65-F5344CB8AC3E}">
        <p14:creationId xmlns:p14="http://schemas.microsoft.com/office/powerpoint/2010/main" val="2484247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4EE27DE-0988-40C1-AA91-F5398744B7D5}" type="slidenum">
              <a:rPr lang="en-CA" smtClean="0"/>
              <a:pPr>
                <a:defRPr/>
              </a:pPr>
              <a:t>24</a:t>
            </a:fld>
            <a:endParaRPr lang="en-CA"/>
          </a:p>
        </p:txBody>
      </p:sp>
    </p:spTree>
    <p:extLst>
      <p:ext uri="{BB962C8B-B14F-4D97-AF65-F5344CB8AC3E}">
        <p14:creationId xmlns:p14="http://schemas.microsoft.com/office/powerpoint/2010/main" val="1622270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E26E4BA-51B6-4D41-A15C-19CEDADC6F8B}" type="slidenum">
              <a:rPr lang="en-CA" smtClean="0"/>
              <a:pPr>
                <a:defRPr/>
              </a:pPr>
              <a:t>25</a:t>
            </a:fld>
            <a:endParaRPr lang="en-CA"/>
          </a:p>
        </p:txBody>
      </p:sp>
    </p:spTree>
    <p:extLst>
      <p:ext uri="{BB962C8B-B14F-4D97-AF65-F5344CB8AC3E}">
        <p14:creationId xmlns:p14="http://schemas.microsoft.com/office/powerpoint/2010/main" val="2688805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74C14BA-5BF7-477F-A26C-13771F770B9B}" type="slidenum">
              <a:rPr lang="en-CA" smtClean="0"/>
              <a:pPr>
                <a:defRPr/>
              </a:pPr>
              <a:t>26</a:t>
            </a:fld>
            <a:endParaRPr lang="en-CA"/>
          </a:p>
        </p:txBody>
      </p:sp>
    </p:spTree>
    <p:extLst>
      <p:ext uri="{BB962C8B-B14F-4D97-AF65-F5344CB8AC3E}">
        <p14:creationId xmlns:p14="http://schemas.microsoft.com/office/powerpoint/2010/main" val="203751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6CD2F5F-169F-4899-BE93-0CA7AEF0291C}" type="slidenum">
              <a:rPr lang="en-CA" smtClean="0"/>
              <a:pPr>
                <a:defRPr/>
              </a:pPr>
              <a:t>27</a:t>
            </a:fld>
            <a:endParaRPr lang="en-CA"/>
          </a:p>
        </p:txBody>
      </p:sp>
    </p:spTree>
    <p:extLst>
      <p:ext uri="{BB962C8B-B14F-4D97-AF65-F5344CB8AC3E}">
        <p14:creationId xmlns:p14="http://schemas.microsoft.com/office/powerpoint/2010/main" val="1092715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073E0A2-0131-4927-AE9B-AAD255FCCDA6}" type="slidenum">
              <a:rPr lang="en-CA" smtClean="0"/>
              <a:pPr>
                <a:defRPr/>
              </a:pPr>
              <a:t>28</a:t>
            </a:fld>
            <a:endParaRPr lang="en-CA"/>
          </a:p>
        </p:txBody>
      </p:sp>
    </p:spTree>
    <p:extLst>
      <p:ext uri="{BB962C8B-B14F-4D97-AF65-F5344CB8AC3E}">
        <p14:creationId xmlns:p14="http://schemas.microsoft.com/office/powerpoint/2010/main" val="93375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6B381D6-46E3-4F2E-BF65-E02A3D96B0DC}" type="slidenum">
              <a:rPr lang="en-CA" smtClean="0"/>
              <a:pPr>
                <a:defRPr/>
              </a:pPr>
              <a:t>29</a:t>
            </a:fld>
            <a:endParaRPr lang="en-CA"/>
          </a:p>
        </p:txBody>
      </p:sp>
    </p:spTree>
    <p:extLst>
      <p:ext uri="{BB962C8B-B14F-4D97-AF65-F5344CB8AC3E}">
        <p14:creationId xmlns:p14="http://schemas.microsoft.com/office/powerpoint/2010/main" val="1201507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32C8E85-2514-45B9-A779-295FCF7BA9FE}" type="slidenum">
              <a:rPr lang="en-CA" smtClean="0"/>
              <a:pPr>
                <a:defRPr/>
              </a:pPr>
              <a:t>30</a:t>
            </a:fld>
            <a:endParaRPr lang="en-CA"/>
          </a:p>
        </p:txBody>
      </p:sp>
    </p:spTree>
    <p:extLst>
      <p:ext uri="{BB962C8B-B14F-4D97-AF65-F5344CB8AC3E}">
        <p14:creationId xmlns:p14="http://schemas.microsoft.com/office/powerpoint/2010/main" val="391630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D0CEFC98-7FA6-4B1A-839E-A2A630191FFE}" type="slidenum">
              <a:rPr lang="en-CA" smtClean="0"/>
              <a:pPr>
                <a:defRPr/>
              </a:pPr>
              <a:t>31</a:t>
            </a:fld>
            <a:endParaRPr lang="en-CA"/>
          </a:p>
        </p:txBody>
      </p:sp>
    </p:spTree>
    <p:extLst>
      <p:ext uri="{BB962C8B-B14F-4D97-AF65-F5344CB8AC3E}">
        <p14:creationId xmlns:p14="http://schemas.microsoft.com/office/powerpoint/2010/main" val="29552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F458AA3-BD80-4E31-B92B-EEC1A5828F3C}" type="slidenum">
              <a:rPr lang="en-CA" smtClean="0"/>
              <a:pPr>
                <a:defRPr/>
              </a:pPr>
              <a:t>2</a:t>
            </a:fld>
            <a:endParaRPr lang="en-CA"/>
          </a:p>
        </p:txBody>
      </p:sp>
    </p:spTree>
    <p:extLst>
      <p:ext uri="{BB962C8B-B14F-4D97-AF65-F5344CB8AC3E}">
        <p14:creationId xmlns:p14="http://schemas.microsoft.com/office/powerpoint/2010/main" val="3058340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F71FEF30-E411-4464-8EBD-CB6343894B41}" type="slidenum">
              <a:rPr lang="en-CA" smtClean="0"/>
              <a:pPr>
                <a:defRPr/>
              </a:pPr>
              <a:t>32</a:t>
            </a:fld>
            <a:endParaRPr lang="en-CA"/>
          </a:p>
        </p:txBody>
      </p:sp>
    </p:spTree>
    <p:extLst>
      <p:ext uri="{BB962C8B-B14F-4D97-AF65-F5344CB8AC3E}">
        <p14:creationId xmlns:p14="http://schemas.microsoft.com/office/powerpoint/2010/main" val="4122421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Slide Number Placeholder 3"/>
          <p:cNvSpPr>
            <a:spLocks noGrp="1"/>
          </p:cNvSpPr>
          <p:nvPr>
            <p:ph type="sldNum" sz="quarter" idx="5"/>
          </p:nvPr>
        </p:nvSpPr>
        <p:spPr/>
        <p:txBody>
          <a:bodyPr/>
          <a:lstStyle/>
          <a:p>
            <a:pPr>
              <a:defRPr/>
            </a:pPr>
            <a:fld id="{570BC54F-FC7F-4229-BD58-8D1E8FCB6953}" type="slidenum">
              <a:rPr lang="en-CA" smtClean="0"/>
              <a:pPr>
                <a:defRPr/>
              </a:pPr>
              <a:t>33</a:t>
            </a:fld>
            <a:endParaRPr lang="en-CA"/>
          </a:p>
        </p:txBody>
      </p:sp>
    </p:spTree>
    <p:extLst>
      <p:ext uri="{BB962C8B-B14F-4D97-AF65-F5344CB8AC3E}">
        <p14:creationId xmlns:p14="http://schemas.microsoft.com/office/powerpoint/2010/main" val="4126622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7CA6DA14-6AAB-4B5E-A6FD-788EFE3246D6}" type="slidenum">
              <a:rPr lang="en-CA" smtClean="0"/>
              <a:pPr>
                <a:defRPr/>
              </a:pPr>
              <a:t>34</a:t>
            </a:fld>
            <a:endParaRPr lang="en-CA"/>
          </a:p>
        </p:txBody>
      </p:sp>
    </p:spTree>
    <p:extLst>
      <p:ext uri="{BB962C8B-B14F-4D97-AF65-F5344CB8AC3E}">
        <p14:creationId xmlns:p14="http://schemas.microsoft.com/office/powerpoint/2010/main" val="4028271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B1069D2-52E5-48A8-8DB4-2D80F87C54B6}" type="slidenum">
              <a:rPr lang="en-CA" smtClean="0"/>
              <a:pPr>
                <a:defRPr/>
              </a:pPr>
              <a:t>35</a:t>
            </a:fld>
            <a:endParaRPr lang="en-CA"/>
          </a:p>
        </p:txBody>
      </p:sp>
    </p:spTree>
    <p:extLst>
      <p:ext uri="{BB962C8B-B14F-4D97-AF65-F5344CB8AC3E}">
        <p14:creationId xmlns:p14="http://schemas.microsoft.com/office/powerpoint/2010/main" val="3233849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AFDDBE1F-BB9F-4674-A350-DC5CD6D66185}" type="slidenum">
              <a:rPr lang="en-CA" smtClean="0"/>
              <a:pPr>
                <a:defRPr/>
              </a:pPr>
              <a:t>36</a:t>
            </a:fld>
            <a:endParaRPr lang="en-CA"/>
          </a:p>
        </p:txBody>
      </p:sp>
    </p:spTree>
    <p:extLst>
      <p:ext uri="{BB962C8B-B14F-4D97-AF65-F5344CB8AC3E}">
        <p14:creationId xmlns:p14="http://schemas.microsoft.com/office/powerpoint/2010/main" val="3095514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FDDBE1F-BB9F-4674-A350-DC5CD6D66185}" type="slidenum">
              <a:rPr lang="en-CA" smtClean="0"/>
              <a:pPr>
                <a:defRPr/>
              </a:pPr>
              <a:t>37</a:t>
            </a:fld>
            <a:endParaRPr lang="en-CA"/>
          </a:p>
        </p:txBody>
      </p:sp>
    </p:spTree>
    <p:extLst>
      <p:ext uri="{BB962C8B-B14F-4D97-AF65-F5344CB8AC3E}">
        <p14:creationId xmlns:p14="http://schemas.microsoft.com/office/powerpoint/2010/main" val="1889024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996C134B-2462-4E74-B398-DAAAAB293B12}" type="slidenum">
              <a:rPr lang="en-CA" smtClean="0"/>
              <a:pPr>
                <a:defRPr/>
              </a:pPr>
              <a:t>38</a:t>
            </a:fld>
            <a:endParaRPr lang="en-CA"/>
          </a:p>
        </p:txBody>
      </p:sp>
    </p:spTree>
    <p:extLst>
      <p:ext uri="{BB962C8B-B14F-4D97-AF65-F5344CB8AC3E}">
        <p14:creationId xmlns:p14="http://schemas.microsoft.com/office/powerpoint/2010/main" val="3954533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B3BE88-B569-48F7-9607-D8085FD0FC7A}" type="slidenum">
              <a:rPr lang="en-CA" smtClean="0"/>
              <a:pPr>
                <a:defRPr/>
              </a:pPr>
              <a:t>39</a:t>
            </a:fld>
            <a:endParaRPr lang="en-CA"/>
          </a:p>
        </p:txBody>
      </p:sp>
    </p:spTree>
    <p:extLst>
      <p:ext uri="{BB962C8B-B14F-4D97-AF65-F5344CB8AC3E}">
        <p14:creationId xmlns:p14="http://schemas.microsoft.com/office/powerpoint/2010/main" val="1922891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B3BE88-B569-48F7-9607-D8085FD0FC7A}" type="slidenum">
              <a:rPr lang="en-CA" smtClean="0"/>
              <a:pPr>
                <a:defRPr/>
              </a:pPr>
              <a:t>40</a:t>
            </a:fld>
            <a:endParaRPr lang="en-CA"/>
          </a:p>
        </p:txBody>
      </p:sp>
    </p:spTree>
    <p:extLst>
      <p:ext uri="{BB962C8B-B14F-4D97-AF65-F5344CB8AC3E}">
        <p14:creationId xmlns:p14="http://schemas.microsoft.com/office/powerpoint/2010/main" val="2466141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41</a:t>
            </a:fld>
            <a:endParaRPr lang="en-CA"/>
          </a:p>
        </p:txBody>
      </p:sp>
    </p:spTree>
    <p:extLst>
      <p:ext uri="{BB962C8B-B14F-4D97-AF65-F5344CB8AC3E}">
        <p14:creationId xmlns:p14="http://schemas.microsoft.com/office/powerpoint/2010/main" val="4150636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3A72CDBC-5CC8-4FBB-A6F8-9078C93E30AC}" type="slidenum">
              <a:rPr lang="en-CA" smtClean="0"/>
              <a:pPr>
                <a:defRPr/>
              </a:pPr>
              <a:t>5</a:t>
            </a:fld>
            <a:endParaRPr lang="en-CA"/>
          </a:p>
        </p:txBody>
      </p:sp>
    </p:spTree>
    <p:extLst>
      <p:ext uri="{BB962C8B-B14F-4D97-AF65-F5344CB8AC3E}">
        <p14:creationId xmlns:p14="http://schemas.microsoft.com/office/powerpoint/2010/main" val="3446920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42</a:t>
            </a:fld>
            <a:endParaRPr lang="en-CA"/>
          </a:p>
        </p:txBody>
      </p:sp>
    </p:spTree>
    <p:extLst>
      <p:ext uri="{BB962C8B-B14F-4D97-AF65-F5344CB8AC3E}">
        <p14:creationId xmlns:p14="http://schemas.microsoft.com/office/powerpoint/2010/main" val="3101470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43</a:t>
            </a:fld>
            <a:endParaRPr lang="en-CA"/>
          </a:p>
        </p:txBody>
      </p:sp>
    </p:spTree>
    <p:extLst>
      <p:ext uri="{BB962C8B-B14F-4D97-AF65-F5344CB8AC3E}">
        <p14:creationId xmlns:p14="http://schemas.microsoft.com/office/powerpoint/2010/main" val="3769042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44</a:t>
            </a:fld>
            <a:endParaRPr lang="en-CA"/>
          </a:p>
        </p:txBody>
      </p:sp>
    </p:spTree>
    <p:extLst>
      <p:ext uri="{BB962C8B-B14F-4D97-AF65-F5344CB8AC3E}">
        <p14:creationId xmlns:p14="http://schemas.microsoft.com/office/powerpoint/2010/main" val="4109897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45</a:t>
            </a:fld>
            <a:endParaRPr lang="en-CA"/>
          </a:p>
        </p:txBody>
      </p:sp>
    </p:spTree>
    <p:extLst>
      <p:ext uri="{BB962C8B-B14F-4D97-AF65-F5344CB8AC3E}">
        <p14:creationId xmlns:p14="http://schemas.microsoft.com/office/powerpoint/2010/main" val="3869977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46</a:t>
            </a:fld>
            <a:endParaRPr lang="en-CA"/>
          </a:p>
        </p:txBody>
      </p:sp>
    </p:spTree>
    <p:extLst>
      <p:ext uri="{BB962C8B-B14F-4D97-AF65-F5344CB8AC3E}">
        <p14:creationId xmlns:p14="http://schemas.microsoft.com/office/powerpoint/2010/main" val="2929391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47</a:t>
            </a:fld>
            <a:endParaRPr lang="en-CA"/>
          </a:p>
        </p:txBody>
      </p:sp>
    </p:spTree>
    <p:extLst>
      <p:ext uri="{BB962C8B-B14F-4D97-AF65-F5344CB8AC3E}">
        <p14:creationId xmlns:p14="http://schemas.microsoft.com/office/powerpoint/2010/main" val="2717833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48</a:t>
            </a:fld>
            <a:endParaRPr lang="en-CA"/>
          </a:p>
        </p:txBody>
      </p:sp>
    </p:spTree>
    <p:extLst>
      <p:ext uri="{BB962C8B-B14F-4D97-AF65-F5344CB8AC3E}">
        <p14:creationId xmlns:p14="http://schemas.microsoft.com/office/powerpoint/2010/main" val="2712673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49</a:t>
            </a:fld>
            <a:endParaRPr lang="en-CA"/>
          </a:p>
        </p:txBody>
      </p:sp>
    </p:spTree>
    <p:extLst>
      <p:ext uri="{BB962C8B-B14F-4D97-AF65-F5344CB8AC3E}">
        <p14:creationId xmlns:p14="http://schemas.microsoft.com/office/powerpoint/2010/main" val="30847046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50</a:t>
            </a:fld>
            <a:endParaRPr lang="en-CA"/>
          </a:p>
        </p:txBody>
      </p:sp>
    </p:spTree>
    <p:extLst>
      <p:ext uri="{BB962C8B-B14F-4D97-AF65-F5344CB8AC3E}">
        <p14:creationId xmlns:p14="http://schemas.microsoft.com/office/powerpoint/2010/main" val="40014722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51</a:t>
            </a:fld>
            <a:endParaRPr lang="en-CA"/>
          </a:p>
        </p:txBody>
      </p:sp>
    </p:spTree>
    <p:extLst>
      <p:ext uri="{BB962C8B-B14F-4D97-AF65-F5344CB8AC3E}">
        <p14:creationId xmlns:p14="http://schemas.microsoft.com/office/powerpoint/2010/main" val="3226506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93BC15C-F465-4581-A787-EFC51CD1567C}" type="slidenum">
              <a:rPr lang="en-CA" smtClean="0"/>
              <a:pPr>
                <a:defRPr/>
              </a:pPr>
              <a:t>7</a:t>
            </a:fld>
            <a:endParaRPr lang="en-CA"/>
          </a:p>
        </p:txBody>
      </p:sp>
    </p:spTree>
    <p:extLst>
      <p:ext uri="{BB962C8B-B14F-4D97-AF65-F5344CB8AC3E}">
        <p14:creationId xmlns:p14="http://schemas.microsoft.com/office/powerpoint/2010/main" val="38210160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52</a:t>
            </a:fld>
            <a:endParaRPr lang="en-CA"/>
          </a:p>
        </p:txBody>
      </p:sp>
    </p:spTree>
    <p:extLst>
      <p:ext uri="{BB962C8B-B14F-4D97-AF65-F5344CB8AC3E}">
        <p14:creationId xmlns:p14="http://schemas.microsoft.com/office/powerpoint/2010/main" val="6052705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53</a:t>
            </a:fld>
            <a:endParaRPr lang="en-CA"/>
          </a:p>
        </p:txBody>
      </p:sp>
    </p:spTree>
    <p:extLst>
      <p:ext uri="{BB962C8B-B14F-4D97-AF65-F5344CB8AC3E}">
        <p14:creationId xmlns:p14="http://schemas.microsoft.com/office/powerpoint/2010/main" val="2233666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54</a:t>
            </a:fld>
            <a:endParaRPr lang="en-CA"/>
          </a:p>
        </p:txBody>
      </p:sp>
    </p:spTree>
    <p:extLst>
      <p:ext uri="{BB962C8B-B14F-4D97-AF65-F5344CB8AC3E}">
        <p14:creationId xmlns:p14="http://schemas.microsoft.com/office/powerpoint/2010/main" val="5247972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55</a:t>
            </a:fld>
            <a:endParaRPr lang="en-CA"/>
          </a:p>
        </p:txBody>
      </p:sp>
    </p:spTree>
    <p:extLst>
      <p:ext uri="{BB962C8B-B14F-4D97-AF65-F5344CB8AC3E}">
        <p14:creationId xmlns:p14="http://schemas.microsoft.com/office/powerpoint/2010/main" val="2590865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56</a:t>
            </a:fld>
            <a:endParaRPr lang="en-CA"/>
          </a:p>
        </p:txBody>
      </p:sp>
    </p:spTree>
    <p:extLst>
      <p:ext uri="{BB962C8B-B14F-4D97-AF65-F5344CB8AC3E}">
        <p14:creationId xmlns:p14="http://schemas.microsoft.com/office/powerpoint/2010/main" val="18472256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57</a:t>
            </a:fld>
            <a:endParaRPr lang="en-CA"/>
          </a:p>
        </p:txBody>
      </p:sp>
    </p:spTree>
    <p:extLst>
      <p:ext uri="{BB962C8B-B14F-4D97-AF65-F5344CB8AC3E}">
        <p14:creationId xmlns:p14="http://schemas.microsoft.com/office/powerpoint/2010/main" val="11986622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58</a:t>
            </a:fld>
            <a:endParaRPr lang="en-CA"/>
          </a:p>
        </p:txBody>
      </p:sp>
    </p:spTree>
    <p:extLst>
      <p:ext uri="{BB962C8B-B14F-4D97-AF65-F5344CB8AC3E}">
        <p14:creationId xmlns:p14="http://schemas.microsoft.com/office/powerpoint/2010/main" val="1675762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59</a:t>
            </a:fld>
            <a:endParaRPr lang="en-CA"/>
          </a:p>
        </p:txBody>
      </p:sp>
    </p:spTree>
    <p:extLst>
      <p:ext uri="{BB962C8B-B14F-4D97-AF65-F5344CB8AC3E}">
        <p14:creationId xmlns:p14="http://schemas.microsoft.com/office/powerpoint/2010/main" val="15860201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60</a:t>
            </a:fld>
            <a:endParaRPr lang="en-CA"/>
          </a:p>
        </p:txBody>
      </p:sp>
    </p:spTree>
    <p:extLst>
      <p:ext uri="{BB962C8B-B14F-4D97-AF65-F5344CB8AC3E}">
        <p14:creationId xmlns:p14="http://schemas.microsoft.com/office/powerpoint/2010/main" val="31368994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61</a:t>
            </a:fld>
            <a:endParaRPr lang="en-CA"/>
          </a:p>
        </p:txBody>
      </p:sp>
    </p:spTree>
    <p:extLst>
      <p:ext uri="{BB962C8B-B14F-4D97-AF65-F5344CB8AC3E}">
        <p14:creationId xmlns:p14="http://schemas.microsoft.com/office/powerpoint/2010/main" val="309004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14</a:t>
            </a:fld>
            <a:endParaRPr lang="en-CA"/>
          </a:p>
        </p:txBody>
      </p:sp>
    </p:spTree>
    <p:extLst>
      <p:ext uri="{BB962C8B-B14F-4D97-AF65-F5344CB8AC3E}">
        <p14:creationId xmlns:p14="http://schemas.microsoft.com/office/powerpoint/2010/main" val="5779986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62</a:t>
            </a:fld>
            <a:endParaRPr lang="en-CA"/>
          </a:p>
        </p:txBody>
      </p:sp>
    </p:spTree>
    <p:extLst>
      <p:ext uri="{BB962C8B-B14F-4D97-AF65-F5344CB8AC3E}">
        <p14:creationId xmlns:p14="http://schemas.microsoft.com/office/powerpoint/2010/main" val="24750637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63</a:t>
            </a:fld>
            <a:endParaRPr lang="en-CA"/>
          </a:p>
        </p:txBody>
      </p:sp>
    </p:spTree>
    <p:extLst>
      <p:ext uri="{BB962C8B-B14F-4D97-AF65-F5344CB8AC3E}">
        <p14:creationId xmlns:p14="http://schemas.microsoft.com/office/powerpoint/2010/main" val="37549233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64</a:t>
            </a:fld>
            <a:endParaRPr lang="en-CA"/>
          </a:p>
        </p:txBody>
      </p:sp>
    </p:spTree>
    <p:extLst>
      <p:ext uri="{BB962C8B-B14F-4D97-AF65-F5344CB8AC3E}">
        <p14:creationId xmlns:p14="http://schemas.microsoft.com/office/powerpoint/2010/main" val="1542531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65</a:t>
            </a:fld>
            <a:endParaRPr lang="en-CA"/>
          </a:p>
        </p:txBody>
      </p:sp>
    </p:spTree>
    <p:extLst>
      <p:ext uri="{BB962C8B-B14F-4D97-AF65-F5344CB8AC3E}">
        <p14:creationId xmlns:p14="http://schemas.microsoft.com/office/powerpoint/2010/main" val="14622795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66</a:t>
            </a:fld>
            <a:endParaRPr lang="en-CA"/>
          </a:p>
        </p:txBody>
      </p:sp>
    </p:spTree>
    <p:extLst>
      <p:ext uri="{BB962C8B-B14F-4D97-AF65-F5344CB8AC3E}">
        <p14:creationId xmlns:p14="http://schemas.microsoft.com/office/powerpoint/2010/main" val="6935640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67</a:t>
            </a:fld>
            <a:endParaRPr lang="en-CA"/>
          </a:p>
        </p:txBody>
      </p:sp>
    </p:spTree>
    <p:extLst>
      <p:ext uri="{BB962C8B-B14F-4D97-AF65-F5344CB8AC3E}">
        <p14:creationId xmlns:p14="http://schemas.microsoft.com/office/powerpoint/2010/main" val="17171428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68</a:t>
            </a:fld>
            <a:endParaRPr lang="en-CA"/>
          </a:p>
        </p:txBody>
      </p:sp>
    </p:spTree>
    <p:extLst>
      <p:ext uri="{BB962C8B-B14F-4D97-AF65-F5344CB8AC3E}">
        <p14:creationId xmlns:p14="http://schemas.microsoft.com/office/powerpoint/2010/main" val="3345492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69</a:t>
            </a:fld>
            <a:endParaRPr lang="en-CA"/>
          </a:p>
        </p:txBody>
      </p:sp>
    </p:spTree>
    <p:extLst>
      <p:ext uri="{BB962C8B-B14F-4D97-AF65-F5344CB8AC3E}">
        <p14:creationId xmlns:p14="http://schemas.microsoft.com/office/powerpoint/2010/main" val="14472515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70</a:t>
            </a:fld>
            <a:endParaRPr lang="en-CA"/>
          </a:p>
        </p:txBody>
      </p:sp>
    </p:spTree>
    <p:extLst>
      <p:ext uri="{BB962C8B-B14F-4D97-AF65-F5344CB8AC3E}">
        <p14:creationId xmlns:p14="http://schemas.microsoft.com/office/powerpoint/2010/main" val="26866347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71</a:t>
            </a:fld>
            <a:endParaRPr lang="en-CA"/>
          </a:p>
        </p:txBody>
      </p:sp>
    </p:spTree>
    <p:extLst>
      <p:ext uri="{BB962C8B-B14F-4D97-AF65-F5344CB8AC3E}">
        <p14:creationId xmlns:p14="http://schemas.microsoft.com/office/powerpoint/2010/main" val="325627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C3D4F0CF-BEBC-456E-A827-16B0D0EEC374}" type="slidenum">
              <a:rPr lang="en-CA" smtClean="0"/>
              <a:pPr>
                <a:defRPr/>
              </a:pPr>
              <a:t>18</a:t>
            </a:fld>
            <a:endParaRPr lang="en-CA"/>
          </a:p>
        </p:txBody>
      </p:sp>
    </p:spTree>
    <p:extLst>
      <p:ext uri="{BB962C8B-B14F-4D97-AF65-F5344CB8AC3E}">
        <p14:creationId xmlns:p14="http://schemas.microsoft.com/office/powerpoint/2010/main" val="30121765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72</a:t>
            </a:fld>
            <a:endParaRPr lang="en-CA"/>
          </a:p>
        </p:txBody>
      </p:sp>
    </p:spTree>
    <p:extLst>
      <p:ext uri="{BB962C8B-B14F-4D97-AF65-F5344CB8AC3E}">
        <p14:creationId xmlns:p14="http://schemas.microsoft.com/office/powerpoint/2010/main" val="11863668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73</a:t>
            </a:fld>
            <a:endParaRPr lang="en-CA"/>
          </a:p>
        </p:txBody>
      </p:sp>
    </p:spTree>
    <p:extLst>
      <p:ext uri="{BB962C8B-B14F-4D97-AF65-F5344CB8AC3E}">
        <p14:creationId xmlns:p14="http://schemas.microsoft.com/office/powerpoint/2010/main" val="24523496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74</a:t>
            </a:fld>
            <a:endParaRPr lang="en-CA"/>
          </a:p>
        </p:txBody>
      </p:sp>
    </p:spTree>
    <p:extLst>
      <p:ext uri="{BB962C8B-B14F-4D97-AF65-F5344CB8AC3E}">
        <p14:creationId xmlns:p14="http://schemas.microsoft.com/office/powerpoint/2010/main" val="12710160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75</a:t>
            </a:fld>
            <a:endParaRPr lang="en-CA"/>
          </a:p>
        </p:txBody>
      </p:sp>
    </p:spTree>
    <p:extLst>
      <p:ext uri="{BB962C8B-B14F-4D97-AF65-F5344CB8AC3E}">
        <p14:creationId xmlns:p14="http://schemas.microsoft.com/office/powerpoint/2010/main" val="8683136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76</a:t>
            </a:fld>
            <a:endParaRPr lang="en-CA"/>
          </a:p>
        </p:txBody>
      </p:sp>
    </p:spTree>
    <p:extLst>
      <p:ext uri="{BB962C8B-B14F-4D97-AF65-F5344CB8AC3E}">
        <p14:creationId xmlns:p14="http://schemas.microsoft.com/office/powerpoint/2010/main" val="15595802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77</a:t>
            </a:fld>
            <a:endParaRPr lang="en-CA"/>
          </a:p>
        </p:txBody>
      </p:sp>
    </p:spTree>
    <p:extLst>
      <p:ext uri="{BB962C8B-B14F-4D97-AF65-F5344CB8AC3E}">
        <p14:creationId xmlns:p14="http://schemas.microsoft.com/office/powerpoint/2010/main" val="37685969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78</a:t>
            </a:fld>
            <a:endParaRPr lang="en-CA"/>
          </a:p>
        </p:txBody>
      </p:sp>
    </p:spTree>
    <p:extLst>
      <p:ext uri="{BB962C8B-B14F-4D97-AF65-F5344CB8AC3E}">
        <p14:creationId xmlns:p14="http://schemas.microsoft.com/office/powerpoint/2010/main" val="27883710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79</a:t>
            </a:fld>
            <a:endParaRPr lang="en-CA"/>
          </a:p>
        </p:txBody>
      </p:sp>
    </p:spTree>
    <p:extLst>
      <p:ext uri="{BB962C8B-B14F-4D97-AF65-F5344CB8AC3E}">
        <p14:creationId xmlns:p14="http://schemas.microsoft.com/office/powerpoint/2010/main" val="8131561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80</a:t>
            </a:fld>
            <a:endParaRPr lang="en-CA"/>
          </a:p>
        </p:txBody>
      </p:sp>
    </p:spTree>
    <p:extLst>
      <p:ext uri="{BB962C8B-B14F-4D97-AF65-F5344CB8AC3E}">
        <p14:creationId xmlns:p14="http://schemas.microsoft.com/office/powerpoint/2010/main" val="28877093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81</a:t>
            </a:fld>
            <a:endParaRPr lang="en-CA"/>
          </a:p>
        </p:txBody>
      </p:sp>
    </p:spTree>
    <p:extLst>
      <p:ext uri="{BB962C8B-B14F-4D97-AF65-F5344CB8AC3E}">
        <p14:creationId xmlns:p14="http://schemas.microsoft.com/office/powerpoint/2010/main" val="1404848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12A7F65-99BA-4D98-8AF7-C174C49D2C8B}" type="slidenum">
              <a:rPr lang="en-CA" smtClean="0"/>
              <a:pPr>
                <a:defRPr/>
              </a:pPr>
              <a:t>19</a:t>
            </a:fld>
            <a:endParaRPr lang="en-CA"/>
          </a:p>
        </p:txBody>
      </p:sp>
    </p:spTree>
    <p:extLst>
      <p:ext uri="{BB962C8B-B14F-4D97-AF65-F5344CB8AC3E}">
        <p14:creationId xmlns:p14="http://schemas.microsoft.com/office/powerpoint/2010/main" val="36416385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82</a:t>
            </a:fld>
            <a:endParaRPr lang="en-CA"/>
          </a:p>
        </p:txBody>
      </p:sp>
    </p:spTree>
    <p:extLst>
      <p:ext uri="{BB962C8B-B14F-4D97-AF65-F5344CB8AC3E}">
        <p14:creationId xmlns:p14="http://schemas.microsoft.com/office/powerpoint/2010/main" val="30678198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83</a:t>
            </a:fld>
            <a:endParaRPr lang="en-CA"/>
          </a:p>
        </p:txBody>
      </p:sp>
    </p:spTree>
    <p:extLst>
      <p:ext uri="{BB962C8B-B14F-4D97-AF65-F5344CB8AC3E}">
        <p14:creationId xmlns:p14="http://schemas.microsoft.com/office/powerpoint/2010/main" val="36951988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84</a:t>
            </a:fld>
            <a:endParaRPr lang="en-CA"/>
          </a:p>
        </p:txBody>
      </p:sp>
    </p:spTree>
    <p:extLst>
      <p:ext uri="{BB962C8B-B14F-4D97-AF65-F5344CB8AC3E}">
        <p14:creationId xmlns:p14="http://schemas.microsoft.com/office/powerpoint/2010/main" val="40219221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85</a:t>
            </a:fld>
            <a:endParaRPr lang="en-CA"/>
          </a:p>
        </p:txBody>
      </p:sp>
    </p:spTree>
    <p:extLst>
      <p:ext uri="{BB962C8B-B14F-4D97-AF65-F5344CB8AC3E}">
        <p14:creationId xmlns:p14="http://schemas.microsoft.com/office/powerpoint/2010/main" val="369003793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86</a:t>
            </a:fld>
            <a:endParaRPr lang="en-CA"/>
          </a:p>
        </p:txBody>
      </p:sp>
    </p:spTree>
    <p:extLst>
      <p:ext uri="{BB962C8B-B14F-4D97-AF65-F5344CB8AC3E}">
        <p14:creationId xmlns:p14="http://schemas.microsoft.com/office/powerpoint/2010/main" val="36801892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A4F897A9-666F-4CBE-A302-023E373B3219}" type="slidenum">
              <a:rPr lang="en-CA" smtClean="0"/>
              <a:pPr>
                <a:defRPr/>
              </a:pPr>
              <a:t>87</a:t>
            </a:fld>
            <a:endParaRPr lang="en-CA"/>
          </a:p>
        </p:txBody>
      </p:sp>
    </p:spTree>
    <p:extLst>
      <p:ext uri="{BB962C8B-B14F-4D97-AF65-F5344CB8AC3E}">
        <p14:creationId xmlns:p14="http://schemas.microsoft.com/office/powerpoint/2010/main" val="30256485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A3014AD-377A-453F-8A7F-A2B371103EDB}" type="slidenum">
              <a:rPr lang="en-CA" smtClean="0"/>
              <a:pPr>
                <a:defRPr/>
              </a:pPr>
              <a:t>88</a:t>
            </a:fld>
            <a:endParaRPr lang="en-CA"/>
          </a:p>
        </p:txBody>
      </p:sp>
    </p:spTree>
    <p:extLst>
      <p:ext uri="{BB962C8B-B14F-4D97-AF65-F5344CB8AC3E}">
        <p14:creationId xmlns:p14="http://schemas.microsoft.com/office/powerpoint/2010/main" val="3148030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3344863" y="530225"/>
            <a:ext cx="3549650" cy="2662238"/>
          </a:xfrm>
          <a:ln/>
        </p:spPr>
      </p:sp>
      <p:sp>
        <p:nvSpPr>
          <p:cNvPr id="31747" name="Rectangle 3"/>
          <p:cNvSpPr>
            <a:spLocks noGrp="1" noChangeArrowheads="1"/>
          </p:cNvSpPr>
          <p:nvPr>
            <p:ph type="body" idx="1"/>
          </p:nvPr>
        </p:nvSpPr>
        <p:spPr>
          <a:xfrm>
            <a:off x="1365434" y="3369841"/>
            <a:ext cx="7503746" cy="3199661"/>
          </a:xfrm>
          <a:noFill/>
        </p:spPr>
        <p:txBody>
          <a:bodyPr lIns="101154" tIns="50578" rIns="101154" bIns="50578"/>
          <a:lstStyle/>
          <a:p>
            <a:endParaRPr lang="zh-CN" altLang="zh-CN"/>
          </a:p>
        </p:txBody>
      </p:sp>
    </p:spTree>
    <p:extLst>
      <p:ext uri="{BB962C8B-B14F-4D97-AF65-F5344CB8AC3E}">
        <p14:creationId xmlns:p14="http://schemas.microsoft.com/office/powerpoint/2010/main" val="27499964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A0E71B-F7C3-429D-9D9F-F51CEC951C78}" type="slidenum">
              <a:rPr lang="en-CA" smtClean="0"/>
              <a:pPr>
                <a:defRPr/>
              </a:pPr>
              <a:t>90</a:t>
            </a:fld>
            <a:endParaRPr lang="en-CA"/>
          </a:p>
        </p:txBody>
      </p:sp>
    </p:spTree>
    <p:extLst>
      <p:ext uri="{BB962C8B-B14F-4D97-AF65-F5344CB8AC3E}">
        <p14:creationId xmlns:p14="http://schemas.microsoft.com/office/powerpoint/2010/main" val="284634693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b="0" dirty="0"/>
          </a:p>
        </p:txBody>
      </p:sp>
      <p:sp>
        <p:nvSpPr>
          <p:cNvPr id="4" name="Slide Number Placeholder 3"/>
          <p:cNvSpPr>
            <a:spLocks noGrp="1"/>
          </p:cNvSpPr>
          <p:nvPr>
            <p:ph type="sldNum" sz="quarter" idx="5"/>
          </p:nvPr>
        </p:nvSpPr>
        <p:spPr/>
        <p:txBody>
          <a:bodyPr/>
          <a:lstStyle/>
          <a:p>
            <a:pPr>
              <a:defRPr/>
            </a:pPr>
            <a:fld id="{279A9FDB-07B0-409C-BBC2-D06B3F87396C}" type="slidenum">
              <a:rPr lang="en-CA" smtClean="0"/>
              <a:pPr>
                <a:defRPr/>
              </a:pPr>
              <a:t>92</a:t>
            </a:fld>
            <a:endParaRPr lang="en-CA"/>
          </a:p>
        </p:txBody>
      </p:sp>
    </p:spTree>
    <p:extLst>
      <p:ext uri="{BB962C8B-B14F-4D97-AF65-F5344CB8AC3E}">
        <p14:creationId xmlns:p14="http://schemas.microsoft.com/office/powerpoint/2010/main" val="1363800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EB9F9F9-E1E3-4F66-BED5-A4A6BC3024F9}" type="slidenum">
              <a:rPr lang="en-CA" smtClean="0"/>
              <a:pPr>
                <a:defRPr/>
              </a:pPr>
              <a:t>20</a:t>
            </a:fld>
            <a:endParaRPr lang="en-CA"/>
          </a:p>
        </p:txBody>
      </p:sp>
    </p:spTree>
    <p:extLst>
      <p:ext uri="{BB962C8B-B14F-4D97-AF65-F5344CB8AC3E}">
        <p14:creationId xmlns:p14="http://schemas.microsoft.com/office/powerpoint/2010/main" val="19334968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74FF18CA-5668-4EDC-BD44-957FF3323D3F}" type="slidenum">
              <a:rPr lang="en-CA" smtClean="0"/>
              <a:pPr>
                <a:defRPr/>
              </a:pPr>
              <a:t>93</a:t>
            </a:fld>
            <a:endParaRPr lang="en-CA"/>
          </a:p>
        </p:txBody>
      </p:sp>
    </p:spTree>
    <p:extLst>
      <p:ext uri="{BB962C8B-B14F-4D97-AF65-F5344CB8AC3E}">
        <p14:creationId xmlns:p14="http://schemas.microsoft.com/office/powerpoint/2010/main" val="32322914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7863B31-44F4-4035-A18E-76B353D0EB66}" type="slidenum">
              <a:rPr lang="en-CA" smtClean="0"/>
              <a:pPr>
                <a:defRPr/>
              </a:pPr>
              <a:t>95</a:t>
            </a:fld>
            <a:endParaRPr lang="en-CA"/>
          </a:p>
        </p:txBody>
      </p:sp>
    </p:spTree>
    <p:extLst>
      <p:ext uri="{BB962C8B-B14F-4D97-AF65-F5344CB8AC3E}">
        <p14:creationId xmlns:p14="http://schemas.microsoft.com/office/powerpoint/2010/main" val="12470625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105</a:t>
            </a:fld>
            <a:endParaRPr lang="en-CA"/>
          </a:p>
        </p:txBody>
      </p:sp>
    </p:spTree>
    <p:extLst>
      <p:ext uri="{BB962C8B-B14F-4D97-AF65-F5344CB8AC3E}">
        <p14:creationId xmlns:p14="http://schemas.microsoft.com/office/powerpoint/2010/main" val="148723998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106</a:t>
            </a:fld>
            <a:endParaRPr lang="en-CA"/>
          </a:p>
        </p:txBody>
      </p:sp>
    </p:spTree>
    <p:extLst>
      <p:ext uri="{BB962C8B-B14F-4D97-AF65-F5344CB8AC3E}">
        <p14:creationId xmlns:p14="http://schemas.microsoft.com/office/powerpoint/2010/main" val="25139633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107</a:t>
            </a:fld>
            <a:endParaRPr lang="en-CA"/>
          </a:p>
        </p:txBody>
      </p:sp>
    </p:spTree>
    <p:extLst>
      <p:ext uri="{BB962C8B-B14F-4D97-AF65-F5344CB8AC3E}">
        <p14:creationId xmlns:p14="http://schemas.microsoft.com/office/powerpoint/2010/main" val="400315964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108</a:t>
            </a:fld>
            <a:endParaRPr lang="en-CA"/>
          </a:p>
        </p:txBody>
      </p:sp>
    </p:spTree>
    <p:extLst>
      <p:ext uri="{BB962C8B-B14F-4D97-AF65-F5344CB8AC3E}">
        <p14:creationId xmlns:p14="http://schemas.microsoft.com/office/powerpoint/2010/main" val="258642065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109</a:t>
            </a:fld>
            <a:endParaRPr lang="en-CA"/>
          </a:p>
        </p:txBody>
      </p:sp>
    </p:spTree>
    <p:extLst>
      <p:ext uri="{BB962C8B-B14F-4D97-AF65-F5344CB8AC3E}">
        <p14:creationId xmlns:p14="http://schemas.microsoft.com/office/powerpoint/2010/main" val="281299404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110</a:t>
            </a:fld>
            <a:endParaRPr lang="en-CA"/>
          </a:p>
        </p:txBody>
      </p:sp>
    </p:spTree>
    <p:extLst>
      <p:ext uri="{BB962C8B-B14F-4D97-AF65-F5344CB8AC3E}">
        <p14:creationId xmlns:p14="http://schemas.microsoft.com/office/powerpoint/2010/main" val="8632055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111</a:t>
            </a:fld>
            <a:endParaRPr lang="en-CA"/>
          </a:p>
        </p:txBody>
      </p:sp>
    </p:spTree>
    <p:extLst>
      <p:ext uri="{BB962C8B-B14F-4D97-AF65-F5344CB8AC3E}">
        <p14:creationId xmlns:p14="http://schemas.microsoft.com/office/powerpoint/2010/main" val="21128500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7863B31-44F4-4035-A18E-76B353D0EB66}" type="slidenum">
              <a:rPr lang="en-CA" smtClean="0"/>
              <a:pPr>
                <a:defRPr/>
              </a:pPr>
              <a:t>113</a:t>
            </a:fld>
            <a:endParaRPr lang="en-CA"/>
          </a:p>
        </p:txBody>
      </p:sp>
    </p:spTree>
    <p:extLst>
      <p:ext uri="{BB962C8B-B14F-4D97-AF65-F5344CB8AC3E}">
        <p14:creationId xmlns:p14="http://schemas.microsoft.com/office/powerpoint/2010/main" val="334391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984E7C5-2A75-493F-91FC-F723AA33AD63}" type="slidenum">
              <a:rPr lang="en-CA" smtClean="0"/>
              <a:pPr>
                <a:defRPr/>
              </a:pPr>
              <a:t>21</a:t>
            </a:fld>
            <a:endParaRPr lang="en-CA"/>
          </a:p>
        </p:txBody>
      </p:sp>
    </p:spTree>
    <p:extLst>
      <p:ext uri="{BB962C8B-B14F-4D97-AF65-F5344CB8AC3E}">
        <p14:creationId xmlns:p14="http://schemas.microsoft.com/office/powerpoint/2010/main" val="151240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6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10" Type="http://schemas.openxmlformats.org/officeDocument/2006/relationships/image" Target="../media/image66.png"/><Relationship Id="rId2" Type="http://schemas.openxmlformats.org/officeDocument/2006/relationships/image" Target="../media/image20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0.png"/><Relationship Id="rId7" Type="http://schemas.openxmlformats.org/officeDocument/2006/relationships/image" Target="../media/image25.png"/><Relationship Id="rId8" Type="http://schemas.openxmlformats.org/officeDocument/2006/relationships/image" Target="../media/image261.png"/><Relationship Id="rId9" Type="http://schemas.openxmlformats.org/officeDocument/2006/relationships/image" Target="../media/image27.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0.png"/><Relationship Id="rId3" Type="http://schemas.openxmlformats.org/officeDocument/2006/relationships/image" Target="../media/image270.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66.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6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66.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9.png"/><Relationship Id="rId9" Type="http://schemas.openxmlformats.org/officeDocument/2006/relationships/image" Target="../media/image4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44.png"/><Relationship Id="rId9" Type="http://schemas.openxmlformats.org/officeDocument/2006/relationships/image" Target="../media/image66.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66.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image" Target="../media/image66.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51.png"/><Relationship Id="rId6" Type="http://schemas.openxmlformats.org/officeDocument/2006/relationships/image" Target="../media/image49.png"/><Relationship Id="rId7" Type="http://schemas.openxmlformats.org/officeDocument/2006/relationships/image" Target="../media/image52.png"/><Relationship Id="rId8" Type="http://schemas.openxmlformats.org/officeDocument/2006/relationships/image" Target="../media/image66.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53.png"/><Relationship Id="rId6" Type="http://schemas.openxmlformats.org/officeDocument/2006/relationships/image" Target="../media/image49.png"/><Relationship Id="rId7" Type="http://schemas.openxmlformats.org/officeDocument/2006/relationships/image" Target="../media/image54.png"/><Relationship Id="rId8" Type="http://schemas.openxmlformats.org/officeDocument/2006/relationships/image" Target="../media/image6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53.png"/><Relationship Id="rId6" Type="http://schemas.openxmlformats.org/officeDocument/2006/relationships/image" Target="../media/image55.png"/><Relationship Id="rId7" Type="http://schemas.openxmlformats.org/officeDocument/2006/relationships/image" Target="../media/image56.png"/><Relationship Id="rId8" Type="http://schemas.openxmlformats.org/officeDocument/2006/relationships/image" Target="../media/image66.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57.png"/><Relationship Id="rId6" Type="http://schemas.openxmlformats.org/officeDocument/2006/relationships/image" Target="../media/image55.png"/><Relationship Id="rId7" Type="http://schemas.openxmlformats.org/officeDocument/2006/relationships/image" Target="../media/image58.png"/><Relationship Id="rId8" Type="http://schemas.openxmlformats.org/officeDocument/2006/relationships/image" Target="../media/image6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 Id="rId3" Type="http://schemas.openxmlformats.org/officeDocument/2006/relationships/image" Target="../media/image66.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60.png"/><Relationship Id="rId4" Type="http://schemas.openxmlformats.org/officeDocument/2006/relationships/image" Target="../media/image6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3.jpg"/><Relationship Id="rId7" Type="http://schemas.openxmlformats.org/officeDocument/2006/relationships/image" Target="../media/image6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jpg"/><Relationship Id="rId5" Type="http://schemas.openxmlformats.org/officeDocument/2006/relationships/image" Target="../media/image6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jpg"/><Relationship Id="rId5" Type="http://schemas.openxmlformats.org/officeDocument/2006/relationships/image" Target="../media/image6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6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5.jpg"/><Relationship Id="rId5" Type="http://schemas.openxmlformats.org/officeDocument/2006/relationships/image" Target="../media/image6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8.jpg"/><Relationship Id="rId5" Type="http://schemas.openxmlformats.org/officeDocument/2006/relationships/image" Target="../media/image6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6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1.jpg"/><Relationship Id="rId4" Type="http://schemas.openxmlformats.org/officeDocument/2006/relationships/image" Target="../media/image6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6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6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6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6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6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6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6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6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6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6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6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6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6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6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6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6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6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6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6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6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6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6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6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oleObject" Target="../embeddings/oleObject1.bin"/><Relationship Id="rId4" Type="http://schemas.openxmlformats.org/officeDocument/2006/relationships/image" Target="../media/image22.wmf"/><Relationship Id="rId5" Type="http://schemas.openxmlformats.org/officeDocument/2006/relationships/image" Target="../media/image6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oleObject" Target="../embeddings/oleObject2.bin"/><Relationship Id="rId4" Type="http://schemas.openxmlformats.org/officeDocument/2006/relationships/image" Target="../media/image23.wmf"/><Relationship Id="rId5" Type="http://schemas.openxmlformats.org/officeDocument/2006/relationships/image" Target="../media/image6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6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6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6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24.png"/><Relationship Id="rId4" Type="http://schemas.openxmlformats.org/officeDocument/2006/relationships/image" Target="../media/image6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6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 Id="rId3" Type="http://schemas.openxmlformats.org/officeDocument/2006/relationships/image" Target="../media/image66.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 Algorithms and Data 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solidFill>
                  <a:prstClr val="black"/>
                </a:solidFill>
              </a:rPr>
              <a:t>Merge Sort</a:t>
            </a: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1.4, 7</a:t>
            </a:r>
          </a:p>
        </p:txBody>
      </p:sp>
      <p:pic>
        <p:nvPicPr>
          <p:cNvPr id="8" name="Picture 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8964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887556" y="1604415"/>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sp>
        <p:nvSpPr>
          <p:cNvPr id="2" name="标题 1"/>
          <p:cNvSpPr>
            <a:spLocks noGrp="1"/>
          </p:cNvSpPr>
          <p:nvPr>
            <p:ph type="title"/>
          </p:nvPr>
        </p:nvSpPr>
        <p:spPr/>
        <p:txBody>
          <a:bodyPr/>
          <a:lstStyle/>
          <a:p>
            <a:r>
              <a:rPr lang="en-US" altLang="zh-CN" dirty="0"/>
              <a:t>Insertion Sort</a:t>
            </a:r>
            <a:endParaRPr lang="zh-CN" altLang="en-US" dirty="0"/>
          </a:p>
        </p:txBody>
      </p:sp>
      <p:grpSp>
        <p:nvGrpSpPr>
          <p:cNvPr id="68" name="组合 67"/>
          <p:cNvGrpSpPr/>
          <p:nvPr/>
        </p:nvGrpSpPr>
        <p:grpSpPr>
          <a:xfrm>
            <a:off x="897006" y="2708920"/>
            <a:ext cx="7349988" cy="874026"/>
            <a:chOff x="894420" y="2708920"/>
            <a:chExt cx="7349988" cy="874026"/>
          </a:xfrm>
        </p:grpSpPr>
        <p:grpSp>
          <p:nvGrpSpPr>
            <p:cNvPr id="69" name="组合 68"/>
            <p:cNvGrpSpPr/>
            <p:nvPr/>
          </p:nvGrpSpPr>
          <p:grpSpPr>
            <a:xfrm>
              <a:off x="894420" y="2708920"/>
              <a:ext cx="7349988" cy="874026"/>
              <a:chOff x="894420" y="1600200"/>
              <a:chExt cx="7349988" cy="874026"/>
            </a:xfrm>
          </p:grpSpPr>
          <p:sp>
            <p:nvSpPr>
              <p:cNvPr id="77" name="矩形 76"/>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71" name="文本框 70"/>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72" name="文本框 71"/>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73" name="文本框 72"/>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74" name="文本框 73"/>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75" name="文本框 74"/>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76" name="文本框 75"/>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84" name="组合 83"/>
          <p:cNvGrpSpPr/>
          <p:nvPr/>
        </p:nvGrpSpPr>
        <p:grpSpPr>
          <a:xfrm>
            <a:off x="887556" y="3813425"/>
            <a:ext cx="7349988" cy="874026"/>
            <a:chOff x="894420" y="2708920"/>
            <a:chExt cx="7349988" cy="874026"/>
          </a:xfrm>
        </p:grpSpPr>
        <p:grpSp>
          <p:nvGrpSpPr>
            <p:cNvPr id="85" name="组合 84"/>
            <p:cNvGrpSpPr/>
            <p:nvPr/>
          </p:nvGrpSpPr>
          <p:grpSpPr>
            <a:xfrm>
              <a:off x="894420" y="2708920"/>
              <a:ext cx="7349988" cy="874026"/>
              <a:chOff x="894420" y="1600200"/>
              <a:chExt cx="7349988" cy="874026"/>
            </a:xfrm>
          </p:grpSpPr>
          <p:sp>
            <p:nvSpPr>
              <p:cNvPr id="93" name="矩形 92"/>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文本框 85"/>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87" name="文本框 86"/>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8" name="文本框 87"/>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9" name="文本框 88"/>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90" name="文本框 89"/>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91" name="文本框 90"/>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92" name="文本框 91"/>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pic>
        <p:nvPicPr>
          <p:cNvPr id="100" name="Picture 9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116039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1 (Simple)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a:t>Complexity Analysis:</a:t>
                </a:r>
                <a:r>
                  <a:rPr lang="zh-CN" altLang="en-US" b="1"/>
                  <a:t> </a:t>
                </a:r>
                <a:r>
                  <a:rPr lang="en-US" altLang="zh-CN" b="1"/>
                  <a:t>Time </a:t>
                </a:r>
                <a:r>
                  <a:rPr lang="en-US" altLang="zh-CN" b="1" dirty="0"/>
                  <a:t>Complexity:</a:t>
                </a:r>
                <a:r>
                  <a:rPr lang="en-US" altLang="zh-CN" dirty="0"/>
                  <a:t>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2</m:t>
                        </m:r>
                      </m:sup>
                    </m:sSup>
                    <m:r>
                      <a:rPr lang="en-US" altLang="zh-CN" i="1" dirty="0" smtClean="0">
                        <a:latin typeface="Cambria Math" panose="02040503050406030204" pitchFamily="18" charset="0"/>
                      </a:rPr>
                      <m:t>), </m:t>
                    </m:r>
                  </m:oMath>
                </a14:m>
                <a:r>
                  <a:rPr lang="en-US" altLang="zh-CN" dirty="0"/>
                  <a:t>Two nested loops are needed to traverse the array from start to end so the Time complexity is </a:t>
                </a:r>
                <a14:m>
                  <m:oMath xmlns:m="http://schemas.openxmlformats.org/officeDocument/2006/math">
                    <m:r>
                      <a:rPr lang="en-US" altLang="zh-CN" i="1" dirty="0">
                        <a:latin typeface="Cambria Math" panose="02040503050406030204" pitchFamily="18" charset="0"/>
                      </a:rPr>
                      <m:t>𝑂</m:t>
                    </m:r>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𝑛</m:t>
                            </m:r>
                          </m:e>
                          <m:sup>
                            <m:r>
                              <a:rPr lang="en-US" altLang="zh-CN" i="1" dirty="0">
                                <a:latin typeface="Cambria Math" panose="02040503050406030204" pitchFamily="18" charset="0"/>
                              </a:rPr>
                              <m:t>2</m:t>
                            </m:r>
                          </m:sup>
                        </m:sSup>
                      </m:e>
                    </m:d>
                    <m:r>
                      <a:rPr lang="en-US" altLang="zh-CN" b="0" i="1" dirty="0" smtClean="0">
                        <a:latin typeface="Cambria Math" panose="02040503050406030204" pitchFamily="18" charset="0"/>
                      </a:rPr>
                      <m:t>.</m:t>
                    </m:r>
                  </m:oMath>
                </a14:m>
                <a:endParaRPr lang="en-US" altLang="zh-CN" dirty="0"/>
              </a:p>
              <a:p>
                <a:r>
                  <a:rPr lang="en-US" altLang="zh-CN" b="1" dirty="0"/>
                  <a:t>Space </a:t>
                </a:r>
                <a:r>
                  <a:rPr lang="en-US" altLang="zh-CN" b="1" dirty="0" err="1"/>
                  <a:t>Compelxity:</a:t>
                </a:r>
                <a:r>
                  <a:rPr lang="en-US" altLang="zh-CN" dirty="0"/>
                  <a:t> </a:t>
                </a:r>
                <a14:m>
                  <m:oMath xmlns:m="http://schemas.openxmlformats.org/officeDocument/2006/math">
                    <m:r>
                      <a:rPr lang="en-US" altLang="zh-CN" i="1" dirty="0">
                        <a:latin typeface="Cambria Math" panose="02040503050406030204" pitchFamily="18" charset="0"/>
                      </a:rPr>
                      <m:t>𝑂</m:t>
                    </m:r>
                    <m:r>
                      <a:rPr lang="en-US" altLang="zh-CN" i="1" dirty="0">
                        <a:latin typeface="Cambria Math" panose="02040503050406030204" pitchFamily="18" charset="0"/>
                      </a:rPr>
                      <m:t>(1), </m:t>
                    </m:r>
                  </m:oMath>
                </a14:m>
                <a:r>
                  <a:rPr lang="en-US" altLang="zh-CN" dirty="0"/>
                  <a:t> No extra space is required.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a:stretch>
              </a:blipFill>
            </p:spPr>
            <p:txBody>
              <a:bodyPr/>
              <a:lstStyle/>
              <a:p>
                <a:r>
                  <a:rPr lang="zh-CN" altLang="en-US">
                    <a:noFill/>
                  </a:rPr>
                  <a:t> </a:t>
                </a:r>
              </a:p>
            </p:txBody>
          </p:sp>
        </mc:Fallback>
      </mc:AlternateContent>
      <p:pic>
        <p:nvPicPr>
          <p:cNvPr id="4" name="Picture 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564637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r>
                  <a:rPr lang="en-US" altLang="zh-CN" b="1" dirty="0"/>
                  <a:t>Approach:</a:t>
                </a:r>
                <a:r>
                  <a:rPr lang="en-US" altLang="zh-CN" dirty="0"/>
                  <a:t> Suppose the number of inversions in the left half and right half of the array (let be</a:t>
                </a:r>
                <a14:m>
                  <m:oMath xmlns:m="http://schemas.openxmlformats.org/officeDocument/2006/math">
                    <m:r>
                      <a:rPr lang="en-US" altLang="zh-CN" i="1" dirty="0" smtClean="0">
                        <a:latin typeface="Cambria Math" panose="02040503050406030204" pitchFamily="18" charset="0"/>
                      </a:rPr>
                      <m:t> </m:t>
                    </m:r>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1 </m:t>
                    </m:r>
                  </m:oMath>
                </a14:m>
                <a:r>
                  <a:rPr lang="en-US" altLang="zh-CN" dirty="0"/>
                  <a:t>and </a:t>
                </a:r>
                <a14:m>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2</m:t>
                    </m:r>
                  </m:oMath>
                </a14:m>
                <a:r>
                  <a:rPr lang="en-US" altLang="zh-CN" dirty="0"/>
                  <a:t>), what kinds of inversions are not accounted for in </a:t>
                </a:r>
                <a14:m>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 + </m:t>
                    </m:r>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2</m:t>
                    </m:r>
                  </m:oMath>
                </a14:m>
                <a:r>
                  <a:rPr lang="en-US" altLang="zh-CN" dirty="0"/>
                  <a:t>? </a:t>
                </a:r>
              </a:p>
              <a:p>
                <a:pPr algn="just"/>
                <a:r>
                  <a:rPr lang="en-US" altLang="zh-CN" dirty="0"/>
                  <a:t>The answer is : the inversions that need to be counted during the merge step. Therefore, to get a number of inversions, that needs to be added a number of inversions in the left subarray, right subarray and </a:t>
                </a:r>
                <a14:m>
                  <m:oMath xmlns:m="http://schemas.openxmlformats.org/officeDocument/2006/math">
                    <m:r>
                      <a:rPr lang="en-US" altLang="zh-CN" i="1" dirty="0" smtClean="0">
                        <a:latin typeface="Cambria Math" panose="02040503050406030204" pitchFamily="18" charset="0"/>
                      </a:rPr>
                      <m:t>𝑚𝑒𝑟𝑔𝑒</m:t>
                    </m:r>
                    <m:r>
                      <a:rPr lang="en-US" altLang="zh-CN" i="1" dirty="0" smtClean="0">
                        <a:latin typeface="Cambria Math" panose="02040503050406030204" pitchFamily="18" charset="0"/>
                      </a:rPr>
                      <m:t>()</m:t>
                    </m:r>
                  </m:oMath>
                </a14:m>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r="-772"/>
                </a:stretch>
              </a:blipFill>
            </p:spPr>
            <p:txBody>
              <a:bodyPr/>
              <a:lstStyle/>
              <a:p>
                <a:r>
                  <a:rPr lang="en-CN">
                    <a:noFill/>
                  </a:rPr>
                  <a:t> </a:t>
                </a:r>
              </a:p>
            </p:txBody>
          </p:sp>
        </mc:Fallback>
      </mc:AlternateContent>
      <p:grpSp>
        <p:nvGrpSpPr>
          <p:cNvPr id="51" name="组合 7">
            <a:extLst>
              <a:ext uri="{FF2B5EF4-FFF2-40B4-BE49-F238E27FC236}">
                <a16:creationId xmlns:a16="http://schemas.microsoft.com/office/drawing/2014/main" id="{80FF7ED1-9B5D-0E45-89A6-4B441EF80427}"/>
              </a:ext>
            </a:extLst>
          </p:cNvPr>
          <p:cNvGrpSpPr/>
          <p:nvPr/>
        </p:nvGrpSpPr>
        <p:grpSpPr>
          <a:xfrm>
            <a:off x="2292847" y="4341024"/>
            <a:ext cx="2304256" cy="429916"/>
            <a:chOff x="1619672" y="3863180"/>
            <a:chExt cx="2304256" cy="429916"/>
          </a:xfrm>
        </p:grpSpPr>
        <p:sp>
          <p:nvSpPr>
            <p:cNvPr id="52" name="矩形 4">
              <a:extLst>
                <a:ext uri="{FF2B5EF4-FFF2-40B4-BE49-F238E27FC236}">
                  <a16:creationId xmlns:a16="http://schemas.microsoft.com/office/drawing/2014/main" id="{A967B2FA-5909-2149-B8AA-6C273BCB9EC5}"/>
                </a:ext>
              </a:extLst>
            </p:cNvPr>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
              <a:extLst>
                <a:ext uri="{FF2B5EF4-FFF2-40B4-BE49-F238E27FC236}">
                  <a16:creationId xmlns:a16="http://schemas.microsoft.com/office/drawing/2014/main" id="{C0EA2909-05EA-C541-842E-14E8D609BD91}"/>
                </a:ext>
              </a:extLst>
            </p:cNvPr>
            <p:cNvSpPr/>
            <p:nvPr/>
          </p:nvSpPr>
          <p:spPr>
            <a:xfrm>
              <a:off x="1619672" y="3863180"/>
              <a:ext cx="2304256"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4" name="矩形 6">
                  <a:extLst>
                    <a:ext uri="{FF2B5EF4-FFF2-40B4-BE49-F238E27FC236}">
                      <a16:creationId xmlns:a16="http://schemas.microsoft.com/office/drawing/2014/main" id="{F59898AD-A877-9C4E-AFA5-94B719516004}"/>
                    </a:ext>
                  </a:extLst>
                </p:cNvPr>
                <p:cNvSpPr/>
                <p:nvPr/>
              </p:nvSpPr>
              <p:spPr>
                <a:xfrm>
                  <a:off x="2493670" y="3892714"/>
                  <a:ext cx="6632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𝑖</m:t>
                            </m:r>
                          </m:sub>
                        </m:sSub>
                        <m:r>
                          <a:rPr lang="en-US" altLang="zh-CN" b="0" i="0" smtClean="0">
                            <a:solidFill>
                              <a:schemeClr val="bg1"/>
                            </a:solidFill>
                            <a:latin typeface="Cambria Math" panose="02040503050406030204" pitchFamily="18" charset="0"/>
                          </a:rPr>
                          <m:t>…</m:t>
                        </m:r>
                      </m:oMath>
                    </m:oMathPara>
                  </a14:m>
                  <a:endParaRPr lang="zh-CN" altLang="en-US" dirty="0"/>
                </a:p>
              </p:txBody>
            </p:sp>
          </mc:Choice>
          <mc:Fallback xmlns="">
            <p:sp>
              <p:nvSpPr>
                <p:cNvPr id="54" name="矩形 6">
                  <a:extLst>
                    <a:ext uri="{FF2B5EF4-FFF2-40B4-BE49-F238E27FC236}">
                      <a16:creationId xmlns:a16="http://schemas.microsoft.com/office/drawing/2014/main" id="{F59898AD-A877-9C4E-AFA5-94B719516004}"/>
                    </a:ext>
                  </a:extLst>
                </p:cNvPr>
                <p:cNvSpPr>
                  <a:spLocks noRot="1" noChangeAspect="1" noMove="1" noResize="1" noEditPoints="1" noAdjustHandles="1" noChangeArrowheads="1" noChangeShapeType="1" noTextEdit="1"/>
                </p:cNvSpPr>
                <p:nvPr/>
              </p:nvSpPr>
              <p:spPr>
                <a:xfrm>
                  <a:off x="2493670" y="3892714"/>
                  <a:ext cx="663258" cy="369332"/>
                </a:xfrm>
                <a:prstGeom prst="rect">
                  <a:avLst/>
                </a:prstGeom>
                <a:blipFill>
                  <a:blip r:embed="rId3"/>
                  <a:stretch>
                    <a:fillRect/>
                  </a:stretch>
                </a:blipFill>
              </p:spPr>
              <p:txBody>
                <a:bodyPr/>
                <a:lstStyle/>
                <a:p>
                  <a:r>
                    <a:rPr lang="en-CN">
                      <a:noFill/>
                    </a:rPr>
                    <a:t> </a:t>
                  </a:r>
                </a:p>
              </p:txBody>
            </p:sp>
          </mc:Fallback>
        </mc:AlternateContent>
      </p:grpSp>
      <p:grpSp>
        <p:nvGrpSpPr>
          <p:cNvPr id="55" name="组合 8">
            <a:extLst>
              <a:ext uri="{FF2B5EF4-FFF2-40B4-BE49-F238E27FC236}">
                <a16:creationId xmlns:a16="http://schemas.microsoft.com/office/drawing/2014/main" id="{EC275327-951B-C849-B314-02C0F2F102FF}"/>
              </a:ext>
            </a:extLst>
          </p:cNvPr>
          <p:cNvGrpSpPr/>
          <p:nvPr/>
        </p:nvGrpSpPr>
        <p:grpSpPr>
          <a:xfrm>
            <a:off x="5377085" y="4340267"/>
            <a:ext cx="2304257" cy="430672"/>
            <a:chOff x="1619672" y="3863181"/>
            <a:chExt cx="2304257" cy="430672"/>
          </a:xfrm>
        </p:grpSpPr>
        <p:sp>
          <p:nvSpPr>
            <p:cNvPr id="56" name="矩形 9">
              <a:extLst>
                <a:ext uri="{FF2B5EF4-FFF2-40B4-BE49-F238E27FC236}">
                  <a16:creationId xmlns:a16="http://schemas.microsoft.com/office/drawing/2014/main" id="{4737C5BB-CB39-6F40-9A58-AA3A48EF63E6}"/>
                </a:ext>
              </a:extLst>
            </p:cNvPr>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10">
              <a:extLst>
                <a:ext uri="{FF2B5EF4-FFF2-40B4-BE49-F238E27FC236}">
                  <a16:creationId xmlns:a16="http://schemas.microsoft.com/office/drawing/2014/main" id="{C18A655F-05AE-5D4E-A977-A08665D3B5E9}"/>
                </a:ext>
              </a:extLst>
            </p:cNvPr>
            <p:cNvSpPr/>
            <p:nvPr/>
          </p:nvSpPr>
          <p:spPr>
            <a:xfrm>
              <a:off x="1619673" y="3863938"/>
              <a:ext cx="2304256"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8" name="矩形 11">
                  <a:extLst>
                    <a:ext uri="{FF2B5EF4-FFF2-40B4-BE49-F238E27FC236}">
                      <a16:creationId xmlns:a16="http://schemas.microsoft.com/office/drawing/2014/main" id="{5C3396CE-8C9C-194A-824E-7D18B9C3AC7A}"/>
                    </a:ext>
                  </a:extLst>
                </p:cNvPr>
                <p:cNvSpPr/>
                <p:nvPr/>
              </p:nvSpPr>
              <p:spPr>
                <a:xfrm>
                  <a:off x="2644519" y="3877081"/>
                  <a:ext cx="65146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𝑗</m:t>
                            </m:r>
                          </m:sub>
                        </m:sSub>
                        <m:r>
                          <a:rPr lang="en-US" altLang="zh-CN" b="0" i="1" smtClean="0">
                            <a:solidFill>
                              <a:schemeClr val="bg1"/>
                            </a:solidFill>
                            <a:latin typeface="Cambria Math" panose="02040503050406030204" pitchFamily="18" charset="0"/>
                          </a:rPr>
                          <m:t>…</m:t>
                        </m:r>
                      </m:oMath>
                    </m:oMathPara>
                  </a14:m>
                  <a:endParaRPr lang="zh-CN" altLang="en-US" dirty="0"/>
                </a:p>
              </p:txBody>
            </p:sp>
          </mc:Choice>
          <mc:Fallback xmlns="">
            <p:sp>
              <p:nvSpPr>
                <p:cNvPr id="58" name="矩形 11">
                  <a:extLst>
                    <a:ext uri="{FF2B5EF4-FFF2-40B4-BE49-F238E27FC236}">
                      <a16:creationId xmlns:a16="http://schemas.microsoft.com/office/drawing/2014/main" id="{5C3396CE-8C9C-194A-824E-7D18B9C3AC7A}"/>
                    </a:ext>
                  </a:extLst>
                </p:cNvPr>
                <p:cNvSpPr>
                  <a:spLocks noRot="1" noChangeAspect="1" noMove="1" noResize="1" noEditPoints="1" noAdjustHandles="1" noChangeArrowheads="1" noChangeShapeType="1" noTextEdit="1"/>
                </p:cNvSpPr>
                <p:nvPr/>
              </p:nvSpPr>
              <p:spPr>
                <a:xfrm>
                  <a:off x="2644519" y="3877081"/>
                  <a:ext cx="651460" cy="391646"/>
                </a:xfrm>
                <a:prstGeom prst="rect">
                  <a:avLst/>
                </a:prstGeom>
                <a:blipFill>
                  <a:blip r:embed="rId4"/>
                  <a:stretch>
                    <a:fillRect b="-9375"/>
                  </a:stretch>
                </a:blipFill>
              </p:spPr>
              <p:txBody>
                <a:bodyPr/>
                <a:lstStyle/>
                <a:p>
                  <a:r>
                    <a:rPr lang="en-CN">
                      <a:noFill/>
                    </a:rPr>
                    <a:t> </a:t>
                  </a:r>
                </a:p>
              </p:txBody>
            </p:sp>
          </mc:Fallback>
        </mc:AlternateContent>
      </p:grpSp>
      <p:sp>
        <p:nvSpPr>
          <p:cNvPr id="59" name="文本框 12">
            <a:extLst>
              <a:ext uri="{FF2B5EF4-FFF2-40B4-BE49-F238E27FC236}">
                <a16:creationId xmlns:a16="http://schemas.microsoft.com/office/drawing/2014/main" id="{8156DF38-7EE7-5B47-8CCC-0D7ECE6ED12F}"/>
              </a:ext>
            </a:extLst>
          </p:cNvPr>
          <p:cNvSpPr txBox="1"/>
          <p:nvPr/>
        </p:nvSpPr>
        <p:spPr>
          <a:xfrm>
            <a:off x="3422679" y="3985750"/>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60" name="文本框 13">
            <a:extLst>
              <a:ext uri="{FF2B5EF4-FFF2-40B4-BE49-F238E27FC236}">
                <a16:creationId xmlns:a16="http://schemas.microsoft.com/office/drawing/2014/main" id="{31B3DC21-71F5-504E-8C43-02B6F963DE4C}"/>
              </a:ext>
            </a:extLst>
          </p:cNvPr>
          <p:cNvSpPr txBox="1"/>
          <p:nvPr/>
        </p:nvSpPr>
        <p:spPr>
          <a:xfrm>
            <a:off x="6531856" y="4001863"/>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B</a:t>
            </a:r>
            <a:endParaRPr lang="zh-CN" altLang="en-US" dirty="0"/>
          </a:p>
        </p:txBody>
      </p:sp>
      <p:sp>
        <p:nvSpPr>
          <p:cNvPr id="62" name="文本框 21">
            <a:extLst>
              <a:ext uri="{FF2B5EF4-FFF2-40B4-BE49-F238E27FC236}">
                <a16:creationId xmlns:a16="http://schemas.microsoft.com/office/drawing/2014/main" id="{203C69D1-2386-E444-9C7D-2C7D66AAD821}"/>
              </a:ext>
            </a:extLst>
          </p:cNvPr>
          <p:cNvSpPr txBox="1"/>
          <p:nvPr/>
        </p:nvSpPr>
        <p:spPr>
          <a:xfrm>
            <a:off x="4878241" y="3985750"/>
            <a:ext cx="1847353" cy="338554"/>
          </a:xfrm>
          <a:prstGeom prst="rect">
            <a:avLst/>
          </a:prstGeom>
          <a:noFill/>
        </p:spPr>
        <p:txBody>
          <a:bodyPr wrap="square" rtlCol="0">
            <a:spAutoFit/>
          </a:bodyPr>
          <a:lstStyle/>
          <a:p>
            <a:r>
              <a:rPr lang="en-US" altLang="zh-CN" sz="1600" dirty="0"/>
              <a:t>Second half</a:t>
            </a:r>
            <a:endParaRPr lang="zh-CN" altLang="en-US" sz="1600" dirty="0">
              <a:solidFill>
                <a:schemeClr val="tx1"/>
              </a:solidFill>
            </a:endParaRPr>
          </a:p>
        </p:txBody>
      </p:sp>
      <p:sp>
        <p:nvSpPr>
          <p:cNvPr id="63" name="文本框 31">
            <a:extLst>
              <a:ext uri="{FF2B5EF4-FFF2-40B4-BE49-F238E27FC236}">
                <a16:creationId xmlns:a16="http://schemas.microsoft.com/office/drawing/2014/main" id="{D91BDE10-B5CB-B24C-BABC-69BFBFE26C3E}"/>
              </a:ext>
            </a:extLst>
          </p:cNvPr>
          <p:cNvSpPr txBox="1"/>
          <p:nvPr/>
        </p:nvSpPr>
        <p:spPr>
          <a:xfrm>
            <a:off x="1157313" y="3985750"/>
            <a:ext cx="1847353" cy="338554"/>
          </a:xfrm>
          <a:prstGeom prst="rect">
            <a:avLst/>
          </a:prstGeom>
          <a:noFill/>
        </p:spPr>
        <p:txBody>
          <a:bodyPr wrap="square" rtlCol="0">
            <a:spAutoFit/>
          </a:bodyPr>
          <a:lstStyle/>
          <a:p>
            <a:r>
              <a:rPr lang="en-US" altLang="zh-CN" sz="1600" dirty="0"/>
              <a:t>First half</a:t>
            </a:r>
            <a:endParaRPr lang="zh-CN" altLang="en-US" sz="1600" dirty="0">
              <a:solidFill>
                <a:schemeClr val="tx1"/>
              </a:solidFill>
            </a:endParaRPr>
          </a:p>
        </p:txBody>
      </p:sp>
      <p:sp>
        <p:nvSpPr>
          <p:cNvPr id="2" name="标题 1"/>
          <p:cNvSpPr>
            <a:spLocks noGrp="1"/>
          </p:cNvSpPr>
          <p:nvPr>
            <p:ph type="title"/>
          </p:nvPr>
        </p:nvSpPr>
        <p:spPr/>
        <p:txBody>
          <a:bodyPr/>
          <a:lstStyle/>
          <a:p>
            <a:r>
              <a:rPr lang="en-US" altLang="zh-CN" dirty="0"/>
              <a:t>METHOD 2</a:t>
            </a:r>
            <a:r>
              <a:rPr lang="zh-CN" altLang="en-US" dirty="0"/>
              <a:t> </a:t>
            </a:r>
            <a:r>
              <a:rPr lang="en-US" altLang="zh-CN" dirty="0"/>
              <a:t>(Enhance Merge Sort)</a:t>
            </a:r>
            <a:endParaRPr lang="zh-CN" altLang="en-US" dirty="0"/>
          </a:p>
        </p:txBody>
      </p:sp>
      <p:sp>
        <p:nvSpPr>
          <p:cNvPr id="5" name="文本框 4"/>
          <p:cNvSpPr txBox="1"/>
          <p:nvPr/>
        </p:nvSpPr>
        <p:spPr>
          <a:xfrm>
            <a:off x="2060773" y="5935788"/>
            <a:ext cx="5583580" cy="646331"/>
          </a:xfrm>
          <a:prstGeom prst="rect">
            <a:avLst/>
          </a:prstGeom>
          <a:noFill/>
        </p:spPr>
        <p:txBody>
          <a:bodyPr wrap="none" rtlCol="0">
            <a:spAutoFit/>
          </a:bodyPr>
          <a:lstStyle/>
          <a:p>
            <a:r>
              <a:rPr lang="en-US" altLang="zh-CN" dirty="0">
                <a:solidFill>
                  <a:srgbClr val="000000"/>
                </a:solidFill>
              </a:rPr>
              <a:t>How to count inversions </a:t>
            </a:r>
            <a:r>
              <a:rPr lang="en-US" altLang="zh-CN" dirty="0">
                <a:solidFill>
                  <a:srgbClr val="000000"/>
                </a:solidFill>
                <a:latin typeface="Times"/>
                <a:ea typeface="Times"/>
                <a:cs typeface="Times"/>
                <a:sym typeface="Times"/>
              </a:rPr>
              <a:t>(</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solidFill>
                  <a:srgbClr val="000000"/>
                </a:solidFill>
              </a:rPr>
              <a:t>?</a:t>
            </a:r>
          </a:p>
          <a:p>
            <a:endParaRPr lang="zh-CN" altLang="en-US" dirty="0"/>
          </a:p>
        </p:txBody>
      </p:sp>
      <mc:AlternateContent xmlns:mc="http://schemas.openxmlformats.org/markup-compatibility/2006" xmlns:a14="http://schemas.microsoft.com/office/drawing/2010/main">
        <mc:Choice Requires="a14">
          <p:sp>
            <p:nvSpPr>
              <p:cNvPr id="13" name="六边形 12"/>
              <p:cNvSpPr/>
              <p:nvPr/>
            </p:nvSpPr>
            <p:spPr>
              <a:xfrm>
                <a:off x="3819674" y="4676215"/>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i="1" dirty="0" smtClean="0">
                          <a:latin typeface="Cambria Math" panose="02040503050406030204" pitchFamily="18" charset="0"/>
                        </a:rPr>
                        <m:t>1</m:t>
                      </m:r>
                    </m:oMath>
                  </m:oMathPara>
                </a14:m>
                <a:endParaRPr lang="zh-CN" altLang="en-US" dirty="0"/>
              </a:p>
            </p:txBody>
          </p:sp>
        </mc:Choice>
        <mc:Fallback xmlns="">
          <p:sp>
            <p:nvSpPr>
              <p:cNvPr id="13" name="六边形 12"/>
              <p:cNvSpPr>
                <a:spLocks noRot="1" noChangeAspect="1" noMove="1" noResize="1" noEditPoints="1" noAdjustHandles="1" noChangeArrowheads="1" noChangeShapeType="1" noTextEdit="1"/>
              </p:cNvSpPr>
              <p:nvPr/>
            </p:nvSpPr>
            <p:spPr>
              <a:xfrm>
                <a:off x="3819674" y="4676215"/>
                <a:ext cx="648072" cy="537623"/>
              </a:xfrm>
              <a:prstGeom prst="hexagon">
                <a:avLst/>
              </a:prstGeom>
              <a:blipFill>
                <a:blip r:embed="rId5"/>
                <a:stretch>
                  <a:fillRect/>
                </a:stretch>
              </a:blipFill>
              <a:ln>
                <a:solidFill>
                  <a:schemeClr val="tx1"/>
                </a:solidFill>
              </a:ln>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4" name="六边形 13"/>
              <p:cNvSpPr/>
              <p:nvPr/>
            </p:nvSpPr>
            <p:spPr>
              <a:xfrm>
                <a:off x="6827567" y="4684689"/>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b="0" i="1" dirty="0" smtClean="0">
                          <a:latin typeface="Cambria Math" panose="02040503050406030204" pitchFamily="18" charset="0"/>
                        </a:rPr>
                        <m:t>2</m:t>
                      </m:r>
                    </m:oMath>
                  </m:oMathPara>
                </a14:m>
                <a:endParaRPr lang="zh-CN" altLang="en-US" dirty="0"/>
              </a:p>
            </p:txBody>
          </p:sp>
        </mc:Choice>
        <mc:Fallback xmlns="">
          <p:sp>
            <p:nvSpPr>
              <p:cNvPr id="14" name="六边形 13"/>
              <p:cNvSpPr>
                <a:spLocks noRot="1" noChangeAspect="1" noMove="1" noResize="1" noEditPoints="1" noAdjustHandles="1" noChangeArrowheads="1" noChangeShapeType="1" noTextEdit="1"/>
              </p:cNvSpPr>
              <p:nvPr/>
            </p:nvSpPr>
            <p:spPr>
              <a:xfrm>
                <a:off x="6827567" y="4684689"/>
                <a:ext cx="648072" cy="537623"/>
              </a:xfrm>
              <a:prstGeom prst="hexagon">
                <a:avLst/>
              </a:prstGeom>
              <a:blipFill>
                <a:blip r:embed="rId6"/>
                <a:stretch>
                  <a:fillRect/>
                </a:stretch>
              </a:blipFill>
              <a:ln>
                <a:solidFill>
                  <a:schemeClr val="tx1"/>
                </a:solidFill>
              </a:ln>
            </p:spPr>
            <p:txBody>
              <a:bodyPr/>
              <a:lstStyle/>
              <a:p>
                <a:r>
                  <a:rPr lang="en-CN">
                    <a:noFill/>
                  </a:rPr>
                  <a:t> </a:t>
                </a:r>
              </a:p>
            </p:txBody>
          </p:sp>
        </mc:Fallback>
      </mc:AlternateContent>
      <p:cxnSp>
        <p:nvCxnSpPr>
          <p:cNvPr id="16" name="直接箭头连接符 15"/>
          <p:cNvCxnSpPr/>
          <p:nvPr/>
        </p:nvCxnSpPr>
        <p:spPr>
          <a:xfrm>
            <a:off x="4546355" y="4991062"/>
            <a:ext cx="1160014" cy="236477"/>
          </a:xfrm>
          <a:prstGeom prst="straightConnector1">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cxnSpLocks/>
          </p:cNvCxnSpPr>
          <p:nvPr/>
        </p:nvCxnSpPr>
        <p:spPr>
          <a:xfrm flipH="1">
            <a:off x="5706369" y="4970736"/>
            <a:ext cx="1060536" cy="256803"/>
          </a:xfrm>
          <a:prstGeom prst="straightConnector1">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96253" y="4815319"/>
            <a:ext cx="3148318" cy="369332"/>
          </a:xfrm>
          <a:prstGeom prst="rect">
            <a:avLst/>
          </a:prstGeom>
          <a:noFill/>
        </p:spPr>
        <p:txBody>
          <a:bodyPr wrap="square" rtlCol="0">
            <a:spAutoFit/>
          </a:bodyPr>
          <a:lstStyle/>
          <a:p>
            <a:r>
              <a:rPr lang="en-US" altLang="zh-CN" dirty="0">
                <a:solidFill>
                  <a:srgbClr val="000000"/>
                </a:solidFill>
              </a:rPr>
              <a:t># of inversions in each half</a:t>
            </a:r>
            <a:endParaRPr lang="zh-CN" altLang="en-US" dirty="0"/>
          </a:p>
        </p:txBody>
      </p:sp>
      <p:grpSp>
        <p:nvGrpSpPr>
          <p:cNvPr id="26" name="组合 25"/>
          <p:cNvGrpSpPr/>
          <p:nvPr/>
        </p:nvGrpSpPr>
        <p:grpSpPr>
          <a:xfrm>
            <a:off x="5422421" y="5247865"/>
            <a:ext cx="973802" cy="537623"/>
            <a:chOff x="4644008" y="5467229"/>
            <a:chExt cx="973802" cy="537623"/>
          </a:xfrm>
        </p:grpSpPr>
        <mc:AlternateContent xmlns:mc="http://schemas.openxmlformats.org/markup-compatibility/2006" xmlns:a14="http://schemas.microsoft.com/office/drawing/2010/main">
          <mc:Choice Requires="a14">
            <p:sp>
              <p:nvSpPr>
                <p:cNvPr id="20" name="六边形 19"/>
                <p:cNvSpPr/>
                <p:nvPr/>
              </p:nvSpPr>
              <p:spPr>
                <a:xfrm>
                  <a:off x="4644008" y="5467229"/>
                  <a:ext cx="648072" cy="537623"/>
                </a:xfrm>
                <a:prstGeom prst="hexagon">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𝑖𝑛𝑣</m:t>
                        </m:r>
                        <m:r>
                          <a:rPr lang="en-US" altLang="zh-CN" b="0" i="1" dirty="0" smtClean="0">
                            <a:latin typeface="Cambria Math" panose="02040503050406030204" pitchFamily="18" charset="0"/>
                          </a:rPr>
                          <m:t>3</m:t>
                        </m:r>
                      </m:oMath>
                    </m:oMathPara>
                  </a14:m>
                  <a:endParaRPr lang="zh-CN" altLang="en-US" dirty="0"/>
                </a:p>
              </p:txBody>
            </p:sp>
          </mc:Choice>
          <mc:Fallback xmlns="">
            <p:sp>
              <p:nvSpPr>
                <p:cNvPr id="20" name="六边形 19"/>
                <p:cNvSpPr>
                  <a:spLocks noRot="1" noChangeAspect="1" noMove="1" noResize="1" noEditPoints="1" noAdjustHandles="1" noChangeArrowheads="1" noChangeShapeType="1" noTextEdit="1"/>
                </p:cNvSpPr>
                <p:nvPr/>
              </p:nvSpPr>
              <p:spPr>
                <a:xfrm>
                  <a:off x="4644008" y="5467229"/>
                  <a:ext cx="648072" cy="537623"/>
                </a:xfrm>
                <a:prstGeom prst="hexagon">
                  <a:avLst/>
                </a:prstGeom>
                <a:blipFill>
                  <a:blip r:embed="rId7"/>
                  <a:stretch>
                    <a:fillRect l="-909"/>
                  </a:stretch>
                </a:blipFill>
                <a:ln>
                  <a:solidFill>
                    <a:schemeClr val="tx1"/>
                  </a:solidFill>
                </a:ln>
              </p:spPr>
              <p:txBody>
                <a:bodyPr/>
                <a:lstStyle/>
                <a:p>
                  <a:r>
                    <a:rPr lang="zh-CN" altLang="en-US">
                      <a:noFill/>
                    </a:rPr>
                    <a:t> </a:t>
                  </a:r>
                </a:p>
              </p:txBody>
            </p:sp>
          </mc:Fallback>
        </mc:AlternateContent>
        <p:sp>
          <p:nvSpPr>
            <p:cNvPr id="25" name="文本框 24"/>
            <p:cNvSpPr txBox="1"/>
            <p:nvPr/>
          </p:nvSpPr>
          <p:spPr>
            <a:xfrm>
              <a:off x="5292080" y="5556774"/>
              <a:ext cx="325730" cy="369332"/>
            </a:xfrm>
            <a:prstGeom prst="rect">
              <a:avLst/>
            </a:prstGeom>
            <a:noFill/>
          </p:spPr>
          <p:txBody>
            <a:bodyPr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grpSp>
      <mc:AlternateContent xmlns:mc="http://schemas.openxmlformats.org/markup-compatibility/2006" xmlns:a14="http://schemas.microsoft.com/office/drawing/2010/main">
        <mc:Choice Requires="a14">
          <p:sp>
            <p:nvSpPr>
              <p:cNvPr id="68" name="矩形 11">
                <a:extLst>
                  <a:ext uri="{FF2B5EF4-FFF2-40B4-BE49-F238E27FC236}">
                    <a16:creationId xmlns:a16="http://schemas.microsoft.com/office/drawing/2014/main" id="{B00FDE8F-1A77-4343-BADE-A29C6E8EDD74}"/>
                  </a:ext>
                </a:extLst>
              </p:cNvPr>
              <p:cNvSpPr/>
              <p:nvPr/>
            </p:nvSpPr>
            <p:spPr>
              <a:xfrm>
                <a:off x="5589753" y="4354167"/>
                <a:ext cx="6801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1</m:t>
                          </m:r>
                        </m:sub>
                      </m:sSub>
                      <m:r>
                        <a:rPr lang="en-US" altLang="zh-CN" b="0" i="0" smtClean="0">
                          <a:solidFill>
                            <a:schemeClr val="bg1"/>
                          </a:solidFill>
                          <a:latin typeface="Cambria Math" panose="02040503050406030204" pitchFamily="18" charset="0"/>
                        </a:rPr>
                        <m:t>…</m:t>
                      </m:r>
                    </m:oMath>
                  </m:oMathPara>
                </a14:m>
                <a:endParaRPr lang="zh-CN" altLang="en-US" dirty="0"/>
              </a:p>
            </p:txBody>
          </p:sp>
        </mc:Choice>
        <mc:Fallback xmlns="">
          <p:sp>
            <p:nvSpPr>
              <p:cNvPr id="68" name="矩形 11">
                <a:extLst>
                  <a:ext uri="{FF2B5EF4-FFF2-40B4-BE49-F238E27FC236}">
                    <a16:creationId xmlns:a16="http://schemas.microsoft.com/office/drawing/2014/main" id="{B00FDE8F-1A77-4343-BADE-A29C6E8EDD74}"/>
                  </a:ext>
                </a:extLst>
              </p:cNvPr>
              <p:cNvSpPr>
                <a:spLocks noRot="1" noChangeAspect="1" noMove="1" noResize="1" noEditPoints="1" noAdjustHandles="1" noChangeArrowheads="1" noChangeShapeType="1" noTextEdit="1"/>
              </p:cNvSpPr>
              <p:nvPr/>
            </p:nvSpPr>
            <p:spPr>
              <a:xfrm>
                <a:off x="5589753" y="4354167"/>
                <a:ext cx="680123" cy="369332"/>
              </a:xfrm>
              <a:prstGeom prst="rect">
                <a:avLst/>
              </a:prstGeom>
              <a:blipFill>
                <a:blip r:embed="rId8"/>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69" name="矩形 11">
                <a:extLst>
                  <a:ext uri="{FF2B5EF4-FFF2-40B4-BE49-F238E27FC236}">
                    <a16:creationId xmlns:a16="http://schemas.microsoft.com/office/drawing/2014/main" id="{F0F1EE4F-E4DB-ED46-A22D-B8636EF993B7}"/>
                  </a:ext>
                </a:extLst>
              </p:cNvPr>
              <p:cNvSpPr/>
              <p:nvPr/>
            </p:nvSpPr>
            <p:spPr>
              <a:xfrm>
                <a:off x="2382733" y="4354167"/>
                <a:ext cx="6906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1</m:t>
                          </m:r>
                        </m:sub>
                      </m:sSub>
                      <m:r>
                        <a:rPr lang="en-US" altLang="zh-CN" b="0" i="0" smtClean="0">
                          <a:solidFill>
                            <a:schemeClr val="bg1"/>
                          </a:solidFill>
                          <a:latin typeface="Cambria Math" panose="02040503050406030204" pitchFamily="18" charset="0"/>
                        </a:rPr>
                        <m:t>…</m:t>
                      </m:r>
                    </m:oMath>
                  </m:oMathPara>
                </a14:m>
                <a:endParaRPr lang="zh-CN" altLang="en-US" dirty="0"/>
              </a:p>
            </p:txBody>
          </p:sp>
        </mc:Choice>
        <mc:Fallback xmlns="">
          <p:sp>
            <p:nvSpPr>
              <p:cNvPr id="69" name="矩形 11">
                <a:extLst>
                  <a:ext uri="{FF2B5EF4-FFF2-40B4-BE49-F238E27FC236}">
                    <a16:creationId xmlns:a16="http://schemas.microsoft.com/office/drawing/2014/main" id="{F0F1EE4F-E4DB-ED46-A22D-B8636EF993B7}"/>
                  </a:ext>
                </a:extLst>
              </p:cNvPr>
              <p:cNvSpPr>
                <a:spLocks noRot="1" noChangeAspect="1" noMove="1" noResize="1" noEditPoints="1" noAdjustHandles="1" noChangeArrowheads="1" noChangeShapeType="1" noTextEdit="1"/>
              </p:cNvSpPr>
              <p:nvPr/>
            </p:nvSpPr>
            <p:spPr>
              <a:xfrm>
                <a:off x="2382733" y="4354167"/>
                <a:ext cx="690637" cy="369332"/>
              </a:xfrm>
              <a:prstGeom prst="rect">
                <a:avLst/>
              </a:prstGeom>
              <a:blipFill>
                <a:blip r:embed="rId9"/>
                <a:stretch>
                  <a:fillRect b="-3333"/>
                </a:stretch>
              </a:blipFill>
            </p:spPr>
            <p:txBody>
              <a:bodyPr/>
              <a:lstStyle/>
              <a:p>
                <a:r>
                  <a:rPr lang="en-CN">
                    <a:noFill/>
                  </a:rPr>
                  <a:t> </a:t>
                </a:r>
              </a:p>
            </p:txBody>
          </p:sp>
        </mc:Fallback>
      </mc:AlternateContent>
      <p:pic>
        <p:nvPicPr>
          <p:cNvPr id="70" name="Picture 69" descr="temp.png"/>
          <p:cNvPicPr>
            <a:picLocks noChangeAspect="1"/>
          </p:cNvPicPr>
          <p:nvPr/>
        </p:nvPicPr>
        <p:blipFill>
          <a:blip r:embed="rId10"/>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83362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484785"/>
            <a:ext cx="8229600" cy="2448272"/>
          </a:xfrm>
        </p:spPr>
        <p:txBody>
          <a:bodyPr/>
          <a:lstStyle/>
          <a:p>
            <a:r>
              <a:rPr lang="en-US" altLang="zh-CN" dirty="0"/>
              <a:t>Q.  </a:t>
            </a:r>
            <a:r>
              <a:rPr lang="en-US" altLang="zh-CN" dirty="0">
                <a:solidFill>
                  <a:srgbClr val="000000"/>
                </a:solidFill>
              </a:rPr>
              <a:t>How to count inversions </a:t>
            </a:r>
            <a:r>
              <a:rPr lang="en-US" altLang="zh-CN" dirty="0">
                <a:solidFill>
                  <a:srgbClr val="000000"/>
                </a:solidFill>
                <a:latin typeface="Times"/>
                <a:ea typeface="Times"/>
                <a:cs typeface="Times"/>
                <a:sym typeface="Times"/>
              </a:rPr>
              <a:t>(</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solidFill>
                  <a:srgbClr val="000000"/>
                </a:solidFill>
              </a:rPr>
              <a:t>?</a:t>
            </a:r>
          </a:p>
          <a:p>
            <a:r>
              <a:rPr lang="en-US" altLang="zh-CN" dirty="0"/>
              <a:t>A.  </a:t>
            </a:r>
            <a:r>
              <a:rPr lang="en-US" altLang="zh-CN" dirty="0">
                <a:solidFill>
                  <a:srgbClr val="000000"/>
                </a:solidFill>
              </a:rPr>
              <a:t>Easy if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rPr>
              <a:t> are sorted!</a:t>
            </a:r>
            <a:r>
              <a:rPr lang="en-US" altLang="zh-CN" dirty="0"/>
              <a:t> </a:t>
            </a:r>
          </a:p>
          <a:p>
            <a:pPr>
              <a:defRPr>
                <a:solidFill>
                  <a:srgbClr val="000000"/>
                </a:solidFill>
              </a:defRPr>
            </a:pPr>
            <a:r>
              <a:rPr lang="en-US" altLang="zh-CN" dirty="0">
                <a:solidFill>
                  <a:srgbClr val="0048AA"/>
                </a:solidFill>
              </a:rPr>
              <a:t>Warmup algorithm.</a:t>
            </a:r>
          </a:p>
          <a:p>
            <a:pPr lvl="1"/>
            <a:r>
              <a:rPr lang="en-US" altLang="zh-CN" dirty="0"/>
              <a:t>Sort </a:t>
            </a:r>
            <a:r>
              <a:rPr lang="en-US" altLang="zh-CN" i="1" dirty="0">
                <a:latin typeface="Times"/>
                <a:ea typeface="Times"/>
                <a:cs typeface="Times"/>
                <a:sym typeface="Times"/>
              </a:rPr>
              <a:t>A</a:t>
            </a:r>
            <a:r>
              <a:rPr lang="en-US" altLang="zh-CN" dirty="0"/>
              <a:t> and </a:t>
            </a:r>
            <a:r>
              <a:rPr lang="en-US" altLang="zh-CN" i="1" dirty="0">
                <a:latin typeface="Times"/>
                <a:ea typeface="Times"/>
                <a:cs typeface="Times"/>
                <a:sym typeface="Times"/>
              </a:rPr>
              <a:t>B</a:t>
            </a:r>
            <a:r>
              <a:rPr lang="en-US" altLang="zh-CN" dirty="0"/>
              <a:t>.</a:t>
            </a:r>
          </a:p>
          <a:p>
            <a:pPr lvl="1"/>
            <a:r>
              <a:rPr lang="en-US" altLang="zh-CN" dirty="0"/>
              <a:t>For each element </a:t>
            </a:r>
            <a:r>
              <a:rPr lang="en-US" altLang="zh-CN" i="1" dirty="0">
                <a:latin typeface="Times"/>
                <a:ea typeface="Times"/>
                <a:cs typeface="Times"/>
                <a:sym typeface="Times"/>
              </a:rPr>
              <a:t>b</a:t>
            </a:r>
            <a:r>
              <a:rPr lang="en-US" altLang="zh-CN" dirty="0">
                <a:latin typeface="Times"/>
                <a:ea typeface="Times"/>
                <a:cs typeface="Times"/>
                <a:sym typeface="Times"/>
              </a:rPr>
              <a:t> ∈ </a:t>
            </a:r>
            <a:r>
              <a:rPr lang="en-US" altLang="zh-CN" i="1" dirty="0">
                <a:latin typeface="Times"/>
                <a:ea typeface="Times"/>
                <a:cs typeface="Times"/>
                <a:sym typeface="Times"/>
              </a:rPr>
              <a:t>B</a:t>
            </a:r>
            <a:r>
              <a:rPr lang="en-US" altLang="zh-CN" dirty="0"/>
              <a:t>,</a:t>
            </a:r>
          </a:p>
          <a:p>
            <a:pPr lvl="2"/>
            <a:r>
              <a:rPr lang="en-US" altLang="zh-CN" dirty="0"/>
              <a:t>binary search in</a:t>
            </a:r>
            <a:r>
              <a:rPr lang="en-US" altLang="zh-CN" i="1" dirty="0">
                <a:latin typeface="Times"/>
                <a:ea typeface="Times"/>
                <a:cs typeface="Times"/>
                <a:sym typeface="Times"/>
              </a:rPr>
              <a:t> A</a:t>
            </a:r>
            <a:r>
              <a:rPr lang="en-US" altLang="zh-CN" dirty="0"/>
              <a:t> to find how many</a:t>
            </a:r>
            <a:r>
              <a:rPr lang="zh-CN" altLang="en-US" dirty="0"/>
              <a:t> </a:t>
            </a:r>
            <a:r>
              <a:rPr lang="en-US" altLang="zh-CN" dirty="0"/>
              <a:t>elements in </a:t>
            </a:r>
            <a:r>
              <a:rPr lang="en-US" altLang="zh-CN" i="1" dirty="0">
                <a:latin typeface="Times"/>
                <a:ea typeface="Times"/>
                <a:cs typeface="Times"/>
                <a:sym typeface="Times"/>
              </a:rPr>
              <a:t>A</a:t>
            </a:r>
            <a:r>
              <a:rPr lang="en-US" altLang="zh-CN" dirty="0"/>
              <a:t> are greater than </a:t>
            </a:r>
            <a:r>
              <a:rPr lang="en-US" altLang="zh-CN" i="1" dirty="0">
                <a:latin typeface="Times"/>
                <a:ea typeface="Times"/>
                <a:cs typeface="Times"/>
                <a:sym typeface="Times"/>
              </a:rPr>
              <a:t>b</a:t>
            </a:r>
            <a:r>
              <a:rPr lang="en-US" altLang="zh-CN" dirty="0"/>
              <a:t>. </a:t>
            </a:r>
          </a:p>
          <a:p>
            <a:endParaRPr lang="zh-CN" altLang="en-US" dirty="0"/>
          </a:p>
        </p:txBody>
      </p:sp>
      <p:grpSp>
        <p:nvGrpSpPr>
          <p:cNvPr id="10" name="组合 9"/>
          <p:cNvGrpSpPr/>
          <p:nvPr/>
        </p:nvGrpSpPr>
        <p:grpSpPr>
          <a:xfrm>
            <a:off x="1907704" y="3649791"/>
            <a:ext cx="5544616" cy="782461"/>
            <a:chOff x="1907704" y="3649791"/>
            <a:chExt cx="5544616" cy="782461"/>
          </a:xfrm>
        </p:grpSpPr>
        <p:sp>
          <p:nvSpPr>
            <p:cNvPr id="4" name="文本框 3"/>
            <p:cNvSpPr txBox="1"/>
            <p:nvPr/>
          </p:nvSpPr>
          <p:spPr>
            <a:xfrm>
              <a:off x="3062391" y="3649791"/>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5" name="矩形 4"/>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7</m:t>
                        </m:r>
                        <m:r>
                          <a:rPr lang="en-US" altLang="zh-CN" b="0" i="1" smtClean="0">
                            <a:solidFill>
                              <a:schemeClr val="bg1"/>
                            </a:solidFill>
                            <a:latin typeface="Cambria Math" panose="02040503050406030204" pitchFamily="18" charset="0"/>
                          </a:rPr>
                          <m:t>    10    18    3    14</m:t>
                        </m:r>
                      </m:oMath>
                    </m:oMathPara>
                  </a14:m>
                  <a:endParaRPr lang="zh-CN" altLang="en-US" dirty="0">
                    <a:solidFill>
                      <a:schemeClr val="bg1"/>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2"/>
                  <a:stretch>
                    <a:fillRect/>
                  </a:stretch>
                </a:blipFill>
              </p:spPr>
              <p:txBody>
                <a:bodyPr/>
                <a:lstStyle/>
                <a:p>
                  <a:r>
                    <a:rPr lang="zh-CN" altLang="en-US">
                      <a:noFill/>
                    </a:rPr>
                    <a:t> </a:t>
                  </a:r>
                </a:p>
              </p:txBody>
            </p:sp>
          </mc:Fallback>
        </mc:AlternateContent>
        <p:sp>
          <p:nvSpPr>
            <p:cNvPr id="7" name="文本框 6"/>
            <p:cNvSpPr txBox="1"/>
            <p:nvPr/>
          </p:nvSpPr>
          <p:spPr>
            <a:xfrm>
              <a:off x="5993311" y="3666662"/>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B</a:t>
              </a:r>
              <a:endParaRPr lang="zh-CN" altLang="en-US" dirty="0"/>
            </a:p>
          </p:txBody>
        </p:sp>
        <p:sp>
          <p:nvSpPr>
            <p:cNvPr id="8" name="矩形 7"/>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p:cNvSpPr txBox="1"/>
                <p:nvPr/>
              </p:nvSpPr>
              <p:spPr>
                <a:xfrm>
                  <a:off x="5108453" y="4013916"/>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0    24    2    1    16</m:t>
                        </m:r>
                      </m:oMath>
                    </m:oMathPara>
                  </a14:m>
                  <a:endParaRPr lang="zh-CN" altLang="en-US" dirty="0">
                    <a:solidFill>
                      <a:schemeClr val="bg1"/>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5108453" y="4013916"/>
                  <a:ext cx="2095445" cy="369332"/>
                </a:xfrm>
                <a:prstGeom prst="rect">
                  <a:avLst/>
                </a:prstGeom>
                <a:blipFill>
                  <a:blip r:embed="rId3"/>
                  <a:stretch>
                    <a:fillRect/>
                  </a:stretch>
                </a:blipFill>
              </p:spPr>
              <p:txBody>
                <a:bodyPr/>
                <a:lstStyle/>
                <a:p>
                  <a:r>
                    <a:rPr lang="zh-CN" altLang="en-US">
                      <a:noFill/>
                    </a:rPr>
                    <a:t> </a:t>
                  </a:r>
                </a:p>
              </p:txBody>
            </p:sp>
          </mc:Fallback>
        </mc:AlternateContent>
      </p:grpSp>
      <p:grpSp>
        <p:nvGrpSpPr>
          <p:cNvPr id="11" name="组合 10"/>
          <p:cNvGrpSpPr/>
          <p:nvPr/>
        </p:nvGrpSpPr>
        <p:grpSpPr>
          <a:xfrm>
            <a:off x="1907704" y="4494192"/>
            <a:ext cx="5544616" cy="787668"/>
            <a:chOff x="1907704" y="3644584"/>
            <a:chExt cx="5544616" cy="787668"/>
          </a:xfrm>
        </p:grpSpPr>
        <p:sp>
          <p:nvSpPr>
            <p:cNvPr id="12" name="文本框 11"/>
            <p:cNvSpPr txBox="1"/>
            <p:nvPr/>
          </p:nvSpPr>
          <p:spPr>
            <a:xfrm>
              <a:off x="2936782" y="3644584"/>
              <a:ext cx="763992"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Sort A</a:t>
              </a:r>
              <a:endParaRPr lang="zh-CN" altLang="en-US" dirty="0"/>
            </a:p>
          </p:txBody>
        </p:sp>
        <p:sp>
          <p:nvSpPr>
            <p:cNvPr id="13" name="矩形 12"/>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4"/>
                  <a:stretch>
                    <a:fillRect/>
                  </a:stretch>
                </a:blipFill>
              </p:spPr>
              <p:txBody>
                <a:bodyPr/>
                <a:lstStyle/>
                <a:p>
                  <a:r>
                    <a:rPr lang="zh-CN" altLang="en-US">
                      <a:noFill/>
                    </a:rPr>
                    <a:t> </a:t>
                  </a:r>
                </a:p>
              </p:txBody>
            </p:sp>
          </mc:Fallback>
        </mc:AlternateContent>
        <p:sp>
          <p:nvSpPr>
            <p:cNvPr id="15" name="文本框 14"/>
            <p:cNvSpPr txBox="1"/>
            <p:nvPr/>
          </p:nvSpPr>
          <p:spPr>
            <a:xfrm>
              <a:off x="5772095" y="3644584"/>
              <a:ext cx="768159"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Sort B</a:t>
              </a:r>
              <a:endParaRPr lang="zh-CN" altLang="en-US" dirty="0"/>
            </a:p>
          </p:txBody>
        </p:sp>
        <p:sp>
          <p:nvSpPr>
            <p:cNvPr id="16" name="矩形 15"/>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5"/>
                  <a:stretch>
                    <a:fillRect/>
                  </a:stretch>
                </a:blipFill>
              </p:spPr>
              <p:txBody>
                <a:bodyPr/>
                <a:lstStyle/>
                <a:p>
                  <a:r>
                    <a:rPr lang="zh-CN" altLang="en-US">
                      <a:noFill/>
                    </a:rPr>
                    <a:t> </a:t>
                  </a:r>
                </a:p>
              </p:txBody>
            </p:sp>
          </mc:Fallback>
        </mc:AlternateContent>
      </p:grpSp>
      <p:grpSp>
        <p:nvGrpSpPr>
          <p:cNvPr id="27" name="组合 26"/>
          <p:cNvGrpSpPr/>
          <p:nvPr/>
        </p:nvGrpSpPr>
        <p:grpSpPr>
          <a:xfrm>
            <a:off x="1619672" y="5338952"/>
            <a:ext cx="6462025" cy="1202769"/>
            <a:chOff x="1619672" y="5338952"/>
            <a:chExt cx="6462025" cy="1202769"/>
          </a:xfrm>
        </p:grpSpPr>
        <p:grpSp>
          <p:nvGrpSpPr>
            <p:cNvPr id="18" name="组合 17"/>
            <p:cNvGrpSpPr/>
            <p:nvPr/>
          </p:nvGrpSpPr>
          <p:grpSpPr>
            <a:xfrm>
              <a:off x="1907704" y="5752081"/>
              <a:ext cx="5544616" cy="432048"/>
              <a:chOff x="1907704" y="4000204"/>
              <a:chExt cx="5544616" cy="432048"/>
            </a:xfrm>
          </p:grpSpPr>
          <p:sp>
            <p:nvSpPr>
              <p:cNvPr id="20" name="矩形 19"/>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6"/>
                    <a:stretch>
                      <a:fillRect/>
                    </a:stretch>
                  </a:blipFill>
                </p:spPr>
                <p:txBody>
                  <a:bodyPr/>
                  <a:lstStyle/>
                  <a:p>
                    <a:r>
                      <a:rPr lang="zh-CN" altLang="en-US">
                        <a:noFill/>
                      </a:rPr>
                      <a:t> </a:t>
                    </a:r>
                  </a:p>
                </p:txBody>
              </p:sp>
            </mc:Fallback>
          </mc:AlternateContent>
          <p:sp>
            <p:nvSpPr>
              <p:cNvPr id="23" name="矩形 22"/>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文本框 23"/>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5" name="文本框 24"/>
                <p:cNvSpPr txBox="1"/>
                <p:nvPr/>
              </p:nvSpPr>
              <p:spPr>
                <a:xfrm>
                  <a:off x="5139368" y="6172389"/>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5      2      1       0       0</m:t>
                        </m:r>
                      </m:oMath>
                    </m:oMathPara>
                  </a14:m>
                  <a:endParaRPr lang="zh-CN" altLang="en-US" dirty="0">
                    <a:solidFill>
                      <a:schemeClr val="tx1"/>
                    </a:solidFill>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5139368" y="6172389"/>
                  <a:ext cx="2223686" cy="369332"/>
                </a:xfrm>
                <a:prstGeom prst="rect">
                  <a:avLst/>
                </a:prstGeom>
                <a:blipFill>
                  <a:blip r:embed="rId8"/>
                  <a:stretch>
                    <a:fillRect/>
                  </a:stretch>
                </a:blipFill>
              </p:spPr>
              <p:txBody>
                <a:bodyPr/>
                <a:lstStyle/>
                <a:p>
                  <a:r>
                    <a:rPr lang="zh-CN" altLang="en-US">
                      <a:noFill/>
                    </a:rPr>
                    <a:t> </a:t>
                  </a:r>
                </a:p>
              </p:txBody>
            </p:sp>
          </mc:Fallback>
        </mc:AlternateContent>
        <p:sp>
          <p:nvSpPr>
            <p:cNvPr id="26" name="文本框 25"/>
            <p:cNvSpPr txBox="1"/>
            <p:nvPr/>
          </p:nvSpPr>
          <p:spPr>
            <a:xfrm>
              <a:off x="1619672" y="5338952"/>
              <a:ext cx="6462025" cy="369332"/>
            </a:xfrm>
            <a:prstGeom prst="rect">
              <a:avLst/>
            </a:prstGeom>
            <a:noFill/>
          </p:spPr>
          <p:txBody>
            <a:bodyPr wrap="none" rtlCol="0">
              <a:spAutoFit/>
            </a:bodyPr>
            <a:lstStyle/>
            <a:p>
              <a:r>
                <a:rPr lang="en-US" altLang="zh-CN" dirty="0"/>
                <a:t>Binary search to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pic>
        <p:nvPicPr>
          <p:cNvPr id="30" name="Picture 29" descr="temp.png"/>
          <p:cNvPicPr>
            <a:picLocks noChangeAspect="1"/>
          </p:cNvPicPr>
          <p:nvPr/>
        </p:nvPicPr>
        <p:blipFill>
          <a:blip r:embed="rId9"/>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7248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a:t>How to get number of inversions in merge()?</a:t>
                </a:r>
              </a:p>
              <a:p>
                <a:pPr marL="360000" indent="0" algn="just">
                  <a:buNone/>
                </a:pPr>
                <a:r>
                  <a:rPr lang="en-US" altLang="zh-CN" dirty="0"/>
                  <a:t>In merge process, let </a:t>
                </a:r>
                <a14:m>
                  <m:oMath xmlns:m="http://schemas.openxmlformats.org/officeDocument/2006/math">
                    <m:r>
                      <a:rPr lang="en-US" altLang="zh-CN" i="1" dirty="0" smtClean="0">
                        <a:latin typeface="Cambria Math" panose="02040503050406030204" pitchFamily="18" charset="0"/>
                      </a:rPr>
                      <m:t>𝑖</m:t>
                    </m:r>
                  </m:oMath>
                </a14:m>
                <a:r>
                  <a:rPr lang="en-US" altLang="zh-CN" dirty="0"/>
                  <a:t> is used for indexing left sub-array and j for right sub-array. At any step in </a:t>
                </a:r>
                <a14:m>
                  <m:oMath xmlns:m="http://schemas.openxmlformats.org/officeDocument/2006/math">
                    <m:r>
                      <a:rPr lang="en-US" altLang="zh-CN" i="1" dirty="0" smtClean="0">
                        <a:latin typeface="Cambria Math" panose="02040503050406030204" pitchFamily="18" charset="0"/>
                      </a:rPr>
                      <m:t>𝑚𝑒𝑟𝑔𝑒</m:t>
                    </m:r>
                    <m:r>
                      <a:rPr lang="en-US" altLang="zh-CN" i="1" dirty="0" smtClean="0">
                        <a:latin typeface="Cambria Math" panose="02040503050406030204" pitchFamily="18" charset="0"/>
                      </a:rPr>
                      <m:t>()</m:t>
                    </m:r>
                  </m:oMath>
                </a14:m>
                <a:r>
                  <a:rPr lang="en-US" altLang="zh-CN" dirty="0"/>
                  <a:t>, if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m:t>
                    </m:r>
                  </m:oMath>
                </a14:m>
                <a:r>
                  <a:rPr lang="en-US" altLang="zh-CN" dirty="0"/>
                  <a:t>is greater than </a:t>
                </a:r>
                <a14:m>
                  <m:oMath xmlns:m="http://schemas.openxmlformats.org/officeDocument/2006/math">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r>
                  <a:rPr lang="en-US" altLang="zh-CN" dirty="0"/>
                  <a:t>, then there are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 </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+1</m:t>
                    </m:r>
                    <m:r>
                      <a:rPr lang="en-US" altLang="zh-CN" i="1" dirty="0">
                        <a:latin typeface="Cambria Math" panose="02040503050406030204" pitchFamily="18" charset="0"/>
                      </a:rPr>
                      <m:t>) </m:t>
                    </m:r>
                  </m:oMath>
                </a14:m>
                <a:r>
                  <a:rPr lang="en-US" altLang="zh-CN" dirty="0"/>
                  <a:t>inversions. because left and right subarrays are sorted, so all the remaining elements in left-subarray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+2] …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m:t>
                    </m:r>
                  </m:oMath>
                </a14:m>
                <a:r>
                  <a:rPr lang="en-US" altLang="zh-CN" dirty="0"/>
                  <a:t>) will be greater than </a:t>
                </a:r>
                <a14:m>
                  <m:oMath xmlns:m="http://schemas.openxmlformats.org/officeDocument/2006/math">
                    <m:r>
                      <a:rPr lang="en-US" altLang="zh-CN" b="0"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r="-772"/>
                </a:stretch>
              </a:blipFill>
            </p:spPr>
            <p:txBody>
              <a:bodyPr/>
              <a:lstStyle/>
              <a:p>
                <a:r>
                  <a:rPr lang="en-CN">
                    <a:noFill/>
                  </a:rPr>
                  <a:t> </a:t>
                </a:r>
              </a:p>
            </p:txBody>
          </p:sp>
        </mc:Fallback>
      </mc:AlternateContent>
      <p:grpSp>
        <p:nvGrpSpPr>
          <p:cNvPr id="8" name="组合 7"/>
          <p:cNvGrpSpPr/>
          <p:nvPr/>
        </p:nvGrpSpPr>
        <p:grpSpPr>
          <a:xfrm>
            <a:off x="1991818" y="4580063"/>
            <a:ext cx="2304256" cy="429917"/>
            <a:chOff x="1619672" y="3863179"/>
            <a:chExt cx="2304256" cy="429917"/>
          </a:xfrm>
        </p:grpSpPr>
        <p:sp>
          <p:nvSpPr>
            <p:cNvPr id="5" name="矩形 4"/>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43932" y="3863180"/>
              <a:ext cx="1579996"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矩形 6"/>
                <p:cNvSpPr/>
                <p:nvPr/>
              </p:nvSpPr>
              <p:spPr>
                <a:xfrm>
                  <a:off x="2358676" y="3863179"/>
                  <a:ext cx="4516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b="0" i="1" smtClean="0">
                                <a:solidFill>
                                  <a:schemeClr val="bg1"/>
                                </a:solidFill>
                                <a:latin typeface="Cambria Math" panose="02040503050406030204" pitchFamily="18" charset="0"/>
                              </a:rPr>
                              <m:t>𝑖</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358676" y="3863179"/>
                  <a:ext cx="451662" cy="369332"/>
                </a:xfrm>
                <a:prstGeom prst="rect">
                  <a:avLst/>
                </a:prstGeom>
                <a:blipFill>
                  <a:blip r:embed="rId3"/>
                  <a:stretch>
                    <a:fillRect b="-1639"/>
                  </a:stretch>
                </a:blipFill>
              </p:spPr>
              <p:txBody>
                <a:bodyPr/>
                <a:lstStyle/>
                <a:p>
                  <a:r>
                    <a:rPr lang="zh-CN" altLang="en-US">
                      <a:noFill/>
                    </a:rPr>
                    <a:t> </a:t>
                  </a:r>
                </a:p>
              </p:txBody>
            </p:sp>
          </mc:Fallback>
        </mc:AlternateContent>
      </p:grpSp>
      <p:grpSp>
        <p:nvGrpSpPr>
          <p:cNvPr id="9" name="组合 8"/>
          <p:cNvGrpSpPr/>
          <p:nvPr/>
        </p:nvGrpSpPr>
        <p:grpSpPr>
          <a:xfrm>
            <a:off x="5076056" y="4579307"/>
            <a:ext cx="2304256" cy="430672"/>
            <a:chOff x="1619672" y="3863181"/>
            <a:chExt cx="2304256" cy="430672"/>
          </a:xfrm>
        </p:grpSpPr>
        <p:sp>
          <p:nvSpPr>
            <p:cNvPr id="10" name="矩形 9"/>
            <p:cNvSpPr/>
            <p:nvPr/>
          </p:nvSpPr>
          <p:spPr>
            <a:xfrm>
              <a:off x="1619672" y="3863181"/>
              <a:ext cx="720080" cy="429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090258" y="3863938"/>
              <a:ext cx="1833670" cy="4299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矩形 11"/>
                <p:cNvSpPr/>
                <p:nvPr/>
              </p:nvSpPr>
              <p:spPr>
                <a:xfrm>
                  <a:off x="2118720" y="3873178"/>
                  <a:ext cx="439864"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𝑏</m:t>
                            </m:r>
                          </m:e>
                          <m:sub>
                            <m:r>
                              <a:rPr lang="en-US" altLang="zh-CN" b="0" i="1" smtClean="0">
                                <a:solidFill>
                                  <a:schemeClr val="bg1"/>
                                </a:solidFill>
                                <a:latin typeface="Cambria Math" panose="02040503050406030204" pitchFamily="18" charset="0"/>
                              </a:rPr>
                              <m:t>𝑗</m:t>
                            </m:r>
                          </m:sub>
                        </m:sSub>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2118720" y="3873178"/>
                  <a:ext cx="439864" cy="391646"/>
                </a:xfrm>
                <a:prstGeom prst="rect">
                  <a:avLst/>
                </a:prstGeom>
                <a:blipFill>
                  <a:blip r:embed="rId4"/>
                  <a:stretch>
                    <a:fillRect b="-7813"/>
                  </a:stretch>
                </a:blipFill>
              </p:spPr>
              <p:txBody>
                <a:bodyPr/>
                <a:lstStyle/>
                <a:p>
                  <a:r>
                    <a:rPr lang="zh-CN" altLang="en-US">
                      <a:noFill/>
                    </a:rPr>
                    <a:t> </a:t>
                  </a:r>
                </a:p>
              </p:txBody>
            </p:sp>
          </mc:Fallback>
        </mc:AlternateContent>
      </p:grpSp>
      <p:sp>
        <p:nvSpPr>
          <p:cNvPr id="13" name="文本框 12"/>
          <p:cNvSpPr txBox="1"/>
          <p:nvPr/>
        </p:nvSpPr>
        <p:spPr>
          <a:xfrm>
            <a:off x="3121650" y="4224790"/>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A</a:t>
            </a:r>
            <a:endParaRPr lang="zh-CN" altLang="en-US" dirty="0"/>
          </a:p>
        </p:txBody>
      </p:sp>
      <p:sp>
        <p:nvSpPr>
          <p:cNvPr id="14" name="文本框 13"/>
          <p:cNvSpPr txBox="1"/>
          <p:nvPr/>
        </p:nvSpPr>
        <p:spPr>
          <a:xfrm>
            <a:off x="6230827" y="4240903"/>
            <a:ext cx="325730" cy="369332"/>
          </a:xfrm>
          <a:prstGeom prst="rect">
            <a:avLst/>
          </a:prstGeom>
          <a:noFill/>
        </p:spPr>
        <p:txBody>
          <a:bodyPr wrap="none" rtlCol="0">
            <a:spAutoFit/>
          </a:bodyPr>
          <a:lstStyle/>
          <a:p>
            <a:r>
              <a:rPr lang="en-US" altLang="zh-CN" i="1" dirty="0">
                <a:solidFill>
                  <a:srgbClr val="000000"/>
                </a:solidFill>
                <a:latin typeface="Times"/>
                <a:ea typeface="Times"/>
                <a:cs typeface="Times"/>
                <a:sym typeface="Times"/>
              </a:rPr>
              <a:t>B</a:t>
            </a:r>
            <a:endParaRPr lang="zh-CN" altLang="en-US" dirty="0"/>
          </a:p>
        </p:txBody>
      </p:sp>
      <p:cxnSp>
        <p:nvCxnSpPr>
          <p:cNvPr id="16" name="肘形连接符 15"/>
          <p:cNvCxnSpPr/>
          <p:nvPr/>
        </p:nvCxnSpPr>
        <p:spPr>
          <a:xfrm flipV="1">
            <a:off x="2726645" y="4434782"/>
            <a:ext cx="1584000" cy="36000"/>
          </a:xfrm>
          <a:prstGeom prst="bentConnector4">
            <a:avLst>
              <a:gd name="adj1" fmla="val 24"/>
              <a:gd name="adj2" fmla="val 57663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932040" y="3641212"/>
            <a:ext cx="1847353" cy="338554"/>
          </a:xfrm>
          <a:prstGeom prst="rect">
            <a:avLst/>
          </a:prstGeom>
          <a:noFill/>
        </p:spPr>
        <p:txBody>
          <a:bodyPr wrap="square" rtlCol="0">
            <a:spAutoFit/>
          </a:bodyPr>
          <a:lstStyle/>
          <a:p>
            <a:r>
              <a:rPr lang="en-US" altLang="zh-CN" sz="1600" dirty="0"/>
              <a:t>Second half</a:t>
            </a:r>
            <a:endParaRPr lang="zh-CN" altLang="en-US" sz="1600" dirty="0">
              <a:solidFill>
                <a:schemeClr val="tx1"/>
              </a:solidFill>
            </a:endParaRPr>
          </a:p>
        </p:txBody>
      </p:sp>
      <mc:AlternateContent xmlns:mc="http://schemas.openxmlformats.org/markup-compatibility/2006" xmlns:a14="http://schemas.microsoft.com/office/drawing/2010/main">
        <mc:Choice Requires="a14">
          <p:sp>
            <p:nvSpPr>
              <p:cNvPr id="30" name="文本框 29"/>
              <p:cNvSpPr txBox="1"/>
              <p:nvPr/>
            </p:nvSpPr>
            <p:spPr>
              <a:xfrm>
                <a:off x="5091291" y="5265019"/>
                <a:ext cx="1847353" cy="604589"/>
              </a:xfrm>
              <a:prstGeom prst="rect">
                <a:avLst/>
              </a:prstGeom>
              <a:noFill/>
            </p:spPr>
            <p:txBody>
              <a:bodyPr wrap="square" rtlCol="0">
                <a:spAutoFit/>
              </a:bodyPr>
              <a:lstStyle/>
              <a:p>
                <a:r>
                  <a:rPr lang="en-US" altLang="zh-CN" sz="1600" dirty="0"/>
                  <a:t>Then all these are larger than </a:t>
                </a:r>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𝑏</m:t>
                        </m:r>
                      </m:e>
                      <m:sub>
                        <m:r>
                          <a:rPr lang="en-US" altLang="zh-CN" sz="1600" i="1">
                            <a:solidFill>
                              <a:schemeClr val="tx1"/>
                            </a:solidFill>
                            <a:latin typeface="Cambria Math" panose="02040503050406030204" pitchFamily="18" charset="0"/>
                          </a:rPr>
                          <m:t>𝑗</m:t>
                        </m:r>
                      </m:sub>
                    </m:sSub>
                  </m:oMath>
                </a14:m>
                <a:r>
                  <a:rPr lang="en-US" altLang="zh-CN" sz="1600" dirty="0">
                    <a:solidFill>
                      <a:schemeClr val="tx1"/>
                    </a:solidFill>
                  </a:rPr>
                  <a:t> </a:t>
                </a:r>
                <a:endParaRPr lang="zh-CN" altLang="en-US" sz="1600" dirty="0">
                  <a:solidFill>
                    <a:schemeClr val="tx1"/>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5091291" y="5265019"/>
                <a:ext cx="1847353" cy="604589"/>
              </a:xfrm>
              <a:prstGeom prst="rect">
                <a:avLst/>
              </a:prstGeom>
              <a:blipFill>
                <a:blip r:embed="rId5"/>
                <a:stretch>
                  <a:fillRect l="-1650" t="-3030" r="-2970"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758491" y="5388887"/>
                <a:ext cx="1847353" cy="358368"/>
              </a:xfrm>
              <a:prstGeom prst="rect">
                <a:avLst/>
              </a:prstGeom>
              <a:noFill/>
            </p:spPr>
            <p:txBody>
              <a:bodyPr wrap="square" rtlCol="0">
                <a:spAutoFit/>
              </a:bodyPr>
              <a:lstStyle/>
              <a:p>
                <a:r>
                  <a:rPr lang="en-US" altLang="zh-CN" sz="1600" dirty="0"/>
                  <a:t>Suppose </a:t>
                </a:r>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sSub>
                          <m:sSubPr>
                            <m:ctrlPr>
                              <a:rPr lang="en-US" altLang="zh-CN" sz="1600" i="1" smtClean="0">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𝑎</m:t>
                            </m:r>
                          </m:e>
                          <m:sub>
                            <m:r>
                              <a:rPr lang="en-US" altLang="zh-CN" sz="1600" i="1">
                                <a:solidFill>
                                  <a:schemeClr val="tx1"/>
                                </a:solidFill>
                                <a:latin typeface="Cambria Math" panose="02040503050406030204" pitchFamily="18" charset="0"/>
                              </a:rPr>
                              <m:t>𝑖</m:t>
                            </m:r>
                          </m:sub>
                        </m:sSub>
                        <m:r>
                          <a:rPr lang="en-US" altLang="zh-CN" sz="1600" b="0" i="1" smtClean="0">
                            <a:solidFill>
                              <a:schemeClr val="tx1"/>
                            </a:solidFill>
                            <a:latin typeface="Cambria Math" panose="02040503050406030204" pitchFamily="18" charset="0"/>
                          </a:rPr>
                          <m:t>&gt;</m:t>
                        </m:r>
                        <m:r>
                          <a:rPr lang="en-US" altLang="zh-CN" sz="1600" i="1">
                            <a:solidFill>
                              <a:schemeClr val="tx1"/>
                            </a:solidFill>
                            <a:latin typeface="Cambria Math" panose="02040503050406030204" pitchFamily="18" charset="0"/>
                          </a:rPr>
                          <m:t>𝑏</m:t>
                        </m:r>
                      </m:e>
                      <m:sub>
                        <m:r>
                          <a:rPr lang="en-US" altLang="zh-CN" sz="1600" i="1">
                            <a:solidFill>
                              <a:schemeClr val="tx1"/>
                            </a:solidFill>
                            <a:latin typeface="Cambria Math" panose="02040503050406030204" pitchFamily="18" charset="0"/>
                          </a:rPr>
                          <m:t>𝑗</m:t>
                        </m:r>
                      </m:sub>
                    </m:sSub>
                  </m:oMath>
                </a14:m>
                <a:r>
                  <a:rPr lang="en-US" altLang="zh-CN" sz="1600" dirty="0">
                    <a:solidFill>
                      <a:schemeClr val="tx1"/>
                    </a:solidFill>
                  </a:rPr>
                  <a:t> </a:t>
                </a:r>
                <a:endParaRPr lang="zh-CN" altLang="en-US" sz="1600" dirty="0">
                  <a:solidFill>
                    <a:schemeClr val="tx1"/>
                  </a:solidFill>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758491" y="5388887"/>
                <a:ext cx="1847353" cy="358368"/>
              </a:xfrm>
              <a:prstGeom prst="rect">
                <a:avLst/>
              </a:prstGeom>
              <a:blipFill>
                <a:blip r:embed="rId6"/>
                <a:stretch>
                  <a:fillRect l="-1980" t="-5085" b="-15254"/>
                </a:stretch>
              </a:blipFill>
            </p:spPr>
            <p:txBody>
              <a:bodyPr/>
              <a:lstStyle/>
              <a:p>
                <a:r>
                  <a:rPr lang="zh-CN" altLang="en-US">
                    <a:noFill/>
                  </a:rPr>
                  <a:t> </a:t>
                </a:r>
              </a:p>
            </p:txBody>
          </p:sp>
        </mc:Fallback>
      </mc:AlternateContent>
      <p:sp>
        <p:nvSpPr>
          <p:cNvPr id="32" name="文本框 31"/>
          <p:cNvSpPr txBox="1"/>
          <p:nvPr/>
        </p:nvSpPr>
        <p:spPr>
          <a:xfrm>
            <a:off x="1788221" y="3643319"/>
            <a:ext cx="1847353" cy="338554"/>
          </a:xfrm>
          <a:prstGeom prst="rect">
            <a:avLst/>
          </a:prstGeom>
          <a:noFill/>
        </p:spPr>
        <p:txBody>
          <a:bodyPr wrap="square" rtlCol="0">
            <a:spAutoFit/>
          </a:bodyPr>
          <a:lstStyle/>
          <a:p>
            <a:r>
              <a:rPr lang="en-US" altLang="zh-CN" sz="1600" dirty="0"/>
              <a:t>First half</a:t>
            </a:r>
            <a:endParaRPr lang="zh-CN" altLang="en-US" sz="1600" dirty="0">
              <a:solidFill>
                <a:schemeClr val="tx1"/>
              </a:solidFill>
            </a:endParaRPr>
          </a:p>
        </p:txBody>
      </p:sp>
      <mc:AlternateContent xmlns:mc="http://schemas.openxmlformats.org/markup-compatibility/2006" xmlns:a14="http://schemas.microsoft.com/office/drawing/2010/main">
        <mc:Choice Requires="a14">
          <p:sp>
            <p:nvSpPr>
              <p:cNvPr id="33" name="矩形 32"/>
              <p:cNvSpPr/>
              <p:nvPr/>
            </p:nvSpPr>
            <p:spPr>
              <a:xfrm>
                <a:off x="2714900" y="3867237"/>
                <a:ext cx="208602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m:t>
                      </m:r>
                      <m:r>
                        <a:rPr lang="en-US" altLang="zh-CN" i="1" dirty="0">
                          <a:latin typeface="Cambria Math" panose="02040503050406030204" pitchFamily="18" charset="0"/>
                        </a:rPr>
                        <m:t>(</m:t>
                      </m:r>
                      <m:r>
                        <a:rPr lang="en-US" altLang="zh-CN" i="1" dirty="0">
                          <a:latin typeface="Cambria Math" panose="02040503050406030204" pitchFamily="18" charset="0"/>
                        </a:rPr>
                        <m:t>𝑚𝑖𝑑</m:t>
                      </m:r>
                      <m:r>
                        <a:rPr lang="en-US" altLang="zh-CN" i="1" dirty="0">
                          <a:latin typeface="Cambria Math" panose="02040503050406030204" pitchFamily="18" charset="0"/>
                        </a:rPr>
                        <m:t> – </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+1</m:t>
                      </m:r>
                      <m:r>
                        <a:rPr lang="en-US" altLang="zh-CN" i="1" dirty="0">
                          <a:latin typeface="Cambria Math" panose="02040503050406030204" pitchFamily="18" charset="0"/>
                        </a:rPr>
                        <m:t>) </m:t>
                      </m:r>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2714900" y="3867237"/>
                <a:ext cx="2086020" cy="369332"/>
              </a:xfrm>
              <a:prstGeom prst="rect">
                <a:avLst/>
              </a:prstGeom>
              <a:blipFill>
                <a:blip r:embed="rId7"/>
                <a:stretch>
                  <a:fillRect b="-20000"/>
                </a:stretch>
              </a:blipFill>
            </p:spPr>
            <p:txBody>
              <a:bodyPr/>
              <a:lstStyle/>
              <a:p>
                <a:r>
                  <a:rPr lang="en-CN">
                    <a:noFill/>
                  </a:rPr>
                  <a:t> </a:t>
                </a:r>
              </a:p>
            </p:txBody>
          </p:sp>
        </mc:Fallback>
      </mc:AlternateContent>
      <p:cxnSp>
        <p:nvCxnSpPr>
          <p:cNvPr id="35" name="直接箭头连接符 34"/>
          <p:cNvCxnSpPr/>
          <p:nvPr/>
        </p:nvCxnSpPr>
        <p:spPr>
          <a:xfrm>
            <a:off x="4427984" y="5562254"/>
            <a:ext cx="57606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descr="temp.png"/>
          <p:cNvPicPr>
            <a:picLocks noChangeAspect="1"/>
          </p:cNvPicPr>
          <p:nvPr/>
        </p:nvPicPr>
        <p:blipFill>
          <a:blip r:embed="rId8"/>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73474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sp>
        <p:nvSpPr>
          <p:cNvPr id="5" name="矩形 4"/>
          <p:cNvSpPr/>
          <p:nvPr/>
        </p:nvSpPr>
        <p:spPr>
          <a:xfrm>
            <a:off x="5868144" y="3501008"/>
            <a:ext cx="115212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6"/>
                    <a:stretch>
                      <a:fillRect/>
                    </a:stretch>
                  </a:blipFill>
                </p:spPr>
                <p:txBody>
                  <a:bodyPr/>
                  <a:lstStyle/>
                  <a:p>
                    <a:r>
                      <a:rPr lang="zh-CN" altLang="en-US">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7"/>
                    <a:stretch>
                      <a:fillRect/>
                    </a:stretch>
                  </a:blipFill>
                </p:spPr>
                <p:txBody>
                  <a:bodyPr/>
                  <a:lstStyle/>
                  <a:p>
                    <a:r>
                      <a:rPr lang="zh-CN" altLang="en-US">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zh-CN" altLang="en-US" dirty="0"/>
                <a:t>   </a:t>
              </a:r>
              <a:r>
                <a:rPr lang="en-US" altLang="zh-CN" dirty="0"/>
                <a:t>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220072"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8"/>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4995352" y="2615193"/>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4995352" y="2615193"/>
                <a:ext cx="473848" cy="369332"/>
              </a:xfrm>
              <a:prstGeom prst="rect">
                <a:avLst/>
              </a:prstGeom>
              <a:blipFill>
                <a:blip r:embed="rId9"/>
                <a:stretch>
                  <a:fillRect/>
                </a:stretch>
              </a:blipFill>
            </p:spPr>
            <p:txBody>
              <a:bodyPr/>
              <a:lstStyle/>
              <a:p>
                <a:r>
                  <a:rPr lang="en-CN">
                    <a:noFill/>
                  </a:rPr>
                  <a:t> </a:t>
                </a:r>
              </a:p>
            </p:txBody>
          </p:sp>
        </mc:Fallback>
      </mc:AlternateContent>
      <p:pic>
        <p:nvPicPr>
          <p:cNvPr id="25" name="Picture 24"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138062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964436" cy="391646"/>
                </a:xfrm>
                <a:prstGeom prst="rect">
                  <a:avLst/>
                </a:prstGeom>
                <a:noFill/>
              </p:spPr>
              <p:txBody>
                <a:bodyPr wrap="none" rtlCol="0">
                  <a:spAutoFit/>
                </a:bodyPr>
                <a:lstStyle/>
                <a:p>
                  <a:r>
                    <a:rPr lang="zh-CN" altLang="en-US" dirty="0"/>
                    <a:t>   </a:t>
                  </a:r>
                  <a:r>
                    <a:rPr lang="en-US" altLang="zh-CN" dirty="0"/>
                    <a:t>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14:m>
                    <m:oMath xmlns:m="http://schemas.openxmlformats.org/officeDocument/2006/math">
                      <m:sSub>
                        <m:sSubPr>
                          <m:ctrlPr>
                            <a:rPr lang="en-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14:m>
                    <m:oMath xmlns:m="http://schemas.openxmlformats.org/officeDocument/2006/math">
                      <m:sSub>
                        <m:sSubPr>
                          <m:ctrlPr>
                            <a:rPr lang="en-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𝑗</m:t>
                          </m:r>
                        </m:sub>
                      </m:sSub>
                    </m:oMath>
                  </a14:m>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mc:Choice>
          <mc:Fallback xmlns="">
            <p:sp>
              <p:nvSpPr>
                <p:cNvPr id="9" name="文本框 25">
                  <a:extLst>
                    <a:ext uri="{FF2B5EF4-FFF2-40B4-BE49-F238E27FC236}">
                      <a16:creationId xmlns:a16="http://schemas.microsoft.com/office/drawing/2014/main" id="{9E92E907-23DC-3249-9DA1-7FB26A17129C}"/>
                    </a:ext>
                  </a:extLst>
                </p:cNvPr>
                <p:cNvSpPr txBox="1">
                  <a:spLocks noRot="1" noChangeAspect="1" noMove="1" noResize="1" noEditPoints="1" noAdjustHandles="1" noChangeArrowheads="1" noChangeShapeType="1" noTextEdit="1"/>
                </p:cNvSpPr>
                <p:nvPr/>
              </p:nvSpPr>
              <p:spPr>
                <a:xfrm>
                  <a:off x="1619672" y="5338952"/>
                  <a:ext cx="4964436" cy="391646"/>
                </a:xfrm>
                <a:prstGeom prst="rect">
                  <a:avLst/>
                </a:prstGeom>
                <a:blipFill>
                  <a:blip r:embed="rId5"/>
                  <a:stretch>
                    <a:fillRect t="-9677" b="-22581"/>
                  </a:stretch>
                </a:blipFill>
              </p:spPr>
              <p:txBody>
                <a:bodyPr/>
                <a:lstStyle/>
                <a:p>
                  <a:r>
                    <a:rPr lang="zh-CN" altLang="en-US">
                      <a:noFill/>
                    </a:rPr>
                    <a:t> </a:t>
                  </a:r>
                </a:p>
              </p:txBody>
            </p:sp>
          </mc:Fallback>
        </mc:AlternateContent>
      </p:grpSp>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220072"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6"/>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4995352" y="2615193"/>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4995352" y="2615193"/>
                <a:ext cx="473848" cy="369332"/>
              </a:xfrm>
              <a:prstGeom prst="rect">
                <a:avLst/>
              </a:prstGeom>
              <a:blipFill>
                <a:blip r:embed="rId7"/>
                <a:stretch>
                  <a:fillRect/>
                </a:stretch>
              </a:blipFill>
            </p:spPr>
            <p:txBody>
              <a:bodyPr/>
              <a:lstStyle/>
              <a:p>
                <a:r>
                  <a:rPr lang="en-CN">
                    <a:noFill/>
                  </a:rPr>
                  <a:t> </a:t>
                </a:r>
              </a:p>
            </p:txBody>
          </p:sp>
        </mc:Fallback>
      </mc:AlternateContent>
      <p:grpSp>
        <p:nvGrpSpPr>
          <p:cNvPr id="14" name="Group 13">
            <a:extLst>
              <a:ext uri="{FF2B5EF4-FFF2-40B4-BE49-F238E27FC236}">
                <a16:creationId xmlns:a16="http://schemas.microsoft.com/office/drawing/2014/main" id="{6807EFD5-C181-7A42-A14D-6B5C4CD94B89}"/>
              </a:ext>
            </a:extLst>
          </p:cNvPr>
          <p:cNvGrpSpPr/>
          <p:nvPr/>
        </p:nvGrpSpPr>
        <p:grpSpPr>
          <a:xfrm>
            <a:off x="1547664" y="3184431"/>
            <a:ext cx="6387120" cy="964649"/>
            <a:chOff x="1547664" y="3184431"/>
            <a:chExt cx="6387120" cy="964649"/>
          </a:xfrm>
        </p:grpSpPr>
        <p:sp>
          <p:nvSpPr>
            <p:cNvPr id="5" name="矩形 4"/>
            <p:cNvSpPr/>
            <p:nvPr/>
          </p:nvSpPr>
          <p:spPr>
            <a:xfrm>
              <a:off x="5868144" y="3501008"/>
              <a:ext cx="115212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86882"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0</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&gt;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0</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86882" cy="369332"/>
                </a:xfrm>
                <a:prstGeom prst="rect">
                  <a:avLst/>
                </a:prstGeom>
                <a:blipFill>
                  <a:blip r:embed="rId8"/>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5078634" cy="701731"/>
            </a:xfrm>
            <a:prstGeom prst="rect">
              <a:avLst/>
            </a:prstGeom>
            <a:noFill/>
          </p:spPr>
          <p:txBody>
            <a:bodyPr wrap="none" rtlCol="0">
              <a:spAutoFit/>
            </a:bodyPr>
            <a:lstStyle/>
            <a:p>
              <a:pPr marL="742950" lvl="1" indent="-285750" eaLnBrk="0" hangingPunct="0">
                <a:spcBef>
                  <a:spcPct val="20000"/>
                </a:spcBef>
              </a:pP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mid-i+1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0+</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4-0+1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5</a:t>
              </a:r>
            </a:p>
            <a:p>
              <a:pPr marL="742950" lvl="1" indent="-285750" eaLnBrk="0" hangingPunct="0">
                <a:spcBef>
                  <a:spcPct val="20000"/>
                </a:spcBef>
              </a:pPr>
              <a:r>
                <a:rPr lang="en-US" altLang="zh-CN" dirty="0" err="1">
                  <a:latin typeface="Consolas" pitchFamily="49" charset="0"/>
                  <a:cs typeface="Consolas" pitchFamily="49" charset="0"/>
                </a:rPr>
                <a:t>j++</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endParaRPr lang="en-CN" dirty="0">
                <a:latin typeface="Consolas" pitchFamily="49" charset="0"/>
                <a:cs typeface="Consolas" pitchFamily="49" charset="0"/>
              </a:endParaRPr>
            </a:p>
          </p:txBody>
        </p:sp>
      </p:grpSp>
      <p:pic>
        <p:nvPicPr>
          <p:cNvPr id="24" name="Picture 23" descr="temp.png"/>
          <p:cNvPicPr>
            <a:picLocks noChangeAspect="1"/>
          </p:cNvPicPr>
          <p:nvPr/>
        </p:nvPicPr>
        <p:blipFill>
          <a:blip r:embed="rId9"/>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844173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92896"/>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1979712" y="2476077"/>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34112"/>
                <a:ext cx="4685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34112"/>
                <a:ext cx="468525" cy="369332"/>
              </a:xfrm>
              <a:prstGeom prst="rect">
                <a:avLst/>
              </a:prstGeom>
              <a:blipFill>
                <a:blip r:embed="rId6"/>
                <a:stretch>
                  <a:fillRect b="-3333"/>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81559"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1" smtClean="0">
                            <a:latin typeface="Cambria Math" panose="02040503050406030204" pitchFamily="18" charset="0"/>
                            <a:cs typeface="Consolas" pitchFamily="49" charset="0"/>
                          </a:rPr>
                          <m:t>0</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1"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81559" cy="369332"/>
              </a:xfrm>
              <a:prstGeom prst="rect">
                <a:avLst/>
              </a:prstGeom>
              <a:blipFill>
                <a:blip r:embed="rId7"/>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pic>
        <p:nvPicPr>
          <p:cNvPr id="24" name="Picture 23" descr="temp.png"/>
          <p:cNvPicPr>
            <a:picLocks noChangeAspect="1"/>
          </p:cNvPicPr>
          <p:nvPr/>
        </p:nvPicPr>
        <p:blipFill>
          <a:blip r:embed="rId8"/>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435568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2345511" y="2473977"/>
            <a:ext cx="479041" cy="520875"/>
            <a:chOff x="1969905" y="2473977"/>
            <a:chExt cx="479041"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790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79041"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15193"/>
                <a:ext cx="4685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15193"/>
                <a:ext cx="468526" cy="369332"/>
              </a:xfrm>
              <a:prstGeom prst="rect">
                <a:avLst/>
              </a:prstGeom>
              <a:blipFill>
                <a:blip r:embed="rId6"/>
                <a:stretch>
                  <a:fillRect/>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76238"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1</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76238" cy="369332"/>
              </a:xfrm>
              <a:prstGeom prst="rect">
                <a:avLst/>
              </a:prstGeom>
              <a:blipFill>
                <a:blip r:embed="rId7"/>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pic>
        <p:nvPicPr>
          <p:cNvPr id="24" name="Picture 23" descr="temp.png"/>
          <p:cNvPicPr>
            <a:picLocks noChangeAspect="1"/>
          </p:cNvPicPr>
          <p:nvPr/>
        </p:nvPicPr>
        <p:blipFill>
          <a:blip r:embed="rId8"/>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080143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2742030" y="2473977"/>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15193"/>
                <a:ext cx="4685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15193"/>
                <a:ext cx="468526" cy="369332"/>
              </a:xfrm>
              <a:prstGeom prst="rect">
                <a:avLst/>
              </a:prstGeom>
              <a:blipFill>
                <a:blip r:embed="rId6"/>
                <a:stretch>
                  <a:fillRect/>
                </a:stretch>
              </a:blipFill>
            </p:spPr>
            <p:txBody>
              <a:bodyPr/>
              <a:lstStyle/>
              <a:p>
                <a:r>
                  <a:rPr lang="en-CN">
                    <a:noFill/>
                  </a:rPr>
                  <a:t> </a:t>
                </a:r>
              </a:p>
            </p:txBody>
          </p:sp>
        </mc:Fallback>
      </mc:AlternateContent>
      <p:grpSp>
        <p:nvGrpSpPr>
          <p:cNvPr id="5" name="Group 4">
            <a:extLst>
              <a:ext uri="{FF2B5EF4-FFF2-40B4-BE49-F238E27FC236}">
                <a16:creationId xmlns:a16="http://schemas.microsoft.com/office/drawing/2014/main" id="{F282826C-B037-AF47-8F82-20D1FD55AA5A}"/>
              </a:ext>
            </a:extLst>
          </p:cNvPr>
          <p:cNvGrpSpPr/>
          <p:nvPr/>
        </p:nvGrpSpPr>
        <p:grpSpPr>
          <a:xfrm>
            <a:off x="1547664" y="3184431"/>
            <a:ext cx="2334729" cy="391829"/>
            <a:chOff x="1547664" y="3184431"/>
            <a:chExt cx="2334729" cy="391829"/>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499D1-B248-F542-8E6C-3A2E7E568C70}"/>
                    </a:ext>
                  </a:extLst>
                </p:cNvPr>
                <p:cNvSpPr txBox="1"/>
                <p:nvPr/>
              </p:nvSpPr>
              <p:spPr>
                <a:xfrm>
                  <a:off x="1547664" y="3184431"/>
                  <a:ext cx="1481559"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2</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4" name="TextBox 3">
                  <a:extLst>
                    <a:ext uri="{FF2B5EF4-FFF2-40B4-BE49-F238E27FC236}">
                      <a16:creationId xmlns:a16="http://schemas.microsoft.com/office/drawing/2014/main" id="{393499D1-B248-F542-8E6C-3A2E7E568C70}"/>
                    </a:ext>
                  </a:extLst>
                </p:cNvPr>
                <p:cNvSpPr txBox="1">
                  <a:spLocks noRot="1" noChangeAspect="1" noMove="1" noResize="1" noEditPoints="1" noAdjustHandles="1" noChangeArrowheads="1" noChangeShapeType="1" noTextEdit="1"/>
                </p:cNvSpPr>
                <p:nvPr/>
              </p:nvSpPr>
              <p:spPr>
                <a:xfrm>
                  <a:off x="1547664" y="3184431"/>
                  <a:ext cx="1481559" cy="369332"/>
                </a:xfrm>
                <a:prstGeom prst="rect">
                  <a:avLst/>
                </a:prstGeom>
                <a:blipFill>
                  <a:blip r:embed="rId7"/>
                  <a:stretch>
                    <a:fillRect t="-6667" b="-26667"/>
                  </a:stretch>
                </a:blipFill>
              </p:spPr>
              <p:txBody>
                <a:bodyPr/>
                <a:lstStyle/>
                <a:p>
                  <a:r>
                    <a:rPr lang="en-CN">
                      <a:noFill/>
                    </a:rPr>
                    <a:t> </a:t>
                  </a:r>
                </a:p>
              </p:txBody>
            </p:sp>
          </mc:Fallback>
        </mc:AlternateContent>
        <p:sp>
          <p:nvSpPr>
            <p:cNvPr id="23" name="TextBox 22">
              <a:extLst>
                <a:ext uri="{FF2B5EF4-FFF2-40B4-BE49-F238E27FC236}">
                  <a16:creationId xmlns:a16="http://schemas.microsoft.com/office/drawing/2014/main" id="{EEFBB9DA-5C2B-A54C-A74C-F1852B56CC92}"/>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grpSp>
      <p:pic>
        <p:nvPicPr>
          <p:cNvPr id="24" name="Picture 23" descr="temp.png"/>
          <p:cNvPicPr>
            <a:picLocks noChangeAspect="1"/>
          </p:cNvPicPr>
          <p:nvPr/>
        </p:nvPicPr>
        <p:blipFill>
          <a:blip r:embed="rId8"/>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5613187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5588808"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3158257" y="2482562"/>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364088" y="2615193"/>
                <a:ext cx="4685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364088" y="2615193"/>
                <a:ext cx="468525" cy="369332"/>
              </a:xfrm>
              <a:prstGeom prst="rect">
                <a:avLst/>
              </a:prstGeom>
              <a:blipFill>
                <a:blip r:embed="rId6"/>
                <a:stretch>
                  <a:fillRect/>
                </a:stretch>
              </a:blipFill>
            </p:spPr>
            <p:txBody>
              <a:bodyPr/>
              <a:lstStyle/>
              <a:p>
                <a:r>
                  <a:rPr lang="en-CN">
                    <a:noFill/>
                  </a:rPr>
                  <a:t> </a:t>
                </a:r>
              </a:p>
            </p:txBody>
          </p:sp>
        </mc:Fallback>
      </mc:AlternateContent>
      <p:grpSp>
        <p:nvGrpSpPr>
          <p:cNvPr id="25" name="Group 24">
            <a:extLst>
              <a:ext uri="{FF2B5EF4-FFF2-40B4-BE49-F238E27FC236}">
                <a16:creationId xmlns:a16="http://schemas.microsoft.com/office/drawing/2014/main" id="{C428B606-3529-804E-8A03-1ADF67681FB9}"/>
              </a:ext>
            </a:extLst>
          </p:cNvPr>
          <p:cNvGrpSpPr/>
          <p:nvPr/>
        </p:nvGrpSpPr>
        <p:grpSpPr>
          <a:xfrm>
            <a:off x="1547664" y="3184431"/>
            <a:ext cx="6387120" cy="964649"/>
            <a:chOff x="1547664" y="3184431"/>
            <a:chExt cx="6387120" cy="964649"/>
          </a:xfrm>
        </p:grpSpPr>
        <p:sp>
          <p:nvSpPr>
            <p:cNvPr id="26" name="矩形 4">
              <a:extLst>
                <a:ext uri="{FF2B5EF4-FFF2-40B4-BE49-F238E27FC236}">
                  <a16:creationId xmlns:a16="http://schemas.microsoft.com/office/drawing/2014/main" id="{218CDB93-2040-294C-ACAF-4DF9F591CF8A}"/>
                </a:ext>
              </a:extLst>
            </p:cNvPr>
            <p:cNvSpPr/>
            <p:nvPr/>
          </p:nvSpPr>
          <p:spPr>
            <a:xfrm>
              <a:off x="5868144" y="3501008"/>
              <a:ext cx="115212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5A259EF-87D5-3142-8099-00C2D37C081F}"/>
                    </a:ext>
                  </a:extLst>
                </p:cNvPr>
                <p:cNvSpPr txBox="1"/>
                <p:nvPr/>
              </p:nvSpPr>
              <p:spPr>
                <a:xfrm>
                  <a:off x="1547664" y="3184431"/>
                  <a:ext cx="1481559"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3</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&gt;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1</m:t>
                          </m:r>
                        </m:sub>
                      </m:sSub>
                    </m:oMath>
                  </a14:m>
                  <a:endParaRPr lang="en-CN" dirty="0">
                    <a:latin typeface="Consolas" pitchFamily="49" charset="0"/>
                    <a:cs typeface="Consolas" pitchFamily="49" charset="0"/>
                  </a:endParaRPr>
                </a:p>
              </p:txBody>
            </p:sp>
          </mc:Choice>
          <mc:Fallback xmlns="">
            <p:sp>
              <p:nvSpPr>
                <p:cNvPr id="27" name="TextBox 26">
                  <a:extLst>
                    <a:ext uri="{FF2B5EF4-FFF2-40B4-BE49-F238E27FC236}">
                      <a16:creationId xmlns:a16="http://schemas.microsoft.com/office/drawing/2014/main" id="{15A259EF-87D5-3142-8099-00C2D37C081F}"/>
                    </a:ext>
                  </a:extLst>
                </p:cNvPr>
                <p:cNvSpPr txBox="1">
                  <a:spLocks noRot="1" noChangeAspect="1" noMove="1" noResize="1" noEditPoints="1" noAdjustHandles="1" noChangeArrowheads="1" noChangeShapeType="1" noTextEdit="1"/>
                </p:cNvSpPr>
                <p:nvPr/>
              </p:nvSpPr>
              <p:spPr>
                <a:xfrm>
                  <a:off x="1547664" y="3184431"/>
                  <a:ext cx="1481559" cy="369332"/>
                </a:xfrm>
                <a:prstGeom prst="rect">
                  <a:avLst/>
                </a:prstGeom>
                <a:blipFill>
                  <a:blip r:embed="rId7"/>
                  <a:stretch>
                    <a:fillRect t="-6667" b="-26667"/>
                  </a:stretch>
                </a:blipFill>
              </p:spPr>
              <p:txBody>
                <a:bodyPr/>
                <a:lstStyle/>
                <a:p>
                  <a:r>
                    <a:rPr lang="en-CN">
                      <a:noFill/>
                    </a:rPr>
                    <a:t> </a:t>
                  </a:r>
                </a:p>
              </p:txBody>
            </p:sp>
          </mc:Fallback>
        </mc:AlternateContent>
        <p:sp>
          <p:nvSpPr>
            <p:cNvPr id="28" name="TextBox 27">
              <a:extLst>
                <a:ext uri="{FF2B5EF4-FFF2-40B4-BE49-F238E27FC236}">
                  <a16:creationId xmlns:a16="http://schemas.microsoft.com/office/drawing/2014/main" id="{318BB6D9-C978-F541-8703-9802850A76B3}"/>
                </a:ext>
              </a:extLst>
            </p:cNvPr>
            <p:cNvSpPr txBox="1"/>
            <p:nvPr/>
          </p:nvSpPr>
          <p:spPr>
            <a:xfrm>
              <a:off x="2856150" y="3206928"/>
              <a:ext cx="5078634" cy="701731"/>
            </a:xfrm>
            <a:prstGeom prst="rect">
              <a:avLst/>
            </a:prstGeom>
            <a:noFill/>
          </p:spPr>
          <p:txBody>
            <a:bodyPr wrap="none" rtlCol="0">
              <a:spAutoFit/>
            </a:bodyPr>
            <a:lstStyle/>
            <a:p>
              <a:pPr marL="742950" lvl="1" indent="-285750" eaLnBrk="0" hangingPunct="0">
                <a:spcBef>
                  <a:spcPct val="20000"/>
                </a:spcBef>
              </a:pP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mid-i+1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5+</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4-3+1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7</a:t>
              </a:r>
            </a:p>
            <a:p>
              <a:pPr marL="742950" lvl="1" indent="-285750" eaLnBrk="0" hangingPunct="0">
                <a:spcBef>
                  <a:spcPct val="20000"/>
                </a:spcBef>
              </a:pPr>
              <a:r>
                <a:rPr lang="en-US" altLang="zh-CN" dirty="0" err="1">
                  <a:latin typeface="Consolas" pitchFamily="49" charset="0"/>
                  <a:cs typeface="Consolas" pitchFamily="49" charset="0"/>
                </a:rPr>
                <a:t>j++</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endParaRPr lang="en-CN" dirty="0">
                <a:latin typeface="Consolas" pitchFamily="49" charset="0"/>
                <a:cs typeface="Consolas" pitchFamily="49" charset="0"/>
              </a:endParaRPr>
            </a:p>
          </p:txBody>
        </p:sp>
      </p:grpSp>
      <p:pic>
        <p:nvPicPr>
          <p:cNvPr id="29" name="Picture 28" descr="temp.png"/>
          <p:cNvPicPr>
            <a:picLocks noChangeAspect="1"/>
          </p:cNvPicPr>
          <p:nvPr/>
        </p:nvPicPr>
        <p:blipFill>
          <a:blip r:embed="rId8"/>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3076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a:t>
            </a:r>
            <a:r>
              <a:rPr lang="zh-CN" altLang="en-US" dirty="0"/>
              <a:t> </a:t>
            </a:r>
            <a:r>
              <a:rPr lang="en-US" altLang="zh-CN" dirty="0"/>
              <a:t>sort</a:t>
            </a:r>
            <a:r>
              <a:rPr lang="zh-CN" altLang="en-US" dirty="0"/>
              <a:t> </a:t>
            </a:r>
            <a:r>
              <a:rPr lang="en-US" altLang="zh-CN" dirty="0"/>
              <a:t>algorithm?</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6" name="组合 35"/>
          <p:cNvGrpSpPr/>
          <p:nvPr/>
        </p:nvGrpSpPr>
        <p:grpSpPr>
          <a:xfrm>
            <a:off x="897006" y="3817442"/>
            <a:ext cx="7355160" cy="874224"/>
            <a:chOff x="894420" y="2708722"/>
            <a:chExt cx="7355160" cy="874224"/>
          </a:xfrm>
        </p:grpSpPr>
        <p:grpSp>
          <p:nvGrpSpPr>
            <p:cNvPr id="37" name="组合 36"/>
            <p:cNvGrpSpPr/>
            <p:nvPr/>
          </p:nvGrpSpPr>
          <p:grpSpPr>
            <a:xfrm>
              <a:off x="894420" y="2708722"/>
              <a:ext cx="7355160" cy="874224"/>
              <a:chOff x="894420" y="1600002"/>
              <a:chExt cx="7355160" cy="874224"/>
            </a:xfrm>
          </p:grpSpPr>
          <p:sp>
            <p:nvSpPr>
              <p:cNvPr id="45" name="矩形 4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5484" y="160000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52" name="组合 51"/>
          <p:cNvGrpSpPr/>
          <p:nvPr/>
        </p:nvGrpSpPr>
        <p:grpSpPr>
          <a:xfrm>
            <a:off x="906511" y="4932318"/>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15617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076056" y="479445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3" name="曲线连接符 72"/>
          <p:cNvCxnSpPr/>
          <p:nvPr/>
        </p:nvCxnSpPr>
        <p:spPr>
          <a:xfrm rot="16200000" flipH="1">
            <a:off x="5105851" y="-223704"/>
            <a:ext cx="36000" cy="5400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曲线连接符 77"/>
          <p:cNvCxnSpPr/>
          <p:nvPr/>
        </p:nvCxnSpPr>
        <p:spPr>
          <a:xfrm rot="16200000" flipH="1">
            <a:off x="4031948" y="946797"/>
            <a:ext cx="36000" cy="529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曲线连接符 78"/>
          <p:cNvCxnSpPr/>
          <p:nvPr/>
        </p:nvCxnSpPr>
        <p:spPr>
          <a:xfrm rot="16200000" flipH="1">
            <a:off x="3485971" y="2585843"/>
            <a:ext cx="36000" cy="421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曲线连接符 80"/>
          <p:cNvCxnSpPr/>
          <p:nvPr/>
        </p:nvCxnSpPr>
        <p:spPr>
          <a:xfrm rot="16200000" flipH="1">
            <a:off x="4061971" y="5278966"/>
            <a:ext cx="36000" cy="115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2" name="Picture 8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5353868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0131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6046130" y="2490659"/>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3158257" y="2482562"/>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b="-3333"/>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821410" y="2631875"/>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821410" y="2631875"/>
                <a:ext cx="473848" cy="369332"/>
              </a:xfrm>
              <a:prstGeom prst="rect">
                <a:avLst/>
              </a:prstGeom>
              <a:blipFill>
                <a:blip r:embed="rId6"/>
                <a:stretch>
                  <a:fillRect/>
                </a:stretch>
              </a:blipFill>
            </p:spPr>
            <p:txBody>
              <a:bodyPr/>
              <a:lstStyle/>
              <a:p>
                <a:r>
                  <a:rPr lang="en-CN">
                    <a:noFill/>
                  </a:rPr>
                  <a:t> </a:t>
                </a:r>
              </a:p>
            </p:txBody>
          </p:sp>
        </mc:Fallback>
      </mc:AlternateContent>
      <p:grpSp>
        <p:nvGrpSpPr>
          <p:cNvPr id="20" name="Group 19">
            <a:extLst>
              <a:ext uri="{FF2B5EF4-FFF2-40B4-BE49-F238E27FC236}">
                <a16:creationId xmlns:a16="http://schemas.microsoft.com/office/drawing/2014/main" id="{A9C0C257-C950-9547-A677-A0B94F6C12A0}"/>
              </a:ext>
            </a:extLst>
          </p:cNvPr>
          <p:cNvGrpSpPr/>
          <p:nvPr/>
        </p:nvGrpSpPr>
        <p:grpSpPr>
          <a:xfrm>
            <a:off x="1547664" y="3184431"/>
            <a:ext cx="2334729" cy="391829"/>
            <a:chOff x="1547664" y="3184431"/>
            <a:chExt cx="2334729" cy="391829"/>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92EA898-9D68-5C48-AE96-74236A7A186A}"/>
                    </a:ext>
                  </a:extLst>
                </p:cNvPr>
                <p:cNvSpPr txBox="1"/>
                <p:nvPr/>
              </p:nvSpPr>
              <p:spPr>
                <a:xfrm>
                  <a:off x="1547664" y="3184431"/>
                  <a:ext cx="1486882"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0" smtClean="0">
                              <a:latin typeface="Cambria Math" panose="02040503050406030204" pitchFamily="18" charset="0"/>
                              <a:cs typeface="Consolas" pitchFamily="49" charset="0"/>
                            </a:rPr>
                            <m:t>3</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&lt;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2</m:t>
                          </m:r>
                        </m:sub>
                      </m:sSub>
                    </m:oMath>
                  </a14:m>
                  <a:endParaRPr lang="en-CN" dirty="0">
                    <a:latin typeface="Consolas" pitchFamily="49" charset="0"/>
                    <a:cs typeface="Consolas" pitchFamily="49" charset="0"/>
                  </a:endParaRPr>
                </a:p>
              </p:txBody>
            </p:sp>
          </mc:Choice>
          <mc:Fallback xmlns="">
            <p:sp>
              <p:nvSpPr>
                <p:cNvPr id="21" name="TextBox 20">
                  <a:extLst>
                    <a:ext uri="{FF2B5EF4-FFF2-40B4-BE49-F238E27FC236}">
                      <a16:creationId xmlns:a16="http://schemas.microsoft.com/office/drawing/2014/main" id="{092EA898-9D68-5C48-AE96-74236A7A186A}"/>
                    </a:ext>
                  </a:extLst>
                </p:cNvPr>
                <p:cNvSpPr txBox="1">
                  <a:spLocks noRot="1" noChangeAspect="1" noMove="1" noResize="1" noEditPoints="1" noAdjustHandles="1" noChangeArrowheads="1" noChangeShapeType="1" noTextEdit="1"/>
                </p:cNvSpPr>
                <p:nvPr/>
              </p:nvSpPr>
              <p:spPr>
                <a:xfrm>
                  <a:off x="1547664" y="3184431"/>
                  <a:ext cx="1486882" cy="369332"/>
                </a:xfrm>
                <a:prstGeom prst="rect">
                  <a:avLst/>
                </a:prstGeom>
                <a:blipFill>
                  <a:blip r:embed="rId7"/>
                  <a:stretch>
                    <a:fillRect t="-6667" b="-26667"/>
                  </a:stretch>
                </a:blipFill>
              </p:spPr>
              <p:txBody>
                <a:bodyPr/>
                <a:lstStyle/>
                <a:p>
                  <a:r>
                    <a:rPr lang="en-CN">
                      <a:noFill/>
                    </a:rPr>
                    <a:t> </a:t>
                  </a:r>
                </a:p>
              </p:txBody>
            </p:sp>
          </mc:Fallback>
        </mc:AlternateContent>
        <p:sp>
          <p:nvSpPr>
            <p:cNvPr id="22" name="TextBox 21">
              <a:extLst>
                <a:ext uri="{FF2B5EF4-FFF2-40B4-BE49-F238E27FC236}">
                  <a16:creationId xmlns:a16="http://schemas.microsoft.com/office/drawing/2014/main" id="{6307F58E-9F87-D04F-B337-AF6AAD61965E}"/>
                </a:ext>
              </a:extLst>
            </p:cNvPr>
            <p:cNvSpPr txBox="1"/>
            <p:nvPr/>
          </p:nvSpPr>
          <p:spPr>
            <a:xfrm>
              <a:off x="2856150" y="3206928"/>
              <a:ext cx="1026243"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grpSp>
      <p:pic>
        <p:nvPicPr>
          <p:cNvPr id="23" name="Picture 22" descr="temp.png"/>
          <p:cNvPicPr>
            <a:picLocks noChangeAspect="1"/>
          </p:cNvPicPr>
          <p:nvPr/>
        </p:nvPicPr>
        <p:blipFill>
          <a:blip r:embed="rId8"/>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00296340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b="1" dirty="0"/>
              <a:t>The complete picture:</a:t>
            </a:r>
            <a:endParaRPr lang="zh-CN" altLang="en-US" b="1" dirty="0"/>
          </a:p>
        </p:txBody>
      </p:sp>
      <p:grpSp>
        <p:nvGrpSpPr>
          <p:cNvPr id="6" name="组合 26">
            <a:extLst>
              <a:ext uri="{FF2B5EF4-FFF2-40B4-BE49-F238E27FC236}">
                <a16:creationId xmlns:a16="http://schemas.microsoft.com/office/drawing/2014/main" id="{93B63AF1-4ABC-E246-BFC1-590CAAC16F9A}"/>
              </a:ext>
            </a:extLst>
          </p:cNvPr>
          <p:cNvGrpSpPr/>
          <p:nvPr/>
        </p:nvGrpSpPr>
        <p:grpSpPr>
          <a:xfrm>
            <a:off x="1475656" y="1628800"/>
            <a:ext cx="5832648" cy="845177"/>
            <a:chOff x="1619672" y="5338952"/>
            <a:chExt cx="5832648" cy="845177"/>
          </a:xfrm>
        </p:grpSpPr>
        <p:grpSp>
          <p:nvGrpSpPr>
            <p:cNvPr id="7" name="组合 17">
              <a:extLst>
                <a:ext uri="{FF2B5EF4-FFF2-40B4-BE49-F238E27FC236}">
                  <a16:creationId xmlns:a16="http://schemas.microsoft.com/office/drawing/2014/main" id="{7B08D3F7-4E69-F046-81A9-69F22846E58F}"/>
                </a:ext>
              </a:extLst>
            </p:cNvPr>
            <p:cNvGrpSpPr/>
            <p:nvPr/>
          </p:nvGrpSpPr>
          <p:grpSpPr>
            <a:xfrm>
              <a:off x="1907704" y="5752081"/>
              <a:ext cx="5544616" cy="432048"/>
              <a:chOff x="1907704" y="4000204"/>
              <a:chExt cx="5544616" cy="432048"/>
            </a:xfrm>
          </p:grpSpPr>
          <p:sp>
            <p:nvSpPr>
              <p:cNvPr id="10" name="矩形 19">
                <a:extLst>
                  <a:ext uri="{FF2B5EF4-FFF2-40B4-BE49-F238E27FC236}">
                    <a16:creationId xmlns:a16="http://schemas.microsoft.com/office/drawing/2014/main" id="{1D09FDF4-D240-0F41-BFDB-F3B2A9F2A426}"/>
                  </a:ext>
                </a:extLst>
              </p:cNvPr>
              <p:cNvSpPr/>
              <p:nvPr/>
            </p:nvSpPr>
            <p:spPr>
              <a:xfrm>
                <a:off x="1907704"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20">
                    <a:extLst>
                      <a:ext uri="{FF2B5EF4-FFF2-40B4-BE49-F238E27FC236}">
                        <a16:creationId xmlns:a16="http://schemas.microsoft.com/office/drawing/2014/main" id="{6657D088-957B-1A49-8601-C9868A9BAF3D}"/>
                      </a:ext>
                    </a:extLst>
                  </p:cNvPr>
                  <p:cNvSpPr txBox="1"/>
                  <p:nvPr/>
                </p:nvSpPr>
                <p:spPr>
                  <a:xfrm>
                    <a:off x="2177533" y="4019123"/>
                    <a:ext cx="2095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3    7    10    14    18</m:t>
                          </m:r>
                        </m:oMath>
                      </m:oMathPara>
                    </a14:m>
                    <a:endParaRPr lang="zh-CN" altLang="en-US" dirty="0">
                      <a:solidFill>
                        <a:schemeClr val="bg1"/>
                      </a:solidFill>
                    </a:endParaRPr>
                  </a:p>
                </p:txBody>
              </p:sp>
            </mc:Choice>
            <mc:Fallback xmlns="">
              <p:sp>
                <p:nvSpPr>
                  <p:cNvPr id="11" name="文本框 20">
                    <a:extLst>
                      <a:ext uri="{FF2B5EF4-FFF2-40B4-BE49-F238E27FC236}">
                        <a16:creationId xmlns:a16="http://schemas.microsoft.com/office/drawing/2014/main" id="{6657D088-957B-1A49-8601-C9868A9BAF3D}"/>
                      </a:ext>
                    </a:extLst>
                  </p:cNvPr>
                  <p:cNvSpPr txBox="1">
                    <a:spLocks noRot="1" noChangeAspect="1" noMove="1" noResize="1" noEditPoints="1" noAdjustHandles="1" noChangeArrowheads="1" noChangeShapeType="1" noTextEdit="1"/>
                  </p:cNvSpPr>
                  <p:nvPr/>
                </p:nvSpPr>
                <p:spPr>
                  <a:xfrm>
                    <a:off x="2177533" y="4019123"/>
                    <a:ext cx="2095445" cy="369332"/>
                  </a:xfrm>
                  <a:prstGeom prst="rect">
                    <a:avLst/>
                  </a:prstGeom>
                  <a:blipFill>
                    <a:blip r:embed="rId3"/>
                    <a:stretch>
                      <a:fillRect b="-20000"/>
                    </a:stretch>
                  </a:blipFill>
                </p:spPr>
                <p:txBody>
                  <a:bodyPr/>
                  <a:lstStyle/>
                  <a:p>
                    <a:r>
                      <a:rPr lang="en-CN">
                        <a:noFill/>
                      </a:rPr>
                      <a:t> </a:t>
                    </a:r>
                  </a:p>
                </p:txBody>
              </p:sp>
            </mc:Fallback>
          </mc:AlternateContent>
          <p:sp>
            <p:nvSpPr>
              <p:cNvPr id="12" name="矩形 22">
                <a:extLst>
                  <a:ext uri="{FF2B5EF4-FFF2-40B4-BE49-F238E27FC236}">
                    <a16:creationId xmlns:a16="http://schemas.microsoft.com/office/drawing/2014/main" id="{A33FED2E-8CCE-B040-B39B-2BE906C5EC9D}"/>
                  </a:ext>
                </a:extLst>
              </p:cNvPr>
              <p:cNvSpPr/>
              <p:nvPr/>
            </p:nvSpPr>
            <p:spPr>
              <a:xfrm>
                <a:off x="4860032" y="4000204"/>
                <a:ext cx="2592288" cy="43204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23">
                    <a:extLst>
                      <a:ext uri="{FF2B5EF4-FFF2-40B4-BE49-F238E27FC236}">
                        <a16:creationId xmlns:a16="http://schemas.microsoft.com/office/drawing/2014/main" id="{9EFD55D5-018E-AC48-B17E-3FE0A371BB41}"/>
                      </a:ext>
                    </a:extLst>
                  </p:cNvPr>
                  <p:cNvSpPr txBox="1"/>
                  <p:nvPr/>
                </p:nvSpPr>
                <p:spPr>
                  <a:xfrm>
                    <a:off x="5139368" y="4038132"/>
                    <a:ext cx="22236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2</m:t>
                          </m:r>
                          <m:r>
                            <a:rPr lang="en-US" altLang="zh-CN" b="0" i="1" smtClean="0">
                              <a:solidFill>
                                <a:schemeClr val="bg1"/>
                              </a:solidFill>
                              <a:latin typeface="Cambria Math" panose="02040503050406030204" pitchFamily="18" charset="0"/>
                            </a:rPr>
                            <m:t>    11    16    20    23</m:t>
                          </m:r>
                        </m:oMath>
                      </m:oMathPara>
                    </a14:m>
                    <a:endParaRPr lang="zh-CN" altLang="en-US" dirty="0">
                      <a:solidFill>
                        <a:schemeClr val="bg1"/>
                      </a:solidFill>
                    </a:endParaRPr>
                  </a:p>
                </p:txBody>
              </p:sp>
            </mc:Choice>
            <mc:Fallback xmlns="">
              <p:sp>
                <p:nvSpPr>
                  <p:cNvPr id="13" name="文本框 23">
                    <a:extLst>
                      <a:ext uri="{FF2B5EF4-FFF2-40B4-BE49-F238E27FC236}">
                        <a16:creationId xmlns:a16="http://schemas.microsoft.com/office/drawing/2014/main" id="{9EFD55D5-018E-AC48-B17E-3FE0A371BB41}"/>
                      </a:ext>
                    </a:extLst>
                  </p:cNvPr>
                  <p:cNvSpPr txBox="1">
                    <a:spLocks noRot="1" noChangeAspect="1" noMove="1" noResize="1" noEditPoints="1" noAdjustHandles="1" noChangeArrowheads="1" noChangeShapeType="1" noTextEdit="1"/>
                  </p:cNvSpPr>
                  <p:nvPr/>
                </p:nvSpPr>
                <p:spPr>
                  <a:xfrm>
                    <a:off x="5139368" y="4038132"/>
                    <a:ext cx="2223686" cy="369332"/>
                  </a:xfrm>
                  <a:prstGeom prst="rect">
                    <a:avLst/>
                  </a:prstGeom>
                  <a:blipFill>
                    <a:blip r:embed="rId4"/>
                    <a:stretch>
                      <a:fillRect b="-20000"/>
                    </a:stretch>
                  </a:blipFill>
                </p:spPr>
                <p:txBody>
                  <a:bodyPr/>
                  <a:lstStyle/>
                  <a:p>
                    <a:r>
                      <a:rPr lang="en-CN">
                        <a:noFill/>
                      </a:rPr>
                      <a:t> </a:t>
                    </a:r>
                  </a:p>
                </p:txBody>
              </p:sp>
            </mc:Fallback>
          </mc:AlternateContent>
        </p:grpSp>
        <p:sp>
          <p:nvSpPr>
            <p:cNvPr id="9" name="文本框 25">
              <a:extLst>
                <a:ext uri="{FF2B5EF4-FFF2-40B4-BE49-F238E27FC236}">
                  <a16:creationId xmlns:a16="http://schemas.microsoft.com/office/drawing/2014/main" id="{9E92E907-23DC-3249-9DA1-7FB26A17129C}"/>
                </a:ext>
              </a:extLst>
            </p:cNvPr>
            <p:cNvSpPr txBox="1"/>
            <p:nvPr/>
          </p:nvSpPr>
          <p:spPr>
            <a:xfrm>
              <a:off x="1619672" y="5338952"/>
              <a:ext cx="4865434" cy="369332"/>
            </a:xfrm>
            <a:prstGeom prst="rect">
              <a:avLst/>
            </a:prstGeom>
            <a:noFill/>
          </p:spPr>
          <p:txBody>
            <a:bodyPr wrap="none" rtlCol="0">
              <a:spAutoFit/>
            </a:bodyPr>
            <a:lstStyle/>
            <a:p>
              <a:r>
                <a:rPr lang="en-US" altLang="zh-CN" dirty="0"/>
                <a:t>   Count inversions</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a:t>
              </a:r>
              <a:r>
                <a:rPr lang="en-US" altLang="zh-CN" dirty="0">
                  <a:solidFill>
                    <a:srgbClr val="000000"/>
                  </a:solidFill>
                </a:rPr>
                <a:t> with </a:t>
              </a:r>
              <a:r>
                <a:rPr lang="en-US" altLang="zh-CN" i="1" dirty="0">
                  <a:solidFill>
                    <a:srgbClr val="000000"/>
                  </a:solidFill>
                  <a:latin typeface="Times"/>
                  <a:ea typeface="Times"/>
                  <a:cs typeface="Times"/>
                  <a:sym typeface="Times"/>
                </a:rPr>
                <a:t>a</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A</a:t>
              </a:r>
              <a:r>
                <a:rPr lang="en-US" altLang="zh-CN" dirty="0">
                  <a:solidFill>
                    <a:srgbClr val="000000"/>
                  </a:solidFill>
                </a:rPr>
                <a:t> and </a:t>
              </a:r>
              <a:r>
                <a:rPr lang="en-US" altLang="zh-CN" i="1" dirty="0">
                  <a:solidFill>
                    <a:srgbClr val="000000"/>
                  </a:solidFill>
                  <a:latin typeface="Times"/>
                  <a:ea typeface="Times"/>
                  <a:cs typeface="Times"/>
                  <a:sym typeface="Times"/>
                </a:rPr>
                <a:t>b</a:t>
              </a:r>
              <a:r>
                <a:rPr lang="en-US" altLang="zh-CN" dirty="0">
                  <a:solidFill>
                    <a:srgbClr val="000000"/>
                  </a:solidFill>
                  <a:latin typeface="Times"/>
                  <a:ea typeface="Times"/>
                  <a:cs typeface="Times"/>
                  <a:sym typeface="Times"/>
                </a:rPr>
                <a:t> ∈ </a:t>
              </a:r>
              <a:r>
                <a:rPr lang="en-US" altLang="zh-CN" i="1" dirty="0">
                  <a:solidFill>
                    <a:srgbClr val="000000"/>
                  </a:solidFill>
                  <a:latin typeface="Times"/>
                  <a:ea typeface="Times"/>
                  <a:cs typeface="Times"/>
                  <a:sym typeface="Times"/>
                </a:rPr>
                <a:t>B</a:t>
              </a:r>
              <a:r>
                <a:rPr lang="en-US" altLang="zh-CN" dirty="0"/>
                <a:t> </a:t>
              </a:r>
              <a:endParaRPr lang="zh-CN" altLang="en-US" dirty="0"/>
            </a:p>
          </p:txBody>
        </p:sp>
      </p:grpSp>
      <p:cxnSp>
        <p:nvCxnSpPr>
          <p:cNvPr id="17" name="Straight Arrow Connector 16">
            <a:extLst>
              <a:ext uri="{FF2B5EF4-FFF2-40B4-BE49-F238E27FC236}">
                <a16:creationId xmlns:a16="http://schemas.microsoft.com/office/drawing/2014/main" id="{40DAB395-E28C-CE4D-B100-3BDDE7EE9713}"/>
              </a:ext>
            </a:extLst>
          </p:cNvPr>
          <p:cNvCxnSpPr>
            <a:cxnSpLocks/>
          </p:cNvCxnSpPr>
          <p:nvPr/>
        </p:nvCxnSpPr>
        <p:spPr>
          <a:xfrm>
            <a:off x="6046130" y="2490659"/>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EB1C1FE-3EAE-A049-B4E4-05F381E14B2A}"/>
              </a:ext>
            </a:extLst>
          </p:cNvPr>
          <p:cNvGrpSpPr/>
          <p:nvPr/>
        </p:nvGrpSpPr>
        <p:grpSpPr>
          <a:xfrm>
            <a:off x="3642855" y="2490745"/>
            <a:ext cx="484363" cy="520875"/>
            <a:chOff x="1969905" y="2473977"/>
            <a:chExt cx="484363" cy="520875"/>
          </a:xfrm>
        </p:grpSpPr>
        <p:cxnSp>
          <p:nvCxnSpPr>
            <p:cNvPr id="15" name="Straight Arrow Connector 14">
              <a:extLst>
                <a:ext uri="{FF2B5EF4-FFF2-40B4-BE49-F238E27FC236}">
                  <a16:creationId xmlns:a16="http://schemas.microsoft.com/office/drawing/2014/main" id="{0B2134D5-2546-B449-BE1F-42648E0D6A33}"/>
                </a:ext>
              </a:extLst>
            </p:cNvPr>
            <p:cNvCxnSpPr>
              <a:cxnSpLocks/>
            </p:cNvCxnSpPr>
            <p:nvPr/>
          </p:nvCxnSpPr>
          <p:spPr>
            <a:xfrm>
              <a:off x="2195736" y="2473977"/>
              <a:ext cx="0" cy="234943"/>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52C2D6-9DA4-914C-BDED-9C86EE6BC1C6}"/>
                    </a:ext>
                  </a:extLst>
                </p:cNvPr>
                <p:cNvSpPr txBox="1"/>
                <p:nvPr/>
              </p:nvSpPr>
              <p:spPr>
                <a:xfrm>
                  <a:off x="1969905" y="2625520"/>
                  <a:ext cx="4843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m:t>
                            </m:r>
                          </m:sub>
                        </m:sSub>
                      </m:oMath>
                    </m:oMathPara>
                  </a14:m>
                  <a:endParaRPr lang="en-CN" dirty="0"/>
                </a:p>
              </p:txBody>
            </p:sp>
          </mc:Choice>
          <mc:Fallback xmlns="">
            <p:sp>
              <p:nvSpPr>
                <p:cNvPr id="18" name="TextBox 17">
                  <a:extLst>
                    <a:ext uri="{FF2B5EF4-FFF2-40B4-BE49-F238E27FC236}">
                      <a16:creationId xmlns:a16="http://schemas.microsoft.com/office/drawing/2014/main" id="{9A52C2D6-9DA4-914C-BDED-9C86EE6BC1C6}"/>
                    </a:ext>
                  </a:extLst>
                </p:cNvPr>
                <p:cNvSpPr txBox="1">
                  <a:spLocks noRot="1" noChangeAspect="1" noMove="1" noResize="1" noEditPoints="1" noAdjustHandles="1" noChangeArrowheads="1" noChangeShapeType="1" noTextEdit="1"/>
                </p:cNvSpPr>
                <p:nvPr/>
              </p:nvSpPr>
              <p:spPr>
                <a:xfrm>
                  <a:off x="1969905" y="2625520"/>
                  <a:ext cx="484363" cy="369332"/>
                </a:xfrm>
                <a:prstGeom prst="rect">
                  <a:avLst/>
                </a:prstGeom>
                <a:blipFill>
                  <a:blip r:embed="rId5"/>
                  <a:stretch>
                    <a:fillRect/>
                  </a:stretch>
                </a:blipFill>
              </p:spPr>
              <p:txBody>
                <a:bodyPr/>
                <a:lstStyle/>
                <a:p>
                  <a:r>
                    <a:rPr lang="en-CN">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58BC642-0B3E-EA46-91A6-E05DE527A929}"/>
                  </a:ext>
                </a:extLst>
              </p:cNvPr>
              <p:cNvSpPr txBox="1"/>
              <p:nvPr/>
            </p:nvSpPr>
            <p:spPr>
              <a:xfrm>
                <a:off x="5821410" y="2631875"/>
                <a:ext cx="473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oMath>
                  </m:oMathPara>
                </a14:m>
                <a:endParaRPr lang="en-CN" dirty="0"/>
              </a:p>
            </p:txBody>
          </p:sp>
        </mc:Choice>
        <mc:Fallback xmlns="">
          <p:sp>
            <p:nvSpPr>
              <p:cNvPr id="19" name="TextBox 18">
                <a:extLst>
                  <a:ext uri="{FF2B5EF4-FFF2-40B4-BE49-F238E27FC236}">
                    <a16:creationId xmlns:a16="http://schemas.microsoft.com/office/drawing/2014/main" id="{658BC642-0B3E-EA46-91A6-E05DE527A929}"/>
                  </a:ext>
                </a:extLst>
              </p:cNvPr>
              <p:cNvSpPr txBox="1">
                <a:spLocks noRot="1" noChangeAspect="1" noMove="1" noResize="1" noEditPoints="1" noAdjustHandles="1" noChangeArrowheads="1" noChangeShapeType="1" noTextEdit="1"/>
              </p:cNvSpPr>
              <p:nvPr/>
            </p:nvSpPr>
            <p:spPr>
              <a:xfrm>
                <a:off x="5821410" y="2631875"/>
                <a:ext cx="473848" cy="369332"/>
              </a:xfrm>
              <a:prstGeom prst="rect">
                <a:avLst/>
              </a:prstGeom>
              <a:blipFill>
                <a:blip r:embed="rId6"/>
                <a:stretch>
                  <a:fillRect/>
                </a:stretch>
              </a:blipFill>
            </p:spPr>
            <p:txBody>
              <a:bodyPr/>
              <a:lstStyle/>
              <a:p>
                <a:r>
                  <a:rPr lang="en-CN">
                    <a:noFill/>
                  </a:rPr>
                  <a:t> </a:t>
                </a:r>
              </a:p>
            </p:txBody>
          </p:sp>
        </mc:Fallback>
      </mc:AlternateContent>
      <p:grpSp>
        <p:nvGrpSpPr>
          <p:cNvPr id="20" name="Group 19">
            <a:extLst>
              <a:ext uri="{FF2B5EF4-FFF2-40B4-BE49-F238E27FC236}">
                <a16:creationId xmlns:a16="http://schemas.microsoft.com/office/drawing/2014/main" id="{A9C0C257-C950-9547-A677-A0B94F6C12A0}"/>
              </a:ext>
            </a:extLst>
          </p:cNvPr>
          <p:cNvGrpSpPr/>
          <p:nvPr/>
        </p:nvGrpSpPr>
        <p:grpSpPr>
          <a:xfrm>
            <a:off x="1547664" y="3184431"/>
            <a:ext cx="2809064" cy="899704"/>
            <a:chOff x="1547664" y="3184431"/>
            <a:chExt cx="2809064" cy="899704"/>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92EA898-9D68-5C48-AE96-74236A7A186A}"/>
                    </a:ext>
                  </a:extLst>
                </p:cNvPr>
                <p:cNvSpPr txBox="1"/>
                <p:nvPr/>
              </p:nvSpPr>
              <p:spPr>
                <a:xfrm>
                  <a:off x="1547664" y="3184431"/>
                  <a:ext cx="1486882" cy="369332"/>
                </a:xfrm>
                <a:prstGeom prst="rect">
                  <a:avLst/>
                </a:prstGeom>
                <a:noFill/>
              </p:spPr>
              <p:txBody>
                <a:bodyPr wrap="none" rtlCol="0">
                  <a:spAutoFit/>
                </a:bodyPr>
                <a:lstStyle/>
                <a:p>
                  <a:pPr marL="742950" lvl="1" indent="-285750" eaLnBrk="0" hangingPunct="0">
                    <a:spcBef>
                      <a:spcPct val="20000"/>
                    </a:spcBef>
                  </a:pPr>
                  <a14:m>
                    <m:oMath xmlns:m="http://schemas.openxmlformats.org/officeDocument/2006/math">
                      <m:sSub>
                        <m:sSubPr>
                          <m:ctrlPr>
                            <a:rPr lang="en-CN" i="1" smtClean="0">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𝑎</m:t>
                          </m:r>
                        </m:e>
                        <m:sub>
                          <m:r>
                            <a:rPr lang="en-US" altLang="zh-CN" b="0" i="1" smtClean="0">
                              <a:latin typeface="Cambria Math" panose="02040503050406030204" pitchFamily="18" charset="0"/>
                              <a:cs typeface="Consolas" pitchFamily="49" charset="0"/>
                            </a:rPr>
                            <m:t>4</m:t>
                          </m:r>
                        </m:sub>
                      </m:sSub>
                    </m:oMath>
                  </a14:m>
                  <a:r>
                    <a:rPr lang="zh-CN" altLang="en-US" dirty="0">
                      <a:latin typeface="Consolas" pitchFamily="49" charset="0"/>
                      <a:cs typeface="Consolas" pitchFamily="49" charset="0"/>
                    </a:rPr>
                    <a:t> </a:t>
                  </a:r>
                  <a:r>
                    <a:rPr lang="en-US" altLang="zh-CN" dirty="0">
                      <a:latin typeface="Consolas" pitchFamily="49" charset="0"/>
                      <a:cs typeface="Consolas" pitchFamily="49" charset="0"/>
                    </a:rPr>
                    <a:t>&gt;</a:t>
                  </a:r>
                  <a:r>
                    <a:rPr lang="en-CN" dirty="0">
                      <a:latin typeface="Consolas" pitchFamily="49" charset="0"/>
                      <a:cs typeface="Consolas" pitchFamily="49" charset="0"/>
                    </a:rPr>
                    <a:t> </a:t>
                  </a:r>
                  <a14:m>
                    <m:oMath xmlns:m="http://schemas.openxmlformats.org/officeDocument/2006/math">
                      <m:sSub>
                        <m:sSubPr>
                          <m:ctrlPr>
                            <a:rPr lang="en-CN" i="1">
                              <a:latin typeface="Cambria Math" panose="02040503050406030204" pitchFamily="18" charset="0"/>
                              <a:cs typeface="Consolas" pitchFamily="49" charset="0"/>
                            </a:rPr>
                          </m:ctrlPr>
                        </m:sSubPr>
                        <m:e>
                          <m:r>
                            <a:rPr lang="en-US" altLang="zh-CN">
                              <a:latin typeface="Cambria Math" panose="02040503050406030204" pitchFamily="18" charset="0"/>
                              <a:cs typeface="Consolas" pitchFamily="49" charset="0"/>
                            </a:rPr>
                            <m:t>𝑏</m:t>
                          </m:r>
                        </m:e>
                        <m:sub>
                          <m:r>
                            <a:rPr lang="en-US" altLang="zh-CN" b="0" i="0" smtClean="0">
                              <a:latin typeface="Cambria Math" panose="02040503050406030204" pitchFamily="18" charset="0"/>
                              <a:cs typeface="Consolas" pitchFamily="49" charset="0"/>
                            </a:rPr>
                            <m:t>2</m:t>
                          </m:r>
                        </m:sub>
                      </m:sSub>
                    </m:oMath>
                  </a14:m>
                  <a:endParaRPr lang="en-CN" dirty="0">
                    <a:latin typeface="Consolas" pitchFamily="49" charset="0"/>
                    <a:cs typeface="Consolas" pitchFamily="49" charset="0"/>
                  </a:endParaRPr>
                </a:p>
              </p:txBody>
            </p:sp>
          </mc:Choice>
          <mc:Fallback xmlns="">
            <p:sp>
              <p:nvSpPr>
                <p:cNvPr id="21" name="TextBox 20">
                  <a:extLst>
                    <a:ext uri="{FF2B5EF4-FFF2-40B4-BE49-F238E27FC236}">
                      <a16:creationId xmlns:a16="http://schemas.microsoft.com/office/drawing/2014/main" id="{092EA898-9D68-5C48-AE96-74236A7A186A}"/>
                    </a:ext>
                  </a:extLst>
                </p:cNvPr>
                <p:cNvSpPr txBox="1">
                  <a:spLocks noRot="1" noChangeAspect="1" noMove="1" noResize="1" noEditPoints="1" noAdjustHandles="1" noChangeArrowheads="1" noChangeShapeType="1" noTextEdit="1"/>
                </p:cNvSpPr>
                <p:nvPr/>
              </p:nvSpPr>
              <p:spPr>
                <a:xfrm>
                  <a:off x="1547664" y="3184431"/>
                  <a:ext cx="1486882" cy="369332"/>
                </a:xfrm>
                <a:prstGeom prst="rect">
                  <a:avLst/>
                </a:prstGeom>
                <a:blipFill>
                  <a:blip r:embed="rId7"/>
                  <a:stretch>
                    <a:fillRect t="-6667" b="-26667"/>
                  </a:stretch>
                </a:blipFill>
              </p:spPr>
              <p:txBody>
                <a:bodyPr/>
                <a:lstStyle/>
                <a:p>
                  <a:r>
                    <a:rPr lang="zh-CN" altLang="en-US">
                      <a:noFill/>
                    </a:rPr>
                    <a:t> </a:t>
                  </a:r>
                </a:p>
              </p:txBody>
            </p:sp>
          </mc:Fallback>
        </mc:AlternateContent>
        <p:sp>
          <p:nvSpPr>
            <p:cNvPr id="22" name="TextBox 21">
              <a:extLst>
                <a:ext uri="{FF2B5EF4-FFF2-40B4-BE49-F238E27FC236}">
                  <a16:creationId xmlns:a16="http://schemas.microsoft.com/office/drawing/2014/main" id="{6307F58E-9F87-D04F-B337-AF6AAD61965E}"/>
                </a:ext>
              </a:extLst>
            </p:cNvPr>
            <p:cNvSpPr txBox="1"/>
            <p:nvPr/>
          </p:nvSpPr>
          <p:spPr>
            <a:xfrm>
              <a:off x="3203848" y="3714803"/>
              <a:ext cx="1152880" cy="369332"/>
            </a:xfrm>
            <a:prstGeom prst="rect">
              <a:avLst/>
            </a:prstGeom>
            <a:noFill/>
          </p:spPr>
          <p:txBody>
            <a:bodyPr wrap="none" rtlCol="0">
              <a:spAutoFit/>
            </a:bodyPr>
            <a:lstStyle/>
            <a:p>
              <a:pPr marL="742950" lvl="1" indent="-285750" eaLnBrk="0" hangingPunct="0">
                <a:spcBef>
                  <a:spcPct val="20000"/>
                </a:spcBef>
              </a:pPr>
              <a:r>
                <a:rPr lang="en-US" altLang="zh-CN" dirty="0" err="1">
                  <a:latin typeface="Consolas" pitchFamily="49" charset="0"/>
                  <a:cs typeface="Consolas" pitchFamily="49" charset="0"/>
                </a:rPr>
                <a:t>j++</a:t>
              </a:r>
              <a:r>
                <a:rPr lang="en-US" altLang="zh-CN" dirty="0">
                  <a:latin typeface="Consolas" pitchFamily="49" charset="0"/>
                  <a:cs typeface="Consolas" pitchFamily="49" charset="0"/>
                </a:rPr>
                <a:t>;</a:t>
              </a:r>
              <a:endParaRPr lang="en-CN" dirty="0">
                <a:latin typeface="Consolas" pitchFamily="49" charset="0"/>
                <a:cs typeface="Consolas" pitchFamily="49" charset="0"/>
              </a:endParaRPr>
            </a:p>
          </p:txBody>
        </p:sp>
      </p:grpSp>
      <p:sp>
        <p:nvSpPr>
          <p:cNvPr id="5" name="文本框 4">
            <a:extLst>
              <a:ext uri="{FF2B5EF4-FFF2-40B4-BE49-F238E27FC236}">
                <a16:creationId xmlns:a16="http://schemas.microsoft.com/office/drawing/2014/main" id="{4159133A-1C7D-EA4C-869D-B741BD2DBDD0}"/>
              </a:ext>
            </a:extLst>
          </p:cNvPr>
          <p:cNvSpPr txBox="1"/>
          <p:nvPr/>
        </p:nvSpPr>
        <p:spPr>
          <a:xfrm>
            <a:off x="3651760" y="3210463"/>
            <a:ext cx="5250155" cy="646331"/>
          </a:xfrm>
          <a:prstGeom prst="rect">
            <a:avLst/>
          </a:prstGeom>
          <a:noFill/>
        </p:spPr>
        <p:txBody>
          <a:bodyPr wrap="none" rtlCol="0">
            <a:spAutoFit/>
          </a:bodyPr>
          <a:lstStyle/>
          <a:p>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Inv3+</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mid-i+1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7 +</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4 – 4 + 1</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a:t>
            </a:r>
            <a:r>
              <a:rPr lang="zh-CN" altLang="en-US" dirty="0">
                <a:latin typeface="Consolas" pitchFamily="49" charset="0"/>
                <a:cs typeface="Consolas" pitchFamily="49" charset="0"/>
              </a:rPr>
              <a:t> </a:t>
            </a:r>
            <a:r>
              <a:rPr lang="en-US" altLang="zh-CN" dirty="0">
                <a:latin typeface="Consolas" pitchFamily="49" charset="0"/>
                <a:cs typeface="Consolas" pitchFamily="49" charset="0"/>
              </a:rPr>
              <a:t>8</a:t>
            </a:r>
          </a:p>
          <a:p>
            <a:endParaRPr kumimoji="1" lang="zh-CN" altLang="en-US" b="1" dirty="0"/>
          </a:p>
        </p:txBody>
      </p:sp>
      <p:pic>
        <p:nvPicPr>
          <p:cNvPr id="23" name="Picture 22" descr="temp.png"/>
          <p:cNvPicPr>
            <a:picLocks noChangeAspect="1"/>
          </p:cNvPicPr>
          <p:nvPr/>
        </p:nvPicPr>
        <p:blipFill>
          <a:blip r:embed="rId8"/>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559353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2(Enhance Merge Sort)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b="1" dirty="0"/>
                  <a:t>Algorithm:</a:t>
                </a:r>
              </a:p>
              <a:p>
                <a:pPr marL="400050" lvl="1" indent="0" algn="just">
                  <a:buNone/>
                </a:pPr>
                <a:r>
                  <a:rPr lang="en-US" altLang="zh-CN" dirty="0"/>
                  <a:t>- The idea is similar to merge sort, divide the array into two equal or almost equal halves in each step until the base case is reached.</a:t>
                </a:r>
              </a:p>
              <a:p>
                <a:pPr marL="400050" lvl="1" indent="0" algn="just">
                  <a:buNone/>
                </a:pPr>
                <a:r>
                  <a:rPr lang="en-US" altLang="zh-CN" dirty="0"/>
                  <a:t>- Create a function merge that counts the number of inversions when two halves of the array are merged, create two indices </a:t>
                </a:r>
                <a14:m>
                  <m:oMath xmlns:m="http://schemas.openxmlformats.org/officeDocument/2006/math">
                    <m:r>
                      <a:rPr lang="en-US" altLang="zh-CN" i="1" dirty="0" smtClean="0">
                        <a:latin typeface="Cambria Math" panose="02040503050406030204" pitchFamily="18" charset="0"/>
                      </a:rPr>
                      <m:t>𝑖</m:t>
                    </m:r>
                  </m:oMath>
                </a14:m>
                <a:r>
                  <a:rPr lang="en-US" altLang="zh-CN" dirty="0"/>
                  <a:t> and </a:t>
                </a:r>
                <a14:m>
                  <m:oMath xmlns:m="http://schemas.openxmlformats.org/officeDocument/2006/math">
                    <m:r>
                      <a:rPr lang="en-US" altLang="zh-CN" i="1" dirty="0" smtClean="0">
                        <a:latin typeface="Cambria Math" panose="02040503050406030204" pitchFamily="18" charset="0"/>
                      </a:rPr>
                      <m:t>𝑗</m:t>
                    </m:r>
                  </m:oMath>
                </a14:m>
                <a:r>
                  <a:rPr lang="en-US" altLang="zh-CN" dirty="0"/>
                  <a:t>, </a:t>
                </a:r>
                <a14:m>
                  <m:oMath xmlns:m="http://schemas.openxmlformats.org/officeDocument/2006/math">
                    <m:r>
                      <a:rPr lang="en-US" altLang="zh-CN" i="1" dirty="0" smtClean="0">
                        <a:latin typeface="Cambria Math" panose="02040503050406030204" pitchFamily="18" charset="0"/>
                      </a:rPr>
                      <m:t>𝑖</m:t>
                    </m:r>
                  </m:oMath>
                </a14:m>
                <a:r>
                  <a:rPr lang="en-US" altLang="zh-CN" dirty="0"/>
                  <a:t> is the index for first half and </a:t>
                </a:r>
                <a14:m>
                  <m:oMath xmlns:m="http://schemas.openxmlformats.org/officeDocument/2006/math">
                    <m:r>
                      <a:rPr lang="en-US" altLang="zh-CN" i="1" dirty="0" smtClean="0">
                        <a:latin typeface="Cambria Math" panose="02040503050406030204" pitchFamily="18" charset="0"/>
                      </a:rPr>
                      <m:t>𝑗</m:t>
                    </m:r>
                  </m:oMath>
                </a14:m>
                <a:r>
                  <a:rPr lang="en-US" altLang="zh-CN" dirty="0"/>
                  <a:t> is an index of the second half. if </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i="1" dirty="0">
                        <a:latin typeface="Cambria Math" panose="02040503050406030204" pitchFamily="18" charset="0"/>
                      </a:rPr>
                      <m:t>] </m:t>
                    </m:r>
                  </m:oMath>
                </a14:m>
                <a:r>
                  <a:rPr lang="en-US" altLang="zh-CN" dirty="0"/>
                  <a:t>is greater than </a:t>
                </a:r>
                <a14:m>
                  <m:oMath xmlns:m="http://schemas.openxmlformats.org/officeDocument/2006/math">
                    <m:r>
                      <a:rPr lang="en-US" altLang="zh-CN" b="0"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 </m:t>
                    </m:r>
                  </m:oMath>
                </a14:m>
                <a:r>
                  <a:rPr lang="en-US" altLang="zh-CN" dirty="0"/>
                  <a:t>then there are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 </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+1</m:t>
                    </m:r>
                    <m:r>
                      <a:rPr lang="en-US" altLang="zh-CN" i="1" dirty="0">
                        <a:latin typeface="Cambria Math" panose="02040503050406030204" pitchFamily="18" charset="0"/>
                      </a:rPr>
                      <m:t>) </m:t>
                    </m:r>
                  </m:oMath>
                </a14:m>
                <a:r>
                  <a:rPr lang="en-US" altLang="zh-CN" dirty="0"/>
                  <a:t>inversions. because left and right subarrays are sorted, so all the remaining elements in left-subarray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+2] …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𝑚𝑖𝑑</m:t>
                    </m:r>
                    <m:r>
                      <a:rPr lang="en-US" altLang="zh-CN" i="1" dirty="0" smtClean="0">
                        <a:latin typeface="Cambria Math" panose="02040503050406030204" pitchFamily="18" charset="0"/>
                      </a:rPr>
                      <m:t>]) </m:t>
                    </m:r>
                  </m:oMath>
                </a14:m>
                <a:r>
                  <a:rPr lang="en-US" altLang="zh-CN" dirty="0"/>
                  <a:t>will be greater than </a:t>
                </a:r>
                <a14:m>
                  <m:oMath xmlns:m="http://schemas.openxmlformats.org/officeDocument/2006/math">
                    <m:r>
                      <a:rPr lang="en-US" altLang="zh-CN" b="0"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𝑗</m:t>
                    </m:r>
                    <m:r>
                      <a:rPr lang="en-US" altLang="zh-CN" i="1" dirty="0" smtClean="0">
                        <a:latin typeface="Cambria Math" panose="02040503050406030204" pitchFamily="18" charset="0"/>
                      </a:rPr>
                      <m:t>].</m:t>
                    </m:r>
                  </m:oMath>
                </a14:m>
                <a:endParaRPr lang="en-US" altLang="zh-CN" dirty="0"/>
              </a:p>
              <a:p>
                <a:pPr marL="400050" lvl="1" indent="0" algn="just">
                  <a:buNone/>
                </a:pPr>
                <a:r>
                  <a:rPr lang="en-US" altLang="zh-CN" dirty="0"/>
                  <a:t>- Create a recursive function to divide the array into halves and find the answer by summing the number of inversions is the first half, number of inversion in the second half and the number of inversions by merging the two.</a:t>
                </a:r>
              </a:p>
              <a:p>
                <a:pPr marL="400050" lvl="1" indent="0" algn="just">
                  <a:buNone/>
                </a:pPr>
                <a:r>
                  <a:rPr lang="en-US" altLang="zh-CN" dirty="0"/>
                  <a:t>- The base case of recursion is when there is only one element in the given half.</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617" t="-840" r="-617" b="-560"/>
                </a:stretch>
              </a:blipFill>
            </p:spPr>
            <p:txBody>
              <a:bodyPr/>
              <a:lstStyle/>
              <a:p>
                <a:r>
                  <a:rPr lang="en-CN">
                    <a:noFill/>
                  </a:rPr>
                  <a:t> </a:t>
                </a:r>
              </a:p>
            </p:txBody>
          </p:sp>
        </mc:Fallback>
      </mc:AlternateContent>
      <p:pic>
        <p:nvPicPr>
          <p:cNvPr id="4" name="Picture 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4787639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latin typeface="Arial" charset="0"/>
                <a:cs typeface="Arial" charset="0"/>
              </a:rPr>
              <a:t>Summary</a:t>
            </a:r>
          </a:p>
        </p:txBody>
      </p:sp>
      <p:sp>
        <p:nvSpPr>
          <p:cNvPr id="46083"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This topic covered merge sort:</a:t>
            </a:r>
          </a:p>
          <a:p>
            <a:pPr lvl="1"/>
            <a:r>
              <a:rPr lang="en-US" altLang="en-US">
                <a:latin typeface="Arial" charset="0"/>
                <a:cs typeface="Arial" charset="0"/>
              </a:rPr>
              <a:t>Divide an unsorted list into two equal or nearly equal sub lists,</a:t>
            </a:r>
          </a:p>
          <a:p>
            <a:pPr lvl="1"/>
            <a:r>
              <a:rPr lang="en-US" altLang="en-US">
                <a:latin typeface="Arial" charset="0"/>
                <a:cs typeface="Arial" charset="0"/>
              </a:rPr>
              <a:t>Sorts each of the sub lists by calling itself recursively, and then</a:t>
            </a:r>
          </a:p>
          <a:p>
            <a:pPr lvl="1"/>
            <a:r>
              <a:rPr lang="en-US" altLang="en-US">
                <a:latin typeface="Arial" charset="0"/>
                <a:cs typeface="Arial" charset="0"/>
              </a:rPr>
              <a:t>Merges the two sub lists together to form a sorted list</a:t>
            </a:r>
          </a:p>
        </p:txBody>
      </p:sp>
      <p:pic>
        <p:nvPicPr>
          <p:cNvPr id="4" name="图片 3">
            <a:extLst>
              <a:ext uri="{FF2B5EF4-FFF2-40B4-BE49-F238E27FC236}">
                <a16:creationId xmlns:a16="http://schemas.microsoft.com/office/drawing/2014/main" id="{79B8A8C9-BA46-DA46-AEEE-3B70BFCAF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577" y="4149080"/>
            <a:ext cx="1386846" cy="1761295"/>
          </a:xfrm>
          <a:prstGeom prst="rect">
            <a:avLst/>
          </a:prstGeom>
        </p:spPr>
      </p:pic>
      <p:pic>
        <p:nvPicPr>
          <p:cNvPr id="46084" name="Picture 46083"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6350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893023" y="1584114"/>
            <a:ext cx="7349988" cy="874026"/>
            <a:chOff x="894420" y="2708920"/>
            <a:chExt cx="7349988" cy="874026"/>
          </a:xfrm>
        </p:grpSpPr>
        <p:grpSp>
          <p:nvGrpSpPr>
            <p:cNvPr id="74" name="组合 73"/>
            <p:cNvGrpSpPr/>
            <p:nvPr/>
          </p:nvGrpSpPr>
          <p:grpSpPr>
            <a:xfrm>
              <a:off x="894420" y="2708920"/>
              <a:ext cx="7349988" cy="874026"/>
              <a:chOff x="894420" y="1600200"/>
              <a:chExt cx="7349988" cy="874026"/>
            </a:xfrm>
          </p:grpSpPr>
          <p:sp>
            <p:nvSpPr>
              <p:cNvPr id="82" name="矩形 81"/>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文本框 74"/>
            <p:cNvSpPr txBox="1"/>
            <p:nvPr/>
          </p:nvSpPr>
          <p:spPr>
            <a:xfrm>
              <a:off x="1136533"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76" name="文本框 75"/>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77" name="文本框 76"/>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78" name="文本框 77"/>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79" name="文本框 78"/>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0" name="文本框 79"/>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1" name="文本框 80"/>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sp>
        <p:nvSpPr>
          <p:cNvPr id="2" name="标题 1"/>
          <p:cNvSpPr>
            <a:spLocks noGrp="1"/>
          </p:cNvSpPr>
          <p:nvPr>
            <p:ph type="title"/>
          </p:nvPr>
        </p:nvSpPr>
        <p:spPr/>
        <p:txBody>
          <a:bodyPr/>
          <a:lstStyle/>
          <a:p>
            <a:r>
              <a:rPr lang="en-US" altLang="zh-CN" dirty="0"/>
              <a:t>Selection Sort</a:t>
            </a:r>
            <a:endParaRPr lang="zh-CN" altLang="en-US" dirty="0"/>
          </a:p>
        </p:txBody>
      </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987824" y="3642330"/>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5096720" y="1439900"/>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906511" y="2678378"/>
            <a:ext cx="7349988" cy="874026"/>
            <a:chOff x="894420" y="2708920"/>
            <a:chExt cx="7349988" cy="874026"/>
          </a:xfrm>
        </p:grpSpPr>
        <p:grpSp>
          <p:nvGrpSpPr>
            <p:cNvPr id="93" name="组合 92"/>
            <p:cNvGrpSpPr/>
            <p:nvPr/>
          </p:nvGrpSpPr>
          <p:grpSpPr>
            <a:xfrm>
              <a:off x="894420" y="2708920"/>
              <a:ext cx="7349988" cy="874026"/>
              <a:chOff x="894420" y="1600200"/>
              <a:chExt cx="7349988" cy="874026"/>
            </a:xfrm>
          </p:grpSpPr>
          <p:sp>
            <p:nvSpPr>
              <p:cNvPr id="101" name="矩形 10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1136533"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95" name="文本框 94"/>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96" name="文本框 95"/>
            <p:cNvSpPr txBox="1"/>
            <p:nvPr/>
          </p:nvSpPr>
          <p:spPr>
            <a:xfrm>
              <a:off x="3291601"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97" name="文本框 9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98" name="文本框 9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99" name="文本框 9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00" name="文本框 9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128" name="直接连接符 127"/>
          <p:cNvCxnSpPr/>
          <p:nvPr/>
        </p:nvCxnSpPr>
        <p:spPr>
          <a:xfrm>
            <a:off x="4067944" y="252129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909097" y="3771898"/>
            <a:ext cx="7349988" cy="874026"/>
            <a:chOff x="894420" y="2708920"/>
            <a:chExt cx="7349988" cy="874026"/>
          </a:xfrm>
        </p:grpSpPr>
        <p:grpSp>
          <p:nvGrpSpPr>
            <p:cNvPr id="130" name="组合 129"/>
            <p:cNvGrpSpPr/>
            <p:nvPr/>
          </p:nvGrpSpPr>
          <p:grpSpPr>
            <a:xfrm>
              <a:off x="894420" y="2708920"/>
              <a:ext cx="7349988" cy="874026"/>
              <a:chOff x="894420" y="1600200"/>
              <a:chExt cx="7349988" cy="874026"/>
            </a:xfrm>
          </p:grpSpPr>
          <p:sp>
            <p:nvSpPr>
              <p:cNvPr id="138" name="矩形 137"/>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文本框 130"/>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2" name="文本框 131"/>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33" name="文本框 132"/>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134" name="文本框 133"/>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35" name="文本框 134"/>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36" name="文本框 135"/>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37" name="文本框 136"/>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147" name="组合 146"/>
          <p:cNvGrpSpPr/>
          <p:nvPr/>
        </p:nvGrpSpPr>
        <p:grpSpPr>
          <a:xfrm>
            <a:off x="909097" y="4821574"/>
            <a:ext cx="7349988" cy="874026"/>
            <a:chOff x="894420" y="2708920"/>
            <a:chExt cx="7349988" cy="874026"/>
          </a:xfrm>
        </p:grpSpPr>
        <p:grpSp>
          <p:nvGrpSpPr>
            <p:cNvPr id="148" name="组合 147"/>
            <p:cNvGrpSpPr/>
            <p:nvPr/>
          </p:nvGrpSpPr>
          <p:grpSpPr>
            <a:xfrm>
              <a:off x="894420" y="2708920"/>
              <a:ext cx="7349988" cy="874026"/>
              <a:chOff x="894420" y="1600200"/>
              <a:chExt cx="7349988" cy="874026"/>
            </a:xfrm>
          </p:grpSpPr>
          <p:sp>
            <p:nvSpPr>
              <p:cNvPr id="156" name="矩形 155"/>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9" name="文本框 148"/>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150" name="文本框 149"/>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151" name="文本框 150"/>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152" name="文本框 151"/>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53" name="文本框 152"/>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54" name="文本框 153"/>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55" name="文本框 154"/>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111" name="曲线连接符 110"/>
          <p:cNvCxnSpPr/>
          <p:nvPr/>
        </p:nvCxnSpPr>
        <p:spPr>
          <a:xfrm rot="16200000" flipH="1">
            <a:off x="4027710" y="1872210"/>
            <a:ext cx="36000" cy="115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曲线连接符 111"/>
          <p:cNvCxnSpPr/>
          <p:nvPr/>
        </p:nvCxnSpPr>
        <p:spPr>
          <a:xfrm rot="16200000" flipH="1">
            <a:off x="2436106" y="2410454"/>
            <a:ext cx="36000" cy="2268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5" name="Picture 164"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3422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Stability in sorting algorithms</a:t>
            </a:r>
            <a:endParaRPr lang="zh-CN" altLang="en-US" dirty="0"/>
          </a:p>
        </p:txBody>
      </p:sp>
      <p:sp>
        <p:nvSpPr>
          <p:cNvPr id="3" name="内容占位符 2"/>
          <p:cNvSpPr>
            <a:spLocks noGrp="1"/>
          </p:cNvSpPr>
          <p:nvPr>
            <p:ph idx="1"/>
          </p:nvPr>
        </p:nvSpPr>
        <p:spPr/>
        <p:txBody>
          <a:bodyPr>
            <a:normAutofit/>
          </a:bodyPr>
          <a:lstStyle/>
          <a:p>
            <a:pPr algn="just"/>
            <a:r>
              <a:rPr lang="en-US" altLang="zh-CN" dirty="0"/>
              <a:t>The stability of a sorting algorithm is concerned with </a:t>
            </a:r>
            <a:r>
              <a:rPr lang="en-US" altLang="zh-CN" b="1" dirty="0"/>
              <a:t>how the algorithm treats equal (or repeated) elements</a:t>
            </a:r>
            <a:r>
              <a:rPr lang="en-US" altLang="zh-CN" dirty="0"/>
              <a:t>. Stable sorting algorithms preserve the relative order of equal elements, while unstable sorting algorithms don’t. In other words, stable sorting maintains the position of two equals elements relative to one another.</a:t>
            </a:r>
            <a:endParaRPr lang="en-US" altLang="zh-CN" b="1"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4717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Stability in sorting algorithms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gn="just">
                  <a:spcBef>
                    <a:spcPts val="600"/>
                  </a:spcBef>
                  <a:spcAft>
                    <a:spcPts val="600"/>
                  </a:spcAft>
                </a:pPr>
                <a:r>
                  <a:rPr lang="en-US" altLang="zh-CN" dirty="0"/>
                  <a:t>Let </a:t>
                </a:r>
                <a14:m>
                  <m:oMath xmlns:m="http://schemas.openxmlformats.org/officeDocument/2006/math">
                    <m:r>
                      <a:rPr lang="en-US" altLang="zh-CN" i="1">
                        <a:latin typeface="Cambria Math" panose="02040503050406030204" pitchFamily="18" charset="0"/>
                      </a:rPr>
                      <m:t>𝐴</m:t>
                    </m:r>
                  </m:oMath>
                </a14:m>
                <a:r>
                  <a:rPr lang="en-US" altLang="zh-CN" dirty="0"/>
                  <a:t> be a collection of elements and &lt; be a strict weak ordering on the elements. Further, let </a:t>
                </a:r>
                <a14:m>
                  <m:oMath xmlns:m="http://schemas.openxmlformats.org/officeDocument/2006/math">
                    <m:r>
                      <a:rPr lang="en-US" altLang="zh-CN" i="1" dirty="0" smtClean="0">
                        <a:latin typeface="Cambria Math" panose="02040503050406030204" pitchFamily="18" charset="0"/>
                      </a:rPr>
                      <m:t>𝐵</m:t>
                    </m:r>
                  </m:oMath>
                </a14:m>
                <a:r>
                  <a:rPr lang="en-US" altLang="zh-CN" dirty="0"/>
                  <a:t> be the collection of elements in </a:t>
                </a:r>
                <a14:m>
                  <m:oMath xmlns:m="http://schemas.openxmlformats.org/officeDocument/2006/math">
                    <m:r>
                      <a:rPr lang="en-US" altLang="zh-CN" i="1">
                        <a:latin typeface="Cambria Math" panose="02040503050406030204" pitchFamily="18" charset="0"/>
                      </a:rPr>
                      <m:t>𝐴</m:t>
                    </m:r>
                  </m:oMath>
                </a14:m>
                <a:r>
                  <a:rPr lang="en-US" altLang="zh-CN" dirty="0"/>
                  <a:t> in the sorted order. Let’s consider two equal elements in </a:t>
                </a:r>
                <a14:m>
                  <m:oMath xmlns:m="http://schemas.openxmlformats.org/officeDocument/2006/math">
                    <m:r>
                      <a:rPr lang="en-US" altLang="zh-CN" i="1">
                        <a:latin typeface="Cambria Math" panose="02040503050406030204" pitchFamily="18" charset="0"/>
                      </a:rPr>
                      <m:t>𝐴</m:t>
                    </m:r>
                  </m:oMath>
                </a14:m>
                <a:r>
                  <a:rPr lang="en-US" altLang="zh-CN" dirty="0"/>
                  <a:t> at indices </a:t>
                </a:r>
                <a14:m>
                  <m:oMath xmlns:m="http://schemas.openxmlformats.org/officeDocument/2006/math">
                    <m:r>
                      <a:rPr lang="en-US" altLang="zh-CN" b="0" i="1" smtClean="0">
                        <a:latin typeface="Cambria Math" panose="02040503050406030204" pitchFamily="18" charset="0"/>
                      </a:rPr>
                      <m:t>𝑖</m:t>
                    </m:r>
                  </m:oMath>
                </a14:m>
                <a:r>
                  <a:rPr lang="en-US" altLang="zh-CN" dirty="0"/>
                  <a:t> and </a:t>
                </a:r>
                <a14:m>
                  <m:oMath xmlns:m="http://schemas.openxmlformats.org/officeDocument/2006/math">
                    <m:r>
                      <a:rPr lang="en-US" altLang="zh-CN" b="0" i="1" smtClean="0">
                        <a:latin typeface="Cambria Math" panose="02040503050406030204" pitchFamily="18" charset="0"/>
                      </a:rPr>
                      <m:t>𝑗</m:t>
                    </m:r>
                  </m:oMath>
                </a14:m>
                <a:r>
                  <a:rPr lang="en-US" altLang="zh-CN" dirty="0"/>
                  <a:t>, i.e., </a:t>
                </a:r>
                <a14:m>
                  <m:oMath xmlns:m="http://schemas.openxmlformats.org/officeDocument/2006/math">
                    <m:r>
                      <a:rPr lang="en-US" altLang="zh-CN" i="1">
                        <a:latin typeface="Cambria Math" panose="02040503050406030204" pitchFamily="18" charset="0"/>
                      </a:rPr>
                      <m:t>𝐴</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oMath>
                </a14:m>
                <a:r>
                  <a:rPr lang="en-US" altLang="zh-CN" dirty="0"/>
                  <a:t> and </a:t>
                </a:r>
                <a14:m>
                  <m:oMath xmlns:m="http://schemas.openxmlformats.org/officeDocument/2006/math">
                    <m:r>
                      <a:rPr lang="en-US" altLang="zh-CN" i="1">
                        <a:latin typeface="Cambria Math" panose="02040503050406030204" pitchFamily="18" charset="0"/>
                      </a:rPr>
                      <m:t>𝐴</m:t>
                    </m:r>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𝑗</m:t>
                        </m:r>
                      </m:e>
                    </m:d>
                  </m:oMath>
                </a14:m>
                <a:r>
                  <a:rPr lang="en-US" altLang="zh-CN" dirty="0"/>
                  <a:t>, that end up at indices </a:t>
                </a:r>
                <a14:m>
                  <m:oMath xmlns:m="http://schemas.openxmlformats.org/officeDocument/2006/math">
                    <m:r>
                      <m:rPr>
                        <m:sty m:val="p"/>
                      </m:rPr>
                      <a:rPr lang="en-US" altLang="zh-CN">
                        <a:latin typeface="Cambria Math" panose="02040503050406030204" pitchFamily="18" charset="0"/>
                      </a:rPr>
                      <m:t>m</m:t>
                    </m:r>
                  </m:oMath>
                </a14:m>
                <a:r>
                  <a:rPr lang="en-US" altLang="zh-CN" dirty="0"/>
                  <a:t> and </a:t>
                </a:r>
                <a14:m>
                  <m:oMath xmlns:m="http://schemas.openxmlformats.org/officeDocument/2006/math">
                    <m:r>
                      <m:rPr>
                        <m:sty m:val="p"/>
                      </m:rPr>
                      <a:rPr lang="en-US" altLang="zh-CN">
                        <a:latin typeface="Cambria Math" panose="02040503050406030204" pitchFamily="18" charset="0"/>
                      </a:rPr>
                      <m:t>n</m:t>
                    </m:r>
                  </m:oMath>
                </a14:m>
                <a:r>
                  <a:rPr lang="en-US" altLang="zh-CN" dirty="0"/>
                  <a:t> respectively in </a:t>
                </a:r>
                <a14:m>
                  <m:oMath xmlns:m="http://schemas.openxmlformats.org/officeDocument/2006/math">
                    <m:r>
                      <a:rPr lang="en-US" altLang="zh-CN" i="1" dirty="0">
                        <a:latin typeface="Cambria Math" panose="02040503050406030204" pitchFamily="18" charset="0"/>
                      </a:rPr>
                      <m:t>𝐵</m:t>
                    </m:r>
                  </m:oMath>
                </a14:m>
                <a:r>
                  <a:rPr lang="en-US" altLang="zh-CN" dirty="0"/>
                  <a:t>. We can classify the sorting as stable if:</a:t>
                </a:r>
              </a:p>
              <a:p>
                <a:pPr marL="0" indent="0" algn="just">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and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m</m:t>
                      </m:r>
                      <m:r>
                        <a:rPr lang="en-US" altLang="zh-CN" b="0" i="0" smtClean="0">
                          <a:latin typeface="Cambria Math" panose="02040503050406030204" pitchFamily="18" charset="0"/>
                        </a:rPr>
                        <m:t>&lt;</m:t>
                      </m:r>
                      <m:r>
                        <m:rPr>
                          <m:sty m:val="p"/>
                        </m:rPr>
                        <a:rPr lang="en-US" altLang="zh-CN" b="0" i="0" smtClean="0">
                          <a:latin typeface="Cambria Math" panose="02040503050406030204" pitchFamily="18" charset="0"/>
                        </a:rPr>
                        <m:t>n</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617" t="-840" r="-772"/>
                </a:stretch>
              </a:blipFill>
            </p:spPr>
            <p:txBody>
              <a:bodyPr/>
              <a:lstStyle/>
              <a:p>
                <a:r>
                  <a:rPr lang="zh-CN" altLang="en-US">
                    <a:noFill/>
                  </a:rPr>
                  <a:t> </a:t>
                </a:r>
              </a:p>
            </p:txBody>
          </p:sp>
        </mc:Fallback>
      </mc:AlternateContent>
      <p:pic>
        <p:nvPicPr>
          <p:cNvPr id="4" name="Picture 3"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4915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Selection Sort</a:t>
            </a:r>
            <a:endParaRPr lang="zh-CN" altLang="en-US" dirty="0"/>
          </a:p>
        </p:txBody>
      </p:sp>
      <p:grpSp>
        <p:nvGrpSpPr>
          <p:cNvPr id="4" name="组合 3"/>
          <p:cNvGrpSpPr/>
          <p:nvPr/>
        </p:nvGrpSpPr>
        <p:grpSpPr>
          <a:xfrm>
            <a:off x="1977126" y="1484784"/>
            <a:ext cx="5189748" cy="874026"/>
            <a:chOff x="1187624" y="4797152"/>
            <a:chExt cx="5189748" cy="874026"/>
          </a:xfrm>
        </p:grpSpPr>
        <p:grpSp>
          <p:nvGrpSpPr>
            <p:cNvPr id="5" name="组合 4"/>
            <p:cNvGrpSpPr/>
            <p:nvPr/>
          </p:nvGrpSpPr>
          <p:grpSpPr>
            <a:xfrm>
              <a:off x="1187624" y="4797152"/>
              <a:ext cx="5189748" cy="874026"/>
              <a:chOff x="894420" y="1600200"/>
              <a:chExt cx="5189748" cy="874026"/>
            </a:xfrm>
          </p:grpSpPr>
          <p:sp>
            <p:nvSpPr>
              <p:cNvPr id="11" name="矩形 1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 name="矩形 1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1310314" y="4967590"/>
              <a:ext cx="623889" cy="523220"/>
            </a:xfrm>
            <a:prstGeom prst="rect">
              <a:avLst/>
            </a:prstGeom>
            <a:noFill/>
          </p:spPr>
          <p:txBody>
            <a:bodyPr wrap="none" rtlCol="0">
              <a:spAutoFit/>
            </a:bodyPr>
            <a:lstStyle/>
            <a:p>
              <a:r>
                <a:rPr lang="en-US" altLang="zh-CN" sz="2800" dirty="0"/>
                <a:t>8B</a:t>
              </a:r>
              <a:endParaRPr lang="zh-CN" altLang="en-US" sz="2800" dirty="0"/>
            </a:p>
          </p:txBody>
        </p:sp>
        <p:sp>
          <p:nvSpPr>
            <p:cNvPr id="7" name="文本框 6"/>
            <p:cNvSpPr txBox="1"/>
            <p:nvPr/>
          </p:nvSpPr>
          <p:spPr>
            <a:xfrm>
              <a:off x="2393019" y="4967590"/>
              <a:ext cx="623889" cy="523220"/>
            </a:xfrm>
            <a:prstGeom prst="rect">
              <a:avLst/>
            </a:prstGeom>
            <a:noFill/>
          </p:spPr>
          <p:txBody>
            <a:bodyPr wrap="none" rtlCol="0">
              <a:spAutoFit/>
            </a:bodyPr>
            <a:lstStyle/>
            <a:p>
              <a:r>
                <a:rPr lang="en-US" altLang="zh-CN" sz="2800" dirty="0"/>
                <a:t>5A</a:t>
              </a:r>
              <a:endParaRPr lang="zh-CN" altLang="en-US" sz="2800" dirty="0"/>
            </a:p>
          </p:txBody>
        </p:sp>
        <p:sp>
          <p:nvSpPr>
            <p:cNvPr id="8" name="文本框 7"/>
            <p:cNvSpPr txBox="1"/>
            <p:nvPr/>
          </p:nvSpPr>
          <p:spPr>
            <a:xfrm>
              <a:off x="3462720" y="4967590"/>
              <a:ext cx="644728" cy="523220"/>
            </a:xfrm>
            <a:prstGeom prst="rect">
              <a:avLst/>
            </a:prstGeom>
            <a:noFill/>
          </p:spPr>
          <p:txBody>
            <a:bodyPr wrap="none" rtlCol="0">
              <a:spAutoFit/>
            </a:bodyPr>
            <a:lstStyle/>
            <a:p>
              <a:r>
                <a:rPr lang="en-US" altLang="zh-CN" sz="2800" dirty="0"/>
                <a:t>1C</a:t>
              </a:r>
              <a:endParaRPr lang="zh-CN" altLang="en-US" sz="2800" dirty="0"/>
            </a:p>
          </p:txBody>
        </p:sp>
        <p:sp>
          <p:nvSpPr>
            <p:cNvPr id="9" name="文本框 8"/>
            <p:cNvSpPr txBox="1"/>
            <p:nvPr/>
          </p:nvSpPr>
          <p:spPr>
            <a:xfrm>
              <a:off x="4553259" y="4976770"/>
              <a:ext cx="623889" cy="523220"/>
            </a:xfrm>
            <a:prstGeom prst="rect">
              <a:avLst/>
            </a:prstGeom>
            <a:noFill/>
          </p:spPr>
          <p:txBody>
            <a:bodyPr wrap="none" rtlCol="0">
              <a:spAutoFit/>
            </a:bodyPr>
            <a:lstStyle/>
            <a:p>
              <a:r>
                <a:rPr lang="en-US" altLang="zh-CN" sz="2800" dirty="0"/>
                <a:t>2E</a:t>
              </a:r>
              <a:endParaRPr lang="zh-CN" altLang="en-US" sz="2800" dirty="0"/>
            </a:p>
          </p:txBody>
        </p:sp>
        <p:sp>
          <p:nvSpPr>
            <p:cNvPr id="10" name="文本框 9"/>
            <p:cNvSpPr txBox="1"/>
            <p:nvPr/>
          </p:nvSpPr>
          <p:spPr>
            <a:xfrm>
              <a:off x="5613342" y="4967590"/>
              <a:ext cx="663964" cy="523220"/>
            </a:xfrm>
            <a:prstGeom prst="rect">
              <a:avLst/>
            </a:prstGeom>
            <a:noFill/>
          </p:spPr>
          <p:txBody>
            <a:bodyPr wrap="none" rtlCol="0">
              <a:spAutoFit/>
            </a:bodyPr>
            <a:lstStyle/>
            <a:p>
              <a:r>
                <a:rPr lang="en-US" altLang="zh-CN" sz="2800" dirty="0"/>
                <a:t>1G</a:t>
              </a:r>
              <a:endParaRPr lang="zh-CN" altLang="en-US" sz="2800" dirty="0"/>
            </a:p>
          </p:txBody>
        </p:sp>
      </p:grpSp>
      <p:grpSp>
        <p:nvGrpSpPr>
          <p:cNvPr id="16" name="组合 15"/>
          <p:cNvGrpSpPr/>
          <p:nvPr/>
        </p:nvGrpSpPr>
        <p:grpSpPr>
          <a:xfrm>
            <a:off x="1973102" y="2615032"/>
            <a:ext cx="5189748" cy="874026"/>
            <a:chOff x="1187624" y="4797152"/>
            <a:chExt cx="5189748" cy="874026"/>
          </a:xfrm>
        </p:grpSpPr>
        <p:grpSp>
          <p:nvGrpSpPr>
            <p:cNvPr id="17" name="组合 16"/>
            <p:cNvGrpSpPr/>
            <p:nvPr/>
          </p:nvGrpSpPr>
          <p:grpSpPr>
            <a:xfrm>
              <a:off x="1187624" y="4797152"/>
              <a:ext cx="5189748" cy="874026"/>
              <a:chOff x="894420" y="1600200"/>
              <a:chExt cx="5189748" cy="874026"/>
            </a:xfrm>
          </p:grpSpPr>
          <p:sp>
            <p:nvSpPr>
              <p:cNvPr id="23" name="矩形 22"/>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310314" y="4967590"/>
              <a:ext cx="663964" cy="523220"/>
            </a:xfrm>
            <a:prstGeom prst="rect">
              <a:avLst/>
            </a:prstGeom>
            <a:noFill/>
          </p:spPr>
          <p:txBody>
            <a:bodyPr wrap="none" rtlCol="0">
              <a:spAutoFit/>
            </a:bodyPr>
            <a:lstStyle/>
            <a:p>
              <a:r>
                <a:rPr lang="en-US" altLang="zh-CN" sz="2800" dirty="0"/>
                <a:t>1G</a:t>
              </a:r>
              <a:endParaRPr lang="zh-CN" altLang="en-US" sz="2800" dirty="0"/>
            </a:p>
          </p:txBody>
        </p:sp>
        <p:sp>
          <p:nvSpPr>
            <p:cNvPr id="19" name="文本框 18"/>
            <p:cNvSpPr txBox="1"/>
            <p:nvPr/>
          </p:nvSpPr>
          <p:spPr>
            <a:xfrm>
              <a:off x="2393019" y="4967590"/>
              <a:ext cx="623889" cy="523220"/>
            </a:xfrm>
            <a:prstGeom prst="rect">
              <a:avLst/>
            </a:prstGeom>
            <a:noFill/>
          </p:spPr>
          <p:txBody>
            <a:bodyPr wrap="none" rtlCol="0">
              <a:spAutoFit/>
            </a:bodyPr>
            <a:lstStyle/>
            <a:p>
              <a:r>
                <a:rPr lang="en-US" altLang="zh-CN" sz="2800" dirty="0"/>
                <a:t>5A</a:t>
              </a:r>
              <a:endParaRPr lang="zh-CN" altLang="en-US" sz="2800" dirty="0"/>
            </a:p>
          </p:txBody>
        </p:sp>
        <p:sp>
          <p:nvSpPr>
            <p:cNvPr id="20" name="文本框 19"/>
            <p:cNvSpPr txBox="1"/>
            <p:nvPr/>
          </p:nvSpPr>
          <p:spPr>
            <a:xfrm>
              <a:off x="3462720" y="4967590"/>
              <a:ext cx="644728" cy="523220"/>
            </a:xfrm>
            <a:prstGeom prst="rect">
              <a:avLst/>
            </a:prstGeom>
            <a:noFill/>
          </p:spPr>
          <p:txBody>
            <a:bodyPr wrap="none" rtlCol="0">
              <a:spAutoFit/>
            </a:bodyPr>
            <a:lstStyle/>
            <a:p>
              <a:r>
                <a:rPr lang="en-US" altLang="zh-CN" sz="2800" dirty="0"/>
                <a:t>1C</a:t>
              </a:r>
              <a:endParaRPr lang="zh-CN" altLang="en-US" sz="2800" dirty="0"/>
            </a:p>
          </p:txBody>
        </p:sp>
        <p:sp>
          <p:nvSpPr>
            <p:cNvPr id="21" name="文本框 20"/>
            <p:cNvSpPr txBox="1"/>
            <p:nvPr/>
          </p:nvSpPr>
          <p:spPr>
            <a:xfrm>
              <a:off x="4553259" y="4976770"/>
              <a:ext cx="623889" cy="523220"/>
            </a:xfrm>
            <a:prstGeom prst="rect">
              <a:avLst/>
            </a:prstGeom>
            <a:noFill/>
          </p:spPr>
          <p:txBody>
            <a:bodyPr wrap="none" rtlCol="0">
              <a:spAutoFit/>
            </a:bodyPr>
            <a:lstStyle/>
            <a:p>
              <a:r>
                <a:rPr lang="en-US" altLang="zh-CN" sz="2800" dirty="0"/>
                <a:t>2E</a:t>
              </a:r>
              <a:endParaRPr lang="zh-CN" altLang="en-US" sz="2800" dirty="0"/>
            </a:p>
          </p:txBody>
        </p:sp>
        <p:sp>
          <p:nvSpPr>
            <p:cNvPr id="22" name="文本框 21"/>
            <p:cNvSpPr txBox="1"/>
            <p:nvPr/>
          </p:nvSpPr>
          <p:spPr>
            <a:xfrm>
              <a:off x="5613342" y="4967590"/>
              <a:ext cx="623889" cy="523220"/>
            </a:xfrm>
            <a:prstGeom prst="rect">
              <a:avLst/>
            </a:prstGeom>
            <a:noFill/>
          </p:spPr>
          <p:txBody>
            <a:bodyPr wrap="none" rtlCol="0">
              <a:spAutoFit/>
            </a:bodyPr>
            <a:lstStyle/>
            <a:p>
              <a:r>
                <a:rPr lang="en-US" altLang="zh-CN" sz="2800" dirty="0">
                  <a:solidFill>
                    <a:srgbClr val="C00000"/>
                  </a:solidFill>
                </a:rPr>
                <a:t>8B</a:t>
              </a:r>
              <a:endParaRPr lang="zh-CN" altLang="en-US" sz="2800" dirty="0">
                <a:solidFill>
                  <a:srgbClr val="C00000"/>
                </a:solidFill>
              </a:endParaRPr>
            </a:p>
          </p:txBody>
        </p:sp>
      </p:grpSp>
      <p:grpSp>
        <p:nvGrpSpPr>
          <p:cNvPr id="28" name="组合 27"/>
          <p:cNvGrpSpPr/>
          <p:nvPr/>
        </p:nvGrpSpPr>
        <p:grpSpPr>
          <a:xfrm>
            <a:off x="1982298" y="3728596"/>
            <a:ext cx="5189748" cy="874026"/>
            <a:chOff x="1187624" y="4797152"/>
            <a:chExt cx="5189748" cy="874026"/>
          </a:xfrm>
        </p:grpSpPr>
        <p:grpSp>
          <p:nvGrpSpPr>
            <p:cNvPr id="29" name="组合 28"/>
            <p:cNvGrpSpPr/>
            <p:nvPr/>
          </p:nvGrpSpPr>
          <p:grpSpPr>
            <a:xfrm>
              <a:off x="1187624" y="4797152"/>
              <a:ext cx="5189748" cy="874026"/>
              <a:chOff x="894420" y="1600200"/>
              <a:chExt cx="5189748" cy="874026"/>
            </a:xfrm>
          </p:grpSpPr>
          <p:sp>
            <p:nvSpPr>
              <p:cNvPr id="35" name="矩形 3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36" name="矩形 3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1310314" y="4967590"/>
              <a:ext cx="663964" cy="523220"/>
            </a:xfrm>
            <a:prstGeom prst="rect">
              <a:avLst/>
            </a:prstGeom>
            <a:noFill/>
          </p:spPr>
          <p:txBody>
            <a:bodyPr wrap="none" rtlCol="0">
              <a:spAutoFit/>
            </a:bodyPr>
            <a:lstStyle/>
            <a:p>
              <a:r>
                <a:rPr lang="en-US" altLang="zh-CN" sz="2800" dirty="0"/>
                <a:t>1G</a:t>
              </a:r>
              <a:endParaRPr lang="zh-CN" altLang="en-US" sz="2800" dirty="0"/>
            </a:p>
          </p:txBody>
        </p:sp>
        <p:sp>
          <p:nvSpPr>
            <p:cNvPr id="31" name="文本框 30"/>
            <p:cNvSpPr txBox="1"/>
            <p:nvPr/>
          </p:nvSpPr>
          <p:spPr>
            <a:xfrm>
              <a:off x="2393019" y="4967590"/>
              <a:ext cx="623889" cy="523220"/>
            </a:xfrm>
            <a:prstGeom prst="rect">
              <a:avLst/>
            </a:prstGeom>
            <a:noFill/>
          </p:spPr>
          <p:txBody>
            <a:bodyPr wrap="none" rtlCol="0">
              <a:spAutoFit/>
            </a:bodyPr>
            <a:lstStyle/>
            <a:p>
              <a:r>
                <a:rPr lang="en-US" altLang="zh-CN" sz="2800" dirty="0"/>
                <a:t>2E</a:t>
              </a:r>
              <a:endParaRPr lang="zh-CN" altLang="en-US" sz="2800" dirty="0"/>
            </a:p>
          </p:txBody>
        </p:sp>
        <p:sp>
          <p:nvSpPr>
            <p:cNvPr id="32" name="文本框 31"/>
            <p:cNvSpPr txBox="1"/>
            <p:nvPr/>
          </p:nvSpPr>
          <p:spPr>
            <a:xfrm>
              <a:off x="3462720" y="4967590"/>
              <a:ext cx="644728" cy="523220"/>
            </a:xfrm>
            <a:prstGeom prst="rect">
              <a:avLst/>
            </a:prstGeom>
            <a:noFill/>
          </p:spPr>
          <p:txBody>
            <a:bodyPr wrap="none" rtlCol="0">
              <a:spAutoFit/>
            </a:bodyPr>
            <a:lstStyle/>
            <a:p>
              <a:r>
                <a:rPr lang="en-US" altLang="zh-CN" sz="2800" dirty="0"/>
                <a:t>1C</a:t>
              </a:r>
              <a:endParaRPr lang="zh-CN" altLang="en-US" sz="2800" dirty="0"/>
            </a:p>
          </p:txBody>
        </p:sp>
        <p:sp>
          <p:nvSpPr>
            <p:cNvPr id="33" name="文本框 32"/>
            <p:cNvSpPr txBox="1"/>
            <p:nvPr/>
          </p:nvSpPr>
          <p:spPr>
            <a:xfrm>
              <a:off x="4553259" y="4976770"/>
              <a:ext cx="623889" cy="523220"/>
            </a:xfrm>
            <a:prstGeom prst="rect">
              <a:avLst/>
            </a:prstGeom>
            <a:noFill/>
          </p:spPr>
          <p:txBody>
            <a:bodyPr wrap="none" rtlCol="0">
              <a:spAutoFit/>
            </a:bodyPr>
            <a:lstStyle/>
            <a:p>
              <a:r>
                <a:rPr lang="en-US" altLang="zh-CN" sz="2800" dirty="0">
                  <a:solidFill>
                    <a:srgbClr val="C00000"/>
                  </a:solidFill>
                </a:rPr>
                <a:t>5A</a:t>
              </a:r>
              <a:endParaRPr lang="zh-CN" altLang="en-US" sz="2800" dirty="0">
                <a:solidFill>
                  <a:srgbClr val="C00000"/>
                </a:solidFill>
              </a:endParaRPr>
            </a:p>
          </p:txBody>
        </p:sp>
        <p:sp>
          <p:nvSpPr>
            <p:cNvPr id="34" name="文本框 33"/>
            <p:cNvSpPr txBox="1"/>
            <p:nvPr/>
          </p:nvSpPr>
          <p:spPr>
            <a:xfrm>
              <a:off x="5613342" y="4967590"/>
              <a:ext cx="623889" cy="523220"/>
            </a:xfrm>
            <a:prstGeom prst="rect">
              <a:avLst/>
            </a:prstGeom>
            <a:noFill/>
          </p:spPr>
          <p:txBody>
            <a:bodyPr wrap="none" rtlCol="0">
              <a:spAutoFit/>
            </a:bodyPr>
            <a:lstStyle/>
            <a:p>
              <a:r>
                <a:rPr lang="en-US" altLang="zh-CN" sz="2800" dirty="0">
                  <a:solidFill>
                    <a:srgbClr val="C00000"/>
                  </a:solidFill>
                </a:rPr>
                <a:t>8B</a:t>
              </a:r>
              <a:endParaRPr lang="zh-CN" altLang="en-US" sz="2800" dirty="0">
                <a:solidFill>
                  <a:srgbClr val="C00000"/>
                </a:solidFill>
              </a:endParaRPr>
            </a:p>
          </p:txBody>
        </p:sp>
      </p:grpSp>
      <p:cxnSp>
        <p:nvCxnSpPr>
          <p:cNvPr id="41" name="曲线连接符 40"/>
          <p:cNvCxnSpPr/>
          <p:nvPr/>
        </p:nvCxnSpPr>
        <p:spPr>
          <a:xfrm rot="16200000" flipH="1">
            <a:off x="4594503" y="263477"/>
            <a:ext cx="36000" cy="4248000"/>
          </a:xfrm>
          <a:prstGeom prst="curvedConnector3">
            <a:avLst>
              <a:gd name="adj1" fmla="val 412883"/>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p:cNvCxnSpPr/>
          <p:nvPr/>
        </p:nvCxnSpPr>
        <p:spPr>
          <a:xfrm rot="16200000" flipH="1">
            <a:off x="4552562" y="2351639"/>
            <a:ext cx="36000" cy="2232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p:nvPr/>
        </p:nvCxnSpPr>
        <p:spPr>
          <a:xfrm rot="16200000" flipH="1">
            <a:off x="4064293" y="4040848"/>
            <a:ext cx="36000" cy="1116000"/>
          </a:xfrm>
          <a:prstGeom prst="curvedConnector3">
            <a:avLst>
              <a:gd name="adj1" fmla="val 466639"/>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1982298" y="4939768"/>
            <a:ext cx="5189748" cy="874026"/>
            <a:chOff x="1187624" y="4797152"/>
            <a:chExt cx="5189748" cy="874026"/>
          </a:xfrm>
        </p:grpSpPr>
        <p:grpSp>
          <p:nvGrpSpPr>
            <p:cNvPr id="45" name="组合 44"/>
            <p:cNvGrpSpPr/>
            <p:nvPr/>
          </p:nvGrpSpPr>
          <p:grpSpPr>
            <a:xfrm>
              <a:off x="1187624" y="4797152"/>
              <a:ext cx="5189748" cy="874026"/>
              <a:chOff x="894420" y="1600200"/>
              <a:chExt cx="5189748" cy="874026"/>
            </a:xfrm>
          </p:grpSpPr>
          <p:sp>
            <p:nvSpPr>
              <p:cNvPr id="51" name="矩形 5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2" name="矩形 5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p:cNvSpPr txBox="1"/>
            <p:nvPr/>
          </p:nvSpPr>
          <p:spPr>
            <a:xfrm>
              <a:off x="1310314" y="4967590"/>
              <a:ext cx="663964" cy="523220"/>
            </a:xfrm>
            <a:prstGeom prst="rect">
              <a:avLst/>
            </a:prstGeom>
            <a:noFill/>
          </p:spPr>
          <p:txBody>
            <a:bodyPr wrap="none" rtlCol="0">
              <a:spAutoFit/>
            </a:bodyPr>
            <a:lstStyle/>
            <a:p>
              <a:r>
                <a:rPr lang="en-US" altLang="zh-CN" sz="2800" dirty="0"/>
                <a:t>1G</a:t>
              </a:r>
              <a:endParaRPr lang="zh-CN" altLang="en-US" sz="2800" dirty="0"/>
            </a:p>
          </p:txBody>
        </p:sp>
        <p:sp>
          <p:nvSpPr>
            <p:cNvPr id="47" name="文本框 46"/>
            <p:cNvSpPr txBox="1"/>
            <p:nvPr/>
          </p:nvSpPr>
          <p:spPr>
            <a:xfrm>
              <a:off x="2393019" y="4967590"/>
              <a:ext cx="663964" cy="523220"/>
            </a:xfrm>
            <a:prstGeom prst="rect">
              <a:avLst/>
            </a:prstGeom>
            <a:noFill/>
          </p:spPr>
          <p:txBody>
            <a:bodyPr wrap="none" rtlCol="0">
              <a:spAutoFit/>
            </a:bodyPr>
            <a:lstStyle/>
            <a:p>
              <a:r>
                <a:rPr lang="en-US" altLang="zh-CN" sz="2800" dirty="0"/>
                <a:t>1C</a:t>
              </a:r>
              <a:endParaRPr lang="zh-CN" altLang="en-US" sz="2800" dirty="0"/>
            </a:p>
          </p:txBody>
        </p:sp>
        <p:sp>
          <p:nvSpPr>
            <p:cNvPr id="48" name="文本框 47"/>
            <p:cNvSpPr txBox="1"/>
            <p:nvPr/>
          </p:nvSpPr>
          <p:spPr>
            <a:xfrm>
              <a:off x="3462720" y="4967590"/>
              <a:ext cx="623889" cy="523220"/>
            </a:xfrm>
            <a:prstGeom prst="rect">
              <a:avLst/>
            </a:prstGeom>
            <a:noFill/>
          </p:spPr>
          <p:txBody>
            <a:bodyPr wrap="none" rtlCol="0">
              <a:spAutoFit/>
            </a:bodyPr>
            <a:lstStyle/>
            <a:p>
              <a:r>
                <a:rPr lang="en-US" altLang="zh-CN" sz="2800" dirty="0">
                  <a:solidFill>
                    <a:srgbClr val="C00000"/>
                  </a:solidFill>
                </a:rPr>
                <a:t>2E</a:t>
              </a:r>
              <a:endParaRPr lang="zh-CN" altLang="en-US" sz="2800" dirty="0">
                <a:solidFill>
                  <a:srgbClr val="C00000"/>
                </a:solidFill>
              </a:endParaRPr>
            </a:p>
          </p:txBody>
        </p:sp>
        <p:sp>
          <p:nvSpPr>
            <p:cNvPr id="49" name="文本框 48"/>
            <p:cNvSpPr txBox="1"/>
            <p:nvPr/>
          </p:nvSpPr>
          <p:spPr>
            <a:xfrm>
              <a:off x="4553259" y="4976770"/>
              <a:ext cx="623889" cy="523220"/>
            </a:xfrm>
            <a:prstGeom prst="rect">
              <a:avLst/>
            </a:prstGeom>
            <a:noFill/>
          </p:spPr>
          <p:txBody>
            <a:bodyPr wrap="none" rtlCol="0">
              <a:spAutoFit/>
            </a:bodyPr>
            <a:lstStyle/>
            <a:p>
              <a:r>
                <a:rPr lang="en-US" altLang="zh-CN" sz="2800" dirty="0">
                  <a:solidFill>
                    <a:srgbClr val="C00000"/>
                  </a:solidFill>
                </a:rPr>
                <a:t>5A</a:t>
              </a:r>
              <a:endParaRPr lang="zh-CN" altLang="en-US" sz="2800" dirty="0">
                <a:solidFill>
                  <a:srgbClr val="C00000"/>
                </a:solidFill>
              </a:endParaRPr>
            </a:p>
          </p:txBody>
        </p:sp>
        <p:sp>
          <p:nvSpPr>
            <p:cNvPr id="50" name="文本框 49"/>
            <p:cNvSpPr txBox="1"/>
            <p:nvPr/>
          </p:nvSpPr>
          <p:spPr>
            <a:xfrm>
              <a:off x="5613342" y="4967590"/>
              <a:ext cx="623889" cy="523220"/>
            </a:xfrm>
            <a:prstGeom prst="rect">
              <a:avLst/>
            </a:prstGeom>
            <a:noFill/>
          </p:spPr>
          <p:txBody>
            <a:bodyPr wrap="none" rtlCol="0">
              <a:spAutoFit/>
            </a:bodyPr>
            <a:lstStyle/>
            <a:p>
              <a:r>
                <a:rPr lang="en-US" altLang="zh-CN" sz="2800" dirty="0">
                  <a:solidFill>
                    <a:srgbClr val="C00000"/>
                  </a:solidFill>
                </a:rPr>
                <a:t>8B</a:t>
              </a:r>
              <a:endParaRPr lang="zh-CN" altLang="en-US" sz="2800" dirty="0">
                <a:solidFill>
                  <a:srgbClr val="C00000"/>
                </a:solidFill>
              </a:endParaRPr>
            </a:p>
          </p:txBody>
        </p:sp>
      </p:grpSp>
      <p:grpSp>
        <p:nvGrpSpPr>
          <p:cNvPr id="61" name="组合 60"/>
          <p:cNvGrpSpPr/>
          <p:nvPr/>
        </p:nvGrpSpPr>
        <p:grpSpPr>
          <a:xfrm>
            <a:off x="1900406" y="1516709"/>
            <a:ext cx="5459318" cy="4284637"/>
            <a:chOff x="1900406" y="1516709"/>
            <a:chExt cx="5459318" cy="4284637"/>
          </a:xfrm>
        </p:grpSpPr>
        <p:sp>
          <p:nvSpPr>
            <p:cNvPr id="58" name="椭圆 57"/>
            <p:cNvSpPr/>
            <p:nvPr/>
          </p:nvSpPr>
          <p:spPr>
            <a:xfrm>
              <a:off x="6197252" y="1516709"/>
              <a:ext cx="1162472"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012771" y="1535013"/>
              <a:ext cx="1162472"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1900406" y="5009258"/>
              <a:ext cx="2140964" cy="792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Picture 6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5535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Insertion sort</a:t>
            </a:r>
          </a:p>
          <a:p>
            <a:r>
              <a:rPr lang="en-US" altLang="en-US" dirty="0">
                <a:latin typeface="Arial" charset="0"/>
                <a:cs typeface="Arial" charset="0"/>
              </a:rPr>
              <a:t>Bubble sort</a:t>
            </a:r>
          </a:p>
          <a:p>
            <a:r>
              <a:rPr lang="en-US" altLang="en-US" dirty="0">
                <a:solidFill>
                  <a:srgbClr val="FF0000"/>
                </a:solidFill>
                <a:latin typeface="Arial" charset="0"/>
                <a:cs typeface="Arial" charset="0"/>
              </a:rPr>
              <a:t>Merge sort</a:t>
            </a:r>
          </a:p>
          <a:p>
            <a:pPr marL="0" indent="0">
              <a:buNone/>
            </a:pPr>
            <a:endParaRPr lang="en-US" altLang="zh-CN" dirty="0"/>
          </a:p>
          <a:p>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01031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CA" altLang="en-US" dirty="0">
                <a:latin typeface="Arial" charset="0"/>
                <a:cs typeface="Arial" charset="0"/>
              </a:rPr>
              <a:t>Outline</a:t>
            </a:r>
          </a:p>
        </p:txBody>
      </p:sp>
      <p:sp>
        <p:nvSpPr>
          <p:cNvPr id="7171" name="Content Placeholder 2"/>
          <p:cNvSpPr>
            <a:spLocks noGrp="1"/>
          </p:cNvSpPr>
          <p:nvPr>
            <p:ph idx="1"/>
          </p:nvPr>
        </p:nvSpPr>
        <p:spPr/>
        <p:txBody>
          <a:bodyPr/>
          <a:lstStyle/>
          <a:p>
            <a:pPr>
              <a:buFont typeface="Arial" charset="0"/>
              <a:buNone/>
            </a:pPr>
            <a:r>
              <a:rPr lang="en-CA" altLang="en-US" dirty="0">
                <a:latin typeface="Arial" charset="0"/>
                <a:cs typeface="Arial" charset="0"/>
              </a:rPr>
              <a:t>	This topic covers merge sort</a:t>
            </a:r>
          </a:p>
          <a:p>
            <a:pPr lvl="1"/>
            <a:r>
              <a:rPr lang="en-CA" altLang="en-US" dirty="0">
                <a:latin typeface="Arial" charset="0"/>
                <a:cs typeface="Arial" charset="0"/>
              </a:rPr>
              <a:t>A recursive divide-and-conquer algorithm</a:t>
            </a:r>
          </a:p>
          <a:p>
            <a:pPr lvl="1"/>
            <a:r>
              <a:rPr lang="en-CA" altLang="en-US" dirty="0">
                <a:latin typeface="Arial" charset="0"/>
                <a:cs typeface="Arial" charset="0"/>
              </a:rPr>
              <a:t>Merging two lists</a:t>
            </a:r>
          </a:p>
          <a:p>
            <a:pPr lvl="1"/>
            <a:r>
              <a:rPr lang="en-CA" altLang="en-US" dirty="0">
                <a:latin typeface="Arial" charset="0"/>
                <a:cs typeface="Arial" charset="0"/>
              </a:rPr>
              <a:t>The merge sort algorithm</a:t>
            </a:r>
          </a:p>
          <a:p>
            <a:pPr lvl="1"/>
            <a:r>
              <a:rPr lang="en-CA" altLang="en-US" dirty="0">
                <a:latin typeface="Arial" charset="0"/>
                <a:cs typeface="Arial" charset="0"/>
              </a:rPr>
              <a:t>A run-time analysis</a:t>
            </a:r>
          </a:p>
        </p:txBody>
      </p:sp>
      <p:pic>
        <p:nvPicPr>
          <p:cNvPr id="7172" name="Picture 717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14090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latin typeface="Arial" charset="0"/>
                <a:cs typeface="Arial" charset="0"/>
              </a:rPr>
              <a:t>Merge Sort</a:t>
            </a:r>
          </a:p>
        </p:txBody>
      </p:sp>
      <p:sp>
        <p:nvSpPr>
          <p:cNvPr id="81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merge sort algorithm is defined recursively:</a:t>
            </a:r>
          </a:p>
          <a:p>
            <a:pPr lvl="1"/>
            <a:r>
              <a:rPr lang="en-US" altLang="en-US" dirty="0">
                <a:latin typeface="Arial" charset="0"/>
                <a:cs typeface="Arial" charset="0"/>
              </a:rPr>
              <a:t>If the list is of size 1, it is sorted—we are done;</a:t>
            </a:r>
          </a:p>
          <a:p>
            <a:pPr lvl="1"/>
            <a:r>
              <a:rPr lang="en-US" altLang="en-US" dirty="0">
                <a:latin typeface="Arial" charset="0"/>
                <a:cs typeface="Arial" charset="0"/>
              </a:rPr>
              <a:t>Otherwise:</a:t>
            </a:r>
          </a:p>
          <a:p>
            <a:pPr lvl="2"/>
            <a:r>
              <a:rPr lang="en-US" altLang="en-US" dirty="0">
                <a:latin typeface="Arial" charset="0"/>
                <a:cs typeface="Arial" charset="0"/>
              </a:rPr>
              <a:t>Divide an unsorted list into two sub-lists,</a:t>
            </a:r>
          </a:p>
          <a:p>
            <a:pPr lvl="2"/>
            <a:r>
              <a:rPr lang="en-US" altLang="en-US" dirty="0">
                <a:latin typeface="Arial" charset="0"/>
                <a:cs typeface="Arial" charset="0"/>
              </a:rPr>
              <a:t>Sort each sub-list recursively using merge sort, and</a:t>
            </a:r>
          </a:p>
          <a:p>
            <a:pPr lvl="2"/>
            <a:r>
              <a:rPr lang="en-US" altLang="en-US" dirty="0">
                <a:latin typeface="Arial" charset="0"/>
                <a:cs typeface="Arial" charset="0"/>
              </a:rPr>
              <a:t>Merge the two sorted sub-lists into a single sorted list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strategy is called </a:t>
            </a:r>
            <a:r>
              <a:rPr lang="en-US" altLang="en-US" i="1" dirty="0">
                <a:latin typeface="Arial" charset="0"/>
                <a:cs typeface="Arial" charset="0"/>
              </a:rPr>
              <a:t>divide-and-conquer</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t>
            </a:r>
            <a:r>
              <a:rPr lang="en-US" altLang="en-US" dirty="0">
                <a:solidFill>
                  <a:srgbClr val="C00000"/>
                </a:solidFill>
                <a:latin typeface="Arial" charset="0"/>
                <a:cs typeface="Arial" charset="0"/>
              </a:rPr>
              <a:t>Question</a:t>
            </a:r>
            <a:r>
              <a:rPr lang="en-US" altLang="en-US" dirty="0">
                <a:latin typeface="Arial" charset="0"/>
                <a:cs typeface="Arial" charset="0"/>
              </a:rPr>
              <a:t>:	How can we merge two sorted sub-lists into a single sorted list?</a:t>
            </a:r>
            <a:endParaRPr lang="en-US" altLang="en-US" dirty="0">
              <a:latin typeface="Times New Roman" pitchFamily="18" charset="0"/>
              <a:cs typeface="Arial" charset="0"/>
            </a:endParaRPr>
          </a:p>
        </p:txBody>
      </p:sp>
      <p:pic>
        <p:nvPicPr>
          <p:cNvPr id="8196" name="Picture 819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82982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latin typeface="Arial" charset="0"/>
                <a:cs typeface="Arial" charset="0"/>
              </a:rPr>
              <a:t>Merging Example</a:t>
            </a:r>
          </a:p>
        </p:txBody>
      </p:sp>
      <p:sp>
        <p:nvSpPr>
          <p:cNvPr id="921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the two sorted arrays and an empty array</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Define three indices at the start of each array</a:t>
            </a:r>
          </a:p>
        </p:txBody>
      </p:sp>
      <p:grpSp>
        <p:nvGrpSpPr>
          <p:cNvPr id="53" name="Group 52">
            <a:extLst>
              <a:ext uri="{FF2B5EF4-FFF2-40B4-BE49-F238E27FC236}">
                <a16:creationId xmlns:a16="http://schemas.microsoft.com/office/drawing/2014/main" id="{B3815FBB-905E-3E44-8849-40A88CB6C856}"/>
              </a:ext>
            </a:extLst>
          </p:cNvPr>
          <p:cNvGrpSpPr/>
          <p:nvPr/>
        </p:nvGrpSpPr>
        <p:grpSpPr>
          <a:xfrm>
            <a:off x="2771800" y="2852936"/>
            <a:ext cx="3163984" cy="2136903"/>
            <a:chOff x="2791614" y="2729311"/>
            <a:chExt cx="3163984" cy="2136903"/>
          </a:xfrm>
        </p:grpSpPr>
        <p:grpSp>
          <p:nvGrpSpPr>
            <p:cNvPr id="5" name="Group 4">
              <a:extLst>
                <a:ext uri="{FF2B5EF4-FFF2-40B4-BE49-F238E27FC236}">
                  <a16:creationId xmlns:a16="http://schemas.microsoft.com/office/drawing/2014/main" id="{82B26DA0-8ACF-3E46-B2D1-186C67A51C20}"/>
                </a:ext>
              </a:extLst>
            </p:cNvPr>
            <p:cNvGrpSpPr/>
            <p:nvPr/>
          </p:nvGrpSpPr>
          <p:grpSpPr>
            <a:xfrm>
              <a:off x="3275856" y="2729311"/>
              <a:ext cx="2002264" cy="523220"/>
              <a:chOff x="4423243" y="5725643"/>
              <a:chExt cx="2002264" cy="523220"/>
            </a:xfrm>
          </p:grpSpPr>
          <p:grpSp>
            <p:nvGrpSpPr>
              <p:cNvPr id="6" name="Group 5">
                <a:extLst>
                  <a:ext uri="{FF2B5EF4-FFF2-40B4-BE49-F238E27FC236}">
                    <a16:creationId xmlns:a16="http://schemas.microsoft.com/office/drawing/2014/main" id="{D19FE1F8-73BE-324D-B1EA-D4370054BAA2}"/>
                  </a:ext>
                </a:extLst>
              </p:cNvPr>
              <p:cNvGrpSpPr/>
              <p:nvPr/>
            </p:nvGrpSpPr>
            <p:grpSpPr>
              <a:xfrm>
                <a:off x="4427984" y="5725643"/>
                <a:ext cx="1997523" cy="523220"/>
                <a:chOff x="4427984" y="5725643"/>
                <a:chExt cx="1997523" cy="523220"/>
              </a:xfrm>
            </p:grpSpPr>
            <p:grpSp>
              <p:nvGrpSpPr>
                <p:cNvPr id="12" name="Group 11">
                  <a:extLst>
                    <a:ext uri="{FF2B5EF4-FFF2-40B4-BE49-F238E27FC236}">
                      <a16:creationId xmlns:a16="http://schemas.microsoft.com/office/drawing/2014/main" id="{8D378722-AF96-F342-BD85-23CCE39B0825}"/>
                    </a:ext>
                  </a:extLst>
                </p:cNvPr>
                <p:cNvGrpSpPr/>
                <p:nvPr/>
              </p:nvGrpSpPr>
              <p:grpSpPr>
                <a:xfrm>
                  <a:off x="4427984" y="5867640"/>
                  <a:ext cx="1728192" cy="288032"/>
                  <a:chOff x="4427984" y="5867640"/>
                  <a:chExt cx="1728192" cy="288032"/>
                </a:xfrm>
              </p:grpSpPr>
              <p:sp>
                <p:nvSpPr>
                  <p:cNvPr id="15" name="Rectangle 14">
                    <a:extLst>
                      <a:ext uri="{FF2B5EF4-FFF2-40B4-BE49-F238E27FC236}">
                        <a16:creationId xmlns:a16="http://schemas.microsoft.com/office/drawing/2014/main" id="{7F9ADF25-4CAA-C14A-AC99-D27CF38CA887}"/>
                      </a:ext>
                    </a:extLst>
                  </p:cNvPr>
                  <p:cNvSpPr/>
                  <p:nvPr/>
                </p:nvSpPr>
                <p:spPr>
                  <a:xfrm>
                    <a:off x="442798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BC77E205-A9F9-AB4B-B534-83D86416D1BA}"/>
                      </a:ext>
                    </a:extLst>
                  </p:cNvPr>
                  <p:cNvSpPr/>
                  <p:nvPr/>
                </p:nvSpPr>
                <p:spPr>
                  <a:xfrm>
                    <a:off x="4716016"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B3982AD-876C-0B4A-AE06-37DBCA483E3A}"/>
                      </a:ext>
                    </a:extLst>
                  </p:cNvPr>
                  <p:cNvSpPr/>
                  <p:nvPr/>
                </p:nvSpPr>
                <p:spPr>
                  <a:xfrm>
                    <a:off x="5004048"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75E80206-7968-004E-8E01-18913D26EC70}"/>
                      </a:ext>
                    </a:extLst>
                  </p:cNvPr>
                  <p:cNvSpPr/>
                  <p:nvPr/>
                </p:nvSpPr>
                <p:spPr>
                  <a:xfrm>
                    <a:off x="5292080"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E232283A-A382-B04E-9179-7C7D37BACD1C}"/>
                      </a:ext>
                    </a:extLst>
                  </p:cNvPr>
                  <p:cNvSpPr/>
                  <p:nvPr/>
                </p:nvSpPr>
                <p:spPr>
                  <a:xfrm>
                    <a:off x="5580112"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165AC7C6-98F5-9349-B0E7-FCD67BDBC52C}"/>
                      </a:ext>
                    </a:extLst>
                  </p:cNvPr>
                  <p:cNvSpPr/>
                  <p:nvPr/>
                </p:nvSpPr>
                <p:spPr>
                  <a:xfrm>
                    <a:off x="586814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grpSp>
            <p:sp>
              <p:nvSpPr>
                <p:cNvPr id="13" name="Rectangle 12">
                  <a:extLst>
                    <a:ext uri="{FF2B5EF4-FFF2-40B4-BE49-F238E27FC236}">
                      <a16:creationId xmlns:a16="http://schemas.microsoft.com/office/drawing/2014/main" id="{86DAD23B-3951-AB4B-9774-41804C019175}"/>
                    </a:ext>
                  </a:extLst>
                </p:cNvPr>
                <p:cNvSpPr/>
                <p:nvPr/>
              </p:nvSpPr>
              <p:spPr>
                <a:xfrm>
                  <a:off x="6080125" y="5892206"/>
                  <a:ext cx="211008" cy="2388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EC9CDDE-6409-A04C-960E-B2AD9EF1D331}"/>
                        </a:ext>
                      </a:extLst>
                    </p:cNvPr>
                    <p:cNvSpPr txBox="1"/>
                    <p:nvPr/>
                  </p:nvSpPr>
                  <p:spPr>
                    <a:xfrm>
                      <a:off x="5833678" y="5725643"/>
                      <a:ext cx="5918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N" sz="2800" i="1" smtClean="0">
                                <a:latin typeface="Cambria Math" panose="02040503050406030204" pitchFamily="18" charset="0"/>
                                <a:ea typeface="Cambria Math" panose="02040503050406030204" pitchFamily="18" charset="0"/>
                              </a:rPr>
                              <m:t>⋯</m:t>
                            </m:r>
                          </m:oMath>
                        </m:oMathPara>
                      </a14:m>
                      <a:endParaRPr lang="en-CN" sz="2800" dirty="0">
                        <a:latin typeface="Arial" panose="020B060402020202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3EC9CDDE-6409-A04C-960E-B2AD9EF1D331}"/>
                        </a:ext>
                      </a:extLst>
                    </p:cNvPr>
                    <p:cNvSpPr txBox="1">
                      <a:spLocks noRot="1" noChangeAspect="1" noMove="1" noResize="1" noEditPoints="1" noAdjustHandles="1" noChangeArrowheads="1" noChangeShapeType="1" noTextEdit="1"/>
                    </p:cNvSpPr>
                    <p:nvPr/>
                  </p:nvSpPr>
                  <p:spPr>
                    <a:xfrm>
                      <a:off x="5833678" y="5725643"/>
                      <a:ext cx="591829" cy="523220"/>
                    </a:xfrm>
                    <a:prstGeom prst="rect">
                      <a:avLst/>
                    </a:prstGeom>
                    <a:blipFill>
                      <a:blip r:embed="rId3"/>
                      <a:stretch>
                        <a:fillRect/>
                      </a:stretch>
                    </a:blipFill>
                  </p:spPr>
                  <p:txBody>
                    <a:bodyPr/>
                    <a:lstStyle/>
                    <a:p>
                      <a:r>
                        <a:rPr lang="en-CN">
                          <a:noFill/>
                        </a:rPr>
                        <a:t> </a:t>
                      </a:r>
                    </a:p>
                  </p:txBody>
                </p:sp>
              </mc:Fallback>
            </mc:AlternateContent>
          </p:grpSp>
          <p:sp>
            <p:nvSpPr>
              <p:cNvPr id="7" name="TextBox 6">
                <a:extLst>
                  <a:ext uri="{FF2B5EF4-FFF2-40B4-BE49-F238E27FC236}">
                    <a16:creationId xmlns:a16="http://schemas.microsoft.com/office/drawing/2014/main" id="{3D021C23-D355-5945-A859-72419D0B8182}"/>
                  </a:ext>
                </a:extLst>
              </p:cNvPr>
              <p:cNvSpPr txBox="1"/>
              <p:nvPr/>
            </p:nvSpPr>
            <p:spPr>
              <a:xfrm>
                <a:off x="4912393" y="5822693"/>
                <a:ext cx="441146" cy="369332"/>
              </a:xfrm>
              <a:prstGeom prst="rect">
                <a:avLst/>
              </a:prstGeom>
              <a:noFill/>
            </p:spPr>
            <p:txBody>
              <a:bodyPr wrap="none" rtlCol="0">
                <a:spAutoFit/>
              </a:bodyPr>
              <a:lstStyle/>
              <a:p>
                <a:r>
                  <a:rPr lang="en-US" altLang="zh-CN" b="0" dirty="0">
                    <a:latin typeface="Arial" panose="020B0604020202020204" pitchFamily="34" charset="0"/>
                    <a:ea typeface="Cambria Math" panose="02040503050406030204" pitchFamily="18" charset="0"/>
                    <a:cs typeface="Arial" panose="020B0604020202020204" pitchFamily="34" charset="0"/>
                  </a:rPr>
                  <a:t>18</a:t>
                </a:r>
                <a:endParaRPr lang="en-C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F58C2E9-57A9-2042-8769-30E8C0DDDD61}"/>
                  </a:ext>
                </a:extLst>
              </p:cNvPr>
              <p:cNvSpPr txBox="1"/>
              <p:nvPr/>
            </p:nvSpPr>
            <p:spPr>
              <a:xfrm>
                <a:off x="5230621" y="5827332"/>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21</a:t>
                </a:r>
                <a:endParaRPr lang="en-C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8188830-1C72-2F45-B19C-C97F95AC99DD}"/>
                  </a:ext>
                </a:extLst>
              </p:cNvPr>
              <p:cNvSpPr txBox="1"/>
              <p:nvPr/>
            </p:nvSpPr>
            <p:spPr>
              <a:xfrm>
                <a:off x="5520993" y="5822693"/>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24</a:t>
                </a:r>
                <a:endParaRPr lang="en-C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98C8DBD-6477-9442-8EFA-5E13B3127D0C}"/>
                  </a:ext>
                </a:extLst>
              </p:cNvPr>
              <p:cNvSpPr txBox="1"/>
              <p:nvPr/>
            </p:nvSpPr>
            <p:spPr>
              <a:xfrm>
                <a:off x="4423243" y="5832908"/>
                <a:ext cx="312906" cy="369332"/>
              </a:xfrm>
              <a:prstGeom prst="rect">
                <a:avLst/>
              </a:prstGeom>
              <a:noFill/>
            </p:spPr>
            <p:txBody>
              <a:bodyPr wrap="none" rtlCol="0">
                <a:spAutoFit/>
              </a:bodyPr>
              <a:lstStyle/>
              <a:p>
                <a:r>
                  <a:rPr lang="en-US" altLang="zh-CN" b="0" dirty="0">
                    <a:latin typeface="Arial" panose="020B0604020202020204" pitchFamily="34" charset="0"/>
                    <a:ea typeface="Cambria Math" panose="02040503050406030204" pitchFamily="18" charset="0"/>
                    <a:cs typeface="Arial" panose="020B0604020202020204" pitchFamily="34" charset="0"/>
                  </a:rPr>
                  <a:t>3</a:t>
                </a:r>
                <a:endParaRPr lang="en-C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0A4AA35-F9CB-2643-BE94-EAB2DF6EA445}"/>
                  </a:ext>
                </a:extLst>
              </p:cNvPr>
              <p:cNvSpPr txBox="1"/>
              <p:nvPr/>
            </p:nvSpPr>
            <p:spPr>
              <a:xfrm>
                <a:off x="4707215" y="5834863"/>
                <a:ext cx="31290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5</a:t>
                </a:r>
                <a:endParaRPr lang="en-CN" dirty="0">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id="{0186D9C9-52D4-634F-B7FF-1D3B97F5537B}"/>
                </a:ext>
              </a:extLst>
            </p:cNvPr>
            <p:cNvGrpSpPr/>
            <p:nvPr/>
          </p:nvGrpSpPr>
          <p:grpSpPr>
            <a:xfrm>
              <a:off x="3275856" y="3507854"/>
              <a:ext cx="2002264" cy="523220"/>
              <a:chOff x="4423243" y="5725125"/>
              <a:chExt cx="2002264" cy="523220"/>
            </a:xfrm>
          </p:grpSpPr>
          <p:grpSp>
            <p:nvGrpSpPr>
              <p:cNvPr id="22" name="Group 21">
                <a:extLst>
                  <a:ext uri="{FF2B5EF4-FFF2-40B4-BE49-F238E27FC236}">
                    <a16:creationId xmlns:a16="http://schemas.microsoft.com/office/drawing/2014/main" id="{43696998-D96D-FA4C-8055-5A3F24FA1F15}"/>
                  </a:ext>
                </a:extLst>
              </p:cNvPr>
              <p:cNvGrpSpPr/>
              <p:nvPr/>
            </p:nvGrpSpPr>
            <p:grpSpPr>
              <a:xfrm>
                <a:off x="4427984" y="5725125"/>
                <a:ext cx="1997523" cy="523220"/>
                <a:chOff x="4427984" y="5725125"/>
                <a:chExt cx="1997523" cy="523220"/>
              </a:xfrm>
            </p:grpSpPr>
            <p:grpSp>
              <p:nvGrpSpPr>
                <p:cNvPr id="28" name="Group 27">
                  <a:extLst>
                    <a:ext uri="{FF2B5EF4-FFF2-40B4-BE49-F238E27FC236}">
                      <a16:creationId xmlns:a16="http://schemas.microsoft.com/office/drawing/2014/main" id="{8EFE6901-5D65-394C-9459-A524078E0251}"/>
                    </a:ext>
                  </a:extLst>
                </p:cNvPr>
                <p:cNvGrpSpPr/>
                <p:nvPr/>
              </p:nvGrpSpPr>
              <p:grpSpPr>
                <a:xfrm>
                  <a:off x="4427984" y="5867640"/>
                  <a:ext cx="1728192" cy="288032"/>
                  <a:chOff x="4427984" y="5867640"/>
                  <a:chExt cx="1728192" cy="288032"/>
                </a:xfrm>
              </p:grpSpPr>
              <p:sp>
                <p:nvSpPr>
                  <p:cNvPr id="31" name="Rectangle 30">
                    <a:extLst>
                      <a:ext uri="{FF2B5EF4-FFF2-40B4-BE49-F238E27FC236}">
                        <a16:creationId xmlns:a16="http://schemas.microsoft.com/office/drawing/2014/main" id="{D041510D-DCD4-214B-BB6A-0A1897C67323}"/>
                      </a:ext>
                    </a:extLst>
                  </p:cNvPr>
                  <p:cNvSpPr/>
                  <p:nvPr/>
                </p:nvSpPr>
                <p:spPr>
                  <a:xfrm>
                    <a:off x="442798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B34A48D8-2EFE-1B48-A8AA-34BB52F5BD41}"/>
                      </a:ext>
                    </a:extLst>
                  </p:cNvPr>
                  <p:cNvSpPr/>
                  <p:nvPr/>
                </p:nvSpPr>
                <p:spPr>
                  <a:xfrm>
                    <a:off x="4716016"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0FA19A4-2488-BB4B-80A3-A1F02F0D3129}"/>
                      </a:ext>
                    </a:extLst>
                  </p:cNvPr>
                  <p:cNvSpPr/>
                  <p:nvPr/>
                </p:nvSpPr>
                <p:spPr>
                  <a:xfrm>
                    <a:off x="5004048"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A3EB5E42-203A-834D-8A62-6C7D1AADE419}"/>
                      </a:ext>
                    </a:extLst>
                  </p:cNvPr>
                  <p:cNvSpPr/>
                  <p:nvPr/>
                </p:nvSpPr>
                <p:spPr>
                  <a:xfrm>
                    <a:off x="5292080"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923652EB-5DD5-2843-B665-EF790E21DCB3}"/>
                      </a:ext>
                    </a:extLst>
                  </p:cNvPr>
                  <p:cNvSpPr/>
                  <p:nvPr/>
                </p:nvSpPr>
                <p:spPr>
                  <a:xfrm>
                    <a:off x="5580112"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71313945-FF22-194E-A3F0-E11AB0D57F85}"/>
                      </a:ext>
                    </a:extLst>
                  </p:cNvPr>
                  <p:cNvSpPr/>
                  <p:nvPr/>
                </p:nvSpPr>
                <p:spPr>
                  <a:xfrm>
                    <a:off x="5868144" y="5867640"/>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grpSp>
            <p:sp>
              <p:nvSpPr>
                <p:cNvPr id="29" name="Rectangle 28">
                  <a:extLst>
                    <a:ext uri="{FF2B5EF4-FFF2-40B4-BE49-F238E27FC236}">
                      <a16:creationId xmlns:a16="http://schemas.microsoft.com/office/drawing/2014/main" id="{6C67A12D-DA79-9141-A315-E63D863561C5}"/>
                    </a:ext>
                  </a:extLst>
                </p:cNvPr>
                <p:cNvSpPr/>
                <p:nvPr/>
              </p:nvSpPr>
              <p:spPr>
                <a:xfrm>
                  <a:off x="6052116" y="5887974"/>
                  <a:ext cx="211008" cy="25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08C47D-A7D9-1D49-9CC8-ACB842E00BF7}"/>
                        </a:ext>
                      </a:extLst>
                    </p:cNvPr>
                    <p:cNvSpPr txBox="1"/>
                    <p:nvPr/>
                  </p:nvSpPr>
                  <p:spPr>
                    <a:xfrm>
                      <a:off x="5833678" y="5725125"/>
                      <a:ext cx="5918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N" sz="2800" i="1" smtClean="0">
                                <a:latin typeface="Cambria Math" panose="02040503050406030204" pitchFamily="18" charset="0"/>
                                <a:ea typeface="Cambria Math" panose="02040503050406030204" pitchFamily="18" charset="0"/>
                              </a:rPr>
                              <m:t>⋯</m:t>
                            </m:r>
                          </m:oMath>
                        </m:oMathPara>
                      </a14:m>
                      <a:endParaRPr lang="en-CN" sz="2800" dirty="0">
                        <a:latin typeface="Arial" panose="020B0604020202020204" pitchFamily="34" charset="0"/>
                        <a:cs typeface="Arial" panose="020B0604020202020204" pitchFamily="34" charset="0"/>
                      </a:endParaRPr>
                    </a:p>
                  </p:txBody>
                </p:sp>
              </mc:Choice>
              <mc:Fallback xmlns="">
                <p:sp>
                  <p:nvSpPr>
                    <p:cNvPr id="30" name="TextBox 29">
                      <a:extLst>
                        <a:ext uri="{FF2B5EF4-FFF2-40B4-BE49-F238E27FC236}">
                          <a16:creationId xmlns:a16="http://schemas.microsoft.com/office/drawing/2014/main" id="{5008C47D-A7D9-1D49-9CC8-ACB842E00BF7}"/>
                        </a:ext>
                      </a:extLst>
                    </p:cNvPr>
                    <p:cNvSpPr txBox="1">
                      <a:spLocks noRot="1" noChangeAspect="1" noMove="1" noResize="1" noEditPoints="1" noAdjustHandles="1" noChangeArrowheads="1" noChangeShapeType="1" noTextEdit="1"/>
                    </p:cNvSpPr>
                    <p:nvPr/>
                  </p:nvSpPr>
                  <p:spPr>
                    <a:xfrm>
                      <a:off x="5833678" y="5725125"/>
                      <a:ext cx="591829" cy="523220"/>
                    </a:xfrm>
                    <a:prstGeom prst="rect">
                      <a:avLst/>
                    </a:prstGeom>
                    <a:blipFill>
                      <a:blip r:embed="rId4"/>
                      <a:stretch>
                        <a:fillRect/>
                      </a:stretch>
                    </a:blipFill>
                  </p:spPr>
                  <p:txBody>
                    <a:bodyPr/>
                    <a:lstStyle/>
                    <a:p>
                      <a:r>
                        <a:rPr lang="en-CN">
                          <a:noFill/>
                        </a:rPr>
                        <a:t> </a:t>
                      </a:r>
                    </a:p>
                  </p:txBody>
                </p:sp>
              </mc:Fallback>
            </mc:AlternateContent>
          </p:grpSp>
          <p:sp>
            <p:nvSpPr>
              <p:cNvPr id="23" name="TextBox 22">
                <a:extLst>
                  <a:ext uri="{FF2B5EF4-FFF2-40B4-BE49-F238E27FC236}">
                    <a16:creationId xmlns:a16="http://schemas.microsoft.com/office/drawing/2014/main" id="{DACA0ACC-6E72-0945-B4B8-579FDF2B0362}"/>
                  </a:ext>
                </a:extLst>
              </p:cNvPr>
              <p:cNvSpPr txBox="1"/>
              <p:nvPr/>
            </p:nvSpPr>
            <p:spPr>
              <a:xfrm>
                <a:off x="4912393" y="5822693"/>
                <a:ext cx="441146" cy="369332"/>
              </a:xfrm>
              <a:prstGeom prst="rect">
                <a:avLst/>
              </a:prstGeom>
              <a:noFill/>
            </p:spPr>
            <p:txBody>
              <a:bodyPr wrap="none" rtlCol="0">
                <a:spAutoFit/>
              </a:bodyPr>
              <a:lstStyle/>
              <a:p>
                <a:r>
                  <a:rPr lang="en-US" altLang="zh-CN" b="0" dirty="0">
                    <a:latin typeface="Arial" panose="020B0604020202020204" pitchFamily="34" charset="0"/>
                    <a:ea typeface="Cambria Math" panose="02040503050406030204" pitchFamily="18" charset="0"/>
                    <a:cs typeface="Arial" panose="020B0604020202020204" pitchFamily="34" charset="0"/>
                  </a:rPr>
                  <a:t>12</a:t>
                </a:r>
                <a:endParaRPr lang="en-CN"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C3A57016-0C1C-E742-AFDC-0945D191F69C}"/>
                  </a:ext>
                </a:extLst>
              </p:cNvPr>
              <p:cNvSpPr txBox="1"/>
              <p:nvPr/>
            </p:nvSpPr>
            <p:spPr>
              <a:xfrm>
                <a:off x="5207320" y="5827332"/>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16</a:t>
                </a:r>
                <a:endParaRPr lang="en-CN"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5F88B890-2D3F-B045-9270-2772A10AF835}"/>
                  </a:ext>
                </a:extLst>
              </p:cNvPr>
              <p:cNvSpPr txBox="1"/>
              <p:nvPr/>
            </p:nvSpPr>
            <p:spPr>
              <a:xfrm>
                <a:off x="5520993" y="5822693"/>
                <a:ext cx="44114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33</a:t>
                </a:r>
                <a:endParaRPr lang="en-CN"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29DA0062-C827-2C4D-93D2-CAAC37B4CB4B}"/>
                  </a:ext>
                </a:extLst>
              </p:cNvPr>
              <p:cNvSpPr txBox="1"/>
              <p:nvPr/>
            </p:nvSpPr>
            <p:spPr>
              <a:xfrm>
                <a:off x="4423243" y="5832908"/>
                <a:ext cx="312906" cy="369332"/>
              </a:xfrm>
              <a:prstGeom prst="rect">
                <a:avLst/>
              </a:prstGeom>
              <a:noFill/>
            </p:spPr>
            <p:txBody>
              <a:bodyPr wrap="none" rtlCol="0">
                <a:spAutoFit/>
              </a:bodyPr>
              <a:lstStyle/>
              <a:p>
                <a:r>
                  <a:rPr lang="en-US" altLang="zh-CN" dirty="0">
                    <a:latin typeface="Arial" panose="020B0604020202020204" pitchFamily="34" charset="0"/>
                    <a:ea typeface="Cambria Math" panose="02040503050406030204" pitchFamily="18" charset="0"/>
                    <a:cs typeface="Arial" panose="020B0604020202020204" pitchFamily="34" charset="0"/>
                  </a:rPr>
                  <a:t>2</a:t>
                </a:r>
                <a:endParaRPr lang="en-CN"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80B5C7D0-1CC1-5543-8BC8-4CCCA0840BAC}"/>
                  </a:ext>
                </a:extLst>
              </p:cNvPr>
              <p:cNvSpPr txBox="1"/>
              <p:nvPr/>
            </p:nvSpPr>
            <p:spPr>
              <a:xfrm>
                <a:off x="4707215" y="5834863"/>
                <a:ext cx="31290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7</a:t>
                </a:r>
                <a:endParaRPr lang="en-CN" dirty="0">
                  <a:latin typeface="Arial" panose="020B0604020202020204" pitchFamily="34" charset="0"/>
                  <a:cs typeface="Arial" panose="020B0604020202020204" pitchFamily="34" charset="0"/>
                </a:endParaRPr>
              </a:p>
            </p:txBody>
          </p:sp>
        </p:grpSp>
        <p:cxnSp>
          <p:nvCxnSpPr>
            <p:cNvPr id="3" name="Straight Arrow Connector 2">
              <a:extLst>
                <a:ext uri="{FF2B5EF4-FFF2-40B4-BE49-F238E27FC236}">
                  <a16:creationId xmlns:a16="http://schemas.microsoft.com/office/drawing/2014/main" id="{816FA686-EA5F-1D44-8804-4678E053C21C}"/>
                </a:ext>
              </a:extLst>
            </p:cNvPr>
            <p:cNvCxnSpPr>
              <a:cxnSpLocks/>
            </p:cNvCxnSpPr>
            <p:nvPr/>
          </p:nvCxnSpPr>
          <p:spPr>
            <a:xfrm flipH="1">
              <a:off x="3424613" y="3159340"/>
              <a:ext cx="0" cy="32257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D77CC1D-E460-A242-A2F1-3AA9D6F04A8D}"/>
                </a:ext>
              </a:extLst>
            </p:cNvPr>
            <p:cNvCxnSpPr>
              <a:cxnSpLocks/>
            </p:cNvCxnSpPr>
            <p:nvPr/>
          </p:nvCxnSpPr>
          <p:spPr>
            <a:xfrm flipH="1">
              <a:off x="3436389" y="3974754"/>
              <a:ext cx="0" cy="322570"/>
            </a:xfrm>
            <a:prstGeom prst="straightConnector1">
              <a:avLst/>
            </a:prstGeom>
            <a:ln w="254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37FA7295-EBB0-EC4F-9DD8-9BD783F6A9A7}"/>
                </a:ext>
              </a:extLst>
            </p:cNvPr>
            <p:cNvGrpSpPr/>
            <p:nvPr/>
          </p:nvGrpSpPr>
          <p:grpSpPr>
            <a:xfrm>
              <a:off x="2791614" y="4342994"/>
              <a:ext cx="3163984" cy="523220"/>
              <a:chOff x="3280597" y="4700713"/>
              <a:chExt cx="3163984" cy="523220"/>
            </a:xfrm>
          </p:grpSpPr>
          <p:sp>
            <p:nvSpPr>
              <p:cNvPr id="47" name="Rectangle 46">
                <a:extLst>
                  <a:ext uri="{FF2B5EF4-FFF2-40B4-BE49-F238E27FC236}">
                    <a16:creationId xmlns:a16="http://schemas.microsoft.com/office/drawing/2014/main" id="{157D362B-8538-B14F-B918-08878CD5F98D}"/>
                  </a:ext>
                </a:extLst>
              </p:cNvPr>
              <p:cNvSpPr/>
              <p:nvPr/>
            </p:nvSpPr>
            <p:spPr>
              <a:xfrm>
                <a:off x="4432725"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201CF9FC-D672-1A44-9F58-52374EDC8B68}"/>
                  </a:ext>
                </a:extLst>
              </p:cNvPr>
              <p:cNvSpPr/>
              <p:nvPr/>
            </p:nvSpPr>
            <p:spPr>
              <a:xfrm>
                <a:off x="4720757"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29B6ACA7-5C01-BE49-B07D-C54E5E72E53C}"/>
                  </a:ext>
                </a:extLst>
              </p:cNvPr>
              <p:cNvSpPr/>
              <p:nvPr/>
            </p:nvSpPr>
            <p:spPr>
              <a:xfrm>
                <a:off x="5008789"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0DB2D1A2-EE8B-144A-B99D-2D10BA3DD0ED}"/>
                  </a:ext>
                </a:extLst>
              </p:cNvPr>
              <p:cNvSpPr/>
              <p:nvPr/>
            </p:nvSpPr>
            <p:spPr>
              <a:xfrm>
                <a:off x="5296821"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B4377342-7D15-AF48-AEFD-B9D442541BC7}"/>
                  </a:ext>
                </a:extLst>
              </p:cNvPr>
              <p:cNvSpPr/>
              <p:nvPr/>
            </p:nvSpPr>
            <p:spPr>
              <a:xfrm>
                <a:off x="5584853"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1A24A627-A755-6948-822D-CC0EEF57B607}"/>
                  </a:ext>
                </a:extLst>
              </p:cNvPr>
              <p:cNvSpPr/>
              <p:nvPr/>
            </p:nvSpPr>
            <p:spPr>
              <a:xfrm>
                <a:off x="5872885"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ED031755-A461-A64E-AF88-7EE94F7918D6}"/>
                  </a:ext>
                </a:extLst>
              </p:cNvPr>
              <p:cNvSpPr/>
              <p:nvPr/>
            </p:nvSpPr>
            <p:spPr>
              <a:xfrm>
                <a:off x="6084866" y="4847170"/>
                <a:ext cx="211008" cy="2388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5C15C1D-7025-AB44-B583-7D371B2E4A89}"/>
                      </a:ext>
                    </a:extLst>
                  </p:cNvPr>
                  <p:cNvSpPr txBox="1"/>
                  <p:nvPr/>
                </p:nvSpPr>
                <p:spPr>
                  <a:xfrm>
                    <a:off x="5852752" y="4700713"/>
                    <a:ext cx="5918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N" sz="2800" i="1" smtClean="0">
                              <a:latin typeface="Cambria Math" panose="02040503050406030204" pitchFamily="18" charset="0"/>
                              <a:ea typeface="Cambria Math" panose="02040503050406030204" pitchFamily="18" charset="0"/>
                            </a:rPr>
                            <m:t>⋯</m:t>
                          </m:r>
                        </m:oMath>
                      </m:oMathPara>
                    </a14:m>
                    <a:endParaRPr lang="en-CN" sz="2800" dirty="0">
                      <a:latin typeface="Arial" panose="020B0604020202020204" pitchFamily="34" charset="0"/>
                      <a:cs typeface="Arial" panose="020B0604020202020204" pitchFamily="34" charset="0"/>
                    </a:endParaRPr>
                  </a:p>
                </p:txBody>
              </p:sp>
            </mc:Choice>
            <mc:Fallback xmlns="">
              <p:sp>
                <p:nvSpPr>
                  <p:cNvPr id="46" name="TextBox 45">
                    <a:extLst>
                      <a:ext uri="{FF2B5EF4-FFF2-40B4-BE49-F238E27FC236}">
                        <a16:creationId xmlns:a16="http://schemas.microsoft.com/office/drawing/2014/main" id="{D5C15C1D-7025-AB44-B583-7D371B2E4A89}"/>
                      </a:ext>
                    </a:extLst>
                  </p:cNvPr>
                  <p:cNvSpPr txBox="1">
                    <a:spLocks noRot="1" noChangeAspect="1" noMove="1" noResize="1" noEditPoints="1" noAdjustHandles="1" noChangeArrowheads="1" noChangeShapeType="1" noTextEdit="1"/>
                  </p:cNvSpPr>
                  <p:nvPr/>
                </p:nvSpPr>
                <p:spPr>
                  <a:xfrm>
                    <a:off x="5852752" y="4700713"/>
                    <a:ext cx="591829" cy="523220"/>
                  </a:xfrm>
                  <a:prstGeom prst="rect">
                    <a:avLst/>
                  </a:prstGeom>
                  <a:blipFill>
                    <a:blip r:embed="rId5"/>
                    <a:stretch>
                      <a:fillRect/>
                    </a:stretch>
                  </a:blipFill>
                </p:spPr>
                <p:txBody>
                  <a:bodyPr/>
                  <a:lstStyle/>
                  <a:p>
                    <a:r>
                      <a:rPr lang="en-CN">
                        <a:noFill/>
                      </a:rPr>
                      <a:t> </a:t>
                    </a:r>
                  </a:p>
                </p:txBody>
              </p:sp>
            </mc:Fallback>
          </mc:AlternateContent>
          <p:sp>
            <p:nvSpPr>
              <p:cNvPr id="56" name="Rectangle 55">
                <a:extLst>
                  <a:ext uri="{FF2B5EF4-FFF2-40B4-BE49-F238E27FC236}">
                    <a16:creationId xmlns:a16="http://schemas.microsoft.com/office/drawing/2014/main" id="{6434F7F2-5FE4-104F-9ED3-094CF6274D7E}"/>
                  </a:ext>
                </a:extLst>
              </p:cNvPr>
              <p:cNvSpPr/>
              <p:nvPr/>
            </p:nvSpPr>
            <p:spPr>
              <a:xfrm>
                <a:off x="3280597"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315AFB3-76C8-664E-9186-3927EFCB81B2}"/>
                  </a:ext>
                </a:extLst>
              </p:cNvPr>
              <p:cNvSpPr/>
              <p:nvPr/>
            </p:nvSpPr>
            <p:spPr>
              <a:xfrm>
                <a:off x="3568629"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03553028-90F2-1942-93A0-039C9DF20B9E}"/>
                  </a:ext>
                </a:extLst>
              </p:cNvPr>
              <p:cNvSpPr/>
              <p:nvPr/>
            </p:nvSpPr>
            <p:spPr>
              <a:xfrm>
                <a:off x="3856661"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692D73C1-0F05-2245-830A-014B5F10CDA6}"/>
                  </a:ext>
                </a:extLst>
              </p:cNvPr>
              <p:cNvSpPr/>
              <p:nvPr/>
            </p:nvSpPr>
            <p:spPr>
              <a:xfrm>
                <a:off x="4144693" y="4822604"/>
                <a:ext cx="288032" cy="2880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latin typeface="Arial" panose="020B0604020202020204" pitchFamily="34" charset="0"/>
                  <a:cs typeface="Arial" panose="020B0604020202020204" pitchFamily="34" charset="0"/>
                </a:endParaRPr>
              </a:p>
            </p:txBody>
          </p:sp>
        </p:grpSp>
      </p:grpSp>
      <p:grpSp>
        <p:nvGrpSpPr>
          <p:cNvPr id="54" name="组合 53">
            <a:extLst>
              <a:ext uri="{FF2B5EF4-FFF2-40B4-BE49-F238E27FC236}">
                <a16:creationId xmlns:a16="http://schemas.microsoft.com/office/drawing/2014/main" id="{9CE6E8E8-3DAC-AD4F-8ECD-1E4FF14BC10A}"/>
              </a:ext>
            </a:extLst>
          </p:cNvPr>
          <p:cNvGrpSpPr>
            <a:grpSpLocks noChangeAspect="1"/>
          </p:cNvGrpSpPr>
          <p:nvPr/>
        </p:nvGrpSpPr>
        <p:grpSpPr>
          <a:xfrm>
            <a:off x="6516216" y="3573016"/>
            <a:ext cx="2170581" cy="2553147"/>
            <a:chOff x="6300192" y="1320015"/>
            <a:chExt cx="2823106" cy="3320679"/>
          </a:xfrm>
        </p:grpSpPr>
        <p:pic>
          <p:nvPicPr>
            <p:cNvPr id="60" name="图片 59" descr="图片包含 图示&#10;&#10;描述已自动生成">
              <a:extLst>
                <a:ext uri="{FF2B5EF4-FFF2-40B4-BE49-F238E27FC236}">
                  <a16:creationId xmlns:a16="http://schemas.microsoft.com/office/drawing/2014/main" id="{EAD0DEA3-48BD-E844-A59F-B3EE88CFF65C}"/>
                </a:ext>
              </a:extLst>
            </p:cNvPr>
            <p:cNvPicPr>
              <a:picLocks noChangeAspect="1"/>
            </p:cNvPicPr>
            <p:nvPr/>
          </p:nvPicPr>
          <p:blipFill rotWithShape="1">
            <a:blip r:embed="rId6">
              <a:extLst>
                <a:ext uri="{28A0092B-C50C-407E-A947-70E740481C1C}">
                  <a14:useLocalDpi xmlns:a14="http://schemas.microsoft.com/office/drawing/2010/main" val="0"/>
                </a:ext>
              </a:extLst>
            </a:blip>
            <a:srcRect l="19762" t="36402" r="10687" b="13710"/>
            <a:stretch/>
          </p:blipFill>
          <p:spPr>
            <a:xfrm>
              <a:off x="6300192" y="2781300"/>
              <a:ext cx="2592288" cy="1859394"/>
            </a:xfrm>
            <a:prstGeom prst="rect">
              <a:avLst/>
            </a:prstGeom>
          </p:spPr>
        </p:pic>
        <p:sp>
          <p:nvSpPr>
            <p:cNvPr id="61" name="云形标注 60">
              <a:extLst>
                <a:ext uri="{FF2B5EF4-FFF2-40B4-BE49-F238E27FC236}">
                  <a16:creationId xmlns:a16="http://schemas.microsoft.com/office/drawing/2014/main" id="{6A0257A5-4237-4B44-AD3E-E6B6C29CD713}"/>
                </a:ext>
              </a:extLst>
            </p:cNvPr>
            <p:cNvSpPr/>
            <p:nvPr/>
          </p:nvSpPr>
          <p:spPr>
            <a:xfrm>
              <a:off x="6876254" y="1320015"/>
              <a:ext cx="2247044" cy="1172881"/>
            </a:xfrm>
            <a:prstGeom prst="cloudCallout">
              <a:avLst>
                <a:gd name="adj1" fmla="val -10655"/>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Courier" pitchFamily="2" charset="0"/>
                  <a:cs typeface="Courier New" panose="02070309020205020404" pitchFamily="49" charset="0"/>
                </a:rPr>
                <a:t>Hmmm</a:t>
              </a:r>
            </a:p>
            <a:p>
              <a:pPr algn="ctr"/>
              <a:r>
                <a:rPr kumimoji="1" lang="en-US" altLang="zh-CN" sz="1600" dirty="0">
                  <a:latin typeface="Courier" pitchFamily="2" charset="0"/>
                  <a:cs typeface="Courier New" panose="02070309020205020404" pitchFamily="49" charset="0"/>
                </a:rPr>
                <a:t>Merging?</a:t>
              </a:r>
              <a:endParaRPr kumimoji="1" lang="zh-CN" altLang="en-US" sz="1600" dirty="0">
                <a:latin typeface="Courier" pitchFamily="2" charset="0"/>
                <a:cs typeface="Courier New" panose="02070309020205020404" pitchFamily="49" charset="0"/>
              </a:endParaRPr>
            </a:p>
          </p:txBody>
        </p:sp>
      </p:grpSp>
      <p:pic>
        <p:nvPicPr>
          <p:cNvPr id="9220" name="Picture 9219" descr="temp.png"/>
          <p:cNvPicPr>
            <a:picLocks noChangeAspect="1"/>
          </p:cNvPicPr>
          <p:nvPr/>
        </p:nvPicPr>
        <p:blipFill>
          <a:blip r:embed="rId7"/>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0746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328863"/>
            <a:ext cx="23304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p:cNvSpPr>
            <a:spLocks noGrp="1" noChangeArrowheads="1"/>
          </p:cNvSpPr>
          <p:nvPr>
            <p:ph type="title"/>
          </p:nvPr>
        </p:nvSpPr>
        <p:spPr/>
        <p:txBody>
          <a:bodyPr/>
          <a:lstStyle/>
          <a:p>
            <a:r>
              <a:rPr lang="en-US" altLang="en-US" dirty="0">
                <a:latin typeface="Arial" charset="0"/>
                <a:cs typeface="Arial" charset="0"/>
              </a:rPr>
              <a:t>Classifications</a:t>
            </a:r>
          </a:p>
        </p:txBody>
      </p:sp>
      <p:sp>
        <p:nvSpPr>
          <p:cNvPr id="17412"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operations of a sorting algorithm are based on the actions performed:</a:t>
            </a:r>
          </a:p>
          <a:p>
            <a:pPr lvl="1"/>
            <a:endParaRPr lang="en-US" altLang="en-US" dirty="0">
              <a:latin typeface="Arial" charset="0"/>
              <a:cs typeface="Arial" charset="0"/>
            </a:endParaRPr>
          </a:p>
          <a:p>
            <a:pPr lvl="1"/>
            <a:r>
              <a:rPr lang="en-US" altLang="en-US" dirty="0">
                <a:latin typeface="Arial" charset="0"/>
                <a:cs typeface="Arial" charset="0"/>
              </a:rPr>
              <a:t>Insertion</a:t>
            </a:r>
          </a:p>
          <a:p>
            <a:pPr lvl="1"/>
            <a:endParaRPr lang="en-US" altLang="en-US" dirty="0">
              <a:latin typeface="Arial" charset="0"/>
              <a:cs typeface="Arial" charset="0"/>
            </a:endParaRPr>
          </a:p>
          <a:p>
            <a:pPr lvl="1"/>
            <a:r>
              <a:rPr lang="en-US" altLang="en-US" dirty="0">
                <a:latin typeface="Arial" charset="0"/>
                <a:cs typeface="Arial" charset="0"/>
              </a:rPr>
              <a:t>Exchanging </a:t>
            </a:r>
          </a:p>
          <a:p>
            <a:pPr lvl="1"/>
            <a:endParaRPr lang="en-US" altLang="en-US" dirty="0">
              <a:latin typeface="Arial" charset="0"/>
              <a:cs typeface="Arial" charset="0"/>
            </a:endParaRPr>
          </a:p>
          <a:p>
            <a:pPr lvl="1"/>
            <a:r>
              <a:rPr lang="en-US" altLang="en-US" dirty="0">
                <a:latin typeface="Arial" charset="0"/>
                <a:cs typeface="Arial" charset="0"/>
              </a:rPr>
              <a:t>Selection  </a:t>
            </a:r>
          </a:p>
          <a:p>
            <a:pPr lvl="1"/>
            <a:endParaRPr lang="en-US" altLang="en-US" dirty="0">
              <a:latin typeface="Arial" charset="0"/>
              <a:cs typeface="Arial" charset="0"/>
            </a:endParaRPr>
          </a:p>
          <a:p>
            <a:pPr lvl="1"/>
            <a:r>
              <a:rPr lang="en-US" altLang="en-US" dirty="0">
                <a:latin typeface="Arial" charset="0"/>
                <a:cs typeface="Arial" charset="0"/>
              </a:rPr>
              <a:t>Merging </a:t>
            </a:r>
          </a:p>
          <a:p>
            <a:pPr lvl="1"/>
            <a:endParaRPr lang="en-US" altLang="en-US" dirty="0">
              <a:latin typeface="Arial" charset="0"/>
              <a:cs typeface="Arial" charset="0"/>
            </a:endParaRPr>
          </a:p>
          <a:p>
            <a:pPr lvl="1"/>
            <a:r>
              <a:rPr lang="en-US" altLang="en-US" dirty="0">
                <a:latin typeface="Arial" charset="0"/>
                <a:cs typeface="Arial" charset="0"/>
              </a:rPr>
              <a:t>Distribution </a:t>
            </a:r>
          </a:p>
        </p:txBody>
      </p:sp>
      <p:pic>
        <p:nvPicPr>
          <p:cNvPr id="17413" name="Picture 17412"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547200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02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2 and 3:   2 &lt; 3</a:t>
            </a:r>
          </a:p>
          <a:p>
            <a:pPr lvl="1"/>
            <a:r>
              <a:rPr lang="en-US" altLang="en-US" dirty="0">
                <a:latin typeface="Arial" charset="0"/>
                <a:cs typeface="Arial" charset="0"/>
              </a:rPr>
              <a:t>Copy 2 down</a:t>
            </a:r>
          </a:p>
          <a:p>
            <a:pPr lvl="1"/>
            <a:r>
              <a:rPr lang="en-US" altLang="en-US" dirty="0">
                <a:latin typeface="Arial" charset="0"/>
                <a:cs typeface="Arial" charset="0"/>
              </a:rPr>
              <a:t>Increment the corresponding indices</a:t>
            </a:r>
          </a:p>
        </p:txBody>
      </p:sp>
      <p:pic>
        <p:nvPicPr>
          <p:cNvPr id="10244" name="Picture 19" descr="mergesor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82312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10244"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85480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126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3 and 7</a:t>
            </a:r>
          </a:p>
          <a:p>
            <a:pPr lvl="1"/>
            <a:r>
              <a:rPr lang="en-US" altLang="en-US">
                <a:latin typeface="Arial" charset="0"/>
                <a:cs typeface="Arial" charset="0"/>
              </a:rPr>
              <a:t>Copy 3 down</a:t>
            </a:r>
          </a:p>
          <a:p>
            <a:pPr lvl="1"/>
            <a:r>
              <a:rPr lang="en-US" altLang="en-US">
                <a:latin typeface="Arial" charset="0"/>
                <a:cs typeface="Arial" charset="0"/>
              </a:rPr>
              <a:t>Increment the corresponding indices</a:t>
            </a:r>
          </a:p>
        </p:txBody>
      </p:sp>
      <p:pic>
        <p:nvPicPr>
          <p:cNvPr id="11268" name="Picture 4" descr="mergesort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a:extLst>
              <a:ext uri="{FF2B5EF4-FFF2-40B4-BE49-F238E27FC236}">
                <a16:creationId xmlns:a16="http://schemas.microsoft.com/office/drawing/2014/main" id="{3F3B5138-E307-0943-8EB2-D43AA603929A}"/>
              </a:ext>
            </a:extLst>
          </p:cNvPr>
          <p:cNvGrpSpPr>
            <a:grpSpLocks noChangeAspect="1"/>
          </p:cNvGrpSpPr>
          <p:nvPr/>
        </p:nvGrpSpPr>
        <p:grpSpPr>
          <a:xfrm>
            <a:off x="6516216" y="3573016"/>
            <a:ext cx="2170581" cy="2553147"/>
            <a:chOff x="6300192" y="1320015"/>
            <a:chExt cx="2823106" cy="3320679"/>
          </a:xfrm>
        </p:grpSpPr>
        <p:pic>
          <p:nvPicPr>
            <p:cNvPr id="6" name="图片 5" descr="图片包含 图示&#10;&#10;描述已自动生成">
              <a:extLst>
                <a:ext uri="{FF2B5EF4-FFF2-40B4-BE49-F238E27FC236}">
                  <a16:creationId xmlns:a16="http://schemas.microsoft.com/office/drawing/2014/main" id="{2C04B8C3-8895-204C-B42F-566B691D03D9}"/>
                </a:ext>
              </a:extLst>
            </p:cNvPr>
            <p:cNvPicPr>
              <a:picLocks noChangeAspect="1"/>
            </p:cNvPicPr>
            <p:nvPr/>
          </p:nvPicPr>
          <p:blipFill rotWithShape="1">
            <a:blip r:embed="rId4">
              <a:extLst>
                <a:ext uri="{28A0092B-C50C-407E-A947-70E740481C1C}">
                  <a14:useLocalDpi xmlns:a14="http://schemas.microsoft.com/office/drawing/2010/main" val="0"/>
                </a:ext>
              </a:extLst>
            </a:blip>
            <a:srcRect l="19762" t="36402" r="10687" b="13710"/>
            <a:stretch/>
          </p:blipFill>
          <p:spPr>
            <a:xfrm>
              <a:off x="6300192" y="2781300"/>
              <a:ext cx="2592288" cy="1859394"/>
            </a:xfrm>
            <a:prstGeom prst="rect">
              <a:avLst/>
            </a:prstGeom>
          </p:spPr>
        </p:pic>
        <p:sp>
          <p:nvSpPr>
            <p:cNvPr id="7" name="云形标注 6">
              <a:extLst>
                <a:ext uri="{FF2B5EF4-FFF2-40B4-BE49-F238E27FC236}">
                  <a16:creationId xmlns:a16="http://schemas.microsoft.com/office/drawing/2014/main" id="{E2A3E34D-45B3-C845-8036-19E11958EAF6}"/>
                </a:ext>
              </a:extLst>
            </p:cNvPr>
            <p:cNvSpPr/>
            <p:nvPr/>
          </p:nvSpPr>
          <p:spPr>
            <a:xfrm>
              <a:off x="6876254" y="1320015"/>
              <a:ext cx="2247044" cy="1172881"/>
            </a:xfrm>
            <a:prstGeom prst="cloudCallout">
              <a:avLst>
                <a:gd name="adj1" fmla="val -10655"/>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Courier" pitchFamily="2" charset="0"/>
                  <a:cs typeface="Courier New" panose="02070309020205020404" pitchFamily="49" charset="0"/>
                </a:rPr>
                <a:t>Still Merging?</a:t>
              </a:r>
              <a:endParaRPr kumimoji="1" lang="zh-CN" altLang="en-US" sz="1600" dirty="0">
                <a:latin typeface="Courier" pitchFamily="2" charset="0"/>
                <a:cs typeface="Courier New" panose="02070309020205020404" pitchFamily="49" charset="0"/>
              </a:endParaRPr>
            </a:p>
          </p:txBody>
        </p:sp>
      </p:grpSp>
      <p:pic>
        <p:nvPicPr>
          <p:cNvPr id="11269" name="Picture 11268"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827028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85507"/>
            <a:ext cx="8229600" cy="1143000"/>
          </a:xfrm>
        </p:spPr>
        <p:txBody>
          <a:bodyPr/>
          <a:lstStyle/>
          <a:p>
            <a:r>
              <a:rPr lang="en-US" altLang="en-US" dirty="0">
                <a:latin typeface="Arial" charset="0"/>
                <a:cs typeface="Arial" charset="0"/>
              </a:rPr>
              <a:t>Merging Example</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5 and 7</a:t>
            </a:r>
          </a:p>
          <a:p>
            <a:pPr lvl="1"/>
            <a:r>
              <a:rPr lang="en-US" altLang="en-US" dirty="0">
                <a:latin typeface="Arial" charset="0"/>
                <a:cs typeface="Arial" charset="0"/>
              </a:rPr>
              <a:t>Copy 5 down</a:t>
            </a:r>
          </a:p>
          <a:p>
            <a:pPr lvl="1"/>
            <a:r>
              <a:rPr lang="en-US" altLang="en-US" dirty="0">
                <a:latin typeface="Arial" charset="0"/>
                <a:cs typeface="Arial" charset="0"/>
              </a:rPr>
              <a:t>Increment the appropriate indices</a:t>
            </a:r>
          </a:p>
        </p:txBody>
      </p:sp>
      <p:pic>
        <p:nvPicPr>
          <p:cNvPr id="12292" name="Picture 4" descr="mergesort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12292"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40230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331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18 and 7</a:t>
            </a:r>
          </a:p>
          <a:p>
            <a:pPr lvl="1"/>
            <a:r>
              <a:rPr lang="en-US" altLang="en-US">
                <a:latin typeface="Arial" charset="0"/>
                <a:cs typeface="Arial" charset="0"/>
              </a:rPr>
              <a:t>Copy 7 down</a:t>
            </a:r>
          </a:p>
          <a:p>
            <a:pPr lvl="1"/>
            <a:r>
              <a:rPr lang="en-US" altLang="en-US">
                <a:latin typeface="Arial" charset="0"/>
                <a:cs typeface="Arial" charset="0"/>
              </a:rPr>
              <a:t>Increment...</a:t>
            </a:r>
          </a:p>
        </p:txBody>
      </p:sp>
      <p:pic>
        <p:nvPicPr>
          <p:cNvPr id="13316" name="Picture 4" descr="mergesort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13316"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50212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43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18 and 12</a:t>
            </a:r>
          </a:p>
          <a:p>
            <a:pPr lvl="1"/>
            <a:r>
              <a:rPr lang="en-US" altLang="en-US" dirty="0">
                <a:latin typeface="Arial" charset="0"/>
                <a:cs typeface="Arial" charset="0"/>
              </a:rPr>
              <a:t>Copy 12 down</a:t>
            </a:r>
          </a:p>
          <a:p>
            <a:pPr lvl="1"/>
            <a:r>
              <a:rPr lang="en-US" altLang="en-US" dirty="0">
                <a:latin typeface="Arial" charset="0"/>
                <a:cs typeface="Arial" charset="0"/>
              </a:rPr>
              <a:t>Increment...</a:t>
            </a:r>
          </a:p>
        </p:txBody>
      </p:sp>
      <p:pic>
        <p:nvPicPr>
          <p:cNvPr id="14340" name="Picture 4" descr="mergesort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a:extLst>
              <a:ext uri="{FF2B5EF4-FFF2-40B4-BE49-F238E27FC236}">
                <a16:creationId xmlns:a16="http://schemas.microsoft.com/office/drawing/2014/main" id="{9135089A-1EB3-274D-8E64-2C9244952F90}"/>
              </a:ext>
            </a:extLst>
          </p:cNvPr>
          <p:cNvGrpSpPr/>
          <p:nvPr/>
        </p:nvGrpSpPr>
        <p:grpSpPr>
          <a:xfrm>
            <a:off x="6195222" y="3648075"/>
            <a:ext cx="2491578" cy="2478088"/>
            <a:chOff x="6195222" y="3573016"/>
            <a:chExt cx="2491575" cy="2553147"/>
          </a:xfrm>
        </p:grpSpPr>
        <p:sp>
          <p:nvSpPr>
            <p:cNvPr id="9" name="云形标注 8">
              <a:extLst>
                <a:ext uri="{FF2B5EF4-FFF2-40B4-BE49-F238E27FC236}">
                  <a16:creationId xmlns:a16="http://schemas.microsoft.com/office/drawing/2014/main" id="{4525FD03-A22A-C54D-91D2-651469D82B9F}"/>
                </a:ext>
              </a:extLst>
            </p:cNvPr>
            <p:cNvSpPr/>
            <p:nvPr/>
          </p:nvSpPr>
          <p:spPr>
            <a:xfrm>
              <a:off x="6959129" y="3573016"/>
              <a:ext cx="1727668" cy="901785"/>
            </a:xfrm>
            <a:prstGeom prst="cloudCallout">
              <a:avLst>
                <a:gd name="adj1" fmla="val -10655"/>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Courier" pitchFamily="2" charset="0"/>
                  <a:cs typeface="Courier New" panose="02070309020205020404" pitchFamily="49" charset="0"/>
                </a:rPr>
                <a:t>Merging?</a:t>
              </a:r>
            </a:p>
            <a:p>
              <a:pPr algn="ctr"/>
              <a:r>
                <a:rPr kumimoji="1" lang="en-US" altLang="zh-CN" sz="1600" dirty="0">
                  <a:latin typeface="Courier" pitchFamily="2" charset="0"/>
                  <a:cs typeface="Courier New" panose="02070309020205020404" pitchFamily="49" charset="0"/>
                </a:rPr>
                <a:t>Kidding!</a:t>
              </a:r>
              <a:endParaRPr kumimoji="1" lang="zh-CN" altLang="en-US" sz="1600" dirty="0">
                <a:latin typeface="Courier" pitchFamily="2" charset="0"/>
                <a:cs typeface="Courier New" panose="02070309020205020404" pitchFamily="49" charset="0"/>
              </a:endParaRPr>
            </a:p>
          </p:txBody>
        </p:sp>
        <p:pic>
          <p:nvPicPr>
            <p:cNvPr id="10" name="图片 9" descr="图片包含 图示&#10;&#10;描述已自动生成">
              <a:extLst>
                <a:ext uri="{FF2B5EF4-FFF2-40B4-BE49-F238E27FC236}">
                  <a16:creationId xmlns:a16="http://schemas.microsoft.com/office/drawing/2014/main" id="{15C6151C-46CC-074F-B6BE-DFAE05831BEF}"/>
                </a:ext>
              </a:extLst>
            </p:cNvPr>
            <p:cNvPicPr>
              <a:picLocks noChangeAspect="1"/>
            </p:cNvPicPr>
            <p:nvPr/>
          </p:nvPicPr>
          <p:blipFill rotWithShape="1">
            <a:blip r:embed="rId4">
              <a:extLst>
                <a:ext uri="{28A0092B-C50C-407E-A947-70E740481C1C}">
                  <a14:useLocalDpi xmlns:a14="http://schemas.microsoft.com/office/drawing/2010/main" val="0"/>
                </a:ext>
              </a:extLst>
            </a:blip>
            <a:srcRect l="8125" t="37817" b="15123"/>
            <a:stretch/>
          </p:blipFill>
          <p:spPr>
            <a:xfrm>
              <a:off x="6195222" y="4908896"/>
              <a:ext cx="2376481" cy="1217267"/>
            </a:xfrm>
            <a:prstGeom prst="rect">
              <a:avLst/>
            </a:prstGeom>
          </p:spPr>
        </p:pic>
      </p:grpSp>
      <p:pic>
        <p:nvPicPr>
          <p:cNvPr id="14341" name="Picture 14340"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50415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a:latin typeface="Arial" charset="0"/>
                <a:cs typeface="Arial" charset="0"/>
              </a:rPr>
              <a:t>Merging Example</a:t>
            </a:r>
          </a:p>
        </p:txBody>
      </p:sp>
      <p:sp>
        <p:nvSpPr>
          <p:cNvPr id="1536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18 and 16</a:t>
            </a:r>
          </a:p>
          <a:p>
            <a:pPr lvl="1"/>
            <a:r>
              <a:rPr lang="en-US" altLang="en-US" dirty="0">
                <a:latin typeface="Arial" charset="0"/>
                <a:cs typeface="Arial" charset="0"/>
              </a:rPr>
              <a:t>Copy 16 down</a:t>
            </a:r>
          </a:p>
          <a:p>
            <a:pPr lvl="1"/>
            <a:r>
              <a:rPr lang="en-US" altLang="en-US" dirty="0">
                <a:latin typeface="Arial" charset="0"/>
                <a:cs typeface="Arial" charset="0"/>
              </a:rPr>
              <a:t>Increment...</a:t>
            </a:r>
          </a:p>
        </p:txBody>
      </p:sp>
      <p:pic>
        <p:nvPicPr>
          <p:cNvPr id="15364" name="Picture 4" descr="mergesort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5364"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341864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6387"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18 and 33</a:t>
            </a:r>
          </a:p>
          <a:p>
            <a:pPr lvl="1"/>
            <a:r>
              <a:rPr lang="en-US" altLang="en-US">
                <a:latin typeface="Arial" charset="0"/>
                <a:cs typeface="Arial" charset="0"/>
              </a:rPr>
              <a:t>Copy 18 down</a:t>
            </a:r>
          </a:p>
          <a:p>
            <a:pPr lvl="1"/>
            <a:r>
              <a:rPr lang="en-US" altLang="en-US">
                <a:latin typeface="Arial" charset="0"/>
                <a:cs typeface="Arial" charset="0"/>
              </a:rPr>
              <a:t>Increment...</a:t>
            </a:r>
          </a:p>
        </p:txBody>
      </p:sp>
      <p:pic>
        <p:nvPicPr>
          <p:cNvPr id="16388" name="Picture 4" descr="mergesort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a:extLst>
              <a:ext uri="{FF2B5EF4-FFF2-40B4-BE49-F238E27FC236}">
                <a16:creationId xmlns:a16="http://schemas.microsoft.com/office/drawing/2014/main" id="{66F9FAED-CE19-6A44-AA29-566695FCA3E7}"/>
              </a:ext>
            </a:extLst>
          </p:cNvPr>
          <p:cNvGrpSpPr/>
          <p:nvPr/>
        </p:nvGrpSpPr>
        <p:grpSpPr>
          <a:xfrm>
            <a:off x="6511157" y="3648075"/>
            <a:ext cx="2175643" cy="2478088"/>
            <a:chOff x="6511157" y="3648075"/>
            <a:chExt cx="2175643" cy="2478088"/>
          </a:xfrm>
        </p:grpSpPr>
        <p:sp>
          <p:nvSpPr>
            <p:cNvPr id="6" name="云形标注 5">
              <a:extLst>
                <a:ext uri="{FF2B5EF4-FFF2-40B4-BE49-F238E27FC236}">
                  <a16:creationId xmlns:a16="http://schemas.microsoft.com/office/drawing/2014/main" id="{A4CA071F-AD97-5D4D-AF37-9EE9E109D503}"/>
                </a:ext>
              </a:extLst>
            </p:cNvPr>
            <p:cNvSpPr/>
            <p:nvPr/>
          </p:nvSpPr>
          <p:spPr>
            <a:xfrm>
              <a:off x="6959130" y="3648075"/>
              <a:ext cx="1727670" cy="875274"/>
            </a:xfrm>
            <a:prstGeom prst="cloudCallout">
              <a:avLst>
                <a:gd name="adj1" fmla="val -10655"/>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Courier" pitchFamily="2" charset="0"/>
                  <a:cs typeface="Courier New" panose="02070309020205020404" pitchFamily="49" charset="0"/>
                </a:rPr>
                <a:t>… … …</a:t>
              </a:r>
              <a:endParaRPr kumimoji="1" lang="zh-CN" altLang="en-US" sz="1600" dirty="0">
                <a:latin typeface="Courier" pitchFamily="2" charset="0"/>
                <a:cs typeface="Courier New" panose="02070309020205020404" pitchFamily="49" charset="0"/>
              </a:endParaRPr>
            </a:p>
          </p:txBody>
        </p:sp>
        <p:pic>
          <p:nvPicPr>
            <p:cNvPr id="7" name="图片 6" descr="图示&#10;&#10;低可信度描述已自动生成">
              <a:extLst>
                <a:ext uri="{FF2B5EF4-FFF2-40B4-BE49-F238E27FC236}">
                  <a16:creationId xmlns:a16="http://schemas.microsoft.com/office/drawing/2014/main" id="{16714F2C-21CD-0B44-B47E-A562E83ED456}"/>
                </a:ext>
              </a:extLst>
            </p:cNvPr>
            <p:cNvPicPr>
              <a:picLocks noChangeAspect="1"/>
            </p:cNvPicPr>
            <p:nvPr/>
          </p:nvPicPr>
          <p:blipFill rotWithShape="1">
            <a:blip r:embed="rId4">
              <a:extLst>
                <a:ext uri="{28A0092B-C50C-407E-A947-70E740481C1C}">
                  <a14:useLocalDpi xmlns:a14="http://schemas.microsoft.com/office/drawing/2010/main" val="0"/>
                </a:ext>
              </a:extLst>
            </a:blip>
            <a:srcRect t="28832" r="-124" b="13713"/>
            <a:stretch/>
          </p:blipFill>
          <p:spPr>
            <a:xfrm>
              <a:off x="6511157" y="4877684"/>
              <a:ext cx="2175643" cy="1248479"/>
            </a:xfrm>
            <a:prstGeom prst="rect">
              <a:avLst/>
            </a:prstGeom>
          </p:spPr>
        </p:pic>
      </p:grpSp>
      <p:pic>
        <p:nvPicPr>
          <p:cNvPr id="16389" name="Picture 16388"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523070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741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We compare 21 and 33</a:t>
            </a:r>
          </a:p>
          <a:p>
            <a:pPr lvl="1"/>
            <a:r>
              <a:rPr lang="en-US" altLang="en-US">
                <a:latin typeface="Arial" charset="0"/>
                <a:cs typeface="Arial" charset="0"/>
              </a:rPr>
              <a:t>Copy 21 down</a:t>
            </a:r>
          </a:p>
          <a:p>
            <a:pPr lvl="1"/>
            <a:r>
              <a:rPr lang="en-US" altLang="en-US">
                <a:latin typeface="Arial" charset="0"/>
                <a:cs typeface="Arial" charset="0"/>
              </a:rPr>
              <a:t>Increment...</a:t>
            </a:r>
          </a:p>
        </p:txBody>
      </p:sp>
      <p:pic>
        <p:nvPicPr>
          <p:cNvPr id="17412" name="Picture 4" descr="mergesort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781300"/>
            <a:ext cx="35242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17412"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00716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Merging Example</a:t>
            </a:r>
          </a:p>
        </p:txBody>
      </p:sp>
      <p:sp>
        <p:nvSpPr>
          <p:cNvPr id="184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compare 24 and 33</a:t>
            </a:r>
          </a:p>
          <a:p>
            <a:pPr lvl="1"/>
            <a:r>
              <a:rPr lang="en-US" altLang="en-US" dirty="0">
                <a:latin typeface="Arial" charset="0"/>
                <a:cs typeface="Arial" charset="0"/>
              </a:rPr>
              <a:t>Copy 24 down</a:t>
            </a:r>
          </a:p>
          <a:p>
            <a:pPr lvl="1"/>
            <a:r>
              <a:rPr lang="en-US" altLang="en-US" dirty="0">
                <a:latin typeface="Arial" charset="0"/>
                <a:cs typeface="Arial" charset="0"/>
              </a:rPr>
              <a:t>Increment...</a:t>
            </a:r>
          </a:p>
        </p:txBody>
      </p:sp>
      <p:pic>
        <p:nvPicPr>
          <p:cNvPr id="18436" name="Picture 4" descr="mergesort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10" y="2809138"/>
            <a:ext cx="3525838"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descr="图片包含 形状&#10;&#10;描述已自动生成">
            <a:extLst>
              <a:ext uri="{FF2B5EF4-FFF2-40B4-BE49-F238E27FC236}">
                <a16:creationId xmlns:a16="http://schemas.microsoft.com/office/drawing/2014/main" id="{57314B10-BDDC-1344-A569-714D26F1F740}"/>
              </a:ext>
            </a:extLst>
          </p:cNvPr>
          <p:cNvPicPr>
            <a:picLocks noChangeAspect="1"/>
          </p:cNvPicPr>
          <p:nvPr/>
        </p:nvPicPr>
        <p:blipFill rotWithShape="1">
          <a:blip r:embed="rId4">
            <a:extLst>
              <a:ext uri="{28A0092B-C50C-407E-A947-70E740481C1C}">
                <a14:useLocalDpi xmlns:a14="http://schemas.microsoft.com/office/drawing/2010/main" val="0"/>
              </a:ext>
            </a:extLst>
          </a:blip>
          <a:srcRect t="36328" r="1433" b="16200"/>
          <a:stretch/>
        </p:blipFill>
        <p:spPr>
          <a:xfrm>
            <a:off x="5987039" y="4883731"/>
            <a:ext cx="2930562" cy="1411420"/>
          </a:xfrm>
          <a:prstGeom prst="rect">
            <a:avLst/>
          </a:prstGeom>
        </p:spPr>
      </p:pic>
      <p:sp>
        <p:nvSpPr>
          <p:cNvPr id="13" name="云形标注 12">
            <a:extLst>
              <a:ext uri="{FF2B5EF4-FFF2-40B4-BE49-F238E27FC236}">
                <a16:creationId xmlns:a16="http://schemas.microsoft.com/office/drawing/2014/main" id="{13B2633B-D161-6A46-8E95-E78D965AB238}"/>
              </a:ext>
            </a:extLst>
          </p:cNvPr>
          <p:cNvSpPr/>
          <p:nvPr/>
        </p:nvSpPr>
        <p:spPr>
          <a:xfrm>
            <a:off x="6487167" y="3429000"/>
            <a:ext cx="2490724" cy="1238365"/>
          </a:xfrm>
          <a:prstGeom prst="cloudCallout">
            <a:avLst>
              <a:gd name="adj1" fmla="val 14761"/>
              <a:gd name="adj2" fmla="val 7829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latin typeface="Courier" pitchFamily="2" charset="0"/>
                <a:cs typeface="Courier New" panose="02070309020205020404" pitchFamily="49" charset="0"/>
              </a:rPr>
              <a:t>Hi! Do u want to do merging? It is interesting.</a:t>
            </a:r>
            <a:endParaRPr kumimoji="1" lang="zh-CN" altLang="en-US" sz="1400" dirty="0">
              <a:latin typeface="Courier" pitchFamily="2" charset="0"/>
              <a:cs typeface="Courier New" panose="02070309020205020404" pitchFamily="49" charset="0"/>
            </a:endParaRPr>
          </a:p>
        </p:txBody>
      </p:sp>
      <p:pic>
        <p:nvPicPr>
          <p:cNvPr id="18437" name="Picture 18436"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811565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latin typeface="Arial" charset="0"/>
                <a:cs typeface="Arial" charset="0"/>
              </a:rPr>
              <a:t>Merging Example</a:t>
            </a:r>
          </a:p>
        </p:txBody>
      </p:sp>
      <p:sp>
        <p:nvSpPr>
          <p:cNvPr id="194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would continue until we have passed beyond the limit of one of the two arrays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After this, we simply copy over all remaining entries in the non-</a:t>
            </a:r>
            <a:br>
              <a:rPr lang="en-US" altLang="en-US" dirty="0">
                <a:latin typeface="Arial" charset="0"/>
                <a:cs typeface="Arial" charset="0"/>
              </a:rPr>
            </a:br>
            <a:r>
              <a:rPr lang="en-US" altLang="en-US" dirty="0">
                <a:latin typeface="Arial" charset="0"/>
                <a:cs typeface="Arial" charset="0"/>
              </a:rPr>
              <a:t>empty array</a:t>
            </a:r>
          </a:p>
        </p:txBody>
      </p:sp>
      <p:pic>
        <p:nvPicPr>
          <p:cNvPr id="19460" name="Picture 5" descr="C:\Users\dwharder\Desktop\i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060575"/>
            <a:ext cx="4462462" cy="45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19460"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79749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a:t>
            </a:r>
            <a:r>
              <a:rPr lang="zh-CN" altLang="en-US" dirty="0"/>
              <a:t> </a:t>
            </a:r>
            <a:r>
              <a:rPr lang="en-US" altLang="zh-CN" dirty="0"/>
              <a:t>sort</a:t>
            </a:r>
            <a:r>
              <a:rPr lang="zh-CN" altLang="en-US" dirty="0"/>
              <a:t> </a:t>
            </a:r>
            <a:r>
              <a:rPr lang="en-US" altLang="zh-CN" dirty="0"/>
              <a:t>algorithm?</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7</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6" name="组合 35"/>
          <p:cNvGrpSpPr/>
          <p:nvPr/>
        </p:nvGrpSpPr>
        <p:grpSpPr>
          <a:xfrm>
            <a:off x="897006" y="3817442"/>
            <a:ext cx="7355160" cy="874224"/>
            <a:chOff x="894420" y="2708722"/>
            <a:chExt cx="7355160" cy="874224"/>
          </a:xfrm>
        </p:grpSpPr>
        <p:grpSp>
          <p:nvGrpSpPr>
            <p:cNvPr id="37" name="组合 36"/>
            <p:cNvGrpSpPr/>
            <p:nvPr/>
          </p:nvGrpSpPr>
          <p:grpSpPr>
            <a:xfrm>
              <a:off x="894420" y="2708722"/>
              <a:ext cx="7355160" cy="874224"/>
              <a:chOff x="894420" y="1600002"/>
              <a:chExt cx="7355160" cy="874224"/>
            </a:xfrm>
          </p:grpSpPr>
          <p:sp>
            <p:nvSpPr>
              <p:cNvPr id="45" name="矩形 4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5484" y="160000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52" name="组合 51"/>
          <p:cNvGrpSpPr/>
          <p:nvPr/>
        </p:nvGrpSpPr>
        <p:grpSpPr>
          <a:xfrm>
            <a:off x="906511" y="4932318"/>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200935" y="160863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6281055" y="1605322"/>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0" name="直接连接符 69"/>
          <p:cNvCxnSpPr/>
          <p:nvPr/>
        </p:nvCxnSpPr>
        <p:spPr>
          <a:xfrm>
            <a:off x="7236296" y="256470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15617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076056" y="479445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pic>
        <p:nvPicPr>
          <p:cNvPr id="73" name="Picture 72"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88552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latin typeface="Arial" charset="0"/>
                <a:cs typeface="Arial" charset="0"/>
              </a:rPr>
              <a:t>Merging Two Lists</a:t>
            </a:r>
          </a:p>
        </p:txBody>
      </p:sp>
      <p:sp>
        <p:nvSpPr>
          <p:cNvPr id="2048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Programming a merge is straight-forward:</a:t>
            </a:r>
          </a:p>
          <a:p>
            <a:pPr lvl="1"/>
            <a:r>
              <a:rPr lang="en-US" altLang="en-US" dirty="0">
                <a:latin typeface="Arial" charset="0"/>
                <a:cs typeface="Arial" charset="0"/>
              </a:rPr>
              <a:t>the sorted arrays, </a:t>
            </a:r>
            <a:r>
              <a:rPr lang="en-US" altLang="en-US" dirty="0">
                <a:solidFill>
                  <a:srgbClr val="FF0000"/>
                </a:solidFill>
                <a:latin typeface="Consolas" pitchFamily="49" charset="0"/>
                <a:cs typeface="Consolas" pitchFamily="49" charset="0"/>
              </a:rPr>
              <a:t>array1</a:t>
            </a:r>
            <a:r>
              <a:rPr lang="en-US" altLang="en-US" dirty="0">
                <a:latin typeface="Arial" charset="0"/>
                <a:cs typeface="Arial" charset="0"/>
              </a:rPr>
              <a:t> and </a:t>
            </a:r>
            <a:r>
              <a:rPr lang="en-US" altLang="en-US" dirty="0">
                <a:solidFill>
                  <a:schemeClr val="hlink"/>
                </a:solidFill>
                <a:latin typeface="Consolas" pitchFamily="49" charset="0"/>
                <a:cs typeface="Consolas" pitchFamily="49" charset="0"/>
              </a:rPr>
              <a:t>array2</a:t>
            </a:r>
            <a:r>
              <a:rPr lang="en-US" altLang="en-US" dirty="0">
                <a:latin typeface="Arial" charset="0"/>
                <a:cs typeface="Arial" charset="0"/>
              </a:rPr>
              <a:t>, are of size</a:t>
            </a:r>
            <a:r>
              <a:rPr lang="en-US" altLang="en-US" dirty="0">
                <a:latin typeface="Times New Roman" pitchFamily="18" charset="0"/>
                <a:cs typeface="Arial" charset="0"/>
              </a:rPr>
              <a:t> </a:t>
            </a:r>
            <a:r>
              <a:rPr lang="en-US" altLang="en-US" sz="2000" dirty="0">
                <a:solidFill>
                  <a:srgbClr val="FF0000"/>
                </a:solidFill>
                <a:latin typeface="Consolas" pitchFamily="49" charset="0"/>
                <a:cs typeface="Consolas" pitchFamily="49" charset="0"/>
              </a:rPr>
              <a:t>n1</a:t>
            </a:r>
            <a:r>
              <a:rPr lang="en-US" altLang="en-US" sz="2000" dirty="0">
                <a:latin typeface="Times New Roman" pitchFamily="18" charset="0"/>
                <a:cs typeface="Arial" charset="0"/>
              </a:rPr>
              <a:t> </a:t>
            </a:r>
            <a:r>
              <a:rPr lang="en-US" altLang="en-US" dirty="0">
                <a:latin typeface="Arial" charset="0"/>
                <a:cs typeface="Arial" charset="0"/>
              </a:rPr>
              <a:t>and </a:t>
            </a:r>
            <a:r>
              <a:rPr lang="en-US" altLang="en-US" sz="2000" dirty="0">
                <a:solidFill>
                  <a:schemeClr val="hlink"/>
                </a:solidFill>
                <a:latin typeface="Consolas" pitchFamily="49" charset="0"/>
                <a:cs typeface="Consolas" pitchFamily="49" charset="0"/>
              </a:rPr>
              <a:t>n2</a:t>
            </a:r>
            <a:r>
              <a:rPr lang="en-US" altLang="en-US" dirty="0">
                <a:latin typeface="Arial" charset="0"/>
                <a:cs typeface="Arial" charset="0"/>
              </a:rPr>
              <a:t>, respectively, and</a:t>
            </a:r>
          </a:p>
          <a:p>
            <a:pPr lvl="1"/>
            <a:r>
              <a:rPr lang="en-US" altLang="en-US" dirty="0">
                <a:latin typeface="Arial" charset="0"/>
                <a:cs typeface="Arial" charset="0"/>
              </a:rPr>
              <a:t>we have an empty array, </a:t>
            </a:r>
            <a:r>
              <a:rPr lang="en-US" altLang="en-US" dirty="0" err="1">
                <a:solidFill>
                  <a:srgbClr val="FF33CC"/>
                </a:solidFill>
                <a:latin typeface="Consolas" pitchFamily="49" charset="0"/>
                <a:cs typeface="Consolas" pitchFamily="49" charset="0"/>
              </a:rPr>
              <a:t>arrayout</a:t>
            </a:r>
            <a:r>
              <a:rPr lang="en-US" altLang="en-US" dirty="0">
                <a:latin typeface="Arial" charset="0"/>
                <a:cs typeface="Arial" charset="0"/>
              </a:rPr>
              <a:t>, of size </a:t>
            </a:r>
            <a:r>
              <a:rPr lang="en-US" altLang="en-US" sz="2000" dirty="0">
                <a:solidFill>
                  <a:srgbClr val="FF0000"/>
                </a:solidFill>
                <a:latin typeface="Consolas" pitchFamily="49" charset="0"/>
                <a:cs typeface="Consolas" pitchFamily="49" charset="0"/>
              </a:rPr>
              <a:t>n1</a:t>
            </a:r>
            <a:r>
              <a:rPr lang="en-US" altLang="en-US" sz="2000" dirty="0">
                <a:latin typeface="Consolas" pitchFamily="49" charset="0"/>
                <a:cs typeface="Consolas" pitchFamily="49" charset="0"/>
              </a:rPr>
              <a:t> + </a:t>
            </a:r>
            <a:r>
              <a:rPr lang="en-US" altLang="en-US" sz="2000" dirty="0">
                <a:solidFill>
                  <a:schemeClr val="hlink"/>
                </a:solidFill>
                <a:latin typeface="Consolas" pitchFamily="49" charset="0"/>
                <a:cs typeface="Consolas" pitchFamily="49" charset="0"/>
              </a:rPr>
              <a:t>n2</a:t>
            </a:r>
            <a:endParaRPr lang="en-US" altLang="en-US" sz="2400" i="1" dirty="0">
              <a:solidFill>
                <a:schemeClr val="hlink"/>
              </a:solidFill>
              <a:latin typeface="Consolas" pitchFamily="49" charset="0"/>
              <a:cs typeface="Consolas" pitchFamily="49"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Define three variables</a:t>
            </a:r>
            <a:br>
              <a:rPr lang="en-US" altLang="en-US" dirty="0">
                <a:latin typeface="Arial" charset="0"/>
                <a:cs typeface="Arial" charset="0"/>
              </a:rPr>
            </a:br>
            <a:r>
              <a:rPr lang="en-US" altLang="en-US" dirty="0">
                <a:latin typeface="Consolas" pitchFamily="49" charset="0"/>
                <a:cs typeface="Consolas" pitchFamily="49" charset="0"/>
              </a:rPr>
              <a:t>	int </a:t>
            </a:r>
            <a:r>
              <a:rPr lang="en-US" altLang="en-US" dirty="0">
                <a:solidFill>
                  <a:srgbClr val="FF0000"/>
                </a:solidFill>
                <a:latin typeface="Consolas" pitchFamily="49" charset="0"/>
                <a:cs typeface="Consolas" pitchFamily="49" charset="0"/>
              </a:rPr>
              <a:t>i1 = 0</a:t>
            </a:r>
            <a:r>
              <a:rPr lang="en-US" altLang="en-US" dirty="0">
                <a:latin typeface="Consolas" pitchFamily="49" charset="0"/>
                <a:cs typeface="Consolas" pitchFamily="49" charset="0"/>
              </a:rPr>
              <a:t>, </a:t>
            </a:r>
            <a:r>
              <a:rPr lang="en-US" altLang="en-US" dirty="0">
                <a:solidFill>
                  <a:schemeClr val="hlink"/>
                </a:solidFill>
                <a:latin typeface="Consolas" pitchFamily="49" charset="0"/>
                <a:cs typeface="Consolas" pitchFamily="49" charset="0"/>
              </a:rPr>
              <a:t>i2 = 0</a:t>
            </a:r>
            <a:r>
              <a:rPr lang="en-US" altLang="en-US" dirty="0">
                <a:latin typeface="Consolas" pitchFamily="49" charset="0"/>
                <a:cs typeface="Consolas" pitchFamily="49" charset="0"/>
              </a:rPr>
              <a:t>, </a:t>
            </a:r>
            <a:r>
              <a:rPr lang="en-US" altLang="en-US" dirty="0">
                <a:solidFill>
                  <a:srgbClr val="FF33CC"/>
                </a:solidFill>
                <a:latin typeface="Consolas" pitchFamily="49" charset="0"/>
                <a:cs typeface="Consolas" pitchFamily="49" charset="0"/>
              </a:rPr>
              <a:t>k = 0</a:t>
            </a:r>
            <a:r>
              <a:rPr lang="en-US" altLang="en-US" dirty="0">
                <a:latin typeface="Consolas" pitchFamily="49" charset="0"/>
                <a:cs typeface="Consolas" pitchFamily="49" charset="0"/>
              </a:rPr>
              <a:t>;</a:t>
            </a:r>
          </a:p>
          <a:p>
            <a:pPr>
              <a:buFontTx/>
              <a:buNone/>
            </a:pPr>
            <a:r>
              <a:rPr lang="en-US" altLang="en-US" dirty="0">
                <a:latin typeface="Consolas" pitchFamily="49" charset="0"/>
                <a:cs typeface="Consolas" pitchFamily="49" charset="0"/>
              </a:rPr>
              <a:t>	</a:t>
            </a:r>
            <a:r>
              <a:rPr lang="en-US" altLang="en-US" dirty="0">
                <a:latin typeface="Arial" charset="0"/>
                <a:cs typeface="Arial" charset="0"/>
              </a:rPr>
              <a:t>which index into these three arrays</a:t>
            </a:r>
          </a:p>
        </p:txBody>
      </p:sp>
      <p:pic>
        <p:nvPicPr>
          <p:cNvPr id="20484" name="Picture 2048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50806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latin typeface="Arial" charset="0"/>
                <a:cs typeface="Arial" charset="0"/>
              </a:rPr>
              <a:t>Merging Two Lists</a:t>
            </a:r>
          </a:p>
        </p:txBody>
      </p:sp>
      <p:sp>
        <p:nvSpPr>
          <p:cNvPr id="24579" name="Rectangle 3"/>
          <p:cNvSpPr>
            <a:spLocks noGrp="1" noChangeArrowheads="1"/>
          </p:cNvSpPr>
          <p:nvPr>
            <p:ph type="body" idx="1"/>
          </p:nvPr>
        </p:nvSpPr>
        <p:spPr/>
        <p:txBody>
          <a:bodyPr>
            <a:normAutofit lnSpcReduction="10000"/>
          </a:bodyPr>
          <a:lstStyle/>
          <a:p>
            <a:pPr>
              <a:buFont typeface="Arial" charset="0"/>
              <a:buNone/>
              <a:defRPr/>
            </a:pPr>
            <a:r>
              <a:rPr lang="en-US" dirty="0">
                <a:latin typeface="Arial" charset="0"/>
                <a:cs typeface="Arial" charset="0"/>
              </a:rPr>
              <a:t>	We can then run the following loop:</a:t>
            </a:r>
          </a:p>
          <a:p>
            <a:pPr>
              <a:buFontTx/>
              <a:buNone/>
              <a:defRPr/>
            </a:pPr>
            <a:r>
              <a:rPr lang="en-US" sz="1600" dirty="0">
                <a:solidFill>
                  <a:schemeClr val="tx1">
                    <a:lumMod val="50000"/>
                    <a:lumOff val="50000"/>
                  </a:schemeClr>
                </a:solidFill>
                <a:latin typeface="Consolas" pitchFamily="49" charset="0"/>
                <a:cs typeface="Consolas" pitchFamily="49" charset="0"/>
              </a:rPr>
              <a:t>		#include &lt;</a:t>
            </a:r>
            <a:r>
              <a:rPr lang="en-US" sz="1600" dirty="0" err="1">
                <a:solidFill>
                  <a:schemeClr val="tx1">
                    <a:lumMod val="50000"/>
                    <a:lumOff val="50000"/>
                  </a:schemeClr>
                </a:solidFill>
                <a:latin typeface="Consolas" pitchFamily="49" charset="0"/>
                <a:cs typeface="Consolas" pitchFamily="49" charset="0"/>
              </a:rPr>
              <a:t>cassert</a:t>
            </a:r>
            <a:r>
              <a:rPr lang="en-US" sz="1600" dirty="0">
                <a:solidFill>
                  <a:schemeClr val="tx1">
                    <a:lumMod val="50000"/>
                    <a:lumOff val="50000"/>
                  </a:schemeClr>
                </a:solidFill>
                <a:latin typeface="Consolas" pitchFamily="49" charset="0"/>
                <a:cs typeface="Consolas" pitchFamily="49" charset="0"/>
              </a:rPr>
              <a:t>&gt;</a:t>
            </a:r>
          </a:p>
          <a:p>
            <a:pPr>
              <a:buFontTx/>
              <a:buNone/>
              <a:defRPr/>
            </a:pPr>
            <a:r>
              <a:rPr lang="en-US" sz="1600" dirty="0">
                <a:latin typeface="Consolas" pitchFamily="49" charset="0"/>
                <a:cs typeface="Consolas" pitchFamily="49" charset="0"/>
              </a:rPr>
              <a:t>		//...</a:t>
            </a:r>
          </a:p>
          <a:p>
            <a:pPr>
              <a:buFontTx/>
              <a:buNone/>
              <a:defRPr/>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a:solidFill>
                  <a:srgbClr val="FF0000"/>
                </a:solidFill>
                <a:latin typeface="Consolas" pitchFamily="49" charset="0"/>
                <a:cs typeface="Consolas" pitchFamily="49" charset="0"/>
              </a:rPr>
              <a:t>i1 = 0</a:t>
            </a:r>
            <a:r>
              <a:rPr lang="en-US" sz="1600" dirty="0">
                <a:latin typeface="Consolas" pitchFamily="49" charset="0"/>
                <a:cs typeface="Consolas" pitchFamily="49" charset="0"/>
              </a:rPr>
              <a:t>, </a:t>
            </a:r>
            <a:r>
              <a:rPr lang="en-US" sz="1600" dirty="0">
                <a:solidFill>
                  <a:schemeClr val="hlink"/>
                </a:solidFill>
                <a:latin typeface="Consolas" pitchFamily="49" charset="0"/>
                <a:cs typeface="Consolas" pitchFamily="49" charset="0"/>
              </a:rPr>
              <a:t>i2 = 0</a:t>
            </a:r>
            <a:r>
              <a:rPr lang="en-US" sz="1600" dirty="0">
                <a:latin typeface="Consolas" pitchFamily="49" charset="0"/>
                <a:cs typeface="Consolas" pitchFamily="49" charset="0"/>
              </a:rPr>
              <a:t>, </a:t>
            </a:r>
            <a:r>
              <a:rPr lang="en-US" sz="1600" dirty="0">
                <a:solidFill>
                  <a:srgbClr val="FF33CC"/>
                </a:solidFill>
                <a:latin typeface="Consolas" pitchFamily="49" charset="0"/>
                <a:cs typeface="Consolas" pitchFamily="49" charset="0"/>
              </a:rPr>
              <a:t>k = 0</a:t>
            </a:r>
            <a:r>
              <a:rPr lang="en-US" sz="1600" dirty="0">
                <a:latin typeface="Consolas" pitchFamily="49" charset="0"/>
                <a:cs typeface="Consolas" pitchFamily="49" charset="0"/>
              </a:rPr>
              <a:t>;</a:t>
            </a:r>
          </a:p>
          <a:p>
            <a:pPr>
              <a:buFontTx/>
              <a:buNone/>
              <a:defRPr/>
            </a:pPr>
            <a:endParaRPr lang="en-US" sz="1600" dirty="0">
              <a:latin typeface="Consolas" pitchFamily="49" charset="0"/>
              <a:cs typeface="Consolas" pitchFamily="49" charset="0"/>
            </a:endParaRPr>
          </a:p>
          <a:p>
            <a:pPr>
              <a:buFontTx/>
              <a:buNone/>
              <a:defRPr/>
            </a:pPr>
            <a:r>
              <a:rPr lang="en-US" sz="1600" dirty="0">
                <a:latin typeface="Consolas" pitchFamily="49" charset="0"/>
                <a:cs typeface="Consolas" pitchFamily="49" charset="0"/>
              </a:rPr>
              <a:t>		while ( </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 &lt; </a:t>
            </a:r>
            <a:r>
              <a:rPr lang="en-US" sz="1600" dirty="0">
                <a:solidFill>
                  <a:srgbClr val="FF0000"/>
                </a:solidFill>
                <a:latin typeface="Consolas" pitchFamily="49" charset="0"/>
                <a:cs typeface="Consolas" pitchFamily="49" charset="0"/>
              </a:rPr>
              <a:t>n1</a:t>
            </a:r>
            <a:r>
              <a:rPr lang="en-US" sz="1600" dirty="0">
                <a:latin typeface="Consolas" pitchFamily="49" charset="0"/>
                <a:cs typeface="Consolas" pitchFamily="49" charset="0"/>
              </a:rPr>
              <a:t> &amp;&amp; </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 &lt; </a:t>
            </a:r>
            <a:r>
              <a:rPr lang="en-US" sz="1600" dirty="0">
                <a:solidFill>
                  <a:schemeClr val="hlink"/>
                </a:solidFill>
                <a:latin typeface="Consolas" pitchFamily="49" charset="0"/>
                <a:cs typeface="Consolas" pitchFamily="49" charset="0"/>
              </a:rPr>
              <a:t>n2</a:t>
            </a:r>
            <a:r>
              <a:rPr lang="en-US" sz="1600" dirty="0">
                <a:latin typeface="Consolas" pitchFamily="49" charset="0"/>
                <a:cs typeface="Consolas" pitchFamily="49" charset="0"/>
              </a:rPr>
              <a:t> ) {</a:t>
            </a:r>
          </a:p>
          <a:p>
            <a:pPr>
              <a:buFontTx/>
              <a:buNone/>
              <a:defRPr/>
            </a:pPr>
            <a:r>
              <a:rPr lang="en-US" sz="1600" dirty="0">
                <a:latin typeface="Consolas" pitchFamily="49" charset="0"/>
                <a:cs typeface="Consolas" pitchFamily="49" charset="0"/>
              </a:rPr>
              <a:t>		    if ( </a:t>
            </a:r>
            <a:r>
              <a:rPr lang="en-US" sz="1600" dirty="0">
                <a:solidFill>
                  <a:srgbClr val="FF0000"/>
                </a:solidFill>
                <a:latin typeface="Consolas" pitchFamily="49" charset="0"/>
                <a:cs typeface="Consolas" pitchFamily="49" charset="0"/>
              </a:rPr>
              <a:t>array1</a:t>
            </a:r>
            <a:r>
              <a:rPr lang="en-US" sz="1600" dirty="0">
                <a:latin typeface="Consolas" pitchFamily="49" charset="0"/>
                <a:cs typeface="Consolas" pitchFamily="49" charset="0"/>
              </a:rPr>
              <a:t>[</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 &lt; </a:t>
            </a:r>
            <a:r>
              <a:rPr lang="en-US" sz="1600" dirty="0">
                <a:solidFill>
                  <a:schemeClr val="hlink"/>
                </a:solidFill>
                <a:latin typeface="Consolas" pitchFamily="49" charset="0"/>
                <a:cs typeface="Consolas" pitchFamily="49" charset="0"/>
              </a:rPr>
              <a:t>array2</a:t>
            </a:r>
            <a:r>
              <a:rPr lang="en-US" sz="1600" dirty="0">
                <a:latin typeface="Consolas" pitchFamily="49" charset="0"/>
                <a:cs typeface="Consolas" pitchFamily="49" charset="0"/>
              </a:rPr>
              <a:t>[</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 ) {</a:t>
            </a:r>
          </a:p>
          <a:p>
            <a:pPr>
              <a:buFontTx/>
              <a:buNone/>
              <a:defRPr/>
            </a:pPr>
            <a:r>
              <a:rPr lang="en-US" sz="1600" dirty="0">
                <a:latin typeface="Consolas" pitchFamily="49" charset="0"/>
                <a:cs typeface="Consolas" pitchFamily="49" charset="0"/>
              </a:rPr>
              <a:t>		        </a:t>
            </a:r>
            <a:r>
              <a:rPr lang="en-US" sz="1600" dirty="0" err="1">
                <a:solidFill>
                  <a:srgbClr val="FF33CC"/>
                </a:solidFill>
                <a:latin typeface="Consolas" pitchFamily="49" charset="0"/>
                <a:cs typeface="Consolas" pitchFamily="49" charset="0"/>
              </a:rPr>
              <a:t>arrayout</a:t>
            </a:r>
            <a:r>
              <a:rPr lang="en-US" sz="1600" dirty="0">
                <a:latin typeface="Consolas" pitchFamily="49" charset="0"/>
                <a:cs typeface="Consolas" pitchFamily="49" charset="0"/>
              </a:rPr>
              <a:t>[</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 = </a:t>
            </a:r>
            <a:r>
              <a:rPr lang="en-US" sz="1600" dirty="0">
                <a:solidFill>
                  <a:srgbClr val="FF0000"/>
                </a:solidFill>
                <a:latin typeface="Consolas" pitchFamily="49" charset="0"/>
                <a:cs typeface="Consolas" pitchFamily="49" charset="0"/>
              </a:rPr>
              <a:t>array1</a:t>
            </a:r>
            <a:r>
              <a:rPr lang="en-US" sz="1600" dirty="0">
                <a:latin typeface="Consolas" pitchFamily="49" charset="0"/>
                <a:cs typeface="Consolas" pitchFamily="49" charset="0"/>
              </a:rPr>
              <a:t>[</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r>
              <a:rPr lang="en-US" sz="1600" dirty="0">
                <a:solidFill>
                  <a:srgbClr val="FF0000"/>
                </a:solidFill>
                <a:latin typeface="Consolas" pitchFamily="49" charset="0"/>
                <a:cs typeface="Consolas" pitchFamily="49" charset="0"/>
              </a:rPr>
              <a:t>i1</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 else {</a:t>
            </a:r>
          </a:p>
          <a:p>
            <a:pPr>
              <a:buFontTx/>
              <a:buNone/>
              <a:defRPr/>
            </a:pPr>
            <a:r>
              <a:rPr lang="en-US" sz="1600" dirty="0">
                <a:latin typeface="Consolas" pitchFamily="49" charset="0"/>
                <a:cs typeface="Consolas" pitchFamily="49" charset="0"/>
              </a:rPr>
              <a:t>		</a:t>
            </a:r>
            <a:r>
              <a:rPr lang="en-US" sz="1600" dirty="0">
                <a:solidFill>
                  <a:schemeClr val="tx1">
                    <a:lumMod val="50000"/>
                    <a:lumOff val="50000"/>
                  </a:schemeClr>
                </a:solidFill>
                <a:latin typeface="Consolas" pitchFamily="49" charset="0"/>
                <a:cs typeface="Consolas" pitchFamily="49" charset="0"/>
              </a:rPr>
              <a:t>        assert( array1[i1] &gt;= array2[i2] ); </a:t>
            </a:r>
          </a:p>
          <a:p>
            <a:pPr>
              <a:buFontTx/>
              <a:buNone/>
              <a:defRPr/>
            </a:pPr>
            <a:r>
              <a:rPr lang="en-US" sz="1600" dirty="0">
                <a:latin typeface="Consolas" pitchFamily="49" charset="0"/>
                <a:cs typeface="Consolas" pitchFamily="49" charset="0"/>
              </a:rPr>
              <a:t>		        </a:t>
            </a:r>
            <a:r>
              <a:rPr lang="en-US" sz="1600" dirty="0" err="1">
                <a:solidFill>
                  <a:srgbClr val="FF33CC"/>
                </a:solidFill>
                <a:latin typeface="Consolas" pitchFamily="49" charset="0"/>
                <a:cs typeface="Consolas" pitchFamily="49" charset="0"/>
              </a:rPr>
              <a:t>arrayout</a:t>
            </a:r>
            <a:r>
              <a:rPr lang="en-US" sz="1600" dirty="0">
                <a:latin typeface="Consolas" pitchFamily="49" charset="0"/>
                <a:cs typeface="Consolas" pitchFamily="49" charset="0"/>
              </a:rPr>
              <a:t>[</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 = </a:t>
            </a:r>
            <a:r>
              <a:rPr lang="en-US" sz="1600" dirty="0">
                <a:solidFill>
                  <a:schemeClr val="hlink"/>
                </a:solidFill>
                <a:latin typeface="Consolas" pitchFamily="49" charset="0"/>
                <a:cs typeface="Consolas" pitchFamily="49" charset="0"/>
              </a:rPr>
              <a:t>array2</a:t>
            </a:r>
            <a:r>
              <a:rPr lang="en-US" sz="1600" dirty="0">
                <a:latin typeface="Consolas" pitchFamily="49" charset="0"/>
                <a:cs typeface="Consolas" pitchFamily="49" charset="0"/>
              </a:rPr>
              <a:t>[</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r>
              <a:rPr lang="en-US" sz="1600" dirty="0">
                <a:solidFill>
                  <a:schemeClr val="hlink"/>
                </a:solidFill>
                <a:latin typeface="Consolas" pitchFamily="49" charset="0"/>
                <a:cs typeface="Consolas" pitchFamily="49" charset="0"/>
              </a:rPr>
              <a:t>i2</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p>
          <a:p>
            <a:pPr>
              <a:buFontTx/>
              <a:buNone/>
              <a:defRPr/>
            </a:pPr>
            <a:r>
              <a:rPr lang="en-US" sz="1600" dirty="0">
                <a:latin typeface="Consolas" pitchFamily="49" charset="0"/>
                <a:cs typeface="Consolas" pitchFamily="49" charset="0"/>
              </a:rPr>
              <a:t>		    </a:t>
            </a:r>
            <a:r>
              <a:rPr lang="en-US" sz="1600" dirty="0">
                <a:solidFill>
                  <a:srgbClr val="FF33CC"/>
                </a:solidFill>
                <a:latin typeface="Consolas" pitchFamily="49" charset="0"/>
                <a:cs typeface="Consolas" pitchFamily="49" charset="0"/>
              </a:rPr>
              <a:t>++k</a:t>
            </a:r>
            <a:r>
              <a:rPr lang="en-US" sz="1600" dirty="0">
                <a:latin typeface="Consolas" pitchFamily="49" charset="0"/>
                <a:cs typeface="Consolas" pitchFamily="49" charset="0"/>
              </a:rPr>
              <a:t>;</a:t>
            </a:r>
          </a:p>
          <a:p>
            <a:pPr>
              <a:buFontTx/>
              <a:buNone/>
              <a:defRPr/>
            </a:pPr>
            <a:r>
              <a:rPr lang="en-US" sz="1600" dirty="0">
                <a:latin typeface="Consolas" pitchFamily="49" charset="0"/>
                <a:cs typeface="Consolas" pitchFamily="49" charset="0"/>
              </a:rPr>
              <a:t>		}</a:t>
            </a:r>
          </a:p>
        </p:txBody>
      </p:sp>
      <p:pic>
        <p:nvPicPr>
          <p:cNvPr id="24580" name="Picture 2457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42345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latin typeface="Arial" charset="0"/>
                <a:cs typeface="Arial" charset="0"/>
              </a:rPr>
              <a:t>Merging Two Lists</a:t>
            </a:r>
          </a:p>
        </p:txBody>
      </p:sp>
      <p:sp>
        <p:nvSpPr>
          <p:cNvPr id="22531" name="Rectangle 3"/>
          <p:cNvSpPr>
            <a:spLocks noGrp="1" noChangeArrowheads="1"/>
          </p:cNvSpPr>
          <p:nvPr>
            <p:ph type="body" idx="1"/>
          </p:nvPr>
        </p:nvSpPr>
        <p:spPr>
          <a:xfrm>
            <a:off x="457200" y="1639341"/>
            <a:ext cx="8229600" cy="4525963"/>
          </a:xfrm>
        </p:spPr>
        <p:txBody>
          <a:bodyPr/>
          <a:lstStyle/>
          <a:p>
            <a:pPr>
              <a:buFont typeface="Arial" charset="0"/>
              <a:buNone/>
            </a:pPr>
            <a:r>
              <a:rPr lang="en-US" altLang="en-US" dirty="0">
                <a:latin typeface="Arial" charset="0"/>
                <a:cs typeface="Arial" charset="0"/>
              </a:rPr>
              <a:t>	We’re not finished yet, We have to empty out the remaining array</a:t>
            </a:r>
          </a:p>
          <a:p>
            <a:pPr>
              <a:buFontTx/>
              <a:buNone/>
            </a:pPr>
            <a:endParaRPr lang="en-US" altLang="en-US" b="1" dirty="0">
              <a:latin typeface="Courier New" pitchFamily="49" charset="0"/>
              <a:cs typeface="Arial" charset="0"/>
            </a:endParaRPr>
          </a:p>
          <a:p>
            <a:pPr>
              <a:buFontTx/>
              <a:buNone/>
            </a:pPr>
            <a:r>
              <a:rPr lang="en-US" altLang="en-US" sz="1800" b="1" dirty="0">
                <a:latin typeface="Courier New" pitchFamily="49" charset="0"/>
                <a:cs typeface="Arial" charset="0"/>
              </a:rPr>
              <a:t>	</a:t>
            </a:r>
            <a:r>
              <a:rPr lang="en-US" altLang="en-US" sz="1800" dirty="0">
                <a:latin typeface="Consolas" pitchFamily="49" charset="0"/>
                <a:cs typeface="Consolas" pitchFamily="49" charset="0"/>
              </a:rPr>
              <a:t>	for ( ; </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 &lt; </a:t>
            </a:r>
            <a:r>
              <a:rPr lang="en-US" altLang="en-US" sz="1800" dirty="0">
                <a:solidFill>
                  <a:srgbClr val="FF0000"/>
                </a:solidFill>
                <a:latin typeface="Consolas" pitchFamily="49" charset="0"/>
                <a:cs typeface="Consolas" pitchFamily="49" charset="0"/>
              </a:rPr>
              <a:t>n1</a:t>
            </a:r>
            <a:r>
              <a:rPr lang="en-US" altLang="en-US" sz="1800" dirty="0">
                <a:latin typeface="Consolas" pitchFamily="49" charset="0"/>
                <a:cs typeface="Consolas" pitchFamily="49" charset="0"/>
              </a:rPr>
              <a:t>; ++</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 ++</a:t>
            </a:r>
            <a:r>
              <a:rPr lang="en-US" altLang="en-US" sz="1800" dirty="0">
                <a:solidFill>
                  <a:srgbClr val="FF33CC"/>
                </a:solidFill>
                <a:latin typeface="Consolas" pitchFamily="49" charset="0"/>
                <a:cs typeface="Consolas" pitchFamily="49" charset="0"/>
              </a:rPr>
              <a:t>k </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r>
              <a:rPr lang="en-US" altLang="en-US" sz="1800" dirty="0" err="1">
                <a:solidFill>
                  <a:srgbClr val="FF33CC"/>
                </a:solidFill>
                <a:latin typeface="Consolas" pitchFamily="49" charset="0"/>
                <a:cs typeface="Consolas" pitchFamily="49" charset="0"/>
              </a:rPr>
              <a:t>arrayout</a:t>
            </a:r>
            <a:r>
              <a:rPr lang="en-US" altLang="en-US" sz="1800" dirty="0">
                <a:latin typeface="Consolas" pitchFamily="49" charset="0"/>
                <a:cs typeface="Consolas" pitchFamily="49" charset="0"/>
              </a:rPr>
              <a:t>[</a:t>
            </a:r>
            <a:r>
              <a:rPr lang="en-US" altLang="en-US" sz="1800" dirty="0">
                <a:solidFill>
                  <a:srgbClr val="FF33CC"/>
                </a:solidFill>
                <a:latin typeface="Consolas" pitchFamily="49" charset="0"/>
                <a:cs typeface="Consolas" pitchFamily="49" charset="0"/>
              </a:rPr>
              <a:t>k</a:t>
            </a:r>
            <a:r>
              <a:rPr lang="en-US" altLang="en-US" sz="1800" dirty="0">
                <a:latin typeface="Consolas" pitchFamily="49" charset="0"/>
                <a:cs typeface="Consolas" pitchFamily="49" charset="0"/>
              </a:rPr>
              <a:t>] = </a:t>
            </a:r>
            <a:r>
              <a:rPr lang="en-US" altLang="en-US" sz="1800" dirty="0">
                <a:solidFill>
                  <a:srgbClr val="FF0000"/>
                </a:solidFill>
                <a:latin typeface="Consolas" pitchFamily="49" charset="0"/>
                <a:cs typeface="Consolas" pitchFamily="49" charset="0"/>
              </a:rPr>
              <a:t>array1</a:t>
            </a:r>
            <a:r>
              <a:rPr lang="en-US" altLang="en-US" sz="1800" dirty="0">
                <a:latin typeface="Consolas" pitchFamily="49" charset="0"/>
                <a:cs typeface="Consolas" pitchFamily="49" charset="0"/>
              </a:rPr>
              <a:t>[</a:t>
            </a:r>
            <a:r>
              <a:rPr lang="en-US" altLang="en-US" sz="1800" dirty="0">
                <a:solidFill>
                  <a:srgbClr val="FF0000"/>
                </a:solidFill>
                <a:latin typeface="Consolas" pitchFamily="49" charset="0"/>
                <a:cs typeface="Consolas" pitchFamily="49" charset="0"/>
              </a:rPr>
              <a:t>i1</a:t>
            </a:r>
            <a:r>
              <a:rPr lang="en-US" altLang="en-US" sz="1800" dirty="0">
                <a:latin typeface="Consolas" pitchFamily="49" charset="0"/>
                <a:cs typeface="Consolas" pitchFamily="49" charset="0"/>
              </a:rPr>
              <a:t>];</a:t>
            </a:r>
          </a:p>
          <a:p>
            <a:pPr>
              <a:buFontTx/>
              <a:buNone/>
            </a:pPr>
            <a:r>
              <a:rPr lang="en-US" altLang="en-US" sz="1800" dirty="0">
                <a:latin typeface="Consolas" pitchFamily="49" charset="0"/>
                <a:cs typeface="Consolas" pitchFamily="49" charset="0"/>
              </a:rPr>
              <a:t>		}</a:t>
            </a:r>
          </a:p>
          <a:p>
            <a:pPr>
              <a:buFontTx/>
              <a:buNone/>
            </a:pPr>
            <a:endParaRPr lang="en-US" altLang="en-US" sz="1800" dirty="0">
              <a:latin typeface="Consolas" pitchFamily="49" charset="0"/>
              <a:cs typeface="Consolas" pitchFamily="49" charset="0"/>
            </a:endParaRPr>
          </a:p>
          <a:p>
            <a:pPr>
              <a:buFontTx/>
              <a:buNone/>
            </a:pPr>
            <a:r>
              <a:rPr lang="en-US" altLang="en-US" sz="1800" dirty="0">
                <a:latin typeface="Consolas" pitchFamily="49" charset="0"/>
                <a:cs typeface="Consolas" pitchFamily="49" charset="0"/>
              </a:rPr>
              <a:t>		for ( ; </a:t>
            </a:r>
            <a:r>
              <a:rPr lang="en-US" altLang="en-US" sz="1800" dirty="0">
                <a:solidFill>
                  <a:schemeClr val="hlink"/>
                </a:solidFill>
                <a:latin typeface="Consolas" pitchFamily="49" charset="0"/>
                <a:cs typeface="Consolas" pitchFamily="49" charset="0"/>
              </a:rPr>
              <a:t>i2 </a:t>
            </a:r>
            <a:r>
              <a:rPr lang="en-US" altLang="en-US" sz="1800" dirty="0">
                <a:latin typeface="Consolas" pitchFamily="49" charset="0"/>
                <a:cs typeface="Consolas" pitchFamily="49" charset="0"/>
              </a:rPr>
              <a:t>&lt; </a:t>
            </a:r>
            <a:r>
              <a:rPr lang="en-US" altLang="en-US" sz="1800" dirty="0">
                <a:solidFill>
                  <a:schemeClr val="hlink"/>
                </a:solidFill>
                <a:latin typeface="Consolas" pitchFamily="49" charset="0"/>
                <a:cs typeface="Consolas" pitchFamily="49" charset="0"/>
              </a:rPr>
              <a:t>n2</a:t>
            </a:r>
            <a:r>
              <a:rPr lang="en-US" altLang="en-US" sz="1800" dirty="0">
                <a:latin typeface="Consolas" pitchFamily="49" charset="0"/>
                <a:cs typeface="Consolas" pitchFamily="49" charset="0"/>
              </a:rPr>
              <a:t>; ++</a:t>
            </a:r>
            <a:r>
              <a:rPr lang="en-US" altLang="en-US" sz="1800" dirty="0">
                <a:solidFill>
                  <a:schemeClr val="hlink"/>
                </a:solidFill>
                <a:latin typeface="Consolas" pitchFamily="49" charset="0"/>
                <a:cs typeface="Consolas" pitchFamily="49" charset="0"/>
              </a:rPr>
              <a:t>i2</a:t>
            </a:r>
            <a:r>
              <a:rPr lang="en-US" altLang="en-US" sz="1800" dirty="0">
                <a:latin typeface="Consolas" pitchFamily="49" charset="0"/>
                <a:cs typeface="Consolas" pitchFamily="49" charset="0"/>
              </a:rPr>
              <a:t>, ++</a:t>
            </a:r>
            <a:r>
              <a:rPr lang="en-US" altLang="en-US" sz="1800" dirty="0">
                <a:solidFill>
                  <a:srgbClr val="FF33CC"/>
                </a:solidFill>
                <a:latin typeface="Consolas" pitchFamily="49" charset="0"/>
                <a:cs typeface="Consolas" pitchFamily="49" charset="0"/>
              </a:rPr>
              <a:t>k </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r>
              <a:rPr lang="en-US" altLang="en-US" sz="1800" dirty="0" err="1">
                <a:solidFill>
                  <a:srgbClr val="FF33CC"/>
                </a:solidFill>
                <a:latin typeface="Consolas" pitchFamily="49" charset="0"/>
                <a:cs typeface="Consolas" pitchFamily="49" charset="0"/>
              </a:rPr>
              <a:t>arrayout</a:t>
            </a:r>
            <a:r>
              <a:rPr lang="en-US" altLang="en-US" sz="1800" dirty="0">
                <a:latin typeface="Consolas" pitchFamily="49" charset="0"/>
                <a:cs typeface="Consolas" pitchFamily="49" charset="0"/>
              </a:rPr>
              <a:t>[</a:t>
            </a:r>
            <a:r>
              <a:rPr lang="en-US" altLang="en-US" sz="1800" dirty="0">
                <a:solidFill>
                  <a:srgbClr val="FF33CC"/>
                </a:solidFill>
                <a:latin typeface="Consolas" pitchFamily="49" charset="0"/>
                <a:cs typeface="Consolas" pitchFamily="49" charset="0"/>
              </a:rPr>
              <a:t>k</a:t>
            </a:r>
            <a:r>
              <a:rPr lang="en-US" altLang="en-US" sz="1800" dirty="0">
                <a:latin typeface="Consolas" pitchFamily="49" charset="0"/>
                <a:cs typeface="Consolas" pitchFamily="49" charset="0"/>
              </a:rPr>
              <a:t>] = </a:t>
            </a:r>
            <a:r>
              <a:rPr lang="en-US" altLang="en-US" sz="1800" dirty="0">
                <a:solidFill>
                  <a:schemeClr val="hlink"/>
                </a:solidFill>
                <a:latin typeface="Consolas" pitchFamily="49" charset="0"/>
                <a:cs typeface="Consolas" pitchFamily="49" charset="0"/>
              </a:rPr>
              <a:t>array2</a:t>
            </a:r>
            <a:r>
              <a:rPr lang="en-US" altLang="en-US" sz="1800" dirty="0">
                <a:latin typeface="Consolas" pitchFamily="49" charset="0"/>
                <a:cs typeface="Consolas" pitchFamily="49" charset="0"/>
              </a:rPr>
              <a:t>[</a:t>
            </a:r>
            <a:r>
              <a:rPr lang="en-US" altLang="en-US" sz="1800" dirty="0">
                <a:solidFill>
                  <a:schemeClr val="hlink"/>
                </a:solidFill>
                <a:latin typeface="Consolas" pitchFamily="49" charset="0"/>
                <a:cs typeface="Consolas" pitchFamily="49" charset="0"/>
              </a:rPr>
              <a:t>i2</a:t>
            </a:r>
            <a:r>
              <a:rPr lang="en-US" altLang="en-US" sz="1800" dirty="0">
                <a:latin typeface="Consolas" pitchFamily="49" charset="0"/>
                <a:cs typeface="Consolas" pitchFamily="49" charset="0"/>
              </a:rPr>
              <a:t>]; </a:t>
            </a:r>
          </a:p>
          <a:p>
            <a:pPr>
              <a:buFontTx/>
              <a:buNone/>
            </a:pPr>
            <a:r>
              <a:rPr lang="en-US" altLang="en-US" sz="1800" dirty="0">
                <a:latin typeface="Consolas" pitchFamily="49" charset="0"/>
                <a:cs typeface="Consolas" pitchFamily="49" charset="0"/>
              </a:rPr>
              <a:t>		}</a:t>
            </a:r>
          </a:p>
        </p:txBody>
      </p:sp>
      <p:pic>
        <p:nvPicPr>
          <p:cNvPr id="22532" name="Picture 22531"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98383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latin typeface="Arial" charset="0"/>
                <a:cs typeface="Arial" charset="0"/>
              </a:rPr>
              <a:t>Analysis of merging</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Time: we have to copy </a:t>
            </a:r>
            <a:r>
              <a:rPr lang="en-US" altLang="en-US" i="1" dirty="0">
                <a:latin typeface="Times New Roman" pitchFamily="18" charset="0"/>
                <a:cs typeface="Arial" charset="0"/>
              </a:rPr>
              <a:t>n</a:t>
            </a:r>
            <a:r>
              <a:rPr lang="en-US" altLang="en-US" baseline="-25000" dirty="0">
                <a:latin typeface="Times New Roman" pitchFamily="18" charset="0"/>
                <a:cs typeface="Times New Roman" pitchFamily="18" charset="0"/>
              </a:rPr>
              <a:t>1</a:t>
            </a:r>
            <a:r>
              <a:rPr lang="en-US" altLang="en-US" dirty="0">
                <a:latin typeface="Times New Roman" pitchFamily="18" charset="0"/>
                <a:cs typeface="Times New Roman" pitchFamily="18" charset="0"/>
              </a:rPr>
              <a:t> + </a:t>
            </a:r>
            <a:r>
              <a:rPr lang="en-US" altLang="en-US" i="1" dirty="0">
                <a:latin typeface="Times New Roman" pitchFamily="18" charset="0"/>
                <a:cs typeface="Arial" charset="0"/>
              </a:rPr>
              <a:t>n</a:t>
            </a:r>
            <a:r>
              <a:rPr lang="en-US" altLang="en-US" baseline="-25000" dirty="0">
                <a:latin typeface="Times New Roman" pitchFamily="18" charset="0"/>
                <a:cs typeface="Arial" charset="0"/>
              </a:rPr>
              <a:t>2 </a:t>
            </a:r>
            <a:r>
              <a:rPr lang="en-US" altLang="en-US" dirty="0">
                <a:latin typeface="Arial" charset="0"/>
                <a:cs typeface="Arial" charset="0"/>
              </a:rPr>
              <a:t>elements</a:t>
            </a:r>
          </a:p>
          <a:p>
            <a:pPr lvl="1"/>
            <a:r>
              <a:rPr lang="en-US" altLang="en-US" dirty="0">
                <a:latin typeface="Arial" charset="0"/>
                <a:cs typeface="Arial" charset="0"/>
              </a:rPr>
              <a:t>Hence, merging may be performed in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baseline="-25000" dirty="0">
                <a:latin typeface="Times New Roman" pitchFamily="18" charset="0"/>
                <a:cs typeface="Times New Roman" pitchFamily="18" charset="0"/>
              </a:rPr>
              <a:t>1</a:t>
            </a:r>
            <a:r>
              <a:rPr lang="en-US" altLang="en-US" dirty="0">
                <a:latin typeface="Times New Roman" pitchFamily="18" charset="0"/>
                <a:cs typeface="Times New Roman" pitchFamily="18" charset="0"/>
              </a:rPr>
              <a:t> + </a:t>
            </a:r>
            <a:r>
              <a:rPr lang="en-US" altLang="en-US" i="1" dirty="0">
                <a:latin typeface="Times New Roman" pitchFamily="18" charset="0"/>
                <a:cs typeface="Arial" charset="0"/>
              </a:rPr>
              <a:t>n</a:t>
            </a:r>
            <a:r>
              <a:rPr lang="en-US" altLang="en-US" baseline="-25000" dirty="0">
                <a:latin typeface="Times New Roman" pitchFamily="18" charset="0"/>
                <a:cs typeface="Arial" charset="0"/>
              </a:rPr>
              <a:t>2</a:t>
            </a:r>
            <a:r>
              <a:rPr lang="en-US" altLang="en-US" dirty="0">
                <a:latin typeface="Times New Roman" pitchFamily="18" charset="0"/>
                <a:cs typeface="Arial" charset="0"/>
              </a:rPr>
              <a:t>)</a:t>
            </a:r>
            <a:r>
              <a:rPr lang="en-US" altLang="en-US" dirty="0">
                <a:latin typeface="Arial" charset="0"/>
                <a:cs typeface="Arial" charset="0"/>
              </a:rPr>
              <a:t> time</a:t>
            </a:r>
          </a:p>
          <a:p>
            <a:pPr lvl="1"/>
            <a:r>
              <a:rPr lang="en-US" altLang="en-US" dirty="0">
                <a:latin typeface="Arial" charset="0"/>
                <a:cs typeface="Arial" charset="0"/>
              </a:rPr>
              <a:t>If the arrays are approximately the same size, </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a:t>
            </a:r>
            <a:r>
              <a:rPr lang="en-CA"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n</a:t>
            </a:r>
            <a:r>
              <a:rPr lang="en-US" altLang="en-US" baseline="-25000" dirty="0">
                <a:latin typeface="Times New Roman" pitchFamily="18" charset="0"/>
                <a:cs typeface="Times New Roman" pitchFamily="18" charset="0"/>
              </a:rPr>
              <a:t>1</a:t>
            </a:r>
            <a:r>
              <a:rPr lang="en-US" altLang="en-US" i="1" dirty="0">
                <a:latin typeface="Times New Roman" pitchFamily="18" charset="0"/>
                <a:cs typeface="Times New Roman" pitchFamily="18" charset="0"/>
              </a:rPr>
              <a:t> </a:t>
            </a:r>
            <a:r>
              <a:rPr lang="en-CA" altLang="en-US" dirty="0">
                <a:latin typeface="Times New Roman" pitchFamily="18" charset="0"/>
                <a:cs typeface="Times New Roman" pitchFamily="18" charset="0"/>
              </a:rPr>
              <a:t>≈ </a:t>
            </a:r>
            <a:r>
              <a:rPr lang="en-US" altLang="en-US" i="1" dirty="0">
                <a:latin typeface="Times New Roman" pitchFamily="18" charset="0"/>
                <a:cs typeface="Times New Roman" pitchFamily="18" charset="0"/>
              </a:rPr>
              <a:t>n</a:t>
            </a:r>
            <a:r>
              <a:rPr lang="en-US" altLang="en-US" baseline="-25000" dirty="0">
                <a:latin typeface="Times New Roman" pitchFamily="18" charset="0"/>
                <a:cs typeface="Times New Roman" pitchFamily="18" charset="0"/>
              </a:rPr>
              <a:t>2</a:t>
            </a:r>
            <a:r>
              <a:rPr lang="en-US" altLang="en-US" dirty="0">
                <a:latin typeface="Arial" charset="0"/>
                <a:cs typeface="Arial" charset="0"/>
              </a:rPr>
              <a:t>, we can say that the run time is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Times New Roman" pitchFamily="18" charset="0"/>
              </a:rPr>
              <a:t>)</a:t>
            </a:r>
          </a:p>
          <a:p>
            <a:pPr>
              <a:buFont typeface="Arial" charset="0"/>
              <a:buNone/>
            </a:pPr>
            <a:endParaRPr lang="en-US" altLang="en-US" dirty="0">
              <a:latin typeface="Times New Roman" pitchFamily="18" charset="0"/>
              <a:cs typeface="Times New Roman" pitchFamily="18" charset="0"/>
            </a:endParaRPr>
          </a:p>
          <a:p>
            <a:pPr>
              <a:buNone/>
            </a:pPr>
            <a:r>
              <a:rPr lang="en-US" altLang="en-US" dirty="0">
                <a:latin typeface="Arial" charset="0"/>
                <a:cs typeface="Arial" charset="0"/>
              </a:rPr>
              <a:t>	Space: we cannot merge two arrays in-place</a:t>
            </a:r>
          </a:p>
          <a:p>
            <a:pPr lvl="1"/>
            <a:r>
              <a:rPr lang="en-US" altLang="en-US" dirty="0">
                <a:latin typeface="Arial" charset="0"/>
                <a:cs typeface="Arial" charset="0"/>
              </a:rPr>
              <a:t>This algorithm always required the allocation of a new array</a:t>
            </a:r>
          </a:p>
          <a:p>
            <a:pPr lvl="1"/>
            <a:r>
              <a:rPr lang="en-US" altLang="en-US" dirty="0">
                <a:latin typeface="Arial" charset="0"/>
                <a:cs typeface="Arial" charset="0"/>
              </a:rPr>
              <a:t>Therefore, the memory requirements are also </a:t>
            </a:r>
            <a:r>
              <a:rPr lang="en-US" altLang="en-US"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Times New Roman" pitchFamily="18" charset="0"/>
              </a:rPr>
              <a:t>)</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23556" name="Picture 2355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74449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latin typeface="Arial" charset="0"/>
                <a:cs typeface="Arial" charset="0"/>
              </a:rPr>
              <a:t>The Algorithm</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Recall the five sorting techniques:</a:t>
            </a:r>
          </a:p>
          <a:p>
            <a:pPr lvl="1"/>
            <a:r>
              <a:rPr lang="en-US" altLang="en-US" dirty="0">
                <a:latin typeface="Arial" charset="0"/>
                <a:cs typeface="Arial" charset="0"/>
              </a:rPr>
              <a:t>Insertion</a:t>
            </a:r>
          </a:p>
          <a:p>
            <a:pPr lvl="1"/>
            <a:r>
              <a:rPr lang="en-US" altLang="en-US" dirty="0">
                <a:latin typeface="Arial" charset="0"/>
                <a:cs typeface="Arial" charset="0"/>
              </a:rPr>
              <a:t>Exchange</a:t>
            </a:r>
          </a:p>
          <a:p>
            <a:pPr lvl="1"/>
            <a:r>
              <a:rPr lang="en-US" altLang="en-US" dirty="0">
                <a:latin typeface="Arial" charset="0"/>
                <a:cs typeface="Arial" charset="0"/>
              </a:rPr>
              <a:t>Selection</a:t>
            </a:r>
          </a:p>
          <a:p>
            <a:pPr lvl="1"/>
            <a:r>
              <a:rPr lang="en-US" altLang="en-US" dirty="0">
                <a:latin typeface="Arial" charset="0"/>
                <a:cs typeface="Arial" charset="0"/>
              </a:rPr>
              <a:t>Merging</a:t>
            </a:r>
          </a:p>
          <a:p>
            <a:pPr lvl="1"/>
            <a:r>
              <a:rPr lang="en-US" altLang="en-US" dirty="0">
                <a:latin typeface="Arial" charset="0"/>
                <a:cs typeface="Arial" charset="0"/>
              </a:rPr>
              <a:t>Distribution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Clearly merge sort falls into the</a:t>
            </a:r>
            <a:br>
              <a:rPr lang="en-US" altLang="en-US" dirty="0">
                <a:latin typeface="Arial" charset="0"/>
                <a:cs typeface="Arial" charset="0"/>
              </a:rPr>
            </a:br>
            <a:r>
              <a:rPr lang="en-US" altLang="en-US" dirty="0">
                <a:latin typeface="Arial" charset="0"/>
                <a:cs typeface="Arial" charset="0"/>
              </a:rPr>
              <a:t>fourth category</a:t>
            </a:r>
          </a:p>
        </p:txBody>
      </p:sp>
      <p:pic>
        <p:nvPicPr>
          <p:cNvPr id="25604" name="Picture 4"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88" y="2214563"/>
            <a:ext cx="23304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25604"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088804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latin typeface="Arial" charset="0"/>
                <a:cs typeface="Arial" charset="0"/>
              </a:rPr>
              <a:t>The Algorithm</a:t>
            </a:r>
          </a:p>
        </p:txBody>
      </p:sp>
      <p:sp>
        <p:nvSpPr>
          <p:cNvPr id="24579" name="Rectangle 3"/>
          <p:cNvSpPr>
            <a:spLocks noGrp="1" noChangeArrowheads="1"/>
          </p:cNvSpPr>
          <p:nvPr>
            <p:ph type="body" idx="1"/>
          </p:nvPr>
        </p:nvSpPr>
        <p:spPr/>
        <p:txBody>
          <a:bodyPr/>
          <a:lstStyle/>
          <a:p>
            <a:pPr>
              <a:buNone/>
            </a:pPr>
            <a:r>
              <a:rPr lang="en-US" altLang="en-US" dirty="0">
                <a:latin typeface="Arial" charset="0"/>
                <a:cs typeface="Arial" charset="0"/>
              </a:rPr>
              <a:t>	The </a:t>
            </a:r>
            <a:r>
              <a:rPr lang="en-US" altLang="en-US" dirty="0">
                <a:solidFill>
                  <a:srgbClr val="C00000"/>
                </a:solidFill>
                <a:latin typeface="Arial" charset="0"/>
                <a:cs typeface="Arial" charset="0"/>
              </a:rPr>
              <a:t>merge sort algorithm </a:t>
            </a:r>
            <a:r>
              <a:rPr lang="en-US" altLang="en-US" dirty="0">
                <a:latin typeface="Arial" charset="0"/>
                <a:cs typeface="Arial" charset="0"/>
              </a:rPr>
              <a:t>is defined recursively:</a:t>
            </a:r>
          </a:p>
          <a:p>
            <a:pPr lvl="1"/>
            <a:r>
              <a:rPr lang="en-US" altLang="en-US" dirty="0">
                <a:latin typeface="Arial" charset="0"/>
                <a:cs typeface="Arial" charset="0"/>
              </a:rPr>
              <a:t>If the list is of size 1, it is sorted—we are done;</a:t>
            </a:r>
          </a:p>
          <a:p>
            <a:pPr lvl="1"/>
            <a:r>
              <a:rPr lang="en-US" altLang="en-US" dirty="0">
                <a:latin typeface="Arial" charset="0"/>
                <a:cs typeface="Arial" charset="0"/>
              </a:rPr>
              <a:t>Otherwise:</a:t>
            </a:r>
          </a:p>
          <a:p>
            <a:pPr lvl="2"/>
            <a:r>
              <a:rPr lang="en-US" altLang="en-US" dirty="0">
                <a:latin typeface="Arial" charset="0"/>
                <a:cs typeface="Arial" charset="0"/>
              </a:rPr>
              <a:t>Divide an unsorted list into two sub-lists,</a:t>
            </a:r>
          </a:p>
          <a:p>
            <a:pPr lvl="2"/>
            <a:r>
              <a:rPr lang="en-US" altLang="en-US" dirty="0">
                <a:latin typeface="Arial" charset="0"/>
                <a:cs typeface="Arial" charset="0"/>
              </a:rPr>
              <a:t>Sort each sub-list recursively using merge sort, and</a:t>
            </a:r>
          </a:p>
          <a:p>
            <a:pPr lvl="2"/>
            <a:r>
              <a:rPr lang="en-US" altLang="en-US" dirty="0">
                <a:latin typeface="Arial" charset="0"/>
                <a:cs typeface="Arial" charset="0"/>
              </a:rPr>
              <a:t>Merge the two sorted sub-lists into a single sorted list</a:t>
            </a:r>
          </a:p>
          <a:p>
            <a:endParaRPr lang="en-US" altLang="en-US" dirty="0">
              <a:latin typeface="Arial" charset="0"/>
              <a:cs typeface="Arial" charset="0"/>
            </a:endParaRPr>
          </a:p>
          <a:p>
            <a:pPr>
              <a:buNone/>
            </a:pPr>
            <a:r>
              <a:rPr lang="en-US" altLang="en-US" dirty="0">
                <a:latin typeface="Arial" charset="0"/>
                <a:cs typeface="Arial" charset="0"/>
              </a:rPr>
              <a:t>	In practice:</a:t>
            </a:r>
          </a:p>
          <a:p>
            <a:pPr lvl="1"/>
            <a:r>
              <a:rPr lang="en-US" altLang="en-US" dirty="0">
                <a:latin typeface="Arial" charset="0"/>
                <a:cs typeface="Arial" charset="0"/>
              </a:rPr>
              <a:t>If the list s</a:t>
            </a:r>
            <a:r>
              <a:rPr lang="en-US" altLang="zh-CN" dirty="0">
                <a:latin typeface="Arial" charset="0"/>
                <a:cs typeface="Arial" charset="0"/>
              </a:rPr>
              <a:t>ize</a:t>
            </a:r>
            <a:r>
              <a:rPr lang="en-US" altLang="en-US" dirty="0">
                <a:latin typeface="Arial" charset="0"/>
                <a:cs typeface="Arial" charset="0"/>
              </a:rPr>
              <a:t> is less than a threshold, use an algorithm like insertion sort</a:t>
            </a:r>
          </a:p>
          <a:p>
            <a:pPr lvl="1"/>
            <a:r>
              <a:rPr lang="en-US" altLang="en-US" dirty="0">
                <a:latin typeface="Arial" charset="0"/>
                <a:cs typeface="Arial" charset="0"/>
              </a:rPr>
              <a:t>Otherwise:</a:t>
            </a:r>
          </a:p>
          <a:p>
            <a:pPr lvl="2"/>
            <a:r>
              <a:rPr lang="en-US" altLang="en-US" dirty="0">
                <a:latin typeface="Arial" charset="0"/>
                <a:cs typeface="Arial" charset="0"/>
              </a:rPr>
              <a:t>Divide…</a:t>
            </a:r>
          </a:p>
          <a:p>
            <a:endParaRPr lang="en-US" altLang="en-US" dirty="0">
              <a:latin typeface="Arial" charset="0"/>
              <a:cs typeface="Arial" charset="0"/>
            </a:endParaRPr>
          </a:p>
        </p:txBody>
      </p:sp>
      <p:pic>
        <p:nvPicPr>
          <p:cNvPr id="24580" name="Picture 2457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6631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we already have a function</a:t>
            </a:r>
          </a:p>
          <a:p>
            <a:pPr lvl="1">
              <a:buFont typeface="Arial" charset="0"/>
              <a:buNone/>
            </a:pPr>
            <a:r>
              <a:rPr lang="en-US" altLang="en-US" dirty="0">
                <a:latin typeface="Arial" charset="0"/>
                <a:cs typeface="Arial" charset="0"/>
              </a:rPr>
              <a:t>	</a:t>
            </a: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	void merge(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a,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b,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c );</a:t>
            </a:r>
          </a:p>
          <a:p>
            <a:pPr>
              <a:buFont typeface="Arial" charset="0"/>
              <a:buNone/>
            </a:pPr>
            <a:r>
              <a:rPr lang="en-US" altLang="en-US" dirty="0">
                <a:latin typeface="Arial" charset="0"/>
                <a:cs typeface="Arial" charset="0"/>
              </a:rPr>
              <a:t>	that assumes that the entries</a:t>
            </a:r>
          </a:p>
          <a:p>
            <a:pPr lvl="1">
              <a:buFont typeface="Arial" charset="0"/>
              <a:buNone/>
            </a:pPr>
            <a:r>
              <a:rPr lang="en-US" altLang="en-US" dirty="0">
                <a:latin typeface="Consolas" pitchFamily="49" charset="0"/>
                <a:cs typeface="Consolas" pitchFamily="49" charset="0"/>
              </a:rPr>
              <a:t>	array[a]</a:t>
            </a:r>
            <a:r>
              <a:rPr lang="en-US" altLang="en-US" dirty="0">
                <a:latin typeface="Arial" charset="0"/>
                <a:cs typeface="Arial" charset="0"/>
              </a:rPr>
              <a:t> through </a:t>
            </a:r>
            <a:r>
              <a:rPr lang="en-US" altLang="en-US" dirty="0">
                <a:latin typeface="Consolas" pitchFamily="49" charset="0"/>
                <a:cs typeface="Consolas" pitchFamily="49" charset="0"/>
              </a:rPr>
              <a:t>array[b - 1]</a:t>
            </a:r>
            <a:r>
              <a:rPr lang="en-US" altLang="en-US" dirty="0">
                <a:latin typeface="Arial" charset="0"/>
                <a:cs typeface="Arial" charset="0"/>
              </a:rPr>
              <a:t>, and</a:t>
            </a:r>
          </a:p>
          <a:p>
            <a:pPr lvl="1">
              <a:buFont typeface="Arial" charset="0"/>
              <a:buNone/>
            </a:pPr>
            <a:r>
              <a:rPr lang="en-US" altLang="en-US" dirty="0">
                <a:latin typeface="Consolas" pitchFamily="49" charset="0"/>
                <a:cs typeface="Consolas" pitchFamily="49" charset="0"/>
              </a:rPr>
              <a:t>	array[b]</a:t>
            </a:r>
            <a:r>
              <a:rPr lang="en-US" altLang="en-US" dirty="0">
                <a:latin typeface="Arial" charset="0"/>
                <a:cs typeface="Arial" charset="0"/>
              </a:rPr>
              <a:t> through </a:t>
            </a:r>
            <a:r>
              <a:rPr lang="en-US" altLang="en-US" dirty="0">
                <a:latin typeface="Consolas" pitchFamily="49" charset="0"/>
                <a:cs typeface="Consolas" pitchFamily="49" charset="0"/>
              </a:rPr>
              <a:t>array[c - 1]</a:t>
            </a:r>
            <a:endParaRPr lang="en-US" altLang="en-US" dirty="0">
              <a:latin typeface="Arial" charset="0"/>
              <a:cs typeface="Arial" charset="0"/>
            </a:endParaRPr>
          </a:p>
          <a:p>
            <a:pPr>
              <a:buFont typeface="Arial" charset="0"/>
              <a:buNone/>
            </a:pPr>
            <a:r>
              <a:rPr lang="en-US" altLang="en-US" dirty="0">
                <a:latin typeface="Arial" charset="0"/>
                <a:cs typeface="Arial" charset="0"/>
              </a:rPr>
              <a:t>	are sorted and merges these two sub-arrays into a single sorted array from index </a:t>
            </a:r>
            <a:r>
              <a:rPr lang="en-US" altLang="en-US" dirty="0">
                <a:latin typeface="Consolas" pitchFamily="49" charset="0"/>
                <a:cs typeface="Consolas" pitchFamily="49" charset="0"/>
              </a:rPr>
              <a:t>a</a:t>
            </a:r>
            <a:r>
              <a:rPr lang="en-US" altLang="en-US" dirty="0">
                <a:latin typeface="Arial" charset="0"/>
                <a:cs typeface="Arial" charset="0"/>
              </a:rPr>
              <a:t> through index </a:t>
            </a:r>
            <a:r>
              <a:rPr lang="en-US" altLang="en-US" dirty="0">
                <a:latin typeface="Consolas" pitchFamily="49" charset="0"/>
                <a:cs typeface="Consolas" pitchFamily="49" charset="0"/>
              </a:rPr>
              <a:t>c - 1</a:t>
            </a:r>
            <a:r>
              <a:rPr lang="en-US" altLang="en-US" dirty="0">
                <a:latin typeface="Arial" charset="0"/>
                <a:cs typeface="Arial" charset="0"/>
              </a:rPr>
              <a:t>, inclusive</a:t>
            </a:r>
          </a:p>
          <a:p>
            <a:pPr lvl="1"/>
            <a:endParaRPr lang="en-US" altLang="en-US" dirty="0">
              <a:latin typeface="Arial" charset="0"/>
              <a:cs typeface="Arial" charset="0"/>
            </a:endParaRPr>
          </a:p>
          <a:p>
            <a:pPr lvl="1"/>
            <a:endParaRPr lang="en-US" altLang="en-US" dirty="0">
              <a:latin typeface="Arial" charset="0"/>
              <a:cs typeface="Arial" charset="0"/>
            </a:endParaRPr>
          </a:p>
        </p:txBody>
      </p:sp>
      <p:pic>
        <p:nvPicPr>
          <p:cNvPr id="28676" name="Picture 2867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275675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For example, given the array,</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 call to </a:t>
            </a:r>
          </a:p>
          <a:p>
            <a:pPr algn="ctr">
              <a:buFont typeface="Arial" charset="0"/>
              <a:buNone/>
            </a:pPr>
            <a:r>
              <a:rPr lang="en-US" altLang="en-US" dirty="0">
                <a:latin typeface="Consolas" pitchFamily="49" charset="0"/>
                <a:cs typeface="Consolas" pitchFamily="49" charset="0"/>
              </a:rPr>
              <a:t>void merge( array, 14, 20, 26 );</a:t>
            </a:r>
          </a:p>
          <a:p>
            <a:pPr>
              <a:buFont typeface="Arial" charset="0"/>
              <a:buNone/>
            </a:pPr>
            <a:r>
              <a:rPr lang="en-US" altLang="en-US" dirty="0">
                <a:latin typeface="Arial" charset="0"/>
                <a:cs typeface="Arial" charset="0"/>
              </a:rPr>
              <a:t>	merges the two sub-lists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forming</a:t>
            </a:r>
          </a:p>
          <a:p>
            <a:pPr lvl="1"/>
            <a:endParaRPr lang="en-US" altLang="en-US" dirty="0">
              <a:latin typeface="Arial" charset="0"/>
              <a:cs typeface="Arial" charset="0"/>
            </a:endParaRPr>
          </a:p>
        </p:txBody>
      </p:sp>
      <p:graphicFrame>
        <p:nvGraphicFramePr>
          <p:cNvPr id="5" name="Table 4"/>
          <p:cNvGraphicFramePr>
            <a:graphicFrameLocks noGrp="1"/>
          </p:cNvGraphicFramePr>
          <p:nvPr/>
        </p:nvGraphicFramePr>
        <p:xfrm>
          <a:off x="-12448" y="1988840"/>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83443">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16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6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12448" y="3810749"/>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60573">
                <a:tc>
                  <a:txBody>
                    <a:bodyPr/>
                    <a:lstStyle/>
                    <a:p>
                      <a:pPr algn="l"/>
                      <a:r>
                        <a:rPr lang="en-CA" sz="1200" b="0" dirty="0">
                          <a:solidFill>
                            <a:schemeClr val="tx1">
                              <a:lumMod val="65000"/>
                              <a:lumOff val="3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475">
                <a:tc>
                  <a:txBody>
                    <a:bodyPr/>
                    <a:lstStyle/>
                    <a:p>
                      <a:pPr algn="ctr"/>
                      <a:r>
                        <a:rPr lang="en-CA" sz="1600" b="0" dirty="0">
                          <a:solidFill>
                            <a:schemeClr val="tx1">
                              <a:lumMod val="65000"/>
                              <a:lumOff val="35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1600" b="0" dirty="0">
                          <a:solidFill>
                            <a:schemeClr val="tx1">
                              <a:lumMod val="65000"/>
                              <a:lumOff val="35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12448" y="4890869"/>
          <a:ext cx="9156450" cy="554355"/>
        </p:xfrm>
        <a:graphic>
          <a:graphicData uri="http://schemas.openxmlformats.org/drawingml/2006/table">
            <a:tbl>
              <a:tblPr firstRow="1" bandRow="1">
                <a:tableStyleId>{2D5ABB26-0587-4C30-8999-92F81FD0307C}</a:tableStyleId>
              </a:tblPr>
              <a:tblGrid>
                <a:gridCol w="366258">
                  <a:extLst>
                    <a:ext uri="{9D8B030D-6E8A-4147-A177-3AD203B41FA5}">
                      <a16:colId xmlns:a16="http://schemas.microsoft.com/office/drawing/2014/main" val="20000"/>
                    </a:ext>
                  </a:extLst>
                </a:gridCol>
                <a:gridCol w="366258">
                  <a:extLst>
                    <a:ext uri="{9D8B030D-6E8A-4147-A177-3AD203B41FA5}">
                      <a16:colId xmlns:a16="http://schemas.microsoft.com/office/drawing/2014/main" val="20001"/>
                    </a:ext>
                  </a:extLst>
                </a:gridCol>
                <a:gridCol w="366258">
                  <a:extLst>
                    <a:ext uri="{9D8B030D-6E8A-4147-A177-3AD203B41FA5}">
                      <a16:colId xmlns:a16="http://schemas.microsoft.com/office/drawing/2014/main" val="20002"/>
                    </a:ext>
                  </a:extLst>
                </a:gridCol>
                <a:gridCol w="366258">
                  <a:extLst>
                    <a:ext uri="{9D8B030D-6E8A-4147-A177-3AD203B41FA5}">
                      <a16:colId xmlns:a16="http://schemas.microsoft.com/office/drawing/2014/main" val="20003"/>
                    </a:ext>
                  </a:extLst>
                </a:gridCol>
                <a:gridCol w="366258">
                  <a:extLst>
                    <a:ext uri="{9D8B030D-6E8A-4147-A177-3AD203B41FA5}">
                      <a16:colId xmlns:a16="http://schemas.microsoft.com/office/drawing/2014/main" val="20004"/>
                    </a:ext>
                  </a:extLst>
                </a:gridCol>
                <a:gridCol w="366258">
                  <a:extLst>
                    <a:ext uri="{9D8B030D-6E8A-4147-A177-3AD203B41FA5}">
                      <a16:colId xmlns:a16="http://schemas.microsoft.com/office/drawing/2014/main" val="20005"/>
                    </a:ext>
                  </a:extLst>
                </a:gridCol>
                <a:gridCol w="366258">
                  <a:extLst>
                    <a:ext uri="{9D8B030D-6E8A-4147-A177-3AD203B41FA5}">
                      <a16:colId xmlns:a16="http://schemas.microsoft.com/office/drawing/2014/main" val="20006"/>
                    </a:ext>
                  </a:extLst>
                </a:gridCol>
                <a:gridCol w="366258">
                  <a:extLst>
                    <a:ext uri="{9D8B030D-6E8A-4147-A177-3AD203B41FA5}">
                      <a16:colId xmlns:a16="http://schemas.microsoft.com/office/drawing/2014/main" val="20007"/>
                    </a:ext>
                  </a:extLst>
                </a:gridCol>
                <a:gridCol w="366258">
                  <a:extLst>
                    <a:ext uri="{9D8B030D-6E8A-4147-A177-3AD203B41FA5}">
                      <a16:colId xmlns:a16="http://schemas.microsoft.com/office/drawing/2014/main" val="20008"/>
                    </a:ext>
                  </a:extLst>
                </a:gridCol>
                <a:gridCol w="366258">
                  <a:extLst>
                    <a:ext uri="{9D8B030D-6E8A-4147-A177-3AD203B41FA5}">
                      <a16:colId xmlns:a16="http://schemas.microsoft.com/office/drawing/2014/main" val="20009"/>
                    </a:ext>
                  </a:extLst>
                </a:gridCol>
                <a:gridCol w="366258">
                  <a:extLst>
                    <a:ext uri="{9D8B030D-6E8A-4147-A177-3AD203B41FA5}">
                      <a16:colId xmlns:a16="http://schemas.microsoft.com/office/drawing/2014/main" val="20010"/>
                    </a:ext>
                  </a:extLst>
                </a:gridCol>
                <a:gridCol w="366258">
                  <a:extLst>
                    <a:ext uri="{9D8B030D-6E8A-4147-A177-3AD203B41FA5}">
                      <a16:colId xmlns:a16="http://schemas.microsoft.com/office/drawing/2014/main" val="20011"/>
                    </a:ext>
                  </a:extLst>
                </a:gridCol>
                <a:gridCol w="366258">
                  <a:extLst>
                    <a:ext uri="{9D8B030D-6E8A-4147-A177-3AD203B41FA5}">
                      <a16:colId xmlns:a16="http://schemas.microsoft.com/office/drawing/2014/main" val="20012"/>
                    </a:ext>
                  </a:extLst>
                </a:gridCol>
                <a:gridCol w="366258">
                  <a:extLst>
                    <a:ext uri="{9D8B030D-6E8A-4147-A177-3AD203B41FA5}">
                      <a16:colId xmlns:a16="http://schemas.microsoft.com/office/drawing/2014/main" val="20013"/>
                    </a:ext>
                  </a:extLst>
                </a:gridCol>
                <a:gridCol w="366258">
                  <a:extLst>
                    <a:ext uri="{9D8B030D-6E8A-4147-A177-3AD203B41FA5}">
                      <a16:colId xmlns:a16="http://schemas.microsoft.com/office/drawing/2014/main" val="20014"/>
                    </a:ext>
                  </a:extLst>
                </a:gridCol>
                <a:gridCol w="366258">
                  <a:extLst>
                    <a:ext uri="{9D8B030D-6E8A-4147-A177-3AD203B41FA5}">
                      <a16:colId xmlns:a16="http://schemas.microsoft.com/office/drawing/2014/main" val="20015"/>
                    </a:ext>
                  </a:extLst>
                </a:gridCol>
                <a:gridCol w="366258">
                  <a:extLst>
                    <a:ext uri="{9D8B030D-6E8A-4147-A177-3AD203B41FA5}">
                      <a16:colId xmlns:a16="http://schemas.microsoft.com/office/drawing/2014/main" val="20016"/>
                    </a:ext>
                  </a:extLst>
                </a:gridCol>
                <a:gridCol w="366258">
                  <a:extLst>
                    <a:ext uri="{9D8B030D-6E8A-4147-A177-3AD203B41FA5}">
                      <a16:colId xmlns:a16="http://schemas.microsoft.com/office/drawing/2014/main" val="20017"/>
                    </a:ext>
                  </a:extLst>
                </a:gridCol>
                <a:gridCol w="366258">
                  <a:extLst>
                    <a:ext uri="{9D8B030D-6E8A-4147-A177-3AD203B41FA5}">
                      <a16:colId xmlns:a16="http://schemas.microsoft.com/office/drawing/2014/main" val="20018"/>
                    </a:ext>
                  </a:extLst>
                </a:gridCol>
                <a:gridCol w="366258">
                  <a:extLst>
                    <a:ext uri="{9D8B030D-6E8A-4147-A177-3AD203B41FA5}">
                      <a16:colId xmlns:a16="http://schemas.microsoft.com/office/drawing/2014/main" val="20019"/>
                    </a:ext>
                  </a:extLst>
                </a:gridCol>
                <a:gridCol w="366258">
                  <a:extLst>
                    <a:ext uri="{9D8B030D-6E8A-4147-A177-3AD203B41FA5}">
                      <a16:colId xmlns:a16="http://schemas.microsoft.com/office/drawing/2014/main" val="20020"/>
                    </a:ext>
                  </a:extLst>
                </a:gridCol>
                <a:gridCol w="366258">
                  <a:extLst>
                    <a:ext uri="{9D8B030D-6E8A-4147-A177-3AD203B41FA5}">
                      <a16:colId xmlns:a16="http://schemas.microsoft.com/office/drawing/2014/main" val="20021"/>
                    </a:ext>
                  </a:extLst>
                </a:gridCol>
                <a:gridCol w="366258">
                  <a:extLst>
                    <a:ext uri="{9D8B030D-6E8A-4147-A177-3AD203B41FA5}">
                      <a16:colId xmlns:a16="http://schemas.microsoft.com/office/drawing/2014/main" val="20022"/>
                    </a:ext>
                  </a:extLst>
                </a:gridCol>
                <a:gridCol w="366258">
                  <a:extLst>
                    <a:ext uri="{9D8B030D-6E8A-4147-A177-3AD203B41FA5}">
                      <a16:colId xmlns:a16="http://schemas.microsoft.com/office/drawing/2014/main" val="20023"/>
                    </a:ext>
                  </a:extLst>
                </a:gridCol>
                <a:gridCol w="366258">
                  <a:extLst>
                    <a:ext uri="{9D8B030D-6E8A-4147-A177-3AD203B41FA5}">
                      <a16:colId xmlns:a16="http://schemas.microsoft.com/office/drawing/2014/main" val="20024"/>
                    </a:ext>
                  </a:extLst>
                </a:gridCol>
              </a:tblGrid>
              <a:tr h="60573">
                <a:tc>
                  <a:txBody>
                    <a:bodyPr/>
                    <a:lstStyle/>
                    <a:p>
                      <a:pPr algn="l"/>
                      <a:r>
                        <a:rPr lang="en-CA" sz="1200" b="0" dirty="0">
                          <a:solidFill>
                            <a:schemeClr val="tx1">
                              <a:lumMod val="65000"/>
                              <a:lumOff val="3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t>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29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CA" sz="1200" b="0" dirty="0">
                          <a:solidFill>
                            <a:schemeClr val="tx1">
                              <a:lumMod val="65000"/>
                              <a:lumOff val="35000"/>
                            </a:schemeClr>
                          </a:solidFill>
                        </a:rPr>
                        <a:t>33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475">
                <a:tc>
                  <a:txBody>
                    <a:bodyPr/>
                    <a:lstStyle/>
                    <a:p>
                      <a:pPr algn="ctr"/>
                      <a:r>
                        <a:rPr lang="en-CA" sz="1600" b="0" dirty="0">
                          <a:solidFill>
                            <a:schemeClr val="tx1">
                              <a:lumMod val="65000"/>
                              <a:lumOff val="35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0" dirty="0">
                          <a:solidFill>
                            <a:schemeClr val="tx1">
                              <a:lumMod val="65000"/>
                              <a:lumOff val="35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1600" b="0" dirty="0">
                          <a:solidFill>
                            <a:schemeClr val="tx1">
                              <a:lumMod val="65000"/>
                              <a:lumOff val="35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pic>
        <p:nvPicPr>
          <p:cNvPr id="28676" name="Picture 2867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72054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a:latin typeface="Arial" charset="0"/>
                <a:cs typeface="Arial" charset="0"/>
              </a:rPr>
              <a:t>Implementation</a:t>
            </a:r>
          </a:p>
        </p:txBody>
      </p:sp>
      <p:sp>
        <p:nvSpPr>
          <p:cNvPr id="2969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implement a function </a:t>
            </a:r>
          </a:p>
          <a:p>
            <a:pPr lvl="1">
              <a:buFont typeface="Arial" charset="0"/>
              <a:buNone/>
            </a:pPr>
            <a:r>
              <a:rPr lang="en-US" altLang="en-US" dirty="0">
                <a:latin typeface="Arial" charset="0"/>
                <a:cs typeface="Arial" charset="0"/>
              </a:rPr>
              <a:t>	</a:t>
            </a: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	void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first,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last );</a:t>
            </a:r>
          </a:p>
          <a:p>
            <a:pPr>
              <a:buFont typeface="Arial" charset="0"/>
              <a:buNone/>
            </a:pPr>
            <a:r>
              <a:rPr lang="en-US" altLang="en-US" dirty="0">
                <a:latin typeface="Arial" charset="0"/>
                <a:cs typeface="Arial" charset="0"/>
              </a:rPr>
              <a:t>	that will sort the entries in the positions </a:t>
            </a:r>
            <a:r>
              <a:rPr lang="en-US" altLang="en-US" dirty="0">
                <a:latin typeface="Consolas" pitchFamily="49" charset="0"/>
                <a:cs typeface="Consolas" pitchFamily="49" charset="0"/>
              </a:rPr>
              <a:t>first &lt;= </a:t>
            </a:r>
            <a:r>
              <a:rPr lang="en-US" altLang="en-US" dirty="0" err="1">
                <a:latin typeface="Consolas" pitchFamily="49" charset="0"/>
                <a:cs typeface="Consolas" pitchFamily="49" charset="0"/>
              </a:rPr>
              <a:t>i</a:t>
            </a:r>
            <a:r>
              <a:rPr lang="en-US" altLang="en-US" dirty="0">
                <a:latin typeface="Arial" charset="0"/>
                <a:cs typeface="Arial" charset="0"/>
              </a:rPr>
              <a:t> and </a:t>
            </a:r>
            <a:r>
              <a:rPr lang="en-US" altLang="en-US" dirty="0" err="1">
                <a:latin typeface="Consolas" pitchFamily="49" charset="0"/>
                <a:cs typeface="Consolas" pitchFamily="49" charset="0"/>
              </a:rPr>
              <a:t>i</a:t>
            </a:r>
            <a:r>
              <a:rPr lang="en-US" altLang="en-US" dirty="0">
                <a:latin typeface="Consolas" pitchFamily="49" charset="0"/>
                <a:cs typeface="Consolas" pitchFamily="49" charset="0"/>
              </a:rPr>
              <a:t> &lt; last</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lvl="1"/>
            <a:r>
              <a:rPr lang="en-US" altLang="en-US" dirty="0">
                <a:latin typeface="Arial" charset="0"/>
                <a:cs typeface="Arial" charset="0"/>
              </a:rPr>
              <a:t>If the number of entries is less than </a:t>
            </a:r>
            <a:r>
              <a:rPr lang="en-US" altLang="en-US" i="1" dirty="0">
                <a:latin typeface="Times New Roman" panose="02020603050405020304" pitchFamily="18" charset="0"/>
                <a:cs typeface="Times New Roman" panose="02020603050405020304" pitchFamily="18" charset="0"/>
              </a:rPr>
              <a:t>N</a:t>
            </a:r>
            <a:r>
              <a:rPr lang="en-US" altLang="en-US" dirty="0">
                <a:latin typeface="Arial" charset="0"/>
                <a:cs typeface="Arial" charset="0"/>
              </a:rPr>
              <a:t>, call insertion sort</a:t>
            </a:r>
          </a:p>
          <a:p>
            <a:pPr lvl="1"/>
            <a:r>
              <a:rPr lang="en-US" altLang="en-US" dirty="0">
                <a:latin typeface="Arial" charset="0"/>
                <a:cs typeface="Arial" charset="0"/>
              </a:rPr>
              <a:t>Otherwise:</a:t>
            </a:r>
          </a:p>
          <a:p>
            <a:pPr lvl="2"/>
            <a:r>
              <a:rPr lang="en-US" altLang="en-US" dirty="0">
                <a:latin typeface="Arial" charset="0"/>
                <a:cs typeface="Arial" charset="0"/>
              </a:rPr>
              <a:t>Find the mid-point,</a:t>
            </a:r>
          </a:p>
          <a:p>
            <a:pPr lvl="2"/>
            <a:r>
              <a:rPr lang="en-US" altLang="en-US" dirty="0">
                <a:latin typeface="Arial" charset="0"/>
                <a:cs typeface="Arial" charset="0"/>
              </a:rPr>
              <a:t>Call merge sort recursively on each of the halves, and</a:t>
            </a:r>
          </a:p>
          <a:p>
            <a:pPr lvl="2"/>
            <a:r>
              <a:rPr lang="en-US" altLang="en-US" dirty="0">
                <a:latin typeface="Arial" charset="0"/>
                <a:cs typeface="Arial" charset="0"/>
              </a:rPr>
              <a:t>Merge the results</a:t>
            </a:r>
          </a:p>
          <a:p>
            <a:pPr lvl="1"/>
            <a:endParaRPr lang="en-US" altLang="en-US" dirty="0">
              <a:latin typeface="Arial" charset="0"/>
              <a:cs typeface="Arial" charset="0"/>
            </a:endParaRPr>
          </a:p>
          <a:p>
            <a:pPr lvl="1"/>
            <a:endParaRPr lang="en-US" altLang="en-US" dirty="0">
              <a:latin typeface="Arial" charset="0"/>
              <a:cs typeface="Arial" charset="0"/>
            </a:endParaRPr>
          </a:p>
        </p:txBody>
      </p:sp>
      <p:pic>
        <p:nvPicPr>
          <p:cNvPr id="29700" name="Picture 2969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25112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30723" name="Rectangle 3"/>
          <p:cNvSpPr>
            <a:spLocks noGrp="1" noChangeArrowheads="1"/>
          </p:cNvSpPr>
          <p:nvPr>
            <p:ph type="body" idx="1"/>
          </p:nvPr>
        </p:nvSpPr>
        <p:spPr/>
        <p:txBody>
          <a:bodyPr>
            <a:normAutofit lnSpcReduction="10000"/>
          </a:bodyPr>
          <a:lstStyle/>
          <a:p>
            <a:pPr lvl="1">
              <a:buFont typeface="Arial" charset="0"/>
              <a:buNone/>
            </a:pPr>
            <a:endParaRPr lang="en-US" altLang="en-US" dirty="0">
              <a:latin typeface="Consolas" pitchFamily="49" charset="0"/>
              <a:cs typeface="Consolas" pitchFamily="49" charset="0"/>
            </a:endParaRPr>
          </a:p>
          <a:p>
            <a:pPr lvl="1">
              <a:buFont typeface="Arial" charset="0"/>
              <a:buNone/>
            </a:pPr>
            <a:r>
              <a:rPr lang="en-US" altLang="en-US" dirty="0">
                <a:latin typeface="Consolas" pitchFamily="49" charset="0"/>
                <a:cs typeface="Consolas" pitchFamily="49" charset="0"/>
              </a:rPr>
              <a:t>template &lt;typename Type&gt;</a:t>
            </a:r>
          </a:p>
          <a:p>
            <a:pPr lvl="1">
              <a:buFont typeface="Arial" charset="0"/>
              <a:buNone/>
            </a:pPr>
            <a:r>
              <a:rPr lang="en-US" altLang="en-US" dirty="0">
                <a:latin typeface="Consolas" pitchFamily="49" charset="0"/>
                <a:cs typeface="Consolas" pitchFamily="49" charset="0"/>
              </a:rPr>
              <a:t>void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Type *array,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first,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last ) {</a:t>
            </a:r>
          </a:p>
          <a:p>
            <a:pPr lvl="1">
              <a:buFont typeface="Arial" charset="0"/>
              <a:buNone/>
            </a:pPr>
            <a:r>
              <a:rPr lang="en-US" altLang="en-US" dirty="0">
                <a:latin typeface="Consolas" pitchFamily="49" charset="0"/>
                <a:cs typeface="Consolas" pitchFamily="49" charset="0"/>
              </a:rPr>
              <a:t>    if ( last - first &lt;= N )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first, last );</a:t>
            </a:r>
          </a:p>
          <a:p>
            <a:pPr lvl="1">
              <a:buFont typeface="Arial" charset="0"/>
              <a:buNone/>
            </a:pPr>
            <a:r>
              <a:rPr lang="en-US" altLang="en-US" dirty="0">
                <a:latin typeface="Consolas" pitchFamily="49" charset="0"/>
                <a:cs typeface="Consolas" pitchFamily="49" charset="0"/>
              </a:rPr>
              <a:t>    } else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int</a:t>
            </a:r>
            <a:r>
              <a:rPr lang="en-US" altLang="en-US" dirty="0">
                <a:latin typeface="Consolas" pitchFamily="49" charset="0"/>
                <a:cs typeface="Consolas" pitchFamily="49" charset="0"/>
              </a:rPr>
              <a:t> midpoint = (first + last)/2;</a:t>
            </a:r>
          </a:p>
          <a:p>
            <a:pPr lvl="1">
              <a:buFont typeface="Arial" charset="0"/>
              <a:buNone/>
            </a:pPr>
            <a:endParaRPr lang="en-US" altLang="en-US" dirty="0">
              <a:latin typeface="Consolas" pitchFamily="49" charset="0"/>
              <a:cs typeface="Consolas" pitchFamily="49" charset="0"/>
            </a:endParaRP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first, midpoint );</a:t>
            </a:r>
          </a:p>
          <a:p>
            <a:pPr lvl="1">
              <a:buFont typeface="Arial" charset="0"/>
              <a:buNone/>
            </a:pPr>
            <a:r>
              <a:rPr lang="en-US" altLang="en-US" dirty="0">
                <a:latin typeface="Consolas" pitchFamily="49" charset="0"/>
                <a:cs typeface="Consolas" pitchFamily="49" charset="0"/>
              </a:rPr>
              <a:t>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midpoint, last );</a:t>
            </a:r>
          </a:p>
          <a:p>
            <a:pPr lvl="1">
              <a:buFont typeface="Arial" charset="0"/>
              <a:buNone/>
            </a:pPr>
            <a:r>
              <a:rPr lang="en-US" altLang="en-US" dirty="0">
                <a:latin typeface="Consolas" pitchFamily="49" charset="0"/>
                <a:cs typeface="Consolas" pitchFamily="49" charset="0"/>
              </a:rPr>
              <a:t>        merge( array, first, midpoint, last );</a:t>
            </a:r>
          </a:p>
          <a:p>
            <a:pPr lvl="1">
              <a:buFont typeface="Arial" charset="0"/>
              <a:buNone/>
            </a:pPr>
            <a:r>
              <a:rPr lang="en-US" altLang="en-US" dirty="0">
                <a:latin typeface="Consolas" pitchFamily="49" charset="0"/>
                <a:cs typeface="Consolas" pitchFamily="49" charset="0"/>
              </a:rPr>
              <a:t>    }</a:t>
            </a:r>
          </a:p>
          <a:p>
            <a:pPr lvl="1">
              <a:buFont typeface="Arial" charset="0"/>
              <a:buNone/>
            </a:pPr>
            <a:r>
              <a:rPr lang="en-US" altLang="en-US" dirty="0">
                <a:latin typeface="Consolas" pitchFamily="49" charset="0"/>
                <a:cs typeface="Consolas" pitchFamily="49" charset="0"/>
              </a:rPr>
              <a:t>}</a:t>
            </a:r>
            <a:endParaRPr lang="en-US" altLang="en-US" sz="1800" dirty="0">
              <a:latin typeface="Consolas" pitchFamily="49" charset="0"/>
              <a:cs typeface="Consolas" pitchFamily="49" charset="0"/>
            </a:endParaRPr>
          </a:p>
          <a:p>
            <a:pPr>
              <a:buFont typeface="Arial" charset="0"/>
              <a:buNone/>
            </a:pPr>
            <a:r>
              <a:rPr lang="en-US" altLang="en-US" dirty="0">
                <a:latin typeface="Consolas" pitchFamily="49" charset="0"/>
                <a:cs typeface="Consolas" pitchFamily="49" charset="0"/>
              </a:rPr>
              <a:t>	</a:t>
            </a:r>
          </a:p>
        </p:txBody>
      </p:sp>
      <p:pic>
        <p:nvPicPr>
          <p:cNvPr id="30724" name="Picture 3072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07689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835696" y="3673426"/>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92" name="组合 91"/>
          <p:cNvGrpSpPr/>
          <p:nvPr/>
        </p:nvGrpSpPr>
        <p:grpSpPr>
          <a:xfrm>
            <a:off x="889134" y="4887138"/>
            <a:ext cx="7357860" cy="874026"/>
            <a:chOff x="886548" y="2708920"/>
            <a:chExt cx="7357860" cy="874026"/>
          </a:xfrm>
        </p:grpSpPr>
        <p:grpSp>
          <p:nvGrpSpPr>
            <p:cNvPr id="93" name="组合 92"/>
            <p:cNvGrpSpPr/>
            <p:nvPr/>
          </p:nvGrpSpPr>
          <p:grpSpPr>
            <a:xfrm>
              <a:off x="886548" y="2708920"/>
              <a:ext cx="7357860" cy="874026"/>
              <a:chOff x="886548" y="1600200"/>
              <a:chExt cx="7357860" cy="874026"/>
            </a:xfrm>
          </p:grpSpPr>
          <p:sp>
            <p:nvSpPr>
              <p:cNvPr id="101" name="矩形 100"/>
              <p:cNvSpPr/>
              <p:nvPr/>
            </p:nvSpPr>
            <p:spPr>
              <a:xfrm>
                <a:off x="886548"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4" name="矩形 10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5" name="矩形 104"/>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6" name="矩形 105"/>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7" name="矩形 106"/>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95" name="文本框 94"/>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96" name="文本框 95"/>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97" name="文本框 9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98" name="文本框 97"/>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99" name="文本框 98"/>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00" name="文本框 99"/>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108" name="直接连接符 107"/>
          <p:cNvCxnSpPr/>
          <p:nvPr/>
        </p:nvCxnSpPr>
        <p:spPr>
          <a:xfrm>
            <a:off x="755576" y="4749278"/>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pic>
        <p:nvPicPr>
          <p:cNvPr id="109" name="Picture 108"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418363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latin typeface="Arial" charset="0"/>
                <a:cs typeface="Arial" charset="0"/>
              </a:rPr>
              <a:t>Implementation</a:t>
            </a:r>
          </a:p>
        </p:txBody>
      </p:sp>
      <p:sp>
        <p:nvSpPr>
          <p:cNvPr id="30723" name="Rectangle 3"/>
          <p:cNvSpPr>
            <a:spLocks noGrp="1" noChangeArrowheads="1"/>
          </p:cNvSpPr>
          <p:nvPr>
            <p:ph type="body" idx="1"/>
          </p:nvPr>
        </p:nvSpPr>
        <p:spPr/>
        <p:txBody>
          <a:bodyPr>
            <a:normAutofit fontScale="92500" lnSpcReduction="10000"/>
          </a:bodyPr>
          <a:lstStyle/>
          <a:p>
            <a:pPr>
              <a:buFont typeface="Arial" charset="0"/>
              <a:buNone/>
            </a:pPr>
            <a:r>
              <a:rPr lang="en-US" altLang="en-US" dirty="0">
                <a:latin typeface="Arial" charset="0"/>
                <a:cs typeface="Arial" charset="0"/>
              </a:rPr>
              <a:t>	Like merge sort, insertion sort will sort a sub-range of the array:</a:t>
            </a:r>
          </a:p>
          <a:p>
            <a:pPr lvl="2">
              <a:buFont typeface="Arial" charset="0"/>
              <a:buNone/>
            </a:pPr>
            <a:endParaRPr lang="en-US" altLang="en-US" sz="6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template &lt;typename Type&gt;</a:t>
            </a:r>
          </a:p>
          <a:p>
            <a:pPr lvl="2">
              <a:buFont typeface="Arial" charset="0"/>
              <a:buNone/>
            </a:pPr>
            <a:r>
              <a:rPr lang="en-US" altLang="en-US" sz="1400" dirty="0">
                <a:latin typeface="Consolas" pitchFamily="49" charset="0"/>
                <a:cs typeface="Consolas" pitchFamily="49" charset="0"/>
              </a:rPr>
              <a:t>void </a:t>
            </a:r>
            <a:r>
              <a:rPr lang="en-US" altLang="en-US" sz="1400" dirty="0" err="1">
                <a:latin typeface="Consolas" pitchFamily="49" charset="0"/>
                <a:cs typeface="Consolas" pitchFamily="49" charset="0"/>
              </a:rPr>
              <a:t>insertion_sort</a:t>
            </a:r>
            <a:r>
              <a:rPr lang="en-US" altLang="en-US" sz="1400" dirty="0">
                <a:latin typeface="Consolas" pitchFamily="49" charset="0"/>
                <a:cs typeface="Consolas" pitchFamily="49" charset="0"/>
              </a:rPr>
              <a:t>( Type *array,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first,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last ) {</a:t>
            </a:r>
          </a:p>
          <a:p>
            <a:pPr lvl="2">
              <a:buFont typeface="Arial" charset="0"/>
              <a:buNone/>
            </a:pPr>
            <a:r>
              <a:rPr lang="en-US" altLang="en-US" sz="1400" dirty="0">
                <a:latin typeface="Consolas" pitchFamily="49" charset="0"/>
                <a:cs typeface="Consolas" pitchFamily="49" charset="0"/>
              </a:rPr>
              <a:t>    for (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k = first + 1; k &lt; last; ++k ) {</a:t>
            </a:r>
          </a:p>
          <a:p>
            <a:pPr lvl="2">
              <a:buFont typeface="Arial" charset="0"/>
              <a:buNone/>
            </a:pPr>
            <a:r>
              <a:rPr lang="en-US" altLang="en-US" sz="1400" dirty="0">
                <a:latin typeface="Consolas" pitchFamily="49" charset="0"/>
                <a:cs typeface="Consolas" pitchFamily="49" charset="0"/>
              </a:rPr>
              <a:t>        Type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 = array[k];</a:t>
            </a:r>
          </a:p>
          <a:p>
            <a:pPr lvl="2">
              <a:buFont typeface="Arial" charset="0"/>
              <a:buNone/>
            </a:pPr>
            <a:endParaRPr lang="en-US" altLang="en-US" sz="14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        for ( </a:t>
            </a:r>
            <a:r>
              <a:rPr lang="en-US" altLang="en-US" sz="1400" dirty="0" err="1">
                <a:latin typeface="Consolas" pitchFamily="49" charset="0"/>
                <a:cs typeface="Consolas" pitchFamily="49" charset="0"/>
              </a:rPr>
              <a:t>int</a:t>
            </a:r>
            <a:r>
              <a:rPr lang="en-US" altLang="en-US" sz="1400" dirty="0">
                <a:latin typeface="Consolas" pitchFamily="49" charset="0"/>
                <a:cs typeface="Consolas" pitchFamily="49" charset="0"/>
              </a:rPr>
              <a:t> j = k; k &gt; first; --j ) {</a:t>
            </a:r>
          </a:p>
          <a:p>
            <a:pPr lvl="2">
              <a:buFont typeface="Arial" charset="0"/>
              <a:buNone/>
            </a:pPr>
            <a:r>
              <a:rPr lang="en-US" altLang="en-US" sz="1400" dirty="0">
                <a:latin typeface="Consolas" pitchFamily="49" charset="0"/>
                <a:cs typeface="Consolas" pitchFamily="49" charset="0"/>
              </a:rPr>
              <a:t>            if ( array[j - 1] &gt;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 ) {</a:t>
            </a:r>
          </a:p>
          <a:p>
            <a:pPr lvl="2">
              <a:buFont typeface="Arial" charset="0"/>
              <a:buNone/>
            </a:pPr>
            <a:r>
              <a:rPr lang="en-US" altLang="en-US" sz="1400" dirty="0">
                <a:latin typeface="Consolas" pitchFamily="49" charset="0"/>
                <a:cs typeface="Consolas" pitchFamily="49" charset="0"/>
              </a:rPr>
              <a:t>                array[j] = array[j - 1];</a:t>
            </a:r>
          </a:p>
          <a:p>
            <a:pPr lvl="2">
              <a:buFont typeface="Arial" charset="0"/>
              <a:buNone/>
            </a:pPr>
            <a:r>
              <a:rPr lang="en-US" altLang="en-US" sz="1400" dirty="0">
                <a:latin typeface="Consolas" pitchFamily="49" charset="0"/>
                <a:cs typeface="Consolas" pitchFamily="49" charset="0"/>
              </a:rPr>
              <a:t>            } else {</a:t>
            </a:r>
          </a:p>
          <a:p>
            <a:pPr lvl="2">
              <a:buFont typeface="Arial" charset="0"/>
              <a:buNone/>
            </a:pPr>
            <a:r>
              <a:rPr lang="en-US" altLang="en-US" sz="1400" dirty="0">
                <a:latin typeface="Consolas" pitchFamily="49" charset="0"/>
                <a:cs typeface="Consolas" pitchFamily="49" charset="0"/>
              </a:rPr>
              <a:t>                array[j] =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a:t>
            </a:r>
          </a:p>
          <a:p>
            <a:pPr lvl="2">
              <a:buFont typeface="Arial" charset="0"/>
              <a:buNone/>
            </a:pPr>
            <a:r>
              <a:rPr lang="en-US" altLang="en-US" sz="1400" dirty="0">
                <a:latin typeface="Consolas" pitchFamily="49" charset="0"/>
                <a:cs typeface="Consolas" pitchFamily="49" charset="0"/>
              </a:rPr>
              <a:t>                </a:t>
            </a:r>
            <a:r>
              <a:rPr lang="en-US" altLang="en-US" sz="1400" dirty="0" err="1">
                <a:latin typeface="Consolas" pitchFamily="49" charset="0"/>
                <a:cs typeface="Consolas" pitchFamily="49" charset="0"/>
              </a:rPr>
              <a:t>goto</a:t>
            </a:r>
            <a:r>
              <a:rPr lang="en-US" altLang="en-US" sz="1400" dirty="0">
                <a:latin typeface="Consolas" pitchFamily="49" charset="0"/>
                <a:cs typeface="Consolas" pitchFamily="49" charset="0"/>
              </a:rPr>
              <a:t> finished;</a:t>
            </a:r>
          </a:p>
          <a:p>
            <a:pPr lvl="2">
              <a:buFont typeface="Arial" charset="0"/>
              <a:buNone/>
            </a:pPr>
            <a:r>
              <a:rPr lang="en-US" altLang="en-US" sz="1400" dirty="0">
                <a:latin typeface="Consolas" pitchFamily="49" charset="0"/>
                <a:cs typeface="Consolas" pitchFamily="49" charset="0"/>
              </a:rPr>
              <a:t>            }</a:t>
            </a:r>
          </a:p>
          <a:p>
            <a:pPr lvl="2">
              <a:buFont typeface="Arial" charset="0"/>
              <a:buNone/>
            </a:pPr>
            <a:r>
              <a:rPr lang="en-US" altLang="en-US" sz="1400" dirty="0">
                <a:latin typeface="Consolas" pitchFamily="49" charset="0"/>
                <a:cs typeface="Consolas" pitchFamily="49" charset="0"/>
              </a:rPr>
              <a:t>        }</a:t>
            </a:r>
          </a:p>
          <a:p>
            <a:pPr lvl="2">
              <a:buFont typeface="Arial" charset="0"/>
              <a:buNone/>
            </a:pPr>
            <a:endParaRPr lang="en-US" altLang="en-US" sz="1400" dirty="0">
              <a:latin typeface="Consolas" pitchFamily="49" charset="0"/>
              <a:cs typeface="Consolas" pitchFamily="49" charset="0"/>
            </a:endParaRPr>
          </a:p>
          <a:p>
            <a:pPr lvl="2">
              <a:buFont typeface="Arial" charset="0"/>
              <a:buNone/>
            </a:pPr>
            <a:r>
              <a:rPr lang="en-US" altLang="en-US" sz="1400" dirty="0">
                <a:latin typeface="Consolas" pitchFamily="49" charset="0"/>
                <a:cs typeface="Consolas" pitchFamily="49" charset="0"/>
              </a:rPr>
              <a:t>        array[first] = </a:t>
            </a:r>
            <a:r>
              <a:rPr lang="en-US" altLang="en-US" sz="1400" dirty="0" err="1">
                <a:latin typeface="Consolas" pitchFamily="49" charset="0"/>
                <a:cs typeface="Consolas" pitchFamily="49" charset="0"/>
              </a:rPr>
              <a:t>tmp</a:t>
            </a:r>
            <a:r>
              <a:rPr lang="en-US" altLang="en-US" sz="1400" dirty="0">
                <a:latin typeface="Consolas" pitchFamily="49" charset="0"/>
                <a:cs typeface="Consolas" pitchFamily="49" charset="0"/>
              </a:rPr>
              <a:t>;</a:t>
            </a:r>
          </a:p>
          <a:p>
            <a:pPr lvl="2">
              <a:buFont typeface="Arial" charset="0"/>
              <a:buNone/>
            </a:pPr>
            <a:r>
              <a:rPr lang="en-US" altLang="en-US" sz="1400" dirty="0">
                <a:latin typeface="Consolas" pitchFamily="49" charset="0"/>
                <a:cs typeface="Consolas" pitchFamily="49" charset="0"/>
              </a:rPr>
              <a:t>        finished: ;</a:t>
            </a:r>
          </a:p>
          <a:p>
            <a:pPr lvl="2">
              <a:buFont typeface="Arial" charset="0"/>
              <a:buNone/>
            </a:pPr>
            <a:r>
              <a:rPr lang="en-US" altLang="en-US" sz="1400" dirty="0">
                <a:latin typeface="Consolas" pitchFamily="49" charset="0"/>
                <a:cs typeface="Consolas" pitchFamily="49" charset="0"/>
              </a:rPr>
              <a:t>    }</a:t>
            </a:r>
          </a:p>
          <a:p>
            <a:pPr lvl="2">
              <a:buFont typeface="Arial" charset="0"/>
              <a:buNone/>
            </a:pPr>
            <a:r>
              <a:rPr lang="en-US" altLang="en-US" sz="1400" dirty="0">
                <a:latin typeface="Consolas" pitchFamily="49" charset="0"/>
                <a:cs typeface="Consolas" pitchFamily="49" charset="0"/>
              </a:rPr>
              <a:t>}</a:t>
            </a:r>
          </a:p>
        </p:txBody>
      </p:sp>
      <p:pic>
        <p:nvPicPr>
          <p:cNvPr id="3" name="图片 2" descr="形状, 圆圈&#10;&#10;描述已自动生成">
            <a:extLst>
              <a:ext uri="{FF2B5EF4-FFF2-40B4-BE49-F238E27FC236}">
                <a16:creationId xmlns:a16="http://schemas.microsoft.com/office/drawing/2014/main" id="{5E9B179B-2B73-8745-B255-C9FC01502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4700799"/>
            <a:ext cx="1440160" cy="1425364"/>
          </a:xfrm>
          <a:prstGeom prst="rect">
            <a:avLst/>
          </a:prstGeom>
        </p:spPr>
      </p:pic>
      <p:pic>
        <p:nvPicPr>
          <p:cNvPr id="30724" name="Picture 30723"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524387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latin typeface="Arial" charset="0"/>
                <a:cs typeface="Arial" charset="0"/>
              </a:rPr>
              <a:t>Example</a:t>
            </a:r>
          </a:p>
        </p:txBody>
      </p:sp>
      <p:sp>
        <p:nvSpPr>
          <p:cNvPr id="317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the following is of unsorted array of 25 entries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We will call insertion sort if the list being sorted of size </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 6</a:t>
            </a:r>
            <a:r>
              <a:rPr lang="en-US" altLang="en-US" dirty="0">
                <a:latin typeface="Arial" charset="0"/>
                <a:cs typeface="Arial" charset="0"/>
              </a:rPr>
              <a:t> or less</a:t>
            </a:r>
          </a:p>
          <a:p>
            <a:pPr>
              <a:buNone/>
            </a:pPr>
            <a:endParaRPr lang="en-US" altLang="en-US" dirty="0">
              <a:latin typeface="Arial" charset="0"/>
              <a:cs typeface="Arial" charset="0"/>
            </a:endParaRPr>
          </a:p>
          <a:p>
            <a:pPr>
              <a:buNone/>
            </a:pPr>
            <a:r>
              <a:rPr lang="en-US" altLang="en-US" dirty="0">
                <a:latin typeface="Arial" charset="0"/>
                <a:cs typeface="Arial" charset="0"/>
              </a:rPr>
              <a:t>	</a:t>
            </a:r>
            <a:endParaRPr lang="en-US" alt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07821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call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US" altLang="en-US" dirty="0">
              <a:latin typeface="Arial" charset="0"/>
              <a:cs typeface="Arial"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84528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calling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0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(0 + 25)/2; // == 12</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0, 12 );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98749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12 – 0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(0 + 12)/2; // == 6</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0, 6 );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pic>
        <p:nvPicPr>
          <p:cNvPr id="5" name="图片 4" descr="图片包含 形状&#10;&#10;描述已自动生成">
            <a:extLst>
              <a:ext uri="{FF2B5EF4-FFF2-40B4-BE49-F238E27FC236}">
                <a16:creationId xmlns:a16="http://schemas.microsoft.com/office/drawing/2014/main" id="{657E3CC8-EDF4-0349-A743-84AC0F68853D}"/>
              </a:ext>
            </a:extLst>
          </p:cNvPr>
          <p:cNvPicPr>
            <a:picLocks noChangeAspect="1"/>
          </p:cNvPicPr>
          <p:nvPr/>
        </p:nvPicPr>
        <p:blipFill rotWithShape="1">
          <a:blip r:embed="rId3">
            <a:extLst>
              <a:ext uri="{28A0092B-C50C-407E-A947-70E740481C1C}">
                <a14:useLocalDpi xmlns:a14="http://schemas.microsoft.com/office/drawing/2010/main" val="0"/>
              </a:ext>
            </a:extLst>
          </a:blip>
          <a:srcRect l="7664" t="30345" r="21274" b="8683"/>
          <a:stretch/>
        </p:blipFill>
        <p:spPr>
          <a:xfrm>
            <a:off x="3915896" y="5622025"/>
            <a:ext cx="1098496" cy="942542"/>
          </a:xfrm>
          <a:prstGeom prst="rect">
            <a:avLst/>
          </a:prstGeom>
        </p:spPr>
      </p:pic>
      <p:sp>
        <p:nvSpPr>
          <p:cNvPr id="10" name="云形标注 9">
            <a:extLst>
              <a:ext uri="{FF2B5EF4-FFF2-40B4-BE49-F238E27FC236}">
                <a16:creationId xmlns:a16="http://schemas.microsoft.com/office/drawing/2014/main" id="{0218CB0E-BC6D-274F-A650-D583CE81B765}"/>
              </a:ext>
            </a:extLst>
          </p:cNvPr>
          <p:cNvSpPr/>
          <p:nvPr/>
        </p:nvSpPr>
        <p:spPr>
          <a:xfrm>
            <a:off x="4951859" y="4694164"/>
            <a:ext cx="2500462" cy="875274"/>
          </a:xfrm>
          <a:prstGeom prst="cloudCallout">
            <a:avLst>
              <a:gd name="adj1" fmla="val -42264"/>
              <a:gd name="adj2" fmla="val 6523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200" dirty="0">
                <a:latin typeface="Courier" pitchFamily="2" charset="0"/>
                <a:cs typeface="Courier New" panose="02070309020205020404" pitchFamily="49" charset="0"/>
              </a:rPr>
              <a:t>This Structure looks familiar</a:t>
            </a:r>
            <a:r>
              <a:rPr kumimoji="1" lang="en-US" altLang="zh-CN" sz="1600" dirty="0">
                <a:latin typeface="Courier" pitchFamily="2" charset="0"/>
                <a:cs typeface="Courier New" panose="02070309020205020404" pitchFamily="49" charset="0"/>
              </a:rPr>
              <a:t>.</a:t>
            </a:r>
            <a:endParaRPr kumimoji="1" lang="zh-CN" altLang="en-US" sz="1600" dirty="0">
              <a:latin typeface="Courier" pitchFamily="2" charset="0"/>
              <a:cs typeface="Courier New" panose="02070309020205020404" pitchFamily="49" charset="0"/>
            </a:endParaRPr>
          </a:p>
        </p:txBody>
      </p:sp>
      <p:pic>
        <p:nvPicPr>
          <p:cNvPr id="31748" name="Picture 31747"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69193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6 – 0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1526861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0</a:t>
            </a:r>
            <a:r>
              <a:rPr lang="en-US" altLang="en-US" dirty="0">
                <a:latin typeface="Arial" charset="0"/>
                <a:cs typeface="Arial" charset="0"/>
              </a:rPr>
              <a:t> to </a:t>
            </a:r>
            <a:r>
              <a:rPr lang="en-US" altLang="en-US" dirty="0">
                <a:latin typeface="Consolas" panose="020B0609020204030204" pitchFamily="49" charset="0"/>
                <a:cs typeface="Consolas" pitchFamily="49" charset="0"/>
              </a:rPr>
              <a:t>5</a:t>
            </a: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6 )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0, 6 )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85884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0</a:t>
            </a:r>
            <a:r>
              <a:rPr lang="en-US" altLang="en-US" dirty="0">
                <a:latin typeface="Arial" charset="0"/>
                <a:cs typeface="Arial" charset="0"/>
              </a:rPr>
              <a:t> to </a:t>
            </a:r>
            <a:r>
              <a:rPr lang="en-US" altLang="en-US" dirty="0">
                <a:latin typeface="Consolas" panose="020B0609020204030204" pitchFamily="49" charset="0"/>
                <a:cs typeface="Consolas" pitchFamily="49" charset="0"/>
              </a:rPr>
              <a:t>5</a:t>
            </a: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6 )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0, 6 )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925034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6 )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663874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6, 12 );</a:t>
            </a: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48104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latin typeface="Arial" charset="0"/>
                <a:cs typeface="Arial" charset="0"/>
              </a:rPr>
              <a:t>Flagged Bubble Sort</a:t>
            </a:r>
          </a:p>
        </p:txBody>
      </p:sp>
      <p:sp>
        <p:nvSpPr>
          <p:cNvPr id="21507" name="Rectangle 3"/>
          <p:cNvSpPr>
            <a:spLocks noGrp="1" noChangeArrowheads="1"/>
          </p:cNvSpPr>
          <p:nvPr>
            <p:ph type="body" idx="1"/>
          </p:nvPr>
        </p:nvSpPr>
        <p:spPr>
          <a:xfrm>
            <a:off x="457200" y="1340768"/>
            <a:ext cx="8229600" cy="5400600"/>
          </a:xfrm>
        </p:spPr>
        <p:txBody>
          <a:bodyPr>
            <a:normAutofit lnSpcReduction="10000"/>
          </a:bodyPr>
          <a:lstStyle/>
          <a:p>
            <a:pPr>
              <a:buFont typeface="Arial" charset="0"/>
              <a:buNone/>
              <a:defRPr/>
            </a:pPr>
            <a:r>
              <a:rPr lang="en-US" dirty="0">
                <a:latin typeface="Arial" charset="0"/>
                <a:cs typeface="Arial" charset="0"/>
              </a:rPr>
              <a:t>	Check if the list is sorted (no swaps)</a:t>
            </a:r>
            <a:endParaRPr lang="en-US" baseline="30000" dirty="0">
              <a:latin typeface="Arial" charset="0"/>
              <a:cs typeface="Arial" charset="0"/>
            </a:endParaRPr>
          </a:p>
          <a:p>
            <a:pPr>
              <a:buFontTx/>
              <a:buNone/>
              <a:defRPr/>
            </a:pPr>
            <a:endParaRPr lang="en-US" sz="1200" b="1" dirty="0">
              <a:latin typeface="Courier New" pitchFamily="49" charset="0"/>
              <a:cs typeface="Arial" charset="0"/>
            </a:endParaRPr>
          </a:p>
          <a:p>
            <a:pPr defTabSz="628650">
              <a:buFontTx/>
              <a:buNone/>
              <a:defRPr/>
            </a:pPr>
            <a:r>
              <a:rPr lang="en-US" sz="1400" dirty="0">
                <a:solidFill>
                  <a:schemeClr val="tx1">
                    <a:lumMod val="50000"/>
                    <a:lumOff val="50000"/>
                  </a:schemeClr>
                </a:solidFill>
                <a:latin typeface="Consolas" pitchFamily="49" charset="0"/>
                <a:cs typeface="Consolas" pitchFamily="49" charset="0"/>
              </a:rPr>
              <a:t>	template &lt;</a:t>
            </a:r>
            <a:r>
              <a:rPr lang="en-US" sz="1400" dirty="0" err="1">
                <a:solidFill>
                  <a:schemeClr val="tx1">
                    <a:lumMod val="50000"/>
                    <a:lumOff val="50000"/>
                  </a:schemeClr>
                </a:solidFill>
                <a:latin typeface="Consolas" pitchFamily="49" charset="0"/>
                <a:cs typeface="Consolas" pitchFamily="49" charset="0"/>
              </a:rPr>
              <a:t>typename</a:t>
            </a:r>
            <a:r>
              <a:rPr lang="en-US" sz="1400" dirty="0">
                <a:solidFill>
                  <a:schemeClr val="tx1">
                    <a:lumMod val="50000"/>
                    <a:lumOff val="50000"/>
                  </a:schemeClr>
                </a:solidFill>
                <a:latin typeface="Consolas" pitchFamily="49" charset="0"/>
                <a:cs typeface="Consolas" pitchFamily="49" charset="0"/>
              </a:rPr>
              <a:t> Type&gt;</a:t>
            </a:r>
          </a:p>
          <a:p>
            <a:pPr defTabSz="628650">
              <a:buFontTx/>
              <a:buNone/>
              <a:defRPr/>
            </a:pPr>
            <a:r>
              <a:rPr lang="en-US" sz="1400" dirty="0">
                <a:solidFill>
                  <a:schemeClr val="tx1">
                    <a:lumMod val="50000"/>
                    <a:lumOff val="50000"/>
                  </a:schemeClr>
                </a:solidFill>
                <a:latin typeface="Consolas" pitchFamily="49" charset="0"/>
                <a:cs typeface="Consolas" pitchFamily="49" charset="0"/>
              </a:rPr>
              <a:t>	void bubble( Type *const array, </a:t>
            </a:r>
            <a:r>
              <a:rPr lang="en-US" sz="1400" dirty="0" err="1">
                <a:solidFill>
                  <a:schemeClr val="tx1">
                    <a:lumMod val="50000"/>
                    <a:lumOff val="50000"/>
                  </a:schemeClr>
                </a:solidFill>
                <a:latin typeface="Consolas" pitchFamily="49" charset="0"/>
                <a:cs typeface="Consolas" pitchFamily="49" charset="0"/>
              </a:rPr>
              <a:t>int</a:t>
            </a:r>
            <a:r>
              <a:rPr lang="en-US" sz="1400" dirty="0">
                <a:solidFill>
                  <a:schemeClr val="tx1">
                    <a:lumMod val="50000"/>
                    <a:lumOff val="50000"/>
                  </a:schemeClr>
                </a:solidFill>
                <a:latin typeface="Consolas" pitchFamily="49" charset="0"/>
                <a:cs typeface="Consolas" pitchFamily="49" charset="0"/>
              </a:rPr>
              <a:t> const n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for ( </a:t>
            </a:r>
            <a:r>
              <a:rPr lang="en-US" sz="1400" dirty="0" err="1">
                <a:solidFill>
                  <a:schemeClr val="tx1">
                    <a:lumMod val="50000"/>
                    <a:lumOff val="50000"/>
                  </a:schemeClr>
                </a:solidFill>
                <a:latin typeface="Consolas" pitchFamily="49" charset="0"/>
                <a:cs typeface="Consolas" pitchFamily="49" charset="0"/>
              </a:rPr>
              <a:t>int</a:t>
            </a:r>
            <a:r>
              <a:rPr lang="en-US" sz="1400" dirty="0">
                <a:solidFill>
                  <a:schemeClr val="tx1">
                    <a:lumMod val="50000"/>
                    <a:lumOff val="50000"/>
                  </a:schemeClr>
                </a:solidFill>
                <a:latin typeface="Consolas" pitchFamily="49" charset="0"/>
                <a:cs typeface="Consolas" pitchFamily="49" charset="0"/>
              </a:rPr>
              <a:t>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 n - 1;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&gt; 0;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Type max = array[0];</a:t>
            </a:r>
          </a:p>
          <a:p>
            <a:pPr defTabSz="628650">
              <a:buFontTx/>
              <a:buNone/>
              <a:defRPr/>
            </a:pPr>
            <a:r>
              <a:rPr lang="en-US" sz="1400" dirty="0">
                <a:solidFill>
                  <a:srgbClr val="FF0000"/>
                </a:solidFill>
                <a:latin typeface="Consolas" pitchFamily="49" charset="0"/>
                <a:cs typeface="Consolas" pitchFamily="49" charset="0"/>
              </a:rPr>
              <a:t>			bool sorted = true;</a:t>
            </a:r>
            <a:endParaRPr lang="en-US" sz="1400" dirty="0">
              <a:solidFill>
                <a:schemeClr val="bg2"/>
              </a:solidFill>
              <a:latin typeface="Consolas" pitchFamily="49" charset="0"/>
              <a:cs typeface="Consolas" pitchFamily="49" charset="0"/>
            </a:endParaRPr>
          </a:p>
          <a:p>
            <a:pPr defTabSz="628650">
              <a:buFontTx/>
              <a:buNone/>
              <a:defRPr/>
            </a:pPr>
            <a:r>
              <a:rPr lang="en-US" sz="1400" dirty="0">
                <a:solidFill>
                  <a:schemeClr val="tx1">
                    <a:lumMod val="50000"/>
                    <a:lumOff val="50000"/>
                  </a:schemeClr>
                </a:solidFill>
                <a:latin typeface="Consolas" pitchFamily="49" charset="0"/>
                <a:cs typeface="Consolas" pitchFamily="49" charset="0"/>
              </a:rPr>
              <a:t>			for ( </a:t>
            </a:r>
            <a:r>
              <a:rPr lang="en-US" sz="1400" dirty="0" err="1">
                <a:solidFill>
                  <a:schemeClr val="tx1">
                    <a:lumMod val="50000"/>
                    <a:lumOff val="50000"/>
                  </a:schemeClr>
                </a:solidFill>
                <a:latin typeface="Consolas" pitchFamily="49" charset="0"/>
                <a:cs typeface="Consolas" pitchFamily="49" charset="0"/>
              </a:rPr>
              <a:t>int</a:t>
            </a:r>
            <a:r>
              <a:rPr lang="en-US" sz="1400" dirty="0">
                <a:solidFill>
                  <a:schemeClr val="tx1">
                    <a:lumMod val="50000"/>
                    <a:lumOff val="50000"/>
                  </a:schemeClr>
                </a:solidFill>
                <a:latin typeface="Consolas" pitchFamily="49" charset="0"/>
                <a:cs typeface="Consolas" pitchFamily="49" charset="0"/>
              </a:rPr>
              <a:t> j = 1; j &lt;= </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++j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if ( array[j] &lt; max )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array[j - 1] = array[j];</a:t>
            </a:r>
          </a:p>
          <a:p>
            <a:pPr defTabSz="628650">
              <a:buFontTx/>
              <a:buNone/>
              <a:defRPr/>
            </a:pPr>
            <a:r>
              <a:rPr lang="en-US" sz="1400" dirty="0">
                <a:solidFill>
                  <a:srgbClr val="FF0000"/>
                </a:solidFill>
                <a:latin typeface="Consolas" pitchFamily="49" charset="0"/>
                <a:cs typeface="Consolas" pitchFamily="49" charset="0"/>
              </a:rPr>
              <a:t>					sorted = false;</a:t>
            </a:r>
          </a:p>
          <a:p>
            <a:pPr defTabSz="628650">
              <a:buFontTx/>
              <a:buNone/>
              <a:defRPr/>
            </a:pPr>
            <a:r>
              <a:rPr lang="en-US" sz="1400" dirty="0">
                <a:solidFill>
                  <a:schemeClr val="tx1">
                    <a:lumMod val="50000"/>
                    <a:lumOff val="50000"/>
                  </a:schemeClr>
                </a:solidFill>
                <a:latin typeface="Consolas" pitchFamily="49" charset="0"/>
                <a:cs typeface="Consolas" pitchFamily="49" charset="0"/>
              </a:rPr>
              <a:t>				} else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array[j – 1] = max;</a:t>
            </a:r>
          </a:p>
          <a:p>
            <a:pPr defTabSz="628650">
              <a:buFontTx/>
              <a:buNone/>
              <a:defRPr/>
            </a:pPr>
            <a:r>
              <a:rPr lang="en-US" sz="1400" dirty="0">
                <a:solidFill>
                  <a:schemeClr val="tx1">
                    <a:lumMod val="50000"/>
                    <a:lumOff val="50000"/>
                  </a:schemeClr>
                </a:solidFill>
                <a:latin typeface="Consolas" pitchFamily="49" charset="0"/>
                <a:cs typeface="Consolas" pitchFamily="49" charset="0"/>
              </a:rPr>
              <a:t>					max = array[j];</a:t>
            </a: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array[</a:t>
            </a:r>
            <a:r>
              <a:rPr lang="en-US" sz="1400" dirty="0" err="1">
                <a:solidFill>
                  <a:schemeClr val="tx1">
                    <a:lumMod val="50000"/>
                    <a:lumOff val="50000"/>
                  </a:schemeClr>
                </a:solidFill>
                <a:latin typeface="Consolas" pitchFamily="49" charset="0"/>
                <a:cs typeface="Consolas" pitchFamily="49" charset="0"/>
              </a:rPr>
              <a:t>i</a:t>
            </a:r>
            <a:r>
              <a:rPr lang="en-US" sz="1400" dirty="0">
                <a:solidFill>
                  <a:schemeClr val="tx1">
                    <a:lumMod val="50000"/>
                    <a:lumOff val="50000"/>
                  </a:schemeClr>
                </a:solidFill>
                <a:latin typeface="Consolas" pitchFamily="49" charset="0"/>
                <a:cs typeface="Consolas" pitchFamily="49" charset="0"/>
              </a:rPr>
              <a:t>] = max;</a:t>
            </a:r>
          </a:p>
          <a:p>
            <a:pPr defTabSz="628650">
              <a:buFontTx/>
              <a:buNone/>
              <a:defRPr/>
            </a:pPr>
            <a:r>
              <a:rPr lang="en-US" sz="1400" dirty="0">
                <a:solidFill>
                  <a:srgbClr val="FF0000"/>
                </a:solidFill>
                <a:latin typeface="Consolas" pitchFamily="49" charset="0"/>
                <a:cs typeface="Consolas" pitchFamily="49" charset="0"/>
              </a:rPr>
              <a:t>			if ( sorted ) {</a:t>
            </a:r>
          </a:p>
          <a:p>
            <a:pPr defTabSz="628650">
              <a:buFontTx/>
              <a:buNone/>
              <a:defRPr/>
            </a:pPr>
            <a:r>
              <a:rPr lang="en-US" sz="1400" dirty="0">
                <a:solidFill>
                  <a:srgbClr val="FF0000"/>
                </a:solidFill>
                <a:latin typeface="Consolas" pitchFamily="49" charset="0"/>
                <a:cs typeface="Consolas" pitchFamily="49" charset="0"/>
              </a:rPr>
              <a:t>				break;</a:t>
            </a:r>
          </a:p>
          <a:p>
            <a:pPr defTabSz="628650">
              <a:buFontTx/>
              <a:buNone/>
              <a:defRPr/>
            </a:pPr>
            <a:r>
              <a:rPr lang="en-US" sz="1400" dirty="0">
                <a:solidFill>
                  <a:srgbClr val="FF0000"/>
                </a:solidFill>
                <a:latin typeface="Consolas" pitchFamily="49" charset="0"/>
                <a:cs typeface="Consolas" pitchFamily="49" charset="0"/>
              </a:rPr>
              <a:t>			}</a:t>
            </a:r>
            <a:endParaRPr lang="en-US" sz="1400" dirty="0">
              <a:solidFill>
                <a:schemeClr val="tx1">
                  <a:lumMod val="50000"/>
                  <a:lumOff val="50000"/>
                </a:schemeClr>
              </a:solidFill>
              <a:latin typeface="Consolas" pitchFamily="49" charset="0"/>
              <a:cs typeface="Consolas" pitchFamily="49" charset="0"/>
            </a:endParaRP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a:p>
            <a:pPr defTabSz="628650">
              <a:buFontTx/>
              <a:buNone/>
              <a:defRPr/>
            </a:pPr>
            <a:r>
              <a:rPr lang="en-US" sz="1400" dirty="0">
                <a:solidFill>
                  <a:schemeClr val="tx1">
                    <a:lumMod val="50000"/>
                    <a:lumOff val="50000"/>
                  </a:schemeClr>
                </a:solidFill>
                <a:latin typeface="Consolas" pitchFamily="49" charset="0"/>
                <a:cs typeface="Consolas" pitchFamily="49" charset="0"/>
              </a:rPr>
              <a:t>	}</a:t>
            </a:r>
          </a:p>
        </p:txBody>
      </p:sp>
      <p:pic>
        <p:nvPicPr>
          <p:cNvPr id="22531" name="Picture 2253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76833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12 – 6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466692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6</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11</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6, 12 )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6, 12 )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78342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6</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11</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6, 12 ) </a:t>
            </a:r>
            <a:endParaRPr lang="en-CA" dirty="0">
              <a:solidFill>
                <a:schemeClr val="tx1">
                  <a:lumMod val="50000"/>
                  <a:lumOff val="50000"/>
                </a:schemeClr>
              </a:solidFill>
            </a:endParaRPr>
          </a:p>
        </p:txBody>
      </p:sp>
      <p:sp>
        <p:nvSpPr>
          <p:cNvPr id="10" name="Rectangle 9"/>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6, 12 )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950321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9" name="Rectangle 8"/>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6, 12 )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0335078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6, 12 );</a:t>
            </a:r>
          </a:p>
          <a:p>
            <a:pPr marL="457200" lvl="1" indent="0">
              <a:buNone/>
            </a:pPr>
            <a:r>
              <a:rPr lang="en-US" altLang="en-US" dirty="0">
                <a:latin typeface="Consolas" panose="020B0609020204030204" pitchFamily="49" charset="0"/>
                <a:cs typeface="Consolas" panose="020B0609020204030204" pitchFamily="49" charset="0"/>
              </a:rPr>
              <a:t>	merge( array, 0, 6, 12 );</a:t>
            </a: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0689170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6, 12 )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36618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6,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744416"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12 ) </a:t>
            </a:r>
            <a:endParaRPr lang="en-CA" dirty="0">
              <a:solidFill>
                <a:schemeClr val="tx1">
                  <a:lumMod val="50000"/>
                  <a:lumOff val="50000"/>
                </a:schemeClr>
              </a:solidFill>
            </a:endParaRPr>
          </a:p>
        </p:txBody>
      </p:sp>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6, 12 )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7093585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+ 12)/2; // == 6</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6 );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6, 12 );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0, 6, 12 );</a:t>
            </a:r>
          </a:p>
          <a:p>
            <a:pPr marL="358775" indent="-301625">
              <a:buNone/>
            </a:pPr>
            <a:r>
              <a:rPr lang="en-US" altLang="en-US" dirty="0">
                <a:latin typeface="Arial" charset="0"/>
                <a:cs typeface="Arial" charset="0"/>
              </a:rPr>
              <a:t>	Consequently, we exit</a:t>
            </a: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00400"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00400"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12 )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970847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12, 25 );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744416"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152159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12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(12 + 25)/2; // == 18</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12, 18 );</a:t>
            </a: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2994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Flagged 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pic>
        <p:nvPicPr>
          <p:cNvPr id="92" name="Picture 9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157860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18 – 12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graphicFrame>
        <p:nvGraphicFramePr>
          <p:cNvPr id="4" name="Table 3"/>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83409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12</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17</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18 ) </a:t>
            </a:r>
            <a:endParaRPr lang="en-CA" dirty="0">
              <a:solidFill>
                <a:schemeClr val="tx1">
                  <a:lumMod val="50000"/>
                  <a:lumOff val="50000"/>
                </a:schemeClr>
              </a:solidFill>
            </a:endParaRPr>
          </a:p>
        </p:txBody>
      </p:sp>
      <p:sp>
        <p:nvSpPr>
          <p:cNvPr id="9" name="Rectangle 8"/>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432375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12</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17</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18 ) </a:t>
            </a:r>
            <a:endParaRPr lang="en-CA" dirty="0">
              <a:solidFill>
                <a:schemeClr val="tx1">
                  <a:lumMod val="50000"/>
                  <a:lumOff val="50000"/>
                </a:schemeClr>
              </a:solidFill>
            </a:endParaRPr>
          </a:p>
        </p:txBody>
      </p:sp>
      <p:sp>
        <p:nvSpPr>
          <p:cNvPr id="9" name="Rectangle 8"/>
          <p:cNvSpPr/>
          <p:nvPr/>
        </p:nvSpPr>
        <p:spPr>
          <a:xfrm>
            <a:off x="5148064" y="502406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851956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18 )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277698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18, 25 );</a:t>
            </a: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5823129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First, </a:t>
            </a:r>
            <a:r>
              <a:rPr lang="en-US" altLang="en-US" dirty="0">
                <a:latin typeface="Times New Roman" panose="02020603050405020304" pitchFamily="18" charset="0"/>
                <a:cs typeface="Times New Roman" panose="02020603050405020304" pitchFamily="18" charset="0"/>
              </a:rPr>
              <a:t>25 – 18 &gt; 6</a:t>
            </a:r>
            <a:r>
              <a:rPr lang="en-US" altLang="en-US" dirty="0">
                <a:latin typeface="Arial" charset="0"/>
                <a:cs typeface="Arial" charset="0"/>
              </a:rPr>
              <a:t>, so find the midpoint and call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recursively</a:t>
            </a:r>
          </a:p>
          <a:p>
            <a:pPr marL="457200" lvl="1" indent="0">
              <a:buNone/>
            </a:pPr>
            <a:r>
              <a:rPr lang="en-US" altLang="en-US" dirty="0">
                <a:latin typeface="Arial" charset="0"/>
                <a:cs typeface="Arial" charset="0"/>
              </a:rPr>
              <a:t>	</a:t>
            </a:r>
            <a:r>
              <a:rPr lang="en-US" altLang="en-US" dirty="0">
                <a:latin typeface="Consolas" panose="020B0609020204030204" pitchFamily="49" charset="0"/>
                <a:cs typeface="Consolas" panose="020B0609020204030204" pitchFamily="49" charset="0"/>
              </a:rPr>
              <a:t>midpoint = (18 + 25)/2; // == 21</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18, 21 );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484167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21 – 18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94671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18</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20</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21 )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18, 21 )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362683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18</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20</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21 )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18, 21 )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786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a:p>
            <a:pPr>
              <a:buNone/>
            </a:pP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lumMod val="50000"/>
                              <a:lumOff val="50000"/>
                            </a:schemeClr>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21 )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9889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latin typeface="Arial" charset="0"/>
                <a:cs typeface="Arial" charset="0"/>
              </a:rPr>
              <a:t>Range-limiting Bubble Sort</a:t>
            </a:r>
          </a:p>
        </p:txBody>
      </p:sp>
      <p:sp>
        <p:nvSpPr>
          <p:cNvPr id="23555" name="Rectangle 3"/>
          <p:cNvSpPr>
            <a:spLocks noGrp="1" noChangeArrowheads="1"/>
          </p:cNvSpPr>
          <p:nvPr>
            <p:ph type="body" idx="1"/>
          </p:nvPr>
        </p:nvSpPr>
        <p:spPr>
          <a:xfrm>
            <a:off x="457200" y="1617662"/>
            <a:ext cx="8229600" cy="4835673"/>
          </a:xfrm>
        </p:spPr>
        <p:txBody>
          <a:bodyPr>
            <a:normAutofit fontScale="92500" lnSpcReduction="10000"/>
          </a:bodyPr>
          <a:lstStyle/>
          <a:p>
            <a:pPr>
              <a:buFont typeface="Arial" charset="0"/>
              <a:buNone/>
              <a:defRPr/>
            </a:pPr>
            <a:r>
              <a:rPr lang="en-US" dirty="0">
                <a:latin typeface="Arial" charset="0"/>
                <a:cs typeface="Arial" charset="0"/>
              </a:rPr>
              <a:t>	</a:t>
            </a:r>
            <a:r>
              <a:rPr lang="en-US" dirty="0">
                <a:solidFill>
                  <a:srgbClr val="FF0000"/>
                </a:solidFill>
                <a:latin typeface="Arial" charset="0"/>
                <a:cs typeface="Arial" charset="0"/>
              </a:rPr>
              <a:t>Update </a:t>
            </a:r>
            <a:r>
              <a:rPr lang="en-US" b="1" dirty="0" err="1">
                <a:solidFill>
                  <a:srgbClr val="FF0000"/>
                </a:solidFill>
                <a:latin typeface="Consolas" pitchFamily="49" charset="0"/>
                <a:cs typeface="Consolas" pitchFamily="49" charset="0"/>
              </a:rPr>
              <a:t>i</a:t>
            </a:r>
            <a:r>
              <a:rPr lang="en-US" dirty="0">
                <a:solidFill>
                  <a:srgbClr val="FF0000"/>
                </a:solidFill>
                <a:latin typeface="Arial" charset="0"/>
                <a:cs typeface="Arial" charset="0"/>
              </a:rPr>
              <a:t> to at the place of the last swap</a:t>
            </a:r>
            <a:endParaRPr lang="en-US" baseline="30000" dirty="0">
              <a:solidFill>
                <a:srgbClr val="FF0000"/>
              </a:solidFill>
              <a:latin typeface="Arial" charset="0"/>
              <a:cs typeface="Arial" charset="0"/>
            </a:endParaRPr>
          </a:p>
          <a:p>
            <a:pPr>
              <a:buFontTx/>
              <a:buNone/>
              <a:defRPr/>
            </a:pPr>
            <a:endParaRPr lang="en-US" sz="1200" b="1" dirty="0">
              <a:latin typeface="Courier New" pitchFamily="49" charset="0"/>
              <a:cs typeface="Arial" charset="0"/>
            </a:endParaRPr>
          </a:p>
          <a:p>
            <a:pPr defTabSz="536575">
              <a:buFontTx/>
              <a:buNone/>
              <a:defRPr/>
            </a:pPr>
            <a:r>
              <a:rPr lang="en-US" sz="1500" dirty="0">
                <a:solidFill>
                  <a:schemeClr val="tx1">
                    <a:lumMod val="50000"/>
                    <a:lumOff val="50000"/>
                  </a:schemeClr>
                </a:solidFill>
                <a:latin typeface="Consolas" pitchFamily="49" charset="0"/>
                <a:cs typeface="Consolas" pitchFamily="49" charset="0"/>
              </a:rPr>
              <a:t>	template &lt;</a:t>
            </a:r>
            <a:r>
              <a:rPr lang="en-US" sz="1500" dirty="0" err="1">
                <a:solidFill>
                  <a:schemeClr val="tx1">
                    <a:lumMod val="50000"/>
                    <a:lumOff val="50000"/>
                  </a:schemeClr>
                </a:solidFill>
                <a:latin typeface="Consolas" pitchFamily="49" charset="0"/>
                <a:cs typeface="Consolas" pitchFamily="49" charset="0"/>
              </a:rPr>
              <a:t>typename</a:t>
            </a:r>
            <a:r>
              <a:rPr lang="en-US" sz="1500" dirty="0">
                <a:solidFill>
                  <a:schemeClr val="tx1">
                    <a:lumMod val="50000"/>
                    <a:lumOff val="50000"/>
                  </a:schemeClr>
                </a:solidFill>
                <a:latin typeface="Consolas" pitchFamily="49" charset="0"/>
                <a:cs typeface="Consolas" pitchFamily="49" charset="0"/>
              </a:rPr>
              <a:t> Type&gt;</a:t>
            </a:r>
          </a:p>
          <a:p>
            <a:pPr defTabSz="536575">
              <a:buFontTx/>
              <a:buNone/>
              <a:defRPr/>
            </a:pPr>
            <a:r>
              <a:rPr lang="en-US" sz="1500" dirty="0">
                <a:solidFill>
                  <a:schemeClr val="tx1">
                    <a:lumMod val="50000"/>
                    <a:lumOff val="50000"/>
                  </a:schemeClr>
                </a:solidFill>
                <a:latin typeface="Consolas" pitchFamily="49" charset="0"/>
                <a:cs typeface="Consolas" pitchFamily="49" charset="0"/>
              </a:rPr>
              <a:t>	void bubble( Type *const array, </a:t>
            </a:r>
            <a:r>
              <a:rPr lang="en-US" sz="1500" dirty="0" err="1">
                <a:solidFill>
                  <a:schemeClr val="tx1">
                    <a:lumMod val="50000"/>
                    <a:lumOff val="50000"/>
                  </a:schemeClr>
                </a:solidFill>
                <a:latin typeface="Consolas" pitchFamily="49" charset="0"/>
                <a:cs typeface="Consolas" pitchFamily="49" charset="0"/>
              </a:rPr>
              <a:t>int</a:t>
            </a:r>
            <a:r>
              <a:rPr lang="en-US" sz="1500" dirty="0">
                <a:solidFill>
                  <a:schemeClr val="tx1">
                    <a:lumMod val="50000"/>
                    <a:lumOff val="50000"/>
                  </a:schemeClr>
                </a:solidFill>
                <a:latin typeface="Consolas" pitchFamily="49" charset="0"/>
                <a:cs typeface="Consolas" pitchFamily="49" charset="0"/>
              </a:rPr>
              <a:t> const n ) {</a:t>
            </a:r>
          </a:p>
          <a:p>
            <a:pPr defTabSz="536575">
              <a:buFontTx/>
              <a:buNone/>
              <a:defRPr/>
            </a:pPr>
            <a:r>
              <a:rPr lang="en-US" sz="1500" dirty="0">
                <a:solidFill>
                  <a:schemeClr val="tx1">
                    <a:lumMod val="50000"/>
                    <a:lumOff val="50000"/>
                  </a:schemeClr>
                </a:solidFill>
                <a:latin typeface="Consolas" pitchFamily="49" charset="0"/>
                <a:cs typeface="Consolas" pitchFamily="49" charset="0"/>
              </a:rPr>
              <a:t>		for ( </a:t>
            </a:r>
            <a:r>
              <a:rPr lang="en-US" sz="1500" dirty="0" err="1">
                <a:solidFill>
                  <a:schemeClr val="tx1">
                    <a:lumMod val="50000"/>
                    <a:lumOff val="50000"/>
                  </a:schemeClr>
                </a:solidFill>
                <a:latin typeface="Consolas" pitchFamily="49" charset="0"/>
                <a:cs typeface="Consolas" pitchFamily="49" charset="0"/>
              </a:rPr>
              <a:t>int</a:t>
            </a:r>
            <a:r>
              <a:rPr lang="en-US" sz="1500" dirty="0">
                <a:solidFill>
                  <a:schemeClr val="tx1">
                    <a:lumMod val="50000"/>
                    <a:lumOff val="50000"/>
                  </a:schemeClr>
                </a:solidFill>
                <a:latin typeface="Consolas" pitchFamily="49" charset="0"/>
                <a:cs typeface="Consolas" pitchFamily="49" charset="0"/>
              </a:rPr>
              <a:t> </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 n - 1; </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&gt; 0;</a:t>
            </a:r>
            <a:r>
              <a:rPr lang="en-US" sz="1500" dirty="0">
                <a:solidFill>
                  <a:schemeClr val="bg2"/>
                </a:solidFill>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a:solidFill>
                  <a:schemeClr val="tx1">
                    <a:lumMod val="50000"/>
                    <a:lumOff val="50000"/>
                  </a:schemeClr>
                </a:solidFill>
                <a:latin typeface="Consolas" pitchFamily="49" charset="0"/>
                <a:cs typeface="Consolas" pitchFamily="49" charset="0"/>
              </a:rPr>
              <a:t>			Type max = array[0];</a:t>
            </a:r>
          </a:p>
          <a:p>
            <a:pPr defTabSz="536575">
              <a:buFontTx/>
              <a:buNone/>
              <a:defRPr/>
            </a:pPr>
            <a:r>
              <a:rPr lang="en-US" sz="1500" dirty="0">
                <a:solidFill>
                  <a:srgbClr val="FF0000"/>
                </a:solidFill>
                <a:latin typeface="Consolas" pitchFamily="49" charset="0"/>
                <a:cs typeface="Consolas" pitchFamily="49" charset="0"/>
              </a:rPr>
              <a:t>			</a:t>
            </a:r>
            <a:r>
              <a:rPr lang="en-US" sz="1500" dirty="0" err="1">
                <a:solidFill>
                  <a:srgbClr val="FF0000"/>
                </a:solidFill>
                <a:latin typeface="Consolas" pitchFamily="49" charset="0"/>
                <a:cs typeface="Consolas" pitchFamily="49" charset="0"/>
              </a:rPr>
              <a:t>int</a:t>
            </a:r>
            <a:r>
              <a:rPr lang="en-US" sz="1500" dirty="0">
                <a:solidFill>
                  <a:srgbClr val="FF0000"/>
                </a:solidFill>
                <a:latin typeface="Consolas" pitchFamily="49" charset="0"/>
                <a:cs typeface="Consolas" pitchFamily="49" charset="0"/>
              </a:rPr>
              <a:t> ii = 0;</a:t>
            </a:r>
            <a:endParaRPr lang="en-US" sz="1500" dirty="0">
              <a:solidFill>
                <a:schemeClr val="bg2"/>
              </a:solidFill>
              <a:latin typeface="Consolas" pitchFamily="49" charset="0"/>
              <a:cs typeface="Consolas" pitchFamily="49" charset="0"/>
            </a:endParaRPr>
          </a:p>
          <a:p>
            <a:pPr defTabSz="536575">
              <a:buFontTx/>
              <a:buNone/>
              <a:defRPr/>
            </a:pPr>
            <a:r>
              <a:rPr lang="en-US" sz="1500" dirty="0">
                <a:solidFill>
                  <a:schemeClr val="bg2"/>
                </a:solidFill>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for ( </a:t>
            </a:r>
            <a:r>
              <a:rPr lang="en-US" sz="1500" dirty="0" err="1">
                <a:solidFill>
                  <a:schemeClr val="tx1">
                    <a:lumMod val="50000"/>
                    <a:lumOff val="50000"/>
                  </a:schemeClr>
                </a:solidFill>
                <a:latin typeface="Consolas" pitchFamily="49" charset="0"/>
                <a:cs typeface="Consolas" pitchFamily="49" charset="0"/>
              </a:rPr>
              <a:t>int</a:t>
            </a:r>
            <a:r>
              <a:rPr lang="en-US" sz="1500" dirty="0">
                <a:solidFill>
                  <a:schemeClr val="tx1">
                    <a:lumMod val="50000"/>
                    <a:lumOff val="50000"/>
                  </a:schemeClr>
                </a:solidFill>
                <a:latin typeface="Consolas" pitchFamily="49" charset="0"/>
                <a:cs typeface="Consolas" pitchFamily="49" charset="0"/>
              </a:rPr>
              <a:t> j = 1; j &lt;= </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++j ) {</a:t>
            </a:r>
          </a:p>
          <a:p>
            <a:pPr defTabSz="536575">
              <a:buFontTx/>
              <a:buNone/>
              <a:defRPr/>
            </a:pPr>
            <a:r>
              <a:rPr lang="en-US" sz="1500" dirty="0">
                <a:solidFill>
                  <a:schemeClr val="tx1">
                    <a:lumMod val="50000"/>
                    <a:lumOff val="50000"/>
                  </a:schemeClr>
                </a:solidFill>
                <a:latin typeface="Consolas" pitchFamily="49" charset="0"/>
                <a:cs typeface="Consolas" pitchFamily="49" charset="0"/>
              </a:rPr>
              <a:t>				if ( array[j] &lt; max )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array[j - 1] = array[j];</a:t>
            </a:r>
          </a:p>
          <a:p>
            <a:pPr defTabSz="536575">
              <a:buFontTx/>
              <a:buNone/>
              <a:defRPr/>
            </a:pPr>
            <a:r>
              <a:rPr lang="en-US" sz="1500" dirty="0">
                <a:solidFill>
                  <a:srgbClr val="FF0000"/>
                </a:solidFill>
                <a:latin typeface="Consolas" pitchFamily="49" charset="0"/>
                <a:cs typeface="Consolas" pitchFamily="49" charset="0"/>
              </a:rPr>
              <a:t>					ii = j - 1;</a:t>
            </a:r>
          </a:p>
          <a:p>
            <a:pPr defTabSz="536575">
              <a:buFontTx/>
              <a:buNone/>
              <a:defRPr/>
            </a:pPr>
            <a:r>
              <a:rPr lang="en-US" sz="1500" dirty="0">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 else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array[j – 1] = max;</a:t>
            </a:r>
          </a:p>
          <a:p>
            <a:pPr defTabSz="536575">
              <a:buFontTx/>
              <a:buNone/>
              <a:defRPr/>
            </a:pPr>
            <a:r>
              <a:rPr lang="en-US" sz="1500" dirty="0">
                <a:solidFill>
                  <a:schemeClr val="tx1">
                    <a:lumMod val="50000"/>
                    <a:lumOff val="50000"/>
                  </a:schemeClr>
                </a:solidFill>
                <a:latin typeface="Consolas" pitchFamily="49" charset="0"/>
                <a:cs typeface="Consolas" pitchFamily="49" charset="0"/>
              </a:rPr>
              <a:t>					max = array[j];</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p>
          <a:p>
            <a:pPr defTabSz="536575">
              <a:buFontTx/>
              <a:buNone/>
              <a:defRPr/>
            </a:pPr>
            <a:r>
              <a:rPr lang="en-US" sz="1500" dirty="0">
                <a:solidFill>
                  <a:schemeClr val="tx1">
                    <a:lumMod val="50000"/>
                    <a:lumOff val="50000"/>
                  </a:schemeClr>
                </a:solidFill>
                <a:latin typeface="Consolas" pitchFamily="49" charset="0"/>
                <a:cs typeface="Consolas" pitchFamily="49" charset="0"/>
              </a:rPr>
              <a:t>			array[</a:t>
            </a:r>
            <a:r>
              <a:rPr lang="en-US" sz="1500" dirty="0" err="1">
                <a:solidFill>
                  <a:schemeClr val="tx1">
                    <a:lumMod val="50000"/>
                    <a:lumOff val="50000"/>
                  </a:schemeClr>
                </a:solidFill>
                <a:latin typeface="Consolas" pitchFamily="49" charset="0"/>
                <a:cs typeface="Consolas" pitchFamily="49" charset="0"/>
              </a:rPr>
              <a:t>i</a:t>
            </a:r>
            <a:r>
              <a:rPr lang="en-US" sz="1500" dirty="0">
                <a:solidFill>
                  <a:schemeClr val="tx1">
                    <a:lumMod val="50000"/>
                    <a:lumOff val="50000"/>
                  </a:schemeClr>
                </a:solidFill>
                <a:latin typeface="Consolas" pitchFamily="49" charset="0"/>
                <a:cs typeface="Consolas" pitchFamily="49" charset="0"/>
              </a:rPr>
              <a:t>] = max;</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r>
              <a:rPr lang="en-US" sz="1500" dirty="0" err="1">
                <a:solidFill>
                  <a:srgbClr val="FF0000"/>
                </a:solidFill>
                <a:latin typeface="Consolas" pitchFamily="49" charset="0"/>
                <a:cs typeface="Consolas" pitchFamily="49" charset="0"/>
              </a:rPr>
              <a:t>i</a:t>
            </a:r>
            <a:r>
              <a:rPr lang="en-US" sz="1500" dirty="0">
                <a:solidFill>
                  <a:srgbClr val="FF0000"/>
                </a:solidFill>
                <a:latin typeface="Consolas" pitchFamily="49" charset="0"/>
                <a:cs typeface="Consolas" pitchFamily="49" charset="0"/>
              </a:rPr>
              <a:t> = </a:t>
            </a:r>
            <a:r>
              <a:rPr lang="en-US" altLang="zh-CN" sz="1500" dirty="0">
                <a:solidFill>
                  <a:srgbClr val="FF0000"/>
                </a:solidFill>
                <a:latin typeface="Consolas" pitchFamily="49" charset="0"/>
                <a:cs typeface="Consolas" pitchFamily="49" charset="0"/>
              </a:rPr>
              <a:t>ii;</a:t>
            </a:r>
            <a:endParaRPr lang="en-US" sz="1500" dirty="0">
              <a:solidFill>
                <a:schemeClr val="tx1">
                  <a:lumMod val="50000"/>
                  <a:lumOff val="50000"/>
                </a:schemeClr>
              </a:solidFill>
              <a:latin typeface="Consolas" pitchFamily="49" charset="0"/>
              <a:cs typeface="Consolas" pitchFamily="49" charset="0"/>
            </a:endParaRPr>
          </a:p>
          <a:p>
            <a:pPr defTabSz="536575">
              <a:buFontTx/>
              <a:buNone/>
              <a:defRPr/>
            </a:pPr>
            <a:r>
              <a:rPr lang="en-US" sz="1500" dirty="0">
                <a:solidFill>
                  <a:schemeClr val="bg2"/>
                </a:solidFill>
                <a:latin typeface="Consolas" pitchFamily="49" charset="0"/>
                <a:cs typeface="Consolas" pitchFamily="49" charset="0"/>
              </a:rPr>
              <a:t>		</a:t>
            </a:r>
            <a:r>
              <a:rPr lang="en-US" sz="1500" dirty="0">
                <a:solidFill>
                  <a:schemeClr val="tx1">
                    <a:lumMod val="50000"/>
                    <a:lumOff val="50000"/>
                  </a:schemeClr>
                </a:solidFill>
                <a:latin typeface="Consolas" pitchFamily="49" charset="0"/>
                <a:cs typeface="Consolas" pitchFamily="49" charset="0"/>
              </a:rPr>
              <a:t>}</a:t>
            </a:r>
          </a:p>
          <a:p>
            <a:pPr defTabSz="536575">
              <a:buFontTx/>
              <a:buNone/>
              <a:defRPr/>
            </a:pPr>
            <a:r>
              <a:rPr lang="en-US" sz="1500" dirty="0">
                <a:solidFill>
                  <a:schemeClr val="tx1">
                    <a:lumMod val="50000"/>
                    <a:lumOff val="50000"/>
                  </a:schemeClr>
                </a:solidFill>
                <a:latin typeface="Consolas" pitchFamily="49" charset="0"/>
                <a:cs typeface="Consolas" pitchFamily="49" charset="0"/>
              </a:rPr>
              <a:t>	}</a:t>
            </a:r>
          </a:p>
        </p:txBody>
      </p:sp>
      <p:pic>
        <p:nvPicPr>
          <p:cNvPr id="24579" name="Picture 2457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0042860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latin typeface="Consolas" panose="020B0609020204030204" pitchFamily="49" charset="0"/>
                <a:cs typeface="Consolas" panose="020B0609020204030204" pitchFamily="49" charset="0"/>
              </a:rPr>
              <a:t>merge_sort</a:t>
            </a:r>
            <a:r>
              <a:rPr lang="en-US" altLang="en-US" dirty="0">
                <a:latin typeface="Consolas" panose="020B0609020204030204" pitchFamily="49" charset="0"/>
                <a:cs typeface="Consolas" panose="020B0609020204030204" pitchFamily="49" charset="0"/>
              </a:rPr>
              <a:t>( array, 21,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8585">
                  <a:extLst>
                    <a:ext uri="{9D8B030D-6E8A-4147-A177-3AD203B41FA5}">
                      <a16:colId xmlns:a16="http://schemas.microsoft.com/office/drawing/2014/main" val="20020"/>
                    </a:ext>
                  </a:extLst>
                </a:gridCol>
                <a:gridCol w="358585">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394250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now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Now, </a:t>
            </a:r>
            <a:r>
              <a:rPr lang="en-US" altLang="en-US" dirty="0">
                <a:latin typeface="Times New Roman" panose="02020603050405020304" pitchFamily="18" charset="0"/>
                <a:cs typeface="Times New Roman" panose="02020603050405020304" pitchFamily="18" charset="0"/>
              </a:rPr>
              <a:t>25 – 21 ≤ 6</a:t>
            </a:r>
            <a:r>
              <a:rPr lang="en-US" altLang="en-US" dirty="0">
                <a:latin typeface="Arial" charset="0"/>
                <a:cs typeface="Arial" charset="0"/>
              </a:rPr>
              <a:t>, so find we call insertion sort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3513237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21</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24</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21, 25 )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21,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108247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Insertion sort just sorts the entries from </a:t>
            </a:r>
            <a:r>
              <a:rPr lang="en-US" altLang="en-US" dirty="0">
                <a:latin typeface="Consolas" panose="020B0609020204030204" pitchFamily="49" charset="0"/>
                <a:cs typeface="Consolas" panose="020B0609020204030204" pitchFamily="49" charset="0"/>
              </a:rPr>
              <a:t>21</a:t>
            </a:r>
            <a:r>
              <a:rPr lang="en-US" altLang="en-US" dirty="0">
                <a:latin typeface="Arial" charset="0"/>
                <a:cs typeface="Arial" charset="0"/>
              </a:rPr>
              <a:t> to </a:t>
            </a:r>
            <a:r>
              <a:rPr lang="en-US" altLang="en-US" dirty="0">
                <a:latin typeface="Consolas" panose="020B0609020204030204" pitchFamily="49" charset="0"/>
                <a:cs typeface="Consolas" panose="020B0609020204030204" pitchFamily="49" charset="0"/>
              </a:rPr>
              <a:t>24</a:t>
            </a: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a:buNone/>
            </a:pPr>
            <a:endParaRPr lang="en-US" altLang="en-US" dirty="0">
              <a:latin typeface="Consolas" panose="020B0609020204030204" pitchFamily="49" charset="0"/>
              <a:cs typeface="Consolas" panose="020B0609020204030204" pitchFamily="49" charset="0"/>
            </a:endParaRPr>
          </a:p>
          <a:p>
            <a:pPr lvl="1"/>
            <a:r>
              <a:rPr lang="en-US" altLang="en-US" dirty="0">
                <a:latin typeface="Arial" charset="0"/>
                <a:cs typeface="Arial" charset="0"/>
              </a:rPr>
              <a:t>This function call completes and so we exit</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21, 25 ) </a:t>
            </a:r>
            <a:endParaRPr lang="en-CA" dirty="0">
              <a:solidFill>
                <a:schemeClr val="tx1">
                  <a:lumMod val="50000"/>
                  <a:lumOff val="50000"/>
                </a:schemeClr>
              </a:solidFill>
            </a:endParaRPr>
          </a:p>
        </p:txBody>
      </p:sp>
      <p:sp>
        <p:nvSpPr>
          <p:cNvPr id="11" name="Rectangle 10"/>
          <p:cNvSpPr/>
          <p:nvPr/>
        </p:nvSpPr>
        <p:spPr>
          <a:xfrm>
            <a:off x="5148064" y="4664022"/>
            <a:ext cx="4104456" cy="369332"/>
          </a:xfrm>
          <a:prstGeom prst="rect">
            <a:avLst/>
          </a:prstGeom>
        </p:spPr>
        <p:txBody>
          <a:bodyPr wrap="square">
            <a:spAutoFit/>
          </a:bodyPr>
          <a:lstStyle/>
          <a:p>
            <a:r>
              <a:rPr lang="en-US" altLang="en-US" dirty="0" err="1">
                <a:latin typeface="Consolas" pitchFamily="49" charset="0"/>
                <a:cs typeface="Consolas" pitchFamily="49" charset="0"/>
              </a:rPr>
              <a:t>insertion_sort</a:t>
            </a:r>
            <a:r>
              <a:rPr lang="en-US" altLang="en-US" dirty="0">
                <a:latin typeface="Consolas" pitchFamily="49" charset="0"/>
                <a:cs typeface="Consolas" pitchFamily="49" charset="0"/>
              </a:rPr>
              <a:t>( array, 21,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5289182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This call to </a:t>
            </a:r>
            <a:r>
              <a:rPr lang="en-US" altLang="en-US" dirty="0" err="1">
                <a:latin typeface="Consolas" panose="020B0609020204030204" pitchFamily="49" charset="0"/>
                <a:cs typeface="Consolas" panose="020B0609020204030204" pitchFamily="49" charset="0"/>
              </a:rPr>
              <a:t>merge_sort</a:t>
            </a:r>
            <a:r>
              <a:rPr lang="en-US" altLang="en-US" dirty="0">
                <a:latin typeface="Arial" charset="0"/>
                <a:cs typeface="Arial" charset="0"/>
              </a:rPr>
              <a:t> is now also finished, so it, too, exits</a:t>
            </a:r>
            <a:endParaRPr lang="en-US" altLang="en-US" dirty="0">
              <a:latin typeface="Consolas" panose="020B0609020204030204" pitchFamily="49" charset="0"/>
              <a:cs typeface="Consolas"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21,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375121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21, 25 );</a:t>
            </a:r>
          </a:p>
          <a:p>
            <a:pPr marL="457200" lvl="1" indent="0">
              <a:buNone/>
            </a:pPr>
            <a:r>
              <a:rPr lang="en-US" altLang="en-US" dirty="0">
                <a:latin typeface="Consolas" panose="020B0609020204030204" pitchFamily="49" charset="0"/>
                <a:cs typeface="Consolas" panose="020B0609020204030204" pitchFamily="49" charset="0"/>
              </a:rPr>
              <a:t>	merge( array, 18, 21,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070768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18,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528392" cy="369332"/>
          </a:xfrm>
          <a:prstGeom prst="rect">
            <a:avLst/>
          </a:prstGeom>
        </p:spPr>
        <p:txBody>
          <a:bodyPr wrap="square">
            <a:spAutoFit/>
          </a:bodyPr>
          <a:lstStyle/>
          <a:p>
            <a:r>
              <a:rPr lang="en-US" altLang="en-US" dirty="0">
                <a:latin typeface="Consolas" pitchFamily="49" charset="0"/>
                <a:cs typeface="Consolas" pitchFamily="49" charset="0"/>
              </a:rPr>
              <a:t>merge( array, 18, 21,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864580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18, 21,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18, 25 ) </a:t>
            </a:r>
            <a:endParaRPr lang="en-CA" dirty="0">
              <a:solidFill>
                <a:schemeClr val="tx1">
                  <a:lumMod val="50000"/>
                  <a:lumOff val="50000"/>
                </a:schemeClr>
              </a:solidFill>
            </a:endParaRPr>
          </a:p>
        </p:txBody>
      </p:sp>
      <p:sp>
        <p:nvSpPr>
          <p:cNvPr id="9" name="Rectangle 8"/>
          <p:cNvSpPr/>
          <p:nvPr/>
        </p:nvSpPr>
        <p:spPr>
          <a:xfrm>
            <a:off x="5148064" y="5024062"/>
            <a:ext cx="3528392" cy="369332"/>
          </a:xfrm>
          <a:prstGeom prst="rect">
            <a:avLst/>
          </a:prstGeom>
        </p:spPr>
        <p:txBody>
          <a:bodyPr wrap="square">
            <a:spAutoFit/>
          </a:bodyPr>
          <a:lstStyle/>
          <a:p>
            <a:r>
              <a:rPr lang="en-US" altLang="en-US" dirty="0">
                <a:latin typeface="Consolas" pitchFamily="49" charset="0"/>
                <a:cs typeface="Consolas" pitchFamily="49" charset="0"/>
              </a:rPr>
              <a:t>merge( array, 18, 21,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9871406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(18 + 25)/2; // == 21</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21 );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21,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18, 21,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18,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8078190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25 );</a:t>
            </a:r>
          </a:p>
          <a:p>
            <a:pPr marL="457200" lvl="1" indent="0">
              <a:buNone/>
            </a:pPr>
            <a:r>
              <a:rPr lang="en-US" altLang="en-US" dirty="0">
                <a:latin typeface="Consolas" panose="020B0609020204030204" pitchFamily="49" charset="0"/>
                <a:cs typeface="Consolas" panose="020B0609020204030204" pitchFamily="49" charset="0"/>
              </a:rPr>
              <a:t>	merge( array, 12, 18,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789214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Range-limiting </a:t>
            </a:r>
            <a:r>
              <a:rPr lang="en-US" altLang="zh-CN" dirty="0"/>
              <a:t>Bubble Sort</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3" name="矩形 22"/>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4" name="矩形 23"/>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5" name="矩形 24"/>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26" name="矩形 25"/>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t>3</a:t>
              </a:r>
              <a:endParaRPr lang="zh-CN" altLang="en-US" sz="2800" dirty="0"/>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cxnSp>
        <p:nvCxnSpPr>
          <p:cNvPr id="73" name="直接连接符 72"/>
          <p:cNvCxnSpPr/>
          <p:nvPr/>
        </p:nvCxnSpPr>
        <p:spPr>
          <a:xfrm>
            <a:off x="3995936" y="1484784"/>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915816" y="2580792"/>
            <a:ext cx="0" cy="115212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897006" y="3800066"/>
            <a:ext cx="7349988" cy="874026"/>
            <a:chOff x="894420" y="2708920"/>
            <a:chExt cx="7349988" cy="874026"/>
          </a:xfrm>
        </p:grpSpPr>
        <p:grpSp>
          <p:nvGrpSpPr>
            <p:cNvPr id="77" name="组合 76"/>
            <p:cNvGrpSpPr/>
            <p:nvPr/>
          </p:nvGrpSpPr>
          <p:grpSpPr>
            <a:xfrm>
              <a:off x="894420" y="2708920"/>
              <a:ext cx="7349988" cy="874026"/>
              <a:chOff x="894420" y="1600200"/>
              <a:chExt cx="7349988" cy="874026"/>
            </a:xfrm>
          </p:grpSpPr>
          <p:sp>
            <p:nvSpPr>
              <p:cNvPr id="85" name="矩形 8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8" name="矩形 87"/>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9" name="矩形 88"/>
              <p:cNvSpPr/>
              <p:nvPr/>
            </p:nvSpPr>
            <p:spPr>
              <a:xfrm>
                <a:off x="5220072" y="160938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0" name="矩形 89"/>
              <p:cNvSpPr/>
              <p:nvPr/>
            </p:nvSpPr>
            <p:spPr>
              <a:xfrm>
                <a:off x="6300192" y="160606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91" name="矩形 90"/>
              <p:cNvSpPr/>
              <p:nvPr/>
            </p:nvSpPr>
            <p:spPr>
              <a:xfrm>
                <a:off x="73803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77"/>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79" name="文本框 7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3</a:t>
              </a:r>
              <a:endParaRPr lang="zh-CN" altLang="en-US" sz="2800" dirty="0">
                <a:solidFill>
                  <a:srgbClr val="C00000"/>
                </a:solidFill>
              </a:endParaRPr>
            </a:p>
          </p:txBody>
        </p:sp>
        <p:sp>
          <p:nvSpPr>
            <p:cNvPr id="80" name="文本框 79"/>
            <p:cNvSpPr txBox="1"/>
            <p:nvPr/>
          </p:nvSpPr>
          <p:spPr>
            <a:xfrm>
              <a:off x="3294187" y="2879358"/>
              <a:ext cx="385042" cy="523220"/>
            </a:xfrm>
            <a:prstGeom prst="rect">
              <a:avLst/>
            </a:prstGeom>
            <a:noFill/>
          </p:spPr>
          <p:txBody>
            <a:bodyPr wrap="none" rtlCol="0">
              <a:spAutoFit/>
            </a:bodyPr>
            <a:lstStyle/>
            <a:p>
              <a:r>
                <a:rPr lang="en-US" altLang="zh-CN" sz="2800" dirty="0">
                  <a:solidFill>
                    <a:srgbClr val="C00000"/>
                  </a:solidFill>
                </a:rPr>
                <a:t>4</a:t>
              </a:r>
              <a:endParaRPr lang="zh-CN" altLang="en-US" sz="2800" dirty="0">
                <a:solidFill>
                  <a:srgbClr val="C00000"/>
                </a:solidFill>
              </a:endParaRPr>
            </a:p>
          </p:txBody>
        </p:sp>
        <p:sp>
          <p:nvSpPr>
            <p:cNvPr id="81" name="文本框 80"/>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82" name="文本框 81"/>
            <p:cNvSpPr txBox="1"/>
            <p:nvPr/>
          </p:nvSpPr>
          <p:spPr>
            <a:xfrm>
              <a:off x="5453366" y="2879358"/>
              <a:ext cx="385042" cy="523220"/>
            </a:xfrm>
            <a:prstGeom prst="rect">
              <a:avLst/>
            </a:prstGeom>
            <a:noFill/>
          </p:spPr>
          <p:txBody>
            <a:bodyPr wrap="none" rtlCol="0">
              <a:spAutoFit/>
            </a:bodyPr>
            <a:lstStyle/>
            <a:p>
              <a:r>
                <a:rPr lang="en-US" altLang="zh-CN" sz="2800" dirty="0">
                  <a:solidFill>
                    <a:srgbClr val="C00000"/>
                  </a:solidFill>
                </a:rPr>
                <a:t>6</a:t>
              </a:r>
              <a:endParaRPr lang="zh-CN" altLang="en-US" sz="2800" dirty="0">
                <a:solidFill>
                  <a:srgbClr val="C00000"/>
                </a:solidFill>
              </a:endParaRPr>
            </a:p>
          </p:txBody>
        </p:sp>
        <p:sp>
          <p:nvSpPr>
            <p:cNvPr id="83" name="文本框 82"/>
            <p:cNvSpPr txBox="1"/>
            <p:nvPr/>
          </p:nvSpPr>
          <p:spPr>
            <a:xfrm>
              <a:off x="6539719"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84" name="文本框 83"/>
            <p:cNvSpPr txBox="1"/>
            <p:nvPr/>
          </p:nvSpPr>
          <p:spPr>
            <a:xfrm>
              <a:off x="7619839"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grpSp>
      <p:pic>
        <p:nvPicPr>
          <p:cNvPr id="92" name="Picture 9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718252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12,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a:p>
            <a:pPr marL="457200" lvl="1" indent="0">
              <a:buNone/>
            </a:pP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12, 18,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284732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12, 18,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12,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Rectangle 7"/>
          <p:cNvSpPr/>
          <p:nvPr/>
        </p:nvSpPr>
        <p:spPr>
          <a:xfrm>
            <a:off x="5148064" y="5373216"/>
            <a:ext cx="3528392" cy="369332"/>
          </a:xfrm>
          <a:prstGeom prst="rect">
            <a:avLst/>
          </a:prstGeom>
        </p:spPr>
        <p:txBody>
          <a:bodyPr wrap="square">
            <a:spAutoFit/>
          </a:bodyPr>
          <a:lstStyle/>
          <a:p>
            <a:r>
              <a:rPr lang="en-US" altLang="en-US" dirty="0">
                <a:latin typeface="Consolas" pitchFamily="49" charset="0"/>
                <a:cs typeface="Consolas" pitchFamily="49" charset="0"/>
              </a:rPr>
              <a:t>merge( array, 12, 18,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68829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(12 + 25)/2; // == 18</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18 );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18,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12, 18,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sp>
        <p:nvSpPr>
          <p:cNvPr id="7" name="Rectangle 6"/>
          <p:cNvSpPr/>
          <p:nvPr/>
        </p:nvSpPr>
        <p:spPr>
          <a:xfrm>
            <a:off x="5148064" y="573325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12,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lumMod val="50000"/>
                              <a:lumOff val="50000"/>
                            </a:schemeClr>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lumMod val="50000"/>
                              <a:lumOff val="50000"/>
                            </a:schemeClr>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723361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continue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continue calling</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25 );</a:t>
            </a:r>
          </a:p>
          <a:p>
            <a:pPr marL="457200" lvl="1" indent="0">
              <a:buNone/>
            </a:pPr>
            <a:r>
              <a:rPr lang="en-US" altLang="en-US" dirty="0">
                <a:latin typeface="Consolas" panose="020B0609020204030204" pitchFamily="49" charset="0"/>
                <a:cs typeface="Consolas" panose="020B0609020204030204" pitchFamily="49" charset="0"/>
              </a:rPr>
              <a:t>	merge( array, 0, 12, 25 );</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029583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FF"/>
                    </a:solid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extLst>
                  <a:ext uri="{0D108BD9-81ED-4DB2-BD59-A6C34878D82A}">
                    <a16:rowId xmlns:a16="http://schemas.microsoft.com/office/drawing/2014/main" val="10001"/>
                  </a:ext>
                </a:extLst>
              </a:tr>
            </a:tbl>
          </a:graphicData>
        </a:graphic>
      </p:graphicFrame>
      <p:sp>
        <p:nvSpPr>
          <p:cNvPr id="7" name="Rectangle 6"/>
          <p:cNvSpPr/>
          <p:nvPr/>
        </p:nvSpPr>
        <p:spPr>
          <a:xfrm>
            <a:off x="5148064" y="5734850"/>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12,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4658996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are executing </a:t>
            </a:r>
            <a:r>
              <a:rPr lang="en-US" altLang="en-US" dirty="0">
                <a:latin typeface="Consolas" pitchFamily="49" charset="0"/>
                <a:cs typeface="Consolas" pitchFamily="49" charset="0"/>
              </a:rPr>
              <a:t>merge( array, 0, 12,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These two sub-arrays are merged together</a:t>
            </a:r>
          </a:p>
          <a:p>
            <a:pPr lvl="1"/>
            <a:r>
              <a:rPr lang="en-US" altLang="en-US" dirty="0">
                <a:latin typeface="Arial" charset="0"/>
                <a:cs typeface="Arial" charset="0"/>
              </a:rPr>
              <a:t>This function call exists</a:t>
            </a:r>
            <a:endParaRPr lang="en-US" altLang="en-US" dirty="0">
              <a:latin typeface="Consolas" panose="020B0609020204030204" pitchFamily="49" charset="0"/>
              <a:cs typeface="Consolas" panose="020B0609020204030204" pitchFamily="49" charset="0"/>
            </a:endParaRP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solidFill>
                  <a:schemeClr val="tx1">
                    <a:lumMod val="50000"/>
                    <a:lumOff val="50000"/>
                  </a:schemeClr>
                </a:solidFill>
                <a:latin typeface="Consolas" pitchFamily="49" charset="0"/>
                <a:cs typeface="Consolas" pitchFamily="49" charset="0"/>
              </a:rPr>
              <a:t>merge_sort</a:t>
            </a:r>
            <a:r>
              <a:rPr lang="en-US" altLang="en-US" dirty="0">
                <a:solidFill>
                  <a:schemeClr val="tx1">
                    <a:lumMod val="50000"/>
                    <a:lumOff val="50000"/>
                  </a:schemeClr>
                </a:solidFill>
                <a:latin typeface="Consolas" pitchFamily="49" charset="0"/>
                <a:cs typeface="Consolas" pitchFamily="49" charset="0"/>
              </a:rPr>
              <a:t>( array,  0, 25 ) </a:t>
            </a:r>
            <a:endParaRPr lang="en-CA" dirty="0">
              <a:solidFill>
                <a:schemeClr val="tx1">
                  <a:lumMod val="50000"/>
                  <a:lumOff val="50000"/>
                </a:schemeClr>
              </a:solidFill>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Rectangle 6"/>
          <p:cNvSpPr/>
          <p:nvPr/>
        </p:nvSpPr>
        <p:spPr>
          <a:xfrm>
            <a:off x="5148064" y="5734850"/>
            <a:ext cx="3528392" cy="369332"/>
          </a:xfrm>
          <a:prstGeom prst="rect">
            <a:avLst/>
          </a:prstGeom>
        </p:spPr>
        <p:txBody>
          <a:bodyPr wrap="square">
            <a:spAutoFit/>
          </a:bodyPr>
          <a:lstStyle/>
          <a:p>
            <a:r>
              <a:rPr lang="en-US" altLang="en-US" dirty="0">
                <a:latin typeface="Consolas" pitchFamily="49" charset="0"/>
                <a:cs typeface="Consolas" pitchFamily="49" charset="0"/>
              </a:rPr>
              <a:t>merge( array, 0, 12, 25 ) </a:t>
            </a:r>
            <a:endParaRPr lang="en-CA" dirty="0"/>
          </a:p>
        </p:txBody>
      </p:sp>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6106874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We return to executing </a:t>
            </a:r>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endParaRPr lang="en-US" altLang="en-US" dirty="0">
              <a:latin typeface="Consolas" pitchFamily="49" charset="0"/>
              <a:cs typeface="Consolas" pitchFamily="49" charset="0"/>
            </a:endParaRPr>
          </a:p>
          <a:p>
            <a:pPr>
              <a:buNone/>
            </a:pPr>
            <a:r>
              <a:rPr lang="en-US" altLang="en-US" dirty="0">
                <a:latin typeface="Arial" charset="0"/>
                <a:cs typeface="Arial" charset="0"/>
              </a:rPr>
              <a:t>	We are finished calling this function as well</a:t>
            </a:r>
          </a:p>
          <a:p>
            <a:pPr marL="457200" lvl="1" indent="0">
              <a:buNone/>
            </a:pPr>
            <a:r>
              <a:rPr lang="en-US" altLang="en-US" dirty="0">
                <a:latin typeface="Arial" charset="0"/>
                <a:cs typeface="Arial" charset="0"/>
              </a:rPr>
              <a:t>	</a:t>
            </a:r>
            <a:r>
              <a:rPr lang="en-US" altLang="en-US" dirty="0">
                <a:solidFill>
                  <a:schemeClr val="tx1">
                    <a:lumMod val="50000"/>
                    <a:lumOff val="50000"/>
                  </a:schemeClr>
                </a:solidFill>
                <a:latin typeface="Consolas" panose="020B0609020204030204" pitchFamily="49" charset="0"/>
                <a:cs typeface="Consolas" panose="020B0609020204030204" pitchFamily="49" charset="0"/>
              </a:rPr>
              <a:t>midpoint = (0 + 25)/2; // == 12</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0, 12 );</a:t>
            </a:r>
          </a:p>
          <a:p>
            <a:pPr marL="457200" lvl="1" indent="0">
              <a:buNone/>
            </a:pPr>
            <a:r>
              <a:rPr lang="en-US" altLang="en-US" dirty="0">
                <a:latin typeface="Consolas" panose="020B0609020204030204" pitchFamily="49" charset="0"/>
                <a:cs typeface="Consolas" panose="020B0609020204030204" pitchFamily="49" charset="0"/>
              </a:rPr>
              <a:t>	</a:t>
            </a:r>
            <a:r>
              <a:rPr lang="en-US" altLang="en-US" dirty="0" err="1">
                <a:solidFill>
                  <a:schemeClr val="tx1">
                    <a:lumMod val="50000"/>
                    <a:lumOff val="50000"/>
                  </a:schemeClr>
                </a:solidFill>
                <a:latin typeface="Consolas" panose="020B0609020204030204" pitchFamily="49" charset="0"/>
                <a:cs typeface="Consolas" panose="020B0609020204030204" pitchFamily="49" charset="0"/>
              </a:rPr>
              <a:t>merge_sort</a:t>
            </a:r>
            <a:r>
              <a:rPr lang="en-US" altLang="en-US" dirty="0">
                <a:solidFill>
                  <a:schemeClr val="tx1">
                    <a:lumMod val="50000"/>
                    <a:lumOff val="50000"/>
                  </a:schemeClr>
                </a:solidFill>
                <a:latin typeface="Consolas" panose="020B0609020204030204" pitchFamily="49" charset="0"/>
                <a:cs typeface="Consolas" panose="020B0609020204030204" pitchFamily="49" charset="0"/>
              </a:rPr>
              <a:t>( array, 12, 25 );</a:t>
            </a:r>
          </a:p>
          <a:p>
            <a:pPr marL="457200" lvl="1" indent="0">
              <a:buNone/>
            </a:pPr>
            <a:r>
              <a:rPr lang="en-US" altLang="en-US" dirty="0">
                <a:solidFill>
                  <a:schemeClr val="tx1">
                    <a:lumMod val="50000"/>
                    <a:lumOff val="50000"/>
                  </a:schemeClr>
                </a:solidFill>
                <a:latin typeface="Consolas" panose="020B0609020204030204" pitchFamily="49" charset="0"/>
                <a:cs typeface="Consolas" panose="020B0609020204030204" pitchFamily="49" charset="0"/>
              </a:rPr>
              <a:t>	merge( array, 0, 12, 25 );</a:t>
            </a:r>
          </a:p>
          <a:p>
            <a:pPr marL="358775" indent="-301625">
              <a:buNone/>
            </a:pPr>
            <a:r>
              <a:rPr lang="en-US" altLang="en-US" dirty="0">
                <a:latin typeface="Arial" charset="0"/>
                <a:cs typeface="Arial" charset="0"/>
              </a:rPr>
              <a:t>	Consequently, we exit</a:t>
            </a:r>
          </a:p>
        </p:txBody>
      </p:sp>
      <p:sp>
        <p:nvSpPr>
          <p:cNvPr id="2" name="Rectangle 1"/>
          <p:cNvSpPr/>
          <p:nvPr/>
        </p:nvSpPr>
        <p:spPr>
          <a:xfrm>
            <a:off x="5148064" y="6093296"/>
            <a:ext cx="3672408" cy="369332"/>
          </a:xfrm>
          <a:prstGeom prst="rect">
            <a:avLst/>
          </a:prstGeom>
        </p:spPr>
        <p:txBody>
          <a:bodyPr wrap="square">
            <a:spAutoFit/>
          </a:bodyPr>
          <a:lstStyle/>
          <a:p>
            <a:r>
              <a:rPr lang="en-US" altLang="en-US" dirty="0" err="1">
                <a:latin typeface="Consolas" pitchFamily="49" charset="0"/>
                <a:cs typeface="Consolas" pitchFamily="49" charset="0"/>
              </a:rPr>
              <a:t>merge_sort</a:t>
            </a:r>
            <a:r>
              <a:rPr lang="en-US" altLang="en-US" dirty="0">
                <a:latin typeface="Consolas" pitchFamily="49" charset="0"/>
                <a:cs typeface="Consolas" pitchFamily="49" charset="0"/>
              </a:rPr>
              <a:t>( array,  0, 25 ) </a:t>
            </a:r>
            <a:endParaRPr lang="en-CA" dirty="0"/>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3161465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latin typeface="Arial" charset="0"/>
                <a:cs typeface="Arial" charset="0"/>
              </a:rPr>
              <a:t>Example</a:t>
            </a:r>
          </a:p>
        </p:txBody>
      </p:sp>
      <p:sp>
        <p:nvSpPr>
          <p:cNvPr id="317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The array is now sorted</a:t>
            </a: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p:txBody>
      </p:sp>
      <p:graphicFrame>
        <p:nvGraphicFramePr>
          <p:cNvPr id="10" name="Table 9"/>
          <p:cNvGraphicFramePr>
            <a:graphicFrameLocks noGrp="1"/>
          </p:cNvGraphicFramePr>
          <p:nvPr/>
        </p:nvGraphicFramePr>
        <p:xfrm>
          <a:off x="71438" y="2132856"/>
          <a:ext cx="8964625" cy="554355"/>
        </p:xfrm>
        <a:graphic>
          <a:graphicData uri="http://schemas.openxmlformats.org/drawingml/2006/table">
            <a:tbl>
              <a:tblPr firstRow="1" bandRow="1">
                <a:tableStyleId>{2D5ABB26-0587-4C30-8999-92F81FD0307C}</a:tableStyleId>
              </a:tblPr>
              <a:tblGrid>
                <a:gridCol w="358585">
                  <a:extLst>
                    <a:ext uri="{9D8B030D-6E8A-4147-A177-3AD203B41FA5}">
                      <a16:colId xmlns:a16="http://schemas.microsoft.com/office/drawing/2014/main" val="20000"/>
                    </a:ext>
                  </a:extLst>
                </a:gridCol>
                <a:gridCol w="358585">
                  <a:extLst>
                    <a:ext uri="{9D8B030D-6E8A-4147-A177-3AD203B41FA5}">
                      <a16:colId xmlns:a16="http://schemas.microsoft.com/office/drawing/2014/main" val="20001"/>
                    </a:ext>
                  </a:extLst>
                </a:gridCol>
                <a:gridCol w="358585">
                  <a:extLst>
                    <a:ext uri="{9D8B030D-6E8A-4147-A177-3AD203B41FA5}">
                      <a16:colId xmlns:a16="http://schemas.microsoft.com/office/drawing/2014/main" val="20002"/>
                    </a:ext>
                  </a:extLst>
                </a:gridCol>
                <a:gridCol w="358585">
                  <a:extLst>
                    <a:ext uri="{9D8B030D-6E8A-4147-A177-3AD203B41FA5}">
                      <a16:colId xmlns:a16="http://schemas.microsoft.com/office/drawing/2014/main" val="20003"/>
                    </a:ext>
                  </a:extLst>
                </a:gridCol>
                <a:gridCol w="358585">
                  <a:extLst>
                    <a:ext uri="{9D8B030D-6E8A-4147-A177-3AD203B41FA5}">
                      <a16:colId xmlns:a16="http://schemas.microsoft.com/office/drawing/2014/main" val="20004"/>
                    </a:ext>
                  </a:extLst>
                </a:gridCol>
                <a:gridCol w="358585">
                  <a:extLst>
                    <a:ext uri="{9D8B030D-6E8A-4147-A177-3AD203B41FA5}">
                      <a16:colId xmlns:a16="http://schemas.microsoft.com/office/drawing/2014/main" val="20005"/>
                    </a:ext>
                  </a:extLst>
                </a:gridCol>
                <a:gridCol w="358585">
                  <a:extLst>
                    <a:ext uri="{9D8B030D-6E8A-4147-A177-3AD203B41FA5}">
                      <a16:colId xmlns:a16="http://schemas.microsoft.com/office/drawing/2014/main" val="20006"/>
                    </a:ext>
                  </a:extLst>
                </a:gridCol>
                <a:gridCol w="358585">
                  <a:extLst>
                    <a:ext uri="{9D8B030D-6E8A-4147-A177-3AD203B41FA5}">
                      <a16:colId xmlns:a16="http://schemas.microsoft.com/office/drawing/2014/main" val="20007"/>
                    </a:ext>
                  </a:extLst>
                </a:gridCol>
                <a:gridCol w="358585">
                  <a:extLst>
                    <a:ext uri="{9D8B030D-6E8A-4147-A177-3AD203B41FA5}">
                      <a16:colId xmlns:a16="http://schemas.microsoft.com/office/drawing/2014/main" val="20008"/>
                    </a:ext>
                  </a:extLst>
                </a:gridCol>
                <a:gridCol w="358585">
                  <a:extLst>
                    <a:ext uri="{9D8B030D-6E8A-4147-A177-3AD203B41FA5}">
                      <a16:colId xmlns:a16="http://schemas.microsoft.com/office/drawing/2014/main" val="20009"/>
                    </a:ext>
                  </a:extLst>
                </a:gridCol>
                <a:gridCol w="358585">
                  <a:extLst>
                    <a:ext uri="{9D8B030D-6E8A-4147-A177-3AD203B41FA5}">
                      <a16:colId xmlns:a16="http://schemas.microsoft.com/office/drawing/2014/main" val="20010"/>
                    </a:ext>
                  </a:extLst>
                </a:gridCol>
                <a:gridCol w="358585">
                  <a:extLst>
                    <a:ext uri="{9D8B030D-6E8A-4147-A177-3AD203B41FA5}">
                      <a16:colId xmlns:a16="http://schemas.microsoft.com/office/drawing/2014/main" val="20011"/>
                    </a:ext>
                  </a:extLst>
                </a:gridCol>
                <a:gridCol w="358585">
                  <a:extLst>
                    <a:ext uri="{9D8B030D-6E8A-4147-A177-3AD203B41FA5}">
                      <a16:colId xmlns:a16="http://schemas.microsoft.com/office/drawing/2014/main" val="20012"/>
                    </a:ext>
                  </a:extLst>
                </a:gridCol>
                <a:gridCol w="358585">
                  <a:extLst>
                    <a:ext uri="{9D8B030D-6E8A-4147-A177-3AD203B41FA5}">
                      <a16:colId xmlns:a16="http://schemas.microsoft.com/office/drawing/2014/main" val="20013"/>
                    </a:ext>
                  </a:extLst>
                </a:gridCol>
                <a:gridCol w="358585">
                  <a:extLst>
                    <a:ext uri="{9D8B030D-6E8A-4147-A177-3AD203B41FA5}">
                      <a16:colId xmlns:a16="http://schemas.microsoft.com/office/drawing/2014/main" val="20014"/>
                    </a:ext>
                  </a:extLst>
                </a:gridCol>
                <a:gridCol w="358585">
                  <a:extLst>
                    <a:ext uri="{9D8B030D-6E8A-4147-A177-3AD203B41FA5}">
                      <a16:colId xmlns:a16="http://schemas.microsoft.com/office/drawing/2014/main" val="20015"/>
                    </a:ext>
                  </a:extLst>
                </a:gridCol>
                <a:gridCol w="358585">
                  <a:extLst>
                    <a:ext uri="{9D8B030D-6E8A-4147-A177-3AD203B41FA5}">
                      <a16:colId xmlns:a16="http://schemas.microsoft.com/office/drawing/2014/main" val="20016"/>
                    </a:ext>
                  </a:extLst>
                </a:gridCol>
                <a:gridCol w="358585">
                  <a:extLst>
                    <a:ext uri="{9D8B030D-6E8A-4147-A177-3AD203B41FA5}">
                      <a16:colId xmlns:a16="http://schemas.microsoft.com/office/drawing/2014/main" val="20017"/>
                    </a:ext>
                  </a:extLst>
                </a:gridCol>
                <a:gridCol w="358585">
                  <a:extLst>
                    <a:ext uri="{9D8B030D-6E8A-4147-A177-3AD203B41FA5}">
                      <a16:colId xmlns:a16="http://schemas.microsoft.com/office/drawing/2014/main" val="20018"/>
                    </a:ext>
                  </a:extLst>
                </a:gridCol>
                <a:gridCol w="358585">
                  <a:extLst>
                    <a:ext uri="{9D8B030D-6E8A-4147-A177-3AD203B41FA5}">
                      <a16:colId xmlns:a16="http://schemas.microsoft.com/office/drawing/2014/main" val="20019"/>
                    </a:ext>
                  </a:extLst>
                </a:gridCol>
                <a:gridCol w="353198">
                  <a:extLst>
                    <a:ext uri="{9D8B030D-6E8A-4147-A177-3AD203B41FA5}">
                      <a16:colId xmlns:a16="http://schemas.microsoft.com/office/drawing/2014/main" val="20020"/>
                    </a:ext>
                  </a:extLst>
                </a:gridCol>
                <a:gridCol w="363972">
                  <a:extLst>
                    <a:ext uri="{9D8B030D-6E8A-4147-A177-3AD203B41FA5}">
                      <a16:colId xmlns:a16="http://schemas.microsoft.com/office/drawing/2014/main" val="20021"/>
                    </a:ext>
                  </a:extLst>
                </a:gridCol>
                <a:gridCol w="358585">
                  <a:extLst>
                    <a:ext uri="{9D8B030D-6E8A-4147-A177-3AD203B41FA5}">
                      <a16:colId xmlns:a16="http://schemas.microsoft.com/office/drawing/2014/main" val="20022"/>
                    </a:ext>
                  </a:extLst>
                </a:gridCol>
                <a:gridCol w="358585">
                  <a:extLst>
                    <a:ext uri="{9D8B030D-6E8A-4147-A177-3AD203B41FA5}">
                      <a16:colId xmlns:a16="http://schemas.microsoft.com/office/drawing/2014/main" val="20023"/>
                    </a:ext>
                  </a:extLst>
                </a:gridCol>
                <a:gridCol w="358585">
                  <a:extLst>
                    <a:ext uri="{9D8B030D-6E8A-4147-A177-3AD203B41FA5}">
                      <a16:colId xmlns:a16="http://schemas.microsoft.com/office/drawing/2014/main" val="20024"/>
                    </a:ext>
                  </a:extLst>
                </a:gridCol>
              </a:tblGrid>
              <a:tr h="84063">
                <a:tc>
                  <a:txBody>
                    <a:bodyPr/>
                    <a:lstStyle/>
                    <a:p>
                      <a:pPr algn="l"/>
                      <a:r>
                        <a:rPr lang="en-CA" sz="1200" b="0" dirty="0"/>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19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200" b="0" dirty="0"/>
                        <a:t>24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1475">
                <a:tc>
                  <a:txBody>
                    <a:bodyPr/>
                    <a:lstStyle/>
                    <a:p>
                      <a:pPr algn="ctr"/>
                      <a:r>
                        <a:rPr lang="en-CA" sz="20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2000" b="0" dirty="0">
                          <a:solidFill>
                            <a:schemeClr val="tx1"/>
                          </a:solidFill>
                        </a:rPr>
                        <a:t>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31748" name="Picture 317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787360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en-US">
                <a:latin typeface="Arial" charset="0"/>
                <a:cs typeface="Arial" charset="0"/>
              </a:rPr>
              <a:t>Run-time Analysis of Merge Sort</a:t>
            </a:r>
          </a:p>
        </p:txBody>
      </p:sp>
      <p:sp>
        <p:nvSpPr>
          <p:cNvPr id="1028"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time required to sort an array of size </a:t>
            </a:r>
            <a:r>
              <a:rPr lang="en-US" altLang="en-US" i="1" dirty="0">
                <a:latin typeface="Times New Roman" pitchFamily="18" charset="0"/>
                <a:cs typeface="Arial" charset="0"/>
              </a:rPr>
              <a:t>n</a:t>
            </a:r>
            <a:r>
              <a:rPr lang="en-US" altLang="en-US" dirty="0">
                <a:latin typeface="Times New Roman" pitchFamily="18" charset="0"/>
                <a:cs typeface="Arial" charset="0"/>
              </a:rPr>
              <a:t> &gt; 1</a:t>
            </a:r>
            <a:r>
              <a:rPr lang="en-US" altLang="en-US" dirty="0">
                <a:latin typeface="Arial" charset="0"/>
                <a:cs typeface="Arial" charset="0"/>
              </a:rPr>
              <a:t> is:</a:t>
            </a:r>
          </a:p>
          <a:p>
            <a:pPr lvl="1"/>
            <a:r>
              <a:rPr lang="en-US" altLang="en-US" dirty="0">
                <a:latin typeface="Arial" charset="0"/>
                <a:cs typeface="Arial" charset="0"/>
              </a:rPr>
              <a:t>the time required to sort the first half,</a:t>
            </a:r>
          </a:p>
          <a:p>
            <a:pPr lvl="1"/>
            <a:r>
              <a:rPr lang="en-US" altLang="en-US" dirty="0">
                <a:latin typeface="Arial" charset="0"/>
                <a:cs typeface="Arial" charset="0"/>
              </a:rPr>
              <a:t>the time required to sort the second half, and</a:t>
            </a:r>
          </a:p>
          <a:p>
            <a:pPr lvl="1"/>
            <a:r>
              <a:rPr lang="en-US" altLang="en-US" dirty="0">
                <a:latin typeface="Arial" charset="0"/>
                <a:cs typeface="Arial" charset="0"/>
              </a:rPr>
              <a:t>the time required to merge the two lists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That is: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Solution:  </a:t>
            </a:r>
            <a:r>
              <a:rPr lang="en-US" altLang="en-US" dirty="0">
                <a:latin typeface="Times New Roman" pitchFamily="18" charset="0"/>
                <a:cs typeface="Times New Roman" pitchFamily="18" charset="0"/>
              </a:rPr>
              <a:t>T(</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 </a:t>
            </a:r>
            <a:r>
              <a:rPr lang="en-US" altLang="en-US" dirty="0">
                <a:latin typeface="Symbol" pitchFamily="18" charset="2"/>
                <a:cs typeface="Arial" charset="0"/>
              </a:rPr>
              <a:t>Q</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 ln(</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a:t>
            </a:r>
            <a:endParaRPr lang="en-US" altLang="en-US" dirty="0">
              <a:latin typeface="Arial" charset="0"/>
              <a:cs typeface="Arial" charset="0"/>
            </a:endParaRPr>
          </a:p>
        </p:txBody>
      </p:sp>
      <p:graphicFrame>
        <p:nvGraphicFramePr>
          <p:cNvPr id="1026" name="Object 2"/>
          <p:cNvGraphicFramePr>
            <a:graphicFrameLocks noChangeAspect="1"/>
          </p:cNvGraphicFramePr>
          <p:nvPr/>
        </p:nvGraphicFramePr>
        <p:xfrm>
          <a:off x="1979613" y="2997200"/>
          <a:ext cx="4019550" cy="1082675"/>
        </p:xfrm>
        <a:graphic>
          <a:graphicData uri="http://schemas.openxmlformats.org/presentationml/2006/ole">
            <mc:AlternateContent xmlns:mc="http://schemas.openxmlformats.org/markup-compatibility/2006">
              <mc:Choice xmlns:v="urn:schemas-microsoft-com:vml" Requires="v">
                <p:oleObj name="Equation" r:id="rId3" imgW="1790640" imgH="482400" progId="Equation.3">
                  <p:embed/>
                </p:oleObj>
              </mc:Choice>
              <mc:Fallback>
                <p:oleObj name="Equation" r:id="rId3" imgW="179064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997200"/>
                        <a:ext cx="401955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9" name="Picture 1028"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749700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200" y="152722"/>
            <a:ext cx="8229600" cy="1143000"/>
          </a:xfrm>
        </p:spPr>
        <p:txBody>
          <a:bodyPr/>
          <a:lstStyle/>
          <a:p>
            <a:r>
              <a:rPr lang="en-US" altLang="zh-CN">
                <a:ea typeface="宋体" panose="02010600030101010101" pitchFamily="2" charset="-122"/>
              </a:rPr>
              <a:t>Proof by Recursion Tree</a:t>
            </a:r>
          </a:p>
        </p:txBody>
      </p:sp>
      <p:sp>
        <p:nvSpPr>
          <p:cNvPr id="30724" name="Text Box 3"/>
          <p:cNvSpPr txBox="1">
            <a:spLocks noChangeArrowheads="1"/>
          </p:cNvSpPr>
          <p:nvPr/>
        </p:nvSpPr>
        <p:spPr bwMode="auto">
          <a:xfrm>
            <a:off x="3135313" y="2259731"/>
            <a:ext cx="952500"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a:t>
            </a:r>
          </a:p>
        </p:txBody>
      </p:sp>
      <p:sp>
        <p:nvSpPr>
          <p:cNvPr id="30725" name="Text Box 4"/>
          <p:cNvSpPr txBox="1">
            <a:spLocks noChangeArrowheads="1"/>
          </p:cNvSpPr>
          <p:nvPr/>
        </p:nvSpPr>
        <p:spPr bwMode="auto">
          <a:xfrm>
            <a:off x="4495800" y="3063006"/>
            <a:ext cx="914400"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T(n/2)</a:t>
            </a:r>
          </a:p>
        </p:txBody>
      </p:sp>
      <p:sp>
        <p:nvSpPr>
          <p:cNvPr id="30726" name="Text Box 5"/>
          <p:cNvSpPr txBox="1">
            <a:spLocks noChangeArrowheads="1"/>
          </p:cNvSpPr>
          <p:nvPr/>
        </p:nvSpPr>
        <p:spPr bwMode="auto">
          <a:xfrm>
            <a:off x="1843088" y="3075706"/>
            <a:ext cx="900112"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T(n/2)</a:t>
            </a:r>
          </a:p>
        </p:txBody>
      </p:sp>
      <p:cxnSp>
        <p:nvCxnSpPr>
          <p:cNvPr id="30727" name="AutoShape 6"/>
          <p:cNvCxnSpPr>
            <a:cxnSpLocks noChangeShapeType="1"/>
            <a:stCxn id="30724" idx="2"/>
            <a:endCxn id="30726" idx="0"/>
          </p:cNvCxnSpPr>
          <p:nvPr/>
        </p:nvCxnSpPr>
        <p:spPr bwMode="auto">
          <a:xfrm flipH="1">
            <a:off x="2293938" y="2634381"/>
            <a:ext cx="1317625" cy="4413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28" name="AutoShape 7"/>
          <p:cNvCxnSpPr>
            <a:cxnSpLocks noChangeShapeType="1"/>
            <a:stCxn id="30724" idx="2"/>
            <a:endCxn id="30725" idx="0"/>
          </p:cNvCxnSpPr>
          <p:nvPr/>
        </p:nvCxnSpPr>
        <p:spPr bwMode="auto">
          <a:xfrm>
            <a:off x="3611563" y="2634381"/>
            <a:ext cx="1341437" cy="4286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29" name="Text Box 8"/>
          <p:cNvSpPr txBox="1">
            <a:spLocks noChangeArrowheads="1"/>
          </p:cNvSpPr>
          <p:nvPr/>
        </p:nvSpPr>
        <p:spPr bwMode="auto">
          <a:xfrm>
            <a:off x="5108575" y="3825006"/>
            <a:ext cx="9112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sp>
        <p:nvSpPr>
          <p:cNvPr id="30730" name="Text Box 9"/>
          <p:cNvSpPr txBox="1">
            <a:spLocks noChangeArrowheads="1"/>
          </p:cNvSpPr>
          <p:nvPr/>
        </p:nvSpPr>
        <p:spPr bwMode="auto">
          <a:xfrm>
            <a:off x="3810000" y="3837706"/>
            <a:ext cx="8905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1" name="AutoShape 10"/>
          <p:cNvCxnSpPr>
            <a:cxnSpLocks noChangeShapeType="1"/>
            <a:stCxn id="30725" idx="2"/>
            <a:endCxn id="30730" idx="0"/>
          </p:cNvCxnSpPr>
          <p:nvPr/>
        </p:nvCxnSpPr>
        <p:spPr bwMode="auto">
          <a:xfrm flipH="1">
            <a:off x="4256088" y="3437656"/>
            <a:ext cx="696912" cy="4000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2" name="AutoShape 11"/>
          <p:cNvCxnSpPr>
            <a:cxnSpLocks noChangeShapeType="1"/>
            <a:stCxn id="30725" idx="2"/>
            <a:endCxn id="30729" idx="0"/>
          </p:cNvCxnSpPr>
          <p:nvPr/>
        </p:nvCxnSpPr>
        <p:spPr bwMode="auto">
          <a:xfrm>
            <a:off x="4953000" y="3437656"/>
            <a:ext cx="611188" cy="3873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3" name="Text Box 12"/>
          <p:cNvSpPr txBox="1">
            <a:spLocks noChangeArrowheads="1"/>
          </p:cNvSpPr>
          <p:nvPr/>
        </p:nvSpPr>
        <p:spPr bwMode="auto">
          <a:xfrm>
            <a:off x="914400" y="3825006"/>
            <a:ext cx="9286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4" name="AutoShape 13"/>
          <p:cNvCxnSpPr>
            <a:cxnSpLocks noChangeShapeType="1"/>
            <a:stCxn id="30726" idx="2"/>
            <a:endCxn id="30733" idx="0"/>
          </p:cNvCxnSpPr>
          <p:nvPr/>
        </p:nvCxnSpPr>
        <p:spPr bwMode="auto">
          <a:xfrm flipH="1">
            <a:off x="1379538" y="3450356"/>
            <a:ext cx="914400" cy="3746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5" name="Text Box 14"/>
          <p:cNvSpPr txBox="1">
            <a:spLocks noChangeArrowheads="1"/>
          </p:cNvSpPr>
          <p:nvPr/>
        </p:nvSpPr>
        <p:spPr bwMode="auto">
          <a:xfrm>
            <a:off x="2454275" y="3825006"/>
            <a:ext cx="8985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T(n/4)</a:t>
            </a:r>
          </a:p>
        </p:txBody>
      </p:sp>
      <p:cxnSp>
        <p:nvCxnSpPr>
          <p:cNvPr id="30736" name="AutoShape 15"/>
          <p:cNvCxnSpPr>
            <a:cxnSpLocks noChangeShapeType="1"/>
            <a:stCxn id="30726" idx="2"/>
            <a:endCxn id="30735" idx="0"/>
          </p:cNvCxnSpPr>
          <p:nvPr/>
        </p:nvCxnSpPr>
        <p:spPr bwMode="auto">
          <a:xfrm>
            <a:off x="2293938" y="3450356"/>
            <a:ext cx="609600" cy="3746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7" name="Text Box 16"/>
          <p:cNvSpPr txBox="1">
            <a:spLocks noChangeArrowheads="1"/>
          </p:cNvSpPr>
          <p:nvPr/>
        </p:nvSpPr>
        <p:spPr bwMode="auto">
          <a:xfrm>
            <a:off x="609600" y="5580781"/>
            <a:ext cx="62071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38" name="AutoShape 17"/>
          <p:cNvCxnSpPr>
            <a:cxnSpLocks noChangeShapeType="1"/>
            <a:stCxn id="30733" idx="2"/>
            <a:endCxn id="30737" idx="0"/>
          </p:cNvCxnSpPr>
          <p:nvPr/>
        </p:nvCxnSpPr>
        <p:spPr bwMode="auto">
          <a:xfrm flipH="1">
            <a:off x="920750" y="4199656"/>
            <a:ext cx="458788"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9" name="Text Box 18"/>
          <p:cNvSpPr txBox="1">
            <a:spLocks noChangeArrowheads="1"/>
          </p:cNvSpPr>
          <p:nvPr/>
        </p:nvSpPr>
        <p:spPr bwMode="auto">
          <a:xfrm>
            <a:off x="1295400" y="5580781"/>
            <a:ext cx="623888"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0" name="AutoShape 19"/>
          <p:cNvCxnSpPr>
            <a:cxnSpLocks noChangeShapeType="1"/>
            <a:stCxn id="30733" idx="2"/>
            <a:endCxn id="30739" idx="0"/>
          </p:cNvCxnSpPr>
          <p:nvPr/>
        </p:nvCxnSpPr>
        <p:spPr bwMode="auto">
          <a:xfrm>
            <a:off x="1379538" y="4199656"/>
            <a:ext cx="228600"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1" name="Text Box 20"/>
          <p:cNvSpPr txBox="1">
            <a:spLocks noChangeArrowheads="1"/>
          </p:cNvSpPr>
          <p:nvPr/>
        </p:nvSpPr>
        <p:spPr bwMode="auto">
          <a:xfrm>
            <a:off x="2133600" y="5593481"/>
            <a:ext cx="6445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2" name="AutoShape 21"/>
          <p:cNvCxnSpPr>
            <a:cxnSpLocks noChangeShapeType="1"/>
            <a:stCxn id="30735" idx="2"/>
            <a:endCxn id="30741" idx="0"/>
          </p:cNvCxnSpPr>
          <p:nvPr/>
        </p:nvCxnSpPr>
        <p:spPr bwMode="auto">
          <a:xfrm flipH="1">
            <a:off x="2455863" y="4199656"/>
            <a:ext cx="44767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3" name="Text Box 22"/>
          <p:cNvSpPr txBox="1">
            <a:spLocks noChangeArrowheads="1"/>
          </p:cNvSpPr>
          <p:nvPr/>
        </p:nvSpPr>
        <p:spPr bwMode="auto">
          <a:xfrm>
            <a:off x="2854325" y="5593481"/>
            <a:ext cx="65087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4" name="AutoShape 23"/>
          <p:cNvCxnSpPr>
            <a:cxnSpLocks noChangeShapeType="1"/>
            <a:stCxn id="30735" idx="2"/>
            <a:endCxn id="30743" idx="0"/>
          </p:cNvCxnSpPr>
          <p:nvPr/>
        </p:nvCxnSpPr>
        <p:spPr bwMode="auto">
          <a:xfrm>
            <a:off x="2903538" y="4199656"/>
            <a:ext cx="27622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5" name="Text Box 24"/>
          <p:cNvSpPr txBox="1">
            <a:spLocks noChangeArrowheads="1"/>
          </p:cNvSpPr>
          <p:nvPr/>
        </p:nvSpPr>
        <p:spPr bwMode="auto">
          <a:xfrm>
            <a:off x="3581400" y="5593481"/>
            <a:ext cx="63341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6" name="AutoShape 25"/>
          <p:cNvCxnSpPr>
            <a:cxnSpLocks noChangeShapeType="1"/>
            <a:stCxn id="30730" idx="2"/>
            <a:endCxn id="30745" idx="0"/>
          </p:cNvCxnSpPr>
          <p:nvPr/>
        </p:nvCxnSpPr>
        <p:spPr bwMode="auto">
          <a:xfrm flipH="1">
            <a:off x="3898900" y="4212356"/>
            <a:ext cx="357188"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7" name="Text Box 26"/>
          <p:cNvSpPr txBox="1">
            <a:spLocks noChangeArrowheads="1"/>
          </p:cNvSpPr>
          <p:nvPr/>
        </p:nvSpPr>
        <p:spPr bwMode="auto">
          <a:xfrm>
            <a:off x="4267200" y="5593481"/>
            <a:ext cx="601663"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48" name="AutoShape 27"/>
          <p:cNvCxnSpPr>
            <a:cxnSpLocks noChangeShapeType="1"/>
            <a:stCxn id="30730" idx="2"/>
            <a:endCxn id="30747" idx="0"/>
          </p:cNvCxnSpPr>
          <p:nvPr/>
        </p:nvCxnSpPr>
        <p:spPr bwMode="auto">
          <a:xfrm>
            <a:off x="4256088" y="4212356"/>
            <a:ext cx="312737" cy="13811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9" name="Text Box 28"/>
          <p:cNvSpPr txBox="1">
            <a:spLocks noChangeArrowheads="1"/>
          </p:cNvSpPr>
          <p:nvPr/>
        </p:nvSpPr>
        <p:spPr bwMode="auto">
          <a:xfrm>
            <a:off x="5083175" y="5593481"/>
            <a:ext cx="63182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50" name="AutoShape 29"/>
          <p:cNvCxnSpPr>
            <a:cxnSpLocks noChangeShapeType="1"/>
            <a:stCxn id="30729" idx="2"/>
            <a:endCxn id="30749" idx="0"/>
          </p:cNvCxnSpPr>
          <p:nvPr/>
        </p:nvCxnSpPr>
        <p:spPr bwMode="auto">
          <a:xfrm flipH="1">
            <a:off x="5399088" y="4199656"/>
            <a:ext cx="165100"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1" name="Text Box 30"/>
          <p:cNvSpPr txBox="1">
            <a:spLocks noChangeArrowheads="1"/>
          </p:cNvSpPr>
          <p:nvPr/>
        </p:nvSpPr>
        <p:spPr bwMode="auto">
          <a:xfrm>
            <a:off x="5788025" y="5593481"/>
            <a:ext cx="612775" cy="3746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kumimoji="0" lang="en-US" altLang="zh-CN">
                <a:ea typeface="宋体" panose="02010600030101010101" pitchFamily="2" charset="-122"/>
              </a:rPr>
              <a:t>T(2)</a:t>
            </a:r>
          </a:p>
        </p:txBody>
      </p:sp>
      <p:cxnSp>
        <p:nvCxnSpPr>
          <p:cNvPr id="30752" name="AutoShape 31"/>
          <p:cNvCxnSpPr>
            <a:cxnSpLocks noChangeShapeType="1"/>
            <a:stCxn id="30729" idx="2"/>
            <a:endCxn id="30751" idx="0"/>
          </p:cNvCxnSpPr>
          <p:nvPr/>
        </p:nvCxnSpPr>
        <p:spPr bwMode="auto">
          <a:xfrm>
            <a:off x="5564188" y="4199656"/>
            <a:ext cx="530225" cy="13938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3" name="Text Box 32"/>
          <p:cNvSpPr txBox="1">
            <a:spLocks noChangeArrowheads="1"/>
          </p:cNvSpPr>
          <p:nvPr/>
        </p:nvSpPr>
        <p:spPr bwMode="auto">
          <a:xfrm>
            <a:off x="7148513" y="2327994"/>
            <a:ext cx="68103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a:t>
            </a:r>
          </a:p>
        </p:txBody>
      </p:sp>
      <p:sp>
        <p:nvSpPr>
          <p:cNvPr id="30754" name="Rectangle 33"/>
          <p:cNvSpPr>
            <a:spLocks noChangeArrowheads="1"/>
          </p:cNvSpPr>
          <p:nvPr/>
        </p:nvSpPr>
        <p:spPr bwMode="auto">
          <a:xfrm>
            <a:off x="754063" y="4696544"/>
            <a:ext cx="5510212" cy="271462"/>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r>
              <a:rPr lang="en-US" altLang="zh-CN">
                <a:solidFill>
                  <a:schemeClr val="bg1"/>
                </a:solidFill>
                <a:ea typeface="宋体" panose="02010600030101010101" pitchFamily="2" charset="-122"/>
              </a:rPr>
              <a:t>T(n / 2</a:t>
            </a:r>
            <a:r>
              <a:rPr lang="en-US" altLang="zh-CN" baseline="30000">
                <a:solidFill>
                  <a:schemeClr val="bg1"/>
                </a:solidFill>
                <a:ea typeface="宋体" panose="02010600030101010101" pitchFamily="2" charset="-122"/>
              </a:rPr>
              <a:t>k</a:t>
            </a:r>
            <a:r>
              <a:rPr lang="en-US" altLang="zh-CN">
                <a:solidFill>
                  <a:schemeClr val="bg1"/>
                </a:solidFill>
                <a:ea typeface="宋体" panose="02010600030101010101" pitchFamily="2" charset="-122"/>
              </a:rPr>
              <a:t>)</a:t>
            </a:r>
          </a:p>
        </p:txBody>
      </p:sp>
      <p:sp>
        <p:nvSpPr>
          <p:cNvPr id="30755" name="Text Box 34"/>
          <p:cNvSpPr txBox="1">
            <a:spLocks noChangeArrowheads="1"/>
          </p:cNvSpPr>
          <p:nvPr/>
        </p:nvSpPr>
        <p:spPr bwMode="auto">
          <a:xfrm>
            <a:off x="7148513" y="3020144"/>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2(n/2)</a:t>
            </a:r>
          </a:p>
        </p:txBody>
      </p:sp>
      <p:sp>
        <p:nvSpPr>
          <p:cNvPr id="30756" name="Text Box 35"/>
          <p:cNvSpPr txBox="1">
            <a:spLocks noChangeArrowheads="1"/>
          </p:cNvSpPr>
          <p:nvPr/>
        </p:nvSpPr>
        <p:spPr bwMode="auto">
          <a:xfrm>
            <a:off x="7148513" y="3825006"/>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4(n/4)</a:t>
            </a:r>
          </a:p>
        </p:txBody>
      </p:sp>
      <p:sp>
        <p:nvSpPr>
          <p:cNvPr id="30757" name="Text Box 36"/>
          <p:cNvSpPr txBox="1">
            <a:spLocks noChangeArrowheads="1"/>
          </p:cNvSpPr>
          <p:nvPr/>
        </p:nvSpPr>
        <p:spPr bwMode="auto">
          <a:xfrm>
            <a:off x="7148513" y="4653681"/>
            <a:ext cx="16144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2</a:t>
            </a:r>
            <a:r>
              <a:rPr lang="en-US" altLang="zh-CN" baseline="30000">
                <a:ea typeface="宋体" panose="02010600030101010101" pitchFamily="2" charset="-122"/>
              </a:rPr>
              <a:t>k </a:t>
            </a:r>
            <a:r>
              <a:rPr lang="en-US" altLang="zh-CN">
                <a:ea typeface="宋体" panose="02010600030101010101" pitchFamily="2" charset="-122"/>
              </a:rPr>
              <a:t>(n / 2</a:t>
            </a:r>
            <a:r>
              <a:rPr lang="en-US" altLang="zh-CN" baseline="30000">
                <a:ea typeface="宋体" panose="02010600030101010101" pitchFamily="2" charset="-122"/>
              </a:rPr>
              <a:t>k</a:t>
            </a:r>
            <a:r>
              <a:rPr lang="en-US" altLang="zh-CN">
                <a:ea typeface="宋体" panose="02010600030101010101" pitchFamily="2" charset="-122"/>
              </a:rPr>
              <a:t>)</a:t>
            </a:r>
          </a:p>
        </p:txBody>
      </p:sp>
      <p:sp>
        <p:nvSpPr>
          <p:cNvPr id="30758" name="Text Box 37"/>
          <p:cNvSpPr txBox="1">
            <a:spLocks noChangeArrowheads="1"/>
          </p:cNvSpPr>
          <p:nvPr/>
        </p:nvSpPr>
        <p:spPr bwMode="auto">
          <a:xfrm>
            <a:off x="7081838" y="5606181"/>
            <a:ext cx="1223962"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n/2</a:t>
            </a:r>
            <a:r>
              <a:rPr lang="en-US" altLang="zh-CN" baseline="30000">
                <a:ea typeface="宋体" panose="02010600030101010101" pitchFamily="2" charset="-122"/>
              </a:rPr>
              <a:t> </a:t>
            </a:r>
            <a:r>
              <a:rPr lang="en-US" altLang="zh-CN">
                <a:ea typeface="宋体" panose="02010600030101010101" pitchFamily="2" charset="-122"/>
              </a:rPr>
              <a:t>(2)</a:t>
            </a:r>
          </a:p>
        </p:txBody>
      </p:sp>
      <p:sp>
        <p:nvSpPr>
          <p:cNvPr id="30759" name="Text Box 38"/>
          <p:cNvSpPr txBox="1">
            <a:spLocks noChangeArrowheads="1"/>
          </p:cNvSpPr>
          <p:nvPr/>
        </p:nvSpPr>
        <p:spPr bwMode="auto">
          <a:xfrm>
            <a:off x="7148513" y="5117231"/>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 . .</a:t>
            </a:r>
          </a:p>
        </p:txBody>
      </p:sp>
      <p:sp>
        <p:nvSpPr>
          <p:cNvPr id="30760" name="Text Box 39"/>
          <p:cNvSpPr txBox="1">
            <a:spLocks noChangeArrowheads="1"/>
          </p:cNvSpPr>
          <p:nvPr/>
        </p:nvSpPr>
        <p:spPr bwMode="auto">
          <a:xfrm>
            <a:off x="7148513" y="4299669"/>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 . .</a:t>
            </a:r>
          </a:p>
        </p:txBody>
      </p:sp>
      <p:sp>
        <p:nvSpPr>
          <p:cNvPr id="30761" name="Line 40"/>
          <p:cNvSpPr>
            <a:spLocks noChangeShapeType="1"/>
          </p:cNvSpPr>
          <p:nvPr/>
        </p:nvSpPr>
        <p:spPr bwMode="auto">
          <a:xfrm>
            <a:off x="6740525" y="2396256"/>
            <a:ext cx="0" cy="353695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0762" name="Text Box 41"/>
          <p:cNvSpPr txBox="1">
            <a:spLocks noChangeArrowheads="1"/>
          </p:cNvSpPr>
          <p:nvPr/>
        </p:nvSpPr>
        <p:spPr bwMode="auto">
          <a:xfrm>
            <a:off x="6400800" y="4040906"/>
            <a:ext cx="747713" cy="37465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a:spcBef>
                <a:spcPct val="50000"/>
              </a:spcBef>
            </a:pPr>
            <a:r>
              <a:rPr lang="en-US" altLang="zh-CN">
                <a:ea typeface="宋体" panose="02010600030101010101" pitchFamily="2" charset="-122"/>
              </a:rPr>
              <a:t>log</a:t>
            </a:r>
            <a:r>
              <a:rPr lang="en-US" altLang="zh-CN" baseline="-25000">
                <a:ea typeface="宋体" panose="02010600030101010101" pitchFamily="2" charset="-122"/>
              </a:rPr>
              <a:t>2</a:t>
            </a:r>
            <a:r>
              <a:rPr lang="en-US" altLang="zh-CN">
                <a:ea typeface="宋体" panose="02010600030101010101" pitchFamily="2" charset="-122"/>
              </a:rPr>
              <a:t>n</a:t>
            </a:r>
            <a:endParaRPr lang="en-US" altLang="zh-CN">
              <a:solidFill>
                <a:srgbClr val="006600"/>
              </a:solidFill>
              <a:ea typeface="宋体" panose="02010600030101010101" pitchFamily="2" charset="-122"/>
            </a:endParaRPr>
          </a:p>
        </p:txBody>
      </p:sp>
      <p:sp>
        <p:nvSpPr>
          <p:cNvPr id="30763" name="Line 42"/>
          <p:cNvSpPr>
            <a:spLocks noChangeShapeType="1"/>
          </p:cNvSpPr>
          <p:nvPr/>
        </p:nvSpPr>
        <p:spPr bwMode="auto">
          <a:xfrm flipH="1">
            <a:off x="7081838" y="6069731"/>
            <a:ext cx="10874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zh-CN" altLang="en-US"/>
          </a:p>
        </p:txBody>
      </p:sp>
      <p:sp>
        <p:nvSpPr>
          <p:cNvPr id="30764" name="Text Box 43"/>
          <p:cNvSpPr txBox="1">
            <a:spLocks noChangeArrowheads="1"/>
          </p:cNvSpPr>
          <p:nvPr/>
        </p:nvSpPr>
        <p:spPr bwMode="auto">
          <a:xfrm>
            <a:off x="7148513" y="6150694"/>
            <a:ext cx="115728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a:ea typeface="宋体" panose="02010600030101010101" pitchFamily="2" charset="-122"/>
              </a:rPr>
              <a:t>n</a:t>
            </a:r>
            <a:r>
              <a:rPr lang="en-US" altLang="zh-CN" baseline="30000">
                <a:ea typeface="宋体" panose="02010600030101010101" pitchFamily="2" charset="-122"/>
              </a:rPr>
              <a:t> </a:t>
            </a:r>
            <a:r>
              <a:rPr lang="en-US" altLang="zh-CN">
                <a:ea typeface="宋体" panose="02010600030101010101" pitchFamily="2" charset="-122"/>
              </a:rPr>
              <a:t>log</a:t>
            </a:r>
            <a:r>
              <a:rPr lang="en-US" altLang="zh-CN" baseline="-25000">
                <a:ea typeface="宋体" panose="02010600030101010101" pitchFamily="2" charset="-122"/>
              </a:rPr>
              <a:t>2</a:t>
            </a:r>
            <a:r>
              <a:rPr lang="en-US" altLang="zh-CN">
                <a:ea typeface="宋体" panose="02010600030101010101" pitchFamily="2" charset="-122"/>
              </a:rPr>
              <a:t>n</a:t>
            </a:r>
          </a:p>
        </p:txBody>
      </p:sp>
      <p:graphicFrame>
        <p:nvGraphicFramePr>
          <p:cNvPr id="30765" name="Object 47"/>
          <p:cNvGraphicFramePr>
            <a:graphicFrameLocks noChangeAspect="1"/>
          </p:cNvGraphicFramePr>
          <p:nvPr>
            <p:extLst>
              <p:ext uri="{D42A27DB-BD31-4B8C-83A1-F6EECF244321}">
                <p14:modId xmlns:p14="http://schemas.microsoft.com/office/powerpoint/2010/main" val="2214669486"/>
              </p:ext>
            </p:extLst>
          </p:nvPr>
        </p:nvGraphicFramePr>
        <p:xfrm>
          <a:off x="2300288" y="1003300"/>
          <a:ext cx="3875087" cy="1095375"/>
        </p:xfrm>
        <a:graphic>
          <a:graphicData uri="http://schemas.openxmlformats.org/presentationml/2006/ole">
            <mc:AlternateContent xmlns:mc="http://schemas.openxmlformats.org/markup-compatibility/2006">
              <mc:Choice xmlns:v="urn:schemas-microsoft-com:vml" Requires="v">
                <p:oleObj name="Equation" r:id="rId3" imgW="3606800" imgH="825500" progId="Equation.3">
                  <p:embed/>
                </p:oleObj>
              </mc:Choice>
              <mc:Fallback>
                <p:oleObj name="Equation" r:id="rId3" imgW="3606800" imgH="825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802" t="-16615" r="-3802" b="-16615"/>
                      <a:stretch>
                        <a:fillRect/>
                      </a:stretch>
                    </p:blipFill>
                    <p:spPr bwMode="auto">
                      <a:xfrm>
                        <a:off x="2300288" y="1003300"/>
                        <a:ext cx="3875087" cy="1095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66" name="Picture 30765"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2601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a:t>
            </a:r>
            <a:r>
              <a:rPr lang="zh-CN" altLang="en-US" dirty="0"/>
              <a:t> </a:t>
            </a:r>
            <a:r>
              <a:rPr lang="en-US" altLang="zh-CN" dirty="0"/>
              <a:t>sort</a:t>
            </a:r>
            <a:r>
              <a:rPr lang="zh-CN" altLang="en-US" dirty="0"/>
              <a:t> </a:t>
            </a:r>
            <a:r>
              <a:rPr lang="en-US" altLang="zh-CN" dirty="0"/>
              <a:t>algorithm?</a:t>
            </a:r>
            <a:endParaRPr lang="zh-CN" altLang="en-US" dirty="0"/>
          </a:p>
        </p:txBody>
      </p:sp>
      <p:grpSp>
        <p:nvGrpSpPr>
          <p:cNvPr id="35" name="组合 34"/>
          <p:cNvGrpSpPr/>
          <p:nvPr/>
        </p:nvGrpSpPr>
        <p:grpSpPr>
          <a:xfrm>
            <a:off x="894420" y="1600200"/>
            <a:ext cx="7349988" cy="874026"/>
            <a:chOff x="894420" y="1600200"/>
            <a:chExt cx="7349988" cy="874026"/>
          </a:xfrm>
        </p:grpSpPr>
        <p:grpSp>
          <p:nvGrpSpPr>
            <p:cNvPr id="11" name="组合 10"/>
            <p:cNvGrpSpPr/>
            <p:nvPr/>
          </p:nvGrpSpPr>
          <p:grpSpPr>
            <a:xfrm>
              <a:off x="894420" y="1600200"/>
              <a:ext cx="7349988" cy="874026"/>
              <a:chOff x="894420" y="1600200"/>
              <a:chExt cx="7349988" cy="874026"/>
            </a:xfrm>
          </p:grpSpPr>
          <p:sp>
            <p:nvSpPr>
              <p:cNvPr id="4" name="矩形 3"/>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 name="矩形 4"/>
              <p:cNvSpPr/>
              <p:nvPr/>
            </p:nvSpPr>
            <p:spPr>
              <a:xfrm>
                <a:off x="19797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136533" y="177044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13" name="文本框 12"/>
            <p:cNvSpPr txBox="1"/>
            <p:nvPr/>
          </p:nvSpPr>
          <p:spPr>
            <a:xfrm>
              <a:off x="2214067" y="1772816"/>
              <a:ext cx="385042" cy="523220"/>
            </a:xfrm>
            <a:prstGeom prst="rect">
              <a:avLst/>
            </a:prstGeom>
            <a:noFill/>
          </p:spPr>
          <p:txBody>
            <a:bodyPr wrap="none" rtlCol="0">
              <a:spAutoFit/>
            </a:bodyPr>
            <a:lstStyle/>
            <a:p>
              <a:r>
                <a:rPr lang="en-US" altLang="zh-CN" sz="2800" dirty="0"/>
                <a:t>8</a:t>
              </a:r>
              <a:endParaRPr lang="zh-CN" altLang="en-US" sz="2800" dirty="0"/>
            </a:p>
          </p:txBody>
        </p:sp>
        <p:sp>
          <p:nvSpPr>
            <p:cNvPr id="14" name="文本框 13"/>
            <p:cNvSpPr txBox="1"/>
            <p:nvPr/>
          </p:nvSpPr>
          <p:spPr>
            <a:xfrm>
              <a:off x="3294187" y="177063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15" name="文本框 14"/>
            <p:cNvSpPr txBox="1"/>
            <p:nvPr/>
          </p:nvSpPr>
          <p:spPr>
            <a:xfrm>
              <a:off x="4379479" y="177063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16" name="文本框 15"/>
            <p:cNvSpPr txBox="1"/>
            <p:nvPr/>
          </p:nvSpPr>
          <p:spPr>
            <a:xfrm>
              <a:off x="5453366" y="177063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17" name="文本框 16"/>
            <p:cNvSpPr txBox="1"/>
            <p:nvPr/>
          </p:nvSpPr>
          <p:spPr>
            <a:xfrm>
              <a:off x="6539719" y="177044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18" name="文本框 17"/>
            <p:cNvSpPr txBox="1"/>
            <p:nvPr/>
          </p:nvSpPr>
          <p:spPr>
            <a:xfrm>
              <a:off x="7619839" y="177044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4" name="组合 33"/>
          <p:cNvGrpSpPr/>
          <p:nvPr/>
        </p:nvGrpSpPr>
        <p:grpSpPr>
          <a:xfrm>
            <a:off x="894420" y="2708920"/>
            <a:ext cx="7349988" cy="874026"/>
            <a:chOff x="894420" y="2708920"/>
            <a:chExt cx="7349988" cy="874026"/>
          </a:xfrm>
        </p:grpSpPr>
        <p:grpSp>
          <p:nvGrpSpPr>
            <p:cNvPr id="19" name="组合 18"/>
            <p:cNvGrpSpPr/>
            <p:nvPr/>
          </p:nvGrpSpPr>
          <p:grpSpPr>
            <a:xfrm>
              <a:off x="894420" y="2708920"/>
              <a:ext cx="7349988" cy="874026"/>
              <a:chOff x="894420" y="1600200"/>
              <a:chExt cx="7349988" cy="874026"/>
            </a:xfrm>
          </p:grpSpPr>
          <p:sp>
            <p:nvSpPr>
              <p:cNvPr id="20" name="矩形 19"/>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059832" y="160635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文本框 26"/>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28" name="文本框 27"/>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29" name="文本框 28"/>
            <p:cNvSpPr txBox="1"/>
            <p:nvPr/>
          </p:nvSpPr>
          <p:spPr>
            <a:xfrm>
              <a:off x="3294187" y="2879358"/>
              <a:ext cx="385042" cy="523220"/>
            </a:xfrm>
            <a:prstGeom prst="rect">
              <a:avLst/>
            </a:prstGeom>
            <a:noFill/>
          </p:spPr>
          <p:txBody>
            <a:bodyPr wrap="none" rtlCol="0">
              <a:spAutoFit/>
            </a:bodyPr>
            <a:lstStyle/>
            <a:p>
              <a:r>
                <a:rPr lang="en-US" altLang="zh-CN" sz="2800" dirty="0"/>
                <a:t>5</a:t>
              </a:r>
              <a:endParaRPr lang="zh-CN" altLang="en-US" sz="2800" dirty="0"/>
            </a:p>
          </p:txBody>
        </p:sp>
        <p:sp>
          <p:nvSpPr>
            <p:cNvPr id="30" name="文本框 29"/>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31" name="文本框 30"/>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32" name="文本框 31"/>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33" name="文本框 32"/>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36" name="组合 35"/>
          <p:cNvGrpSpPr/>
          <p:nvPr/>
        </p:nvGrpSpPr>
        <p:grpSpPr>
          <a:xfrm>
            <a:off x="897006" y="3817640"/>
            <a:ext cx="7349988" cy="874026"/>
            <a:chOff x="894420" y="2708920"/>
            <a:chExt cx="7349988" cy="874026"/>
          </a:xfrm>
        </p:grpSpPr>
        <p:grpSp>
          <p:nvGrpSpPr>
            <p:cNvPr id="37" name="组合 36"/>
            <p:cNvGrpSpPr/>
            <p:nvPr/>
          </p:nvGrpSpPr>
          <p:grpSpPr>
            <a:xfrm>
              <a:off x="894420" y="2708920"/>
              <a:ext cx="7349988" cy="874026"/>
              <a:chOff x="894420" y="1600200"/>
              <a:chExt cx="7349988" cy="874026"/>
            </a:xfrm>
          </p:grpSpPr>
          <p:sp>
            <p:nvSpPr>
              <p:cNvPr id="45" name="矩形 44"/>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139952" y="161013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文本框 37"/>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39" name="文本框 38"/>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40" name="文本框 39"/>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41" name="文本框 40"/>
            <p:cNvSpPr txBox="1"/>
            <p:nvPr/>
          </p:nvSpPr>
          <p:spPr>
            <a:xfrm>
              <a:off x="4379479" y="2879358"/>
              <a:ext cx="385042" cy="523220"/>
            </a:xfrm>
            <a:prstGeom prst="rect">
              <a:avLst/>
            </a:prstGeom>
            <a:noFill/>
          </p:spPr>
          <p:txBody>
            <a:bodyPr wrap="none" rtlCol="0">
              <a:spAutoFit/>
            </a:bodyPr>
            <a:lstStyle/>
            <a:p>
              <a:r>
                <a:rPr lang="en-US" altLang="zh-CN" sz="2800" dirty="0"/>
                <a:t>2</a:t>
              </a:r>
              <a:endParaRPr lang="zh-CN" altLang="en-US" sz="2800" dirty="0"/>
            </a:p>
          </p:txBody>
        </p:sp>
        <p:sp>
          <p:nvSpPr>
            <p:cNvPr id="42" name="文本框 41"/>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43" name="文本框 42"/>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44" name="文本框 43"/>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grpSp>
        <p:nvGrpSpPr>
          <p:cNvPr id="52" name="组合 51"/>
          <p:cNvGrpSpPr/>
          <p:nvPr/>
        </p:nvGrpSpPr>
        <p:grpSpPr>
          <a:xfrm>
            <a:off x="897006" y="4935540"/>
            <a:ext cx="7349988" cy="874026"/>
            <a:chOff x="894420" y="2708920"/>
            <a:chExt cx="7349988" cy="874026"/>
          </a:xfrm>
        </p:grpSpPr>
        <p:grpSp>
          <p:nvGrpSpPr>
            <p:cNvPr id="53" name="组合 52"/>
            <p:cNvGrpSpPr/>
            <p:nvPr/>
          </p:nvGrpSpPr>
          <p:grpSpPr>
            <a:xfrm>
              <a:off x="894420" y="2708920"/>
              <a:ext cx="7349988" cy="874026"/>
              <a:chOff x="894420" y="1600200"/>
              <a:chExt cx="7349988" cy="874026"/>
            </a:xfrm>
          </p:grpSpPr>
          <p:sp>
            <p:nvSpPr>
              <p:cNvPr id="61" name="矩形 60"/>
              <p:cNvSpPr/>
              <p:nvPr/>
            </p:nvSpPr>
            <p:spPr>
              <a:xfrm>
                <a:off x="894420"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79712" y="160020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059832" y="1606356"/>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39952" y="1610130"/>
                <a:ext cx="864096" cy="86409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5220072" y="160938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6300192" y="1606066"/>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80312" y="1600200"/>
                <a:ext cx="864096" cy="86409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136533" y="2879160"/>
              <a:ext cx="385042" cy="523220"/>
            </a:xfrm>
            <a:prstGeom prst="rect">
              <a:avLst/>
            </a:prstGeom>
            <a:noFill/>
          </p:spPr>
          <p:txBody>
            <a:bodyPr wrap="none" rtlCol="0">
              <a:spAutoFit/>
            </a:bodyPr>
            <a:lstStyle/>
            <a:p>
              <a:r>
                <a:rPr lang="en-US" altLang="zh-CN" sz="2800" dirty="0">
                  <a:solidFill>
                    <a:srgbClr val="C00000"/>
                  </a:solidFill>
                </a:rPr>
                <a:t>2</a:t>
              </a:r>
              <a:endParaRPr lang="zh-CN" altLang="en-US" sz="2800" dirty="0">
                <a:solidFill>
                  <a:srgbClr val="C00000"/>
                </a:solidFill>
              </a:endParaRPr>
            </a:p>
          </p:txBody>
        </p:sp>
        <p:sp>
          <p:nvSpPr>
            <p:cNvPr id="55" name="文本框 54"/>
            <p:cNvSpPr txBox="1"/>
            <p:nvPr/>
          </p:nvSpPr>
          <p:spPr>
            <a:xfrm>
              <a:off x="2214067" y="2881536"/>
              <a:ext cx="385042" cy="523220"/>
            </a:xfrm>
            <a:prstGeom prst="rect">
              <a:avLst/>
            </a:prstGeom>
            <a:noFill/>
          </p:spPr>
          <p:txBody>
            <a:bodyPr wrap="none" rtlCol="0">
              <a:spAutoFit/>
            </a:bodyPr>
            <a:lstStyle/>
            <a:p>
              <a:r>
                <a:rPr lang="en-US" altLang="zh-CN" sz="2800" dirty="0">
                  <a:solidFill>
                    <a:srgbClr val="C00000"/>
                  </a:solidFill>
                </a:rPr>
                <a:t>5</a:t>
              </a:r>
              <a:endParaRPr lang="zh-CN" altLang="en-US" sz="2800" dirty="0">
                <a:solidFill>
                  <a:srgbClr val="C00000"/>
                </a:solidFill>
              </a:endParaRPr>
            </a:p>
          </p:txBody>
        </p:sp>
        <p:sp>
          <p:nvSpPr>
            <p:cNvPr id="56" name="文本框 55"/>
            <p:cNvSpPr txBox="1"/>
            <p:nvPr/>
          </p:nvSpPr>
          <p:spPr>
            <a:xfrm>
              <a:off x="3291601" y="2879160"/>
              <a:ext cx="385042" cy="523220"/>
            </a:xfrm>
            <a:prstGeom prst="rect">
              <a:avLst/>
            </a:prstGeom>
            <a:noFill/>
          </p:spPr>
          <p:txBody>
            <a:bodyPr wrap="none" rtlCol="0">
              <a:spAutoFit/>
            </a:bodyPr>
            <a:lstStyle/>
            <a:p>
              <a:r>
                <a:rPr lang="en-US" altLang="zh-CN" sz="2800" dirty="0">
                  <a:solidFill>
                    <a:srgbClr val="C00000"/>
                  </a:solidFill>
                </a:rPr>
                <a:t>7</a:t>
              </a:r>
              <a:endParaRPr lang="zh-CN" altLang="en-US" sz="2800" dirty="0">
                <a:solidFill>
                  <a:srgbClr val="C00000"/>
                </a:solidFill>
              </a:endParaRPr>
            </a:p>
          </p:txBody>
        </p:sp>
        <p:sp>
          <p:nvSpPr>
            <p:cNvPr id="57" name="文本框 56"/>
            <p:cNvSpPr txBox="1"/>
            <p:nvPr/>
          </p:nvSpPr>
          <p:spPr>
            <a:xfrm>
              <a:off x="4379479" y="2879358"/>
              <a:ext cx="385042" cy="523220"/>
            </a:xfrm>
            <a:prstGeom prst="rect">
              <a:avLst/>
            </a:prstGeom>
            <a:noFill/>
          </p:spPr>
          <p:txBody>
            <a:bodyPr wrap="none" rtlCol="0">
              <a:spAutoFit/>
            </a:bodyPr>
            <a:lstStyle/>
            <a:p>
              <a:r>
                <a:rPr lang="en-US" altLang="zh-CN" sz="2800" dirty="0">
                  <a:solidFill>
                    <a:srgbClr val="C00000"/>
                  </a:solidFill>
                </a:rPr>
                <a:t>8</a:t>
              </a:r>
              <a:endParaRPr lang="zh-CN" altLang="en-US" sz="2800" dirty="0">
                <a:solidFill>
                  <a:srgbClr val="C00000"/>
                </a:solidFill>
              </a:endParaRPr>
            </a:p>
          </p:txBody>
        </p:sp>
        <p:sp>
          <p:nvSpPr>
            <p:cNvPr id="58" name="文本框 57"/>
            <p:cNvSpPr txBox="1"/>
            <p:nvPr/>
          </p:nvSpPr>
          <p:spPr>
            <a:xfrm>
              <a:off x="5453366" y="2879358"/>
              <a:ext cx="385042" cy="523220"/>
            </a:xfrm>
            <a:prstGeom prst="rect">
              <a:avLst/>
            </a:prstGeom>
            <a:noFill/>
          </p:spPr>
          <p:txBody>
            <a:bodyPr wrap="none" rtlCol="0">
              <a:spAutoFit/>
            </a:bodyPr>
            <a:lstStyle/>
            <a:p>
              <a:r>
                <a:rPr lang="en-US" altLang="zh-CN" sz="2800" dirty="0"/>
                <a:t>4</a:t>
              </a:r>
              <a:endParaRPr lang="zh-CN" altLang="en-US" sz="2800" dirty="0"/>
            </a:p>
          </p:txBody>
        </p:sp>
        <p:sp>
          <p:nvSpPr>
            <p:cNvPr id="59" name="文本框 58"/>
            <p:cNvSpPr txBox="1"/>
            <p:nvPr/>
          </p:nvSpPr>
          <p:spPr>
            <a:xfrm>
              <a:off x="6539719" y="2879160"/>
              <a:ext cx="385042" cy="523220"/>
            </a:xfrm>
            <a:prstGeom prst="rect">
              <a:avLst/>
            </a:prstGeom>
            <a:noFill/>
          </p:spPr>
          <p:txBody>
            <a:bodyPr wrap="none" rtlCol="0">
              <a:spAutoFit/>
            </a:bodyPr>
            <a:lstStyle/>
            <a:p>
              <a:r>
                <a:rPr lang="en-US" altLang="zh-CN" sz="2800" dirty="0"/>
                <a:t>6</a:t>
              </a:r>
              <a:endParaRPr lang="zh-CN" altLang="en-US" sz="2800" dirty="0"/>
            </a:p>
          </p:txBody>
        </p:sp>
        <p:sp>
          <p:nvSpPr>
            <p:cNvPr id="60" name="文本框 59"/>
            <p:cNvSpPr txBox="1"/>
            <p:nvPr/>
          </p:nvSpPr>
          <p:spPr>
            <a:xfrm>
              <a:off x="7619839" y="2879160"/>
              <a:ext cx="385042" cy="523220"/>
            </a:xfrm>
            <a:prstGeom prst="rect">
              <a:avLst/>
            </a:prstGeom>
            <a:noFill/>
          </p:spPr>
          <p:txBody>
            <a:bodyPr wrap="none" rtlCol="0">
              <a:spAutoFit/>
            </a:bodyPr>
            <a:lstStyle/>
            <a:p>
              <a:r>
                <a:rPr lang="en-US" altLang="zh-CN" sz="2800" dirty="0"/>
                <a:t>3</a:t>
              </a:r>
              <a:endParaRPr lang="zh-CN" altLang="en-US" sz="2800" dirty="0"/>
            </a:p>
          </p:txBody>
        </p:sp>
      </p:grpSp>
      <p:pic>
        <p:nvPicPr>
          <p:cNvPr id="68" name="Picture 6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94017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latin typeface="Arial" charset="0"/>
                <a:cs typeface="Arial" charset="0"/>
              </a:rPr>
              <a:t>Run-time Summary</a:t>
            </a:r>
          </a:p>
        </p:txBody>
      </p:sp>
      <p:sp>
        <p:nvSpPr>
          <p:cNvPr id="43011"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 following table summarizes the run-times of merge sort</a:t>
            </a:r>
          </a:p>
        </p:txBody>
      </p:sp>
      <p:graphicFrame>
        <p:nvGraphicFramePr>
          <p:cNvPr id="140333" name="Group 45"/>
          <p:cNvGraphicFramePr>
            <a:graphicFrameLocks noGrp="1"/>
          </p:cNvGraphicFramePr>
          <p:nvPr/>
        </p:nvGraphicFramePr>
        <p:xfrm>
          <a:off x="1187450" y="2349500"/>
          <a:ext cx="6864350" cy="1584816"/>
        </p:xfrm>
        <a:graphic>
          <a:graphicData uri="http://schemas.openxmlformats.org/drawingml/2006/table">
            <a:tbl>
              <a:tblPr/>
              <a:tblGrid>
                <a:gridCol w="1655763">
                  <a:extLst>
                    <a:ext uri="{9D8B030D-6E8A-4147-A177-3AD203B41FA5}">
                      <a16:colId xmlns:a16="http://schemas.microsoft.com/office/drawing/2014/main" val="20000"/>
                    </a:ext>
                  </a:extLst>
                </a:gridCol>
                <a:gridCol w="1657350">
                  <a:extLst>
                    <a:ext uri="{9D8B030D-6E8A-4147-A177-3AD203B41FA5}">
                      <a16:colId xmlns:a16="http://schemas.microsoft.com/office/drawing/2014/main" val="20001"/>
                    </a:ext>
                  </a:extLst>
                </a:gridCol>
                <a:gridCol w="3551237">
                  <a:extLst>
                    <a:ext uri="{9D8B030D-6E8A-4147-A177-3AD203B41FA5}">
                      <a16:colId xmlns:a16="http://schemas.microsoft.com/office/drawing/2014/main" val="20002"/>
                    </a:ext>
                  </a:extLst>
                </a:gridCol>
              </a:tblGrid>
              <a:tr h="39608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Case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Run Time</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Comments</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Worst</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No worst case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Average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Best</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Symbol" pitchFamily="18" charset="2"/>
                        </a:rPr>
                        <a:t>Q</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rPr>
                        <a:t>ln</a:t>
                      </a:r>
                      <a:r>
                        <a:rPr kumimoji="0" lang="en-US" sz="2000" b="0" i="0" u="none" strike="noStrike" cap="none" normalizeH="0" baseline="0" dirty="0">
                          <a:ln>
                            <a:noFill/>
                          </a:ln>
                          <a:solidFill>
                            <a:schemeClr val="tx1"/>
                          </a:solidFill>
                          <a:effectLst/>
                          <a:latin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rPr>
                        <a:t>n</a:t>
                      </a:r>
                      <a:r>
                        <a:rPr kumimoji="0" lang="en-US" sz="2000" b="0" i="0" u="none" strike="noStrike" cap="none" normalizeH="0" baseline="0" dirty="0">
                          <a:ln>
                            <a:noFill/>
                          </a:ln>
                          <a:solidFill>
                            <a:schemeClr val="tx1"/>
                          </a:solidFill>
                          <a:effectLst/>
                          <a:latin typeface="Times New Roman" pitchFamily="18" charset="0"/>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No best case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140334" name="Picture 14033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9205764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is it not </a:t>
            </a:r>
            <a:r>
              <a:rPr lang="en-CA" dirty="0">
                <a:latin typeface="Times New Roman" panose="02020603050405020304" pitchFamily="18" charset="0"/>
                <a:ea typeface="Tahoma" panose="020B0604030504040204" pitchFamily="34" charset="0"/>
                <a:cs typeface="Times New Roman" panose="02020603050405020304" pitchFamily="18" charset="0"/>
              </a:rPr>
              <a:t>O(</a:t>
            </a:r>
            <a:r>
              <a:rPr lang="en-CA" i="1" dirty="0">
                <a:latin typeface="Times New Roman" panose="02020603050405020304" pitchFamily="18" charset="0"/>
                <a:ea typeface="Tahoma" panose="020B0604030504040204" pitchFamily="34" charset="0"/>
                <a:cs typeface="Times New Roman" panose="02020603050405020304" pitchFamily="18" charset="0"/>
              </a:rPr>
              <a:t>n</a:t>
            </a:r>
            <a:r>
              <a:rPr lang="en-CA" baseline="30000" dirty="0">
                <a:latin typeface="Times New Roman" panose="02020603050405020304" pitchFamily="18" charset="0"/>
                <a:ea typeface="Tahoma" panose="020B0604030504040204" pitchFamily="34" charset="0"/>
                <a:cs typeface="Times New Roman" panose="02020603050405020304" pitchFamily="18" charset="0"/>
              </a:rPr>
              <a:t>2</a:t>
            </a:r>
            <a:r>
              <a:rPr lang="en-CA" dirty="0">
                <a:latin typeface="Times New Roman" panose="02020603050405020304" pitchFamily="18" charset="0"/>
                <a:ea typeface="Tahoma" panose="020B0604030504040204" pitchFamily="34" charset="0"/>
                <a:cs typeface="Times New Roman" panose="02020603050405020304" pitchFamily="18" charset="0"/>
              </a:rPr>
              <a:t>)</a:t>
            </a:r>
          </a:p>
        </p:txBody>
      </p:sp>
      <p:sp>
        <p:nvSpPr>
          <p:cNvPr id="3" name="Content Placeholder 2"/>
          <p:cNvSpPr>
            <a:spLocks noGrp="1"/>
          </p:cNvSpPr>
          <p:nvPr>
            <p:ph idx="1"/>
          </p:nvPr>
        </p:nvSpPr>
        <p:spPr/>
        <p:txBody>
          <a:bodyPr/>
          <a:lstStyle/>
          <a:p>
            <a:pPr marL="360363" indent="-360363">
              <a:buNone/>
            </a:pPr>
            <a:r>
              <a:rPr lang="en-CA" dirty="0"/>
              <a:t>	When we are merging, we are comparing values</a:t>
            </a:r>
          </a:p>
          <a:p>
            <a:pPr lvl="1"/>
            <a:r>
              <a:rPr lang="en-CA" dirty="0"/>
              <a:t>What operation prevents us from performing </a:t>
            </a:r>
            <a:r>
              <a:rPr lang="en-CA" dirty="0">
                <a:latin typeface="Times New Roman" panose="02020603050405020304" pitchFamily="18" charset="0"/>
                <a:ea typeface="Tahoma" panose="020B0604030504040204" pitchFamily="34" charset="0"/>
                <a:cs typeface="Times New Roman" panose="02020603050405020304" pitchFamily="18" charset="0"/>
              </a:rPr>
              <a:t>O(</a:t>
            </a:r>
            <a:r>
              <a:rPr lang="en-CA" i="1" dirty="0">
                <a:latin typeface="Times New Roman" panose="02020603050405020304" pitchFamily="18" charset="0"/>
                <a:ea typeface="Tahoma" panose="020B0604030504040204" pitchFamily="34" charset="0"/>
                <a:cs typeface="Times New Roman" panose="02020603050405020304" pitchFamily="18" charset="0"/>
              </a:rPr>
              <a:t>n</a:t>
            </a:r>
            <a:r>
              <a:rPr lang="en-CA" baseline="30000" dirty="0">
                <a:latin typeface="Times New Roman" panose="02020603050405020304" pitchFamily="18" charset="0"/>
                <a:ea typeface="Tahoma" panose="020B0604030504040204" pitchFamily="34" charset="0"/>
                <a:cs typeface="Times New Roman" panose="02020603050405020304" pitchFamily="18" charset="0"/>
              </a:rPr>
              <a:t>2</a:t>
            </a:r>
            <a:r>
              <a:rPr lang="en-CA" dirty="0">
                <a:latin typeface="Times New Roman" panose="02020603050405020304" pitchFamily="18" charset="0"/>
                <a:ea typeface="Tahoma" panose="020B0604030504040204" pitchFamily="34" charset="0"/>
                <a:cs typeface="Times New Roman" panose="02020603050405020304" pitchFamily="18" charset="0"/>
              </a:rPr>
              <a:t>)</a:t>
            </a:r>
            <a:r>
              <a:rPr lang="en-CA" dirty="0"/>
              <a:t> comparisons?</a:t>
            </a:r>
          </a:p>
          <a:p>
            <a:pPr lvl="1"/>
            <a:r>
              <a:rPr lang="en-CA" dirty="0"/>
              <a:t>During the merging process, if 2 came from the second half, it was only compared to 3 and it was not compared to any other of the other </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 – 1</a:t>
            </a:r>
            <a:r>
              <a:rPr lang="en-CA" dirty="0"/>
              <a:t> entries in the first array</a:t>
            </a:r>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r>
              <a:rPr lang="en-CA" dirty="0"/>
              <a:t>In this case, we remove </a:t>
            </a:r>
            <a:r>
              <a:rPr lang="en-CA" i="1" dirty="0">
                <a:latin typeface="Times New Roman" panose="02020603050405020304" pitchFamily="18" charset="0"/>
                <a:cs typeface="Times New Roman" panose="02020603050405020304" pitchFamily="18" charset="0"/>
              </a:rPr>
              <a:t>n</a:t>
            </a:r>
            <a:r>
              <a:rPr lang="en-CA" dirty="0"/>
              <a:t> inversions with one comparison</a:t>
            </a:r>
          </a:p>
        </p:txBody>
      </p:sp>
      <p:pic>
        <p:nvPicPr>
          <p:cNvPr id="5" name="Picture 19" descr="mergesort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212976"/>
            <a:ext cx="2660253" cy="1870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957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latin typeface="Arial" charset="0"/>
                <a:cs typeface="Arial" charset="0"/>
              </a:rPr>
              <a:t>Comments</a:t>
            </a:r>
          </a:p>
        </p:txBody>
      </p:sp>
      <p:sp>
        <p:nvSpPr>
          <p:cNvPr id="440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practice, merge sort is faster than heap sort, though they both have the same asymptotic run times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Merge sort requires an additional array</a:t>
            </a:r>
          </a:p>
          <a:p>
            <a:pPr lvl="1"/>
            <a:r>
              <a:rPr lang="en-US" altLang="en-US" dirty="0">
                <a:latin typeface="Arial" charset="0"/>
                <a:cs typeface="Arial" charset="0"/>
              </a:rPr>
              <a:t>Heap sort does not require</a:t>
            </a:r>
          </a:p>
          <a:p>
            <a:pPr>
              <a:buNone/>
            </a:pPr>
            <a:r>
              <a:rPr lang="en-US" altLang="en-US" dirty="0">
                <a:latin typeface="Arial" charset="0"/>
                <a:cs typeface="Arial" charset="0"/>
              </a:rPr>
              <a:t>	</a:t>
            </a:r>
          </a:p>
          <a:p>
            <a:pPr>
              <a:buNone/>
            </a:pPr>
            <a:r>
              <a:rPr lang="en-US" altLang="en-US" dirty="0">
                <a:latin typeface="Arial" charset="0"/>
                <a:cs typeface="Arial" charset="0"/>
              </a:rPr>
              <a:t>	Next we see quick sort</a:t>
            </a:r>
          </a:p>
          <a:p>
            <a:pPr lvl="1"/>
            <a:r>
              <a:rPr lang="en-US" altLang="en-US" dirty="0">
                <a:latin typeface="Arial" charset="0"/>
                <a:cs typeface="Arial" charset="0"/>
              </a:rPr>
              <a:t>Faster, on average, than either heap or quick sort</a:t>
            </a:r>
          </a:p>
          <a:p>
            <a:pPr lvl="1"/>
            <a:r>
              <a:rPr lang="en-US" altLang="en-US" dirty="0">
                <a:latin typeface="Arial" charset="0"/>
                <a:cs typeface="Arial" charset="0"/>
              </a:rPr>
              <a:t>Requires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additional memory</a:t>
            </a:r>
          </a:p>
          <a:p>
            <a:pPr lvl="1"/>
            <a:endParaRPr lang="en-US" altLang="en-US" dirty="0">
              <a:latin typeface="Arial" charset="0"/>
              <a:cs typeface="Arial" charset="0"/>
            </a:endParaRPr>
          </a:p>
        </p:txBody>
      </p:sp>
      <p:pic>
        <p:nvPicPr>
          <p:cNvPr id="44036" name="Picture 4403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368655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en-US">
                <a:latin typeface="Arial" charset="0"/>
                <a:cs typeface="Arial" charset="0"/>
              </a:rPr>
              <a:t>Merge Sort</a:t>
            </a:r>
          </a:p>
        </p:txBody>
      </p:sp>
      <p:sp>
        <p:nvSpPr>
          <p:cNvPr id="45060" name="Rectangle 3"/>
          <p:cNvSpPr>
            <a:spLocks noGrp="1" noChangeArrowheads="1"/>
          </p:cNvSpPr>
          <p:nvPr>
            <p:ph type="body" idx="1"/>
          </p:nvPr>
        </p:nvSpPr>
        <p:spPr/>
        <p:txBody>
          <a:bodyPr/>
          <a:lstStyle/>
          <a:p>
            <a:pPr>
              <a:buNone/>
            </a:pPr>
            <a:r>
              <a:rPr lang="en-US" altLang="en-US" dirty="0">
                <a:latin typeface="Arial" charset="0"/>
                <a:cs typeface="Arial" charset="0"/>
              </a:rPr>
              <a:t>	The (likely) first proposal of merge sort was by John von Neumann in 1945 </a:t>
            </a:r>
          </a:p>
          <a:p>
            <a:pPr lvl="1"/>
            <a:r>
              <a:rPr lang="en-US" altLang="en-US" dirty="0">
                <a:latin typeface="Arial" charset="0"/>
                <a:cs typeface="Arial" charset="0"/>
              </a:rPr>
              <a:t>The creator of the </a:t>
            </a:r>
            <a:r>
              <a:rPr lang="en-US" altLang="en-US" i="1" dirty="0">
                <a:latin typeface="Arial" charset="0"/>
                <a:cs typeface="Arial" charset="0"/>
              </a:rPr>
              <a:t>von Neumann</a:t>
            </a:r>
            <a:br>
              <a:rPr lang="en-US" altLang="en-US" i="1" dirty="0">
                <a:latin typeface="Arial" charset="0"/>
                <a:cs typeface="Arial" charset="0"/>
              </a:rPr>
            </a:br>
            <a:r>
              <a:rPr lang="en-US" altLang="en-US" i="1" dirty="0">
                <a:latin typeface="Arial" charset="0"/>
                <a:cs typeface="Arial" charset="0"/>
              </a:rPr>
              <a:t>architecture</a:t>
            </a:r>
            <a:r>
              <a:rPr lang="en-US" altLang="en-US" dirty="0">
                <a:latin typeface="Arial" charset="0"/>
                <a:cs typeface="Arial" charset="0"/>
              </a:rPr>
              <a:t> used by all modern</a:t>
            </a:r>
            <a:br>
              <a:rPr lang="en-US" altLang="en-US" dirty="0">
                <a:latin typeface="Arial" charset="0"/>
                <a:cs typeface="Arial" charset="0"/>
              </a:rPr>
            </a:br>
            <a:r>
              <a:rPr lang="en-US" altLang="en-US" dirty="0">
                <a:latin typeface="Arial" charset="0"/>
                <a:cs typeface="Arial" charset="0"/>
              </a:rPr>
              <a:t>computers:</a:t>
            </a:r>
          </a:p>
        </p:txBody>
      </p:sp>
      <p:pic>
        <p:nvPicPr>
          <p:cNvPr id="450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2132013"/>
            <a:ext cx="2185987"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 Box 7"/>
          <p:cNvSpPr txBox="1">
            <a:spLocks noChangeArrowheads="1"/>
          </p:cNvSpPr>
          <p:nvPr/>
        </p:nvSpPr>
        <p:spPr bwMode="auto">
          <a:xfrm>
            <a:off x="5953125" y="4710113"/>
            <a:ext cx="30114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solidFill>
                  <a:schemeClr val="bg2"/>
                </a:solidFill>
              </a:rPr>
              <a:t>http://en.wikipedia.org/wiki/Von_Neumann</a:t>
            </a:r>
          </a:p>
        </p:txBody>
      </p:sp>
      <p:pic>
        <p:nvPicPr>
          <p:cNvPr id="45063" name="Picture 45062"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706960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Divide and Conquer</a:t>
            </a:r>
            <a:endParaRPr lang="zh-CN" altLang="en-US" dirty="0"/>
          </a:p>
        </p:txBody>
      </p:sp>
      <p:sp>
        <p:nvSpPr>
          <p:cNvPr id="3" name="内容占位符 2"/>
          <p:cNvSpPr>
            <a:spLocks noGrp="1"/>
          </p:cNvSpPr>
          <p:nvPr>
            <p:ph idx="1"/>
          </p:nvPr>
        </p:nvSpPr>
        <p:spPr/>
        <p:txBody>
          <a:bodyPr/>
          <a:lstStyle/>
          <a:p>
            <a:r>
              <a:rPr lang="en-US" altLang="zh-CN" dirty="0"/>
              <a:t>Divide-and-conquer.</a:t>
            </a:r>
          </a:p>
          <a:p>
            <a:pPr lvl="1"/>
            <a:r>
              <a:rPr lang="en-US" altLang="zh-CN" dirty="0"/>
              <a:t>Divide up problem into several </a:t>
            </a:r>
            <a:r>
              <a:rPr lang="en-US" altLang="zh-CN" dirty="0" err="1"/>
              <a:t>subproblems</a:t>
            </a:r>
            <a:r>
              <a:rPr lang="en-US" altLang="zh-CN" dirty="0"/>
              <a:t> (of the same kind).</a:t>
            </a:r>
          </a:p>
          <a:p>
            <a:pPr lvl="1"/>
            <a:r>
              <a:rPr lang="en-US" altLang="zh-CN" dirty="0"/>
              <a:t>Solve (conquer) each </a:t>
            </a:r>
            <a:r>
              <a:rPr lang="en-US" altLang="zh-CN" dirty="0" err="1"/>
              <a:t>subproblem</a:t>
            </a:r>
            <a:r>
              <a:rPr lang="en-US" altLang="zh-CN" dirty="0"/>
              <a:t> recursively.</a:t>
            </a:r>
          </a:p>
          <a:p>
            <a:pPr lvl="1"/>
            <a:r>
              <a:rPr lang="en-US" altLang="zh-CN" dirty="0"/>
              <a:t>Combine solutions to </a:t>
            </a:r>
            <a:r>
              <a:rPr lang="en-US" altLang="zh-CN" dirty="0" err="1"/>
              <a:t>subproblems</a:t>
            </a:r>
            <a:r>
              <a:rPr lang="en-US" altLang="zh-CN" dirty="0"/>
              <a:t> into overall solution.</a:t>
            </a:r>
          </a:p>
          <a:p>
            <a:r>
              <a:rPr lang="en-US" altLang="zh-CN" dirty="0"/>
              <a:t>Most common usage.</a:t>
            </a:r>
          </a:p>
          <a:p>
            <a:pPr lvl="1"/>
            <a:r>
              <a:rPr lang="en-US" altLang="zh-CN" dirty="0"/>
              <a:t>Divide problem of size </a:t>
            </a:r>
            <a:r>
              <a:rPr lang="en-US" altLang="zh-CN" i="1" dirty="0">
                <a:latin typeface="Times"/>
                <a:ea typeface="Times"/>
                <a:cs typeface="Times"/>
                <a:sym typeface="Times"/>
              </a:rPr>
              <a:t>n</a:t>
            </a:r>
            <a:r>
              <a:rPr lang="en-US" altLang="zh-CN" dirty="0"/>
              <a:t> into </a:t>
            </a:r>
            <a:r>
              <a:rPr lang="en-US" altLang="zh-CN" dirty="0">
                <a:solidFill>
                  <a:srgbClr val="8D3124"/>
                </a:solidFill>
                <a:uFill>
                  <a:solidFill>
                    <a:srgbClr val="8D3124"/>
                  </a:solidFill>
                </a:uFill>
              </a:rPr>
              <a:t>two</a:t>
            </a:r>
            <a:r>
              <a:rPr lang="en-US" altLang="zh-CN" dirty="0"/>
              <a:t> </a:t>
            </a:r>
            <a:r>
              <a:rPr lang="en-US" altLang="zh-CN" dirty="0" err="1"/>
              <a:t>subproblems</a:t>
            </a:r>
            <a:r>
              <a:rPr lang="en-US" altLang="zh-CN" dirty="0"/>
              <a:t> of size </a:t>
            </a:r>
            <a:r>
              <a:rPr lang="en-US" altLang="zh-CN" i="1" dirty="0">
                <a:latin typeface="Times"/>
                <a:ea typeface="Times"/>
                <a:cs typeface="Times"/>
                <a:sym typeface="Times"/>
              </a:rPr>
              <a:t>n</a:t>
            </a:r>
            <a:r>
              <a:rPr lang="en-US" altLang="zh-CN" baseline="-5999" dirty="0">
                <a:latin typeface="Times"/>
                <a:ea typeface="Times"/>
                <a:cs typeface="Times"/>
                <a:sym typeface="Times"/>
              </a:rPr>
              <a:t> </a:t>
            </a:r>
            <a:r>
              <a:rPr lang="en-US" altLang="zh-CN" dirty="0">
                <a:latin typeface="Times"/>
                <a:ea typeface="Times"/>
                <a:cs typeface="Times"/>
                <a:sym typeface="Times"/>
              </a:rPr>
              <a:t>/</a:t>
            </a:r>
            <a:r>
              <a:rPr lang="en-US" altLang="zh-CN" baseline="-5999" dirty="0">
                <a:latin typeface="Times"/>
                <a:ea typeface="Times"/>
                <a:cs typeface="Times"/>
                <a:sym typeface="Times"/>
              </a:rPr>
              <a:t> </a:t>
            </a:r>
            <a:r>
              <a:rPr lang="en-US" altLang="zh-CN" dirty="0">
                <a:latin typeface="Times"/>
                <a:ea typeface="Times"/>
                <a:cs typeface="Times"/>
                <a:sym typeface="Times"/>
              </a:rPr>
              <a:t>2</a:t>
            </a:r>
            <a:r>
              <a:rPr lang="en-US" altLang="zh-CN" dirty="0"/>
              <a:t>.</a:t>
            </a:r>
          </a:p>
          <a:p>
            <a:pPr lvl="1"/>
            <a:r>
              <a:rPr lang="en-US" altLang="zh-CN" dirty="0"/>
              <a:t>Solve (conquer) two </a:t>
            </a:r>
            <a:r>
              <a:rPr lang="en-US" altLang="zh-CN" dirty="0" err="1"/>
              <a:t>subproblems</a:t>
            </a:r>
            <a:r>
              <a:rPr lang="en-US" altLang="zh-CN" dirty="0"/>
              <a:t> recursively.</a:t>
            </a:r>
          </a:p>
          <a:p>
            <a:pPr lvl="1"/>
            <a:r>
              <a:rPr lang="en-US" altLang="zh-CN" dirty="0"/>
              <a:t>Combine two solutions into overall solution.</a:t>
            </a:r>
          </a:p>
          <a:p>
            <a:r>
              <a:rPr lang="en-US" altLang="zh-CN" dirty="0"/>
              <a:t>Consequence.</a:t>
            </a:r>
          </a:p>
          <a:p>
            <a:pPr lvl="1"/>
            <a:r>
              <a:rPr lang="en-US" altLang="zh-CN" dirty="0"/>
              <a:t>Brute force:  </a:t>
            </a:r>
            <a:r>
              <a:rPr lang="en-US" altLang="zh-CN" dirty="0">
                <a:latin typeface="Times"/>
                <a:ea typeface="Times"/>
                <a:cs typeface="Times"/>
                <a:sym typeface="Times"/>
              </a:rPr>
              <a:t>Θ(</a:t>
            </a:r>
            <a:r>
              <a:rPr lang="en-US" altLang="zh-CN" i="1" dirty="0">
                <a:latin typeface="Times"/>
                <a:ea typeface="Times"/>
                <a:cs typeface="Times"/>
                <a:sym typeface="Times"/>
              </a:rPr>
              <a:t>n</a:t>
            </a:r>
            <a:r>
              <a:rPr lang="en-US" altLang="zh-CN" sz="2800" baseline="30571" dirty="0">
                <a:latin typeface="Times"/>
                <a:ea typeface="Times"/>
                <a:cs typeface="Times"/>
                <a:sym typeface="Times"/>
              </a:rPr>
              <a:t>2</a:t>
            </a:r>
            <a:r>
              <a:rPr lang="en-US" altLang="zh-CN" dirty="0">
                <a:latin typeface="Times"/>
                <a:ea typeface="Times"/>
                <a:cs typeface="Times"/>
                <a:sym typeface="Times"/>
              </a:rPr>
              <a:t>)</a:t>
            </a:r>
            <a:r>
              <a:rPr lang="en-US" altLang="zh-CN" dirty="0"/>
              <a:t>.</a:t>
            </a:r>
          </a:p>
          <a:p>
            <a:pPr lvl="1"/>
            <a:r>
              <a:rPr lang="en-US" altLang="zh-CN" dirty="0"/>
              <a:t>Divide-and-conquer:  </a:t>
            </a:r>
            <a:r>
              <a:rPr lang="en-US" altLang="zh-CN" i="1" dirty="0">
                <a:latin typeface="Times"/>
                <a:ea typeface="Times"/>
                <a:cs typeface="Times"/>
                <a:sym typeface="Times"/>
              </a:rPr>
              <a:t>O</a:t>
            </a:r>
            <a:r>
              <a:rPr lang="en-US" altLang="zh-CN" dirty="0">
                <a:latin typeface="Times"/>
                <a:ea typeface="Times"/>
                <a:cs typeface="Times"/>
                <a:sym typeface="Times"/>
              </a:rPr>
              <a:t>(</a:t>
            </a:r>
            <a:r>
              <a:rPr lang="en-US" altLang="zh-CN" i="1" dirty="0">
                <a:latin typeface="Times"/>
                <a:ea typeface="Times"/>
                <a:cs typeface="Times"/>
                <a:sym typeface="Times"/>
              </a:rPr>
              <a:t>n </a:t>
            </a:r>
            <a:r>
              <a:rPr lang="en-US" altLang="zh-CN" dirty="0">
                <a:latin typeface="Times"/>
                <a:ea typeface="Times"/>
                <a:cs typeface="Times"/>
                <a:sym typeface="Times"/>
              </a:rPr>
              <a:t>log</a:t>
            </a:r>
            <a:r>
              <a:rPr lang="en-US" altLang="zh-CN" i="1" dirty="0">
                <a:latin typeface="Times"/>
                <a:ea typeface="Times"/>
                <a:cs typeface="Times"/>
                <a:sym typeface="Times"/>
              </a:rPr>
              <a:t> n</a:t>
            </a:r>
            <a:r>
              <a:rPr lang="en-US" altLang="zh-CN" dirty="0">
                <a:latin typeface="Times"/>
                <a:ea typeface="Times"/>
                <a:cs typeface="Times"/>
                <a:sym typeface="Times"/>
              </a:rPr>
              <a:t>)</a:t>
            </a:r>
            <a:r>
              <a:rPr lang="en-US" altLang="zh-CN" dirty="0"/>
              <a:t>.</a:t>
            </a:r>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73810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latin typeface="Arial" charset="0"/>
                <a:cs typeface="Arial" charset="0"/>
              </a:rPr>
              <a:t>Divide and Conquer</a:t>
            </a:r>
          </a:p>
        </p:txBody>
      </p:sp>
      <p:sp>
        <p:nvSpPr>
          <p:cNvPr id="46083" name="Rectangle 3"/>
          <p:cNvSpPr>
            <a:spLocks noGrp="1" noChangeArrowheads="1"/>
          </p:cNvSpPr>
          <p:nvPr>
            <p:ph type="body" idx="1"/>
          </p:nvPr>
        </p:nvSpPr>
        <p:spPr/>
        <p:txBody>
          <a:bodyPr/>
          <a:lstStyle/>
          <a:p>
            <a:pPr>
              <a:buFont typeface="Arial" panose="020B0604020202020204" pitchFamily="34" charset="0"/>
              <a:buChar char="•"/>
            </a:pPr>
            <a:r>
              <a:rPr lang="en-US" altLang="en-US" dirty="0">
                <a:latin typeface="Arial" charset="0"/>
                <a:cs typeface="Arial" charset="0"/>
              </a:rPr>
              <a:t>Two typical divide and conquer algorithm we have already known:</a:t>
            </a:r>
          </a:p>
          <a:p>
            <a:pPr marL="457200" lvl="1" indent="0">
              <a:buNone/>
            </a:pPr>
            <a:r>
              <a:rPr lang="en-US" altLang="en-US" dirty="0">
                <a:latin typeface="Arial" charset="0"/>
                <a:cs typeface="Arial" charset="0"/>
              </a:rPr>
              <a:t>- Merge Sort</a:t>
            </a:r>
          </a:p>
          <a:p>
            <a:pPr marL="457200" lvl="1" indent="0">
              <a:buNone/>
            </a:pPr>
            <a:r>
              <a:rPr lang="en-US" altLang="en-US" dirty="0">
                <a:latin typeface="Arial" charset="0"/>
                <a:cs typeface="Arial" charset="0"/>
              </a:rPr>
              <a:t>- Binary Search</a:t>
            </a:r>
          </a:p>
        </p:txBody>
      </p:sp>
      <p:pic>
        <p:nvPicPr>
          <p:cNvPr id="46084" name="Picture 4608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08763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Binary Search</a:t>
            </a:r>
            <a:endParaRPr lang="zh-CN" altLang="en-US" dirty="0"/>
          </a:p>
        </p:txBody>
      </p:sp>
      <p:sp>
        <p:nvSpPr>
          <p:cNvPr id="4" name="Rectangle 3"/>
          <p:cNvSpPr txBox="1">
            <a:spLocks noGrp="1" noChangeArrowheads="1"/>
          </p:cNvSpPr>
          <p:nvPr>
            <p:ph idx="1"/>
          </p:nvPr>
        </p:nvSpPr>
        <p:spPr bwMode="auto">
          <a:prstGeom prst="rect">
            <a:avLst/>
          </a:prstGeom>
          <a:solidFill>
            <a:schemeClr val="bg1"/>
          </a:solidFill>
          <a:ln w="15875">
            <a:noFill/>
            <a:miter lim="800000"/>
            <a:headEnd/>
            <a:tailEnd/>
          </a:ln>
          <a:effectLst/>
        </p:spPr>
        <p:txBody>
          <a:bodyPr vert="horz" wrap="non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FontTx/>
              <a:buNone/>
            </a:pP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bfind</a:t>
            </a:r>
            <a:r>
              <a:rPr lang="en-US" altLang="zh-CN" dirty="0">
                <a:latin typeface="Courier New" panose="02070309020205020404" pitchFamily="49" charset="0"/>
                <a:ea typeface="宋体" panose="02010600030101010101" pitchFamily="2" charset="-122"/>
              </a:rPr>
              <a:t>(</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key,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a[],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left,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right)</a:t>
            </a:r>
          </a:p>
          <a:p>
            <a:pPr>
              <a:spcBef>
                <a:spcPct val="0"/>
              </a:spcBef>
              <a:buFontTx/>
              <a:buNone/>
            </a:pPr>
            <a:r>
              <a:rPr lang="en-US" altLang="zh-CN" dirty="0">
                <a:latin typeface="Courier New" panose="02070309020205020404" pitchFamily="49" charset="0"/>
                <a:ea typeface="宋体" panose="02010600030101010101" pitchFamily="2" charset="-122"/>
              </a:rPr>
              <a:t>{   if (left+1 == right) return –1;</a:t>
            </a:r>
          </a:p>
          <a:p>
            <a:pPr>
              <a:spcBef>
                <a:spcPct val="0"/>
              </a:spcBef>
              <a:buFontTx/>
              <a:buNone/>
            </a:pP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m = (left + right) / 2;</a:t>
            </a:r>
          </a:p>
          <a:p>
            <a:pPr>
              <a:spcBef>
                <a:spcPct val="0"/>
              </a:spcBef>
              <a:buFontTx/>
              <a:buNone/>
            </a:pPr>
            <a:r>
              <a:rPr lang="en-US" altLang="zh-CN" dirty="0">
                <a:latin typeface="Courier New" panose="02070309020205020404" pitchFamily="49" charset="0"/>
                <a:ea typeface="宋体" panose="02010600030101010101" pitchFamily="2" charset="-122"/>
              </a:rPr>
              <a:t>    if (key == a[m]) return m;</a:t>
            </a:r>
          </a:p>
          <a:p>
            <a:pPr>
              <a:spcBef>
                <a:spcPct val="0"/>
              </a:spcBef>
              <a:buFontTx/>
              <a:buNone/>
            </a:pPr>
            <a:r>
              <a:rPr lang="en-US" altLang="zh-CN" dirty="0">
                <a:latin typeface="Courier New" panose="02070309020205020404" pitchFamily="49" charset="0"/>
                <a:ea typeface="宋体" panose="02010600030101010101" pitchFamily="2" charset="-122"/>
              </a:rPr>
              <a:t>    if (key &lt; a[m]) return </a:t>
            </a:r>
            <a:r>
              <a:rPr lang="en-US" altLang="zh-CN" dirty="0" err="1">
                <a:latin typeface="Courier New" panose="02070309020205020404" pitchFamily="49" charset="0"/>
                <a:ea typeface="宋体" panose="02010600030101010101" pitchFamily="2" charset="-122"/>
              </a:rPr>
              <a:t>bfind</a:t>
            </a:r>
            <a:r>
              <a:rPr lang="en-US" altLang="zh-CN" dirty="0">
                <a:latin typeface="Courier New" panose="02070309020205020404" pitchFamily="49" charset="0"/>
                <a:ea typeface="宋体" panose="02010600030101010101" pitchFamily="2" charset="-122"/>
              </a:rPr>
              <a:t>(key, a, left, m);</a:t>
            </a:r>
          </a:p>
          <a:p>
            <a:pPr>
              <a:spcBef>
                <a:spcPct val="0"/>
              </a:spcBef>
              <a:buFontTx/>
              <a:buNone/>
            </a:pPr>
            <a:r>
              <a:rPr lang="en-US" altLang="zh-CN" dirty="0">
                <a:latin typeface="Courier New" panose="02070309020205020404" pitchFamily="49" charset="0"/>
                <a:ea typeface="宋体" panose="02010600030101010101" pitchFamily="2" charset="-122"/>
              </a:rPr>
              <a:t>    else return </a:t>
            </a:r>
            <a:r>
              <a:rPr lang="en-US" altLang="zh-CN" dirty="0" err="1">
                <a:latin typeface="Courier New" panose="02070309020205020404" pitchFamily="49" charset="0"/>
                <a:ea typeface="宋体" panose="02010600030101010101" pitchFamily="2" charset="-122"/>
              </a:rPr>
              <a:t>bfind</a:t>
            </a:r>
            <a:r>
              <a:rPr lang="en-US" altLang="zh-CN" dirty="0">
                <a:latin typeface="Courier New" panose="02070309020205020404" pitchFamily="49" charset="0"/>
                <a:ea typeface="宋体" panose="02010600030101010101" pitchFamily="2" charset="-122"/>
              </a:rPr>
              <a:t>(key, a, m, right); </a:t>
            </a:r>
          </a:p>
          <a:p>
            <a:pPr>
              <a:spcBef>
                <a:spcPct val="0"/>
              </a:spcBef>
              <a:buFontTx/>
              <a:buNone/>
            </a:pPr>
            <a:r>
              <a:rPr lang="en-US" altLang="zh-CN" dirty="0">
                <a:latin typeface="Courier New" panose="02070309020205020404" pitchFamily="49" charset="0"/>
                <a:ea typeface="宋体" panose="02010600030101010101" pitchFamily="2" charset="-122"/>
              </a:rPr>
              <a:t>}</a:t>
            </a:r>
          </a:p>
        </p:txBody>
      </p:sp>
      <p:pic>
        <p:nvPicPr>
          <p:cNvPr id="5" name="Picture 4"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9561353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Examples</a:t>
            </a:r>
            <a:endParaRPr lang="zh-CN" altLang="en-US" dirty="0"/>
          </a:p>
        </p:txBody>
      </p:sp>
      <p:sp>
        <p:nvSpPr>
          <p:cNvPr id="3" name="内容占位符 2"/>
          <p:cNvSpPr>
            <a:spLocks noGrp="1"/>
          </p:cNvSpPr>
          <p:nvPr>
            <p:ph idx="1"/>
          </p:nvPr>
        </p:nvSpPr>
        <p:spPr/>
        <p:txBody>
          <a:bodyPr/>
          <a:lstStyle/>
          <a:p>
            <a:r>
              <a:rPr lang="en-US" altLang="zh-CN" dirty="0"/>
              <a:t>Binary Search</a:t>
            </a:r>
          </a:p>
          <a:p>
            <a:pPr marL="400050" lvl="1" indent="0">
              <a:buNone/>
            </a:pPr>
            <a:r>
              <a:rPr lang="en-US" altLang="zh-CN" dirty="0"/>
              <a:t>- Key problem can be divide up problem into several sub-problems.</a:t>
            </a:r>
          </a:p>
          <a:p>
            <a:pPr marL="400050" lvl="1" indent="0">
              <a:buNone/>
            </a:pPr>
            <a:r>
              <a:rPr lang="en-US" altLang="zh-CN" dirty="0"/>
              <a:t>- Sub-problems are with same type and independent from each other.</a:t>
            </a:r>
          </a:p>
          <a:p>
            <a:pPr marL="400050" lvl="1" indent="0">
              <a:buNone/>
            </a:pPr>
            <a:r>
              <a:rPr lang="en-US" altLang="zh-CN" dirty="0"/>
              <a:t>- It is </a:t>
            </a:r>
            <a:r>
              <a:rPr lang="en-US" altLang="zh-CN" b="1" i="1" dirty="0">
                <a:solidFill>
                  <a:srgbClr val="0070C0"/>
                </a:solidFill>
              </a:rPr>
              <a:t>not</a:t>
            </a:r>
            <a:r>
              <a:rPr lang="en-US" altLang="zh-CN" dirty="0"/>
              <a:t> necessary to merge Sub-problems to get the key problem solved.</a:t>
            </a:r>
          </a:p>
          <a:p>
            <a:pPr marL="0" indent="0">
              <a:buNone/>
            </a:pPr>
            <a:endParaRPr lang="en-US" altLang="zh-CN" dirty="0"/>
          </a:p>
          <a:p>
            <a:r>
              <a:rPr lang="en-US" altLang="zh-CN" dirty="0"/>
              <a:t>Merge Sort</a:t>
            </a:r>
          </a:p>
          <a:p>
            <a:pPr marL="400050" lvl="1" indent="0">
              <a:buNone/>
            </a:pPr>
            <a:r>
              <a:rPr lang="en-US" altLang="zh-CN" dirty="0"/>
              <a:t>- Key problem can be divide up problem into several sub-problems.</a:t>
            </a:r>
          </a:p>
          <a:p>
            <a:pPr marL="400050" lvl="1" indent="0">
              <a:buNone/>
            </a:pPr>
            <a:r>
              <a:rPr lang="en-US" altLang="zh-CN" dirty="0"/>
              <a:t>- Sub-problems are with same type and independent from each other.</a:t>
            </a:r>
          </a:p>
          <a:p>
            <a:pPr marL="400050" lvl="1" indent="0">
              <a:buNone/>
            </a:pPr>
            <a:r>
              <a:rPr lang="en-US" altLang="zh-CN" dirty="0"/>
              <a:t>- Sub-problems need to be merged to get the key problem solved.</a:t>
            </a:r>
          </a:p>
          <a:p>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3145969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Count Inversions in an array</a:t>
            </a:r>
            <a:endParaRPr lang="zh-CN" altLang="en-US" dirty="0"/>
          </a:p>
        </p:txBody>
      </p:sp>
      <p:sp>
        <p:nvSpPr>
          <p:cNvPr id="3" name="内容占位符 2"/>
          <p:cNvSpPr>
            <a:spLocks noGrp="1"/>
          </p:cNvSpPr>
          <p:nvPr>
            <p:ph idx="1"/>
          </p:nvPr>
        </p:nvSpPr>
        <p:spPr/>
        <p:txBody>
          <a:bodyPr/>
          <a:lstStyle/>
          <a:p>
            <a:r>
              <a:rPr lang="en-US" altLang="zh-CN" i="1" dirty="0"/>
              <a:t>Inversion Count </a:t>
            </a:r>
            <a:r>
              <a:rPr lang="en-US" altLang="zh-CN" dirty="0"/>
              <a:t>for an array indicates – how far (or close) the array is from being sorted. If array is already sorted, then inversion count is 0. If array is sorted in reverse order that inversion count is the maximum.</a:t>
            </a:r>
            <a:br>
              <a:rPr lang="en-US" altLang="zh-CN" dirty="0"/>
            </a:br>
            <a:endParaRPr lang="zh-CN" altLang="en-US" dirty="0"/>
          </a:p>
        </p:txBody>
      </p:sp>
      <p:sp>
        <p:nvSpPr>
          <p:cNvPr id="5" name="Section 5.3"/>
          <p:cNvSpPr txBox="1">
            <a:spLocks/>
          </p:cNvSpPr>
          <p:nvPr/>
        </p:nvSpPr>
        <p:spPr>
          <a:xfrm>
            <a:off x="5940152" y="4293096"/>
            <a:ext cx="4445289" cy="368301"/>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Section 5.3</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2996952"/>
            <a:ext cx="3024336" cy="3464118"/>
          </a:xfrm>
          <a:prstGeom prst="rect">
            <a:avLst/>
          </a:prstGeom>
        </p:spPr>
      </p:pic>
      <p:pic>
        <p:nvPicPr>
          <p:cNvPr id="7" name="Picture 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8660222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 1 (Simple)</a:t>
            </a:r>
            <a:endParaRPr lang="zh-CN" altLang="en-US" dirty="0"/>
          </a:p>
        </p:txBody>
      </p:sp>
      <p:sp>
        <p:nvSpPr>
          <p:cNvPr id="3" name="内容占位符 2"/>
          <p:cNvSpPr>
            <a:spLocks noGrp="1"/>
          </p:cNvSpPr>
          <p:nvPr>
            <p:ph idx="1"/>
          </p:nvPr>
        </p:nvSpPr>
        <p:spPr/>
        <p:txBody>
          <a:bodyPr/>
          <a:lstStyle/>
          <a:p>
            <a:r>
              <a:rPr lang="en-US" altLang="zh-CN" b="1" dirty="0"/>
              <a:t>Approach :</a:t>
            </a:r>
            <a:r>
              <a:rPr lang="en-US" altLang="zh-CN" dirty="0"/>
              <a:t>Traverse through the array and for every index find the number of smaller elements on its right side of the array. This can be done using a nested loop. Sum up the counts for all index in the array and print the sum.</a:t>
            </a:r>
          </a:p>
          <a:p>
            <a:r>
              <a:rPr lang="en-US" altLang="zh-CN" b="1" dirty="0"/>
              <a:t>Algorithm :</a:t>
            </a:r>
          </a:p>
          <a:p>
            <a:pPr marL="400050" lvl="1" indent="0">
              <a:buNone/>
            </a:pPr>
            <a:r>
              <a:rPr lang="en-US" altLang="zh-CN" dirty="0"/>
              <a:t>- Traverse through the array from start to end</a:t>
            </a:r>
          </a:p>
          <a:p>
            <a:pPr marL="400050" lvl="1" indent="0">
              <a:buNone/>
            </a:pPr>
            <a:r>
              <a:rPr lang="en-US" altLang="zh-CN" dirty="0"/>
              <a:t>- For every element find the count of elements smaller than the current - number </a:t>
            </a:r>
            <a:r>
              <a:rPr lang="en-US" altLang="zh-CN" dirty="0" err="1"/>
              <a:t>upto</a:t>
            </a:r>
            <a:r>
              <a:rPr lang="en-US" altLang="zh-CN" dirty="0"/>
              <a:t> that index using another loop.</a:t>
            </a:r>
          </a:p>
          <a:p>
            <a:pPr marL="400050" lvl="1" indent="0">
              <a:buNone/>
            </a:pPr>
            <a:r>
              <a:rPr lang="en-US" altLang="zh-CN" dirty="0"/>
              <a:t>- Sum up the count of inversion for every index.</a:t>
            </a:r>
          </a:p>
          <a:p>
            <a:pPr marL="400050" lvl="1" indent="0">
              <a:buNone/>
            </a:pPr>
            <a:r>
              <a:rPr lang="en-US" altLang="zh-CN" dirty="0"/>
              <a:t>Print the count of inversions.</a:t>
            </a:r>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69704082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32895</TotalTime>
  <Words>9738</Words>
  <Application>Microsoft Macintosh PowerPoint</Application>
  <PresentationFormat>On-screen Show (4:3)</PresentationFormat>
  <Paragraphs>3797</Paragraphs>
  <Slides>113</Slides>
  <Notes>89</Notes>
  <HiddenSlides>27</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113</vt:i4>
      </vt:variant>
    </vt:vector>
  </HeadingPairs>
  <TitlesOfParts>
    <vt:vector size="125" baseType="lpstr">
      <vt:lpstr>Arial</vt:lpstr>
      <vt:lpstr>Calibri</vt:lpstr>
      <vt:lpstr>Cambria Math</vt:lpstr>
      <vt:lpstr>Comic Sans MS</vt:lpstr>
      <vt:lpstr>Consolas</vt:lpstr>
      <vt:lpstr>Courier</vt:lpstr>
      <vt:lpstr>Courier New</vt:lpstr>
      <vt:lpstr>Symbol</vt:lpstr>
      <vt:lpstr>Times</vt:lpstr>
      <vt:lpstr>Times New Roman</vt:lpstr>
      <vt:lpstr>Custom Design</vt:lpstr>
      <vt:lpstr>Equation</vt:lpstr>
      <vt:lpstr>CS101 Algorithms and Data Structures</vt:lpstr>
      <vt:lpstr>Classifications</vt:lpstr>
      <vt:lpstr>Which sort algorithm?</vt:lpstr>
      <vt:lpstr>Bubble Sort</vt:lpstr>
      <vt:lpstr>Flagged Bubble Sort</vt:lpstr>
      <vt:lpstr>Flagged Bubble Sort</vt:lpstr>
      <vt:lpstr>Range-limiting Bubble Sort</vt:lpstr>
      <vt:lpstr>Range-limiting Bubble Sort</vt:lpstr>
      <vt:lpstr>Which sort algorithm?</vt:lpstr>
      <vt:lpstr>Insertion Sort</vt:lpstr>
      <vt:lpstr>Which sort algorithm?</vt:lpstr>
      <vt:lpstr>Selection Sort</vt:lpstr>
      <vt:lpstr>Stability in sorting algorithms</vt:lpstr>
      <vt:lpstr>Stability in sorting algorithms</vt:lpstr>
      <vt:lpstr>Selection Sort</vt:lpstr>
      <vt:lpstr>Outline</vt:lpstr>
      <vt:lpstr>Outline</vt:lpstr>
      <vt:lpstr>Merge Sort</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Example</vt:lpstr>
      <vt:lpstr>Merging Two Lists</vt:lpstr>
      <vt:lpstr>Merging Two Lists</vt:lpstr>
      <vt:lpstr>Merging Two Lists</vt:lpstr>
      <vt:lpstr>Analysis of merging</vt:lpstr>
      <vt:lpstr>The Algorithm</vt:lpstr>
      <vt:lpstr>The Algorithm</vt:lpstr>
      <vt:lpstr>Implementation</vt:lpstr>
      <vt:lpstr>Implementation</vt:lpstr>
      <vt:lpstr>Implementation</vt:lpstr>
      <vt:lpstr>Implementation</vt:lpstr>
      <vt:lpstr>Implementation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Run-time Analysis of Merge Sort</vt:lpstr>
      <vt:lpstr>Proof by Recursion Tree</vt:lpstr>
      <vt:lpstr>Run-time Summary</vt:lpstr>
      <vt:lpstr>Why is it not O(n2)</vt:lpstr>
      <vt:lpstr>Comments</vt:lpstr>
      <vt:lpstr>Merge Sort</vt:lpstr>
      <vt:lpstr>Divide and Conquer</vt:lpstr>
      <vt:lpstr>Divide and Conquer</vt:lpstr>
      <vt:lpstr>Binary Search</vt:lpstr>
      <vt:lpstr>Examples</vt:lpstr>
      <vt:lpstr>Count Inversions in an array</vt:lpstr>
      <vt:lpstr>METHOD 1 (Simple)</vt:lpstr>
      <vt:lpstr>METHOD 1 (Simple)</vt:lpstr>
      <vt:lpstr>METHOD 2 (Enhance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METHOD 2(Enhance Merge Sort)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DJ</cp:lastModifiedBy>
  <cp:revision>1404</cp:revision>
  <dcterms:created xsi:type="dcterms:W3CDTF">2009-09-11T23:00:44Z</dcterms:created>
  <dcterms:modified xsi:type="dcterms:W3CDTF">2023-10-24T13:25:57Z</dcterms:modified>
</cp:coreProperties>
</file>