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8.tif" ContentType="image/tif"/>
  <Override PartName="/ppt/media/image39.tif" ContentType="image/tif"/>
  <Override PartName="/ppt/media/image44.tif" ContentType="image/tif"/>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9"/>
  </p:notesMasterIdLst>
  <p:sldIdLst>
    <p:sldId id="408" r:id="rId2"/>
    <p:sldId id="728" r:id="rId3"/>
    <p:sldId id="741" r:id="rId4"/>
    <p:sldId id="779" r:id="rId5"/>
    <p:sldId id="780" r:id="rId6"/>
    <p:sldId id="742" r:id="rId7"/>
    <p:sldId id="602" r:id="rId8"/>
    <p:sldId id="603" r:id="rId9"/>
    <p:sldId id="604" r:id="rId10"/>
    <p:sldId id="744" r:id="rId11"/>
    <p:sldId id="745" r:id="rId12"/>
    <p:sldId id="743" r:id="rId13"/>
    <p:sldId id="605" r:id="rId14"/>
    <p:sldId id="746" r:id="rId15"/>
    <p:sldId id="747" r:id="rId16"/>
    <p:sldId id="753" r:id="rId17"/>
    <p:sldId id="748" r:id="rId18"/>
    <p:sldId id="749" r:id="rId19"/>
    <p:sldId id="606" r:id="rId20"/>
    <p:sldId id="607" r:id="rId21"/>
    <p:sldId id="608" r:id="rId22"/>
    <p:sldId id="778" r:id="rId23"/>
    <p:sldId id="609" r:id="rId24"/>
    <p:sldId id="610" r:id="rId25"/>
    <p:sldId id="750" r:id="rId26"/>
    <p:sldId id="611" r:id="rId27"/>
    <p:sldId id="612" r:id="rId28"/>
    <p:sldId id="613" r:id="rId29"/>
    <p:sldId id="614" r:id="rId30"/>
    <p:sldId id="751" r:id="rId31"/>
    <p:sldId id="615" r:id="rId32"/>
    <p:sldId id="616" r:id="rId33"/>
    <p:sldId id="752" r:id="rId34"/>
    <p:sldId id="754" r:id="rId35"/>
    <p:sldId id="757" r:id="rId36"/>
    <p:sldId id="758" r:id="rId37"/>
    <p:sldId id="759" r:id="rId38"/>
    <p:sldId id="760" r:id="rId39"/>
    <p:sldId id="761" r:id="rId40"/>
    <p:sldId id="762" r:id="rId41"/>
    <p:sldId id="763" r:id="rId42"/>
    <p:sldId id="764" r:id="rId43"/>
    <p:sldId id="765" r:id="rId44"/>
    <p:sldId id="766" r:id="rId45"/>
    <p:sldId id="767" r:id="rId46"/>
    <p:sldId id="768" r:id="rId47"/>
    <p:sldId id="769" r:id="rId48"/>
    <p:sldId id="770" r:id="rId49"/>
    <p:sldId id="771" r:id="rId50"/>
    <p:sldId id="756" r:id="rId51"/>
    <p:sldId id="772" r:id="rId52"/>
    <p:sldId id="773" r:id="rId53"/>
    <p:sldId id="774" r:id="rId54"/>
    <p:sldId id="775" r:id="rId55"/>
    <p:sldId id="776" r:id="rId56"/>
    <p:sldId id="777" r:id="rId57"/>
    <p:sldId id="755"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Lst>
        </p14:section>
        <p14:section name="Untitled Section" id="{9CA319FF-A323-44EC-B7DF-F6C39BAFB76C}">
          <p14:sldIdLst>
            <p14:sldId id="728"/>
            <p14:sldId id="741"/>
            <p14:sldId id="779"/>
            <p14:sldId id="780"/>
            <p14:sldId id="742"/>
            <p14:sldId id="602"/>
            <p14:sldId id="603"/>
            <p14:sldId id="604"/>
            <p14:sldId id="744"/>
            <p14:sldId id="745"/>
            <p14:sldId id="743"/>
            <p14:sldId id="605"/>
            <p14:sldId id="746"/>
            <p14:sldId id="747"/>
            <p14:sldId id="753"/>
            <p14:sldId id="748"/>
            <p14:sldId id="749"/>
            <p14:sldId id="606"/>
            <p14:sldId id="607"/>
            <p14:sldId id="608"/>
            <p14:sldId id="778"/>
            <p14:sldId id="609"/>
            <p14:sldId id="610"/>
            <p14:sldId id="750"/>
            <p14:sldId id="611"/>
            <p14:sldId id="612"/>
            <p14:sldId id="613"/>
            <p14:sldId id="614"/>
            <p14:sldId id="751"/>
            <p14:sldId id="615"/>
            <p14:sldId id="616"/>
            <p14:sldId id="752"/>
            <p14:sldId id="754"/>
            <p14:sldId id="757"/>
            <p14:sldId id="758"/>
            <p14:sldId id="759"/>
            <p14:sldId id="760"/>
            <p14:sldId id="761"/>
            <p14:sldId id="762"/>
            <p14:sldId id="763"/>
            <p14:sldId id="764"/>
            <p14:sldId id="765"/>
            <p14:sldId id="766"/>
            <p14:sldId id="767"/>
            <p14:sldId id="768"/>
            <p14:sldId id="769"/>
            <p14:sldId id="770"/>
            <p14:sldId id="771"/>
            <p14:sldId id="756"/>
            <p14:sldId id="772"/>
            <p14:sldId id="773"/>
            <p14:sldId id="774"/>
            <p14:sldId id="775"/>
            <p14:sldId id="776"/>
            <p14:sldId id="777"/>
            <p14:sldId id="7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1" autoAdjust="0"/>
    <p:restoredTop sz="86938" autoAdjust="0"/>
  </p:normalViewPr>
  <p:slideViewPr>
    <p:cSldViewPr>
      <p:cViewPr varScale="1">
        <p:scale>
          <a:sx n="87" d="100"/>
          <a:sy n="87" d="100"/>
        </p:scale>
        <p:origin x="1842" y="7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6" Type="http://schemas.openxmlformats.org/officeDocument/2006/relationships/slide" Target="slides/slide5.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63" Type="http://schemas.openxmlformats.org/officeDocument/2006/relationships/tableStyles" Target="tableStyles.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11/1/2023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1B4AFE-58E7-4A3A-A82F-2A902756D66D}" type="slidenum">
              <a:rPr lang="en-CA" smtClean="0"/>
              <a:pPr>
                <a:defRPr/>
              </a:pPr>
              <a:t>13</a:t>
            </a:fld>
            <a:endParaRPr lang="en-CA"/>
          </a:p>
        </p:txBody>
      </p:sp>
    </p:spTree>
    <p:extLst>
      <p:ext uri="{BB962C8B-B14F-4D97-AF65-F5344CB8AC3E}">
        <p14:creationId xmlns:p14="http://schemas.microsoft.com/office/powerpoint/2010/main" val="348713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907AC4F-42B3-49A1-BB36-C1C07296EFD5}" type="slidenum">
              <a:rPr lang="en-CA" smtClean="0"/>
              <a:pPr>
                <a:defRPr/>
              </a:pPr>
              <a:t>14</a:t>
            </a:fld>
            <a:endParaRPr lang="en-CA"/>
          </a:p>
        </p:txBody>
      </p:sp>
    </p:spTree>
    <p:extLst>
      <p:ext uri="{BB962C8B-B14F-4D97-AF65-F5344CB8AC3E}">
        <p14:creationId xmlns:p14="http://schemas.microsoft.com/office/powerpoint/2010/main" val="250316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17</a:t>
            </a:fld>
            <a:endParaRPr lang="en-CA"/>
          </a:p>
        </p:txBody>
      </p:sp>
    </p:spTree>
    <p:extLst>
      <p:ext uri="{BB962C8B-B14F-4D97-AF65-F5344CB8AC3E}">
        <p14:creationId xmlns:p14="http://schemas.microsoft.com/office/powerpoint/2010/main" val="135967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https://zhuanlan.zhihu.com/p/100531135</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2408333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C8CAC08-EF65-4D41-83C1-B252837249FB}" type="slidenum">
              <a:rPr lang="en-CA" smtClean="0"/>
              <a:pPr>
                <a:defRPr/>
              </a:pPr>
              <a:t>19</a:t>
            </a:fld>
            <a:endParaRPr lang="en-CA"/>
          </a:p>
        </p:txBody>
      </p:sp>
    </p:spTree>
    <p:extLst>
      <p:ext uri="{BB962C8B-B14F-4D97-AF65-F5344CB8AC3E}">
        <p14:creationId xmlns:p14="http://schemas.microsoft.com/office/powerpoint/2010/main" val="802393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E749CE2B-23E7-4F50-A4B3-4165326E17CA}" type="slidenum">
              <a:rPr lang="en-CA" smtClean="0"/>
              <a:pPr>
                <a:defRPr/>
              </a:pPr>
              <a:t>20</a:t>
            </a:fld>
            <a:endParaRPr lang="en-CA"/>
          </a:p>
        </p:txBody>
      </p:sp>
    </p:spTree>
    <p:extLst>
      <p:ext uri="{BB962C8B-B14F-4D97-AF65-F5344CB8AC3E}">
        <p14:creationId xmlns:p14="http://schemas.microsoft.com/office/powerpoint/2010/main" val="2346979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1225CE8-53EE-491E-84D1-AEE6AEA35F06}" type="slidenum">
              <a:rPr lang="en-CA" smtClean="0"/>
              <a:pPr>
                <a:defRPr/>
              </a:pPr>
              <a:t>21</a:t>
            </a:fld>
            <a:endParaRPr lang="en-CA"/>
          </a:p>
        </p:txBody>
      </p:sp>
    </p:spTree>
    <p:extLst>
      <p:ext uri="{BB962C8B-B14F-4D97-AF65-F5344CB8AC3E}">
        <p14:creationId xmlns:p14="http://schemas.microsoft.com/office/powerpoint/2010/main" val="1665875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1225CE8-53EE-491E-84D1-AEE6AEA35F06}" type="slidenum">
              <a:rPr lang="en-CA" smtClean="0"/>
              <a:pPr>
                <a:defRPr/>
              </a:pPr>
              <a:t>22</a:t>
            </a:fld>
            <a:endParaRPr lang="en-CA"/>
          </a:p>
        </p:txBody>
      </p:sp>
    </p:spTree>
    <p:extLst>
      <p:ext uri="{BB962C8B-B14F-4D97-AF65-F5344CB8AC3E}">
        <p14:creationId xmlns:p14="http://schemas.microsoft.com/office/powerpoint/2010/main" val="2786442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5DA60874-4FFE-4E6D-90ED-4A0D5BF40A42}" type="slidenum">
              <a:rPr lang="en-CA" smtClean="0"/>
              <a:pPr>
                <a:defRPr/>
              </a:pPr>
              <a:t>23</a:t>
            </a:fld>
            <a:endParaRPr lang="en-CA"/>
          </a:p>
        </p:txBody>
      </p:sp>
    </p:spTree>
    <p:extLst>
      <p:ext uri="{BB962C8B-B14F-4D97-AF65-F5344CB8AC3E}">
        <p14:creationId xmlns:p14="http://schemas.microsoft.com/office/powerpoint/2010/main" val="3795176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6F4A6-E965-4FE0-96E2-83FB510141C9}" type="slidenum">
              <a:rPr lang="en-CA" smtClean="0"/>
              <a:pPr>
                <a:defRPr/>
              </a:pPr>
              <a:t>24</a:t>
            </a:fld>
            <a:endParaRPr lang="en-CA"/>
          </a:p>
        </p:txBody>
      </p:sp>
    </p:spTree>
    <p:extLst>
      <p:ext uri="{BB962C8B-B14F-4D97-AF65-F5344CB8AC3E}">
        <p14:creationId xmlns:p14="http://schemas.microsoft.com/office/powerpoint/2010/main" val="149496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zhuanlan.zhihu.com</a:t>
            </a:r>
            <a:r>
              <a:rPr lang="en-US" altLang="zh-CN" dirty="0"/>
              <a:t>/p/100531135</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2022503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6F4A6-E965-4FE0-96E2-83FB510141C9}" type="slidenum">
              <a:rPr lang="en-CA" smtClean="0"/>
              <a:pPr>
                <a:defRPr/>
              </a:pPr>
              <a:t>25</a:t>
            </a:fld>
            <a:endParaRPr lang="en-CA"/>
          </a:p>
        </p:txBody>
      </p:sp>
    </p:spTree>
    <p:extLst>
      <p:ext uri="{BB962C8B-B14F-4D97-AF65-F5344CB8AC3E}">
        <p14:creationId xmlns:p14="http://schemas.microsoft.com/office/powerpoint/2010/main" val="209997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dirty="0"/>
              <a:t>We</a:t>
            </a:r>
            <a:r>
              <a:rPr lang="en-CA" altLang="en-US" baseline="0" dirty="0"/>
              <a:t> ½ to choose the first half nodes and then on </a:t>
            </a:r>
            <a:r>
              <a:rPr lang="en-CA" altLang="en-US" baseline="0" dirty="0" err="1"/>
              <a:t>avg</a:t>
            </a:r>
            <a:r>
              <a:rPr lang="en-CA" altLang="en-US" baseline="0" dirty="0"/>
              <a:t> we will separate the half into anther half, the same separation happens if we choose one item from the second half. </a:t>
            </a:r>
            <a:endParaRPr lang="en-CA" altLang="en-US" dirty="0"/>
          </a:p>
        </p:txBody>
      </p:sp>
      <p:sp>
        <p:nvSpPr>
          <p:cNvPr id="4" name="Slide Number Placeholder 3"/>
          <p:cNvSpPr>
            <a:spLocks noGrp="1"/>
          </p:cNvSpPr>
          <p:nvPr>
            <p:ph type="sldNum" sz="quarter" idx="5"/>
          </p:nvPr>
        </p:nvSpPr>
        <p:spPr/>
        <p:txBody>
          <a:bodyPr/>
          <a:lstStyle/>
          <a:p>
            <a:pPr>
              <a:defRPr/>
            </a:pPr>
            <a:fld id="{5B61A482-25FD-4D4A-AF68-44955A6CFCF3}" type="slidenum">
              <a:rPr lang="en-CA" smtClean="0"/>
              <a:pPr>
                <a:defRPr/>
              </a:pPr>
              <a:t>26</a:t>
            </a:fld>
            <a:endParaRPr lang="en-CA"/>
          </a:p>
        </p:txBody>
      </p:sp>
    </p:spTree>
    <p:extLst>
      <p:ext uri="{BB962C8B-B14F-4D97-AF65-F5344CB8AC3E}">
        <p14:creationId xmlns:p14="http://schemas.microsoft.com/office/powerpoint/2010/main" val="60897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E704C3-5674-4A5D-81FD-20EDB8D71A20}" type="slidenum">
              <a:rPr lang="en-CA" smtClean="0"/>
              <a:pPr>
                <a:defRPr/>
              </a:pPr>
              <a:t>27</a:t>
            </a:fld>
            <a:endParaRPr lang="en-CA"/>
          </a:p>
        </p:txBody>
      </p:sp>
    </p:spTree>
    <p:extLst>
      <p:ext uri="{BB962C8B-B14F-4D97-AF65-F5344CB8AC3E}">
        <p14:creationId xmlns:p14="http://schemas.microsoft.com/office/powerpoint/2010/main" val="17824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E704C3-5674-4A5D-81FD-20EDB8D71A20}" type="slidenum">
              <a:rPr lang="en-CA" smtClean="0"/>
              <a:pPr>
                <a:defRPr/>
              </a:pPr>
              <a:t>28</a:t>
            </a:fld>
            <a:endParaRPr lang="en-CA"/>
          </a:p>
        </p:txBody>
      </p:sp>
    </p:spTree>
    <p:extLst>
      <p:ext uri="{BB962C8B-B14F-4D97-AF65-F5344CB8AC3E}">
        <p14:creationId xmlns:p14="http://schemas.microsoft.com/office/powerpoint/2010/main" val="5677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DA4FA0-37EB-4C32-955B-96576130B067}" type="slidenum">
              <a:rPr lang="en-CA" smtClean="0"/>
              <a:pPr>
                <a:defRPr/>
              </a:pPr>
              <a:t>29</a:t>
            </a:fld>
            <a:endParaRPr lang="en-CA"/>
          </a:p>
        </p:txBody>
      </p:sp>
    </p:spTree>
    <p:extLst>
      <p:ext uri="{BB962C8B-B14F-4D97-AF65-F5344CB8AC3E}">
        <p14:creationId xmlns:p14="http://schemas.microsoft.com/office/powerpoint/2010/main" val="4021887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DA4FA0-37EB-4C32-955B-96576130B067}" type="slidenum">
              <a:rPr lang="en-CA" smtClean="0"/>
              <a:pPr>
                <a:defRPr/>
              </a:pPr>
              <a:t>30</a:t>
            </a:fld>
            <a:endParaRPr lang="en-CA"/>
          </a:p>
        </p:txBody>
      </p:sp>
    </p:spTree>
    <p:extLst>
      <p:ext uri="{BB962C8B-B14F-4D97-AF65-F5344CB8AC3E}">
        <p14:creationId xmlns:p14="http://schemas.microsoft.com/office/powerpoint/2010/main" val="42626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11B4CB5-8240-4D0D-8BEB-2DC93D1F9BAA}" type="slidenum">
              <a:rPr lang="en-CA" smtClean="0"/>
              <a:pPr>
                <a:defRPr/>
              </a:pPr>
              <a:t>31</a:t>
            </a:fld>
            <a:endParaRPr lang="en-CA"/>
          </a:p>
        </p:txBody>
      </p:sp>
    </p:spTree>
    <p:extLst>
      <p:ext uri="{BB962C8B-B14F-4D97-AF65-F5344CB8AC3E}">
        <p14:creationId xmlns:p14="http://schemas.microsoft.com/office/powerpoint/2010/main" val="33326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20</a:t>
            </a:r>
            <a:r>
              <a:rPr lang="zh-CN" altLang="en-US" dirty="0"/>
              <a:t>年点数再次刷新，但是</a:t>
            </a:r>
            <a:r>
              <a:rPr lang="zh-CN" altLang="zh-CN"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是在小数点后面</a:t>
            </a:r>
            <a:r>
              <a:rPr lang="en-US" altLang="zh-CN" sz="1800" kern="0" dirty="0">
                <a:solidFill>
                  <a:srgbClr val="4D4D4D"/>
                </a:solidFill>
                <a:effectLst/>
                <a:latin typeface="Arial" panose="020B0604020202020204" pitchFamily="34" charset="0"/>
                <a:ea typeface="宋体" panose="02010600030101010101" pitchFamily="2" charset="-122"/>
              </a:rPr>
              <a:t>4-5</a:t>
            </a:r>
            <a:r>
              <a:rPr lang="zh-CN" altLang="zh-CN"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位</a:t>
            </a:r>
            <a:r>
              <a:rPr lang="zh-CN" altLang="en-US"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，前进脚步大幅度放缓</a:t>
            </a:r>
            <a:r>
              <a:rPr lang="en-US" altLang="zh-CN"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 2022</a:t>
            </a:r>
            <a:r>
              <a:rPr lang="zh-CN" altLang="en-US"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年采用强化学习方法在典型例子可进一步提升 </a:t>
            </a:r>
            <a:r>
              <a:rPr lang="en-US" altLang="zh-CN" sz="1800" kern="0" dirty="0">
                <a:solidFill>
                  <a:srgbClr val="4D4D4D"/>
                </a:solidFill>
                <a:effectLst/>
                <a:latin typeface="Arial" panose="020B0604020202020204" pitchFamily="34" charset="0"/>
                <a:ea typeface="+mn-ea"/>
                <a:cs typeface="Arial" panose="020B0604020202020204" pitchFamily="34" charset="0"/>
              </a:rPr>
              <a:t>Discovering faster matrix multiplication algorithms with reinforcement learning</a:t>
            </a:r>
            <a:r>
              <a:rPr lang="zh-CN" altLang="en-US" sz="1800" kern="0" dirty="0">
                <a:solidFill>
                  <a:srgbClr val="4D4D4D"/>
                </a:solidFill>
                <a:effectLst/>
                <a:latin typeface="Arial" panose="020B0604020202020204" pitchFamily="34" charset="0"/>
                <a:ea typeface="+mn-ea"/>
                <a:cs typeface="Arial" panose="020B0604020202020204" pitchFamily="34" charset="0"/>
              </a:rPr>
              <a:t>。比如</a:t>
            </a:r>
            <a:r>
              <a:rPr lang="en-US" altLang="zh-CN" sz="1800" kern="0" dirty="0">
                <a:solidFill>
                  <a:srgbClr val="4D4D4D"/>
                </a:solidFill>
                <a:effectLst/>
                <a:latin typeface="Arial" panose="020B0604020202020204" pitchFamily="34" charset="0"/>
                <a:ea typeface="+mn-ea"/>
                <a:cs typeface="Arial" panose="020B0604020202020204" pitchFamily="34" charset="0"/>
              </a:rPr>
              <a:t> 4*4 </a:t>
            </a:r>
            <a:r>
              <a:rPr lang="zh-CN" altLang="en-US" sz="1800" kern="0" dirty="0">
                <a:solidFill>
                  <a:srgbClr val="4D4D4D"/>
                </a:solidFill>
                <a:effectLst/>
                <a:latin typeface="Arial" panose="020B0604020202020204" pitchFamily="34" charset="0"/>
                <a:ea typeface="+mn-ea"/>
                <a:cs typeface="Arial" panose="020B0604020202020204" pitchFamily="34" charset="0"/>
              </a:rPr>
              <a:t>的情况从</a:t>
            </a:r>
            <a:r>
              <a:rPr lang="en-US" altLang="zh-CN" sz="1800" kern="0" dirty="0">
                <a:solidFill>
                  <a:srgbClr val="4D4D4D"/>
                </a:solidFill>
                <a:effectLst/>
                <a:latin typeface="Arial" panose="020B0604020202020204" pitchFamily="34" charset="0"/>
                <a:ea typeface="+mn-ea"/>
                <a:cs typeface="Arial" panose="020B0604020202020204" pitchFamily="34" charset="0"/>
              </a:rPr>
              <a:t>49</a:t>
            </a:r>
            <a:r>
              <a:rPr lang="zh-CN" altLang="en-US" sz="1800" kern="0" dirty="0">
                <a:solidFill>
                  <a:srgbClr val="4D4D4D"/>
                </a:solidFill>
                <a:effectLst/>
                <a:latin typeface="Arial" panose="020B0604020202020204" pitchFamily="34" charset="0"/>
                <a:ea typeface="+mn-ea"/>
                <a:cs typeface="Arial" panose="020B0604020202020204" pitchFamily="34" charset="0"/>
              </a:rPr>
              <a:t>提高至</a:t>
            </a:r>
            <a:r>
              <a:rPr lang="en-US" altLang="zh-CN" sz="1800" kern="0" dirty="0">
                <a:solidFill>
                  <a:srgbClr val="4D4D4D"/>
                </a:solidFill>
                <a:effectLst/>
                <a:latin typeface="Arial" panose="020B0604020202020204" pitchFamily="34" charset="0"/>
                <a:ea typeface="+mn-ea"/>
                <a:cs typeface="Arial" panose="020B0604020202020204" pitchFamily="34" charset="0"/>
              </a:rPr>
              <a:t>47</a:t>
            </a:r>
            <a:r>
              <a:rPr lang="zh-CN" altLang="en-US" sz="1800" kern="0" dirty="0">
                <a:solidFill>
                  <a:srgbClr val="4D4D4D"/>
                </a:solidFill>
                <a:effectLst/>
                <a:latin typeface="Arial" panose="020B0604020202020204" pitchFamily="34" charset="0"/>
                <a:ea typeface="+mn-ea"/>
                <a:cs typeface="Arial" panose="020B0604020202020204" pitchFamily="34" charset="0"/>
              </a:rPr>
              <a:t>。</a:t>
            </a:r>
            <a:endParaRPr lang="en-US" altLang="zh-CN" sz="1800" kern="0" dirty="0">
              <a:solidFill>
                <a:srgbClr val="4D4D4D"/>
              </a:solidFill>
              <a:effectLst/>
              <a:latin typeface="Arial" panose="020B0604020202020204" pitchFamily="34" charset="0"/>
              <a:ea typeface="+mn-ea"/>
              <a:cs typeface="Arial" panose="020B0604020202020204" pitchFamily="34"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6EC13DFB-FD9F-4C31-8625-8FC92E16C6D6}" type="slidenum">
              <a:rPr lang="en-CA" smtClean="0"/>
              <a:pPr>
                <a:defRPr/>
              </a:pPr>
              <a:t>32</a:t>
            </a:fld>
            <a:endParaRPr lang="en-CA"/>
          </a:p>
        </p:txBody>
      </p:sp>
    </p:spTree>
    <p:extLst>
      <p:ext uri="{BB962C8B-B14F-4D97-AF65-F5344CB8AC3E}">
        <p14:creationId xmlns:p14="http://schemas.microsoft.com/office/powerpoint/2010/main" val="1945628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https://zhuanlan.zhihu.com/p/100531135</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33</a:t>
            </a:fld>
            <a:endParaRPr lang="en-CA"/>
          </a:p>
        </p:txBody>
      </p:sp>
    </p:spTree>
    <p:extLst>
      <p:ext uri="{BB962C8B-B14F-4D97-AF65-F5344CB8AC3E}">
        <p14:creationId xmlns:p14="http://schemas.microsoft.com/office/powerpoint/2010/main" val="1642787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34</a:t>
            </a:fld>
            <a:endParaRPr lang="en-CA"/>
          </a:p>
        </p:txBody>
      </p:sp>
    </p:spTree>
    <p:extLst>
      <p:ext uri="{BB962C8B-B14F-4D97-AF65-F5344CB8AC3E}">
        <p14:creationId xmlns:p14="http://schemas.microsoft.com/office/powerpoint/2010/main" val="358181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a:t>
            </a:fld>
            <a:endParaRPr lang="en-CA"/>
          </a:p>
        </p:txBody>
      </p:sp>
    </p:spTree>
    <p:extLst>
      <p:ext uri="{BB962C8B-B14F-4D97-AF65-F5344CB8AC3E}">
        <p14:creationId xmlns:p14="http://schemas.microsoft.com/office/powerpoint/2010/main" val="2329231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chemeClr val="tx1"/>
                </a:solidFill>
                <a:effectLst/>
                <a:latin typeface="-apple-system"/>
              </a:rPr>
              <a:t>最左下图（左边时域，右边频域）是对频域概念的解释。最前面红色的近似方波是其后所有蓝色的正弦波线性叠加而成的总和。后面依次排列的正弦波就是组合为这个近似矩形波的各个分量。这些正弦波按照频率从低到高从前向后排列开来，而每一个波的振幅满足傅立叶合成公式。每两个正弦波之间都还有一条直线，并不是分割线，而是振幅为 </a:t>
            </a:r>
            <a:r>
              <a:rPr lang="en-US" altLang="zh-CN" b="0" i="0" dirty="0">
                <a:solidFill>
                  <a:schemeClr val="tx1"/>
                </a:solidFill>
                <a:effectLst/>
                <a:latin typeface="-apple-system"/>
              </a:rPr>
              <a:t>0 </a:t>
            </a:r>
            <a:r>
              <a:rPr lang="zh-CN" altLang="en-US" b="0" i="0" dirty="0">
                <a:solidFill>
                  <a:schemeClr val="tx1"/>
                </a:solidFill>
                <a:effectLst/>
                <a:latin typeface="-apple-system"/>
              </a:rPr>
              <a:t>的偶数谐波。（组成方波的正弦波中，偶数次谐波的幅值均为零）</a:t>
            </a:r>
          </a:p>
          <a:p>
            <a:pPr algn="l"/>
            <a:r>
              <a:rPr lang="zh-CN" altLang="en-US" b="0" i="0" dirty="0">
                <a:solidFill>
                  <a:schemeClr val="tx1"/>
                </a:solidFill>
                <a:effectLst/>
                <a:latin typeface="-apple-system"/>
              </a:rPr>
              <a:t>如果不关心相位或假设所有正弦波之间的相位差为零，往右边方向看去，时域的方波信号就被投影到了频域。因为前面的方波信号的横轴为时间轴，而在频域，横轴为频率。这样，一组随时间变化的时域正弦信号被表示为了频域的一组离散点。频域每个</a:t>
            </a:r>
            <a:r>
              <a:rPr lang="zh-CN" altLang="zh-CN"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立柱</a:t>
            </a:r>
            <a:r>
              <a:rPr lang="en-US" altLang="zh-CN" sz="1800" kern="0" dirty="0">
                <a:solidFill>
                  <a:srgbClr val="4D4D4D"/>
                </a:solidFill>
                <a:effectLst/>
                <a:latin typeface="Arial" panose="020B0604020202020204" pitchFamily="34" charset="0"/>
                <a:ea typeface="宋体" panose="02010600030101010101" pitchFamily="2" charset="-122"/>
                <a:cs typeface="Arial" panose="020B0604020202020204" pitchFamily="34" charset="0"/>
              </a:rPr>
              <a:t>/</a:t>
            </a:r>
            <a:r>
              <a:rPr lang="zh-CN" altLang="en-US" b="0" i="0" dirty="0">
                <a:solidFill>
                  <a:schemeClr val="tx1"/>
                </a:solidFill>
                <a:effectLst/>
                <a:latin typeface="-apple-system"/>
              </a:rPr>
              <a:t>离散点的横坐标代表一个谐波频率，而其纵坐标则代表该频率的谐波所对应的振动幅度。</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35</a:t>
            </a:fld>
            <a:endParaRPr lang="en-CA"/>
          </a:p>
        </p:txBody>
      </p:sp>
    </p:spTree>
    <p:extLst>
      <p:ext uri="{BB962C8B-B14F-4D97-AF65-F5344CB8AC3E}">
        <p14:creationId xmlns:p14="http://schemas.microsoft.com/office/powerpoint/2010/main" val="552773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reason we need n^2 to do an evaluation with point-value representation is by Lagrange’s formula. </a:t>
            </a:r>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68779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a:t>
            </a:fld>
            <a:endParaRPr lang="en-CA"/>
          </a:p>
        </p:txBody>
      </p:sp>
    </p:spTree>
    <p:extLst>
      <p:ext uri="{BB962C8B-B14F-4D97-AF65-F5344CB8AC3E}">
        <p14:creationId xmlns:p14="http://schemas.microsoft.com/office/powerpoint/2010/main" val="68354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a:t>
            </a:fld>
            <a:endParaRPr lang="en-CA"/>
          </a:p>
        </p:txBody>
      </p:sp>
    </p:spTree>
    <p:extLst>
      <p:ext uri="{BB962C8B-B14F-4D97-AF65-F5344CB8AC3E}">
        <p14:creationId xmlns:p14="http://schemas.microsoft.com/office/powerpoint/2010/main" val="403653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1E1212F5-7AD7-4188-815E-3C21D52D5270}" type="slidenum">
              <a:rPr lang="en-CA" smtClean="0"/>
              <a:pPr>
                <a:defRPr/>
              </a:pPr>
              <a:t>7</a:t>
            </a:fld>
            <a:endParaRPr lang="en-CA"/>
          </a:p>
        </p:txBody>
      </p:sp>
    </p:spTree>
    <p:extLst>
      <p:ext uri="{BB962C8B-B14F-4D97-AF65-F5344CB8AC3E}">
        <p14:creationId xmlns:p14="http://schemas.microsoft.com/office/powerpoint/2010/main" val="106678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3785D73-E182-47FE-9F6E-B8C7B2B562C1}" type="slidenum">
              <a:rPr lang="en-CA" smtClean="0"/>
              <a:pPr>
                <a:defRPr/>
              </a:pPr>
              <a:t>8</a:t>
            </a:fld>
            <a:endParaRPr lang="en-CA"/>
          </a:p>
        </p:txBody>
      </p:sp>
    </p:spTree>
    <p:extLst>
      <p:ext uri="{BB962C8B-B14F-4D97-AF65-F5344CB8AC3E}">
        <p14:creationId xmlns:p14="http://schemas.microsoft.com/office/powerpoint/2010/main" val="388819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907AC4F-42B3-49A1-BB36-C1C07296EFD5}" type="slidenum">
              <a:rPr lang="en-CA" smtClean="0"/>
              <a:pPr>
                <a:defRPr/>
              </a:pPr>
              <a:t>9</a:t>
            </a:fld>
            <a:endParaRPr lang="en-CA"/>
          </a:p>
        </p:txBody>
      </p:sp>
    </p:spTree>
    <p:extLst>
      <p:ext uri="{BB962C8B-B14F-4D97-AF65-F5344CB8AC3E}">
        <p14:creationId xmlns:p14="http://schemas.microsoft.com/office/powerpoint/2010/main" val="423428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12</a:t>
            </a:fld>
            <a:endParaRPr lang="en-CA"/>
          </a:p>
        </p:txBody>
      </p:sp>
    </p:spTree>
    <p:extLst>
      <p:ext uri="{BB962C8B-B14F-4D97-AF65-F5344CB8AC3E}">
        <p14:creationId xmlns:p14="http://schemas.microsoft.com/office/powerpoint/2010/main" val="414551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6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11.png"/><Relationship Id="rId11" Type="http://schemas.openxmlformats.org/officeDocument/2006/relationships/image" Target="../media/image65.png"/><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510.png"/><Relationship Id="rId6" Type="http://schemas.openxmlformats.org/officeDocument/2006/relationships/image" Target="../media/image70.png"/><Relationship Id="rId7" Type="http://schemas.openxmlformats.org/officeDocument/2006/relationships/image" Target="../media/image80.png"/><Relationship Id="rId8" Type="http://schemas.openxmlformats.org/officeDocument/2006/relationships/image" Target="../media/image9.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6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6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6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6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jpe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jpe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65.png"/></Relationships>
</file>

<file path=ppt/slides/_rels/slide35.xml.rels><?xml version='1.0' encoding='UTF-8' standalone='yes'?>
<Relationships xmlns="http://schemas.openxmlformats.org/package/2006/relationships"><Relationship Id="rId1" Type="http://schemas.microsoft.com/office/2007/relationships/media" Target="../media/media1.mov"/><Relationship Id="rId10" Type="http://schemas.openxmlformats.org/officeDocument/2006/relationships/image" Target="../media/image65.png"/><Relationship Id="rId2" Type="http://schemas.openxmlformats.org/officeDocument/2006/relationships/video" Target="../media/media1.mov"/><Relationship Id="rId3" Type="http://schemas.openxmlformats.org/officeDocument/2006/relationships/slideLayout" Target="../slideLayouts/slideLayout2.xml"/><Relationship Id="rId4" Type="http://schemas.openxmlformats.org/officeDocument/2006/relationships/notesSlide" Target="../notesSlides/notesSlide30.xml"/><Relationship Id="rId5" Type="http://schemas.openxmlformats.org/officeDocument/2006/relationships/image" Target="../media/image37.png"/><Relationship Id="rId6" Type="http://schemas.openxmlformats.org/officeDocument/2006/relationships/image" Target="../media/image38.tif"/><Relationship Id="rId7" Type="http://schemas.openxmlformats.org/officeDocument/2006/relationships/image" Target="../media/image39.tif"/><Relationship Id="rId8" Type="http://schemas.openxmlformats.org/officeDocument/2006/relationships/image" Target="../media/image40.png"/><Relationship Id="rId9" Type="http://schemas.openxmlformats.org/officeDocument/2006/relationships/image" Target="../media/image41.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6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tif"/><Relationship Id="rId4" Type="http://schemas.openxmlformats.org/officeDocument/2006/relationships/image" Target="../media/image45.jpeg"/><Relationship Id="rId5"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6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6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0.png"/><Relationship Id="rId3" Type="http://schemas.openxmlformats.org/officeDocument/2006/relationships/image" Target="../media/image6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6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65.png"/><Relationship Id="rId2" Type="http://schemas.openxmlformats.org/officeDocument/2006/relationships/image" Target="../media/image520.png"/><Relationship Id="rId3" Type="http://schemas.openxmlformats.org/officeDocument/2006/relationships/image" Target="../media/image54.png"/><Relationship Id="rId4" Type="http://schemas.openxmlformats.org/officeDocument/2006/relationships/image" Target="../media/image54.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70.png"/><Relationship Id="rId9" Type="http://schemas.openxmlformats.org/officeDocument/2006/relationships/image" Target="../media/image58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jpeg"/><Relationship Id="rId3" Type="http://schemas.openxmlformats.org/officeDocument/2006/relationships/image" Target="../media/image6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6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solidFill>
                  <a:prstClr val="black"/>
                </a:solidFill>
              </a:rPr>
              <a:t>Divide and Conquer</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1.4</a:t>
            </a: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8964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ultiply(x, y, n)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
          <p:cNvSpPr txBox="1"/>
          <p:nvPr/>
        </p:nvSpPr>
        <p:spPr>
          <a:xfrm>
            <a:off x="1187624" y="332656"/>
            <a:ext cx="6969194" cy="635045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2100" tIns="292100" rIns="292100" bIns="292100">
            <a:spAutoFit/>
          </a:bodyPr>
          <a:lstStyle/>
          <a:p>
            <a:pPr algn="l">
              <a:defRPr sz="2400" i="1">
                <a:solidFill>
                  <a:srgbClr val="000000"/>
                </a:solidFill>
                <a:latin typeface="Times"/>
                <a:ea typeface="Times"/>
                <a:cs typeface="Times"/>
                <a:sym typeface="Times"/>
              </a:defRPr>
            </a:pPr>
            <a:r>
              <a:rPr sz="2000" i="0" cap="small" dirty="0">
                <a:solidFill>
                  <a:srgbClr val="003F83"/>
                </a:solidFill>
              </a:rPr>
              <a:t>Multiply</a:t>
            </a:r>
            <a:r>
              <a:rPr sz="2000" i="0" dirty="0"/>
              <a:t>(</a:t>
            </a:r>
            <a:r>
              <a:rPr sz="2000" dirty="0"/>
              <a:t>x</a:t>
            </a:r>
            <a:r>
              <a:rPr sz="2000" i="0" dirty="0"/>
              <a:t>,</a:t>
            </a:r>
            <a:r>
              <a:rPr sz="2000" dirty="0"/>
              <a:t> y</a:t>
            </a:r>
            <a:r>
              <a:rPr sz="2000" i="0" dirty="0"/>
              <a:t>,</a:t>
            </a:r>
            <a:r>
              <a:rPr sz="2000" dirty="0"/>
              <a:t> n</a:t>
            </a:r>
            <a:r>
              <a:rPr sz="2000" i="0" dirty="0"/>
              <a:t>)</a:t>
            </a:r>
            <a:br>
              <a:rPr dirty="0"/>
            </a:br>
            <a:r>
              <a:rPr sz="100"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algn="l">
              <a:spcBef>
                <a:spcPts val="1200"/>
              </a:spcBef>
              <a:defRPr sz="2400">
                <a:solidFill>
                  <a:srgbClr val="000000"/>
                </a:solidFill>
                <a:latin typeface="Times"/>
                <a:ea typeface="Times"/>
                <a:cs typeface="Times"/>
                <a:sym typeface="Times"/>
              </a:defRPr>
            </a:pPr>
            <a:r>
              <a:rPr sz="2000" cap="small" dirty="0">
                <a:solidFill>
                  <a:srgbClr val="003F83"/>
                </a:solidFill>
              </a:rPr>
              <a:t>If</a:t>
            </a:r>
            <a:r>
              <a:rPr sz="2000" dirty="0"/>
              <a:t>  (</a:t>
            </a:r>
            <a:r>
              <a:rPr sz="2000" i="1" dirty="0"/>
              <a:t>n</a:t>
            </a:r>
            <a:r>
              <a:rPr sz="2000" dirty="0"/>
              <a:t> = 1)</a:t>
            </a:r>
          </a:p>
          <a:p>
            <a:pPr lvl="1" algn="l">
              <a:spcBef>
                <a:spcPts val="1200"/>
              </a:spcBef>
              <a:buClrTx/>
              <a:buFontTx/>
              <a:defRPr sz="2400">
                <a:solidFill>
                  <a:srgbClr val="000000"/>
                </a:solidFill>
                <a:latin typeface="Times"/>
                <a:ea typeface="Times"/>
                <a:cs typeface="Times"/>
                <a:sym typeface="Times"/>
              </a:defRPr>
            </a:pPr>
            <a:r>
              <a:rPr sz="2000" cap="small" dirty="0">
                <a:solidFill>
                  <a:srgbClr val="003F83"/>
                </a:solidFill>
              </a:rPr>
              <a:t>Return</a:t>
            </a:r>
            <a:r>
              <a:rPr sz="2000" i="1" cap="small" dirty="0"/>
              <a:t> </a:t>
            </a:r>
            <a:r>
              <a:rPr sz="2000" dirty="0"/>
              <a:t> </a:t>
            </a:r>
            <a:r>
              <a:rPr sz="2000" i="1" dirty="0"/>
              <a:t>x</a:t>
            </a:r>
            <a:r>
              <a:rPr sz="2000" dirty="0"/>
              <a:t> </a:t>
            </a:r>
            <a:r>
              <a:rPr sz="2000" i="1" dirty="0"/>
              <a:t>y</a:t>
            </a:r>
            <a:r>
              <a:rPr sz="2000" dirty="0"/>
              <a:t>.</a:t>
            </a:r>
          </a:p>
          <a:p>
            <a:pPr algn="l">
              <a:spcBef>
                <a:spcPts val="1200"/>
              </a:spcBef>
              <a:defRPr sz="2400">
                <a:solidFill>
                  <a:srgbClr val="003F83"/>
                </a:solidFill>
                <a:latin typeface="Times"/>
                <a:ea typeface="Times"/>
                <a:cs typeface="Times"/>
                <a:sym typeface="Times"/>
              </a:defRPr>
            </a:pPr>
            <a:r>
              <a:rPr sz="2000" cap="small" dirty="0"/>
              <a:t>Else</a:t>
            </a:r>
          </a:p>
          <a:p>
            <a:pPr lvl="1" algn="l">
              <a:spcBef>
                <a:spcPts val="1200"/>
              </a:spcBef>
              <a:buClrTx/>
              <a:buFontTx/>
              <a:defRPr sz="2400">
                <a:solidFill>
                  <a:srgbClr val="000000"/>
                </a:solidFill>
                <a:latin typeface="Times"/>
                <a:ea typeface="Times"/>
                <a:cs typeface="Times"/>
                <a:sym typeface="Times"/>
              </a:defRPr>
            </a:pPr>
            <a:r>
              <a:rPr sz="2000" i="1" dirty="0"/>
              <a:t>m</a:t>
            </a:r>
            <a:r>
              <a:rPr sz="2000" baseline="-5999" dirty="0"/>
              <a:t> </a:t>
            </a:r>
            <a:r>
              <a:rPr sz="2000" dirty="0"/>
              <a:t>←	⎡ </a:t>
            </a:r>
            <a:r>
              <a:rPr sz="2000" i="1" dirty="0"/>
              <a:t>n </a:t>
            </a:r>
            <a:r>
              <a:rPr sz="2000" dirty="0"/>
              <a:t>/ 2 ⎤.</a:t>
            </a:r>
          </a:p>
          <a:p>
            <a:pPr lvl="1" algn="l">
              <a:spcBef>
                <a:spcPts val="1200"/>
              </a:spcBef>
              <a:buClrTx/>
              <a:buFontTx/>
              <a:defRPr sz="2400">
                <a:solidFill>
                  <a:srgbClr val="000000"/>
                </a:solidFill>
                <a:latin typeface="Times"/>
                <a:ea typeface="Times"/>
                <a:cs typeface="Times"/>
                <a:sym typeface="Times"/>
              </a:defRPr>
            </a:pPr>
            <a:r>
              <a:rPr sz="2000" i="1" dirty="0"/>
              <a:t>a</a:t>
            </a:r>
            <a:r>
              <a:rPr sz="2000" dirty="0"/>
              <a:t> ←	⎣</a:t>
            </a:r>
            <a:r>
              <a:rPr sz="2000" baseline="31999" dirty="0"/>
              <a:t> </a:t>
            </a:r>
            <a:r>
              <a:rPr sz="2000" i="1" dirty="0"/>
              <a:t>x</a:t>
            </a:r>
            <a:r>
              <a:rPr sz="2000" dirty="0"/>
              <a:t> / 2</a:t>
            </a:r>
            <a:r>
              <a:rPr sz="2000" i="1" baseline="44499" dirty="0"/>
              <a:t>m </a:t>
            </a:r>
            <a:r>
              <a:rPr sz="2000" dirty="0"/>
              <a:t>⎦;   </a:t>
            </a:r>
            <a:r>
              <a:rPr sz="2000" i="1" dirty="0"/>
              <a:t>b</a:t>
            </a:r>
            <a:r>
              <a:rPr sz="2000" dirty="0"/>
              <a:t> ← </a:t>
            </a:r>
            <a:r>
              <a:rPr sz="2000" i="1" dirty="0"/>
              <a:t>x</a:t>
            </a:r>
            <a:r>
              <a:rPr sz="2000" dirty="0"/>
              <a:t> mod 2</a:t>
            </a:r>
            <a:r>
              <a:rPr sz="2000" i="1" baseline="44499" dirty="0"/>
              <a:t>m</a:t>
            </a:r>
            <a:r>
              <a:rPr sz="2000" dirty="0"/>
              <a:t>.</a:t>
            </a:r>
            <a:endParaRPr sz="2000" i="1" baseline="31999" dirty="0"/>
          </a:p>
          <a:p>
            <a:pPr lvl="1" algn="l">
              <a:spcBef>
                <a:spcPts val="1200"/>
              </a:spcBef>
              <a:buClrTx/>
              <a:buFontTx/>
              <a:defRPr sz="2400">
                <a:solidFill>
                  <a:srgbClr val="000000"/>
                </a:solidFill>
                <a:latin typeface="Times"/>
                <a:ea typeface="Times"/>
                <a:cs typeface="Times"/>
                <a:sym typeface="Times"/>
              </a:defRPr>
            </a:pPr>
            <a:r>
              <a:rPr sz="2000" i="1" dirty="0"/>
              <a:t>c</a:t>
            </a:r>
            <a:r>
              <a:rPr sz="2000" dirty="0"/>
              <a:t> ←	⎣</a:t>
            </a:r>
            <a:r>
              <a:rPr sz="2000" baseline="31999" dirty="0"/>
              <a:t> </a:t>
            </a:r>
            <a:r>
              <a:rPr sz="2000" i="1" dirty="0"/>
              <a:t>y</a:t>
            </a:r>
            <a:r>
              <a:rPr sz="2000" dirty="0"/>
              <a:t> / 2</a:t>
            </a:r>
            <a:r>
              <a:rPr sz="2000" i="1" baseline="44499" dirty="0"/>
              <a:t>m </a:t>
            </a:r>
            <a:r>
              <a:rPr sz="2000" dirty="0"/>
              <a:t>⎦;   </a:t>
            </a:r>
            <a:r>
              <a:rPr sz="2000" i="1" dirty="0"/>
              <a:t>d</a:t>
            </a:r>
            <a:r>
              <a:rPr sz="2000" dirty="0"/>
              <a:t> ← </a:t>
            </a:r>
            <a:r>
              <a:rPr sz="2000" i="1" dirty="0"/>
              <a:t>y</a:t>
            </a:r>
            <a:r>
              <a:rPr sz="2000" dirty="0"/>
              <a:t> mod 2</a:t>
            </a:r>
            <a:r>
              <a:rPr sz="2000" i="1" baseline="44499" dirty="0"/>
              <a:t>m</a:t>
            </a:r>
            <a:r>
              <a:rPr sz="2000" dirty="0"/>
              <a:t>.</a:t>
            </a:r>
            <a:endParaRPr sz="2000" i="1" baseline="31999" dirty="0"/>
          </a:p>
          <a:p>
            <a:pPr lvl="1" algn="l">
              <a:spcBef>
                <a:spcPts val="1200"/>
              </a:spcBef>
              <a:buClrTx/>
              <a:buFontTx/>
              <a:defRPr sz="2400">
                <a:solidFill>
                  <a:srgbClr val="000000"/>
                </a:solidFill>
                <a:latin typeface="Times"/>
                <a:ea typeface="Times"/>
                <a:cs typeface="Times"/>
                <a:sym typeface="Times"/>
              </a:defRPr>
            </a:pPr>
            <a:r>
              <a:rPr sz="2000" i="1" dirty="0"/>
              <a:t>e</a:t>
            </a:r>
            <a:r>
              <a:rPr sz="2000" dirty="0"/>
              <a:t> ← </a:t>
            </a:r>
            <a:r>
              <a:rPr sz="2000" cap="small" dirty="0">
                <a:solidFill>
                  <a:srgbClr val="003F83"/>
                </a:solidFill>
              </a:rPr>
              <a:t>Multiply</a:t>
            </a:r>
            <a:r>
              <a:rPr sz="2000" dirty="0"/>
              <a:t>(</a:t>
            </a:r>
            <a:r>
              <a:rPr sz="2000" i="1" dirty="0"/>
              <a:t>a</a:t>
            </a:r>
            <a:r>
              <a:rPr sz="2000" dirty="0"/>
              <a:t>, </a:t>
            </a:r>
            <a:r>
              <a:rPr sz="2000" i="1" dirty="0"/>
              <a:t>c</a:t>
            </a:r>
            <a:r>
              <a:rPr sz="2000" dirty="0"/>
              <a:t>, </a:t>
            </a:r>
            <a:r>
              <a:rPr sz="2000" i="1" dirty="0"/>
              <a:t>m</a:t>
            </a:r>
            <a:r>
              <a:rPr sz="2000" dirty="0"/>
              <a:t>).</a:t>
            </a:r>
            <a:endParaRPr sz="2000" b="1" i="1" dirty="0"/>
          </a:p>
          <a:p>
            <a:pPr lvl="1" algn="l">
              <a:spcBef>
                <a:spcPts val="1200"/>
              </a:spcBef>
              <a:buClrTx/>
              <a:buFontTx/>
              <a:defRPr sz="2400">
                <a:solidFill>
                  <a:srgbClr val="000000"/>
                </a:solidFill>
                <a:latin typeface="Times"/>
                <a:ea typeface="Times"/>
                <a:cs typeface="Times"/>
                <a:sym typeface="Times"/>
              </a:defRPr>
            </a:pPr>
            <a:r>
              <a:rPr sz="2000" i="1" dirty="0"/>
              <a:t>f</a:t>
            </a:r>
            <a:r>
              <a:rPr sz="2000" dirty="0"/>
              <a:t> </a:t>
            </a:r>
            <a:r>
              <a:rPr sz="2000" baseline="-5999" dirty="0"/>
              <a:t> </a:t>
            </a:r>
            <a:r>
              <a:rPr sz="2000" dirty="0"/>
              <a:t>← </a:t>
            </a:r>
            <a:r>
              <a:rPr sz="2000" cap="small" dirty="0">
                <a:solidFill>
                  <a:srgbClr val="003F83"/>
                </a:solidFill>
              </a:rPr>
              <a:t>Multiply</a:t>
            </a:r>
            <a:r>
              <a:rPr sz="2000" dirty="0"/>
              <a:t>(</a:t>
            </a:r>
            <a:r>
              <a:rPr sz="2000" i="1" dirty="0"/>
              <a:t>b</a:t>
            </a:r>
            <a:r>
              <a:rPr sz="2000" dirty="0"/>
              <a:t>, </a:t>
            </a:r>
            <a:r>
              <a:rPr sz="2000" i="1" dirty="0"/>
              <a:t>d</a:t>
            </a:r>
            <a:r>
              <a:rPr sz="2000" dirty="0"/>
              <a:t>, </a:t>
            </a:r>
            <a:r>
              <a:rPr sz="2000" i="1" dirty="0"/>
              <a:t>m</a:t>
            </a:r>
            <a:r>
              <a:rPr sz="2000" dirty="0"/>
              <a:t>).</a:t>
            </a:r>
            <a:endParaRPr sz="2000" b="1" i="1" dirty="0"/>
          </a:p>
          <a:p>
            <a:pPr lvl="1" algn="l">
              <a:spcBef>
                <a:spcPts val="1200"/>
              </a:spcBef>
              <a:buClrTx/>
              <a:buFontTx/>
              <a:defRPr sz="2400">
                <a:solidFill>
                  <a:srgbClr val="000000"/>
                </a:solidFill>
                <a:latin typeface="Times"/>
                <a:ea typeface="Times"/>
                <a:cs typeface="Times"/>
                <a:sym typeface="Times"/>
              </a:defRPr>
            </a:pPr>
            <a:r>
              <a:rPr sz="2000" i="1" dirty="0"/>
              <a:t>g</a:t>
            </a:r>
            <a:r>
              <a:rPr sz="2000" dirty="0"/>
              <a:t> ← </a:t>
            </a:r>
            <a:r>
              <a:rPr sz="2000" cap="small" dirty="0">
                <a:solidFill>
                  <a:srgbClr val="003F83"/>
                </a:solidFill>
              </a:rPr>
              <a:t>Multiply</a:t>
            </a:r>
            <a:r>
              <a:rPr sz="2000" dirty="0"/>
              <a:t>(</a:t>
            </a:r>
            <a:r>
              <a:rPr sz="2000" i="1" dirty="0"/>
              <a:t>b</a:t>
            </a:r>
            <a:r>
              <a:rPr sz="2000" dirty="0"/>
              <a:t>, </a:t>
            </a:r>
            <a:r>
              <a:rPr sz="2000" i="1" dirty="0"/>
              <a:t>c</a:t>
            </a:r>
            <a:r>
              <a:rPr sz="2000" dirty="0"/>
              <a:t>, </a:t>
            </a:r>
            <a:r>
              <a:rPr sz="2000" i="1" dirty="0"/>
              <a:t>m</a:t>
            </a:r>
            <a:r>
              <a:rPr sz="2000" dirty="0"/>
              <a:t>).</a:t>
            </a:r>
            <a:endParaRPr sz="2000" b="1" i="1" dirty="0"/>
          </a:p>
          <a:p>
            <a:pPr lvl="1" algn="l">
              <a:spcBef>
                <a:spcPts val="1200"/>
              </a:spcBef>
              <a:buClrTx/>
              <a:buFontTx/>
              <a:defRPr sz="2400">
                <a:solidFill>
                  <a:srgbClr val="000000"/>
                </a:solidFill>
                <a:latin typeface="Times"/>
                <a:ea typeface="Times"/>
                <a:cs typeface="Times"/>
                <a:sym typeface="Times"/>
              </a:defRPr>
            </a:pPr>
            <a:r>
              <a:rPr sz="2000" i="1" dirty="0"/>
              <a:t>h</a:t>
            </a:r>
            <a:r>
              <a:rPr sz="2000" dirty="0"/>
              <a:t> ← </a:t>
            </a:r>
            <a:r>
              <a:rPr sz="2000" cap="small" dirty="0">
                <a:solidFill>
                  <a:srgbClr val="003F83"/>
                </a:solidFill>
              </a:rPr>
              <a:t>Multiply</a:t>
            </a:r>
            <a:r>
              <a:rPr sz="2000" dirty="0"/>
              <a:t>(</a:t>
            </a:r>
            <a:r>
              <a:rPr sz="2000" i="1" dirty="0"/>
              <a:t>a</a:t>
            </a:r>
            <a:r>
              <a:rPr sz="2000" dirty="0"/>
              <a:t>, </a:t>
            </a:r>
            <a:r>
              <a:rPr sz="2000" i="1" dirty="0"/>
              <a:t>d</a:t>
            </a:r>
            <a:r>
              <a:rPr sz="2000" dirty="0"/>
              <a:t>, </a:t>
            </a:r>
            <a:r>
              <a:rPr sz="2000" i="1" dirty="0"/>
              <a:t>m</a:t>
            </a:r>
            <a:r>
              <a:rPr sz="2000" dirty="0"/>
              <a:t>).</a:t>
            </a:r>
            <a:endParaRPr sz="2000" b="1" i="1" dirty="0"/>
          </a:p>
          <a:p>
            <a:pPr lvl="1" algn="l">
              <a:spcBef>
                <a:spcPts val="1200"/>
              </a:spcBef>
              <a:buClrTx/>
              <a:buFontTx/>
              <a:defRPr sz="2400">
                <a:solidFill>
                  <a:srgbClr val="000000"/>
                </a:solidFill>
                <a:latin typeface="Times"/>
                <a:ea typeface="Times"/>
                <a:cs typeface="Times"/>
                <a:sym typeface="Times"/>
              </a:defRPr>
            </a:pPr>
            <a:r>
              <a:rPr sz="2000" cap="small" dirty="0">
                <a:solidFill>
                  <a:srgbClr val="003F83"/>
                </a:solidFill>
              </a:rPr>
              <a:t>Return</a:t>
            </a:r>
            <a:r>
              <a:rPr sz="2000" dirty="0"/>
              <a:t> 2</a:t>
            </a:r>
            <a:r>
              <a:rPr sz="2000" i="1" baseline="44499" dirty="0"/>
              <a:t>2m</a:t>
            </a:r>
            <a:r>
              <a:rPr sz="2000" dirty="0"/>
              <a:t> </a:t>
            </a:r>
            <a:r>
              <a:rPr sz="2000" i="1" dirty="0"/>
              <a:t>e + </a:t>
            </a:r>
            <a:r>
              <a:rPr sz="2000" dirty="0"/>
              <a:t>2</a:t>
            </a:r>
            <a:r>
              <a:rPr sz="2000" i="1" baseline="44499" dirty="0"/>
              <a:t>m</a:t>
            </a:r>
            <a:r>
              <a:rPr sz="2000" dirty="0"/>
              <a:t> (</a:t>
            </a:r>
            <a:r>
              <a:rPr sz="2000" i="1" dirty="0"/>
              <a:t>g + h</a:t>
            </a:r>
            <a:r>
              <a:rPr sz="2000" dirty="0"/>
              <a:t>) + </a:t>
            </a:r>
            <a:r>
              <a:rPr sz="2000" i="1" dirty="0"/>
              <a:t>f</a:t>
            </a:r>
            <a:r>
              <a:rPr sz="2000" dirty="0"/>
              <a:t>.</a:t>
            </a:r>
            <a:endParaRPr sz="2000" i="1" dirty="0"/>
          </a:p>
          <a:p>
            <a:pPr algn="l">
              <a:lnSpc>
                <a:spcPts val="2800"/>
              </a:lnSpc>
              <a:defRPr sz="2400">
                <a:solidFill>
                  <a:srgbClr val="000000"/>
                </a:solidFill>
                <a:latin typeface="Times"/>
                <a:ea typeface="Times"/>
                <a:cs typeface="Times"/>
                <a:sym typeface="Times"/>
              </a:defRPr>
            </a:pPr>
            <a:r>
              <a:rPr sz="100"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grpSp>
        <p:nvGrpSpPr>
          <p:cNvPr id="6" name="Group"/>
          <p:cNvGrpSpPr/>
          <p:nvPr/>
        </p:nvGrpSpPr>
        <p:grpSpPr>
          <a:xfrm>
            <a:off x="5148064" y="2308718"/>
            <a:ext cx="1879075" cy="1397566"/>
            <a:chOff x="0" y="0"/>
            <a:chExt cx="1879074" cy="1397564"/>
          </a:xfrm>
        </p:grpSpPr>
        <p:grpSp>
          <p:nvGrpSpPr>
            <p:cNvPr id="7" name="Group"/>
            <p:cNvGrpSpPr/>
            <p:nvPr/>
          </p:nvGrpSpPr>
          <p:grpSpPr>
            <a:xfrm>
              <a:off x="150191" y="445064"/>
              <a:ext cx="1728884" cy="304801"/>
              <a:chOff x="0" y="0"/>
              <a:chExt cx="1728882" cy="304800"/>
            </a:xfrm>
          </p:grpSpPr>
          <p:sp>
            <p:nvSpPr>
              <p:cNvPr id="9" name="Θ(n)"/>
              <p:cNvSpPr txBox="1"/>
              <p:nvPr/>
            </p:nvSpPr>
            <p:spPr>
              <a:xfrm>
                <a:off x="1208430" y="0"/>
                <a:ext cx="520453" cy="3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t>Θ(</a:t>
                </a:r>
                <a:r>
                  <a:rPr i="1"/>
                  <a:t>n</a:t>
                </a:r>
                <a:r>
                  <a:t>)</a:t>
                </a:r>
              </a:p>
            </p:txBody>
          </p:sp>
          <p:sp>
            <p:nvSpPr>
              <p:cNvPr id="10" name="Line"/>
              <p:cNvSpPr/>
              <p:nvPr/>
            </p:nvSpPr>
            <p:spPr>
              <a:xfrm>
                <a:off x="0" y="164817"/>
                <a:ext cx="959771" cy="128"/>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8" name="Line"/>
            <p:cNvSpPr/>
            <p:nvPr/>
          </p:nvSpPr>
          <p:spPr>
            <a:xfrm flipV="1">
              <a:off x="-1" y="-1"/>
              <a:ext cx="2" cy="1397566"/>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1" name="Group"/>
          <p:cNvGrpSpPr/>
          <p:nvPr/>
        </p:nvGrpSpPr>
        <p:grpSpPr>
          <a:xfrm>
            <a:off x="4667330" y="3789062"/>
            <a:ext cx="2411459" cy="1700215"/>
            <a:chOff x="-1" y="0"/>
            <a:chExt cx="2411458" cy="1700213"/>
          </a:xfrm>
        </p:grpSpPr>
        <p:grpSp>
          <p:nvGrpSpPr>
            <p:cNvPr id="12" name="Group"/>
            <p:cNvGrpSpPr/>
            <p:nvPr/>
          </p:nvGrpSpPr>
          <p:grpSpPr>
            <a:xfrm>
              <a:off x="73991" y="658530"/>
              <a:ext cx="2337466" cy="307777"/>
              <a:chOff x="0" y="0"/>
              <a:chExt cx="2337464" cy="307776"/>
            </a:xfrm>
          </p:grpSpPr>
          <p:sp>
            <p:nvSpPr>
              <p:cNvPr id="14" name="4 T(⎡n / 2⎤)"/>
              <p:cNvSpPr txBox="1"/>
              <p:nvPr/>
            </p:nvSpPr>
            <p:spPr>
              <a:xfrm>
                <a:off x="1207348" y="0"/>
                <a:ext cx="1130116" cy="307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4 </a:t>
                </a:r>
                <a:r>
                  <a:rPr i="1" dirty="0"/>
                  <a:t>T</a:t>
                </a:r>
                <a:r>
                  <a:rPr dirty="0"/>
                  <a:t>(</a:t>
                </a:r>
                <a:r>
                  <a:rPr lang="en-US" altLang="zh-CN" dirty="0"/>
                  <a:t>(</a:t>
                </a:r>
                <a:r>
                  <a:rPr i="1" dirty="0"/>
                  <a:t>n</a:t>
                </a:r>
                <a:r>
                  <a:rPr dirty="0"/>
                  <a:t> / 2</a:t>
                </a:r>
                <a:r>
                  <a:rPr lang="en-US" altLang="zh-CN" dirty="0"/>
                  <a:t>)</a:t>
                </a:r>
                <a:r>
                  <a:rPr dirty="0"/>
                  <a:t>)</a:t>
                </a:r>
              </a:p>
            </p:txBody>
          </p:sp>
          <p:sp>
            <p:nvSpPr>
              <p:cNvPr id="15" name="Line"/>
              <p:cNvSpPr/>
              <p:nvPr/>
            </p:nvSpPr>
            <p:spPr>
              <a:xfrm>
                <a:off x="0" y="152400"/>
                <a:ext cx="959771" cy="127"/>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3" name="Line"/>
            <p:cNvSpPr/>
            <p:nvPr/>
          </p:nvSpPr>
          <p:spPr>
            <a:xfrm flipV="1">
              <a:off x="-1" y="0"/>
              <a:ext cx="2" cy="1700213"/>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6" name="Group"/>
          <p:cNvGrpSpPr/>
          <p:nvPr/>
        </p:nvGrpSpPr>
        <p:grpSpPr>
          <a:xfrm>
            <a:off x="5469940" y="5692228"/>
            <a:ext cx="1729731" cy="304800"/>
            <a:chOff x="0" y="0"/>
            <a:chExt cx="1729730" cy="304800"/>
          </a:xfrm>
        </p:grpSpPr>
        <p:sp>
          <p:nvSpPr>
            <p:cNvPr id="17" name="Θ(n)"/>
            <p:cNvSpPr txBox="1"/>
            <p:nvPr/>
          </p:nvSpPr>
          <p:spPr>
            <a:xfrm>
              <a:off x="1209278" y="0"/>
              <a:ext cx="520453" cy="3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Θ(</a:t>
              </a:r>
              <a:r>
                <a:rPr i="1" dirty="0"/>
                <a:t>n</a:t>
              </a:r>
              <a:r>
                <a:rPr dirty="0"/>
                <a:t>)</a:t>
              </a:r>
            </a:p>
          </p:txBody>
        </p:sp>
        <p:sp>
          <p:nvSpPr>
            <p:cNvPr id="18" name="Line"/>
            <p:cNvSpPr/>
            <p:nvPr/>
          </p:nvSpPr>
          <p:spPr>
            <a:xfrm>
              <a:off x="0" y="152400"/>
              <a:ext cx="959771" cy="127"/>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58" name="Picture 5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5323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4">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4">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4">
                                            <p:txEl>
                                              <p:pRg st="5" end="5"/>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4">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p:tmAbs val="0"/>
                                  </p:iterate>
                                  <p:childTnLst>
                                    <p:set>
                                      <p:cBhvr>
                                        <p:cTn id="35" fill="hold"/>
                                        <p:tgtEl>
                                          <p:spTgt spid="4">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iterate>
                                    <p:tmAbs val="0"/>
                                  </p:iterate>
                                  <p:childTnLst>
                                    <p:set>
                                      <p:cBhvr>
                                        <p:cTn id="38" fill="hold"/>
                                        <p:tgtEl>
                                          <p:spTgt spid="4">
                                            <p:txEl>
                                              <p:pRg st="9" end="9"/>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p:tmAbs val="0"/>
                                  </p:iterate>
                                  <p:childTnLst>
                                    <p:set>
                                      <p:cBhvr>
                                        <p:cTn id="41" fill="hold"/>
                                        <p:tgtEl>
                                          <p:spTgt spid="4">
                                            <p:txEl>
                                              <p:pRg st="10" end="1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4">
                                            <p:txEl>
                                              <p:pRg st="11" end="11"/>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iterate>
                                    <p:tmAbs val="0"/>
                                  </p:iterate>
                                  <p:childTnLst>
                                    <p:set>
                                      <p:cBhvr>
                                        <p:cTn id="48" fill="hold"/>
                                        <p:tgtEl>
                                          <p:spTgt spid="4">
                                            <p:txEl>
                                              <p:pRg st="12" end="12"/>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fill="hold"/>
                                        <p:tgtEl>
                                          <p:spTgt spid="6"/>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iterate>
                                    <p:tmAbs val="0"/>
                                  </p:iterate>
                                  <p:childTnLst>
                                    <p:set>
                                      <p:cBhvr>
                                        <p:cTn id="54" fill="hold"/>
                                        <p:tgtEl>
                                          <p:spTgt spid="11"/>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iterate>
                                    <p:tmAbs val="0"/>
                                  </p:iterate>
                                  <p:childTnLst>
                                    <p:set>
                                      <p:cBhvr>
                                        <p:cTn id="57" fill="hold"/>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advAuto="0"/>
      <p:bldP spid="6" grpId="0" animBg="1" advAuto="0"/>
      <p:bldP spid="11" grpId="0" animBg="1" advAuto="0"/>
      <p:bldP spid="16"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1</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How many bit operations to multiply two n-bit integers using the divide-and-conquer multiplication algorithm?</a:t>
            </a:r>
          </a:p>
          <a:p>
            <a:endParaRPr lang="en-US" altLang="zh-CN" dirty="0"/>
          </a:p>
          <a:p>
            <a:endParaRPr lang="en-US" altLang="zh-CN" dirty="0"/>
          </a:p>
          <a:p>
            <a:endParaRPr lang="en-US" altLang="zh-CN" dirty="0"/>
          </a:p>
          <a:p>
            <a:endParaRPr lang="en-US" altLang="zh-CN" dirty="0"/>
          </a:p>
          <a:p>
            <a:endParaRPr lang="en-US" altLang="zh-CN" dirty="0"/>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A.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1/2</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B.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 </a:t>
            </a:r>
            <a:r>
              <a:rPr lang="pt-BR" altLang="zh-CN" sz="2000" dirty="0">
                <a:solidFill>
                  <a:srgbClr val="000000"/>
                </a:solidFill>
                <a:uFill>
                  <a:solidFill>
                    <a:srgbClr val="000000"/>
                  </a:solidFill>
                </a:uFill>
                <a:latin typeface="Times"/>
                <a:ea typeface="Times"/>
                <a:cs typeface="Times"/>
                <a:sym typeface="Times"/>
              </a:rPr>
              <a:t>log</a:t>
            </a:r>
            <a:r>
              <a:rPr lang="pt-BR" altLang="zh-CN" sz="2000" i="1" dirty="0">
                <a:solidFill>
                  <a:srgbClr val="000000"/>
                </a:solidFill>
                <a:uFill>
                  <a:solidFill>
                    <a:srgbClr val="000000"/>
                  </a:solidFill>
                </a:uFill>
                <a:latin typeface="Times"/>
                <a:ea typeface="Times"/>
                <a:cs typeface="Times"/>
                <a:sym typeface="Times"/>
              </a:rPr>
              <a:t> n</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C.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log</a:t>
            </a:r>
            <a:r>
              <a:rPr lang="pt-BR" altLang="zh-CN" spc="200" baseline="26999" dirty="0">
                <a:solidFill>
                  <a:srgbClr val="000000"/>
                </a:solidFill>
                <a:uFill>
                  <a:solidFill>
                    <a:srgbClr val="000000"/>
                  </a:solidFill>
                </a:uFill>
                <a:latin typeface="Times"/>
                <a:ea typeface="Times"/>
                <a:cs typeface="Times"/>
                <a:sym typeface="Times"/>
              </a:rPr>
              <a:t>2</a:t>
            </a:r>
            <a:r>
              <a:rPr lang="pt-BR" altLang="zh-CN" sz="2000" baseline="44499" dirty="0">
                <a:solidFill>
                  <a:srgbClr val="000000"/>
                </a:solidFill>
                <a:uFill>
                  <a:solidFill>
                    <a:srgbClr val="000000"/>
                  </a:solidFill>
                </a:uFill>
                <a:latin typeface="Times"/>
                <a:ea typeface="Times"/>
                <a:cs typeface="Times"/>
                <a:sym typeface="Times"/>
              </a:rPr>
              <a:t>3</a:t>
            </a:r>
            <a:r>
              <a:rPr lang="pt-BR" altLang="zh-CN" sz="2000" dirty="0">
                <a:solidFill>
                  <a:srgbClr val="000000"/>
                </a:solidFill>
                <a:uFill>
                  <a:solidFill>
                    <a:srgbClr val="000000"/>
                  </a:solidFill>
                </a:uFill>
                <a:latin typeface="Times"/>
                <a:ea typeface="Times"/>
                <a:cs typeface="Times"/>
                <a:sym typeface="Times"/>
              </a:rPr>
              <a:t>) = O(</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1.585</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D.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2</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0" indent="0">
              <a:buNone/>
            </a:pPr>
            <a:endParaRPr lang="zh-CN" altLang="en-US" dirty="0"/>
          </a:p>
        </p:txBody>
      </p:sp>
      <p:pic>
        <p:nvPicPr>
          <p:cNvPr id="4" name="Image" descr="Image"/>
          <p:cNvPicPr>
            <a:picLocks noChangeAspect="1"/>
          </p:cNvPicPr>
          <p:nvPr/>
        </p:nvPicPr>
        <p:blipFill>
          <a:blip r:embed="rId2"/>
          <a:stretch>
            <a:fillRect/>
          </a:stretch>
        </p:blipFill>
        <p:spPr>
          <a:xfrm>
            <a:off x="2123728" y="2492896"/>
            <a:ext cx="4824536" cy="964908"/>
          </a:xfrm>
          <a:prstGeom prst="rect">
            <a:avLst/>
          </a:prstGeom>
          <a:ln w="12700">
            <a:miter lim="400000"/>
          </a:ln>
        </p:spPr>
      </p:pic>
      <p:sp>
        <p:nvSpPr>
          <p:cNvPr id="5" name="圆角矩形 4"/>
          <p:cNvSpPr/>
          <p:nvPr/>
        </p:nvSpPr>
        <p:spPr>
          <a:xfrm>
            <a:off x="3419872" y="2924944"/>
            <a:ext cx="2376264" cy="6480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ounded Rectangle"/>
          <p:cNvSpPr/>
          <p:nvPr/>
        </p:nvSpPr>
        <p:spPr>
          <a:xfrm>
            <a:off x="706201" y="5339680"/>
            <a:ext cx="609600" cy="609600"/>
          </a:xfrm>
          <a:prstGeom prst="roundRect">
            <a:avLst>
              <a:gd name="adj" fmla="val 31250"/>
            </a:avLst>
          </a:prstGeom>
          <a:ln w="50800">
            <a:solidFill>
              <a:srgbClr val="8D3124"/>
            </a:solidFill>
          </a:ln>
        </p:spPr>
        <p:txBody>
          <a:bodyPr lIns="203200" tIns="203200" rIns="203200" bIns="203200"/>
          <a:lstStyle/>
          <a:p>
            <a:pPr marL="7224" marR="7224" algn="l" defTabSz="1295400">
              <a:lnSpc>
                <a:spcPct val="120000"/>
              </a:lnSpc>
              <a:buClrTx/>
              <a:buFontTx/>
              <a:tabLst/>
              <a:defRPr sz="2200">
                <a:solidFill>
                  <a:srgbClr val="005493"/>
                </a:solidFill>
                <a:uFill>
                  <a:solidFill>
                    <a:srgbClr val="0048AA"/>
                  </a:solidFill>
                </a:uFill>
              </a:defRPr>
            </a:pPr>
            <a:endParaRPr/>
          </a:p>
        </p:txBody>
      </p:sp>
      <p:sp>
        <p:nvSpPr>
          <p:cNvPr id="7" name="Rounded Rectangle"/>
          <p:cNvSpPr/>
          <p:nvPr/>
        </p:nvSpPr>
        <p:spPr>
          <a:xfrm>
            <a:off x="699354" y="5349360"/>
            <a:ext cx="609600" cy="609600"/>
          </a:xfrm>
          <a:prstGeom prst="roundRect">
            <a:avLst>
              <a:gd name="adj" fmla="val 31250"/>
            </a:avLst>
          </a:prstGeom>
          <a:ln w="76200">
            <a:solidFill>
              <a:schemeClr val="bg1"/>
            </a:solidFill>
          </a:ln>
        </p:spPr>
        <p:txBody>
          <a:bodyPr lIns="203200" tIns="203200" rIns="203200" bIns="203200"/>
          <a:lstStyle/>
          <a:p>
            <a:pPr marL="7224" marR="7224" algn="l" defTabSz="1295400">
              <a:lnSpc>
                <a:spcPct val="120000"/>
              </a:lnSpc>
              <a:buClrTx/>
              <a:buFontTx/>
              <a:tabLst/>
              <a:defRPr sz="2200">
                <a:solidFill>
                  <a:srgbClr val="005493"/>
                </a:solidFill>
                <a:uFill>
                  <a:solidFill>
                    <a:srgbClr val="0048AA"/>
                  </a:solidFill>
                </a:uFill>
              </a:defRPr>
            </a:pPr>
            <a:endParaRPr/>
          </a:p>
        </p:txBody>
      </p:sp>
      <p:sp>
        <p:nvSpPr>
          <p:cNvPr id="10" name="Rectangle"/>
          <p:cNvSpPr/>
          <p:nvPr/>
        </p:nvSpPr>
        <p:spPr>
          <a:xfrm>
            <a:off x="3347864" y="5452248"/>
            <a:ext cx="3999422" cy="731521"/>
          </a:xfrm>
          <a:prstGeom prst="rect">
            <a:avLst/>
          </a:prstGeom>
          <a:solidFill>
            <a:schemeClr val="bg1"/>
          </a:solidFill>
          <a:ln w="12700">
            <a:miter lim="400000"/>
          </a:ln>
        </p:spPr>
        <p:txBody>
          <a:bodyPr lIns="50800" tIns="50800" rIns="50800" bIns="50800" anchor="ctr"/>
          <a:lstStyle/>
          <a:p>
            <a:pPr marL="61411" marR="61411" algn="l" defTabSz="457200">
              <a:defRPr sz="2200">
                <a:solidFill>
                  <a:srgbClr val="000000"/>
                </a:solidFill>
              </a:defRPr>
            </a:pPr>
            <a:endParaRPr/>
          </a:p>
        </p:txBody>
      </p:sp>
      <p:pic>
        <p:nvPicPr>
          <p:cNvPr id="9" name="图片 8" descr="图片包含 图示&#10;&#10;描述已自动生成">
            <a:extLst>
              <a:ext uri="{FF2B5EF4-FFF2-40B4-BE49-F238E27FC236}">
                <a16:creationId xmlns:a16="http://schemas.microsoft.com/office/drawing/2014/main" id="{1C11E3CC-A2D1-9647-937E-0B68D9A03018}"/>
              </a:ext>
            </a:extLst>
          </p:cNvPr>
          <p:cNvPicPr>
            <a:picLocks noChangeAspect="1"/>
          </p:cNvPicPr>
          <p:nvPr/>
        </p:nvPicPr>
        <p:blipFill rotWithShape="1">
          <a:blip r:embed="rId3">
            <a:extLst>
              <a:ext uri="{28A0092B-C50C-407E-A947-70E740481C1C}">
                <a14:useLocalDpi xmlns:a14="http://schemas.microsoft.com/office/drawing/2010/main" val="0"/>
              </a:ext>
            </a:extLst>
          </a:blip>
          <a:srcRect t="43952" r="104" b="15224"/>
          <a:stretch/>
        </p:blipFill>
        <p:spPr>
          <a:xfrm>
            <a:off x="5417965" y="5200007"/>
            <a:ext cx="3114475" cy="1272768"/>
          </a:xfrm>
          <a:prstGeom prst="rect">
            <a:avLst/>
          </a:prstGeom>
        </p:spPr>
      </p:pic>
      <p:sp>
        <p:nvSpPr>
          <p:cNvPr id="11" name="云形标注 10">
            <a:extLst>
              <a:ext uri="{FF2B5EF4-FFF2-40B4-BE49-F238E27FC236}">
                <a16:creationId xmlns:a16="http://schemas.microsoft.com/office/drawing/2014/main" id="{6CD21F1A-A7A2-0441-9574-806D4C661855}"/>
              </a:ext>
            </a:extLst>
          </p:cNvPr>
          <p:cNvSpPr/>
          <p:nvPr/>
        </p:nvSpPr>
        <p:spPr>
          <a:xfrm>
            <a:off x="5580112" y="3997235"/>
            <a:ext cx="3312367" cy="899888"/>
          </a:xfrm>
          <a:prstGeom prst="cloudCallout">
            <a:avLst>
              <a:gd name="adj1" fmla="val -21874"/>
              <a:gd name="adj2" fmla="val 994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zh-CN" sz="1600" dirty="0">
              <a:latin typeface="Courier" pitchFamily="2" charset="0"/>
              <a:cs typeface="Courier New" panose="02070309020205020404" pitchFamily="49" charset="0"/>
            </a:endParaRPr>
          </a:p>
          <a:p>
            <a:pPr algn="ctr"/>
            <a:r>
              <a:rPr kumimoji="1" lang="en-US" altLang="zh-CN" sz="1600" dirty="0">
                <a:latin typeface="Courier" pitchFamily="2" charset="0"/>
                <a:cs typeface="Courier New" panose="02070309020205020404" pitchFamily="49" charset="0"/>
              </a:rPr>
              <a:t>I can solve it. Can I be your BF?</a:t>
            </a:r>
          </a:p>
          <a:p>
            <a:pPr algn="ctr"/>
            <a:endParaRPr kumimoji="1" lang="zh-CN" altLang="en-US" sz="1600" dirty="0">
              <a:latin typeface="Courier" pitchFamily="2" charset="0"/>
              <a:cs typeface="Courier New" panose="02070309020205020404" pitchFamily="49" charset="0"/>
            </a:endParaRPr>
          </a:p>
        </p:txBody>
      </p:sp>
      <p:pic>
        <p:nvPicPr>
          <p:cNvPr id="15" name="Picture 1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3647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iterate>
                                    <p:tmAbs val="0"/>
                                  </p:iterate>
                                  <p:childTnLst>
                                    <p:set>
                                      <p:cBhvr>
                                        <p:cTn id="11" fill="hold">
                                          <p:stCondLst>
                                            <p:cond delay="0"/>
                                          </p:stCondLst>
                                        </p:cTn>
                                        <p:tgtEl>
                                          <p:spTgt spid="7"/>
                                        </p:tgtEl>
                                        <p:attrNameLst>
                                          <p:attrName>style.visibility</p:attrName>
                                        </p:attrNameLst>
                                      </p:cBhvr>
                                      <p:to>
                                        <p:strVal val="hidden"/>
                                      </p:to>
                                    </p:set>
                                  </p:childTnLst>
                                </p:cTn>
                              </p:par>
                            </p:childTnLst>
                          </p:cTn>
                        </p:par>
                        <p:par>
                          <p:cTn id="12" fill="hold">
                            <p:stCondLst>
                              <p:cond delay="0"/>
                            </p:stCondLst>
                            <p:childTnLst>
                              <p:par>
                                <p:cTn id="13" presetID="1" presetClass="exit" presetSubtype="0" fill="hold" grpId="0" nodeType="afterEffect">
                                  <p:stCondLst>
                                    <p:cond delay="0"/>
                                  </p:stCondLst>
                                  <p:iterate>
                                    <p:tmAbs val="0"/>
                                  </p:iterate>
                                  <p:childTnLst>
                                    <p:set>
                                      <p:cBhvr>
                                        <p:cTn id="14"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advAuto="0"/>
      <p:bldP spid="10"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Recursion Tree for Integer Multiplication</a:t>
            </a:r>
          </a:p>
        </p:txBody>
      </p:sp>
      <p:grpSp>
        <p:nvGrpSpPr>
          <p:cNvPr id="26" name="组合 25"/>
          <p:cNvGrpSpPr/>
          <p:nvPr/>
        </p:nvGrpSpPr>
        <p:grpSpPr>
          <a:xfrm>
            <a:off x="289485" y="1276022"/>
            <a:ext cx="1252189" cy="3407932"/>
            <a:chOff x="295301" y="1226541"/>
            <a:chExt cx="1252189" cy="3407932"/>
          </a:xfrm>
        </p:grpSpPr>
        <p:grpSp>
          <p:nvGrpSpPr>
            <p:cNvPr id="23" name="组合 22"/>
            <p:cNvGrpSpPr/>
            <p:nvPr/>
          </p:nvGrpSpPr>
          <p:grpSpPr>
            <a:xfrm>
              <a:off x="295301" y="1752090"/>
              <a:ext cx="1252189" cy="2882383"/>
              <a:chOff x="804690" y="1751385"/>
              <a:chExt cx="1252189" cy="2882383"/>
            </a:xfrm>
          </p:grpSpPr>
          <p:sp>
            <p:nvSpPr>
              <p:cNvPr id="4"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0</a:t>
                </a:r>
              </a:p>
            </p:txBody>
          </p:sp>
          <p:sp>
            <p:nvSpPr>
              <p:cNvPr id="5"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6" name="Text Box 35"/>
              <p:cNvSpPr txBox="1">
                <a:spLocks noChangeArrowheads="1"/>
              </p:cNvSpPr>
              <p:nvPr/>
            </p:nvSpPr>
            <p:spPr bwMode="auto">
              <a:xfrm>
                <a:off x="899592" y="324839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2</a:t>
                </a:r>
              </a:p>
            </p:txBody>
          </p:sp>
          <p:sp>
            <p:nvSpPr>
              <p:cNvPr id="8" name="Text Box 37"/>
              <p:cNvSpPr txBox="1">
                <a:spLocks noChangeArrowheads="1"/>
              </p:cNvSpPr>
              <p:nvPr/>
            </p:nvSpPr>
            <p:spPr bwMode="auto">
              <a:xfrm>
                <a:off x="804690" y="4294572"/>
                <a:ext cx="122396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cs typeface="Arial" panose="020B0604020202020204" pitchFamily="34" charset="0"/>
                  </a:rPr>
                  <a:t>k=log</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n</a:t>
                </a:r>
              </a:p>
            </p:txBody>
          </p:sp>
          <p:sp>
            <p:nvSpPr>
              <p:cNvPr id="10"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p>
            </p:txBody>
          </p:sp>
        </p:grpSp>
        <p:sp>
          <p:nvSpPr>
            <p:cNvPr id="24" name="Text Box 32"/>
            <p:cNvSpPr txBox="1">
              <a:spLocks noChangeArrowheads="1"/>
            </p:cNvSpPr>
            <p:nvPr/>
          </p:nvSpPr>
          <p:spPr bwMode="auto">
            <a:xfrm>
              <a:off x="389968" y="1226541"/>
              <a:ext cx="79765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Level</a:t>
              </a:r>
            </a:p>
          </p:txBody>
        </p:sp>
      </p:grpSp>
      <p:grpSp>
        <p:nvGrpSpPr>
          <p:cNvPr id="27" name="组合 26"/>
          <p:cNvGrpSpPr/>
          <p:nvPr/>
        </p:nvGrpSpPr>
        <p:grpSpPr>
          <a:xfrm>
            <a:off x="5436095" y="1286226"/>
            <a:ext cx="1614487" cy="3407657"/>
            <a:chOff x="323527" y="1244007"/>
            <a:chExt cx="1614487" cy="3407657"/>
          </a:xfrm>
        </p:grpSpPr>
        <p:grpSp>
          <p:nvGrpSpPr>
            <p:cNvPr id="28" name="组合 27"/>
            <p:cNvGrpSpPr/>
            <p:nvPr/>
          </p:nvGrpSpPr>
          <p:grpSpPr>
            <a:xfrm>
              <a:off x="323527" y="1752090"/>
              <a:ext cx="1614487" cy="2899574"/>
              <a:chOff x="832916" y="1751385"/>
              <a:chExt cx="1614487" cy="2899574"/>
            </a:xfrm>
          </p:grpSpPr>
          <p:sp>
            <p:nvSpPr>
              <p:cNvPr id="30"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31"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32" name="Text Box 35"/>
              <p:cNvSpPr txBox="1">
                <a:spLocks noChangeArrowheads="1"/>
              </p:cNvSpPr>
              <p:nvPr/>
            </p:nvSpPr>
            <p:spPr bwMode="auto">
              <a:xfrm>
                <a:off x="899592" y="324839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r>
                  <a:rPr lang="en-US" altLang="zh-CN" baseline="30000" dirty="0">
                    <a:latin typeface="Arial" panose="020B0604020202020204" pitchFamily="34" charset="0"/>
                    <a:ea typeface="宋体" panose="02010600030101010101" pitchFamily="2" charset="-122"/>
                    <a:cs typeface="Arial" panose="020B0604020202020204" pitchFamily="34" charset="0"/>
                  </a:rPr>
                  <a:t>2</a:t>
                </a:r>
              </a:p>
            </p:txBody>
          </p:sp>
          <mc:AlternateContent xmlns:mc="http://schemas.openxmlformats.org/markup-compatibility/2006" xmlns:a14="http://schemas.microsoft.com/office/drawing/2010/main">
            <mc:Choice Requires="a14">
              <p:sp>
                <p:nvSpPr>
                  <p:cNvPr id="33" name="Text Box 36"/>
                  <p:cNvSpPr txBox="1">
                    <a:spLocks noChangeArrowheads="1"/>
                  </p:cNvSpPr>
                  <p:nvPr/>
                </p:nvSpPr>
                <p:spPr bwMode="auto">
                  <a:xfrm>
                    <a:off x="832916" y="4311763"/>
                    <a:ext cx="1614487" cy="339196"/>
                  </a:xfrm>
                  <a:prstGeom prst="rect">
                    <a:avLst/>
                  </a:prstGeom>
                  <a:noFill/>
                  <a:ln>
                    <a:noFill/>
                  </a:ln>
                  <a:effectLst/>
                  <a:extLst>
                    <a:ext uri="{909E8E84-426E-40DD-AFC4-6F175D3DCCD1}">
                      <a14:hiddenFill>
                        <a:solidFill>
                          <a:schemeClr val="accent1"/>
                        </a:solidFill>
                      </a14:hiddenFill>
                    </a:ext>
                    <a:ext uri="{91240B29-F687-4F45-9708-019B960494DF}">
                      <a14:hiddenLine w="1587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14:m>
                      <m:oMath xmlns:m="http://schemas.openxmlformats.org/officeDocument/2006/math">
                        <m:r>
                          <m:rPr>
                            <m:nor/>
                          </m:rPr>
                          <a:rPr lang="en-US" altLang="zh-CN" b="0" i="0" dirty="0" smtClean="0">
                            <a:latin typeface="Arial" panose="020B0604020202020204" pitchFamily="34" charset="0"/>
                            <a:cs typeface="Arial" panose="020B0604020202020204" pitchFamily="34" charset="0"/>
                          </a:rPr>
                          <m:t>4</m:t>
                        </m:r>
                        <m:r>
                          <m:rPr>
                            <m:nor/>
                          </m:rPr>
                          <a:rPr lang="en-US" altLang="zh-CN" baseline="30000" dirty="0">
                            <a:latin typeface="Arial" panose="020B0604020202020204" pitchFamily="34" charset="0"/>
                            <a:cs typeface="Arial" panose="020B0604020202020204" pitchFamily="34" charset="0"/>
                          </a:rPr>
                          <m:t>k</m:t>
                        </m:r>
                      </m:oMath>
                    </a14:m>
                    <a:r>
                      <a:rPr lang="en-US" altLang="zh-CN" dirty="0">
                        <a:latin typeface="Arial" panose="020B0604020202020204" pitchFamily="34" charset="0"/>
                        <a:ea typeface="宋体" panose="02010600030101010101" pitchFamily="2" charset="-122"/>
                        <a:cs typeface="Arial" panose="020B0604020202020204" pitchFamily="34" charset="0"/>
                      </a:rPr>
                      <a:t>=4</a:t>
                    </a:r>
                    <a:r>
                      <a:rPr lang="en-US" altLang="zh-CN" baseline="30000" dirty="0">
                        <a:latin typeface="Arial" panose="020B0604020202020204" pitchFamily="34" charset="0"/>
                        <a:ea typeface="宋体" panose="02010600030101010101" pitchFamily="2" charset="-122"/>
                        <a:cs typeface="Arial" panose="020B0604020202020204" pitchFamily="34" charset="0"/>
                      </a:rPr>
                      <a:t>log</a:t>
                    </a:r>
                    <a:r>
                      <a:rPr lang="en-US" altLang="zh-CN" baseline="-25000" dirty="0">
                        <a:latin typeface="Arial" panose="020B0604020202020204" pitchFamily="34" charset="0"/>
                        <a:ea typeface="宋体" panose="02010600030101010101" pitchFamily="2" charset="-122"/>
                        <a:cs typeface="Arial" panose="020B0604020202020204" pitchFamily="34" charset="0"/>
                      </a:rPr>
                      <a:t>2</a:t>
                    </a:r>
                    <a:r>
                      <a:rPr lang="en-US" altLang="zh-CN" baseline="30000" dirty="0">
                        <a:latin typeface="Arial" panose="020B0604020202020204" pitchFamily="34" charset="0"/>
                        <a:ea typeface="宋体" panose="02010600030101010101" pitchFamily="2" charset="-122"/>
                        <a:cs typeface="Arial" panose="020B0604020202020204" pitchFamily="34" charset="0"/>
                      </a:rPr>
                      <a:t>n</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3" name="Text Box 36"/>
                  <p:cNvSpPr txBox="1">
                    <a:spLocks noRot="1" noChangeAspect="1" noMove="1" noResize="1" noEditPoints="1" noAdjustHandles="1" noChangeArrowheads="1" noChangeShapeType="1" noTextEdit="1"/>
                  </p:cNvSpPr>
                  <p:nvPr/>
                </p:nvSpPr>
                <p:spPr bwMode="auto">
                  <a:xfrm>
                    <a:off x="832916" y="4311763"/>
                    <a:ext cx="1614487" cy="339196"/>
                  </a:xfrm>
                  <a:prstGeom prst="rect">
                    <a:avLst/>
                  </a:prstGeom>
                  <a:blipFill>
                    <a:blip r:embed="rId3"/>
                    <a:stretch>
                      <a:fillRect t="-5357" b="-21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36"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29" name="Text Box 32"/>
            <p:cNvSpPr txBox="1">
              <a:spLocks noChangeArrowheads="1"/>
            </p:cNvSpPr>
            <p:nvPr/>
          </p:nvSpPr>
          <p:spPr bwMode="auto">
            <a:xfrm>
              <a:off x="323527" y="1244007"/>
              <a:ext cx="107557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Problem #</a:t>
              </a:r>
            </a:p>
          </p:txBody>
        </p:sp>
      </p:grpSp>
      <p:grpSp>
        <p:nvGrpSpPr>
          <p:cNvPr id="39" name="组合 38"/>
          <p:cNvGrpSpPr/>
          <p:nvPr/>
        </p:nvGrpSpPr>
        <p:grpSpPr>
          <a:xfrm>
            <a:off x="6445000" y="1286226"/>
            <a:ext cx="1223962" cy="3422716"/>
            <a:chOff x="323528" y="1244007"/>
            <a:chExt cx="1223962" cy="3422716"/>
          </a:xfrm>
        </p:grpSpPr>
        <p:grpSp>
          <p:nvGrpSpPr>
            <p:cNvPr id="40" name="组合 39"/>
            <p:cNvGrpSpPr/>
            <p:nvPr/>
          </p:nvGrpSpPr>
          <p:grpSpPr>
            <a:xfrm>
              <a:off x="390203" y="1752090"/>
              <a:ext cx="1157287" cy="2914633"/>
              <a:chOff x="899592" y="1751385"/>
              <a:chExt cx="1157287" cy="2914633"/>
            </a:xfrm>
          </p:grpSpPr>
          <p:sp>
            <p:nvSpPr>
              <p:cNvPr id="42"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n</a:t>
                </a:r>
              </a:p>
            </p:txBody>
          </p:sp>
          <p:sp>
            <p:nvSpPr>
              <p:cNvPr id="43"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(n/2)</a:t>
                </a:r>
              </a:p>
            </p:txBody>
          </p:sp>
          <p:sp>
            <p:nvSpPr>
              <p:cNvPr id="44" name="Text Box 35"/>
              <p:cNvSpPr txBox="1">
                <a:spLocks noChangeArrowheads="1"/>
              </p:cNvSpPr>
              <p:nvPr/>
            </p:nvSpPr>
            <p:spPr bwMode="auto">
              <a:xfrm>
                <a:off x="899592" y="324839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(n/4)</a:t>
                </a:r>
              </a:p>
            </p:txBody>
          </p:sp>
          <p:sp>
            <p:nvSpPr>
              <p:cNvPr id="45" name="Text Box 36"/>
              <p:cNvSpPr txBox="1">
                <a:spLocks noChangeArrowheads="1"/>
              </p:cNvSpPr>
              <p:nvPr/>
            </p:nvSpPr>
            <p:spPr bwMode="auto">
              <a:xfrm>
                <a:off x="1007433" y="4326822"/>
                <a:ext cx="665114"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48"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41" name="Text Box 32"/>
            <p:cNvSpPr txBox="1">
              <a:spLocks noChangeArrowheads="1"/>
            </p:cNvSpPr>
            <p:nvPr/>
          </p:nvSpPr>
          <p:spPr bwMode="auto">
            <a:xfrm>
              <a:off x="323528" y="1244007"/>
              <a:ext cx="941672"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Problem size</a:t>
              </a:r>
            </a:p>
          </p:txBody>
        </p:sp>
      </p:grpSp>
      <p:grpSp>
        <p:nvGrpSpPr>
          <p:cNvPr id="51" name="组合 50"/>
          <p:cNvGrpSpPr/>
          <p:nvPr/>
        </p:nvGrpSpPr>
        <p:grpSpPr>
          <a:xfrm>
            <a:off x="7294301" y="1285383"/>
            <a:ext cx="1879403" cy="3669781"/>
            <a:chOff x="172704" y="1244007"/>
            <a:chExt cx="1879403" cy="3669781"/>
          </a:xfrm>
        </p:grpSpPr>
        <p:grpSp>
          <p:nvGrpSpPr>
            <p:cNvPr id="52" name="组合 51"/>
            <p:cNvGrpSpPr/>
            <p:nvPr/>
          </p:nvGrpSpPr>
          <p:grpSpPr>
            <a:xfrm>
              <a:off x="172704" y="1752090"/>
              <a:ext cx="1879403" cy="3161698"/>
              <a:chOff x="682093" y="1751385"/>
              <a:chExt cx="1879403" cy="3161698"/>
            </a:xfrm>
          </p:grpSpPr>
          <p:sp>
            <p:nvSpPr>
              <p:cNvPr id="54"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a:t>
                </a:r>
              </a:p>
            </p:txBody>
          </p:sp>
          <p:sp>
            <p:nvSpPr>
              <p:cNvPr id="55"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4(n/2)</a:t>
                </a:r>
              </a:p>
            </p:txBody>
          </p:sp>
          <p:sp>
            <p:nvSpPr>
              <p:cNvPr id="56" name="Text Box 35"/>
              <p:cNvSpPr txBox="1">
                <a:spLocks noChangeArrowheads="1"/>
              </p:cNvSpPr>
              <p:nvPr/>
            </p:nvSpPr>
            <p:spPr bwMode="auto">
              <a:xfrm>
                <a:off x="899592" y="3248397"/>
                <a:ext cx="130867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cs typeface="Arial" panose="020B0604020202020204" pitchFamily="34" charset="0"/>
                  </a:rPr>
                  <a:t>4</a:t>
                </a:r>
                <a:r>
                  <a:rPr lang="en-US" altLang="zh-CN" baseline="30000" dirty="0">
                    <a:latin typeface="Arial" panose="020B0604020202020204" pitchFamily="34" charset="0"/>
                    <a:cs typeface="Arial" panose="020B0604020202020204" pitchFamily="34" charset="0"/>
                  </a:rPr>
                  <a:t>2</a:t>
                </a:r>
                <a:r>
                  <a:rPr lang="en-US" altLang="zh-CN" dirty="0">
                    <a:latin typeface="Arial" panose="020B0604020202020204" pitchFamily="34" charset="0"/>
                    <a:ea typeface="宋体" panose="02010600030101010101" pitchFamily="2" charset="-122"/>
                    <a:cs typeface="Arial" panose="020B0604020202020204" pitchFamily="34" charset="0"/>
                  </a:rPr>
                  <a:t>(n/4)</a:t>
                </a:r>
              </a:p>
            </p:txBody>
          </p:sp>
          <mc:AlternateContent xmlns:mc="http://schemas.openxmlformats.org/markup-compatibility/2006" xmlns:a14="http://schemas.microsoft.com/office/drawing/2010/main">
            <mc:Choice Requires="a14">
              <p:sp>
                <p:nvSpPr>
                  <p:cNvPr id="57" name="Text Box 36"/>
                  <p:cNvSpPr txBox="1">
                    <a:spLocks noChangeArrowheads="1"/>
                  </p:cNvSpPr>
                  <p:nvPr/>
                </p:nvSpPr>
                <p:spPr bwMode="auto">
                  <a:xfrm>
                    <a:off x="682093" y="4327665"/>
                    <a:ext cx="1879403" cy="585418"/>
                  </a:xfrm>
                  <a:prstGeom prst="rect">
                    <a:avLst/>
                  </a:prstGeom>
                  <a:noFill/>
                  <a:ln>
                    <a:noFill/>
                  </a:ln>
                  <a:effectLst/>
                  <a:extLst>
                    <a:ext uri="{909E8E84-426E-40DD-AFC4-6F175D3DCCD1}">
                      <a14:hiddenFill>
                        <a:solidFill>
                          <a:schemeClr val="accent1"/>
                        </a:solidFill>
                      </a14:hiddenFill>
                    </a:ext>
                    <a:ext uri="{91240B29-F687-4F45-9708-019B960494DF}">
                      <a14:hiddenLine w="1587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14:m>
                      <m:oMath xmlns:m="http://schemas.openxmlformats.org/officeDocument/2006/math">
                        <m:r>
                          <m:rPr>
                            <m:nor/>
                          </m:rPr>
                          <a:rPr lang="en-US" altLang="zh-CN" dirty="0">
                            <a:latin typeface="Arial" panose="020B0604020202020204" pitchFamily="34" charset="0"/>
                            <a:cs typeface="Arial" panose="020B0604020202020204" pitchFamily="34" charset="0"/>
                          </a:rPr>
                          <m:t>4</m:t>
                        </m:r>
                        <m:r>
                          <m:rPr>
                            <m:nor/>
                          </m:rPr>
                          <a:rPr lang="en-US" altLang="zh-CN" baseline="30000" dirty="0">
                            <a:latin typeface="Arial" panose="020B0604020202020204" pitchFamily="34" charset="0"/>
                            <a:cs typeface="Arial" panose="020B0604020202020204" pitchFamily="34" charset="0"/>
                          </a:rPr>
                          <m:t>k</m:t>
                        </m:r>
                        <m:r>
                          <m:rPr>
                            <m:nor/>
                          </m:rPr>
                          <a:rPr lang="en-US" altLang="zh-CN" dirty="0">
                            <a:latin typeface="Arial" panose="020B0604020202020204" pitchFamily="34" charset="0"/>
                            <a:cs typeface="Arial" panose="020B0604020202020204" pitchFamily="34" charset="0"/>
                          </a:rPr>
                          <m:t>(</m:t>
                        </m:r>
                        <m:r>
                          <m:rPr>
                            <m:nor/>
                          </m:rPr>
                          <a:rPr lang="en-US" altLang="zh-CN" dirty="0">
                            <a:latin typeface="Arial" panose="020B0604020202020204" pitchFamily="34" charset="0"/>
                            <a:cs typeface="Arial" panose="020B0604020202020204" pitchFamily="34" charset="0"/>
                          </a:rPr>
                          <m:t>n</m:t>
                        </m:r>
                        <m:r>
                          <m:rPr>
                            <m:nor/>
                          </m:rPr>
                          <a:rPr lang="en-US" altLang="zh-CN" dirty="0">
                            <a:latin typeface="Arial" panose="020B0604020202020204" pitchFamily="34" charset="0"/>
                            <a:cs typeface="Arial" panose="020B0604020202020204" pitchFamily="34" charset="0"/>
                          </a:rPr>
                          <m:t> / 2</m:t>
                        </m:r>
                        <m:r>
                          <m:rPr>
                            <m:nor/>
                          </m:rPr>
                          <a:rPr lang="en-US" altLang="zh-CN" baseline="30000" dirty="0">
                            <a:latin typeface="Arial" panose="020B0604020202020204" pitchFamily="34" charset="0"/>
                            <a:cs typeface="Arial" panose="020B0604020202020204" pitchFamily="34" charset="0"/>
                          </a:rPr>
                          <m:t>k</m:t>
                        </m:r>
                        <m:r>
                          <m:rPr>
                            <m:nor/>
                          </m:rPr>
                          <a:rPr lang="en-US" altLang="zh-CN" dirty="0">
                            <a:latin typeface="Arial" panose="020B0604020202020204" pitchFamily="34" charset="0"/>
                            <a:cs typeface="Arial" panose="020B0604020202020204" pitchFamily="34" charset="0"/>
                          </a:rPr>
                          <m:t>)=</m:t>
                        </m:r>
                        <m:r>
                          <a:rPr lang="en-US" altLang="zh-CN" i="1" dirty="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4</a:t>
                    </a:r>
                    <a:r>
                      <a:rPr lang="en-US" altLang="zh-CN" baseline="30000" dirty="0">
                        <a:latin typeface="Arial" panose="020B0604020202020204" pitchFamily="34" charset="0"/>
                        <a:cs typeface="Arial" panose="020B0604020202020204" pitchFamily="34" charset="0"/>
                      </a:rPr>
                      <a:t>log</a:t>
                    </a:r>
                    <a:r>
                      <a:rPr lang="en-US" altLang="zh-CN" baseline="-25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ea typeface="宋体" panose="02010600030101010101" pitchFamily="2" charset="-122"/>
                        <a:cs typeface="Arial" panose="020B0604020202020204" pitchFamily="34" charset="0"/>
                      </a:rPr>
                      <a:t>(n / </a:t>
                    </a:r>
                    <a:r>
                      <a:rPr lang="en-US" altLang="zh-CN"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log</a:t>
                    </a:r>
                    <a:r>
                      <a:rPr lang="en-US" altLang="zh-CN" baseline="-25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ea typeface="宋体" panose="02010600030101010101" pitchFamily="2" charset="-122"/>
                        <a:cs typeface="Arial" panose="020B0604020202020204" pitchFamily="34" charset="0"/>
                      </a:rPr>
                      <a:t>)</a:t>
                    </a:r>
                  </a:p>
                </p:txBody>
              </p:sp>
            </mc:Choice>
            <mc:Fallback xmlns="">
              <p:sp>
                <p:nvSpPr>
                  <p:cNvPr id="57" name="Text Box 36"/>
                  <p:cNvSpPr txBox="1">
                    <a:spLocks noRot="1" noChangeAspect="1" noMove="1" noResize="1" noEditPoints="1" noAdjustHandles="1" noChangeArrowheads="1" noChangeShapeType="1" noTextEdit="1"/>
                  </p:cNvSpPr>
                  <p:nvPr/>
                </p:nvSpPr>
                <p:spPr bwMode="auto">
                  <a:xfrm>
                    <a:off x="682093" y="4327665"/>
                    <a:ext cx="1879403" cy="585418"/>
                  </a:xfrm>
                  <a:prstGeom prst="rect">
                    <a:avLst/>
                  </a:prstGeom>
                  <a:blipFill>
                    <a:blip r:embed="rId4"/>
                    <a:stretch>
                      <a:fillRect l="-1948" t="-3125" r="-3896"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60"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53" name="Text Box 32"/>
            <p:cNvSpPr txBox="1">
              <a:spLocks noChangeArrowheads="1"/>
            </p:cNvSpPr>
            <p:nvPr/>
          </p:nvSpPr>
          <p:spPr bwMode="auto">
            <a:xfrm>
              <a:off x="323528" y="1244007"/>
              <a:ext cx="94167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Work</a:t>
              </a:r>
            </a:p>
          </p:txBody>
        </p:sp>
      </p:grpSp>
      <p:sp>
        <p:nvSpPr>
          <p:cNvPr id="63" name="矩形 62"/>
          <p:cNvSpPr/>
          <p:nvPr/>
        </p:nvSpPr>
        <p:spPr>
          <a:xfrm>
            <a:off x="1159068" y="1883304"/>
            <a:ext cx="4161569" cy="176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 Box 39"/>
          <p:cNvSpPr txBox="1">
            <a:spLocks noChangeArrowheads="1"/>
          </p:cNvSpPr>
          <p:nvPr/>
        </p:nvSpPr>
        <p:spPr bwMode="auto">
          <a:xfrm>
            <a:off x="2987824" y="3765141"/>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p>
        </p:txBody>
      </p:sp>
      <p:sp>
        <p:nvSpPr>
          <p:cNvPr id="71" name="Text Box 39"/>
          <p:cNvSpPr txBox="1">
            <a:spLocks noChangeArrowheads="1"/>
          </p:cNvSpPr>
          <p:nvPr/>
        </p:nvSpPr>
        <p:spPr bwMode="auto">
          <a:xfrm>
            <a:off x="2850368" y="435468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r>
              <a:rPr lang="en-US" altLang="zh-CN" dirty="0">
                <a:latin typeface="Arial" panose="020B0604020202020204" pitchFamily="34" charset="0"/>
                <a:cs typeface="Arial" panose="020B0604020202020204" pitchFamily="34" charset="0"/>
              </a:rPr>
              <a:t>. . . .</a:t>
            </a:r>
          </a:p>
        </p:txBody>
      </p:sp>
      <p:sp>
        <p:nvSpPr>
          <p:cNvPr id="46" name="矩形 45"/>
          <p:cNvSpPr/>
          <p:nvPr/>
        </p:nvSpPr>
        <p:spPr>
          <a:xfrm>
            <a:off x="1159067" y="2631239"/>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221612" y="2631239"/>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291022" y="2632952"/>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353567" y="2632952"/>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59067" y="3353460"/>
            <a:ext cx="880978" cy="262252"/>
            <a:chOff x="1159067" y="3353460"/>
            <a:chExt cx="880978" cy="262252"/>
          </a:xfrm>
        </p:grpSpPr>
        <p:sp>
          <p:nvSpPr>
            <p:cNvPr id="66" name="矩形 65"/>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59" name="矩形 58"/>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2245593" y="3348217"/>
            <a:ext cx="880978" cy="262252"/>
            <a:chOff x="1159067" y="3353460"/>
            <a:chExt cx="880978" cy="262252"/>
          </a:xfrm>
        </p:grpSpPr>
        <p:sp>
          <p:nvSpPr>
            <p:cNvPr id="62" name="矩形 61"/>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75" name="矩形 74"/>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3347107" y="3337874"/>
            <a:ext cx="880978" cy="262252"/>
            <a:chOff x="1159067" y="3353460"/>
            <a:chExt cx="880978" cy="262252"/>
          </a:xfrm>
        </p:grpSpPr>
        <p:sp>
          <p:nvSpPr>
            <p:cNvPr id="77" name="矩形 76"/>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79" name="矩形 78"/>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4416245" y="3328950"/>
            <a:ext cx="880978" cy="262252"/>
            <a:chOff x="1159067" y="3353460"/>
            <a:chExt cx="880978" cy="262252"/>
          </a:xfrm>
        </p:grpSpPr>
        <p:sp>
          <p:nvSpPr>
            <p:cNvPr id="81" name="矩形 80"/>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83" name="矩形 82"/>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Text Box 35"/>
          <p:cNvSpPr txBox="1">
            <a:spLocks noChangeArrowheads="1"/>
          </p:cNvSpPr>
          <p:nvPr/>
        </p:nvSpPr>
        <p:spPr bwMode="auto">
          <a:xfrm>
            <a:off x="1431513" y="3581196"/>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85" name="Text Box 35"/>
          <p:cNvSpPr txBox="1">
            <a:spLocks noChangeArrowheads="1"/>
          </p:cNvSpPr>
          <p:nvPr/>
        </p:nvSpPr>
        <p:spPr bwMode="auto">
          <a:xfrm>
            <a:off x="2522576" y="3576578"/>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86" name="Text Box 35"/>
          <p:cNvSpPr txBox="1">
            <a:spLocks noChangeArrowheads="1"/>
          </p:cNvSpPr>
          <p:nvPr/>
        </p:nvSpPr>
        <p:spPr bwMode="auto">
          <a:xfrm>
            <a:off x="3625686" y="3572075"/>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87" name="Text Box 35"/>
          <p:cNvSpPr txBox="1">
            <a:spLocks noChangeArrowheads="1"/>
          </p:cNvSpPr>
          <p:nvPr/>
        </p:nvSpPr>
        <p:spPr bwMode="auto">
          <a:xfrm>
            <a:off x="4699906" y="3576578"/>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109A046C-E9D2-4942-B2A6-FEBB8CD94C3A}"/>
                  </a:ext>
                </a:extLst>
              </p:cNvPr>
              <p:cNvSpPr txBox="1"/>
              <p:nvPr/>
            </p:nvSpPr>
            <p:spPr>
              <a:xfrm>
                <a:off x="2806327" y="5185651"/>
                <a:ext cx="3012620" cy="653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e>
                      </m:d>
                      <m:r>
                        <a:rPr lang="en-US" altLang="zh-CN" sz="2400" b="0" i="1"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65" name="文本框 64">
                <a:extLst>
                  <a:ext uri="{FF2B5EF4-FFF2-40B4-BE49-F238E27FC236}">
                    <a16:creationId xmlns:a16="http://schemas.microsoft.com/office/drawing/2014/main" id="{109A046C-E9D2-4942-B2A6-FEBB8CD94C3A}"/>
                  </a:ext>
                </a:extLst>
              </p:cNvPr>
              <p:cNvSpPr txBox="1">
                <a:spLocks noRot="1" noChangeAspect="1" noMove="1" noResize="1" noEditPoints="1" noAdjustHandles="1" noChangeArrowheads="1" noChangeShapeType="1" noTextEdit="1"/>
              </p:cNvSpPr>
              <p:nvPr/>
            </p:nvSpPr>
            <p:spPr>
              <a:xfrm>
                <a:off x="2806327" y="5185651"/>
                <a:ext cx="3012620" cy="65312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AC427A94-573F-4B9B-BCA6-C9A804E8BE56}"/>
                  </a:ext>
                </a:extLst>
              </p:cNvPr>
              <p:cNvSpPr txBox="1"/>
              <p:nvPr/>
            </p:nvSpPr>
            <p:spPr>
              <a:xfrm>
                <a:off x="2771800" y="5925964"/>
                <a:ext cx="6030882" cy="486800"/>
              </a:xfrm>
              <a:prstGeom prst="rect">
                <a:avLst/>
              </a:prstGeom>
              <a:noFill/>
            </p:spPr>
            <p:txBody>
              <a:bodyPr wrap="none" rtlCol="0">
                <a:spAutoFit/>
              </a:bodyPr>
              <a:lstStyle/>
              <a:p>
                <a:r>
                  <a:rPr lang="en-US" altLang="zh-CN" sz="2400" dirty="0"/>
                  <a:t>Total work =</a:t>
                </a:r>
                <a14:m>
                  <m:oMath xmlns:m="http://schemas.openxmlformats.org/officeDocument/2006/math">
                    <m:nary>
                      <m:naryPr>
                        <m:chr m:val="∑"/>
                        <m:ctrlPr>
                          <a:rPr lang="en-US" altLang="zh-CN" sz="240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m:rPr>
                            <m:nor/>
                          </m:rPr>
                          <a:rPr lang="en-US" altLang="zh-CN" sz="2400" b="0" i="0" baseline="30000" dirty="0" smtClean="0">
                            <a:latin typeface="Arial" panose="020B0604020202020204" pitchFamily="34" charset="0"/>
                            <a:cs typeface="Arial" panose="020B0604020202020204" pitchFamily="34" charset="0"/>
                          </a:rPr>
                          <m:t>k</m:t>
                        </m:r>
                      </m:sup>
                      <m:e>
                        <m:r>
                          <m:rPr>
                            <m:nor/>
                          </m:rPr>
                          <a:rPr lang="en-US" altLang="zh-CN" sz="2400" b="0" i="0" dirty="0" smtClean="0">
                            <a:latin typeface="Arial" panose="020B0604020202020204" pitchFamily="34" charset="0"/>
                            <a:cs typeface="Arial" panose="020B0604020202020204" pitchFamily="34" charset="0"/>
                          </a:rPr>
                          <m:t>4</m:t>
                        </m:r>
                        <m:r>
                          <m:rPr>
                            <m:nor/>
                          </m:rPr>
                          <a:rPr lang="en-US" altLang="zh-CN" sz="2400" b="0" i="0" baseline="30000" dirty="0" smtClean="0">
                            <a:latin typeface="Arial" panose="020B0604020202020204" pitchFamily="34" charset="0"/>
                            <a:cs typeface="Arial" panose="020B0604020202020204" pitchFamily="34" charset="0"/>
                          </a:rPr>
                          <m:t>i</m:t>
                        </m:r>
                        <m:r>
                          <m:rPr>
                            <m:nor/>
                          </m:rPr>
                          <a:rPr lang="en-US" altLang="zh-CN" sz="2400" dirty="0">
                            <a:latin typeface="Arial" panose="020B0604020202020204" pitchFamily="34" charset="0"/>
                            <a:cs typeface="Arial" panose="020B0604020202020204" pitchFamily="34" charset="0"/>
                          </a:rPr>
                          <m:t>(</m:t>
                        </m:r>
                        <m:r>
                          <m:rPr>
                            <m:nor/>
                          </m:rPr>
                          <a:rPr lang="en-US" altLang="zh-CN" sz="2400" dirty="0">
                            <a:latin typeface="Arial" panose="020B0604020202020204" pitchFamily="34" charset="0"/>
                            <a:cs typeface="Arial" panose="020B0604020202020204" pitchFamily="34" charset="0"/>
                          </a:rPr>
                          <m:t>n</m:t>
                        </m:r>
                        <m:r>
                          <m:rPr>
                            <m:nor/>
                          </m:rPr>
                          <a:rPr lang="en-US" altLang="zh-CN" sz="2400" dirty="0">
                            <a:latin typeface="Arial" panose="020B0604020202020204" pitchFamily="34" charset="0"/>
                            <a:cs typeface="Arial" panose="020B0604020202020204" pitchFamily="34" charset="0"/>
                          </a:rPr>
                          <m:t> / 2</m:t>
                        </m:r>
                        <m:r>
                          <m:rPr>
                            <m:nor/>
                          </m:rPr>
                          <a:rPr lang="en-US" altLang="zh-CN" sz="2400" b="0" i="0" baseline="30000" dirty="0" smtClean="0">
                            <a:latin typeface="Arial" panose="020B0604020202020204" pitchFamily="34" charset="0"/>
                            <a:cs typeface="Arial" panose="020B0604020202020204" pitchFamily="34" charset="0"/>
                          </a:rPr>
                          <m:t>i</m:t>
                        </m:r>
                        <m:r>
                          <m:rPr>
                            <m:nor/>
                          </m:rPr>
                          <a:rPr lang="en-US" altLang="zh-CN" sz="2400" dirty="0">
                            <a:latin typeface="Arial" panose="020B0604020202020204" pitchFamily="34" charset="0"/>
                            <a:cs typeface="Arial" panose="020B0604020202020204" pitchFamily="34" charset="0"/>
                          </a:rPr>
                          <m:t>)</m:t>
                        </m:r>
                        <m:r>
                          <m:rPr>
                            <m:nor/>
                          </m:rPr>
                          <a:rPr lang="en-US" altLang="zh-CN" sz="2400" b="0" i="0" dirty="0" smtClean="0">
                            <a:latin typeface="Arial" panose="020B0604020202020204" pitchFamily="34" charset="0"/>
                            <a:cs typeface="Arial" panose="020B0604020202020204" pitchFamily="34"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m:rPr>
                                <m:nor/>
                              </m:rPr>
                              <a:rPr lang="en-US" altLang="zh-CN" sz="2400" b="0" i="0" baseline="30000" dirty="0" smtClean="0">
                                <a:latin typeface="Arial" panose="020B0604020202020204" pitchFamily="34" charset="0"/>
                                <a:cs typeface="Arial" panose="020B0604020202020204" pitchFamily="34" charset="0"/>
                              </a:rPr>
                              <m:t>k</m:t>
                            </m:r>
                          </m:sup>
                          <m:e>
                            <m:r>
                              <a:rPr lang="en-US" altLang="zh-CN" sz="2400" i="1" dirty="0" smtClean="0">
                                <a:latin typeface="Cambria Math" panose="02040503050406030204" pitchFamily="18" charset="0"/>
                                <a:cs typeface="Arial" panose="020B0604020202020204" pitchFamily="34" charset="0"/>
                              </a:rPr>
                              <m:t> </m:t>
                            </m:r>
                            <m:r>
                              <m:rPr>
                                <m:nor/>
                              </m:rPr>
                              <a:rPr lang="en-US" altLang="zh-CN" sz="2400" dirty="0">
                                <a:latin typeface="Arial" panose="020B0604020202020204" pitchFamily="34" charset="0"/>
                                <a:cs typeface="Arial" panose="020B0604020202020204" pitchFamily="34" charset="0"/>
                              </a:rPr>
                              <m:t>n</m:t>
                            </m:r>
                            <m:r>
                              <m:rPr>
                                <m:nor/>
                              </m:rPr>
                              <a:rPr lang="en-US" altLang="zh-CN" sz="2400" dirty="0">
                                <a:latin typeface="Arial" panose="020B0604020202020204" pitchFamily="34" charset="0"/>
                                <a:cs typeface="Arial" panose="020B0604020202020204" pitchFamily="34" charset="0"/>
                              </a:rPr>
                              <m:t>2</m:t>
                            </m:r>
                            <m:r>
                              <m:rPr>
                                <m:nor/>
                              </m:rPr>
                              <a:rPr lang="en-US" altLang="zh-CN" sz="2400" b="0" i="0" baseline="30000" dirty="0" smtClean="0">
                                <a:latin typeface="Arial" panose="020B0604020202020204" pitchFamily="34" charset="0"/>
                                <a:cs typeface="Arial" panose="020B0604020202020204" pitchFamily="34" charset="0"/>
                              </a:rPr>
                              <m:t>i</m:t>
                            </m:r>
                          </m:e>
                        </m:nary>
                      </m:e>
                    </m:nary>
                    <m:r>
                      <a:rPr lang="en-US" altLang="zh-CN" sz="2400" b="0" i="1" smtClean="0">
                        <a:latin typeface="Cambria Math" panose="02040503050406030204" pitchFamily="18" charset="0"/>
                      </a:rPr>
                      <m:t>=</m:t>
                    </m:r>
                    <m:r>
                      <m:rPr>
                        <m:sty m:val="p"/>
                      </m:rPr>
                      <a:rPr lang="el-GR" altLang="zh-CN" sz="2400" i="1">
                        <a:latin typeface="Cambria Math" panose="02040503050406030204" pitchFamily="18" charset="0"/>
                        <a:ea typeface="Cambria Math" panose="02040503050406030204" pitchFamily="18" charset="0"/>
                      </a:rPr>
                      <m:t>Θ</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𝑛</m:t>
                    </m:r>
                    <m:r>
                      <a:rPr lang="en-US" altLang="zh-CN" sz="2400" i="1" baseline="30000">
                        <a:latin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m:t>
                    </m:r>
                  </m:oMath>
                </a14:m>
                <a:endParaRPr lang="zh-CN" altLang="en-US" sz="2400" baseline="30000" dirty="0"/>
              </a:p>
            </p:txBody>
          </p:sp>
        </mc:Choice>
        <mc:Fallback xmlns="">
          <p:sp>
            <p:nvSpPr>
              <p:cNvPr id="67" name="文本框 66">
                <a:extLst>
                  <a:ext uri="{FF2B5EF4-FFF2-40B4-BE49-F238E27FC236}">
                    <a16:creationId xmlns:a16="http://schemas.microsoft.com/office/drawing/2014/main" id="{AC427A94-573F-4B9B-BCA6-C9A804E8BE56}"/>
                  </a:ext>
                </a:extLst>
              </p:cNvPr>
              <p:cNvSpPr txBox="1">
                <a:spLocks noRot="1" noChangeAspect="1" noMove="1" noResize="1" noEditPoints="1" noAdjustHandles="1" noChangeArrowheads="1" noChangeShapeType="1" noTextEdit="1"/>
              </p:cNvSpPr>
              <p:nvPr/>
            </p:nvSpPr>
            <p:spPr>
              <a:xfrm>
                <a:off x="2771800" y="5925964"/>
                <a:ext cx="6030882" cy="486800"/>
              </a:xfrm>
              <a:prstGeom prst="rect">
                <a:avLst/>
              </a:prstGeom>
              <a:blipFill>
                <a:blip r:embed="rId6"/>
                <a:stretch>
                  <a:fillRect l="-1618" t="-5000" b="-27500"/>
                </a:stretch>
              </a:blipFill>
            </p:spPr>
            <p:txBody>
              <a:bodyPr/>
              <a:lstStyle/>
              <a:p>
                <a:r>
                  <a:rPr lang="en-US">
                    <a:noFill/>
                  </a:rPr>
                  <a:t> </a:t>
                </a:r>
              </a:p>
            </p:txBody>
          </p:sp>
        </mc:Fallback>
      </mc:AlternateContent>
      <p:pic>
        <p:nvPicPr>
          <p:cNvPr id="88" name="Picture 87" descr="temp.png"/>
          <p:cNvPicPr>
            <a:picLocks noChangeAspect="1"/>
          </p:cNvPicPr>
          <p:nvPr/>
        </p:nvPicPr>
        <p:blipFill>
          <a:blip r:embed="rId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5991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Karatsuba trick</a:t>
            </a:r>
            <a:endParaRPr lang="en-US" altLang="en-US" dirty="0">
              <a:latin typeface="Arial" charset="0"/>
              <a:cs typeface="Arial" charset="0"/>
            </a:endParaRPr>
          </a:p>
        </p:txBody>
      </p:sp>
      <p:sp>
        <p:nvSpPr>
          <p:cNvPr id="8195" name="Rectangle 3"/>
          <p:cNvSpPr>
            <a:spLocks noGrp="1" noChangeArrowheads="1"/>
          </p:cNvSpPr>
          <p:nvPr>
            <p:ph type="body" idx="1"/>
          </p:nvPr>
        </p:nvSpPr>
        <p:spPr>
          <a:xfrm>
            <a:off x="457200" y="1417638"/>
            <a:ext cx="8229600" cy="4708525"/>
          </a:xfrm>
        </p:spPr>
        <p:txBody>
          <a:bodyPr/>
          <a:lstStyle/>
          <a:p>
            <a:r>
              <a:rPr lang="en-US" altLang="zh-CN" dirty="0"/>
              <a:t>To multiply two</a:t>
            </a:r>
            <a:r>
              <a:rPr lang="en-US" altLang="zh-CN" dirty="0">
                <a:uFill>
                  <a:solidFill>
                    <a:srgbClr val="0048AA"/>
                  </a:solidFill>
                </a:uFill>
              </a:rPr>
              <a:t> </a:t>
            </a:r>
            <a:r>
              <a:rPr lang="en-US" altLang="zh-CN" i="1" dirty="0">
                <a:uFill>
                  <a:solidFill>
                    <a:srgbClr val="0048AA"/>
                  </a:solidFill>
                </a:uFill>
                <a:latin typeface="Times"/>
                <a:ea typeface="Times"/>
                <a:cs typeface="Times"/>
                <a:sym typeface="Times"/>
              </a:rPr>
              <a:t>n</a:t>
            </a:r>
            <a:r>
              <a:rPr lang="en-US" altLang="zh-CN" dirty="0">
                <a:uFill>
                  <a:solidFill>
                    <a:srgbClr val="0048AA"/>
                  </a:solidFill>
                </a:uFill>
              </a:rPr>
              <a:t>-bit integers </a:t>
            </a:r>
            <a:r>
              <a:rPr lang="en-US" altLang="zh-CN" i="1" dirty="0">
                <a:uFill>
                  <a:solidFill>
                    <a:srgbClr val="0048AA"/>
                  </a:solidFill>
                </a:uFill>
                <a:latin typeface="Times"/>
                <a:ea typeface="Times"/>
                <a:cs typeface="Times"/>
                <a:sym typeface="Times"/>
              </a:rPr>
              <a:t>x</a:t>
            </a:r>
            <a:r>
              <a:rPr lang="en-US" altLang="zh-CN" dirty="0">
                <a:uFill>
                  <a:solidFill>
                    <a:srgbClr val="0048AA"/>
                  </a:solidFill>
                </a:uFill>
              </a:rPr>
              <a:t> and </a:t>
            </a:r>
            <a:r>
              <a:rPr lang="en-US" altLang="zh-CN" i="1" dirty="0">
                <a:uFill>
                  <a:solidFill>
                    <a:srgbClr val="0048AA"/>
                  </a:solidFill>
                </a:uFill>
                <a:latin typeface="Times"/>
                <a:ea typeface="Times"/>
                <a:cs typeface="Times"/>
                <a:sym typeface="Times"/>
              </a:rPr>
              <a:t>y</a:t>
            </a:r>
            <a:r>
              <a:rPr lang="en-US" altLang="zh-CN" dirty="0">
                <a:uFill>
                  <a:solidFill>
                    <a:srgbClr val="0048AA"/>
                  </a:solidFill>
                </a:uFill>
              </a:rPr>
              <a:t>:</a:t>
            </a:r>
          </a:p>
          <a:p>
            <a:endParaRPr lang="en-US" altLang="zh-CN" dirty="0">
              <a:uFill>
                <a:solidFill>
                  <a:srgbClr val="0048AA"/>
                </a:solidFill>
              </a:uFill>
            </a:endParaRPr>
          </a:p>
          <a:p>
            <a:pPr lvl="1"/>
            <a:r>
              <a:rPr lang="en-US" altLang="zh-CN" dirty="0"/>
              <a:t>Divide </a:t>
            </a:r>
            <a:r>
              <a:rPr lang="en-US" altLang="zh-CN" i="1" dirty="0">
                <a:latin typeface="Times"/>
                <a:ea typeface="Times"/>
                <a:cs typeface="Times"/>
                <a:sym typeface="Times"/>
              </a:rPr>
              <a:t>x</a:t>
            </a:r>
            <a:r>
              <a:rPr lang="en-US" altLang="zh-CN" dirty="0"/>
              <a:t> and </a:t>
            </a:r>
            <a:r>
              <a:rPr lang="en-US" altLang="zh-CN" i="1" dirty="0">
                <a:latin typeface="Times"/>
                <a:ea typeface="Times"/>
                <a:cs typeface="Times"/>
                <a:sym typeface="Times"/>
              </a:rPr>
              <a:t>y</a:t>
            </a:r>
            <a:r>
              <a:rPr lang="en-US" altLang="zh-CN" dirty="0"/>
              <a:t> into low- and high-order bits.</a:t>
            </a:r>
          </a:p>
          <a:p>
            <a:pPr lvl="1"/>
            <a:r>
              <a:rPr lang="en-US" altLang="zh-CN" dirty="0"/>
              <a:t>To compute middle term</a:t>
            </a:r>
            <a:r>
              <a:rPr lang="en-US" altLang="zh-CN" dirty="0">
                <a:uFill>
                  <a:solidFill>
                    <a:srgbClr val="0048AA"/>
                  </a:solidFill>
                </a:uFill>
              </a:rPr>
              <a:t> </a:t>
            </a:r>
            <a:r>
              <a:rPr lang="en-US" altLang="zh-CN" i="1" dirty="0" err="1">
                <a:uFill>
                  <a:solidFill>
                    <a:srgbClr val="0048AA"/>
                  </a:solidFill>
                </a:uFill>
                <a:latin typeface="Times"/>
                <a:ea typeface="Times"/>
                <a:cs typeface="Times"/>
                <a:sym typeface="Times"/>
              </a:rPr>
              <a:t>bc</a:t>
            </a:r>
            <a:r>
              <a:rPr lang="en-US" altLang="zh-CN" i="1" dirty="0">
                <a:uFill>
                  <a:solidFill>
                    <a:srgbClr val="0048AA"/>
                  </a:solidFill>
                </a:uFill>
                <a:latin typeface="Times"/>
                <a:ea typeface="Times"/>
                <a:cs typeface="Times"/>
                <a:sym typeface="Times"/>
              </a:rPr>
              <a:t> + ad</a:t>
            </a:r>
            <a:r>
              <a:rPr lang="en-US" altLang="zh-CN" dirty="0">
                <a:uFill>
                  <a:solidFill>
                    <a:srgbClr val="0048AA"/>
                  </a:solidFill>
                </a:uFill>
              </a:rPr>
              <a:t>, use identity:</a:t>
            </a:r>
          </a:p>
          <a:p>
            <a:pPr marL="0" lvl="1">
              <a:buFont typeface="Arial" panose="020B0604020202020204" pitchFamily="34" charset="0"/>
              <a:buChar char="•"/>
            </a:pPr>
            <a:endParaRPr lang="en-US" altLang="zh-CN" dirty="0"/>
          </a:p>
          <a:p>
            <a:pPr marL="0" lvl="1">
              <a:buFont typeface="Arial" panose="020B0604020202020204" pitchFamily="34" charset="0"/>
              <a:buChar char="•"/>
            </a:pPr>
            <a:endParaRPr lang="en-US" altLang="zh-CN" dirty="0"/>
          </a:p>
          <a:p>
            <a:pPr marL="0" lvl="1">
              <a:buFont typeface="Arial" panose="020B0604020202020204" pitchFamily="34" charset="0"/>
              <a:buChar char="•"/>
            </a:pPr>
            <a:endParaRPr lang="en-US" altLang="zh-CN" dirty="0"/>
          </a:p>
          <a:p>
            <a:pPr marL="0" lvl="1">
              <a:buFont typeface="Arial" panose="020B0604020202020204" pitchFamily="34" charset="0"/>
              <a:buChar char="•"/>
            </a:pPr>
            <a:r>
              <a:rPr lang="en-US" altLang="zh-CN" sz="2000" dirty="0"/>
              <a:t>Multiply only </a:t>
            </a:r>
            <a:r>
              <a:rPr lang="en-US" altLang="zh-CN" sz="2000" dirty="0">
                <a:solidFill>
                  <a:srgbClr val="8D3124"/>
                </a:solidFill>
                <a:uFill>
                  <a:solidFill>
                    <a:srgbClr val="8D3124"/>
                  </a:solidFill>
                </a:uFill>
              </a:rPr>
              <a:t>three</a:t>
            </a:r>
            <a:r>
              <a:rPr lang="en-US" altLang="zh-CN" sz="2000" dirty="0">
                <a:solidFill>
                  <a:srgbClr val="D81E00"/>
                </a:solidFill>
                <a:uFill>
                  <a:solidFill>
                    <a:srgbClr val="D81E00"/>
                  </a:solidFill>
                </a:uFill>
              </a:rPr>
              <a:t> </a:t>
            </a:r>
            <a:r>
              <a:rPr lang="en-US" altLang="zh-CN" sz="2000" dirty="0">
                <a:latin typeface="Times"/>
                <a:ea typeface="Times"/>
                <a:cs typeface="Times"/>
                <a:sym typeface="Times"/>
              </a:rPr>
              <a:t>½</a:t>
            </a:r>
            <a:r>
              <a:rPr lang="en-US" altLang="zh-CN" sz="2000" i="1" dirty="0">
                <a:latin typeface="Times"/>
                <a:ea typeface="Times"/>
                <a:cs typeface="Times"/>
                <a:sym typeface="Times"/>
              </a:rPr>
              <a:t>n</a:t>
            </a:r>
            <a:r>
              <a:rPr lang="en-US" altLang="zh-CN" sz="2000" dirty="0"/>
              <a:t>-bit integers, recursively.</a:t>
            </a:r>
          </a:p>
          <a:p>
            <a:pPr lvl="1"/>
            <a:endParaRPr lang="en-US" altLang="en-US" dirty="0">
              <a:latin typeface="Arial" charset="0"/>
              <a:cs typeface="Arial" charset="0"/>
            </a:endParaRPr>
          </a:p>
        </p:txBody>
      </p:sp>
      <p:grpSp>
        <p:nvGrpSpPr>
          <p:cNvPr id="6" name="Group"/>
          <p:cNvGrpSpPr/>
          <p:nvPr/>
        </p:nvGrpSpPr>
        <p:grpSpPr>
          <a:xfrm>
            <a:off x="2510746" y="3068960"/>
            <a:ext cx="4122507" cy="555529"/>
            <a:chOff x="42623" y="50799"/>
            <a:chExt cx="5064756" cy="671616"/>
          </a:xfrm>
        </p:grpSpPr>
        <p:sp>
          <p:nvSpPr>
            <p:cNvPr id="7" name="Rectangle"/>
            <p:cNvSpPr/>
            <p:nvPr/>
          </p:nvSpPr>
          <p:spPr>
            <a:xfrm>
              <a:off x="42623" y="50799"/>
              <a:ext cx="5064756" cy="671616"/>
            </a:xfrm>
            <a:prstGeom prst="rect">
              <a:avLst/>
            </a:prstGeom>
            <a:solidFill>
              <a:srgbClr val="E6ECF7"/>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sz="2000"/>
            </a:p>
          </p:txBody>
        </p:sp>
        <p:sp>
          <p:nvSpPr>
            <p:cNvPr id="8" name="bc + ad  =  ac + bd  –  (a – b) (c – d)"/>
            <p:cNvSpPr txBox="1"/>
            <p:nvPr/>
          </p:nvSpPr>
          <p:spPr>
            <a:xfrm>
              <a:off x="272032" y="181647"/>
              <a:ext cx="3958844" cy="305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defRPr sz="2400">
                  <a:solidFill>
                    <a:srgbClr val="000000"/>
                  </a:solidFill>
                  <a:latin typeface="Times"/>
                  <a:ea typeface="Times"/>
                  <a:cs typeface="Times"/>
                  <a:sym typeface="Times"/>
                </a:defRPr>
              </a:pPr>
              <a:r>
                <a:rPr sz="2000" i="1" dirty="0" err="1"/>
                <a:t>bc</a:t>
              </a:r>
              <a:r>
                <a:rPr sz="2000" dirty="0"/>
                <a:t> + </a:t>
              </a:r>
              <a:r>
                <a:rPr sz="2000" i="1" dirty="0"/>
                <a:t>ad  </a:t>
              </a:r>
              <a:r>
                <a:rPr sz="2000" dirty="0"/>
                <a:t>=</a:t>
              </a:r>
              <a:r>
                <a:rPr sz="2000" i="1" dirty="0"/>
                <a:t>  ac</a:t>
              </a:r>
              <a:r>
                <a:rPr sz="2000" dirty="0"/>
                <a:t> + </a:t>
              </a:r>
              <a:r>
                <a:rPr sz="2000" i="1" dirty="0" err="1"/>
                <a:t>bd</a:t>
              </a:r>
              <a:r>
                <a:rPr sz="2000" dirty="0"/>
                <a:t>  –  (</a:t>
              </a:r>
              <a:r>
                <a:rPr sz="2000" i="1" dirty="0"/>
                <a:t>a – b</a:t>
              </a:r>
              <a:r>
                <a:rPr sz="2000" dirty="0"/>
                <a:t>) (</a:t>
              </a:r>
              <a:r>
                <a:rPr sz="2000" i="1" dirty="0"/>
                <a:t>c – d</a:t>
              </a:r>
              <a:r>
                <a:rPr sz="2000" dirty="0"/>
                <a:t>)</a:t>
              </a:r>
            </a:p>
          </p:txBody>
        </p:sp>
      </p:grpSp>
      <p:pic>
        <p:nvPicPr>
          <p:cNvPr id="8196" name="Picture 819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701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4950330" y="5855157"/>
            <a:ext cx="1630027" cy="380092"/>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177412" y="5855157"/>
            <a:ext cx="3208793" cy="386131"/>
            <a:chOff x="4283968" y="6041041"/>
            <a:chExt cx="3208793" cy="386131"/>
          </a:xfrm>
        </p:grpSpPr>
        <p:sp>
          <p:nvSpPr>
            <p:cNvPr id="57" name="圆角矩形 56"/>
            <p:cNvSpPr/>
            <p:nvPr/>
          </p:nvSpPr>
          <p:spPr>
            <a:xfrm>
              <a:off x="7119246" y="6046892"/>
              <a:ext cx="373515" cy="380280"/>
            </a:xfrm>
            <a:prstGeom prst="round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283968" y="6041041"/>
              <a:ext cx="373515" cy="380280"/>
            </a:xfrm>
            <a:prstGeom prst="round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378343" y="5864948"/>
            <a:ext cx="1524512" cy="385519"/>
            <a:chOff x="2484899" y="6050832"/>
            <a:chExt cx="1524512" cy="385519"/>
          </a:xfrm>
        </p:grpSpPr>
        <p:sp>
          <p:nvSpPr>
            <p:cNvPr id="55" name="圆角矩形 54"/>
            <p:cNvSpPr/>
            <p:nvPr/>
          </p:nvSpPr>
          <p:spPr>
            <a:xfrm>
              <a:off x="3635896" y="6050832"/>
              <a:ext cx="373515" cy="3802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2484899" y="6056071"/>
              <a:ext cx="373515" cy="3802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401548" y="4915869"/>
            <a:ext cx="3153222" cy="348358"/>
            <a:chOff x="5508104" y="5101753"/>
            <a:chExt cx="3153222" cy="348358"/>
          </a:xfrm>
        </p:grpSpPr>
        <p:sp>
          <p:nvSpPr>
            <p:cNvPr id="27" name="圆角矩形 26"/>
            <p:cNvSpPr/>
            <p:nvPr/>
          </p:nvSpPr>
          <p:spPr>
            <a:xfrm>
              <a:off x="5508104" y="5101962"/>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688671" y="5101753"/>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7306004" y="5103836"/>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8265282" y="5101753"/>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70" name="Rectangle 2"/>
          <p:cNvSpPr>
            <a:spLocks noGrp="1" noChangeArrowheads="1"/>
          </p:cNvSpPr>
          <p:nvPr>
            <p:ph type="title"/>
          </p:nvPr>
        </p:nvSpPr>
        <p:spPr/>
        <p:txBody>
          <a:bodyPr/>
          <a:lstStyle/>
          <a:p>
            <a:r>
              <a:rPr lang="en-US" altLang="zh-CN" dirty="0"/>
              <a:t>Divide-and-conquer multiplication</a:t>
            </a:r>
            <a:endParaRPr lang="en-US" altLang="en-US" dirty="0">
              <a:latin typeface="Arial" charset="0"/>
              <a:cs typeface="Arial" charset="0"/>
            </a:endParaRPr>
          </a:p>
        </p:txBody>
      </p:sp>
      <p:sp>
        <p:nvSpPr>
          <p:cNvPr id="7171" name="Rectangle 3"/>
          <p:cNvSpPr>
            <a:spLocks noGrp="1" noChangeArrowheads="1"/>
          </p:cNvSpPr>
          <p:nvPr>
            <p:ph type="body" idx="1"/>
          </p:nvPr>
        </p:nvSpPr>
        <p:spPr>
          <a:xfrm>
            <a:off x="435914" y="1600199"/>
            <a:ext cx="8229600" cy="4525963"/>
          </a:xfrm>
        </p:spPr>
        <p:txBody>
          <a:bodyPr/>
          <a:lstStyle/>
          <a:p>
            <a:r>
              <a:rPr lang="en-US" altLang="zh-CN" dirty="0"/>
              <a:t>To multiply two</a:t>
            </a:r>
            <a:r>
              <a:rPr lang="en-US" altLang="zh-CN" dirty="0">
                <a:uFill>
                  <a:solidFill>
                    <a:srgbClr val="0048AA"/>
                  </a:solidFill>
                </a:uFill>
              </a:rPr>
              <a:t> </a:t>
            </a:r>
            <a:r>
              <a:rPr lang="en-US" altLang="zh-CN" i="1" dirty="0">
                <a:uFill>
                  <a:solidFill>
                    <a:srgbClr val="0048AA"/>
                  </a:solidFill>
                </a:uFill>
                <a:latin typeface="Times"/>
                <a:ea typeface="Times"/>
                <a:cs typeface="Times"/>
                <a:sym typeface="Times"/>
              </a:rPr>
              <a:t>n</a:t>
            </a:r>
            <a:r>
              <a:rPr lang="en-US" altLang="zh-CN" dirty="0">
                <a:uFill>
                  <a:solidFill>
                    <a:srgbClr val="0048AA"/>
                  </a:solidFill>
                </a:uFill>
              </a:rPr>
              <a:t>-bit integers </a:t>
            </a:r>
            <a:r>
              <a:rPr lang="en-US" altLang="zh-CN" i="1" dirty="0">
                <a:uFill>
                  <a:solidFill>
                    <a:srgbClr val="0048AA"/>
                  </a:solidFill>
                </a:uFill>
                <a:latin typeface="Times"/>
                <a:ea typeface="Times"/>
                <a:cs typeface="Times"/>
                <a:sym typeface="Times"/>
              </a:rPr>
              <a:t>x</a:t>
            </a:r>
            <a:r>
              <a:rPr lang="en-US" altLang="zh-CN" dirty="0">
                <a:uFill>
                  <a:solidFill>
                    <a:srgbClr val="0048AA"/>
                  </a:solidFill>
                </a:uFill>
              </a:rPr>
              <a:t> and </a:t>
            </a:r>
            <a:r>
              <a:rPr lang="en-US" altLang="zh-CN" i="1" dirty="0">
                <a:uFill>
                  <a:solidFill>
                    <a:srgbClr val="0048AA"/>
                  </a:solidFill>
                </a:uFill>
                <a:latin typeface="Times"/>
                <a:ea typeface="Times"/>
                <a:cs typeface="Times"/>
                <a:sym typeface="Times"/>
              </a:rPr>
              <a:t>y</a:t>
            </a:r>
            <a:r>
              <a:rPr lang="en-US" altLang="zh-CN" dirty="0">
                <a:uFill>
                  <a:solidFill>
                    <a:srgbClr val="0048AA"/>
                  </a:solidFill>
                </a:uFill>
              </a:rPr>
              <a:t>:</a:t>
            </a:r>
          </a:p>
          <a:p>
            <a:pPr lvl="1"/>
            <a:r>
              <a:rPr lang="en-US" altLang="zh-CN" dirty="0"/>
              <a:t>Divide </a:t>
            </a:r>
            <a:r>
              <a:rPr lang="en-US" altLang="zh-CN" i="1" dirty="0">
                <a:latin typeface="Times"/>
                <a:ea typeface="Times"/>
                <a:cs typeface="Times"/>
                <a:sym typeface="Times"/>
              </a:rPr>
              <a:t>x</a:t>
            </a:r>
            <a:r>
              <a:rPr lang="en-US" altLang="zh-CN" dirty="0"/>
              <a:t> and </a:t>
            </a:r>
            <a:r>
              <a:rPr lang="en-US" altLang="zh-CN" i="1" dirty="0">
                <a:latin typeface="Times"/>
                <a:ea typeface="Times"/>
                <a:cs typeface="Times"/>
                <a:sym typeface="Times"/>
              </a:rPr>
              <a:t>y</a:t>
            </a:r>
            <a:r>
              <a:rPr lang="en-US" altLang="zh-CN" dirty="0"/>
              <a:t> into low- and high-order bits.</a:t>
            </a:r>
            <a:endParaRPr lang="en-US" altLang="zh-CN" dirty="0">
              <a:solidFill>
                <a:srgbClr val="0048AA"/>
              </a:solidFill>
              <a:uFill>
                <a:solidFill>
                  <a:srgbClr val="0048AA"/>
                </a:solidFill>
              </a:uFill>
            </a:endParaRPr>
          </a:p>
          <a:p>
            <a:pPr lvl="1"/>
            <a:r>
              <a:rPr lang="en-US" altLang="zh-CN" dirty="0"/>
              <a:t>Multiply </a:t>
            </a:r>
            <a:r>
              <a:rPr lang="en-US" altLang="zh-CN" dirty="0">
                <a:solidFill>
                  <a:srgbClr val="8D3124"/>
                </a:solidFill>
                <a:uFill>
                  <a:solidFill>
                    <a:srgbClr val="8D3124"/>
                  </a:solidFill>
                </a:uFill>
              </a:rPr>
              <a:t>four</a:t>
            </a:r>
            <a:r>
              <a:rPr lang="en-US" altLang="zh-CN" dirty="0">
                <a:solidFill>
                  <a:srgbClr val="D81E00"/>
                </a:solidFill>
                <a:uFill>
                  <a:solidFill>
                    <a:srgbClr val="D81E00"/>
                  </a:solidFill>
                </a:uFill>
              </a:rPr>
              <a:t> </a:t>
            </a:r>
            <a:r>
              <a:rPr lang="en-US" altLang="zh-CN" dirty="0">
                <a:latin typeface="Times"/>
                <a:ea typeface="Times"/>
                <a:cs typeface="Times"/>
                <a:sym typeface="Times"/>
              </a:rPr>
              <a:t>½</a:t>
            </a:r>
            <a:r>
              <a:rPr lang="en-US" altLang="zh-CN" i="1" dirty="0">
                <a:latin typeface="Times"/>
                <a:ea typeface="Times"/>
                <a:cs typeface="Times"/>
                <a:sym typeface="Times"/>
              </a:rPr>
              <a:t>n</a:t>
            </a:r>
            <a:r>
              <a:rPr lang="en-US" altLang="zh-CN" dirty="0"/>
              <a:t>-bit integers, recursively.</a:t>
            </a:r>
          </a:p>
          <a:p>
            <a:pPr lvl="1"/>
            <a:r>
              <a:rPr lang="en-US" altLang="zh-CN" dirty="0"/>
              <a:t>Add and shift to obtain result.</a:t>
            </a:r>
          </a:p>
          <a:p>
            <a:pPr lvl="1">
              <a:buFontTx/>
              <a:buNone/>
            </a:pPr>
            <a:endParaRPr lang="en-US" altLang="en-US" sz="1600" b="1" dirty="0">
              <a:latin typeface="Courier New" pitchFamily="49" charset="0"/>
              <a:cs typeface="Arial" charset="0"/>
            </a:endParaRPr>
          </a:p>
        </p:txBody>
      </p:sp>
      <p:sp>
        <p:nvSpPr>
          <p:cNvPr id="2" name="矩形 1"/>
          <p:cNvSpPr/>
          <p:nvPr/>
        </p:nvSpPr>
        <p:spPr>
          <a:xfrm>
            <a:off x="2123728" y="3863181"/>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03848" y="3863181"/>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25085" y="3311239"/>
            <a:ext cx="606256" cy="461665"/>
          </a:xfrm>
          <a:prstGeom prst="rect">
            <a:avLst/>
          </a:prstGeom>
          <a:noFill/>
        </p:spPr>
        <p:txBody>
          <a:bodyPr wrap="none" rtlCol="0">
            <a:spAutoFit/>
          </a:bodyPr>
          <a:lstStyle/>
          <a:p>
            <a:r>
              <a:rPr lang="en-US" altLang="zh-CN" sz="2400" i="1" dirty="0">
                <a:latin typeface="Times"/>
                <a:ea typeface="Times"/>
                <a:cs typeface="Times"/>
                <a:sym typeface="Times"/>
              </a:rPr>
              <a:t>x =</a:t>
            </a:r>
            <a:endParaRPr lang="zh-CN" altLang="en-US" sz="2400" dirty="0"/>
          </a:p>
        </p:txBody>
      </p:sp>
      <p:sp>
        <p:nvSpPr>
          <p:cNvPr id="7" name="文本框 6"/>
          <p:cNvSpPr txBox="1"/>
          <p:nvPr/>
        </p:nvSpPr>
        <p:spPr>
          <a:xfrm>
            <a:off x="2519860" y="3740849"/>
            <a:ext cx="338554" cy="461665"/>
          </a:xfrm>
          <a:prstGeom prst="rect">
            <a:avLst/>
          </a:prstGeom>
          <a:noFill/>
        </p:spPr>
        <p:txBody>
          <a:bodyPr wrap="none" rtlCol="0">
            <a:spAutoFit/>
          </a:bodyPr>
          <a:lstStyle/>
          <a:p>
            <a:r>
              <a:rPr lang="en-US" altLang="zh-CN" sz="2400" i="1" dirty="0">
                <a:latin typeface="Times"/>
                <a:ea typeface="Times"/>
                <a:cs typeface="Times"/>
                <a:sym typeface="Times"/>
              </a:rPr>
              <a:t>a</a:t>
            </a:r>
            <a:endParaRPr lang="zh-CN" altLang="en-US" sz="2400" dirty="0"/>
          </a:p>
        </p:txBody>
      </p:sp>
      <p:sp>
        <p:nvSpPr>
          <p:cNvPr id="8" name="文本框 7"/>
          <p:cNvSpPr txBox="1"/>
          <p:nvPr/>
        </p:nvSpPr>
        <p:spPr>
          <a:xfrm>
            <a:off x="3574631" y="3758163"/>
            <a:ext cx="338554" cy="461665"/>
          </a:xfrm>
          <a:prstGeom prst="rect">
            <a:avLst/>
          </a:prstGeom>
          <a:noFill/>
        </p:spPr>
        <p:txBody>
          <a:bodyPr wrap="none" rtlCol="0">
            <a:spAutoFit/>
          </a:bodyPr>
          <a:lstStyle/>
          <a:p>
            <a:r>
              <a:rPr lang="en-US" altLang="zh-CN" sz="2400" i="1" dirty="0">
                <a:latin typeface="Times"/>
                <a:ea typeface="Times"/>
                <a:cs typeface="Times"/>
                <a:sym typeface="Times"/>
              </a:rPr>
              <a:t>b</a:t>
            </a:r>
            <a:endParaRPr lang="zh-CN" altLang="en-US" sz="2400" dirty="0"/>
          </a:p>
        </p:txBody>
      </p:sp>
      <p:sp>
        <p:nvSpPr>
          <p:cNvPr id="9" name="矩形 8"/>
          <p:cNvSpPr/>
          <p:nvPr/>
        </p:nvSpPr>
        <p:spPr>
          <a:xfrm>
            <a:off x="2106110" y="3421233"/>
            <a:ext cx="216024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10436" y="3846837"/>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90556" y="3846837"/>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11793" y="3294895"/>
            <a:ext cx="606256" cy="461665"/>
          </a:xfrm>
          <a:prstGeom prst="rect">
            <a:avLst/>
          </a:prstGeom>
          <a:noFill/>
        </p:spPr>
        <p:txBody>
          <a:bodyPr wrap="none" rtlCol="0">
            <a:spAutoFit/>
          </a:bodyPr>
          <a:lstStyle/>
          <a:p>
            <a:r>
              <a:rPr lang="en-US" altLang="zh-CN" sz="2400" i="1" dirty="0">
                <a:latin typeface="Times"/>
                <a:ea typeface="Times"/>
                <a:cs typeface="Times"/>
                <a:sym typeface="Times"/>
              </a:rPr>
              <a:t>y =</a:t>
            </a:r>
            <a:endParaRPr lang="zh-CN" altLang="en-US" sz="2400" dirty="0"/>
          </a:p>
        </p:txBody>
      </p:sp>
      <p:sp>
        <p:nvSpPr>
          <p:cNvPr id="14" name="文本框 13"/>
          <p:cNvSpPr txBox="1"/>
          <p:nvPr/>
        </p:nvSpPr>
        <p:spPr>
          <a:xfrm>
            <a:off x="5806568" y="3724505"/>
            <a:ext cx="320922" cy="461665"/>
          </a:xfrm>
          <a:prstGeom prst="rect">
            <a:avLst/>
          </a:prstGeom>
          <a:noFill/>
        </p:spPr>
        <p:txBody>
          <a:bodyPr wrap="none" rtlCol="0">
            <a:spAutoFit/>
          </a:bodyPr>
          <a:lstStyle/>
          <a:p>
            <a:r>
              <a:rPr lang="en-US" altLang="zh-CN" sz="2400" i="1" dirty="0">
                <a:latin typeface="Times"/>
                <a:ea typeface="Times"/>
                <a:cs typeface="Times"/>
                <a:sym typeface="Times"/>
              </a:rPr>
              <a:t>c</a:t>
            </a:r>
            <a:endParaRPr lang="zh-CN" altLang="en-US" sz="2400" dirty="0"/>
          </a:p>
        </p:txBody>
      </p:sp>
      <p:sp>
        <p:nvSpPr>
          <p:cNvPr id="15" name="文本框 14"/>
          <p:cNvSpPr txBox="1"/>
          <p:nvPr/>
        </p:nvSpPr>
        <p:spPr>
          <a:xfrm>
            <a:off x="6861339" y="3741819"/>
            <a:ext cx="338554" cy="461665"/>
          </a:xfrm>
          <a:prstGeom prst="rect">
            <a:avLst/>
          </a:prstGeom>
          <a:noFill/>
        </p:spPr>
        <p:txBody>
          <a:bodyPr wrap="none" rtlCol="0">
            <a:spAutoFit/>
          </a:bodyPr>
          <a:lstStyle/>
          <a:p>
            <a:r>
              <a:rPr lang="en-US" altLang="zh-CN" sz="2400" i="1" dirty="0">
                <a:latin typeface="Times"/>
                <a:ea typeface="Times"/>
                <a:cs typeface="Times"/>
                <a:sym typeface="Times"/>
              </a:rPr>
              <a:t>d</a:t>
            </a:r>
            <a:endParaRPr lang="zh-CN" altLang="en-US" sz="2400" dirty="0"/>
          </a:p>
        </p:txBody>
      </p:sp>
      <p:sp>
        <p:nvSpPr>
          <p:cNvPr id="16" name="矩形 15"/>
          <p:cNvSpPr/>
          <p:nvPr/>
        </p:nvSpPr>
        <p:spPr>
          <a:xfrm>
            <a:off x="5392818" y="3404889"/>
            <a:ext cx="216024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2123728" y="3311239"/>
            <a:ext cx="2142622"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47395" y="3000600"/>
            <a:ext cx="300082" cy="369332"/>
          </a:xfrm>
          <a:prstGeom prst="rect">
            <a:avLst/>
          </a:prstGeom>
          <a:noFill/>
        </p:spPr>
        <p:txBody>
          <a:bodyPr wrap="none" rtlCol="0">
            <a:spAutoFit/>
          </a:bodyPr>
          <a:lstStyle/>
          <a:p>
            <a:r>
              <a:rPr lang="en-US" altLang="zh-CN" i="1" dirty="0">
                <a:latin typeface="Times"/>
                <a:ea typeface="Times"/>
                <a:cs typeface="Times"/>
                <a:sym typeface="Times"/>
              </a:rPr>
              <a:t>n</a:t>
            </a:r>
            <a:endParaRPr lang="zh-CN" altLang="en-US" dirty="0"/>
          </a:p>
        </p:txBody>
      </p:sp>
      <p:cxnSp>
        <p:nvCxnSpPr>
          <p:cNvPr id="23" name="直接箭头连接符 22"/>
          <p:cNvCxnSpPr/>
          <p:nvPr/>
        </p:nvCxnSpPr>
        <p:spPr>
          <a:xfrm>
            <a:off x="5410436" y="3288565"/>
            <a:ext cx="2142622"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5294" y="2982530"/>
            <a:ext cx="300082" cy="369332"/>
          </a:xfrm>
          <a:prstGeom prst="rect">
            <a:avLst/>
          </a:prstGeom>
          <a:noFill/>
        </p:spPr>
        <p:txBody>
          <a:bodyPr wrap="none" rtlCol="0">
            <a:spAutoFit/>
          </a:bodyPr>
          <a:lstStyle/>
          <a:p>
            <a:r>
              <a:rPr lang="en-US" altLang="zh-CN" i="1" dirty="0">
                <a:latin typeface="Times"/>
                <a:ea typeface="Times"/>
                <a:cs typeface="Times"/>
                <a:sym typeface="Times"/>
              </a:rPr>
              <a:t>n</a:t>
            </a:r>
            <a:endParaRPr lang="zh-CN" altLang="en-US" dirty="0"/>
          </a:p>
        </p:txBody>
      </p:sp>
      <p:cxnSp>
        <p:nvCxnSpPr>
          <p:cNvPr id="25" name="直接箭头连接符 24"/>
          <p:cNvCxnSpPr/>
          <p:nvPr/>
        </p:nvCxnSpPr>
        <p:spPr>
          <a:xfrm>
            <a:off x="2104814" y="4260219"/>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267744" y="4256231"/>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cxnSp>
        <p:nvCxnSpPr>
          <p:cNvPr id="28" name="直接箭头连接符 27"/>
          <p:cNvCxnSpPr/>
          <p:nvPr/>
        </p:nvCxnSpPr>
        <p:spPr>
          <a:xfrm>
            <a:off x="3184547" y="4260219"/>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347477" y="4256231"/>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cxnSp>
        <p:nvCxnSpPr>
          <p:cNvPr id="30" name="直接箭头连接符 29"/>
          <p:cNvCxnSpPr/>
          <p:nvPr/>
        </p:nvCxnSpPr>
        <p:spPr>
          <a:xfrm>
            <a:off x="5411428" y="4255180"/>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580499" y="4262932"/>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cxnSp>
        <p:nvCxnSpPr>
          <p:cNvPr id="32" name="直接箭头连接符 31"/>
          <p:cNvCxnSpPr/>
          <p:nvPr/>
        </p:nvCxnSpPr>
        <p:spPr>
          <a:xfrm>
            <a:off x="6491161" y="4255180"/>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660232" y="4262932"/>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sp>
        <p:nvSpPr>
          <p:cNvPr id="22" name="文本框 21"/>
          <p:cNvSpPr txBox="1"/>
          <p:nvPr/>
        </p:nvSpPr>
        <p:spPr>
          <a:xfrm>
            <a:off x="975187" y="4363407"/>
            <a:ext cx="774571" cy="369332"/>
          </a:xfrm>
          <a:prstGeom prst="rect">
            <a:avLst/>
          </a:prstGeom>
          <a:noFill/>
        </p:spPr>
        <p:txBody>
          <a:bodyPr wrap="none" rtlCol="0">
            <a:spAutoFit/>
          </a:bodyPr>
          <a:lstStyle/>
          <a:p>
            <a:r>
              <a:rPr lang="en-US" altLang="zh-CN" dirty="0"/>
              <a:t>Then </a:t>
            </a:r>
            <a:endParaRPr lang="zh-CN" altLang="en-US" dirty="0"/>
          </a:p>
        </p:txBody>
      </p:sp>
      <p:sp>
        <p:nvSpPr>
          <p:cNvPr id="35" name="x y  =  (2m a + b) (2m c + d)  =  22m ac  + 2m (bc + ad)  +  bd"/>
          <p:cNvSpPr txBox="1"/>
          <p:nvPr/>
        </p:nvSpPr>
        <p:spPr>
          <a:xfrm>
            <a:off x="1081068" y="4897010"/>
            <a:ext cx="7397502"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a:defRPr sz="2400">
                <a:solidFill>
                  <a:srgbClr val="000000"/>
                </a:solidFill>
                <a:latin typeface="Times"/>
                <a:ea typeface="Times"/>
                <a:cs typeface="Times"/>
                <a:sym typeface="Times"/>
              </a:defRPr>
            </a:pPr>
            <a:r>
              <a:rPr i="1" dirty="0"/>
              <a:t>x y</a:t>
            </a:r>
            <a:r>
              <a:rPr dirty="0"/>
              <a:t>  =  (2</a:t>
            </a:r>
            <a:r>
              <a:rPr i="1" baseline="44499" dirty="0"/>
              <a:t>m</a:t>
            </a:r>
            <a:r>
              <a:rPr dirty="0"/>
              <a:t> </a:t>
            </a:r>
            <a:r>
              <a:rPr i="1" dirty="0"/>
              <a:t>a + b</a:t>
            </a:r>
            <a:r>
              <a:rPr dirty="0"/>
              <a:t>) (2</a:t>
            </a:r>
            <a:r>
              <a:rPr i="1" baseline="44499" dirty="0"/>
              <a:t>m</a:t>
            </a:r>
            <a:r>
              <a:rPr dirty="0"/>
              <a:t> </a:t>
            </a:r>
            <a:r>
              <a:rPr i="1" dirty="0"/>
              <a:t>c + d</a:t>
            </a:r>
            <a:r>
              <a:rPr dirty="0"/>
              <a:t>)  =  2</a:t>
            </a:r>
            <a:r>
              <a:rPr baseline="44499" dirty="0"/>
              <a:t>2</a:t>
            </a:r>
            <a:r>
              <a:rPr i="1" baseline="44499" dirty="0"/>
              <a:t>m</a:t>
            </a:r>
            <a:r>
              <a:rPr dirty="0"/>
              <a:t> </a:t>
            </a:r>
            <a:r>
              <a:rPr i="1" dirty="0"/>
              <a:t>ac  + </a:t>
            </a:r>
            <a:r>
              <a:rPr dirty="0"/>
              <a:t>2</a:t>
            </a:r>
            <a:r>
              <a:rPr i="1" baseline="44499" dirty="0"/>
              <a:t>m</a:t>
            </a:r>
            <a:r>
              <a:rPr dirty="0"/>
              <a:t> (</a:t>
            </a:r>
            <a:r>
              <a:rPr i="1" dirty="0" err="1"/>
              <a:t>bc</a:t>
            </a:r>
            <a:r>
              <a:rPr i="1" dirty="0"/>
              <a:t> + ad</a:t>
            </a:r>
            <a:r>
              <a:rPr dirty="0"/>
              <a:t>)</a:t>
            </a:r>
            <a:r>
              <a:rPr i="1" dirty="0"/>
              <a:t>  +  </a:t>
            </a:r>
            <a:r>
              <a:rPr i="1" dirty="0" err="1"/>
              <a:t>bd</a:t>
            </a:r>
            <a:endParaRPr i="1" dirty="0"/>
          </a:p>
        </p:txBody>
      </p:sp>
      <p:sp>
        <p:nvSpPr>
          <p:cNvPr id="51" name="1"/>
          <p:cNvSpPr/>
          <p:nvPr/>
        </p:nvSpPr>
        <p:spPr>
          <a:xfrm>
            <a:off x="5400347" y="5344595"/>
            <a:ext cx="298027" cy="293478"/>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1</a:t>
            </a:r>
          </a:p>
        </p:txBody>
      </p:sp>
      <p:sp>
        <p:nvSpPr>
          <p:cNvPr id="52" name="2"/>
          <p:cNvSpPr/>
          <p:nvPr/>
        </p:nvSpPr>
        <p:spPr>
          <a:xfrm>
            <a:off x="6629989" y="5339233"/>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2</a:t>
            </a:r>
          </a:p>
        </p:txBody>
      </p:sp>
      <p:sp>
        <p:nvSpPr>
          <p:cNvPr id="53" name="3"/>
          <p:cNvSpPr/>
          <p:nvPr/>
        </p:nvSpPr>
        <p:spPr>
          <a:xfrm>
            <a:off x="7264989" y="5339233"/>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t>3</a:t>
            </a:r>
          </a:p>
        </p:txBody>
      </p:sp>
      <p:sp>
        <p:nvSpPr>
          <p:cNvPr id="54" name="4"/>
          <p:cNvSpPr/>
          <p:nvPr/>
        </p:nvSpPr>
        <p:spPr>
          <a:xfrm>
            <a:off x="8204789" y="5339233"/>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t>4</a:t>
            </a:r>
          </a:p>
        </p:txBody>
      </p:sp>
      <p:grpSp>
        <p:nvGrpSpPr>
          <p:cNvPr id="6" name="组合 5"/>
          <p:cNvGrpSpPr/>
          <p:nvPr/>
        </p:nvGrpSpPr>
        <p:grpSpPr>
          <a:xfrm>
            <a:off x="2399239" y="6296925"/>
            <a:ext cx="1465871" cy="296358"/>
            <a:chOff x="2505795" y="6482809"/>
            <a:chExt cx="1465871" cy="296358"/>
          </a:xfrm>
        </p:grpSpPr>
        <p:sp>
          <p:nvSpPr>
            <p:cNvPr id="59" name="1"/>
            <p:cNvSpPr/>
            <p:nvPr/>
          </p:nvSpPr>
          <p:spPr>
            <a:xfrm>
              <a:off x="2505795" y="6485689"/>
              <a:ext cx="298027" cy="293478"/>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1</a:t>
              </a:r>
            </a:p>
          </p:txBody>
        </p:sp>
        <p:sp>
          <p:nvSpPr>
            <p:cNvPr id="60" name="1"/>
            <p:cNvSpPr/>
            <p:nvPr/>
          </p:nvSpPr>
          <p:spPr>
            <a:xfrm>
              <a:off x="3673639" y="6482809"/>
              <a:ext cx="298027" cy="293478"/>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1</a:t>
              </a:r>
            </a:p>
          </p:txBody>
        </p:sp>
      </p:grpSp>
      <p:grpSp>
        <p:nvGrpSpPr>
          <p:cNvPr id="10" name="组合 9"/>
          <p:cNvGrpSpPr/>
          <p:nvPr/>
        </p:nvGrpSpPr>
        <p:grpSpPr>
          <a:xfrm>
            <a:off x="4215155" y="6298197"/>
            <a:ext cx="3138153" cy="295086"/>
            <a:chOff x="4321711" y="6484081"/>
            <a:chExt cx="3138153" cy="295086"/>
          </a:xfrm>
        </p:grpSpPr>
        <p:sp>
          <p:nvSpPr>
            <p:cNvPr id="61" name="2"/>
            <p:cNvSpPr/>
            <p:nvPr/>
          </p:nvSpPr>
          <p:spPr>
            <a:xfrm>
              <a:off x="4321711" y="6484081"/>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2</a:t>
              </a:r>
            </a:p>
          </p:txBody>
        </p:sp>
        <p:sp>
          <p:nvSpPr>
            <p:cNvPr id="62" name="2"/>
            <p:cNvSpPr/>
            <p:nvPr/>
          </p:nvSpPr>
          <p:spPr>
            <a:xfrm>
              <a:off x="7161837" y="6485690"/>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2</a:t>
              </a:r>
            </a:p>
          </p:txBody>
        </p:sp>
      </p:grpSp>
      <p:sp>
        <p:nvSpPr>
          <p:cNvPr id="50" name="=  22m ac + 2m (ac + bd  –  (a – b)(c – d)) + bd"/>
          <p:cNvSpPr txBox="1"/>
          <p:nvPr/>
        </p:nvSpPr>
        <p:spPr>
          <a:xfrm>
            <a:off x="1547664" y="5844067"/>
            <a:ext cx="5792987"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a:defRPr sz="2400">
                <a:solidFill>
                  <a:srgbClr val="000000"/>
                </a:solidFill>
                <a:latin typeface="Times"/>
                <a:ea typeface="Times"/>
                <a:cs typeface="Times"/>
                <a:sym typeface="Times"/>
              </a:defRPr>
            </a:pPr>
            <a:r>
              <a:rPr dirty="0"/>
              <a:t> =  2</a:t>
            </a:r>
            <a:r>
              <a:rPr baseline="44499" dirty="0"/>
              <a:t>2</a:t>
            </a:r>
            <a:r>
              <a:rPr i="1" baseline="44499" dirty="0"/>
              <a:t>m</a:t>
            </a:r>
            <a:r>
              <a:rPr dirty="0"/>
              <a:t> </a:t>
            </a:r>
            <a:r>
              <a:rPr i="1" dirty="0"/>
              <a:t>ac + </a:t>
            </a:r>
            <a:r>
              <a:rPr dirty="0"/>
              <a:t>2</a:t>
            </a:r>
            <a:r>
              <a:rPr i="1" baseline="44499" dirty="0"/>
              <a:t>m</a:t>
            </a:r>
            <a:r>
              <a:rPr dirty="0"/>
              <a:t> (</a:t>
            </a:r>
            <a:r>
              <a:rPr i="1" dirty="0"/>
              <a:t>ac + </a:t>
            </a:r>
            <a:r>
              <a:rPr i="1" dirty="0" err="1"/>
              <a:t>bd</a:t>
            </a:r>
            <a:r>
              <a:rPr i="1" dirty="0"/>
              <a:t>  –  </a:t>
            </a:r>
            <a:r>
              <a:rPr dirty="0"/>
              <a:t>(</a:t>
            </a:r>
            <a:r>
              <a:rPr i="1" dirty="0"/>
              <a:t>a – b</a:t>
            </a:r>
            <a:r>
              <a:rPr dirty="0"/>
              <a:t>)(</a:t>
            </a:r>
            <a:r>
              <a:rPr i="1" dirty="0"/>
              <a:t>c – d</a:t>
            </a:r>
            <a:r>
              <a:rPr dirty="0"/>
              <a:t>))</a:t>
            </a:r>
            <a:r>
              <a:rPr i="1" dirty="0"/>
              <a:t> + </a:t>
            </a:r>
            <a:r>
              <a:rPr i="1" dirty="0" err="1"/>
              <a:t>bd</a:t>
            </a:r>
            <a:endParaRPr i="1" dirty="0"/>
          </a:p>
        </p:txBody>
      </p:sp>
      <p:sp>
        <p:nvSpPr>
          <p:cNvPr id="64" name="2"/>
          <p:cNvSpPr/>
          <p:nvPr/>
        </p:nvSpPr>
        <p:spPr>
          <a:xfrm>
            <a:off x="5645625" y="6296925"/>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lang="en-US" dirty="0"/>
              <a:t>3</a:t>
            </a:r>
            <a:endParaRPr dirty="0"/>
          </a:p>
        </p:txBody>
      </p:sp>
      <p:pic>
        <p:nvPicPr>
          <p:cNvPr id="7172" name="Picture 717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9277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5" grpId="0" animBg="1" advAuto="0"/>
      <p:bldP spid="50" grpId="0" animBg="1" advAuto="0"/>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ultiply(x, y, n)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
          <p:cNvSpPr txBox="1"/>
          <p:nvPr/>
        </p:nvSpPr>
        <p:spPr>
          <a:xfrm>
            <a:off x="1187624" y="332656"/>
            <a:ext cx="6969194" cy="660693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2100" tIns="292100" rIns="292100" bIns="292100">
            <a:spAutoFit/>
          </a:bodyPr>
          <a:lstStyle/>
          <a:p>
            <a:pPr>
              <a:defRPr sz="2400" i="1">
                <a:solidFill>
                  <a:srgbClr val="000000"/>
                </a:solidFill>
                <a:latin typeface="Times"/>
                <a:ea typeface="Times"/>
                <a:cs typeface="Times"/>
                <a:sym typeface="Times"/>
              </a:defRPr>
            </a:pPr>
            <a:r>
              <a:rPr lang="en-US" altLang="zh-CN" sz="2000" cap="small" dirty="0">
                <a:solidFill>
                  <a:srgbClr val="003F83"/>
                </a:solidFill>
              </a:rPr>
              <a:t>Karatsuba-Multiply</a:t>
            </a:r>
            <a:r>
              <a:rPr lang="en-US" altLang="zh-CN" sz="2000" dirty="0"/>
              <a:t>(x, y, n)</a:t>
            </a:r>
            <a:br>
              <a:rPr dirty="0"/>
            </a:br>
            <a:r>
              <a:rPr sz="100"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algn="l">
              <a:spcBef>
                <a:spcPts val="1200"/>
              </a:spcBef>
              <a:defRPr sz="2400">
                <a:solidFill>
                  <a:srgbClr val="000000"/>
                </a:solidFill>
                <a:latin typeface="Times"/>
                <a:ea typeface="Times"/>
                <a:cs typeface="Times"/>
                <a:sym typeface="Times"/>
              </a:defRPr>
            </a:pPr>
            <a:r>
              <a:rPr sz="2000" cap="small" dirty="0">
                <a:solidFill>
                  <a:srgbClr val="003F83"/>
                </a:solidFill>
              </a:rPr>
              <a:t>If</a:t>
            </a:r>
            <a:r>
              <a:rPr sz="2000" dirty="0"/>
              <a:t>  (</a:t>
            </a:r>
            <a:r>
              <a:rPr sz="2000" i="1" dirty="0"/>
              <a:t>n</a:t>
            </a:r>
            <a:r>
              <a:rPr sz="2000" dirty="0"/>
              <a:t> = 1)</a:t>
            </a:r>
          </a:p>
          <a:p>
            <a:pPr lvl="1" algn="l">
              <a:spcBef>
                <a:spcPts val="1200"/>
              </a:spcBef>
              <a:buClrTx/>
              <a:buFontTx/>
              <a:defRPr sz="2400">
                <a:solidFill>
                  <a:srgbClr val="000000"/>
                </a:solidFill>
                <a:latin typeface="Times"/>
                <a:ea typeface="Times"/>
                <a:cs typeface="Times"/>
                <a:sym typeface="Times"/>
              </a:defRPr>
            </a:pPr>
            <a:r>
              <a:rPr sz="2000" cap="small" dirty="0">
                <a:solidFill>
                  <a:srgbClr val="003F83"/>
                </a:solidFill>
              </a:rPr>
              <a:t>Return</a:t>
            </a:r>
            <a:r>
              <a:rPr sz="2000" i="1" cap="small" dirty="0"/>
              <a:t> </a:t>
            </a:r>
            <a:r>
              <a:rPr sz="2000" dirty="0"/>
              <a:t> </a:t>
            </a:r>
            <a:r>
              <a:rPr sz="2000" i="1" dirty="0"/>
              <a:t>x</a:t>
            </a:r>
            <a:r>
              <a:rPr sz="2000" dirty="0"/>
              <a:t> </a:t>
            </a:r>
            <a:r>
              <a:rPr sz="2000" i="1" dirty="0"/>
              <a:t>y</a:t>
            </a:r>
            <a:r>
              <a:rPr sz="2000" dirty="0"/>
              <a:t>.</a:t>
            </a:r>
          </a:p>
          <a:p>
            <a:pPr algn="l">
              <a:spcBef>
                <a:spcPts val="1200"/>
              </a:spcBef>
              <a:defRPr sz="2400">
                <a:solidFill>
                  <a:srgbClr val="003F83"/>
                </a:solidFill>
                <a:latin typeface="Times"/>
                <a:ea typeface="Times"/>
                <a:cs typeface="Times"/>
                <a:sym typeface="Times"/>
              </a:defRPr>
            </a:pPr>
            <a:r>
              <a:rPr sz="2000" cap="small" dirty="0"/>
              <a:t>Else</a:t>
            </a:r>
          </a:p>
          <a:p>
            <a:pPr lvl="1" algn="l">
              <a:spcBef>
                <a:spcPts val="1200"/>
              </a:spcBef>
              <a:buClrTx/>
              <a:buFontTx/>
              <a:defRPr sz="2400">
                <a:solidFill>
                  <a:srgbClr val="000000"/>
                </a:solidFill>
                <a:latin typeface="Times"/>
                <a:ea typeface="Times"/>
                <a:cs typeface="Times"/>
                <a:sym typeface="Times"/>
              </a:defRPr>
            </a:pPr>
            <a:r>
              <a:rPr sz="2000" i="1" dirty="0"/>
              <a:t>m</a:t>
            </a:r>
            <a:r>
              <a:rPr sz="2000" baseline="-5999" dirty="0"/>
              <a:t> </a:t>
            </a:r>
            <a:r>
              <a:rPr sz="2000" dirty="0"/>
              <a:t>←	⎡ </a:t>
            </a:r>
            <a:r>
              <a:rPr sz="2000" i="1" dirty="0"/>
              <a:t>n </a:t>
            </a:r>
            <a:r>
              <a:rPr sz="2000" dirty="0"/>
              <a:t>/ 2 ⎤.</a:t>
            </a:r>
          </a:p>
          <a:p>
            <a:pPr lvl="1" algn="l">
              <a:spcBef>
                <a:spcPts val="1200"/>
              </a:spcBef>
              <a:buClrTx/>
              <a:buFontTx/>
              <a:defRPr sz="2400">
                <a:solidFill>
                  <a:srgbClr val="000000"/>
                </a:solidFill>
                <a:latin typeface="Times"/>
                <a:ea typeface="Times"/>
                <a:cs typeface="Times"/>
                <a:sym typeface="Times"/>
              </a:defRPr>
            </a:pPr>
            <a:r>
              <a:rPr sz="2000" i="1" dirty="0"/>
              <a:t>a</a:t>
            </a:r>
            <a:r>
              <a:rPr sz="2000" dirty="0"/>
              <a:t> ←	⎣</a:t>
            </a:r>
            <a:r>
              <a:rPr sz="2000" baseline="31999" dirty="0"/>
              <a:t> </a:t>
            </a:r>
            <a:r>
              <a:rPr sz="2000" i="1" dirty="0"/>
              <a:t>x</a:t>
            </a:r>
            <a:r>
              <a:rPr sz="2000" dirty="0"/>
              <a:t> / 2</a:t>
            </a:r>
            <a:r>
              <a:rPr sz="2000" i="1" baseline="44499" dirty="0"/>
              <a:t>m </a:t>
            </a:r>
            <a:r>
              <a:rPr sz="2000" dirty="0"/>
              <a:t>⎦;   </a:t>
            </a:r>
            <a:r>
              <a:rPr sz="2000" i="1" dirty="0"/>
              <a:t>b</a:t>
            </a:r>
            <a:r>
              <a:rPr sz="2000" dirty="0"/>
              <a:t> ← </a:t>
            </a:r>
            <a:r>
              <a:rPr sz="2000" i="1" dirty="0"/>
              <a:t>x</a:t>
            </a:r>
            <a:r>
              <a:rPr sz="2000" dirty="0"/>
              <a:t> mod 2</a:t>
            </a:r>
            <a:r>
              <a:rPr sz="2000" i="1" baseline="44499" dirty="0"/>
              <a:t>m</a:t>
            </a:r>
            <a:r>
              <a:rPr sz="2000" dirty="0"/>
              <a:t>.</a:t>
            </a:r>
            <a:endParaRPr sz="2000" i="1" baseline="31999" dirty="0"/>
          </a:p>
          <a:p>
            <a:pPr lvl="1" algn="l">
              <a:spcBef>
                <a:spcPts val="1200"/>
              </a:spcBef>
              <a:buClrTx/>
              <a:buFontTx/>
              <a:defRPr sz="2400">
                <a:solidFill>
                  <a:srgbClr val="000000"/>
                </a:solidFill>
                <a:latin typeface="Times"/>
                <a:ea typeface="Times"/>
                <a:cs typeface="Times"/>
                <a:sym typeface="Times"/>
              </a:defRPr>
            </a:pPr>
            <a:r>
              <a:rPr sz="2000" i="1" dirty="0"/>
              <a:t>c</a:t>
            </a:r>
            <a:r>
              <a:rPr sz="2000" dirty="0"/>
              <a:t> ←	⎣</a:t>
            </a:r>
            <a:r>
              <a:rPr sz="2000" baseline="31999" dirty="0"/>
              <a:t> </a:t>
            </a:r>
            <a:r>
              <a:rPr sz="2000" i="1" dirty="0"/>
              <a:t>y</a:t>
            </a:r>
            <a:r>
              <a:rPr sz="2000" dirty="0"/>
              <a:t> / 2</a:t>
            </a:r>
            <a:r>
              <a:rPr sz="2000" i="1" baseline="44499" dirty="0"/>
              <a:t>m </a:t>
            </a:r>
            <a:r>
              <a:rPr sz="2000" dirty="0"/>
              <a:t>⎦;   </a:t>
            </a:r>
            <a:r>
              <a:rPr sz="2000" i="1" dirty="0"/>
              <a:t>d</a:t>
            </a:r>
            <a:r>
              <a:rPr sz="2000" dirty="0"/>
              <a:t> ← </a:t>
            </a:r>
            <a:r>
              <a:rPr sz="2000" i="1" dirty="0"/>
              <a:t>y</a:t>
            </a:r>
            <a:r>
              <a:rPr sz="2000" dirty="0"/>
              <a:t> mod 2</a:t>
            </a:r>
            <a:r>
              <a:rPr sz="2000" i="1" baseline="44499" dirty="0"/>
              <a:t>m</a:t>
            </a:r>
            <a:r>
              <a:rPr sz="2000" dirty="0"/>
              <a:t>.</a:t>
            </a:r>
            <a:endParaRPr sz="2000" i="1" baseline="31999" dirty="0"/>
          </a:p>
          <a:p>
            <a:pPr lvl="1">
              <a:lnSpc>
                <a:spcPts val="2800"/>
              </a:lnSpc>
              <a:spcBef>
                <a:spcPts val="1200"/>
              </a:spcBef>
              <a:defRPr sz="2400">
                <a:solidFill>
                  <a:srgbClr val="000000"/>
                </a:solidFill>
                <a:latin typeface="Times"/>
                <a:ea typeface="Times"/>
                <a:cs typeface="Times"/>
                <a:sym typeface="Times"/>
              </a:defRPr>
            </a:pPr>
            <a:r>
              <a:rPr lang="en-US" altLang="zh-CN" sz="2000" i="1" dirty="0"/>
              <a:t>e</a:t>
            </a:r>
            <a:r>
              <a:rPr lang="en-US" altLang="zh-CN" sz="2000" dirty="0"/>
              <a:t> ←	</a:t>
            </a:r>
            <a:r>
              <a:rPr lang="en-US" altLang="zh-CN" sz="2000" cap="small" dirty="0">
                <a:solidFill>
                  <a:srgbClr val="003F83"/>
                </a:solidFill>
              </a:rPr>
              <a:t>Karatsuba-Multiply</a:t>
            </a:r>
            <a:r>
              <a:rPr lang="en-US" altLang="zh-CN" sz="2000" dirty="0"/>
              <a:t>(</a:t>
            </a:r>
            <a:r>
              <a:rPr lang="en-US" altLang="zh-CN" sz="2000" i="1" dirty="0"/>
              <a:t>a</a:t>
            </a:r>
            <a:r>
              <a:rPr lang="en-US" altLang="zh-CN" sz="2000" dirty="0"/>
              <a:t>, </a:t>
            </a:r>
            <a:r>
              <a:rPr lang="en-US" altLang="zh-CN" sz="2000" i="1" dirty="0"/>
              <a:t>c</a:t>
            </a:r>
            <a:r>
              <a:rPr lang="en-US" altLang="zh-CN" sz="2000" dirty="0"/>
              <a:t>, </a:t>
            </a:r>
            <a:r>
              <a:rPr lang="en-US" altLang="zh-CN" sz="2000" i="1" dirty="0"/>
              <a:t>m</a:t>
            </a:r>
            <a:r>
              <a:rPr lang="en-US" altLang="zh-CN" sz="2000" dirty="0"/>
              <a:t>).</a:t>
            </a:r>
            <a:endParaRPr lang="en-US" altLang="zh-CN" sz="2000" b="1" i="1" dirty="0"/>
          </a:p>
          <a:p>
            <a:pPr lvl="1">
              <a:lnSpc>
                <a:spcPts val="2800"/>
              </a:lnSpc>
              <a:spcBef>
                <a:spcPts val="1200"/>
              </a:spcBef>
              <a:defRPr sz="2400">
                <a:solidFill>
                  <a:srgbClr val="000000"/>
                </a:solidFill>
                <a:latin typeface="Times"/>
                <a:ea typeface="Times"/>
                <a:cs typeface="Times"/>
                <a:sym typeface="Times"/>
              </a:defRPr>
            </a:pPr>
            <a:r>
              <a:rPr lang="en-US" altLang="zh-CN" sz="2000" i="1" spc="384" dirty="0"/>
              <a:t>f</a:t>
            </a:r>
            <a:r>
              <a:rPr lang="en-US" altLang="zh-CN" sz="2000" dirty="0"/>
              <a:t> ←	</a:t>
            </a:r>
            <a:r>
              <a:rPr lang="en-US" altLang="zh-CN" sz="2000" cap="small" dirty="0">
                <a:solidFill>
                  <a:srgbClr val="003F83"/>
                </a:solidFill>
              </a:rPr>
              <a:t>Karatsuba-Multiply</a:t>
            </a:r>
            <a:r>
              <a:rPr lang="en-US" altLang="zh-CN" sz="2000" dirty="0"/>
              <a:t>(</a:t>
            </a:r>
            <a:r>
              <a:rPr lang="en-US" altLang="zh-CN" sz="2000" i="1" dirty="0"/>
              <a:t>b</a:t>
            </a:r>
            <a:r>
              <a:rPr lang="en-US" altLang="zh-CN" sz="2000" dirty="0"/>
              <a:t>, </a:t>
            </a:r>
            <a:r>
              <a:rPr lang="en-US" altLang="zh-CN" sz="2000" i="1" dirty="0"/>
              <a:t>d</a:t>
            </a:r>
            <a:r>
              <a:rPr lang="en-US" altLang="zh-CN" sz="2000" dirty="0"/>
              <a:t>, </a:t>
            </a:r>
            <a:r>
              <a:rPr lang="en-US" altLang="zh-CN" sz="2000" i="1" dirty="0"/>
              <a:t>m</a:t>
            </a:r>
            <a:r>
              <a:rPr lang="en-US" altLang="zh-CN" sz="2000" dirty="0"/>
              <a:t>).</a:t>
            </a:r>
            <a:endParaRPr lang="en-US" altLang="zh-CN" sz="2000" b="1" i="1" dirty="0"/>
          </a:p>
          <a:p>
            <a:pPr lvl="1">
              <a:lnSpc>
                <a:spcPts val="2800"/>
              </a:lnSpc>
              <a:spcBef>
                <a:spcPts val="1200"/>
              </a:spcBef>
              <a:defRPr sz="2400">
                <a:solidFill>
                  <a:srgbClr val="000000"/>
                </a:solidFill>
                <a:latin typeface="Times"/>
                <a:ea typeface="Times"/>
                <a:cs typeface="Times"/>
                <a:sym typeface="Times"/>
              </a:defRPr>
            </a:pPr>
            <a:r>
              <a:rPr lang="en-US" altLang="zh-CN" sz="2000" i="1" dirty="0"/>
              <a:t>g</a:t>
            </a:r>
            <a:r>
              <a:rPr lang="en-US" altLang="zh-CN" sz="2000" dirty="0"/>
              <a:t> ←	</a:t>
            </a:r>
            <a:r>
              <a:rPr lang="en-US" altLang="zh-CN" sz="2000" cap="small" dirty="0">
                <a:solidFill>
                  <a:srgbClr val="003F83"/>
                </a:solidFill>
              </a:rPr>
              <a:t>Karatsuba-Multiply</a:t>
            </a:r>
            <a:r>
              <a:rPr lang="en-US" altLang="zh-CN" sz="2000" dirty="0"/>
              <a:t>(</a:t>
            </a:r>
            <a:r>
              <a:rPr lang="en-US" altLang="zh-CN" sz="2400" dirty="0"/>
              <a:t>(</a:t>
            </a:r>
            <a:r>
              <a:rPr lang="en-US" altLang="zh-CN" sz="2000" i="1" dirty="0"/>
              <a:t>a</a:t>
            </a:r>
            <a:r>
              <a:rPr lang="en-US" altLang="zh-CN" sz="2000" dirty="0"/>
              <a:t> – </a:t>
            </a:r>
            <a:r>
              <a:rPr lang="en-US" altLang="zh-CN" sz="2000" i="1" spc="240" dirty="0"/>
              <a:t>b</a:t>
            </a:r>
            <a:r>
              <a:rPr lang="en-US" altLang="zh-CN" sz="2400" dirty="0"/>
              <a:t>)</a:t>
            </a:r>
            <a:r>
              <a:rPr lang="en-US" altLang="zh-CN" sz="2000" dirty="0"/>
              <a:t>, </a:t>
            </a:r>
            <a:r>
              <a:rPr lang="en-US" altLang="zh-CN" sz="2400" dirty="0"/>
              <a:t>(</a:t>
            </a:r>
            <a:r>
              <a:rPr lang="en-US" altLang="zh-CN" sz="2000" i="1" dirty="0"/>
              <a:t>c</a:t>
            </a:r>
            <a:r>
              <a:rPr lang="en-US" altLang="zh-CN" sz="2000" dirty="0"/>
              <a:t> – </a:t>
            </a:r>
            <a:r>
              <a:rPr lang="en-US" altLang="zh-CN" sz="2000" i="1" spc="240" dirty="0"/>
              <a:t>d</a:t>
            </a:r>
            <a:r>
              <a:rPr lang="en-US" altLang="zh-CN" sz="2400" dirty="0"/>
              <a:t>)</a:t>
            </a:r>
            <a:r>
              <a:rPr lang="en-US" altLang="zh-CN" sz="2000" dirty="0"/>
              <a:t>, </a:t>
            </a:r>
            <a:r>
              <a:rPr lang="en-US" altLang="zh-CN" sz="2000" i="1" dirty="0"/>
              <a:t>m</a:t>
            </a:r>
            <a:r>
              <a:rPr lang="en-US" altLang="zh-CN" sz="2000" dirty="0"/>
              <a:t>).</a:t>
            </a:r>
          </a:p>
          <a:p>
            <a:pPr lvl="1">
              <a:lnSpc>
                <a:spcPts val="2800"/>
              </a:lnSpc>
              <a:spcBef>
                <a:spcPts val="1200"/>
              </a:spcBef>
              <a:defRPr sz="2400">
                <a:solidFill>
                  <a:srgbClr val="000000"/>
                </a:solidFill>
                <a:latin typeface="Times"/>
                <a:ea typeface="Times"/>
                <a:cs typeface="Times"/>
                <a:sym typeface="Times"/>
              </a:defRPr>
            </a:pPr>
            <a:r>
              <a:rPr lang="en-US" altLang="zh-CN" sz="2000" dirty="0"/>
              <a:t>Flip sign of </a:t>
            </a:r>
            <a:r>
              <a:rPr lang="en-US" altLang="zh-CN" sz="2000" i="1" dirty="0"/>
              <a:t>g</a:t>
            </a:r>
            <a:r>
              <a:rPr lang="en-US" altLang="zh-CN" sz="2000" dirty="0"/>
              <a:t> if needed.</a:t>
            </a:r>
            <a:endParaRPr lang="en-US" altLang="zh-CN" sz="2000" b="1" i="1" dirty="0"/>
          </a:p>
          <a:p>
            <a:pPr lvl="1">
              <a:lnSpc>
                <a:spcPts val="2800"/>
              </a:lnSpc>
              <a:spcBef>
                <a:spcPts val="1200"/>
              </a:spcBef>
              <a:defRPr sz="2400" i="1">
                <a:solidFill>
                  <a:srgbClr val="000000"/>
                </a:solidFill>
                <a:latin typeface="Times"/>
                <a:ea typeface="Times"/>
                <a:cs typeface="Times"/>
                <a:sym typeface="Times"/>
              </a:defRPr>
            </a:pPr>
            <a:r>
              <a:rPr lang="en-US" altLang="zh-CN" sz="2000" cap="small" dirty="0">
                <a:solidFill>
                  <a:srgbClr val="003F83"/>
                </a:solidFill>
              </a:rPr>
              <a:t>Return </a:t>
            </a:r>
            <a:r>
              <a:rPr lang="en-US" altLang="zh-CN" sz="2000" dirty="0"/>
              <a:t> 2</a:t>
            </a:r>
            <a:r>
              <a:rPr lang="en-US" altLang="zh-CN" sz="2000" baseline="44499" dirty="0"/>
              <a:t>2m</a:t>
            </a:r>
            <a:r>
              <a:rPr lang="en-US" altLang="zh-CN" sz="2000" dirty="0"/>
              <a:t> e + 2</a:t>
            </a:r>
            <a:r>
              <a:rPr lang="en-US" altLang="zh-CN" sz="2000" baseline="44499" dirty="0"/>
              <a:t>m</a:t>
            </a:r>
            <a:r>
              <a:rPr lang="en-US" altLang="zh-CN" sz="2000" dirty="0"/>
              <a:t> (e + f – g) + f.</a:t>
            </a:r>
          </a:p>
          <a:p>
            <a:pPr algn="l">
              <a:lnSpc>
                <a:spcPts val="2800"/>
              </a:lnSpc>
              <a:defRPr sz="2400">
                <a:solidFill>
                  <a:srgbClr val="000000"/>
                </a:solidFill>
                <a:latin typeface="Times"/>
                <a:ea typeface="Times"/>
                <a:cs typeface="Times"/>
                <a:sym typeface="Times"/>
              </a:defRPr>
            </a:pPr>
            <a:r>
              <a:rPr sz="100" dirty="0"/>
              <a:t>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grpSp>
        <p:nvGrpSpPr>
          <p:cNvPr id="6" name="Group"/>
          <p:cNvGrpSpPr/>
          <p:nvPr/>
        </p:nvGrpSpPr>
        <p:grpSpPr>
          <a:xfrm>
            <a:off x="5278925" y="2272870"/>
            <a:ext cx="1858970" cy="1397568"/>
            <a:chOff x="-1" y="-1"/>
            <a:chExt cx="1858969" cy="1397566"/>
          </a:xfrm>
        </p:grpSpPr>
        <p:grpSp>
          <p:nvGrpSpPr>
            <p:cNvPr id="7" name="Group"/>
            <p:cNvGrpSpPr/>
            <p:nvPr/>
          </p:nvGrpSpPr>
          <p:grpSpPr>
            <a:xfrm>
              <a:off x="157170" y="546253"/>
              <a:ext cx="1701798" cy="304801"/>
              <a:chOff x="6979" y="101189"/>
              <a:chExt cx="1701796" cy="304800"/>
            </a:xfrm>
          </p:grpSpPr>
          <p:sp>
            <p:nvSpPr>
              <p:cNvPr id="9" name="Θ(n)"/>
              <p:cNvSpPr txBox="1"/>
              <p:nvPr/>
            </p:nvSpPr>
            <p:spPr>
              <a:xfrm>
                <a:off x="1188322" y="101189"/>
                <a:ext cx="520453" cy="3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Θ(</a:t>
                </a:r>
                <a:r>
                  <a:rPr i="1" dirty="0"/>
                  <a:t>n</a:t>
                </a:r>
                <a:r>
                  <a:rPr dirty="0"/>
                  <a:t>)</a:t>
                </a:r>
              </a:p>
            </p:txBody>
          </p:sp>
          <p:sp>
            <p:nvSpPr>
              <p:cNvPr id="10" name="Line"/>
              <p:cNvSpPr/>
              <p:nvPr/>
            </p:nvSpPr>
            <p:spPr>
              <a:xfrm>
                <a:off x="6979" y="253589"/>
                <a:ext cx="959771" cy="128"/>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8" name="Line"/>
            <p:cNvSpPr/>
            <p:nvPr/>
          </p:nvSpPr>
          <p:spPr>
            <a:xfrm flipV="1">
              <a:off x="-1" y="-1"/>
              <a:ext cx="2" cy="1397566"/>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1" name="Group"/>
          <p:cNvGrpSpPr/>
          <p:nvPr/>
        </p:nvGrpSpPr>
        <p:grpSpPr>
          <a:xfrm>
            <a:off x="7020271" y="3789040"/>
            <a:ext cx="1930819" cy="1700215"/>
            <a:chOff x="-1" y="0"/>
            <a:chExt cx="1930818" cy="1700213"/>
          </a:xfrm>
        </p:grpSpPr>
        <p:grpSp>
          <p:nvGrpSpPr>
            <p:cNvPr id="12" name="Group"/>
            <p:cNvGrpSpPr/>
            <p:nvPr/>
          </p:nvGrpSpPr>
          <p:grpSpPr>
            <a:xfrm>
              <a:off x="73991" y="633485"/>
              <a:ext cx="1856826" cy="307777"/>
              <a:chOff x="0" y="-25045"/>
              <a:chExt cx="1856824" cy="307776"/>
            </a:xfrm>
          </p:grpSpPr>
          <p:sp>
            <p:nvSpPr>
              <p:cNvPr id="14" name="4 T(⎡n / 2⎤)"/>
              <p:cNvSpPr txBox="1"/>
              <p:nvPr/>
            </p:nvSpPr>
            <p:spPr>
              <a:xfrm>
                <a:off x="726708" y="-25045"/>
                <a:ext cx="1130116" cy="307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lang="en-US" dirty="0"/>
                  <a:t>3</a:t>
                </a:r>
                <a:r>
                  <a:rPr dirty="0"/>
                  <a:t> </a:t>
                </a:r>
                <a:r>
                  <a:rPr i="1" dirty="0"/>
                  <a:t>T</a:t>
                </a:r>
                <a:r>
                  <a:rPr dirty="0"/>
                  <a:t>(</a:t>
                </a:r>
                <a:r>
                  <a:rPr lang="en-US" altLang="zh-CN" dirty="0"/>
                  <a:t>(</a:t>
                </a:r>
                <a:r>
                  <a:rPr i="1" dirty="0"/>
                  <a:t>n</a:t>
                </a:r>
                <a:r>
                  <a:rPr dirty="0"/>
                  <a:t> / 2</a:t>
                </a:r>
                <a:r>
                  <a:rPr lang="en-US" altLang="zh-CN" dirty="0"/>
                  <a:t>)</a:t>
                </a:r>
                <a:r>
                  <a:rPr dirty="0"/>
                  <a:t>)</a:t>
                </a:r>
              </a:p>
            </p:txBody>
          </p:sp>
          <p:sp>
            <p:nvSpPr>
              <p:cNvPr id="15" name="Line"/>
              <p:cNvSpPr/>
              <p:nvPr/>
            </p:nvSpPr>
            <p:spPr>
              <a:xfrm flipV="1">
                <a:off x="0" y="133557"/>
                <a:ext cx="574080" cy="0"/>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3" name="Line"/>
            <p:cNvSpPr/>
            <p:nvPr/>
          </p:nvSpPr>
          <p:spPr>
            <a:xfrm flipV="1">
              <a:off x="-1" y="0"/>
              <a:ext cx="2" cy="1700213"/>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6" name="Group"/>
          <p:cNvGrpSpPr/>
          <p:nvPr/>
        </p:nvGrpSpPr>
        <p:grpSpPr>
          <a:xfrm>
            <a:off x="5657669" y="5949280"/>
            <a:ext cx="1729731" cy="304800"/>
            <a:chOff x="0" y="0"/>
            <a:chExt cx="1729730" cy="304800"/>
          </a:xfrm>
        </p:grpSpPr>
        <p:sp>
          <p:nvSpPr>
            <p:cNvPr id="17" name="Θ(n)"/>
            <p:cNvSpPr txBox="1"/>
            <p:nvPr/>
          </p:nvSpPr>
          <p:spPr>
            <a:xfrm>
              <a:off x="1209278" y="0"/>
              <a:ext cx="520453" cy="3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Θ(</a:t>
              </a:r>
              <a:r>
                <a:rPr i="1" dirty="0"/>
                <a:t>n</a:t>
              </a:r>
              <a:r>
                <a:rPr dirty="0"/>
                <a:t>)</a:t>
              </a:r>
            </a:p>
          </p:txBody>
        </p:sp>
        <p:sp>
          <p:nvSpPr>
            <p:cNvPr id="18" name="Line"/>
            <p:cNvSpPr/>
            <p:nvPr/>
          </p:nvSpPr>
          <p:spPr>
            <a:xfrm>
              <a:off x="0" y="152400"/>
              <a:ext cx="959771" cy="127"/>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59" name="Picture 58"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512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4">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4">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4">
                                            <p:txEl>
                                              <p:pRg st="5" end="5"/>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p:tmAbs val="0"/>
                                  </p:iterate>
                                  <p:childTnLst>
                                    <p:set>
                                      <p:cBhvr>
                                        <p:cTn id="40" fill="hold"/>
                                        <p:tgtEl>
                                          <p:spTgt spid="4">
                                            <p:txEl>
                                              <p:pRg st="9" end="9"/>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iterate>
                                    <p:tmAbs val="0"/>
                                  </p:iterate>
                                  <p:childTnLst>
                                    <p:set>
                                      <p:cBhvr>
                                        <p:cTn id="43" fill="hold"/>
                                        <p:tgtEl>
                                          <p:spTgt spid="4">
                                            <p:txEl>
                                              <p:pRg st="10" end="10"/>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p:tmAbs val="0"/>
                                  </p:iterate>
                                  <p:childTnLst>
                                    <p:set>
                                      <p:cBhvr>
                                        <p:cTn id="46" fill="hold"/>
                                        <p:tgtEl>
                                          <p:spTgt spid="4">
                                            <p:txEl>
                                              <p:pRg st="11" end="11"/>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4">
                                            <p:txEl>
                                              <p:pRg st="12" end="12"/>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iterate>
                                    <p:tmAbs val="0"/>
                                  </p:iterate>
                                  <p:childTnLst>
                                    <p:set>
                                      <p:cBhvr>
                                        <p:cTn id="52" fill="hold"/>
                                        <p:tgtEl>
                                          <p:spTgt spid="6"/>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iterate>
                                    <p:tmAbs val="0"/>
                                  </p:iterate>
                                  <p:childTnLst>
                                    <p:set>
                                      <p:cBhvr>
                                        <p:cTn id="55" fill="hold"/>
                                        <p:tgtEl>
                                          <p:spTgt spid="1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p:tmAbs val="0"/>
                                  </p:iterate>
                                  <p:childTnLst>
                                    <p:set>
                                      <p:cBhvr>
                                        <p:cTn id="58" fill="hold"/>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advAuto="0"/>
      <p:bldP spid="6" grpId="0" animBg="1" advAuto="0"/>
      <p:bldP spid="11" grpId="0" animBg="1" advAuto="0"/>
      <p:bldP spid="16"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2</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How many bit operations to multiply two n-bit integers using the divide-and-conquer multiplication algorithm?</a:t>
            </a:r>
          </a:p>
          <a:p>
            <a:endParaRPr lang="en-US" altLang="zh-CN" dirty="0"/>
          </a:p>
          <a:p>
            <a:endParaRPr lang="en-US" altLang="zh-CN" dirty="0"/>
          </a:p>
          <a:p>
            <a:endParaRPr lang="en-US" altLang="zh-CN" dirty="0"/>
          </a:p>
          <a:p>
            <a:endParaRPr lang="en-US" altLang="zh-CN" dirty="0"/>
          </a:p>
          <a:p>
            <a:endParaRPr lang="en-US" altLang="zh-CN" dirty="0"/>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A.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1/2</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B.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 </a:t>
            </a:r>
            <a:r>
              <a:rPr lang="pt-BR" altLang="zh-CN" sz="2000" dirty="0">
                <a:solidFill>
                  <a:srgbClr val="000000"/>
                </a:solidFill>
                <a:uFill>
                  <a:solidFill>
                    <a:srgbClr val="000000"/>
                  </a:solidFill>
                </a:uFill>
                <a:latin typeface="Times"/>
                <a:ea typeface="Times"/>
                <a:cs typeface="Times"/>
                <a:sym typeface="Times"/>
              </a:rPr>
              <a:t>log</a:t>
            </a:r>
            <a:r>
              <a:rPr lang="pt-BR" altLang="zh-CN" sz="2000" i="1" dirty="0">
                <a:solidFill>
                  <a:srgbClr val="000000"/>
                </a:solidFill>
                <a:uFill>
                  <a:solidFill>
                    <a:srgbClr val="000000"/>
                  </a:solidFill>
                </a:uFill>
                <a:latin typeface="Times"/>
                <a:ea typeface="Times"/>
                <a:cs typeface="Times"/>
                <a:sym typeface="Times"/>
              </a:rPr>
              <a:t> n</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C.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log</a:t>
            </a:r>
            <a:r>
              <a:rPr lang="pt-BR" altLang="zh-CN" sz="2400" spc="200" baseline="26999" dirty="0">
                <a:solidFill>
                  <a:srgbClr val="000000"/>
                </a:solidFill>
                <a:uFill>
                  <a:solidFill>
                    <a:srgbClr val="000000"/>
                  </a:solidFill>
                </a:uFill>
                <a:latin typeface="Times"/>
                <a:ea typeface="Times"/>
                <a:cs typeface="Times"/>
                <a:sym typeface="Times"/>
              </a:rPr>
              <a:t>2</a:t>
            </a:r>
            <a:r>
              <a:rPr lang="pt-BR" altLang="zh-CN" sz="2000" baseline="44499" dirty="0">
                <a:solidFill>
                  <a:srgbClr val="000000"/>
                </a:solidFill>
                <a:uFill>
                  <a:solidFill>
                    <a:srgbClr val="000000"/>
                  </a:solidFill>
                </a:uFill>
                <a:latin typeface="Times"/>
                <a:ea typeface="Times"/>
                <a:cs typeface="Times"/>
                <a:sym typeface="Times"/>
              </a:rPr>
              <a:t>3</a:t>
            </a:r>
            <a:r>
              <a:rPr lang="pt-BR" altLang="zh-CN" sz="2000" dirty="0">
                <a:solidFill>
                  <a:srgbClr val="000000"/>
                </a:solidFill>
                <a:uFill>
                  <a:solidFill>
                    <a:srgbClr val="000000"/>
                  </a:solidFill>
                </a:uFill>
                <a:latin typeface="Times"/>
                <a:ea typeface="Times"/>
                <a:cs typeface="Times"/>
                <a:sym typeface="Times"/>
              </a:rPr>
              <a:t>) = O(</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1.585</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457200" lvl="1" indent="0">
              <a:lnSpc>
                <a:spcPct val="170000"/>
              </a:lnSpc>
              <a:spcBef>
                <a:spcPts val="0"/>
              </a:spcBef>
              <a:buNone/>
            </a:pPr>
            <a:r>
              <a:rPr lang="pt-BR" altLang="zh-CN" sz="2000" i="1" dirty="0">
                <a:solidFill>
                  <a:srgbClr val="000000"/>
                </a:solidFill>
                <a:uFill>
                  <a:solidFill>
                    <a:srgbClr val="000000"/>
                  </a:solidFill>
                </a:uFill>
                <a:latin typeface="Times"/>
                <a:ea typeface="Times"/>
                <a:cs typeface="Times"/>
                <a:sym typeface="Times"/>
              </a:rPr>
              <a:t>D. T</a:t>
            </a:r>
            <a:r>
              <a:rPr lang="pt-BR" altLang="zh-CN" sz="2000" dirty="0">
                <a:solidFill>
                  <a:srgbClr val="000000"/>
                </a:solidFill>
                <a:uFill>
                  <a:solidFill>
                    <a:srgbClr val="000000"/>
                  </a:solidFill>
                </a:uFill>
                <a:latin typeface="Times"/>
                <a:ea typeface="Times"/>
                <a:cs typeface="Times"/>
                <a:sym typeface="Times"/>
              </a:rPr>
              <a:t>(</a:t>
            </a:r>
            <a:r>
              <a:rPr lang="pt-BR" altLang="zh-CN" sz="2000" i="1" dirty="0">
                <a:solidFill>
                  <a:srgbClr val="000000"/>
                </a:solidFill>
                <a:uFill>
                  <a:solidFill>
                    <a:srgbClr val="000000"/>
                  </a:solidFill>
                </a:uFill>
                <a:latin typeface="Times"/>
                <a:ea typeface="Times"/>
                <a:cs typeface="Times"/>
                <a:sym typeface="Times"/>
              </a:rPr>
              <a:t>n</a:t>
            </a:r>
            <a:r>
              <a:rPr lang="pt-BR" altLang="zh-CN" sz="2000" dirty="0">
                <a:solidFill>
                  <a:srgbClr val="000000"/>
                </a:solidFill>
                <a:uFill>
                  <a:solidFill>
                    <a:srgbClr val="000000"/>
                  </a:solidFill>
                </a:uFill>
                <a:latin typeface="Times"/>
                <a:ea typeface="Times"/>
                <a:cs typeface="Times"/>
                <a:sym typeface="Times"/>
              </a:rPr>
              <a:t>) = Θ(</a:t>
            </a:r>
            <a:r>
              <a:rPr lang="pt-BR" altLang="zh-CN" sz="2000" i="1" dirty="0">
                <a:solidFill>
                  <a:srgbClr val="000000"/>
                </a:solidFill>
                <a:uFill>
                  <a:solidFill>
                    <a:srgbClr val="000000"/>
                  </a:solidFill>
                </a:uFill>
                <a:latin typeface="Times"/>
                <a:ea typeface="Times"/>
                <a:cs typeface="Times"/>
                <a:sym typeface="Times"/>
              </a:rPr>
              <a:t>n</a:t>
            </a:r>
            <a:r>
              <a:rPr lang="pt-BR" altLang="zh-CN" sz="2000" baseline="44499" dirty="0">
                <a:solidFill>
                  <a:srgbClr val="000000"/>
                </a:solidFill>
                <a:uFill>
                  <a:solidFill>
                    <a:srgbClr val="000000"/>
                  </a:solidFill>
                </a:uFill>
                <a:latin typeface="Times"/>
                <a:ea typeface="Times"/>
                <a:cs typeface="Times"/>
                <a:sym typeface="Times"/>
              </a:rPr>
              <a:t>2</a:t>
            </a:r>
            <a:r>
              <a:rPr lang="pt-BR" altLang="zh-CN" sz="2000" dirty="0">
                <a:solidFill>
                  <a:srgbClr val="000000"/>
                </a:solidFill>
                <a:uFill>
                  <a:solidFill>
                    <a:srgbClr val="000000"/>
                  </a:solidFill>
                </a:uFill>
                <a:latin typeface="Times"/>
                <a:ea typeface="Times"/>
                <a:cs typeface="Times"/>
                <a:sym typeface="Times"/>
              </a:rPr>
              <a:t>)</a:t>
            </a:r>
            <a:r>
              <a:rPr lang="pt-BR" altLang="zh-CN" sz="2000" dirty="0">
                <a:solidFill>
                  <a:srgbClr val="000000"/>
                </a:solidFill>
                <a:uFill>
                  <a:solidFill>
                    <a:srgbClr val="000000"/>
                  </a:solidFill>
                </a:uFill>
                <a:sym typeface="Lucida Sans"/>
              </a:rPr>
              <a:t>.</a:t>
            </a:r>
          </a:p>
          <a:p>
            <a:pPr marL="0" indent="0">
              <a:buNone/>
            </a:pPr>
            <a:endParaRPr lang="zh-CN" altLang="en-US" dirty="0"/>
          </a:p>
        </p:txBody>
      </p:sp>
      <p:sp>
        <p:nvSpPr>
          <p:cNvPr id="6" name="Rounded Rectangle"/>
          <p:cNvSpPr/>
          <p:nvPr/>
        </p:nvSpPr>
        <p:spPr>
          <a:xfrm>
            <a:off x="706201" y="5339680"/>
            <a:ext cx="609600" cy="609600"/>
          </a:xfrm>
          <a:prstGeom prst="roundRect">
            <a:avLst>
              <a:gd name="adj" fmla="val 31250"/>
            </a:avLst>
          </a:prstGeom>
          <a:ln w="50800">
            <a:solidFill>
              <a:srgbClr val="8D3124"/>
            </a:solidFill>
          </a:ln>
        </p:spPr>
        <p:txBody>
          <a:bodyPr lIns="203200" tIns="203200" rIns="203200" bIns="203200"/>
          <a:lstStyle/>
          <a:p>
            <a:pPr marL="7224" marR="7224" algn="l" defTabSz="1295400">
              <a:lnSpc>
                <a:spcPct val="120000"/>
              </a:lnSpc>
              <a:buClrTx/>
              <a:buFontTx/>
              <a:tabLst/>
              <a:defRPr sz="2200">
                <a:solidFill>
                  <a:srgbClr val="005493"/>
                </a:solidFill>
                <a:uFill>
                  <a:solidFill>
                    <a:srgbClr val="0048AA"/>
                  </a:solidFill>
                </a:uFill>
              </a:defRPr>
            </a:pPr>
            <a:endParaRPr/>
          </a:p>
        </p:txBody>
      </p:sp>
      <p:sp>
        <p:nvSpPr>
          <p:cNvPr id="7" name="Rounded Rectangle"/>
          <p:cNvSpPr/>
          <p:nvPr/>
        </p:nvSpPr>
        <p:spPr>
          <a:xfrm>
            <a:off x="699354" y="5349360"/>
            <a:ext cx="609600" cy="609600"/>
          </a:xfrm>
          <a:prstGeom prst="roundRect">
            <a:avLst>
              <a:gd name="adj" fmla="val 31250"/>
            </a:avLst>
          </a:prstGeom>
          <a:ln w="76200">
            <a:solidFill>
              <a:schemeClr val="bg1"/>
            </a:solidFill>
          </a:ln>
        </p:spPr>
        <p:txBody>
          <a:bodyPr lIns="203200" tIns="203200" rIns="203200" bIns="203200"/>
          <a:lstStyle/>
          <a:p>
            <a:pPr marL="7224" marR="7224" algn="l" defTabSz="1295400">
              <a:lnSpc>
                <a:spcPct val="120000"/>
              </a:lnSpc>
              <a:buClrTx/>
              <a:buFontTx/>
              <a:tabLst/>
              <a:defRPr sz="2200">
                <a:solidFill>
                  <a:srgbClr val="005493"/>
                </a:solidFill>
                <a:uFill>
                  <a:solidFill>
                    <a:srgbClr val="0048AA"/>
                  </a:solidFill>
                </a:uFill>
              </a:defRPr>
            </a:pPr>
            <a:endParaRPr/>
          </a:p>
        </p:txBody>
      </p:sp>
      <p:grpSp>
        <p:nvGrpSpPr>
          <p:cNvPr id="13" name="组合 12"/>
          <p:cNvGrpSpPr/>
          <p:nvPr/>
        </p:nvGrpSpPr>
        <p:grpSpPr>
          <a:xfrm>
            <a:off x="2123728" y="2492896"/>
            <a:ext cx="4824536" cy="973694"/>
            <a:chOff x="2123728" y="2492896"/>
            <a:chExt cx="4824536" cy="973694"/>
          </a:xfrm>
        </p:grpSpPr>
        <p:pic>
          <p:nvPicPr>
            <p:cNvPr id="4" name="Image" descr="Image"/>
            <p:cNvPicPr>
              <a:picLocks noChangeAspect="1"/>
            </p:cNvPicPr>
            <p:nvPr/>
          </p:nvPicPr>
          <p:blipFill>
            <a:blip r:embed="rId2"/>
            <a:stretch>
              <a:fillRect/>
            </a:stretch>
          </p:blipFill>
          <p:spPr>
            <a:xfrm>
              <a:off x="2123728" y="2492896"/>
              <a:ext cx="4824536" cy="964908"/>
            </a:xfrm>
            <a:prstGeom prst="rect">
              <a:avLst/>
            </a:prstGeom>
            <a:ln w="12700">
              <a:miter lim="400000"/>
            </a:ln>
          </p:spPr>
        </p:pic>
        <p:sp>
          <p:nvSpPr>
            <p:cNvPr id="11" name="矩形 10"/>
            <p:cNvSpPr/>
            <p:nvPr/>
          </p:nvSpPr>
          <p:spPr>
            <a:xfrm>
              <a:off x="3419872" y="3068960"/>
              <a:ext cx="179664" cy="3414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346526" y="3035703"/>
              <a:ext cx="325730" cy="430887"/>
            </a:xfrm>
            <a:prstGeom prst="rect">
              <a:avLst/>
            </a:prstGeom>
            <a:noFill/>
          </p:spPr>
          <p:txBody>
            <a:bodyPr wrap="none" rtlCol="0">
              <a:spAutoFit/>
            </a:bodyPr>
            <a:lstStyle/>
            <a:p>
              <a:r>
                <a:rPr lang="en-US" altLang="zh-CN" sz="2200" dirty="0">
                  <a:latin typeface="Times New Roman" panose="02020603050405020304" pitchFamily="18" charset="0"/>
                  <a:cs typeface="Times New Roman" panose="02020603050405020304" pitchFamily="18" charset="0"/>
                </a:rPr>
                <a:t>3</a:t>
              </a:r>
              <a:endParaRPr lang="zh-CN" altLang="en-US" sz="2200" dirty="0">
                <a:latin typeface="Times New Roman" panose="02020603050405020304" pitchFamily="18" charset="0"/>
                <a:cs typeface="Times New Roman" panose="02020603050405020304" pitchFamily="18" charset="0"/>
              </a:endParaRPr>
            </a:p>
          </p:txBody>
        </p:sp>
      </p:grpSp>
      <p:sp>
        <p:nvSpPr>
          <p:cNvPr id="5" name="圆角矩形 4"/>
          <p:cNvSpPr/>
          <p:nvPr/>
        </p:nvSpPr>
        <p:spPr>
          <a:xfrm>
            <a:off x="876906" y="4967582"/>
            <a:ext cx="432048" cy="36004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1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410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9406" y="288226"/>
            <a:ext cx="8229600" cy="1143000"/>
          </a:xfrm>
        </p:spPr>
        <p:txBody>
          <a:bodyPr/>
          <a:lstStyle/>
          <a:p>
            <a:r>
              <a:rPr lang="en-US" altLang="zh-CN" dirty="0"/>
              <a:t>Recursion Tree for Integer Multiplication</a:t>
            </a:r>
          </a:p>
        </p:txBody>
      </p:sp>
      <p:grpSp>
        <p:nvGrpSpPr>
          <p:cNvPr id="26" name="组合 25"/>
          <p:cNvGrpSpPr/>
          <p:nvPr/>
        </p:nvGrpSpPr>
        <p:grpSpPr>
          <a:xfrm>
            <a:off x="289485" y="1276022"/>
            <a:ext cx="1252189" cy="3407932"/>
            <a:chOff x="295301" y="1226541"/>
            <a:chExt cx="1252189" cy="3407932"/>
          </a:xfrm>
        </p:grpSpPr>
        <p:grpSp>
          <p:nvGrpSpPr>
            <p:cNvPr id="23" name="组合 22"/>
            <p:cNvGrpSpPr/>
            <p:nvPr/>
          </p:nvGrpSpPr>
          <p:grpSpPr>
            <a:xfrm>
              <a:off x="295301" y="1752090"/>
              <a:ext cx="1252189" cy="2882383"/>
              <a:chOff x="804690" y="1751385"/>
              <a:chExt cx="1252189" cy="2882383"/>
            </a:xfrm>
          </p:grpSpPr>
          <p:sp>
            <p:nvSpPr>
              <p:cNvPr id="4"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0</a:t>
                </a:r>
              </a:p>
            </p:txBody>
          </p:sp>
          <p:sp>
            <p:nvSpPr>
              <p:cNvPr id="5"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6" name="Text Box 35"/>
              <p:cNvSpPr txBox="1">
                <a:spLocks noChangeArrowheads="1"/>
              </p:cNvSpPr>
              <p:nvPr/>
            </p:nvSpPr>
            <p:spPr bwMode="auto">
              <a:xfrm>
                <a:off x="899592" y="324839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2</a:t>
                </a:r>
              </a:p>
            </p:txBody>
          </p:sp>
          <p:sp>
            <p:nvSpPr>
              <p:cNvPr id="8" name="Text Box 37"/>
              <p:cNvSpPr txBox="1">
                <a:spLocks noChangeArrowheads="1"/>
              </p:cNvSpPr>
              <p:nvPr/>
            </p:nvSpPr>
            <p:spPr bwMode="auto">
              <a:xfrm>
                <a:off x="804690" y="4294572"/>
                <a:ext cx="122396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cs typeface="Arial" panose="020B0604020202020204" pitchFamily="34" charset="0"/>
                  </a:rPr>
                  <a:t>k=log</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n</a:t>
                </a:r>
              </a:p>
            </p:txBody>
          </p:sp>
          <p:sp>
            <p:nvSpPr>
              <p:cNvPr id="10"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p>
            </p:txBody>
          </p:sp>
        </p:grpSp>
        <p:sp>
          <p:nvSpPr>
            <p:cNvPr id="24" name="Text Box 32"/>
            <p:cNvSpPr txBox="1">
              <a:spLocks noChangeArrowheads="1"/>
            </p:cNvSpPr>
            <p:nvPr/>
          </p:nvSpPr>
          <p:spPr bwMode="auto">
            <a:xfrm>
              <a:off x="389968" y="1226541"/>
              <a:ext cx="79765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Level</a:t>
              </a:r>
            </a:p>
          </p:txBody>
        </p:sp>
      </p:grpSp>
      <p:grpSp>
        <p:nvGrpSpPr>
          <p:cNvPr id="27" name="组合 26"/>
          <p:cNvGrpSpPr/>
          <p:nvPr/>
        </p:nvGrpSpPr>
        <p:grpSpPr>
          <a:xfrm>
            <a:off x="5436095" y="1286226"/>
            <a:ext cx="1614487" cy="3407657"/>
            <a:chOff x="323527" y="1244007"/>
            <a:chExt cx="1614487" cy="3407657"/>
          </a:xfrm>
        </p:grpSpPr>
        <p:grpSp>
          <p:nvGrpSpPr>
            <p:cNvPr id="28" name="组合 27"/>
            <p:cNvGrpSpPr/>
            <p:nvPr/>
          </p:nvGrpSpPr>
          <p:grpSpPr>
            <a:xfrm>
              <a:off x="323527" y="1752090"/>
              <a:ext cx="1614487" cy="2899574"/>
              <a:chOff x="832916" y="1751385"/>
              <a:chExt cx="1614487" cy="2899574"/>
            </a:xfrm>
          </p:grpSpPr>
          <p:sp>
            <p:nvSpPr>
              <p:cNvPr id="30"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31"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32" name="Text Box 35"/>
              <p:cNvSpPr txBox="1">
                <a:spLocks noChangeArrowheads="1"/>
              </p:cNvSpPr>
              <p:nvPr/>
            </p:nvSpPr>
            <p:spPr bwMode="auto">
              <a:xfrm>
                <a:off x="899592" y="324839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r>
                  <a:rPr lang="en-US" altLang="zh-CN" baseline="30000" dirty="0">
                    <a:latin typeface="Arial" panose="020B0604020202020204" pitchFamily="34" charset="0"/>
                    <a:ea typeface="宋体" panose="02010600030101010101" pitchFamily="2" charset="-122"/>
                    <a:cs typeface="Arial" panose="020B0604020202020204" pitchFamily="34" charset="0"/>
                  </a:rPr>
                  <a:t>2</a:t>
                </a:r>
              </a:p>
            </p:txBody>
          </p:sp>
          <mc:AlternateContent xmlns:mc="http://schemas.openxmlformats.org/markup-compatibility/2006" xmlns:a14="http://schemas.microsoft.com/office/drawing/2010/main">
            <mc:Choice Requires="a14">
              <p:sp>
                <p:nvSpPr>
                  <p:cNvPr id="33" name="Text Box 36"/>
                  <p:cNvSpPr txBox="1">
                    <a:spLocks noChangeArrowheads="1"/>
                  </p:cNvSpPr>
                  <p:nvPr/>
                </p:nvSpPr>
                <p:spPr bwMode="auto">
                  <a:xfrm>
                    <a:off x="832916" y="4311763"/>
                    <a:ext cx="1614487" cy="339196"/>
                  </a:xfrm>
                  <a:prstGeom prst="rect">
                    <a:avLst/>
                  </a:prstGeom>
                  <a:noFill/>
                  <a:ln>
                    <a:noFill/>
                  </a:ln>
                  <a:effectLst/>
                  <a:extLst>
                    <a:ext uri="{909E8E84-426E-40DD-AFC4-6F175D3DCCD1}">
                      <a14:hiddenFill>
                        <a:solidFill>
                          <a:schemeClr val="accent1"/>
                        </a:solidFill>
                      </a14:hiddenFill>
                    </a:ext>
                    <a:ext uri="{91240B29-F687-4F45-9708-019B960494DF}">
                      <a14:hiddenLine w="1587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14:m>
                      <m:oMath xmlns:m="http://schemas.openxmlformats.org/officeDocument/2006/math">
                        <m:r>
                          <m:rPr>
                            <m:nor/>
                          </m:rPr>
                          <a:rPr lang="en-US" altLang="zh-CN" b="0" i="0" dirty="0" smtClean="0">
                            <a:latin typeface="Arial" panose="020B0604020202020204" pitchFamily="34" charset="0"/>
                            <a:cs typeface="Arial" panose="020B0604020202020204" pitchFamily="34" charset="0"/>
                          </a:rPr>
                          <m:t>4</m:t>
                        </m:r>
                        <m:r>
                          <m:rPr>
                            <m:nor/>
                          </m:rPr>
                          <a:rPr lang="en-US" altLang="zh-CN" baseline="30000" dirty="0">
                            <a:latin typeface="Arial" panose="020B0604020202020204" pitchFamily="34" charset="0"/>
                            <a:cs typeface="Arial" panose="020B0604020202020204" pitchFamily="34" charset="0"/>
                          </a:rPr>
                          <m:t>k</m:t>
                        </m:r>
                      </m:oMath>
                    </a14:m>
                    <a:r>
                      <a:rPr lang="en-US" altLang="zh-CN" dirty="0">
                        <a:latin typeface="Arial" panose="020B0604020202020204" pitchFamily="34" charset="0"/>
                        <a:ea typeface="宋体" panose="02010600030101010101" pitchFamily="2" charset="-122"/>
                        <a:cs typeface="Arial" panose="020B0604020202020204" pitchFamily="34" charset="0"/>
                      </a:rPr>
                      <a:t>=4</a:t>
                    </a:r>
                    <a:r>
                      <a:rPr lang="en-US" altLang="zh-CN" baseline="30000" dirty="0">
                        <a:latin typeface="Arial" panose="020B0604020202020204" pitchFamily="34" charset="0"/>
                        <a:ea typeface="宋体" panose="02010600030101010101" pitchFamily="2" charset="-122"/>
                        <a:cs typeface="Arial" panose="020B0604020202020204" pitchFamily="34" charset="0"/>
                      </a:rPr>
                      <a:t>log</a:t>
                    </a:r>
                    <a:r>
                      <a:rPr lang="en-US" altLang="zh-CN" baseline="-25000" dirty="0">
                        <a:latin typeface="Arial" panose="020B0604020202020204" pitchFamily="34" charset="0"/>
                        <a:ea typeface="宋体" panose="02010600030101010101" pitchFamily="2" charset="-122"/>
                        <a:cs typeface="Arial" panose="020B0604020202020204" pitchFamily="34" charset="0"/>
                      </a:rPr>
                      <a:t>2</a:t>
                    </a:r>
                    <a:r>
                      <a:rPr lang="en-US" altLang="zh-CN" baseline="30000" dirty="0">
                        <a:latin typeface="Arial" panose="020B0604020202020204" pitchFamily="34" charset="0"/>
                        <a:ea typeface="宋体" panose="02010600030101010101" pitchFamily="2" charset="-122"/>
                        <a:cs typeface="Arial" panose="020B0604020202020204" pitchFamily="34" charset="0"/>
                      </a:rPr>
                      <a:t>n</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3" name="Text Box 36"/>
                  <p:cNvSpPr txBox="1">
                    <a:spLocks noRot="1" noChangeAspect="1" noMove="1" noResize="1" noEditPoints="1" noAdjustHandles="1" noChangeArrowheads="1" noChangeShapeType="1" noTextEdit="1"/>
                  </p:cNvSpPr>
                  <p:nvPr/>
                </p:nvSpPr>
                <p:spPr bwMode="auto">
                  <a:xfrm>
                    <a:off x="832916" y="4311763"/>
                    <a:ext cx="1614487" cy="339196"/>
                  </a:xfrm>
                  <a:prstGeom prst="rect">
                    <a:avLst/>
                  </a:prstGeom>
                  <a:blipFill>
                    <a:blip r:embed="rId3"/>
                    <a:stretch>
                      <a:fillRect t="-5357" b="-21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36"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29" name="Text Box 32"/>
            <p:cNvSpPr txBox="1">
              <a:spLocks noChangeArrowheads="1"/>
            </p:cNvSpPr>
            <p:nvPr/>
          </p:nvSpPr>
          <p:spPr bwMode="auto">
            <a:xfrm>
              <a:off x="323527" y="1244007"/>
              <a:ext cx="107557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Problem #</a:t>
              </a:r>
            </a:p>
          </p:txBody>
        </p:sp>
      </p:grpSp>
      <p:grpSp>
        <p:nvGrpSpPr>
          <p:cNvPr id="39" name="组合 38"/>
          <p:cNvGrpSpPr/>
          <p:nvPr/>
        </p:nvGrpSpPr>
        <p:grpSpPr>
          <a:xfrm>
            <a:off x="6445000" y="1286226"/>
            <a:ext cx="1223962" cy="3422716"/>
            <a:chOff x="323528" y="1244007"/>
            <a:chExt cx="1223962" cy="3422716"/>
          </a:xfrm>
        </p:grpSpPr>
        <p:grpSp>
          <p:nvGrpSpPr>
            <p:cNvPr id="40" name="组合 39"/>
            <p:cNvGrpSpPr/>
            <p:nvPr/>
          </p:nvGrpSpPr>
          <p:grpSpPr>
            <a:xfrm>
              <a:off x="390203" y="1752090"/>
              <a:ext cx="1157287" cy="2914633"/>
              <a:chOff x="899592" y="1751385"/>
              <a:chExt cx="1157287" cy="2914633"/>
            </a:xfrm>
          </p:grpSpPr>
          <p:sp>
            <p:nvSpPr>
              <p:cNvPr id="42"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n</a:t>
                </a:r>
              </a:p>
            </p:txBody>
          </p:sp>
          <p:sp>
            <p:nvSpPr>
              <p:cNvPr id="43"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(n/2)</a:t>
                </a:r>
              </a:p>
            </p:txBody>
          </p:sp>
          <p:sp>
            <p:nvSpPr>
              <p:cNvPr id="44" name="Text Box 35"/>
              <p:cNvSpPr txBox="1">
                <a:spLocks noChangeArrowheads="1"/>
              </p:cNvSpPr>
              <p:nvPr/>
            </p:nvSpPr>
            <p:spPr bwMode="auto">
              <a:xfrm>
                <a:off x="899592" y="324839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(n/4)</a:t>
                </a:r>
              </a:p>
            </p:txBody>
          </p:sp>
          <p:sp>
            <p:nvSpPr>
              <p:cNvPr id="45" name="Text Box 36"/>
              <p:cNvSpPr txBox="1">
                <a:spLocks noChangeArrowheads="1"/>
              </p:cNvSpPr>
              <p:nvPr/>
            </p:nvSpPr>
            <p:spPr bwMode="auto">
              <a:xfrm>
                <a:off x="1007433" y="4326822"/>
                <a:ext cx="665114"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48"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41" name="Text Box 32"/>
            <p:cNvSpPr txBox="1">
              <a:spLocks noChangeArrowheads="1"/>
            </p:cNvSpPr>
            <p:nvPr/>
          </p:nvSpPr>
          <p:spPr bwMode="auto">
            <a:xfrm>
              <a:off x="323528" y="1244007"/>
              <a:ext cx="941672"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Problem size</a:t>
              </a:r>
            </a:p>
          </p:txBody>
        </p:sp>
      </p:grpSp>
      <p:grpSp>
        <p:nvGrpSpPr>
          <p:cNvPr id="51" name="组合 50"/>
          <p:cNvGrpSpPr/>
          <p:nvPr/>
        </p:nvGrpSpPr>
        <p:grpSpPr>
          <a:xfrm>
            <a:off x="7294301" y="1285383"/>
            <a:ext cx="1879403" cy="3669781"/>
            <a:chOff x="172704" y="1244007"/>
            <a:chExt cx="1879403" cy="3669781"/>
          </a:xfrm>
        </p:grpSpPr>
        <p:grpSp>
          <p:nvGrpSpPr>
            <p:cNvPr id="52" name="组合 51"/>
            <p:cNvGrpSpPr/>
            <p:nvPr/>
          </p:nvGrpSpPr>
          <p:grpSpPr>
            <a:xfrm>
              <a:off x="172704" y="1752090"/>
              <a:ext cx="1879403" cy="3161698"/>
              <a:chOff x="682093" y="1751385"/>
              <a:chExt cx="1879403" cy="3161698"/>
            </a:xfrm>
          </p:grpSpPr>
          <p:sp>
            <p:nvSpPr>
              <p:cNvPr id="54"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a:t>
                </a:r>
              </a:p>
            </p:txBody>
          </p:sp>
          <p:sp>
            <p:nvSpPr>
              <p:cNvPr id="55"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4(n/2)</a:t>
                </a:r>
              </a:p>
            </p:txBody>
          </p:sp>
          <p:sp>
            <p:nvSpPr>
              <p:cNvPr id="56" name="Text Box 35"/>
              <p:cNvSpPr txBox="1">
                <a:spLocks noChangeArrowheads="1"/>
              </p:cNvSpPr>
              <p:nvPr/>
            </p:nvSpPr>
            <p:spPr bwMode="auto">
              <a:xfrm>
                <a:off x="899592" y="3248397"/>
                <a:ext cx="130867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cs typeface="Arial" panose="020B0604020202020204" pitchFamily="34" charset="0"/>
                  </a:rPr>
                  <a:t>4</a:t>
                </a:r>
                <a:r>
                  <a:rPr lang="en-US" altLang="zh-CN" baseline="30000" dirty="0">
                    <a:latin typeface="Arial" panose="020B0604020202020204" pitchFamily="34" charset="0"/>
                    <a:cs typeface="Arial" panose="020B0604020202020204" pitchFamily="34" charset="0"/>
                  </a:rPr>
                  <a:t>2</a:t>
                </a:r>
                <a:r>
                  <a:rPr lang="en-US" altLang="zh-CN" dirty="0">
                    <a:latin typeface="Arial" panose="020B0604020202020204" pitchFamily="34" charset="0"/>
                    <a:ea typeface="宋体" panose="02010600030101010101" pitchFamily="2" charset="-122"/>
                    <a:cs typeface="Arial" panose="020B0604020202020204" pitchFamily="34" charset="0"/>
                  </a:rPr>
                  <a:t>(n/4)</a:t>
                </a:r>
              </a:p>
            </p:txBody>
          </p:sp>
          <mc:AlternateContent xmlns:mc="http://schemas.openxmlformats.org/markup-compatibility/2006" xmlns:a14="http://schemas.microsoft.com/office/drawing/2010/main">
            <mc:Choice Requires="a14">
              <p:sp>
                <p:nvSpPr>
                  <p:cNvPr id="57" name="Text Box 36"/>
                  <p:cNvSpPr txBox="1">
                    <a:spLocks noChangeArrowheads="1"/>
                  </p:cNvSpPr>
                  <p:nvPr/>
                </p:nvSpPr>
                <p:spPr bwMode="auto">
                  <a:xfrm>
                    <a:off x="682093" y="4327665"/>
                    <a:ext cx="1879403" cy="585418"/>
                  </a:xfrm>
                  <a:prstGeom prst="rect">
                    <a:avLst/>
                  </a:prstGeom>
                  <a:noFill/>
                  <a:ln>
                    <a:noFill/>
                  </a:ln>
                  <a:effectLst/>
                  <a:extLst>
                    <a:ext uri="{909E8E84-426E-40DD-AFC4-6F175D3DCCD1}">
                      <a14:hiddenFill>
                        <a:solidFill>
                          <a:schemeClr val="accent1"/>
                        </a:solidFill>
                      </a14:hiddenFill>
                    </a:ext>
                    <a:ext uri="{91240B29-F687-4F45-9708-019B960494DF}">
                      <a14:hiddenLine w="1587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14:m>
                      <m:oMath xmlns:m="http://schemas.openxmlformats.org/officeDocument/2006/math">
                        <m:r>
                          <m:rPr>
                            <m:nor/>
                          </m:rPr>
                          <a:rPr lang="en-US" altLang="zh-CN" dirty="0">
                            <a:latin typeface="Arial" panose="020B0604020202020204" pitchFamily="34" charset="0"/>
                            <a:cs typeface="Arial" panose="020B0604020202020204" pitchFamily="34" charset="0"/>
                          </a:rPr>
                          <m:t>4</m:t>
                        </m:r>
                        <m:r>
                          <m:rPr>
                            <m:nor/>
                          </m:rPr>
                          <a:rPr lang="en-US" altLang="zh-CN" baseline="30000" dirty="0">
                            <a:latin typeface="Arial" panose="020B0604020202020204" pitchFamily="34" charset="0"/>
                            <a:cs typeface="Arial" panose="020B0604020202020204" pitchFamily="34" charset="0"/>
                          </a:rPr>
                          <m:t>k</m:t>
                        </m:r>
                        <m:r>
                          <m:rPr>
                            <m:nor/>
                          </m:rPr>
                          <a:rPr lang="en-US" altLang="zh-CN" dirty="0">
                            <a:latin typeface="Arial" panose="020B0604020202020204" pitchFamily="34" charset="0"/>
                            <a:cs typeface="Arial" panose="020B0604020202020204" pitchFamily="34" charset="0"/>
                          </a:rPr>
                          <m:t>(</m:t>
                        </m:r>
                        <m:r>
                          <m:rPr>
                            <m:nor/>
                          </m:rPr>
                          <a:rPr lang="en-US" altLang="zh-CN" dirty="0">
                            <a:latin typeface="Arial" panose="020B0604020202020204" pitchFamily="34" charset="0"/>
                            <a:cs typeface="Arial" panose="020B0604020202020204" pitchFamily="34" charset="0"/>
                          </a:rPr>
                          <m:t>n</m:t>
                        </m:r>
                        <m:r>
                          <m:rPr>
                            <m:nor/>
                          </m:rPr>
                          <a:rPr lang="en-US" altLang="zh-CN" dirty="0">
                            <a:latin typeface="Arial" panose="020B0604020202020204" pitchFamily="34" charset="0"/>
                            <a:cs typeface="Arial" panose="020B0604020202020204" pitchFamily="34" charset="0"/>
                          </a:rPr>
                          <m:t> / 2</m:t>
                        </m:r>
                        <m:r>
                          <m:rPr>
                            <m:nor/>
                          </m:rPr>
                          <a:rPr lang="en-US" altLang="zh-CN" baseline="30000" dirty="0">
                            <a:latin typeface="Arial" panose="020B0604020202020204" pitchFamily="34" charset="0"/>
                            <a:cs typeface="Arial" panose="020B0604020202020204" pitchFamily="34" charset="0"/>
                          </a:rPr>
                          <m:t>k</m:t>
                        </m:r>
                        <m:r>
                          <m:rPr>
                            <m:nor/>
                          </m:rPr>
                          <a:rPr lang="en-US" altLang="zh-CN" dirty="0">
                            <a:latin typeface="Arial" panose="020B0604020202020204" pitchFamily="34" charset="0"/>
                            <a:cs typeface="Arial" panose="020B0604020202020204" pitchFamily="34" charset="0"/>
                          </a:rPr>
                          <m:t>)=</m:t>
                        </m:r>
                        <m:r>
                          <a:rPr lang="en-US" altLang="zh-CN" i="1" dirty="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4</a:t>
                    </a:r>
                    <a:r>
                      <a:rPr lang="en-US" altLang="zh-CN" baseline="30000" dirty="0">
                        <a:latin typeface="Arial" panose="020B0604020202020204" pitchFamily="34" charset="0"/>
                        <a:cs typeface="Arial" panose="020B0604020202020204" pitchFamily="34" charset="0"/>
                      </a:rPr>
                      <a:t>log</a:t>
                    </a:r>
                    <a:r>
                      <a:rPr lang="en-US" altLang="zh-CN" baseline="-25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ea typeface="宋体" panose="02010600030101010101" pitchFamily="2" charset="-122"/>
                        <a:cs typeface="Arial" panose="020B0604020202020204" pitchFamily="34" charset="0"/>
                      </a:rPr>
                      <a:t>(n / </a:t>
                    </a:r>
                    <a:r>
                      <a:rPr lang="en-US" altLang="zh-CN"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log</a:t>
                    </a:r>
                    <a:r>
                      <a:rPr lang="en-US" altLang="zh-CN" baseline="-25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ea typeface="宋体" panose="02010600030101010101" pitchFamily="2" charset="-122"/>
                        <a:cs typeface="Arial" panose="020B0604020202020204" pitchFamily="34" charset="0"/>
                      </a:rPr>
                      <a:t>)</a:t>
                    </a:r>
                  </a:p>
                </p:txBody>
              </p:sp>
            </mc:Choice>
            <mc:Fallback xmlns="">
              <p:sp>
                <p:nvSpPr>
                  <p:cNvPr id="57" name="Text Box 36"/>
                  <p:cNvSpPr txBox="1">
                    <a:spLocks noRot="1" noChangeAspect="1" noMove="1" noResize="1" noEditPoints="1" noAdjustHandles="1" noChangeArrowheads="1" noChangeShapeType="1" noTextEdit="1"/>
                  </p:cNvSpPr>
                  <p:nvPr/>
                </p:nvSpPr>
                <p:spPr bwMode="auto">
                  <a:xfrm>
                    <a:off x="682093" y="4327665"/>
                    <a:ext cx="1879403" cy="585418"/>
                  </a:xfrm>
                  <a:prstGeom prst="rect">
                    <a:avLst/>
                  </a:prstGeom>
                  <a:blipFill>
                    <a:blip r:embed="rId4"/>
                    <a:stretch>
                      <a:fillRect l="-1948" t="-3125" r="-3896"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60"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53" name="Text Box 32"/>
            <p:cNvSpPr txBox="1">
              <a:spLocks noChangeArrowheads="1"/>
            </p:cNvSpPr>
            <p:nvPr/>
          </p:nvSpPr>
          <p:spPr bwMode="auto">
            <a:xfrm>
              <a:off x="323528" y="1244007"/>
              <a:ext cx="94167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Work</a:t>
              </a:r>
            </a:p>
          </p:txBody>
        </p:sp>
      </p:grpSp>
      <p:sp>
        <p:nvSpPr>
          <p:cNvPr id="63" name="矩形 62"/>
          <p:cNvSpPr/>
          <p:nvPr/>
        </p:nvSpPr>
        <p:spPr>
          <a:xfrm>
            <a:off x="1021559" y="1883344"/>
            <a:ext cx="4161569" cy="176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 Box 39"/>
          <p:cNvSpPr txBox="1">
            <a:spLocks noChangeArrowheads="1"/>
          </p:cNvSpPr>
          <p:nvPr/>
        </p:nvSpPr>
        <p:spPr bwMode="auto">
          <a:xfrm>
            <a:off x="2939630" y="3753641"/>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p>
        </p:txBody>
      </p:sp>
      <p:sp>
        <p:nvSpPr>
          <p:cNvPr id="71" name="Text Box 39"/>
          <p:cNvSpPr txBox="1">
            <a:spLocks noChangeArrowheads="1"/>
          </p:cNvSpPr>
          <p:nvPr/>
        </p:nvSpPr>
        <p:spPr bwMode="auto">
          <a:xfrm>
            <a:off x="2850368" y="435468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r>
              <a:rPr lang="en-US" altLang="zh-CN" dirty="0">
                <a:latin typeface="Arial" panose="020B0604020202020204" pitchFamily="34" charset="0"/>
                <a:cs typeface="Arial" panose="020B0604020202020204" pitchFamily="34" charset="0"/>
              </a:rPr>
              <a:t>. . . .</a:t>
            </a:r>
          </a:p>
        </p:txBody>
      </p:sp>
      <p:grpSp>
        <p:nvGrpSpPr>
          <p:cNvPr id="13" name="组合 12"/>
          <p:cNvGrpSpPr/>
          <p:nvPr/>
        </p:nvGrpSpPr>
        <p:grpSpPr>
          <a:xfrm>
            <a:off x="2771800" y="5185651"/>
            <a:ext cx="5303760" cy="1211083"/>
            <a:chOff x="2771800" y="5185651"/>
            <a:chExt cx="5303760" cy="1211083"/>
          </a:xfrm>
        </p:grpSpPr>
        <mc:AlternateContent xmlns:mc="http://schemas.openxmlformats.org/markup-compatibility/2006" xmlns:a14="http://schemas.microsoft.com/office/drawing/2010/main">
          <mc:Choice Requires="a14">
            <p:sp>
              <p:nvSpPr>
                <p:cNvPr id="73" name="文本框 72"/>
                <p:cNvSpPr txBox="1"/>
                <p:nvPr/>
              </p:nvSpPr>
              <p:spPr>
                <a:xfrm>
                  <a:off x="2806327" y="5185651"/>
                  <a:ext cx="3012620" cy="653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e>
                        </m:d>
                        <m:r>
                          <a:rPr lang="en-US" altLang="zh-CN" sz="2400" b="0" i="1"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73" name="文本框 72"/>
                <p:cNvSpPr txBox="1">
                  <a:spLocks noRot="1" noChangeAspect="1" noMove="1" noResize="1" noEditPoints="1" noAdjustHandles="1" noChangeArrowheads="1" noChangeShapeType="1" noTextEdit="1"/>
                </p:cNvSpPr>
                <p:nvPr/>
              </p:nvSpPr>
              <p:spPr>
                <a:xfrm>
                  <a:off x="2806327" y="5185651"/>
                  <a:ext cx="3012620" cy="65312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a:off x="2771800" y="5925964"/>
                  <a:ext cx="5303760" cy="470770"/>
                </a:xfrm>
                <a:prstGeom prst="rect">
                  <a:avLst/>
                </a:prstGeom>
                <a:noFill/>
              </p:spPr>
              <p:txBody>
                <a:bodyPr wrap="none" rtlCol="0">
                  <a:spAutoFit/>
                </a:bodyPr>
                <a:lstStyle/>
                <a:p>
                  <a:r>
                    <a:rPr lang="en-US" altLang="zh-CN" sz="2400" dirty="0"/>
                    <a:t>Total work =</a:t>
                  </a:r>
                  <a14:m>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1</m:t>
                          </m:r>
                        </m:sub>
                        <m:sup>
                          <m:r>
                            <m:rPr>
                              <m:nor/>
                            </m:rPr>
                            <a:rPr lang="en-US" altLang="zh-CN" sz="2400" b="0" i="0" baseline="30000" dirty="0" smtClean="0">
                              <a:latin typeface="Arial" panose="020B0604020202020204" pitchFamily="34" charset="0"/>
                              <a:cs typeface="Arial" panose="020B0604020202020204" pitchFamily="34" charset="0"/>
                            </a:rPr>
                            <m:t>k</m:t>
                          </m:r>
                        </m:sup>
                        <m:e>
                          <m:r>
                            <m:rPr>
                              <m:nor/>
                            </m:rPr>
                            <a:rPr lang="en-US" altLang="zh-CN" sz="2400" b="0" i="0" dirty="0" smtClean="0">
                              <a:latin typeface="Arial" panose="020B0604020202020204" pitchFamily="34" charset="0"/>
                              <a:cs typeface="Arial" panose="020B0604020202020204" pitchFamily="34" charset="0"/>
                            </a:rPr>
                            <m:t>4</m:t>
                          </m:r>
                          <m:r>
                            <m:rPr>
                              <m:nor/>
                            </m:rPr>
                            <a:rPr lang="en-US" altLang="zh-CN" sz="2400" b="0" i="0" baseline="30000" dirty="0" smtClean="0">
                              <a:latin typeface="Arial" panose="020B0604020202020204" pitchFamily="34" charset="0"/>
                              <a:cs typeface="Arial" panose="020B0604020202020204" pitchFamily="34" charset="0"/>
                            </a:rPr>
                            <m:t>k</m:t>
                          </m:r>
                          <m:r>
                            <m:rPr>
                              <m:nor/>
                            </m:rPr>
                            <a:rPr lang="en-US" altLang="zh-CN" sz="2400" dirty="0">
                              <a:latin typeface="Arial" panose="020B0604020202020204" pitchFamily="34" charset="0"/>
                              <a:cs typeface="Arial" panose="020B0604020202020204" pitchFamily="34" charset="0"/>
                            </a:rPr>
                            <m:t>(</m:t>
                          </m:r>
                          <m:r>
                            <m:rPr>
                              <m:nor/>
                            </m:rPr>
                            <a:rPr lang="en-US" altLang="zh-CN" sz="2400" dirty="0">
                              <a:latin typeface="Arial" panose="020B0604020202020204" pitchFamily="34" charset="0"/>
                              <a:cs typeface="Arial" panose="020B0604020202020204" pitchFamily="34" charset="0"/>
                            </a:rPr>
                            <m:t>n</m:t>
                          </m:r>
                          <m:r>
                            <m:rPr>
                              <m:nor/>
                            </m:rPr>
                            <a:rPr lang="en-US" altLang="zh-CN" sz="2400" dirty="0">
                              <a:latin typeface="Arial" panose="020B0604020202020204" pitchFamily="34" charset="0"/>
                              <a:cs typeface="Arial" panose="020B0604020202020204" pitchFamily="34" charset="0"/>
                            </a:rPr>
                            <m:t> / 2</m:t>
                          </m:r>
                          <m:r>
                            <m:rPr>
                              <m:nor/>
                            </m:rPr>
                            <a:rPr lang="en-US" altLang="zh-CN" sz="2400" b="0" i="0" baseline="30000" dirty="0" smtClean="0">
                              <a:latin typeface="Arial" panose="020B0604020202020204" pitchFamily="34" charset="0"/>
                              <a:cs typeface="Arial" panose="020B0604020202020204" pitchFamily="34" charset="0"/>
                            </a:rPr>
                            <m:t>k</m:t>
                          </m:r>
                          <m:r>
                            <m:rPr>
                              <m:nor/>
                            </m:rPr>
                            <a:rPr lang="en-US" altLang="zh-CN" sz="2400" dirty="0">
                              <a:latin typeface="Arial" panose="020B0604020202020204" pitchFamily="34" charset="0"/>
                              <a:cs typeface="Arial" panose="020B0604020202020204" pitchFamily="34" charset="0"/>
                            </a:rPr>
                            <m:t>)</m:t>
                          </m:r>
                          <m:r>
                            <m:rPr>
                              <m:nor/>
                            </m:rPr>
                            <a:rPr lang="en-US" altLang="zh-CN" sz="2400" b="0" i="0" dirty="0" smtClean="0">
                              <a:latin typeface="Arial" panose="020B0604020202020204" pitchFamily="34" charset="0"/>
                              <a:cs typeface="Arial" panose="020B0604020202020204" pitchFamily="34"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1</m:t>
                              </m:r>
                            </m:sub>
                            <m:sup>
                              <m:r>
                                <m:rPr>
                                  <m:nor/>
                                </m:rPr>
                                <a:rPr lang="en-US" altLang="zh-CN" sz="2400" b="0" i="0" baseline="30000" dirty="0" smtClean="0">
                                  <a:latin typeface="Arial" panose="020B0604020202020204" pitchFamily="34" charset="0"/>
                                  <a:cs typeface="Arial" panose="020B0604020202020204" pitchFamily="34" charset="0"/>
                                </a:rPr>
                                <m:t>k</m:t>
                              </m:r>
                            </m:sup>
                            <m:e>
                              <m:r>
                                <a:rPr lang="en-US" altLang="zh-CN" sz="2400" i="1" dirty="0" smtClean="0">
                                  <a:latin typeface="Cambria Math" panose="02040503050406030204" pitchFamily="18" charset="0"/>
                                  <a:cs typeface="Arial" panose="020B0604020202020204" pitchFamily="34" charset="0"/>
                                </a:rPr>
                                <m:t> </m:t>
                              </m:r>
                              <m:r>
                                <m:rPr>
                                  <m:nor/>
                                </m:rPr>
                                <a:rPr lang="en-US" altLang="zh-CN" sz="2400" dirty="0">
                                  <a:latin typeface="Arial" panose="020B0604020202020204" pitchFamily="34" charset="0"/>
                                  <a:cs typeface="Arial" panose="020B0604020202020204" pitchFamily="34" charset="0"/>
                                </a:rPr>
                                <m:t>n</m:t>
                              </m:r>
                              <m:r>
                                <m:rPr>
                                  <m:nor/>
                                </m:rPr>
                                <a:rPr lang="en-US" altLang="zh-CN" sz="2400" dirty="0">
                                  <a:latin typeface="Arial" panose="020B0604020202020204" pitchFamily="34" charset="0"/>
                                  <a:cs typeface="Arial" panose="020B0604020202020204" pitchFamily="34" charset="0"/>
                                </a:rPr>
                                <m:t>2</m:t>
                              </m:r>
                              <m:r>
                                <m:rPr>
                                  <m:nor/>
                                </m:rPr>
                                <a:rPr lang="en-US" altLang="zh-CN" sz="2400" baseline="30000" dirty="0">
                                  <a:latin typeface="Arial" panose="020B0604020202020204" pitchFamily="34" charset="0"/>
                                  <a:cs typeface="Arial" panose="020B0604020202020204" pitchFamily="34" charset="0"/>
                                </a:rPr>
                                <m:t>k</m:t>
                              </m:r>
                            </m:e>
                          </m:nary>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baseline="30000" smtClean="0">
                          <a:latin typeface="Cambria Math" panose="02040503050406030204" pitchFamily="18" charset="0"/>
                        </a:rPr>
                        <m:t>2</m:t>
                      </m:r>
                    </m:oMath>
                  </a14:m>
                  <a:endParaRPr lang="zh-CN" altLang="en-US" sz="2400" baseline="30000" dirty="0"/>
                </a:p>
              </p:txBody>
            </p:sp>
          </mc:Choice>
          <mc:Fallback xmlns="">
            <p:sp>
              <p:nvSpPr>
                <p:cNvPr id="74" name="文本框 73"/>
                <p:cNvSpPr txBox="1">
                  <a:spLocks noRot="1" noChangeAspect="1" noMove="1" noResize="1" noEditPoints="1" noAdjustHandles="1" noChangeArrowheads="1" noChangeShapeType="1" noTextEdit="1"/>
                </p:cNvSpPr>
                <p:nvPr/>
              </p:nvSpPr>
              <p:spPr>
                <a:xfrm>
                  <a:off x="2771800" y="5925964"/>
                  <a:ext cx="5303760" cy="470770"/>
                </a:xfrm>
                <a:prstGeom prst="rect">
                  <a:avLst/>
                </a:prstGeom>
                <a:blipFill>
                  <a:blip r:embed="rId6"/>
                  <a:stretch>
                    <a:fillRect l="-1839" t="-124675" b="-194805"/>
                  </a:stretch>
                </a:blipFill>
              </p:spPr>
              <p:txBody>
                <a:bodyPr/>
                <a:lstStyle/>
                <a:p>
                  <a:r>
                    <a:rPr lang="zh-CN" altLang="en-US">
                      <a:noFill/>
                    </a:rPr>
                    <a:t> </a:t>
                  </a:r>
                </a:p>
              </p:txBody>
            </p:sp>
          </mc:Fallback>
        </mc:AlternateContent>
      </p:grpSp>
      <p:grpSp>
        <p:nvGrpSpPr>
          <p:cNvPr id="3" name="组合 2"/>
          <p:cNvGrpSpPr/>
          <p:nvPr/>
        </p:nvGrpSpPr>
        <p:grpSpPr>
          <a:xfrm>
            <a:off x="1110873" y="3341960"/>
            <a:ext cx="880978" cy="262252"/>
            <a:chOff x="1159067" y="3353460"/>
            <a:chExt cx="880978" cy="262252"/>
          </a:xfrm>
        </p:grpSpPr>
        <p:sp>
          <p:nvSpPr>
            <p:cNvPr id="66" name="矩形 65"/>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59" name="矩形 58"/>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2197399" y="3336717"/>
            <a:ext cx="880978" cy="262252"/>
            <a:chOff x="1159067" y="3353460"/>
            <a:chExt cx="880978" cy="262252"/>
          </a:xfrm>
        </p:grpSpPr>
        <p:sp>
          <p:nvSpPr>
            <p:cNvPr id="62" name="矩形 61"/>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75" name="矩形 74"/>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3298913" y="3326374"/>
            <a:ext cx="880978" cy="262252"/>
            <a:chOff x="1159067" y="3353460"/>
            <a:chExt cx="880978" cy="262252"/>
          </a:xfrm>
        </p:grpSpPr>
        <p:sp>
          <p:nvSpPr>
            <p:cNvPr id="77" name="矩形 76"/>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79" name="矩形 78"/>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4416245" y="3328950"/>
            <a:ext cx="880978" cy="262252"/>
            <a:chOff x="1159067" y="3353460"/>
            <a:chExt cx="880978" cy="262252"/>
          </a:xfrm>
        </p:grpSpPr>
        <p:sp>
          <p:nvSpPr>
            <p:cNvPr id="81" name="矩形 80"/>
            <p:cNvSpPr/>
            <p:nvPr/>
          </p:nvSpPr>
          <p:spPr>
            <a:xfrm>
              <a:off x="1159067" y="3433665"/>
              <a:ext cx="316589"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 Box 39"/>
            <p:cNvSpPr txBox="1">
              <a:spLocks noChangeArrowheads="1"/>
            </p:cNvSpPr>
            <p:nvPr/>
          </p:nvSpPr>
          <p:spPr bwMode="auto">
            <a:xfrm>
              <a:off x="1403649" y="3353460"/>
              <a:ext cx="43204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100" b="1" dirty="0">
                  <a:latin typeface="Arial" panose="020B0604020202020204" pitchFamily="34" charset="0"/>
                  <a:ea typeface="宋体" panose="02010600030101010101" pitchFamily="2" charset="-122"/>
                  <a:cs typeface="Arial" panose="020B0604020202020204" pitchFamily="34" charset="0"/>
                </a:rPr>
                <a:t>. . .</a:t>
              </a:r>
            </a:p>
          </p:txBody>
        </p:sp>
        <p:sp>
          <p:nvSpPr>
            <p:cNvPr id="83" name="矩形 82"/>
            <p:cNvSpPr/>
            <p:nvPr/>
          </p:nvSpPr>
          <p:spPr>
            <a:xfrm>
              <a:off x="1718879" y="3433665"/>
              <a:ext cx="321166" cy="1382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Text Box 35"/>
          <p:cNvSpPr txBox="1">
            <a:spLocks noChangeArrowheads="1"/>
          </p:cNvSpPr>
          <p:nvPr/>
        </p:nvSpPr>
        <p:spPr bwMode="auto">
          <a:xfrm>
            <a:off x="1383319" y="3569696"/>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85" name="Text Box 35"/>
          <p:cNvSpPr txBox="1">
            <a:spLocks noChangeArrowheads="1"/>
          </p:cNvSpPr>
          <p:nvPr/>
        </p:nvSpPr>
        <p:spPr bwMode="auto">
          <a:xfrm>
            <a:off x="2474382" y="3565078"/>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86" name="Text Box 35"/>
          <p:cNvSpPr txBox="1">
            <a:spLocks noChangeArrowheads="1"/>
          </p:cNvSpPr>
          <p:nvPr/>
        </p:nvSpPr>
        <p:spPr bwMode="auto">
          <a:xfrm>
            <a:off x="3577492" y="3560575"/>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sp>
        <p:nvSpPr>
          <p:cNvPr id="87" name="Text Box 35"/>
          <p:cNvSpPr txBox="1">
            <a:spLocks noChangeArrowheads="1"/>
          </p:cNvSpPr>
          <p:nvPr/>
        </p:nvSpPr>
        <p:spPr bwMode="auto">
          <a:xfrm>
            <a:off x="4651712" y="3565078"/>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4</a:t>
            </a:r>
          </a:p>
        </p:txBody>
      </p:sp>
      <p:grpSp>
        <p:nvGrpSpPr>
          <p:cNvPr id="9" name="组合 8"/>
          <p:cNvGrpSpPr/>
          <p:nvPr/>
        </p:nvGrpSpPr>
        <p:grpSpPr>
          <a:xfrm>
            <a:off x="5392861" y="1160800"/>
            <a:ext cx="1727512" cy="3539581"/>
            <a:chOff x="8574364" y="246771"/>
            <a:chExt cx="1727512" cy="3539581"/>
          </a:xfrm>
        </p:grpSpPr>
        <p:sp>
          <p:nvSpPr>
            <p:cNvPr id="7" name="矩形 6"/>
            <p:cNvSpPr/>
            <p:nvPr/>
          </p:nvSpPr>
          <p:spPr>
            <a:xfrm>
              <a:off x="8612671" y="246771"/>
              <a:ext cx="941160" cy="353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8574364" y="356207"/>
              <a:ext cx="1727512" cy="3407657"/>
              <a:chOff x="323527" y="1244007"/>
              <a:chExt cx="1727512" cy="3407657"/>
            </a:xfrm>
          </p:grpSpPr>
          <p:grpSp>
            <p:nvGrpSpPr>
              <p:cNvPr id="65" name="组合 64"/>
              <p:cNvGrpSpPr/>
              <p:nvPr/>
            </p:nvGrpSpPr>
            <p:grpSpPr>
              <a:xfrm>
                <a:off x="390203" y="1765177"/>
                <a:ext cx="1660836" cy="2886487"/>
                <a:chOff x="899592" y="1764472"/>
                <a:chExt cx="1660836" cy="2886487"/>
              </a:xfrm>
            </p:grpSpPr>
            <p:sp>
              <p:nvSpPr>
                <p:cNvPr id="68" name="Text Box 32"/>
                <p:cNvSpPr txBox="1">
                  <a:spLocks noChangeArrowheads="1"/>
                </p:cNvSpPr>
                <p:nvPr/>
              </p:nvSpPr>
              <p:spPr bwMode="auto">
                <a:xfrm>
                  <a:off x="1065074" y="1764472"/>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1</a:t>
                  </a:r>
                </a:p>
              </p:txBody>
            </p:sp>
            <p:sp>
              <p:nvSpPr>
                <p:cNvPr id="69" name="Text Box 34"/>
                <p:cNvSpPr txBox="1">
                  <a:spLocks noChangeArrowheads="1"/>
                </p:cNvSpPr>
                <p:nvPr/>
              </p:nvSpPr>
              <p:spPr bwMode="auto">
                <a:xfrm>
                  <a:off x="1065074" y="2456367"/>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a:t>
                  </a:r>
                </a:p>
              </p:txBody>
            </p:sp>
            <p:sp>
              <p:nvSpPr>
                <p:cNvPr id="88" name="Text Box 35"/>
                <p:cNvSpPr txBox="1">
                  <a:spLocks noChangeArrowheads="1"/>
                </p:cNvSpPr>
                <p:nvPr/>
              </p:nvSpPr>
              <p:spPr bwMode="auto">
                <a:xfrm>
                  <a:off x="1065074" y="3275101"/>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a:t>
                  </a:r>
                  <a:r>
                    <a:rPr lang="en-US" altLang="zh-CN" baseline="30000" dirty="0">
                      <a:latin typeface="Arial" panose="020B0604020202020204" pitchFamily="34" charset="0"/>
                      <a:ea typeface="宋体" panose="02010600030101010101" pitchFamily="2" charset="-122"/>
                      <a:cs typeface="Arial" panose="020B0604020202020204" pitchFamily="34" charset="0"/>
                    </a:rPr>
                    <a:t>2</a:t>
                  </a:r>
                </a:p>
              </p:txBody>
            </p:sp>
            <mc:AlternateContent xmlns:mc="http://schemas.openxmlformats.org/markup-compatibility/2006" xmlns:a14="http://schemas.microsoft.com/office/drawing/2010/main">
              <mc:Choice Requires="a14">
                <p:sp>
                  <p:nvSpPr>
                    <p:cNvPr id="89" name="Text Box 36"/>
                    <p:cNvSpPr txBox="1">
                      <a:spLocks noChangeArrowheads="1"/>
                    </p:cNvSpPr>
                    <p:nvPr/>
                  </p:nvSpPr>
                  <p:spPr bwMode="auto">
                    <a:xfrm>
                      <a:off x="945941" y="4311763"/>
                      <a:ext cx="1614487" cy="339196"/>
                    </a:xfrm>
                    <a:prstGeom prst="rect">
                      <a:avLst/>
                    </a:prstGeom>
                    <a:noFill/>
                    <a:ln>
                      <a:noFill/>
                    </a:ln>
                    <a:effectLst/>
                    <a:extLst>
                      <a:ext uri="{909E8E84-426E-40DD-AFC4-6F175D3DCCD1}">
                        <a14:hiddenFill>
                          <a:solidFill>
                            <a:schemeClr val="accent1"/>
                          </a:solidFill>
                        </a14:hiddenFill>
                      </a:ext>
                      <a:ext uri="{91240B29-F687-4F45-9708-019B960494DF}">
                        <a14:hiddenLine w="1587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14:m>
                        <m:oMath xmlns:m="http://schemas.openxmlformats.org/officeDocument/2006/math">
                          <m:r>
                            <m:rPr>
                              <m:nor/>
                            </m:rPr>
                            <a:rPr lang="en-US" altLang="zh-CN" b="0" i="0" dirty="0" smtClean="0">
                              <a:latin typeface="Arial" panose="020B0604020202020204" pitchFamily="34" charset="0"/>
                              <a:cs typeface="Arial" panose="020B0604020202020204" pitchFamily="34" charset="0"/>
                            </a:rPr>
                            <m:t>3</m:t>
                          </m:r>
                          <m:r>
                            <m:rPr>
                              <m:nor/>
                            </m:rPr>
                            <a:rPr lang="en-US" altLang="zh-CN" baseline="30000" dirty="0">
                              <a:latin typeface="Arial" panose="020B0604020202020204" pitchFamily="34" charset="0"/>
                              <a:cs typeface="Arial" panose="020B0604020202020204" pitchFamily="34" charset="0"/>
                            </a:rPr>
                            <m:t>k</m:t>
                          </m:r>
                        </m:oMath>
                      </a14:m>
                      <a:r>
                        <a:rPr lang="en-US" altLang="zh-CN" dirty="0">
                          <a:latin typeface="Arial" panose="020B0604020202020204" pitchFamily="34" charset="0"/>
                          <a:ea typeface="宋体" panose="02010600030101010101" pitchFamily="2" charset="-122"/>
                          <a:cs typeface="Arial" panose="020B0604020202020204" pitchFamily="34" charset="0"/>
                        </a:rPr>
                        <a:t>=3</a:t>
                      </a:r>
                      <a:r>
                        <a:rPr lang="en-US" altLang="zh-CN" baseline="30000" dirty="0">
                          <a:latin typeface="Arial" panose="020B0604020202020204" pitchFamily="34" charset="0"/>
                          <a:ea typeface="宋体" panose="02010600030101010101" pitchFamily="2" charset="-122"/>
                          <a:cs typeface="Arial" panose="020B0604020202020204" pitchFamily="34" charset="0"/>
                        </a:rPr>
                        <a:t>log</a:t>
                      </a:r>
                      <a:r>
                        <a:rPr lang="en-US" altLang="zh-CN" baseline="-25000" dirty="0">
                          <a:latin typeface="Arial" panose="020B0604020202020204" pitchFamily="34" charset="0"/>
                          <a:ea typeface="宋体" panose="02010600030101010101" pitchFamily="2" charset="-122"/>
                          <a:cs typeface="Arial" panose="020B0604020202020204" pitchFamily="34" charset="0"/>
                        </a:rPr>
                        <a:t>2</a:t>
                      </a:r>
                      <a:r>
                        <a:rPr lang="en-US" altLang="zh-CN" baseline="30000" dirty="0">
                          <a:latin typeface="Arial" panose="020B0604020202020204" pitchFamily="34" charset="0"/>
                          <a:ea typeface="宋体" panose="02010600030101010101" pitchFamily="2" charset="-122"/>
                          <a:cs typeface="Arial" panose="020B0604020202020204" pitchFamily="34" charset="0"/>
                        </a:rPr>
                        <a:t>n</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9" name="Text Box 36"/>
                    <p:cNvSpPr txBox="1">
                      <a:spLocks noRot="1" noChangeAspect="1" noMove="1" noResize="1" noEditPoints="1" noAdjustHandles="1" noChangeArrowheads="1" noChangeShapeType="1" noTextEdit="1"/>
                    </p:cNvSpPr>
                    <p:nvPr/>
                  </p:nvSpPr>
                  <p:spPr bwMode="auto">
                    <a:xfrm>
                      <a:off x="945941" y="4311763"/>
                      <a:ext cx="1614487" cy="339196"/>
                    </a:xfrm>
                    <a:prstGeom prst="rect">
                      <a:avLst/>
                    </a:prstGeom>
                    <a:blipFill>
                      <a:blip r:embed="rId7"/>
                      <a:stretch>
                        <a:fillRect t="-3571" b="-21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90"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latin typeface="Arial" panose="020B0604020202020204" pitchFamily="34" charset="0"/>
                      <a:ea typeface="宋体" panose="02010600030101010101" pitchFamily="2" charset="-122"/>
                      <a:cs typeface="Arial" panose="020B0604020202020204" pitchFamily="34" charset="0"/>
                    </a:rPr>
                    <a:t>. . .</a:t>
                  </a:r>
                </a:p>
              </p:txBody>
            </p:sp>
          </p:grpSp>
          <p:sp>
            <p:nvSpPr>
              <p:cNvPr id="67" name="Text Box 32"/>
              <p:cNvSpPr txBox="1">
                <a:spLocks noChangeArrowheads="1"/>
              </p:cNvSpPr>
              <p:nvPr/>
            </p:nvSpPr>
            <p:spPr bwMode="auto">
              <a:xfrm>
                <a:off x="323527" y="1244007"/>
                <a:ext cx="107557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Problem #</a:t>
                </a:r>
              </a:p>
            </p:txBody>
          </p:sp>
        </p:grpSp>
      </p:grpSp>
      <p:grpSp>
        <p:nvGrpSpPr>
          <p:cNvPr id="11" name="组合 10"/>
          <p:cNvGrpSpPr/>
          <p:nvPr/>
        </p:nvGrpSpPr>
        <p:grpSpPr>
          <a:xfrm>
            <a:off x="7236296" y="1285383"/>
            <a:ext cx="1975515" cy="3669781"/>
            <a:chOff x="7315444" y="1286798"/>
            <a:chExt cx="1975515" cy="3669781"/>
          </a:xfrm>
        </p:grpSpPr>
        <p:sp>
          <p:nvSpPr>
            <p:cNvPr id="91" name="矩形 90"/>
            <p:cNvSpPr/>
            <p:nvPr/>
          </p:nvSpPr>
          <p:spPr>
            <a:xfrm>
              <a:off x="7315444" y="1288214"/>
              <a:ext cx="1821485" cy="3666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411556" y="1286798"/>
              <a:ext cx="1879403" cy="3669781"/>
              <a:chOff x="172704" y="1244007"/>
              <a:chExt cx="1879403" cy="3669781"/>
            </a:xfrm>
          </p:grpSpPr>
          <p:grpSp>
            <p:nvGrpSpPr>
              <p:cNvPr id="93" name="组合 92"/>
              <p:cNvGrpSpPr/>
              <p:nvPr/>
            </p:nvGrpSpPr>
            <p:grpSpPr>
              <a:xfrm>
                <a:off x="172704" y="1752090"/>
                <a:ext cx="1879403" cy="3161698"/>
                <a:chOff x="682093" y="1751385"/>
                <a:chExt cx="1879403" cy="3161698"/>
              </a:xfrm>
            </p:grpSpPr>
            <p:sp>
              <p:nvSpPr>
                <p:cNvPr id="95" name="Text Box 32"/>
                <p:cNvSpPr txBox="1">
                  <a:spLocks noChangeArrowheads="1"/>
                </p:cNvSpPr>
                <p:nvPr/>
              </p:nvSpPr>
              <p:spPr bwMode="auto">
                <a:xfrm>
                  <a:off x="899592" y="1751385"/>
                  <a:ext cx="68103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n</a:t>
                  </a:r>
                </a:p>
              </p:txBody>
            </p:sp>
            <p:sp>
              <p:nvSpPr>
                <p:cNvPr id="96" name="Text Box 34"/>
                <p:cNvSpPr txBox="1">
                  <a:spLocks noChangeArrowheads="1"/>
                </p:cNvSpPr>
                <p:nvPr/>
              </p:nvSpPr>
              <p:spPr bwMode="auto">
                <a:xfrm>
                  <a:off x="899592" y="2443535"/>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3(n/2)</a:t>
                  </a:r>
                </a:p>
              </p:txBody>
            </p:sp>
            <p:sp>
              <p:nvSpPr>
                <p:cNvPr id="97" name="Text Box 35"/>
                <p:cNvSpPr txBox="1">
                  <a:spLocks noChangeArrowheads="1"/>
                </p:cNvSpPr>
                <p:nvPr/>
              </p:nvSpPr>
              <p:spPr bwMode="auto">
                <a:xfrm>
                  <a:off x="899592" y="3248397"/>
                  <a:ext cx="130867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cs typeface="Arial" panose="020B0604020202020204" pitchFamily="34" charset="0"/>
                    </a:rPr>
                    <a:t>3</a:t>
                  </a:r>
                  <a:r>
                    <a:rPr lang="en-US" altLang="zh-CN" baseline="30000" dirty="0">
                      <a:latin typeface="Arial" panose="020B0604020202020204" pitchFamily="34" charset="0"/>
                      <a:cs typeface="Arial" panose="020B0604020202020204" pitchFamily="34" charset="0"/>
                    </a:rPr>
                    <a:t>2</a:t>
                  </a:r>
                  <a:r>
                    <a:rPr lang="en-US" altLang="zh-CN" dirty="0">
                      <a:latin typeface="Arial" panose="020B0604020202020204" pitchFamily="34" charset="0"/>
                      <a:ea typeface="宋体" panose="02010600030101010101" pitchFamily="2" charset="-122"/>
                      <a:cs typeface="Arial" panose="020B0604020202020204" pitchFamily="34" charset="0"/>
                    </a:rPr>
                    <a:t>(n/4)</a:t>
                  </a:r>
                </a:p>
              </p:txBody>
            </p:sp>
            <mc:AlternateContent xmlns:mc="http://schemas.openxmlformats.org/markup-compatibility/2006" xmlns:a14="http://schemas.microsoft.com/office/drawing/2010/main">
              <mc:Choice Requires="a14">
                <p:sp>
                  <p:nvSpPr>
                    <p:cNvPr id="98" name="Text Box 36"/>
                    <p:cNvSpPr txBox="1">
                      <a:spLocks noChangeArrowheads="1"/>
                    </p:cNvSpPr>
                    <p:nvPr/>
                  </p:nvSpPr>
                  <p:spPr bwMode="auto">
                    <a:xfrm>
                      <a:off x="682093" y="4327665"/>
                      <a:ext cx="1879403" cy="585418"/>
                    </a:xfrm>
                    <a:prstGeom prst="rect">
                      <a:avLst/>
                    </a:prstGeom>
                    <a:noFill/>
                    <a:ln>
                      <a:noFill/>
                    </a:ln>
                    <a:effectLst/>
                    <a:extLst>
                      <a:ext uri="{909E8E84-426E-40DD-AFC4-6F175D3DCCD1}">
                        <a14:hiddenFill>
                          <a:solidFill>
                            <a:schemeClr val="accent1"/>
                          </a:solidFill>
                        </a14:hiddenFill>
                      </a:ext>
                      <a:ext uri="{91240B29-F687-4F45-9708-019B960494DF}">
                        <a14:hiddenLine w="1587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14:m>
                        <m:oMath xmlns:m="http://schemas.openxmlformats.org/officeDocument/2006/math">
                          <m:r>
                            <m:rPr>
                              <m:nor/>
                            </m:rPr>
                            <a:rPr lang="en-US" altLang="zh-CN" b="0" i="0" dirty="0" smtClean="0">
                              <a:latin typeface="Arial" panose="020B0604020202020204" pitchFamily="34" charset="0"/>
                              <a:cs typeface="Arial" panose="020B0604020202020204" pitchFamily="34" charset="0"/>
                            </a:rPr>
                            <m:t>3</m:t>
                          </m:r>
                          <m:r>
                            <m:rPr>
                              <m:nor/>
                            </m:rPr>
                            <a:rPr lang="en-US" altLang="zh-CN" baseline="30000" dirty="0">
                              <a:latin typeface="Arial" panose="020B0604020202020204" pitchFamily="34" charset="0"/>
                              <a:cs typeface="Arial" panose="020B0604020202020204" pitchFamily="34" charset="0"/>
                            </a:rPr>
                            <m:t>k</m:t>
                          </m:r>
                          <m:r>
                            <m:rPr>
                              <m:nor/>
                            </m:rPr>
                            <a:rPr lang="en-US" altLang="zh-CN" dirty="0">
                              <a:latin typeface="Arial" panose="020B0604020202020204" pitchFamily="34" charset="0"/>
                              <a:cs typeface="Arial" panose="020B0604020202020204" pitchFamily="34" charset="0"/>
                            </a:rPr>
                            <m:t>(</m:t>
                          </m:r>
                          <m:r>
                            <m:rPr>
                              <m:nor/>
                            </m:rPr>
                            <a:rPr lang="en-US" altLang="zh-CN" dirty="0">
                              <a:latin typeface="Arial" panose="020B0604020202020204" pitchFamily="34" charset="0"/>
                              <a:cs typeface="Arial" panose="020B0604020202020204" pitchFamily="34" charset="0"/>
                            </a:rPr>
                            <m:t>n</m:t>
                          </m:r>
                          <m:r>
                            <m:rPr>
                              <m:nor/>
                            </m:rPr>
                            <a:rPr lang="en-US" altLang="zh-CN" dirty="0">
                              <a:latin typeface="Arial" panose="020B0604020202020204" pitchFamily="34" charset="0"/>
                              <a:cs typeface="Arial" panose="020B0604020202020204" pitchFamily="34" charset="0"/>
                            </a:rPr>
                            <m:t> / 2</m:t>
                          </m:r>
                          <m:r>
                            <m:rPr>
                              <m:nor/>
                            </m:rPr>
                            <a:rPr lang="en-US" altLang="zh-CN" baseline="30000" dirty="0">
                              <a:latin typeface="Arial" panose="020B0604020202020204" pitchFamily="34" charset="0"/>
                              <a:cs typeface="Arial" panose="020B0604020202020204" pitchFamily="34" charset="0"/>
                            </a:rPr>
                            <m:t>k</m:t>
                          </m:r>
                          <m:r>
                            <m:rPr>
                              <m:nor/>
                            </m:rPr>
                            <a:rPr lang="en-US" altLang="zh-CN" dirty="0">
                              <a:latin typeface="Arial" panose="020B0604020202020204" pitchFamily="34" charset="0"/>
                              <a:cs typeface="Arial" panose="020B0604020202020204" pitchFamily="34" charset="0"/>
                            </a:rPr>
                            <m:t>)=</m:t>
                          </m:r>
                          <m:r>
                            <a:rPr lang="en-US" altLang="zh-CN" i="1" dirty="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3</a:t>
                      </a:r>
                      <a:r>
                        <a:rPr lang="en-US" altLang="zh-CN" baseline="30000" dirty="0">
                          <a:latin typeface="Arial" panose="020B0604020202020204" pitchFamily="34" charset="0"/>
                          <a:cs typeface="Arial" panose="020B0604020202020204" pitchFamily="34" charset="0"/>
                        </a:rPr>
                        <a:t>log</a:t>
                      </a:r>
                      <a:r>
                        <a:rPr lang="en-US" altLang="zh-CN" baseline="-25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ea typeface="宋体" panose="02010600030101010101" pitchFamily="2" charset="-122"/>
                          <a:cs typeface="Arial" panose="020B0604020202020204" pitchFamily="34" charset="0"/>
                        </a:rPr>
                        <a:t>(n / </a:t>
                      </a:r>
                      <a:r>
                        <a:rPr lang="en-US" altLang="zh-CN"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log</a:t>
                      </a:r>
                      <a:r>
                        <a:rPr lang="en-US" altLang="zh-CN" baseline="-25000" dirty="0">
                          <a:latin typeface="Arial" panose="020B0604020202020204" pitchFamily="34" charset="0"/>
                          <a:cs typeface="Arial" panose="020B0604020202020204" pitchFamily="34" charset="0"/>
                        </a:rPr>
                        <a:t>2</a:t>
                      </a:r>
                      <a:r>
                        <a:rPr lang="en-US" altLang="zh-CN" baseline="30000" dirty="0">
                          <a:latin typeface="Arial" panose="020B0604020202020204" pitchFamily="34" charset="0"/>
                          <a:cs typeface="Arial" panose="020B0604020202020204" pitchFamily="34" charset="0"/>
                        </a:rPr>
                        <a:t>n</a:t>
                      </a:r>
                      <a:r>
                        <a:rPr lang="en-US" altLang="zh-CN" dirty="0">
                          <a:latin typeface="Arial" panose="020B0604020202020204" pitchFamily="34" charset="0"/>
                          <a:ea typeface="宋体" panose="02010600030101010101" pitchFamily="2" charset="-122"/>
                          <a:cs typeface="Arial" panose="020B0604020202020204" pitchFamily="34" charset="0"/>
                        </a:rPr>
                        <a:t>)</a:t>
                      </a:r>
                    </a:p>
                  </p:txBody>
                </p:sp>
              </mc:Choice>
              <mc:Fallback xmlns="">
                <p:sp>
                  <p:nvSpPr>
                    <p:cNvPr id="98" name="Text Box 36"/>
                    <p:cNvSpPr txBox="1">
                      <a:spLocks noRot="1" noChangeAspect="1" noMove="1" noResize="1" noEditPoints="1" noAdjustHandles="1" noChangeArrowheads="1" noChangeShapeType="1" noTextEdit="1"/>
                    </p:cNvSpPr>
                    <p:nvPr/>
                  </p:nvSpPr>
                  <p:spPr bwMode="auto">
                    <a:xfrm>
                      <a:off x="682093" y="4327665"/>
                      <a:ext cx="1879403" cy="585418"/>
                    </a:xfrm>
                    <a:prstGeom prst="rect">
                      <a:avLst/>
                    </a:prstGeom>
                    <a:blipFill>
                      <a:blip r:embed="rId8"/>
                      <a:stretch>
                        <a:fillRect l="-1948" t="-3125" r="-3896"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99" name="Text Box 39"/>
                <p:cNvSpPr txBox="1">
                  <a:spLocks noChangeArrowheads="1"/>
                </p:cNvSpPr>
                <p:nvPr/>
              </p:nvSpPr>
              <p:spPr bwMode="auto">
                <a:xfrm>
                  <a:off x="899592" y="3723060"/>
                  <a:ext cx="115728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 . .</a:t>
                  </a:r>
                </a:p>
              </p:txBody>
            </p:sp>
          </p:grpSp>
          <p:sp>
            <p:nvSpPr>
              <p:cNvPr id="94" name="Text Box 32"/>
              <p:cNvSpPr txBox="1">
                <a:spLocks noChangeArrowheads="1"/>
              </p:cNvSpPr>
              <p:nvPr/>
            </p:nvSpPr>
            <p:spPr bwMode="auto">
              <a:xfrm>
                <a:off x="323528" y="1244007"/>
                <a:ext cx="94167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1400" b="1" dirty="0">
                    <a:latin typeface="Arial" panose="020B0604020202020204" pitchFamily="34" charset="0"/>
                    <a:ea typeface="宋体" panose="02010600030101010101" pitchFamily="2" charset="-122"/>
                    <a:cs typeface="Arial" panose="020B0604020202020204" pitchFamily="34" charset="0"/>
                  </a:rPr>
                  <a:t>Work</a:t>
                </a:r>
              </a:p>
            </p:txBody>
          </p:sp>
        </p:grpSp>
      </p:grpSp>
      <p:sp>
        <p:nvSpPr>
          <p:cNvPr id="12" name="矩形 11"/>
          <p:cNvSpPr/>
          <p:nvPr/>
        </p:nvSpPr>
        <p:spPr>
          <a:xfrm>
            <a:off x="2733757" y="5116677"/>
            <a:ext cx="5702662" cy="1440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364014" y="3631895"/>
            <a:ext cx="3864071" cy="365786"/>
            <a:chOff x="-1071363" y="5486986"/>
            <a:chExt cx="3864071" cy="365786"/>
          </a:xfrm>
        </p:grpSpPr>
        <p:sp>
          <p:nvSpPr>
            <p:cNvPr id="107" name="矩形 106"/>
            <p:cNvSpPr/>
            <p:nvPr/>
          </p:nvSpPr>
          <p:spPr>
            <a:xfrm>
              <a:off x="-1012412" y="5516652"/>
              <a:ext cx="3805120" cy="336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071363" y="5486986"/>
              <a:ext cx="3689731" cy="348317"/>
              <a:chOff x="-1071363" y="5486986"/>
              <a:chExt cx="3689731" cy="348317"/>
            </a:xfrm>
          </p:grpSpPr>
          <p:sp>
            <p:nvSpPr>
              <p:cNvPr id="103" name="Text Box 35"/>
              <p:cNvSpPr txBox="1">
                <a:spLocks noChangeArrowheads="1"/>
              </p:cNvSpPr>
              <p:nvPr/>
            </p:nvSpPr>
            <p:spPr bwMode="auto">
              <a:xfrm>
                <a:off x="-1071363" y="5496107"/>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a:t>
                </a:r>
              </a:p>
            </p:txBody>
          </p:sp>
          <p:sp>
            <p:nvSpPr>
              <p:cNvPr id="104" name="Text Box 35"/>
              <p:cNvSpPr txBox="1">
                <a:spLocks noChangeArrowheads="1"/>
              </p:cNvSpPr>
              <p:nvPr/>
            </p:nvSpPr>
            <p:spPr bwMode="auto">
              <a:xfrm>
                <a:off x="19700" y="5491489"/>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a:t>
                </a:r>
              </a:p>
            </p:txBody>
          </p:sp>
          <p:sp>
            <p:nvSpPr>
              <p:cNvPr id="105" name="Text Box 35"/>
              <p:cNvSpPr txBox="1">
                <a:spLocks noChangeArrowheads="1"/>
              </p:cNvSpPr>
              <p:nvPr/>
            </p:nvSpPr>
            <p:spPr bwMode="auto">
              <a:xfrm>
                <a:off x="1122810" y="5486986"/>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a:t>
                </a:r>
              </a:p>
            </p:txBody>
          </p:sp>
          <p:sp>
            <p:nvSpPr>
              <p:cNvPr id="106" name="Text Box 35"/>
              <p:cNvSpPr txBox="1">
                <a:spLocks noChangeArrowheads="1"/>
              </p:cNvSpPr>
              <p:nvPr/>
            </p:nvSpPr>
            <p:spPr bwMode="auto">
              <a:xfrm>
                <a:off x="2197030" y="5491489"/>
                <a:ext cx="42133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dirty="0">
                    <a:latin typeface="Arial" panose="020B0604020202020204" pitchFamily="34" charset="0"/>
                    <a:ea typeface="宋体" panose="02010600030101010101" pitchFamily="2" charset="-122"/>
                    <a:cs typeface="Arial" panose="020B0604020202020204" pitchFamily="34" charset="0"/>
                  </a:rPr>
                  <a:t>3</a:t>
                </a:r>
              </a:p>
            </p:txBody>
          </p:sp>
        </p:grpSp>
      </p:grpSp>
      <p:grpSp>
        <p:nvGrpSpPr>
          <p:cNvPr id="17" name="组合 16"/>
          <p:cNvGrpSpPr/>
          <p:nvPr/>
        </p:nvGrpSpPr>
        <p:grpSpPr>
          <a:xfrm>
            <a:off x="720306" y="5099249"/>
            <a:ext cx="8337475" cy="1289816"/>
            <a:chOff x="589684" y="6755042"/>
            <a:chExt cx="8337475" cy="1289816"/>
          </a:xfrm>
        </p:grpSpPr>
        <mc:AlternateContent xmlns:mc="http://schemas.openxmlformats.org/markup-compatibility/2006" xmlns:a14="http://schemas.microsoft.com/office/drawing/2010/main">
          <mc:Choice Requires="a14">
            <p:sp>
              <p:nvSpPr>
                <p:cNvPr id="110" name="文本框 109"/>
                <p:cNvSpPr txBox="1"/>
                <p:nvPr/>
              </p:nvSpPr>
              <p:spPr>
                <a:xfrm>
                  <a:off x="663285" y="6755042"/>
                  <a:ext cx="3012620" cy="653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e>
                        </m:d>
                        <m:r>
                          <a:rPr lang="en-US" altLang="zh-CN" sz="2400" b="0" i="1"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10" name="文本框 109"/>
                <p:cNvSpPr txBox="1">
                  <a:spLocks noRot="1" noChangeAspect="1" noMove="1" noResize="1" noEditPoints="1" noAdjustHandles="1" noChangeArrowheads="1" noChangeShapeType="1" noTextEdit="1"/>
                </p:cNvSpPr>
                <p:nvPr/>
              </p:nvSpPr>
              <p:spPr>
                <a:xfrm>
                  <a:off x="663285" y="6755042"/>
                  <a:ext cx="3012620" cy="653128"/>
                </a:xfrm>
                <a:prstGeom prst="rect">
                  <a:avLst/>
                </a:prstGeom>
                <a:blipFill>
                  <a:blip r:embed="rId9"/>
                  <a:stretch>
                    <a:fillRect l="-1681" r="-2941" b="-9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p:cNvSpPr txBox="1"/>
                <p:nvPr/>
              </p:nvSpPr>
              <p:spPr>
                <a:xfrm>
                  <a:off x="589684" y="7571074"/>
                  <a:ext cx="8337475" cy="473784"/>
                </a:xfrm>
                <a:prstGeom prst="rect">
                  <a:avLst/>
                </a:prstGeom>
                <a:noFill/>
              </p:spPr>
              <p:txBody>
                <a:bodyPr wrap="none" rtlCol="0">
                  <a:spAutoFit/>
                </a:bodyPr>
                <a:lstStyle/>
                <a:p>
                  <a:r>
                    <a:rPr lang="en-US" altLang="zh-CN" sz="2400" dirty="0"/>
                    <a:t>Total work =</a:t>
                  </a:r>
                  <a14:m>
                    <m:oMath xmlns:m="http://schemas.openxmlformats.org/officeDocument/2006/math">
                      <m:nary>
                        <m:naryPr>
                          <m:chr m:val="∑"/>
                          <m:ctrlPr>
                            <a:rPr lang="en-US" altLang="zh-CN" sz="2400" i="1" smtClean="0">
                              <a:latin typeface="Cambria Math" panose="02040503050406030204" pitchFamily="18" charset="0"/>
                            </a:rPr>
                          </m:ctrlPr>
                        </m:naryPr>
                        <m:sub>
                          <m:r>
                            <a:rPr lang="en-US" altLang="zh-CN" sz="2400" b="0" i="1" smtClean="0">
                              <a:latin typeface="Cambria Math" panose="02040503050406030204" pitchFamily="18" charset="0"/>
                            </a:rPr>
                            <m:t>0</m:t>
                          </m:r>
                        </m:sub>
                        <m:sup>
                          <m:r>
                            <m:rPr>
                              <m:nor/>
                            </m:rPr>
                            <a:rPr lang="en-US" altLang="zh-CN" sz="2400" b="0" i="0" baseline="30000" dirty="0" smtClean="0">
                              <a:latin typeface="Arial" panose="020B0604020202020204" pitchFamily="34" charset="0"/>
                              <a:cs typeface="Arial" panose="020B0604020202020204" pitchFamily="34" charset="0"/>
                            </a:rPr>
                            <m:t>k</m:t>
                          </m:r>
                        </m:sup>
                        <m:e>
                          <m:r>
                            <m:rPr>
                              <m:nor/>
                            </m:rPr>
                            <a:rPr lang="en-US" altLang="zh-CN" sz="2400" b="0" i="0" dirty="0" smtClean="0">
                              <a:latin typeface="Cambria Math" panose="02040503050406030204" pitchFamily="18" charset="0"/>
                              <a:cs typeface="Arial" panose="020B0604020202020204" pitchFamily="34" charset="0"/>
                            </a:rPr>
                            <m:t>3</m:t>
                          </m:r>
                          <m:r>
                            <m:rPr>
                              <m:nor/>
                            </m:rPr>
                            <a:rPr lang="en-US" altLang="zh-CN" sz="2400" b="0" i="0" baseline="30000" dirty="0" smtClean="0">
                              <a:latin typeface="Arial" panose="020B0604020202020204" pitchFamily="34" charset="0"/>
                              <a:cs typeface="Arial" panose="020B0604020202020204" pitchFamily="34" charset="0"/>
                            </a:rPr>
                            <m:t>k</m:t>
                          </m:r>
                          <m:r>
                            <m:rPr>
                              <m:nor/>
                            </m:rPr>
                            <a:rPr lang="en-US" altLang="zh-CN" sz="2400" dirty="0">
                              <a:latin typeface="Arial" panose="020B0604020202020204" pitchFamily="34" charset="0"/>
                              <a:cs typeface="Arial" panose="020B0604020202020204" pitchFamily="34" charset="0"/>
                            </a:rPr>
                            <m:t>(</m:t>
                          </m:r>
                          <m:r>
                            <m:rPr>
                              <m:nor/>
                            </m:rPr>
                            <a:rPr lang="en-US" altLang="zh-CN" sz="2400" dirty="0">
                              <a:latin typeface="Arial" panose="020B0604020202020204" pitchFamily="34" charset="0"/>
                              <a:cs typeface="Arial" panose="020B0604020202020204" pitchFamily="34" charset="0"/>
                            </a:rPr>
                            <m:t>n</m:t>
                          </m:r>
                          <m:r>
                            <m:rPr>
                              <m:nor/>
                            </m:rPr>
                            <a:rPr lang="en-US" altLang="zh-CN" sz="2400" dirty="0">
                              <a:latin typeface="Arial" panose="020B0604020202020204" pitchFamily="34" charset="0"/>
                              <a:cs typeface="Arial" panose="020B0604020202020204" pitchFamily="34" charset="0"/>
                            </a:rPr>
                            <m:t> / 2</m:t>
                          </m:r>
                          <m:r>
                            <m:rPr>
                              <m:nor/>
                            </m:rPr>
                            <a:rPr lang="en-US" altLang="zh-CN" sz="2400" b="0" i="0" baseline="30000" dirty="0" smtClean="0">
                              <a:latin typeface="Arial" panose="020B0604020202020204" pitchFamily="34" charset="0"/>
                              <a:cs typeface="Arial" panose="020B0604020202020204" pitchFamily="34" charset="0"/>
                            </a:rPr>
                            <m:t>k</m:t>
                          </m:r>
                          <m:r>
                            <m:rPr>
                              <m:nor/>
                            </m:rPr>
                            <a:rPr lang="en-US" altLang="zh-CN" sz="2400" dirty="0">
                              <a:latin typeface="Arial" panose="020B0604020202020204" pitchFamily="34" charset="0"/>
                              <a:cs typeface="Arial" panose="020B0604020202020204" pitchFamily="34" charset="0"/>
                            </a:rPr>
                            <m:t>)</m:t>
                          </m:r>
                          <m:r>
                            <m:rPr>
                              <m:nor/>
                            </m:rPr>
                            <a:rPr lang="en-US" altLang="zh-CN" sz="2400" b="0" i="0" dirty="0" smtClean="0">
                              <a:latin typeface="Arial" panose="020B0604020202020204" pitchFamily="34" charset="0"/>
                              <a:cs typeface="Arial" panose="020B0604020202020204" pitchFamily="34"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0</m:t>
                              </m:r>
                            </m:sub>
                            <m:sup>
                              <m:r>
                                <m:rPr>
                                  <m:nor/>
                                </m:rPr>
                                <a:rPr lang="en-US" altLang="zh-CN" sz="2400" b="0" i="0" baseline="30000" dirty="0" smtClean="0">
                                  <a:latin typeface="Arial" panose="020B0604020202020204" pitchFamily="34" charset="0"/>
                                  <a:cs typeface="Arial" panose="020B0604020202020204" pitchFamily="34" charset="0"/>
                                </a:rPr>
                                <m:t>k</m:t>
                              </m:r>
                            </m:sup>
                            <m:e>
                              <m:r>
                                <a:rPr lang="en-US" altLang="zh-CN" sz="2400" i="1" dirty="0" smtClean="0">
                                  <a:latin typeface="Cambria Math" panose="02040503050406030204" pitchFamily="18" charset="0"/>
                                  <a:cs typeface="Arial" panose="020B0604020202020204" pitchFamily="34" charset="0"/>
                                </a:rPr>
                                <m:t> </m:t>
                              </m:r>
                              <m:r>
                                <m:rPr>
                                  <m:nor/>
                                </m:rPr>
                                <a:rPr lang="en-US" altLang="zh-CN" sz="2400" dirty="0">
                                  <a:latin typeface="Arial" panose="020B0604020202020204" pitchFamily="34" charset="0"/>
                                  <a:cs typeface="Arial" panose="020B0604020202020204" pitchFamily="34" charset="0"/>
                                </a:rPr>
                                <m:t>n</m:t>
                              </m:r>
                              <m:r>
                                <m:rPr>
                                  <m:nor/>
                                </m:rPr>
                                <a:rPr lang="en-US" altLang="zh-CN" sz="2400" b="0" i="0" dirty="0" smtClean="0">
                                  <a:latin typeface="Arial" panose="020B0604020202020204" pitchFamily="34" charset="0"/>
                                  <a:cs typeface="Arial" panose="020B0604020202020204" pitchFamily="34" charset="0"/>
                                </a:rPr>
                                <m:t>(3/</m:t>
                              </m:r>
                              <m:r>
                                <m:rPr>
                                  <m:nor/>
                                </m:rPr>
                                <a:rPr lang="en-US" altLang="zh-CN" sz="2400" dirty="0">
                                  <a:latin typeface="Arial" panose="020B0604020202020204" pitchFamily="34" charset="0"/>
                                  <a:cs typeface="Arial" panose="020B0604020202020204" pitchFamily="34" charset="0"/>
                                </a:rPr>
                                <m:t>2</m:t>
                              </m:r>
                              <m:r>
                                <m:rPr>
                                  <m:nor/>
                                </m:rPr>
                                <a:rPr lang="en-US" altLang="zh-CN" sz="2400" b="0" i="0" dirty="0" smtClean="0">
                                  <a:latin typeface="Arial" panose="020B0604020202020204" pitchFamily="34" charset="0"/>
                                  <a:cs typeface="Arial" panose="020B0604020202020204" pitchFamily="34" charset="0"/>
                                </a:rPr>
                                <m:t>)</m:t>
                              </m:r>
                              <m:r>
                                <m:rPr>
                                  <m:nor/>
                                </m:rPr>
                                <a:rPr lang="en-US" altLang="zh-CN" sz="2400" baseline="30000" dirty="0">
                                  <a:latin typeface="Arial" panose="020B0604020202020204" pitchFamily="34" charset="0"/>
                                  <a:cs typeface="Arial" panose="020B0604020202020204" pitchFamily="34" charset="0"/>
                                </a:rPr>
                                <m:t>k</m:t>
                              </m:r>
                            </m:e>
                          </m:nary>
                        </m:e>
                      </m:nary>
                      <m:r>
                        <a:rPr lang="en-US" altLang="zh-CN" sz="2400" b="0" i="1" dirty="0" smtClean="0">
                          <a:latin typeface="Cambria Math" panose="02040503050406030204" pitchFamily="18" charset="0"/>
                          <a:cs typeface="Arial" panose="020B0604020202020204" pitchFamily="34" charset="0"/>
                        </a:rPr>
                        <m:t>=</m:t>
                      </m:r>
                      <m:sSup>
                        <m:sSupPr>
                          <m:ctrlPr>
                            <a:rPr lang="en-US" altLang="zh-CN" sz="2400" b="0" i="1" smtClean="0">
                              <a:latin typeface="Cambria Math" panose="02040503050406030204" pitchFamily="18" charset="0"/>
                            </a:rPr>
                          </m:ctrlPr>
                        </m:sSupPr>
                        <m:e>
                          <m:r>
                            <m:rPr>
                              <m:nor/>
                            </m:rPr>
                            <a:rPr lang="pt-BR" altLang="zh-CN" sz="2400" dirty="0">
                              <a:solidFill>
                                <a:srgbClr val="000000"/>
                              </a:solidFill>
                              <a:uFill>
                                <a:solidFill>
                                  <a:srgbClr val="000000"/>
                                </a:solidFill>
                              </a:uFill>
                              <a:latin typeface="Times"/>
                              <a:ea typeface="Times"/>
                              <a:cs typeface="Times"/>
                              <a:sym typeface="Times"/>
                            </a:rPr>
                            <m:t>Θ</m:t>
                          </m:r>
                          <m:r>
                            <a:rPr lang="en-US" altLang="zh-CN" sz="2400" b="0" i="1" dirty="0" smtClean="0">
                              <a:solidFill>
                                <a:srgbClr val="000000"/>
                              </a:solidFill>
                              <a:uFill>
                                <a:solidFill>
                                  <a:srgbClr val="000000"/>
                                </a:solidFill>
                              </a:uFill>
                              <a:latin typeface="Cambria Math" panose="02040503050406030204" pitchFamily="18" charset="0"/>
                              <a:ea typeface="Times"/>
                              <a:cs typeface="Times"/>
                              <a:sym typeface="Times"/>
                            </a:rPr>
                            <m:t>(</m:t>
                          </m:r>
                          <m:r>
                            <a:rPr lang="en-US" altLang="zh-CN" sz="2400" b="0" i="1" smtClean="0">
                              <a:latin typeface="Cambria Math" panose="02040503050406030204" pitchFamily="18" charset="0"/>
                            </a:rPr>
                            <m:t>𝑛</m:t>
                          </m:r>
                        </m:e>
                        <m:sup>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𝑙𝑜𝑔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O</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b="0" i="1" smtClean="0">
                              <a:latin typeface="Cambria Math" panose="02040503050406030204" pitchFamily="18" charset="0"/>
                            </a:rPr>
                            <m:t>1.585</m:t>
                          </m:r>
                        </m:sup>
                      </m:sSup>
                      <m:r>
                        <a:rPr lang="en-US" altLang="zh-CN" sz="2400" b="0" i="1" smtClean="0">
                          <a:latin typeface="Cambria Math" panose="02040503050406030204" pitchFamily="18" charset="0"/>
                        </a:rPr>
                        <m:t>)</m:t>
                      </m:r>
                    </m:oMath>
                  </a14:m>
                  <a:endParaRPr lang="zh-CN" altLang="en-US" sz="2400" baseline="30000" dirty="0"/>
                </a:p>
              </p:txBody>
            </p:sp>
          </mc:Choice>
          <mc:Fallback xmlns="">
            <p:sp>
              <p:nvSpPr>
                <p:cNvPr id="111" name="文本框 110"/>
                <p:cNvSpPr txBox="1">
                  <a:spLocks noRot="1" noChangeAspect="1" noMove="1" noResize="1" noEditPoints="1" noAdjustHandles="1" noChangeArrowheads="1" noChangeShapeType="1" noTextEdit="1"/>
                </p:cNvSpPr>
                <p:nvPr/>
              </p:nvSpPr>
              <p:spPr>
                <a:xfrm>
                  <a:off x="589684" y="7571074"/>
                  <a:ext cx="8337475" cy="473784"/>
                </a:xfrm>
                <a:prstGeom prst="rect">
                  <a:avLst/>
                </a:prstGeom>
                <a:blipFill>
                  <a:blip r:embed="rId10"/>
                  <a:stretch>
                    <a:fillRect l="-1216" t="-115385" b="-182051"/>
                  </a:stretch>
                </a:blipFill>
              </p:spPr>
              <p:txBody>
                <a:bodyPr/>
                <a:lstStyle/>
                <a:p>
                  <a:r>
                    <a:rPr lang="zh-CN" altLang="en-US">
                      <a:noFill/>
                    </a:rPr>
                    <a:t> </a:t>
                  </a:r>
                </a:p>
              </p:txBody>
            </p:sp>
          </mc:Fallback>
        </mc:AlternateContent>
      </p:grpSp>
      <p:sp>
        <p:nvSpPr>
          <p:cNvPr id="116" name="矩形 115">
            <a:extLst>
              <a:ext uri="{FF2B5EF4-FFF2-40B4-BE49-F238E27FC236}">
                <a16:creationId xmlns:a16="http://schemas.microsoft.com/office/drawing/2014/main" id="{8983EFEF-AC91-4E47-A78B-AF13000CD212}"/>
              </a:ext>
            </a:extLst>
          </p:cNvPr>
          <p:cNvSpPr/>
          <p:nvPr/>
        </p:nvSpPr>
        <p:spPr>
          <a:xfrm>
            <a:off x="1029459" y="2655783"/>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13A705AC-F2AB-E341-B57B-D59B517E79CF}"/>
              </a:ext>
            </a:extLst>
          </p:cNvPr>
          <p:cNvSpPr/>
          <p:nvPr/>
        </p:nvSpPr>
        <p:spPr>
          <a:xfrm>
            <a:off x="2092004" y="2655783"/>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74AEF74B-4D74-6B45-AF5D-F8D226DE878F}"/>
              </a:ext>
            </a:extLst>
          </p:cNvPr>
          <p:cNvSpPr/>
          <p:nvPr/>
        </p:nvSpPr>
        <p:spPr>
          <a:xfrm>
            <a:off x="3161414" y="2657496"/>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8F2C202E-BA9B-F14F-8703-6A63DDF8DE8F}"/>
              </a:ext>
            </a:extLst>
          </p:cNvPr>
          <p:cNvSpPr/>
          <p:nvPr/>
        </p:nvSpPr>
        <p:spPr>
          <a:xfrm>
            <a:off x="4223959" y="2657496"/>
            <a:ext cx="972000" cy="17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BB0B7925-EEF9-F747-B766-21F3491679D5}"/>
              </a:ext>
            </a:extLst>
          </p:cNvPr>
          <p:cNvSpPr/>
          <p:nvPr/>
        </p:nvSpPr>
        <p:spPr>
          <a:xfrm>
            <a:off x="975022" y="2616802"/>
            <a:ext cx="4252873" cy="21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矩形 99">
            <a:extLst>
              <a:ext uri="{FF2B5EF4-FFF2-40B4-BE49-F238E27FC236}">
                <a16:creationId xmlns:a16="http://schemas.microsoft.com/office/drawing/2014/main" id="{C231277A-0BDC-B042-8AFD-1F964349963E}"/>
              </a:ext>
            </a:extLst>
          </p:cNvPr>
          <p:cNvSpPr/>
          <p:nvPr/>
        </p:nvSpPr>
        <p:spPr>
          <a:xfrm>
            <a:off x="942531" y="2524978"/>
            <a:ext cx="1425600" cy="176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3D03073C-379C-DC47-BAC5-7F4BF3257BD3}"/>
              </a:ext>
            </a:extLst>
          </p:cNvPr>
          <p:cNvSpPr/>
          <p:nvPr/>
        </p:nvSpPr>
        <p:spPr>
          <a:xfrm>
            <a:off x="2483903" y="2524978"/>
            <a:ext cx="1425600" cy="176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1F6C102A-4619-BC45-9D44-12D24B36CA93}"/>
              </a:ext>
            </a:extLst>
          </p:cNvPr>
          <p:cNvSpPr/>
          <p:nvPr/>
        </p:nvSpPr>
        <p:spPr>
          <a:xfrm>
            <a:off x="4020034" y="2519443"/>
            <a:ext cx="1425600" cy="176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2" name="Picture 121"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1570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childTnLst>
                                </p:cTn>
                              </p:par>
                            </p:childTnLst>
                          </p:cTn>
                        </p:par>
                        <p:par>
                          <p:cTn id="20" fill="hold">
                            <p:stCondLst>
                              <p:cond delay="0"/>
                            </p:stCondLst>
                            <p:childTnLst>
                              <p:par>
                                <p:cTn id="21" presetID="22" presetClass="entr" presetSubtype="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1" grpId="0" animBg="1"/>
      <p:bldP spid="100" grpId="0" animBg="1"/>
      <p:bldP spid="101" grpId="0" animBg="1"/>
      <p:bldP spid="10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Master Theorem</a:t>
            </a:r>
          </a:p>
          <a:p>
            <a:r>
              <a:rPr lang="en-US" altLang="zh-CN" dirty="0"/>
              <a:t>Integer Multiplication</a:t>
            </a:r>
          </a:p>
          <a:p>
            <a:r>
              <a:rPr lang="en-US" altLang="zh-CN" dirty="0">
                <a:solidFill>
                  <a:srgbClr val="C00000"/>
                </a:solidFill>
              </a:rPr>
              <a:t>Matrix Multiplication</a:t>
            </a:r>
          </a:p>
          <a:p>
            <a:r>
              <a:rPr lang="en-US" altLang="zh-CN" dirty="0"/>
              <a:t>Convolution and FFT</a:t>
            </a:r>
          </a:p>
          <a:p>
            <a:endParaRPr lang="zh-CN" altLang="en-US" dirty="0"/>
          </a:p>
        </p:txBody>
      </p:sp>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4882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t>Dot product</a:t>
            </a:r>
            <a:endParaRPr lang="en-US" altLang="en-US" dirty="0">
              <a:latin typeface="Arial" charset="0"/>
              <a:cs typeface="Arial" charset="0"/>
            </a:endParaRPr>
          </a:p>
        </p:txBody>
      </p:sp>
      <p:sp>
        <p:nvSpPr>
          <p:cNvPr id="9219" name="Rectangle 3"/>
          <p:cNvSpPr>
            <a:spLocks noGrp="1" noChangeArrowheads="1"/>
          </p:cNvSpPr>
          <p:nvPr>
            <p:ph type="body" idx="1"/>
          </p:nvPr>
        </p:nvSpPr>
        <p:spPr/>
        <p:txBody>
          <a:bodyPr/>
          <a:lstStyle/>
          <a:p>
            <a:r>
              <a:rPr lang="en-US" altLang="zh-CN" dirty="0"/>
              <a:t>Dot product.  </a:t>
            </a:r>
            <a:r>
              <a:rPr lang="en-US" altLang="zh-CN" dirty="0">
                <a:solidFill>
                  <a:srgbClr val="000000"/>
                </a:solidFill>
                <a:uFill>
                  <a:solidFill>
                    <a:srgbClr val="000000"/>
                  </a:solidFill>
                </a:uFill>
              </a:rPr>
              <a:t>Given two length-</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vectors </a:t>
            </a:r>
            <a:r>
              <a:rPr lang="en-US" altLang="zh-CN" i="1" dirty="0">
                <a:solidFill>
                  <a:srgbClr val="000000"/>
                </a:solidFill>
                <a:uFill>
                  <a:solidFill>
                    <a:srgbClr val="000000"/>
                  </a:solidFill>
                </a:uFill>
                <a:latin typeface="Times"/>
                <a:ea typeface="Times"/>
                <a:cs typeface="Times"/>
                <a:sym typeface="Times"/>
              </a:rPr>
              <a:t>a</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b</a:t>
            </a:r>
            <a:r>
              <a:rPr lang="en-US" altLang="zh-CN" dirty="0">
                <a:solidFill>
                  <a:srgbClr val="000000"/>
                </a:solidFill>
                <a:uFill>
                  <a:solidFill>
                    <a:srgbClr val="000000"/>
                  </a:solidFill>
                </a:uFill>
              </a:rPr>
              <a:t>, compute </a:t>
            </a:r>
            <a:r>
              <a:rPr lang="en-US" altLang="zh-CN" i="1" dirty="0">
                <a:solidFill>
                  <a:srgbClr val="000000"/>
                </a:solidFill>
                <a:uFill>
                  <a:solidFill>
                    <a:srgbClr val="000000"/>
                  </a:solidFill>
                </a:uFill>
                <a:latin typeface="Times"/>
                <a:ea typeface="Times"/>
                <a:cs typeface="Times"/>
                <a:sym typeface="Times"/>
              </a:rPr>
              <a:t>c = a</a:t>
            </a:r>
            <a:r>
              <a:rPr lang="en-US" altLang="zh-CN" i="1" baseline="-20250" dirty="0">
                <a:solidFill>
                  <a:srgbClr val="000000"/>
                </a:solidFill>
                <a:uFill>
                  <a:solidFill>
                    <a:srgbClr val="000000"/>
                  </a:solidFill>
                </a:uFill>
                <a:latin typeface="Times"/>
                <a:ea typeface="Times"/>
                <a:cs typeface="Times"/>
                <a:sym typeface="Times"/>
              </a:rPr>
              <a:t> </a:t>
            </a:r>
            <a:r>
              <a:rPr lang="en-US" altLang="zh-CN" dirty="0">
                <a:solidFill>
                  <a:srgbClr val="000000"/>
                </a:solidFill>
                <a:uFill>
                  <a:solidFill>
                    <a:srgbClr val="000000"/>
                  </a:solidFill>
                </a:uFill>
                <a:latin typeface="Symbol"/>
                <a:ea typeface="Symbol"/>
                <a:cs typeface="Symbol"/>
                <a:sym typeface="Symbol"/>
              </a:rPr>
              <a:t>×</a:t>
            </a:r>
            <a:r>
              <a:rPr lang="en-US" altLang="zh-CN" i="1" baseline="-20250" dirty="0">
                <a:solidFill>
                  <a:srgbClr val="000000"/>
                </a:solidFill>
                <a:uFill>
                  <a:solidFill>
                    <a:srgbClr val="000000"/>
                  </a:solidFill>
                </a:uFill>
                <a:latin typeface="Times"/>
                <a:ea typeface="Times"/>
                <a:cs typeface="Times"/>
                <a:sym typeface="Times"/>
              </a:rPr>
              <a:t> </a:t>
            </a:r>
            <a:r>
              <a:rPr lang="en-US" altLang="zh-CN" i="1" dirty="0">
                <a:solidFill>
                  <a:srgbClr val="000000"/>
                </a:solidFill>
                <a:uFill>
                  <a:solidFill>
                    <a:srgbClr val="000000"/>
                  </a:solidFill>
                </a:uFill>
                <a:latin typeface="Times"/>
                <a:ea typeface="Times"/>
                <a:cs typeface="Times"/>
                <a:sym typeface="Times"/>
              </a:rPr>
              <a:t>b</a:t>
            </a:r>
            <a:r>
              <a:rPr lang="en-US" altLang="zh-CN" dirty="0">
                <a:solidFill>
                  <a:srgbClr val="000000"/>
                </a:solidFill>
                <a:uFill>
                  <a:solidFill>
                    <a:srgbClr val="000000"/>
                  </a:solidFill>
                </a:uFill>
              </a:rPr>
              <a:t>.</a:t>
            </a:r>
          </a:p>
          <a:p>
            <a:r>
              <a:rPr lang="en-US" altLang="zh-CN" dirty="0"/>
              <a:t>Grade-school.   </a:t>
            </a:r>
            <a:r>
              <a:rPr lang="en-US" altLang="zh-CN" dirty="0">
                <a:solidFill>
                  <a:srgbClr val="000000"/>
                </a:solidFill>
                <a:uFill>
                  <a:solidFill>
                    <a:srgbClr val="000000"/>
                  </a:solidFill>
                </a:uFill>
                <a:latin typeface="Symbol"/>
                <a:ea typeface="Symbol"/>
                <a:cs typeface="Symbol"/>
                <a:sym typeface="Symbol"/>
              </a:rPr>
              <a:t>Q</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arithmetic operations.</a:t>
            </a:r>
          </a:p>
          <a:p>
            <a:pPr>
              <a:buFont typeface="Arial" charset="0"/>
              <a:buNone/>
            </a:pPr>
            <a:endParaRPr lang="en-US" altLang="en-US" dirty="0">
              <a:latin typeface="Times New Roman" pitchFamily="18" charset="0"/>
              <a:cs typeface="Times New Roman" pitchFamily="18" charset="0"/>
            </a:endParaRPr>
          </a:p>
        </p:txBody>
      </p:sp>
      <p:sp>
        <p:nvSpPr>
          <p:cNvPr id="4" name="Line"/>
          <p:cNvSpPr/>
          <p:nvPr/>
        </p:nvSpPr>
        <p:spPr>
          <a:xfrm>
            <a:off x="7956376" y="2011423"/>
            <a:ext cx="284890" cy="465167"/>
          </a:xfrm>
          <a:prstGeom prst="line">
            <a:avLst/>
          </a:prstGeom>
          <a:ln w="25400">
            <a:solidFill>
              <a:srgbClr val="000000"/>
            </a:solidFill>
            <a:miter lim="400000"/>
            <a:headEnd type="stealth"/>
          </a:ln>
        </p:spPr>
        <p:txBody>
          <a:bodyPr lIns="50800" tIns="50800" rIns="50800" bIns="50800" anchor="ctr"/>
          <a:lstStyle/>
          <a:p>
            <a:pPr algn="l" defTabSz="457200">
              <a:lnSpc>
                <a:spcPct val="100000"/>
              </a:lnSpc>
              <a:buClrTx/>
              <a:buFontTx/>
              <a:tabLst/>
              <a:defRPr sz="1200">
                <a:solidFill>
                  <a:srgbClr val="000000"/>
                </a:solidFill>
              </a:defRPr>
            </a:pPr>
            <a:endParaRPr/>
          </a:p>
        </p:txBody>
      </p:sp>
      <p:pic>
        <p:nvPicPr>
          <p:cNvPr id="5" name="Image" descr="Image"/>
          <p:cNvPicPr>
            <a:picLocks noChangeAspect="1"/>
          </p:cNvPicPr>
          <p:nvPr/>
        </p:nvPicPr>
        <p:blipFill>
          <a:blip r:embed="rId3"/>
          <a:stretch>
            <a:fillRect/>
          </a:stretch>
        </p:blipFill>
        <p:spPr>
          <a:xfrm>
            <a:off x="6804248" y="2492896"/>
            <a:ext cx="1899527" cy="771324"/>
          </a:xfrm>
          <a:prstGeom prst="rect">
            <a:avLst/>
          </a:prstGeom>
          <a:ln w="12700">
            <a:miter lim="400000"/>
          </a:ln>
        </p:spPr>
      </p:pic>
      <p:grpSp>
        <p:nvGrpSpPr>
          <p:cNvPr id="6" name="Group"/>
          <p:cNvGrpSpPr/>
          <p:nvPr/>
        </p:nvGrpSpPr>
        <p:grpSpPr>
          <a:xfrm>
            <a:off x="1907704" y="3524199"/>
            <a:ext cx="5688632" cy="1630558"/>
            <a:chOff x="0" y="0"/>
            <a:chExt cx="7457440" cy="1810737"/>
          </a:xfrm>
        </p:grpSpPr>
        <p:sp>
          <p:nvSpPr>
            <p:cNvPr id="7" name="Rectangle"/>
            <p:cNvSpPr/>
            <p:nvPr/>
          </p:nvSpPr>
          <p:spPr>
            <a:xfrm>
              <a:off x="0" y="0"/>
              <a:ext cx="7457441" cy="1810738"/>
            </a:xfrm>
            <a:prstGeom prst="rect">
              <a:avLst/>
            </a:prstGeom>
            <a:solidFill>
              <a:srgbClr val="FFFFFF"/>
            </a:solidFill>
            <a:ln w="12700" cap="flat">
              <a:noFill/>
              <a:miter lim="400000"/>
            </a:ln>
            <a:effectLst/>
          </p:spPr>
          <p:txBody>
            <a:bodyPr wrap="square" lIns="0" tIns="0" rIns="0" bIns="0" numCol="1" anchor="t">
              <a:noAutofit/>
            </a:bodyPr>
            <a:lstStyle/>
            <a:p>
              <a:pPr algn="l" defTabSz="647700">
                <a:lnSpc>
                  <a:spcPct val="100000"/>
                </a:lnSpc>
                <a:buClrTx/>
                <a:buFontTx/>
                <a:tabLst/>
                <a:defRPr>
                  <a:solidFill>
                    <a:srgbClr val="000000"/>
                  </a:solidFill>
                </a:defRPr>
              </a:pPr>
              <a:endParaRPr/>
            </a:p>
          </p:txBody>
        </p:sp>
        <p:pic>
          <p:nvPicPr>
            <p:cNvPr id="8" name="image.pdf" descr="image.pdf"/>
            <p:cNvPicPr>
              <a:picLocks/>
            </p:cNvPicPr>
            <p:nvPr/>
          </p:nvPicPr>
          <p:blipFill>
            <a:blip r:embed="rId4"/>
            <a:srcRect/>
            <a:stretch>
              <a:fillRect/>
            </a:stretch>
          </p:blipFill>
          <p:spPr>
            <a:xfrm>
              <a:off x="229086" y="214085"/>
              <a:ext cx="6999268" cy="1382568"/>
            </a:xfrm>
            <a:prstGeom prst="rect">
              <a:avLst/>
            </a:prstGeom>
            <a:ln w="12700" cap="flat">
              <a:noFill/>
              <a:miter lim="400000"/>
            </a:ln>
            <a:effectLst/>
          </p:spPr>
        </p:pic>
      </p:grpSp>
      <p:pic>
        <p:nvPicPr>
          <p:cNvPr id="9220" name="Picture 921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8629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solidFill>
                  <a:srgbClr val="C00000"/>
                </a:solidFill>
              </a:rPr>
              <a:t>Master Theorem</a:t>
            </a:r>
          </a:p>
          <a:p>
            <a:r>
              <a:rPr lang="en-US" altLang="zh-CN" dirty="0"/>
              <a:t>Integer Multiplication</a:t>
            </a:r>
          </a:p>
          <a:p>
            <a:r>
              <a:rPr lang="en-US" altLang="zh-CN" dirty="0"/>
              <a:t>Matrix Multiplication</a:t>
            </a:r>
          </a:p>
          <a:p>
            <a:r>
              <a:rPr lang="en-US" altLang="zh-CN" dirty="0"/>
              <a:t>Convolution and FFT</a:t>
            </a:r>
          </a:p>
          <a:p>
            <a:endParaRPr lang="zh-CN" altLang="en-US" dirty="0"/>
          </a:p>
        </p:txBody>
      </p:sp>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4542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Matrix multiplication</a:t>
            </a:r>
            <a:endParaRPr lang="en-US" altLang="en-US" dirty="0">
              <a:latin typeface="Arial" charset="0"/>
              <a:cs typeface="Arial" charset="0"/>
            </a:endParaRPr>
          </a:p>
        </p:txBody>
      </p:sp>
      <p:sp>
        <p:nvSpPr>
          <p:cNvPr id="10243" name="Rectangle 3"/>
          <p:cNvSpPr>
            <a:spLocks noGrp="1" noChangeArrowheads="1"/>
          </p:cNvSpPr>
          <p:nvPr>
            <p:ph type="body" idx="1"/>
          </p:nvPr>
        </p:nvSpPr>
        <p:spPr>
          <a:xfrm>
            <a:off x="457200" y="1417638"/>
            <a:ext cx="8229600" cy="4708525"/>
          </a:xfrm>
        </p:spPr>
        <p:txBody>
          <a:bodyPr/>
          <a:lstStyle/>
          <a:p>
            <a:r>
              <a:rPr lang="en-US" altLang="zh-CN" dirty="0"/>
              <a:t>Matrix multiplication.  </a:t>
            </a:r>
          </a:p>
          <a:p>
            <a:pPr marL="0" indent="0">
              <a:buNone/>
            </a:pPr>
            <a:r>
              <a:rPr lang="en-US" altLang="zh-CN" dirty="0">
                <a:solidFill>
                  <a:srgbClr val="000000"/>
                </a:solidFill>
                <a:uFill>
                  <a:solidFill>
                    <a:srgbClr val="000000"/>
                  </a:solidFill>
                </a:uFill>
              </a:rPr>
              <a:t>	Given two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-by-</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matrices </a:t>
            </a:r>
            <a:r>
              <a:rPr lang="en-US" altLang="zh-CN" i="1" dirty="0">
                <a:solidFill>
                  <a:srgbClr val="000000"/>
                </a:solidFill>
                <a:uFill>
                  <a:solidFill>
                    <a:srgbClr val="000000"/>
                  </a:solidFill>
                </a:uFill>
                <a:latin typeface="Times"/>
                <a:ea typeface="Times"/>
                <a:cs typeface="Times"/>
                <a:sym typeface="Times"/>
              </a:rPr>
              <a:t>A</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B</a:t>
            </a:r>
            <a:r>
              <a:rPr lang="en-US" altLang="zh-CN" dirty="0">
                <a:solidFill>
                  <a:srgbClr val="000000"/>
                </a:solidFill>
                <a:uFill>
                  <a:solidFill>
                    <a:srgbClr val="000000"/>
                  </a:solidFill>
                </a:uFill>
              </a:rPr>
              <a:t>, compute </a:t>
            </a:r>
            <a:r>
              <a:rPr lang="en-US" altLang="zh-CN" i="1" dirty="0">
                <a:solidFill>
                  <a:srgbClr val="000000"/>
                </a:solidFill>
                <a:uFill>
                  <a:solidFill>
                    <a:srgbClr val="000000"/>
                  </a:solidFill>
                </a:uFill>
                <a:latin typeface="Times"/>
                <a:ea typeface="Times"/>
                <a:cs typeface="Times"/>
                <a:sym typeface="Times"/>
              </a:rPr>
              <a:t>C = AB</a:t>
            </a:r>
            <a:r>
              <a:rPr lang="en-US" altLang="zh-CN" dirty="0">
                <a:solidFill>
                  <a:srgbClr val="000000"/>
                </a:solidFill>
                <a:uFill>
                  <a:solidFill>
                    <a:srgbClr val="000000"/>
                  </a:solidFill>
                </a:uFill>
              </a:rPr>
              <a:t>.</a:t>
            </a:r>
          </a:p>
          <a:p>
            <a:r>
              <a:rPr lang="en-US" altLang="zh-CN" dirty="0">
                <a:solidFill>
                  <a:srgbClr val="000000"/>
                </a:solidFill>
                <a:uFill>
                  <a:solidFill>
                    <a:srgbClr val="000000"/>
                  </a:solidFill>
                </a:uFill>
                <a:latin typeface="Symbol"/>
                <a:ea typeface="Symbol"/>
                <a:cs typeface="Symbol"/>
                <a:sym typeface="Symbol"/>
              </a:rPr>
              <a:t>Q</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baseline="30500" dirty="0">
                <a:solidFill>
                  <a:srgbClr val="000000"/>
                </a:solidFill>
                <a:uFill>
                  <a:solidFill>
                    <a:srgbClr val="000000"/>
                  </a:solidFill>
                </a:uFill>
                <a:latin typeface="Times"/>
                <a:ea typeface="Times"/>
                <a:cs typeface="Times"/>
                <a:sym typeface="Times"/>
              </a:rPr>
              <a:t>3</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arithmetic operations.</a:t>
            </a:r>
            <a:endParaRPr lang="en-US" altLang="en-US" dirty="0">
              <a:latin typeface="Arial" charset="0"/>
              <a:cs typeface="Arial" charset="0"/>
            </a:endParaRPr>
          </a:p>
          <a:p>
            <a:pPr>
              <a:buFont typeface="Arial" charset="0"/>
              <a:buNone/>
            </a:pPr>
            <a:r>
              <a:rPr lang="en-US" altLang="en-US" dirty="0">
                <a:latin typeface="Arial" charset="0"/>
                <a:cs typeface="Arial" charset="0"/>
              </a:rPr>
              <a:t>	</a:t>
            </a:r>
            <a:endParaRPr lang="en-US" altLang="en-US" baseline="30000" dirty="0">
              <a:latin typeface="Times New Roman" pitchFamily="18" charset="0"/>
              <a:cs typeface="Times New Roman" pitchFamily="18" charset="0"/>
            </a:endParaRPr>
          </a:p>
        </p:txBody>
      </p:sp>
      <p:sp>
        <p:nvSpPr>
          <p:cNvPr id="6" name="Line"/>
          <p:cNvSpPr/>
          <p:nvPr/>
        </p:nvSpPr>
        <p:spPr>
          <a:xfrm rot="5400000">
            <a:off x="6808839" y="1791989"/>
            <a:ext cx="219006" cy="9482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a:solidFill>
              <a:srgbClr val="000000"/>
            </a:solidFill>
            <a:miter lim="400000"/>
          </a:ln>
        </p:spPr>
        <p:txBody>
          <a:bodyPr lIns="139700" tIns="139700" rIns="139700" bIns="139700" anchor="ctr"/>
          <a:lstStyle/>
          <a:p>
            <a:pPr marL="61411" marR="61411" algn="l" defTabSz="457200">
              <a:defRPr sz="2200">
                <a:solidFill>
                  <a:srgbClr val="000000"/>
                </a:solidFill>
              </a:defRPr>
            </a:pPr>
            <a:endParaRPr/>
          </a:p>
        </p:txBody>
      </p:sp>
      <p:pic>
        <p:nvPicPr>
          <p:cNvPr id="7" name="Image" descr="Image"/>
          <p:cNvPicPr>
            <a:picLocks noChangeAspect="1"/>
          </p:cNvPicPr>
          <p:nvPr/>
        </p:nvPicPr>
        <p:blipFill>
          <a:blip r:embed="rId3"/>
          <a:stretch>
            <a:fillRect/>
          </a:stretch>
        </p:blipFill>
        <p:spPr>
          <a:xfrm>
            <a:off x="6013219" y="2417559"/>
            <a:ext cx="1810245" cy="697049"/>
          </a:xfrm>
          <a:prstGeom prst="rect">
            <a:avLst/>
          </a:prstGeom>
          <a:ln w="12700">
            <a:miter lim="400000"/>
          </a:ln>
        </p:spPr>
      </p:pic>
      <p:pic>
        <p:nvPicPr>
          <p:cNvPr id="8" name="image.pdf" descr="image.pdf"/>
          <p:cNvPicPr>
            <a:picLocks noChangeAspect="1"/>
          </p:cNvPicPr>
          <p:nvPr/>
        </p:nvPicPr>
        <p:blipFill>
          <a:blip r:embed="rId4"/>
          <a:stretch>
            <a:fillRect/>
          </a:stretch>
        </p:blipFill>
        <p:spPr>
          <a:xfrm>
            <a:off x="734980" y="3367019"/>
            <a:ext cx="7674040" cy="1618346"/>
          </a:xfrm>
          <a:prstGeom prst="rect">
            <a:avLst/>
          </a:prstGeom>
          <a:ln w="12700">
            <a:miter lim="400000"/>
          </a:ln>
        </p:spPr>
      </p:pic>
      <p:grpSp>
        <p:nvGrpSpPr>
          <p:cNvPr id="9" name="Group"/>
          <p:cNvGrpSpPr/>
          <p:nvPr/>
        </p:nvGrpSpPr>
        <p:grpSpPr>
          <a:xfrm>
            <a:off x="1631836" y="5168694"/>
            <a:ext cx="5760640" cy="1215560"/>
            <a:chOff x="0" y="0"/>
            <a:chExt cx="7010400" cy="1460500"/>
          </a:xfrm>
        </p:grpSpPr>
        <p:sp>
          <p:nvSpPr>
            <p:cNvPr id="10" name="Rectangle"/>
            <p:cNvSpPr/>
            <p:nvPr/>
          </p:nvSpPr>
          <p:spPr>
            <a:xfrm>
              <a:off x="0" y="0"/>
              <a:ext cx="7010400" cy="1460500"/>
            </a:xfrm>
            <a:prstGeom prst="rect">
              <a:avLst/>
            </a:prstGeom>
            <a:solidFill>
              <a:srgbClr val="FFFFFF"/>
            </a:solidFill>
            <a:ln w="12700" cap="flat">
              <a:noFill/>
              <a:miter lim="400000"/>
            </a:ln>
            <a:effectLst/>
          </p:spPr>
          <p:txBody>
            <a:bodyPr wrap="square" lIns="0" tIns="0" rIns="0" bIns="0" numCol="1" anchor="t">
              <a:noAutofit/>
            </a:bodyPr>
            <a:lstStyle/>
            <a:p>
              <a:pPr algn="l" defTabSz="647700">
                <a:lnSpc>
                  <a:spcPct val="100000"/>
                </a:lnSpc>
                <a:buClrTx/>
                <a:buFontTx/>
                <a:tabLst/>
                <a:defRPr>
                  <a:solidFill>
                    <a:srgbClr val="000000"/>
                  </a:solidFill>
                </a:defRPr>
              </a:pPr>
              <a:endParaRPr/>
            </a:p>
          </p:txBody>
        </p:sp>
        <p:pic>
          <p:nvPicPr>
            <p:cNvPr id="11" name="image.pdf" descr="image.pdf"/>
            <p:cNvPicPr>
              <a:picLocks/>
            </p:cNvPicPr>
            <p:nvPr/>
          </p:nvPicPr>
          <p:blipFill>
            <a:blip r:embed="rId5"/>
            <a:srcRect/>
            <a:stretch>
              <a:fillRect/>
            </a:stretch>
          </p:blipFill>
          <p:spPr>
            <a:xfrm>
              <a:off x="215352" y="172675"/>
              <a:ext cx="6579694" cy="1115148"/>
            </a:xfrm>
            <a:prstGeom prst="rect">
              <a:avLst/>
            </a:prstGeom>
            <a:ln w="12700" cap="flat">
              <a:noFill/>
              <a:miter lim="400000"/>
            </a:ln>
            <a:effectLst/>
          </p:spPr>
        </p:pic>
      </p:grpSp>
      <p:sp>
        <p:nvSpPr>
          <p:cNvPr id="2" name="矩形 1"/>
          <p:cNvSpPr/>
          <p:nvPr/>
        </p:nvSpPr>
        <p:spPr>
          <a:xfrm>
            <a:off x="2555776" y="5312411"/>
            <a:ext cx="288032" cy="2880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95936" y="5312410"/>
            <a:ext cx="1296144" cy="276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72200" y="5312409"/>
            <a:ext cx="360040" cy="928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44" name="Picture 10243"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8794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a:t>Block matrix multiplication</a:t>
            </a:r>
            <a:endParaRPr lang="en-US" altLang="en-US" dirty="0">
              <a:latin typeface="Arial" charset="0"/>
              <a:cs typeface="Arial" charset="0"/>
            </a:endParaRPr>
          </a:p>
        </p:txBody>
      </p:sp>
      <p:grpSp>
        <p:nvGrpSpPr>
          <p:cNvPr id="7" name="Group"/>
          <p:cNvGrpSpPr/>
          <p:nvPr/>
        </p:nvGrpSpPr>
        <p:grpSpPr>
          <a:xfrm>
            <a:off x="-8712" y="1988840"/>
            <a:ext cx="9060464" cy="2476501"/>
            <a:chOff x="0" y="0"/>
            <a:chExt cx="9060462" cy="2476500"/>
          </a:xfrm>
        </p:grpSpPr>
        <p:sp>
          <p:nvSpPr>
            <p:cNvPr id="8" name="Rectangle"/>
            <p:cNvSpPr/>
            <p:nvPr/>
          </p:nvSpPr>
          <p:spPr>
            <a:xfrm>
              <a:off x="0" y="0"/>
              <a:ext cx="9060463" cy="2476500"/>
            </a:xfrm>
            <a:prstGeom prst="rect">
              <a:avLst/>
            </a:prstGeom>
            <a:solidFill>
              <a:srgbClr val="FFFFFF"/>
            </a:solidFill>
            <a:ln w="12700" cap="flat">
              <a:noFill/>
              <a:miter lim="400000"/>
            </a:ln>
            <a:effectLst/>
          </p:spPr>
          <p:txBody>
            <a:bodyPr wrap="square" lIns="0" tIns="0" rIns="0" bIns="0" numCol="1" anchor="t">
              <a:noAutofit/>
            </a:bodyPr>
            <a:lstStyle/>
            <a:p>
              <a:pPr algn="l" defTabSz="647700">
                <a:lnSpc>
                  <a:spcPct val="100000"/>
                </a:lnSpc>
                <a:buClrTx/>
                <a:buFontTx/>
                <a:tabLst/>
                <a:defRPr>
                  <a:solidFill>
                    <a:srgbClr val="000000"/>
                  </a:solidFill>
                </a:defRPr>
              </a:pPr>
              <a:endParaRPr/>
            </a:p>
          </p:txBody>
        </p:sp>
        <p:pic>
          <p:nvPicPr>
            <p:cNvPr id="9" name="image.pdf" descr="image.pdf"/>
            <p:cNvPicPr>
              <a:picLocks/>
            </p:cNvPicPr>
            <p:nvPr/>
          </p:nvPicPr>
          <p:blipFill>
            <a:blip r:embed="rId3"/>
            <a:srcRect/>
            <a:stretch>
              <a:fillRect/>
            </a:stretch>
          </p:blipFill>
          <p:spPr>
            <a:xfrm>
              <a:off x="365646" y="401600"/>
              <a:ext cx="8329170" cy="1673299"/>
            </a:xfrm>
            <a:prstGeom prst="rect">
              <a:avLst/>
            </a:prstGeom>
            <a:ln w="12700" cap="flat">
              <a:noFill/>
              <a:miter lim="400000"/>
            </a:ln>
            <a:effectLst/>
          </p:spPr>
        </p:pic>
      </p:grpSp>
      <p:sp>
        <p:nvSpPr>
          <p:cNvPr id="10" name="Rectangle"/>
          <p:cNvSpPr/>
          <p:nvPr/>
        </p:nvSpPr>
        <p:spPr>
          <a:xfrm>
            <a:off x="467679" y="2374920"/>
            <a:ext cx="1377246" cy="792481"/>
          </a:xfrm>
          <a:prstGeom prst="rect">
            <a:avLst/>
          </a:prstGeom>
          <a:solidFill>
            <a:srgbClr val="D81E00">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1" name="Rectangle"/>
          <p:cNvSpPr/>
          <p:nvPr/>
        </p:nvSpPr>
        <p:spPr>
          <a:xfrm>
            <a:off x="4123022" y="2368147"/>
            <a:ext cx="901700" cy="792481"/>
          </a:xfrm>
          <a:prstGeom prst="rect">
            <a:avLst/>
          </a:prstGeom>
          <a:solidFill>
            <a:srgbClr val="0048AA">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2" name="Rectangle"/>
          <p:cNvSpPr/>
          <p:nvPr/>
        </p:nvSpPr>
        <p:spPr>
          <a:xfrm>
            <a:off x="5164422" y="2379436"/>
            <a:ext cx="901700" cy="792481"/>
          </a:xfrm>
          <a:prstGeom prst="rect">
            <a:avLst/>
          </a:prstGeom>
          <a:solidFill>
            <a:srgbClr val="0048AA">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3" name="Rectangle"/>
          <p:cNvSpPr/>
          <p:nvPr/>
        </p:nvSpPr>
        <p:spPr>
          <a:xfrm>
            <a:off x="6548722" y="2389314"/>
            <a:ext cx="966329" cy="792481"/>
          </a:xfrm>
          <a:prstGeom prst="rect">
            <a:avLst/>
          </a:prstGeom>
          <a:solidFill>
            <a:srgbClr val="3DA779">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4" name="Rectangle"/>
          <p:cNvSpPr/>
          <p:nvPr/>
        </p:nvSpPr>
        <p:spPr>
          <a:xfrm>
            <a:off x="6563680" y="3240214"/>
            <a:ext cx="966329" cy="792481"/>
          </a:xfrm>
          <a:prstGeom prst="rect">
            <a:avLst/>
          </a:prstGeom>
          <a:solidFill>
            <a:srgbClr val="3DA779">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5" name="C11"/>
          <p:cNvSpPr txBox="1"/>
          <p:nvPr/>
        </p:nvSpPr>
        <p:spPr>
          <a:xfrm>
            <a:off x="1698168" y="1195514"/>
            <a:ext cx="311995" cy="330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C</a:t>
            </a:r>
            <a:r>
              <a:rPr sz="1800" baseline="-20777">
                <a:latin typeface="Times"/>
                <a:ea typeface="Times"/>
                <a:cs typeface="Times"/>
                <a:sym typeface="Times"/>
              </a:rPr>
              <a:t>11</a:t>
            </a:r>
          </a:p>
        </p:txBody>
      </p:sp>
      <p:sp>
        <p:nvSpPr>
          <p:cNvPr id="16" name="Line"/>
          <p:cNvSpPr/>
          <p:nvPr/>
        </p:nvSpPr>
        <p:spPr>
          <a:xfrm flipV="1">
            <a:off x="1291768" y="1647916"/>
            <a:ext cx="508001" cy="666045"/>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17" name="A11"/>
          <p:cNvSpPr txBox="1"/>
          <p:nvPr/>
        </p:nvSpPr>
        <p:spPr>
          <a:xfrm>
            <a:off x="5005813" y="1033800"/>
            <a:ext cx="299158"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A</a:t>
            </a:r>
            <a:r>
              <a:rPr sz="1800" baseline="-20777">
                <a:latin typeface="Times"/>
                <a:ea typeface="Times"/>
                <a:cs typeface="Times"/>
                <a:sym typeface="Times"/>
              </a:rPr>
              <a:t>11</a:t>
            </a:r>
          </a:p>
        </p:txBody>
      </p:sp>
      <p:sp>
        <p:nvSpPr>
          <p:cNvPr id="18" name="Line"/>
          <p:cNvSpPr/>
          <p:nvPr/>
        </p:nvSpPr>
        <p:spPr>
          <a:xfrm flipV="1">
            <a:off x="4599413" y="1483098"/>
            <a:ext cx="508001" cy="666046"/>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19" name="A12"/>
          <p:cNvSpPr txBox="1"/>
          <p:nvPr/>
        </p:nvSpPr>
        <p:spPr>
          <a:xfrm>
            <a:off x="5972142" y="1049605"/>
            <a:ext cx="304739"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A</a:t>
            </a:r>
            <a:r>
              <a:rPr sz="1800" baseline="-20777">
                <a:latin typeface="Times"/>
                <a:ea typeface="Times"/>
                <a:cs typeface="Times"/>
                <a:sym typeface="Times"/>
              </a:rPr>
              <a:t>12</a:t>
            </a:r>
          </a:p>
        </p:txBody>
      </p:sp>
      <p:sp>
        <p:nvSpPr>
          <p:cNvPr id="20" name="Line"/>
          <p:cNvSpPr/>
          <p:nvPr/>
        </p:nvSpPr>
        <p:spPr>
          <a:xfrm flipV="1">
            <a:off x="5565742" y="1498903"/>
            <a:ext cx="508001" cy="666045"/>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21" name="B11"/>
          <p:cNvSpPr txBox="1"/>
          <p:nvPr/>
        </p:nvSpPr>
        <p:spPr>
          <a:xfrm>
            <a:off x="7380995" y="1049605"/>
            <a:ext cx="299158"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B</a:t>
            </a:r>
            <a:r>
              <a:rPr sz="1800" baseline="-20777">
                <a:latin typeface="Times"/>
                <a:ea typeface="Times"/>
                <a:cs typeface="Times"/>
                <a:sym typeface="Times"/>
              </a:rPr>
              <a:t>11</a:t>
            </a:r>
          </a:p>
        </p:txBody>
      </p:sp>
      <p:sp>
        <p:nvSpPr>
          <p:cNvPr id="22" name="Line"/>
          <p:cNvSpPr/>
          <p:nvPr/>
        </p:nvSpPr>
        <p:spPr>
          <a:xfrm flipV="1">
            <a:off x="6974595" y="1498903"/>
            <a:ext cx="508001" cy="666045"/>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23" name="B21"/>
          <p:cNvSpPr txBox="1"/>
          <p:nvPr/>
        </p:nvSpPr>
        <p:spPr>
          <a:xfrm>
            <a:off x="7357885" y="4765907"/>
            <a:ext cx="304738"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B</a:t>
            </a:r>
            <a:r>
              <a:rPr sz="1800" baseline="-20777">
                <a:latin typeface="Times"/>
                <a:ea typeface="Times"/>
                <a:cs typeface="Times"/>
                <a:sym typeface="Times"/>
              </a:rPr>
              <a:t>21</a:t>
            </a:r>
          </a:p>
        </p:txBody>
      </p:sp>
      <p:sp>
        <p:nvSpPr>
          <p:cNvPr id="24" name="Line"/>
          <p:cNvSpPr/>
          <p:nvPr/>
        </p:nvSpPr>
        <p:spPr>
          <a:xfrm>
            <a:off x="6891057" y="4138245"/>
            <a:ext cx="508001" cy="666045"/>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pic>
        <p:nvPicPr>
          <p:cNvPr id="25" name="image.pdf" descr="image.pdf"/>
          <p:cNvPicPr>
            <a:picLocks/>
          </p:cNvPicPr>
          <p:nvPr/>
        </p:nvPicPr>
        <p:blipFill>
          <a:blip r:embed="rId4"/>
          <a:stretch>
            <a:fillRect/>
          </a:stretch>
        </p:blipFill>
        <p:spPr>
          <a:xfrm>
            <a:off x="356933" y="5278670"/>
            <a:ext cx="8607555" cy="670610"/>
          </a:xfrm>
          <a:prstGeom prst="rect">
            <a:avLst/>
          </a:prstGeom>
          <a:ln w="12700">
            <a:miter lim="400000"/>
          </a:ln>
        </p:spPr>
      </p:pic>
      <p:pic>
        <p:nvPicPr>
          <p:cNvPr id="11267" name="Picture 11266"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9101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a:t>Block matrix multiplication</a:t>
            </a:r>
            <a:endParaRPr lang="en-US" altLang="en-US" dirty="0">
              <a:latin typeface="Arial" charset="0"/>
              <a:cs typeface="Arial" charset="0"/>
            </a:endParaRPr>
          </a:p>
        </p:txBody>
      </p:sp>
      <p:grpSp>
        <p:nvGrpSpPr>
          <p:cNvPr id="7" name="Group"/>
          <p:cNvGrpSpPr/>
          <p:nvPr/>
        </p:nvGrpSpPr>
        <p:grpSpPr>
          <a:xfrm>
            <a:off x="-8712" y="1988840"/>
            <a:ext cx="9060464" cy="2476501"/>
            <a:chOff x="0" y="0"/>
            <a:chExt cx="9060462" cy="2476500"/>
          </a:xfrm>
        </p:grpSpPr>
        <p:sp>
          <p:nvSpPr>
            <p:cNvPr id="8" name="Rectangle"/>
            <p:cNvSpPr/>
            <p:nvPr/>
          </p:nvSpPr>
          <p:spPr>
            <a:xfrm>
              <a:off x="0" y="0"/>
              <a:ext cx="9060463" cy="2476500"/>
            </a:xfrm>
            <a:prstGeom prst="rect">
              <a:avLst/>
            </a:prstGeom>
            <a:solidFill>
              <a:srgbClr val="FFFFFF"/>
            </a:solidFill>
            <a:ln w="12700" cap="flat">
              <a:noFill/>
              <a:miter lim="400000"/>
            </a:ln>
            <a:effectLst/>
          </p:spPr>
          <p:txBody>
            <a:bodyPr wrap="square" lIns="0" tIns="0" rIns="0" bIns="0" numCol="1" anchor="t">
              <a:noAutofit/>
            </a:bodyPr>
            <a:lstStyle/>
            <a:p>
              <a:pPr algn="l" defTabSz="647700">
                <a:lnSpc>
                  <a:spcPct val="100000"/>
                </a:lnSpc>
                <a:buClrTx/>
                <a:buFontTx/>
                <a:tabLst/>
                <a:defRPr>
                  <a:solidFill>
                    <a:srgbClr val="000000"/>
                  </a:solidFill>
                </a:defRPr>
              </a:pPr>
              <a:endParaRPr/>
            </a:p>
          </p:txBody>
        </p:sp>
        <p:pic>
          <p:nvPicPr>
            <p:cNvPr id="9" name="image.pdf" descr="image.pdf"/>
            <p:cNvPicPr>
              <a:picLocks/>
            </p:cNvPicPr>
            <p:nvPr/>
          </p:nvPicPr>
          <p:blipFill>
            <a:blip r:embed="rId3"/>
            <a:srcRect/>
            <a:stretch>
              <a:fillRect/>
            </a:stretch>
          </p:blipFill>
          <p:spPr>
            <a:xfrm>
              <a:off x="365646" y="401600"/>
              <a:ext cx="8329170" cy="1673299"/>
            </a:xfrm>
            <a:prstGeom prst="rect">
              <a:avLst/>
            </a:prstGeom>
            <a:ln w="12700" cap="flat">
              <a:noFill/>
              <a:miter lim="400000"/>
            </a:ln>
            <a:effectLst/>
          </p:spPr>
        </p:pic>
      </p:grpSp>
      <p:sp>
        <p:nvSpPr>
          <p:cNvPr id="10" name="Rectangle"/>
          <p:cNvSpPr/>
          <p:nvPr/>
        </p:nvSpPr>
        <p:spPr>
          <a:xfrm>
            <a:off x="2051720" y="2344518"/>
            <a:ext cx="1377246" cy="792481"/>
          </a:xfrm>
          <a:prstGeom prst="rect">
            <a:avLst/>
          </a:prstGeom>
          <a:solidFill>
            <a:srgbClr val="D81E00">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3" name="Rectangle"/>
          <p:cNvSpPr/>
          <p:nvPr/>
        </p:nvSpPr>
        <p:spPr>
          <a:xfrm>
            <a:off x="7603873" y="2401501"/>
            <a:ext cx="966329" cy="792481"/>
          </a:xfrm>
          <a:prstGeom prst="rect">
            <a:avLst/>
          </a:prstGeom>
          <a:solidFill>
            <a:srgbClr val="3DA779">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4" name="Rectangle"/>
          <p:cNvSpPr/>
          <p:nvPr/>
        </p:nvSpPr>
        <p:spPr>
          <a:xfrm>
            <a:off x="7602607" y="3255777"/>
            <a:ext cx="966329" cy="792481"/>
          </a:xfrm>
          <a:prstGeom prst="rect">
            <a:avLst/>
          </a:prstGeom>
          <a:solidFill>
            <a:srgbClr val="3DA779">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5" name="C11"/>
          <p:cNvSpPr txBox="1"/>
          <p:nvPr/>
        </p:nvSpPr>
        <p:spPr>
          <a:xfrm>
            <a:off x="1698168" y="1195514"/>
            <a:ext cx="30777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dirty="0">
                <a:latin typeface="Times"/>
                <a:ea typeface="Times"/>
                <a:cs typeface="Times"/>
                <a:sym typeface="Times"/>
              </a:rPr>
              <a:t>C</a:t>
            </a:r>
            <a:r>
              <a:rPr sz="1800" baseline="-20777" dirty="0">
                <a:latin typeface="Times"/>
                <a:ea typeface="Times"/>
                <a:cs typeface="Times"/>
                <a:sym typeface="Times"/>
              </a:rPr>
              <a:t>1</a:t>
            </a:r>
            <a:r>
              <a:rPr lang="en-US" sz="1800" baseline="-20777" dirty="0">
                <a:latin typeface="Times"/>
                <a:ea typeface="Times"/>
                <a:cs typeface="Times"/>
                <a:sym typeface="Times"/>
              </a:rPr>
              <a:t>2</a:t>
            </a:r>
            <a:endParaRPr sz="1800" baseline="-20777" dirty="0">
              <a:latin typeface="Times"/>
              <a:ea typeface="Times"/>
              <a:cs typeface="Times"/>
              <a:sym typeface="Times"/>
            </a:endParaRPr>
          </a:p>
        </p:txBody>
      </p:sp>
      <p:sp>
        <p:nvSpPr>
          <p:cNvPr id="16" name="Line"/>
          <p:cNvSpPr/>
          <p:nvPr/>
        </p:nvSpPr>
        <p:spPr>
          <a:xfrm flipH="1" flipV="1">
            <a:off x="1799769" y="1647915"/>
            <a:ext cx="1044039" cy="690598"/>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grpSp>
        <p:nvGrpSpPr>
          <p:cNvPr id="3" name="组合 2"/>
          <p:cNvGrpSpPr/>
          <p:nvPr/>
        </p:nvGrpSpPr>
        <p:grpSpPr>
          <a:xfrm>
            <a:off x="4123022" y="1033800"/>
            <a:ext cx="2153859" cy="2138117"/>
            <a:chOff x="4123022" y="1033800"/>
            <a:chExt cx="2153859" cy="2138117"/>
          </a:xfrm>
        </p:grpSpPr>
        <p:sp>
          <p:nvSpPr>
            <p:cNvPr id="11" name="Rectangle"/>
            <p:cNvSpPr/>
            <p:nvPr/>
          </p:nvSpPr>
          <p:spPr>
            <a:xfrm>
              <a:off x="4123022" y="2368147"/>
              <a:ext cx="901700" cy="792481"/>
            </a:xfrm>
            <a:prstGeom prst="rect">
              <a:avLst/>
            </a:prstGeom>
            <a:solidFill>
              <a:srgbClr val="0048AA">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2" name="Rectangle"/>
            <p:cNvSpPr/>
            <p:nvPr/>
          </p:nvSpPr>
          <p:spPr>
            <a:xfrm>
              <a:off x="5164422" y="2379436"/>
              <a:ext cx="901700" cy="792481"/>
            </a:xfrm>
            <a:prstGeom prst="rect">
              <a:avLst/>
            </a:prstGeom>
            <a:solidFill>
              <a:srgbClr val="0048AA">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17" name="A11"/>
            <p:cNvSpPr txBox="1"/>
            <p:nvPr/>
          </p:nvSpPr>
          <p:spPr>
            <a:xfrm>
              <a:off x="5005813" y="1033800"/>
              <a:ext cx="299158"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A</a:t>
              </a:r>
              <a:r>
                <a:rPr sz="1800" baseline="-20777">
                  <a:latin typeface="Times"/>
                  <a:ea typeface="Times"/>
                  <a:cs typeface="Times"/>
                  <a:sym typeface="Times"/>
                </a:rPr>
                <a:t>11</a:t>
              </a:r>
            </a:p>
          </p:txBody>
        </p:sp>
        <p:sp>
          <p:nvSpPr>
            <p:cNvPr id="18" name="Line"/>
            <p:cNvSpPr/>
            <p:nvPr/>
          </p:nvSpPr>
          <p:spPr>
            <a:xfrm flipV="1">
              <a:off x="4599413" y="1483098"/>
              <a:ext cx="508001" cy="666046"/>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19" name="A12"/>
            <p:cNvSpPr txBox="1"/>
            <p:nvPr/>
          </p:nvSpPr>
          <p:spPr>
            <a:xfrm>
              <a:off x="5972142" y="1049605"/>
              <a:ext cx="304739"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a:latin typeface="Times"/>
                  <a:ea typeface="Times"/>
                  <a:cs typeface="Times"/>
                  <a:sym typeface="Times"/>
                </a:rPr>
                <a:t>A</a:t>
              </a:r>
              <a:r>
                <a:rPr sz="1800" baseline="-20777">
                  <a:latin typeface="Times"/>
                  <a:ea typeface="Times"/>
                  <a:cs typeface="Times"/>
                  <a:sym typeface="Times"/>
                </a:rPr>
                <a:t>12</a:t>
              </a:r>
            </a:p>
          </p:txBody>
        </p:sp>
        <p:sp>
          <p:nvSpPr>
            <p:cNvPr id="20" name="Line"/>
            <p:cNvSpPr/>
            <p:nvPr/>
          </p:nvSpPr>
          <p:spPr>
            <a:xfrm flipV="1">
              <a:off x="5565742" y="1498903"/>
              <a:ext cx="508001" cy="666045"/>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grpSp>
      <p:sp>
        <p:nvSpPr>
          <p:cNvPr id="22" name="Line"/>
          <p:cNvSpPr/>
          <p:nvPr/>
        </p:nvSpPr>
        <p:spPr>
          <a:xfrm flipH="1" flipV="1">
            <a:off x="7482596" y="1498902"/>
            <a:ext cx="617796" cy="839610"/>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23" name="B21"/>
          <p:cNvSpPr txBox="1"/>
          <p:nvPr/>
        </p:nvSpPr>
        <p:spPr>
          <a:xfrm>
            <a:off x="7357885" y="4765907"/>
            <a:ext cx="29495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dirty="0">
                <a:latin typeface="Times"/>
                <a:ea typeface="Times"/>
                <a:cs typeface="Times"/>
                <a:sym typeface="Times"/>
              </a:rPr>
              <a:t>B</a:t>
            </a:r>
            <a:r>
              <a:rPr sz="1800" baseline="-20777" dirty="0">
                <a:latin typeface="Times"/>
                <a:ea typeface="Times"/>
                <a:cs typeface="Times"/>
                <a:sym typeface="Times"/>
              </a:rPr>
              <a:t>2</a:t>
            </a:r>
            <a:r>
              <a:rPr lang="en-US" sz="1800" baseline="-20777" dirty="0">
                <a:latin typeface="Times"/>
                <a:ea typeface="Times"/>
                <a:cs typeface="Times"/>
                <a:sym typeface="Times"/>
              </a:rPr>
              <a:t>2</a:t>
            </a:r>
            <a:endParaRPr sz="1800" baseline="-20777" dirty="0">
              <a:latin typeface="Times"/>
              <a:ea typeface="Times"/>
              <a:cs typeface="Times"/>
              <a:sym typeface="Times"/>
            </a:endParaRPr>
          </a:p>
        </p:txBody>
      </p:sp>
      <p:sp>
        <p:nvSpPr>
          <p:cNvPr id="24" name="Line"/>
          <p:cNvSpPr/>
          <p:nvPr/>
        </p:nvSpPr>
        <p:spPr>
          <a:xfrm flipH="1">
            <a:off x="7399058" y="4074745"/>
            <a:ext cx="701334" cy="729546"/>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pic>
        <p:nvPicPr>
          <p:cNvPr id="25" name="image.pdf" descr="image.pdf"/>
          <p:cNvPicPr>
            <a:picLocks/>
          </p:cNvPicPr>
          <p:nvPr/>
        </p:nvPicPr>
        <p:blipFill>
          <a:blip r:embed="rId4"/>
          <a:stretch>
            <a:fillRect/>
          </a:stretch>
        </p:blipFill>
        <p:spPr>
          <a:xfrm>
            <a:off x="355060" y="5104857"/>
            <a:ext cx="8607555" cy="670610"/>
          </a:xfrm>
          <a:prstGeom prst="rect">
            <a:avLst/>
          </a:prstGeom>
          <a:ln w="12700">
            <a:miter lim="400000"/>
          </a:ln>
        </p:spPr>
      </p:pic>
      <p:grpSp>
        <p:nvGrpSpPr>
          <p:cNvPr id="4" name="组合 3"/>
          <p:cNvGrpSpPr/>
          <p:nvPr/>
        </p:nvGrpSpPr>
        <p:grpSpPr>
          <a:xfrm>
            <a:off x="7350052" y="1049605"/>
            <a:ext cx="1212317" cy="3993302"/>
            <a:chOff x="7350052" y="1049605"/>
            <a:chExt cx="1212317" cy="3993302"/>
          </a:xfrm>
        </p:grpSpPr>
        <p:sp>
          <p:nvSpPr>
            <p:cNvPr id="21" name="B11"/>
            <p:cNvSpPr txBox="1"/>
            <p:nvPr/>
          </p:nvSpPr>
          <p:spPr>
            <a:xfrm>
              <a:off x="7380995" y="1049605"/>
              <a:ext cx="29495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dirty="0">
                  <a:latin typeface="Times"/>
                  <a:ea typeface="Times"/>
                  <a:cs typeface="Times"/>
                  <a:sym typeface="Times"/>
                </a:rPr>
                <a:t>B</a:t>
              </a:r>
              <a:r>
                <a:rPr lang="en-US" sz="1800" baseline="-20777" dirty="0">
                  <a:latin typeface="Times"/>
                  <a:ea typeface="Times"/>
                  <a:cs typeface="Times"/>
                  <a:sym typeface="Times"/>
                </a:rPr>
                <a:t>2</a:t>
              </a:r>
              <a:r>
                <a:rPr sz="1800" baseline="-20777" dirty="0">
                  <a:latin typeface="Times"/>
                  <a:ea typeface="Times"/>
                  <a:cs typeface="Times"/>
                  <a:sym typeface="Times"/>
                </a:rPr>
                <a:t>1</a:t>
              </a:r>
            </a:p>
          </p:txBody>
        </p:sp>
        <p:sp>
          <p:nvSpPr>
            <p:cNvPr id="26" name="Rectangle"/>
            <p:cNvSpPr/>
            <p:nvPr/>
          </p:nvSpPr>
          <p:spPr>
            <a:xfrm>
              <a:off x="7596040" y="2401502"/>
              <a:ext cx="966329" cy="792481"/>
            </a:xfrm>
            <a:prstGeom prst="rect">
              <a:avLst/>
            </a:prstGeom>
            <a:solidFill>
              <a:srgbClr val="3DA779">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27" name="Rectangle"/>
            <p:cNvSpPr/>
            <p:nvPr/>
          </p:nvSpPr>
          <p:spPr>
            <a:xfrm>
              <a:off x="7594774" y="3255778"/>
              <a:ext cx="966329" cy="792481"/>
            </a:xfrm>
            <a:prstGeom prst="rect">
              <a:avLst/>
            </a:prstGeom>
            <a:solidFill>
              <a:srgbClr val="3DA779">
                <a:alpha val="25000"/>
              </a:srgbClr>
            </a:solidFill>
            <a:ln w="12700">
              <a:miter lim="400000"/>
            </a:ln>
          </p:spPr>
          <p:txBody>
            <a:bodyPr lIns="139700" tIns="139700" rIns="139700" bIns="139700" anchor="ctr"/>
            <a:lstStyle/>
            <a:p>
              <a:pPr marL="61411" marR="61411" algn="l" defTabSz="457200">
                <a:defRPr sz="2200">
                  <a:solidFill>
                    <a:srgbClr val="000000"/>
                  </a:solidFill>
                </a:defRPr>
              </a:pPr>
              <a:endParaRPr/>
            </a:p>
          </p:txBody>
        </p:sp>
        <p:sp>
          <p:nvSpPr>
            <p:cNvPr id="28" name="Line"/>
            <p:cNvSpPr/>
            <p:nvPr/>
          </p:nvSpPr>
          <p:spPr>
            <a:xfrm flipH="1" flipV="1">
              <a:off x="7474763" y="1498903"/>
              <a:ext cx="617796" cy="839610"/>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29" name="B21"/>
            <p:cNvSpPr txBox="1"/>
            <p:nvPr/>
          </p:nvSpPr>
          <p:spPr>
            <a:xfrm>
              <a:off x="7350052" y="4765908"/>
              <a:ext cx="29495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pPr>
              <a:r>
                <a:rPr sz="1800" i="1" dirty="0">
                  <a:latin typeface="Times"/>
                  <a:ea typeface="Times"/>
                  <a:cs typeface="Times"/>
                  <a:sym typeface="Times"/>
                </a:rPr>
                <a:t>B</a:t>
              </a:r>
              <a:r>
                <a:rPr sz="1800" baseline="-20777" dirty="0">
                  <a:latin typeface="Times"/>
                  <a:ea typeface="Times"/>
                  <a:cs typeface="Times"/>
                  <a:sym typeface="Times"/>
                </a:rPr>
                <a:t>2</a:t>
              </a:r>
              <a:r>
                <a:rPr lang="en-US" sz="1800" baseline="-20777" dirty="0">
                  <a:latin typeface="Times"/>
                  <a:ea typeface="Times"/>
                  <a:cs typeface="Times"/>
                  <a:sym typeface="Times"/>
                </a:rPr>
                <a:t>2</a:t>
              </a:r>
              <a:endParaRPr sz="1800" baseline="-20777" dirty="0">
                <a:latin typeface="Times"/>
                <a:ea typeface="Times"/>
                <a:cs typeface="Times"/>
                <a:sym typeface="Times"/>
              </a:endParaRPr>
            </a:p>
          </p:txBody>
        </p:sp>
        <p:sp>
          <p:nvSpPr>
            <p:cNvPr id="30" name="Line"/>
            <p:cNvSpPr/>
            <p:nvPr/>
          </p:nvSpPr>
          <p:spPr>
            <a:xfrm flipH="1">
              <a:off x="7391225" y="4074746"/>
              <a:ext cx="701334" cy="729546"/>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grpSp>
      <p:pic>
        <p:nvPicPr>
          <p:cNvPr id="6" name="图片 5"/>
          <p:cNvPicPr>
            <a:picLocks noChangeAspect="1"/>
          </p:cNvPicPr>
          <p:nvPr/>
        </p:nvPicPr>
        <p:blipFill>
          <a:blip r:embed="rId5"/>
          <a:stretch>
            <a:fillRect/>
          </a:stretch>
        </p:blipFill>
        <p:spPr>
          <a:xfrm>
            <a:off x="269200" y="5960619"/>
            <a:ext cx="3222680" cy="365860"/>
          </a:xfrm>
          <a:prstGeom prst="rect">
            <a:avLst/>
          </a:prstGeom>
        </p:spPr>
      </p:pic>
      <p:pic>
        <p:nvPicPr>
          <p:cNvPr id="11267" name="Picture 11266"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8188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t>Block matrix multiplication:  warmup</a:t>
            </a:r>
            <a:endParaRPr lang="en-US" altLang="en-US" dirty="0">
              <a:latin typeface="Arial" charset="0"/>
              <a:cs typeface="Arial" charset="0"/>
            </a:endParaRPr>
          </a:p>
        </p:txBody>
      </p:sp>
      <p:sp>
        <p:nvSpPr>
          <p:cNvPr id="12291" name="Rectangle 3"/>
          <p:cNvSpPr>
            <a:spLocks noGrp="1" noChangeArrowheads="1"/>
          </p:cNvSpPr>
          <p:nvPr>
            <p:ph type="body" idx="1"/>
          </p:nvPr>
        </p:nvSpPr>
        <p:spPr>
          <a:xfrm>
            <a:off x="457200" y="1417638"/>
            <a:ext cx="8229600" cy="4708525"/>
          </a:xfrm>
        </p:spPr>
        <p:txBody>
          <a:bodyPr/>
          <a:lstStyle/>
          <a:p>
            <a:r>
              <a:rPr lang="en-US" altLang="zh-CN" dirty="0"/>
              <a:t>To multiply two </a:t>
            </a:r>
            <a:r>
              <a:rPr lang="en-US" altLang="zh-CN" i="1" dirty="0">
                <a:latin typeface="Times"/>
                <a:ea typeface="Times"/>
                <a:cs typeface="Times"/>
                <a:sym typeface="Times"/>
              </a:rPr>
              <a:t>n</a:t>
            </a:r>
            <a:r>
              <a:rPr lang="en-US" altLang="zh-CN" dirty="0"/>
              <a:t>-by-</a:t>
            </a:r>
            <a:r>
              <a:rPr lang="en-US" altLang="zh-CN" i="1" dirty="0">
                <a:latin typeface="Times"/>
                <a:ea typeface="Times"/>
                <a:cs typeface="Times"/>
                <a:sym typeface="Times"/>
              </a:rPr>
              <a:t>n</a:t>
            </a:r>
            <a:r>
              <a:rPr lang="en-US" altLang="zh-CN" dirty="0"/>
              <a:t> matrices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Divide:      partition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 into </a:t>
            </a:r>
            <a:r>
              <a:rPr lang="en-US" altLang="zh-CN" dirty="0">
                <a:latin typeface="Times"/>
                <a:ea typeface="Times"/>
                <a:cs typeface="Times"/>
                <a:sym typeface="Times"/>
              </a:rPr>
              <a:t>½</a:t>
            </a:r>
            <a:r>
              <a:rPr lang="en-US" altLang="zh-CN" i="1" dirty="0">
                <a:latin typeface="Times"/>
                <a:ea typeface="Times"/>
                <a:cs typeface="Times"/>
                <a:sym typeface="Times"/>
              </a:rPr>
              <a:t>n</a:t>
            </a:r>
            <a:r>
              <a:rPr lang="en-US" altLang="zh-CN" dirty="0"/>
              <a:t>-by-</a:t>
            </a:r>
            <a:r>
              <a:rPr lang="en-US" altLang="zh-CN" dirty="0">
                <a:latin typeface="Times"/>
                <a:ea typeface="Times"/>
                <a:cs typeface="Times"/>
                <a:sym typeface="Times"/>
              </a:rPr>
              <a:t>½</a:t>
            </a:r>
            <a:r>
              <a:rPr lang="en-US" altLang="zh-CN" i="1" dirty="0">
                <a:latin typeface="Times"/>
                <a:ea typeface="Times"/>
                <a:cs typeface="Times"/>
                <a:sym typeface="Times"/>
              </a:rPr>
              <a:t>n</a:t>
            </a:r>
            <a:r>
              <a:rPr lang="en-US" altLang="zh-CN" dirty="0"/>
              <a:t> blocks.</a:t>
            </a:r>
          </a:p>
          <a:p>
            <a:pPr lvl="1"/>
            <a:r>
              <a:rPr lang="en-US" altLang="zh-CN" dirty="0"/>
              <a:t>Conquer:</a:t>
            </a:r>
            <a:r>
              <a:rPr lang="en-US" altLang="zh-CN" baseline="31999" dirty="0"/>
              <a:t>   </a:t>
            </a:r>
            <a:r>
              <a:rPr lang="en-US" altLang="zh-CN" baseline="-5999" dirty="0"/>
              <a:t> </a:t>
            </a:r>
            <a:r>
              <a:rPr lang="en-US" altLang="zh-CN" dirty="0"/>
              <a:t>multiply </a:t>
            </a:r>
            <a:r>
              <a:rPr lang="en-US" altLang="zh-CN" dirty="0">
                <a:latin typeface="Times"/>
                <a:ea typeface="Times"/>
                <a:cs typeface="Times"/>
                <a:sym typeface="Times"/>
              </a:rPr>
              <a:t>8</a:t>
            </a:r>
            <a:r>
              <a:rPr lang="en-US" altLang="zh-CN" dirty="0"/>
              <a:t> pairs of </a:t>
            </a:r>
            <a:r>
              <a:rPr lang="en-US" altLang="zh-CN" dirty="0">
                <a:latin typeface="Times"/>
                <a:ea typeface="Times"/>
                <a:cs typeface="Times"/>
                <a:sym typeface="Times"/>
              </a:rPr>
              <a:t>½</a:t>
            </a:r>
            <a:r>
              <a:rPr lang="en-US" altLang="zh-CN" i="1" dirty="0">
                <a:latin typeface="Times"/>
                <a:ea typeface="Times"/>
                <a:cs typeface="Times"/>
                <a:sym typeface="Times"/>
              </a:rPr>
              <a:t>n</a:t>
            </a:r>
            <a:r>
              <a:rPr lang="en-US" altLang="zh-CN" dirty="0"/>
              <a:t>-by-</a:t>
            </a:r>
            <a:r>
              <a:rPr lang="en-US" altLang="zh-CN" dirty="0">
                <a:latin typeface="Times"/>
                <a:ea typeface="Times"/>
                <a:cs typeface="Times"/>
                <a:sym typeface="Times"/>
              </a:rPr>
              <a:t>½</a:t>
            </a:r>
            <a:r>
              <a:rPr lang="en-US" altLang="zh-CN" i="1" dirty="0">
                <a:latin typeface="Times"/>
                <a:ea typeface="Times"/>
                <a:cs typeface="Times"/>
                <a:sym typeface="Times"/>
              </a:rPr>
              <a:t>n</a:t>
            </a:r>
            <a:r>
              <a:rPr lang="en-US" altLang="zh-CN" dirty="0"/>
              <a:t> matrices, recursively.</a:t>
            </a:r>
          </a:p>
          <a:p>
            <a:pPr lvl="1"/>
            <a:r>
              <a:rPr lang="en-US" altLang="zh-CN" dirty="0"/>
              <a:t>Combine:  add appropriate products using </a:t>
            </a:r>
            <a:r>
              <a:rPr lang="en-US" altLang="zh-CN" dirty="0">
                <a:latin typeface="Times"/>
                <a:ea typeface="Times"/>
                <a:cs typeface="Times"/>
                <a:sym typeface="Times"/>
              </a:rPr>
              <a:t>4</a:t>
            </a:r>
            <a:r>
              <a:rPr lang="en-US" altLang="zh-CN" dirty="0"/>
              <a:t> matrix additions.</a:t>
            </a:r>
          </a:p>
        </p:txBody>
      </p:sp>
      <p:pic>
        <p:nvPicPr>
          <p:cNvPr id="5" name="image.pdf" descr="image.pdf"/>
          <p:cNvPicPr>
            <a:picLocks/>
          </p:cNvPicPr>
          <p:nvPr/>
        </p:nvPicPr>
        <p:blipFill>
          <a:blip r:embed="rId3"/>
          <a:stretch>
            <a:fillRect/>
          </a:stretch>
        </p:blipFill>
        <p:spPr>
          <a:xfrm>
            <a:off x="5029115" y="3945794"/>
            <a:ext cx="3657685" cy="1663502"/>
          </a:xfrm>
          <a:prstGeom prst="rect">
            <a:avLst/>
          </a:prstGeom>
          <a:ln w="12700">
            <a:miter lim="400000"/>
          </a:ln>
        </p:spPr>
      </p:pic>
      <p:grpSp>
        <p:nvGrpSpPr>
          <p:cNvPr id="6" name="Group"/>
          <p:cNvGrpSpPr/>
          <p:nvPr/>
        </p:nvGrpSpPr>
        <p:grpSpPr>
          <a:xfrm>
            <a:off x="457200" y="4437112"/>
            <a:ext cx="4023816" cy="1455104"/>
            <a:chOff x="229428" y="215651"/>
            <a:chExt cx="5226227" cy="1916820"/>
          </a:xfrm>
        </p:grpSpPr>
        <p:pic>
          <p:nvPicPr>
            <p:cNvPr id="7" name="image.pdf" descr="image.pdf"/>
            <p:cNvPicPr>
              <a:picLocks/>
            </p:cNvPicPr>
            <p:nvPr/>
          </p:nvPicPr>
          <p:blipFill>
            <a:blip r:embed="rId4"/>
            <a:srcRect/>
            <a:stretch>
              <a:fillRect/>
            </a:stretch>
          </p:blipFill>
          <p:spPr>
            <a:xfrm>
              <a:off x="229428" y="215651"/>
              <a:ext cx="5226228" cy="898529"/>
            </a:xfrm>
            <a:prstGeom prst="rect">
              <a:avLst/>
            </a:prstGeom>
            <a:ln w="12700" cap="flat">
              <a:noFill/>
              <a:miter lim="400000"/>
            </a:ln>
            <a:effectLst/>
          </p:spPr>
        </p:pic>
        <p:sp>
          <p:nvSpPr>
            <p:cNvPr id="8" name="½n-by-½n matrices"/>
            <p:cNvSpPr txBox="1"/>
            <p:nvPr/>
          </p:nvSpPr>
          <p:spPr>
            <a:xfrm>
              <a:off x="1999563" y="1840372"/>
              <a:ext cx="1796630" cy="292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buFont typeface="Times"/>
                <a:defRPr sz="1800" i="1">
                  <a:latin typeface="Times"/>
                  <a:ea typeface="Times"/>
                  <a:cs typeface="Times"/>
                  <a:sym typeface="Times"/>
                </a:defRPr>
              </a:lvl1pPr>
            </a:lstStyle>
            <a:p>
              <a:r>
                <a:t>½n-by-½n matrices</a:t>
              </a:r>
            </a:p>
          </p:txBody>
        </p:sp>
        <p:sp>
          <p:nvSpPr>
            <p:cNvPr id="9" name="Line"/>
            <p:cNvSpPr/>
            <p:nvPr/>
          </p:nvSpPr>
          <p:spPr>
            <a:xfrm>
              <a:off x="2529874" y="1236912"/>
              <a:ext cx="237500" cy="573200"/>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sp>
          <p:nvSpPr>
            <p:cNvPr id="10" name="Line"/>
            <p:cNvSpPr/>
            <p:nvPr/>
          </p:nvSpPr>
          <p:spPr>
            <a:xfrm flipH="1">
              <a:off x="2896812" y="1236912"/>
              <a:ext cx="255066" cy="573200"/>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grpSp>
        <p:nvGrpSpPr>
          <p:cNvPr id="11" name="Group"/>
          <p:cNvGrpSpPr/>
          <p:nvPr/>
        </p:nvGrpSpPr>
        <p:grpSpPr>
          <a:xfrm>
            <a:off x="1735291" y="3048286"/>
            <a:ext cx="1551202" cy="1010243"/>
            <a:chOff x="0" y="0"/>
            <a:chExt cx="2091843" cy="1305653"/>
          </a:xfrm>
        </p:grpSpPr>
        <p:pic>
          <p:nvPicPr>
            <p:cNvPr id="12" name="Image" descr="Image"/>
            <p:cNvPicPr>
              <a:picLocks noChangeAspect="1"/>
            </p:cNvPicPr>
            <p:nvPr/>
          </p:nvPicPr>
          <p:blipFill>
            <a:blip r:embed="rId5"/>
            <a:stretch>
              <a:fillRect/>
            </a:stretch>
          </p:blipFill>
          <p:spPr>
            <a:xfrm>
              <a:off x="0" y="1064353"/>
              <a:ext cx="1803400" cy="241301"/>
            </a:xfrm>
            <a:prstGeom prst="rect">
              <a:avLst/>
            </a:prstGeom>
            <a:ln w="12700" cap="flat">
              <a:noFill/>
              <a:miter lim="400000"/>
            </a:ln>
            <a:effectLst/>
          </p:spPr>
        </p:pic>
        <p:sp>
          <p:nvSpPr>
            <p:cNvPr id="13" name="n-by-n matrices"/>
            <p:cNvSpPr txBox="1"/>
            <p:nvPr/>
          </p:nvSpPr>
          <p:spPr>
            <a:xfrm>
              <a:off x="638115" y="0"/>
              <a:ext cx="1453729" cy="2921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buFont typeface="Times"/>
                <a:defRPr sz="1800" i="1">
                  <a:latin typeface="Times"/>
                  <a:ea typeface="Times"/>
                  <a:cs typeface="Times"/>
                  <a:sym typeface="Times"/>
                </a:defRPr>
              </a:lvl1pPr>
            </a:lstStyle>
            <a:p>
              <a:r>
                <a:t>n-by-n matrices</a:t>
              </a:r>
            </a:p>
          </p:txBody>
        </p:sp>
        <p:sp>
          <p:nvSpPr>
            <p:cNvPr id="14" name="Line"/>
            <p:cNvSpPr/>
            <p:nvPr/>
          </p:nvSpPr>
          <p:spPr>
            <a:xfrm flipV="1">
              <a:off x="996976" y="374439"/>
              <a:ext cx="237499" cy="573200"/>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sp>
          <p:nvSpPr>
            <p:cNvPr id="15" name="Line"/>
            <p:cNvSpPr/>
            <p:nvPr/>
          </p:nvSpPr>
          <p:spPr>
            <a:xfrm flipH="1" flipV="1">
              <a:off x="1363914" y="374439"/>
              <a:ext cx="255066" cy="573200"/>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grpSp>
        <p:nvGrpSpPr>
          <p:cNvPr id="16" name="Group"/>
          <p:cNvGrpSpPr/>
          <p:nvPr/>
        </p:nvGrpSpPr>
        <p:grpSpPr>
          <a:xfrm>
            <a:off x="6310537" y="2865840"/>
            <a:ext cx="2266891" cy="977071"/>
            <a:chOff x="0" y="342105"/>
            <a:chExt cx="2266889" cy="977070"/>
          </a:xfrm>
        </p:grpSpPr>
        <p:sp>
          <p:nvSpPr>
            <p:cNvPr id="17" name="8 matrix multiplications…"/>
            <p:cNvSpPr txBox="1"/>
            <p:nvPr/>
          </p:nvSpPr>
          <p:spPr>
            <a:xfrm>
              <a:off x="0" y="342105"/>
              <a:ext cx="2266889"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nSpc>
                  <a:spcPct val="100000"/>
                </a:lnSpc>
                <a:buFont typeface="Times"/>
                <a:defRPr sz="1800" i="1">
                  <a:latin typeface="Times"/>
                  <a:ea typeface="Times"/>
                  <a:cs typeface="Times"/>
                  <a:sym typeface="Times"/>
                </a:defRPr>
              </a:pPr>
              <a:r>
                <a:rPr dirty="0"/>
                <a:t>8 matrix multiplications</a:t>
              </a:r>
            </a:p>
            <a:p>
              <a:pPr>
                <a:lnSpc>
                  <a:spcPct val="100000"/>
                </a:lnSpc>
                <a:buFont typeface="Times"/>
                <a:defRPr sz="1800" i="1">
                  <a:latin typeface="Times"/>
                  <a:ea typeface="Times"/>
                  <a:cs typeface="Times"/>
                  <a:sym typeface="Times"/>
                </a:defRPr>
              </a:pPr>
              <a:r>
                <a:rPr i="0" dirty="0"/>
                <a:t>(</a:t>
              </a:r>
              <a:r>
                <a:rPr dirty="0"/>
                <a:t>of ½n-by-½n matrices</a:t>
              </a:r>
              <a:r>
                <a:rPr i="0" dirty="0"/>
                <a:t>)</a:t>
              </a:r>
            </a:p>
          </p:txBody>
        </p:sp>
        <p:sp>
          <p:nvSpPr>
            <p:cNvPr id="18" name="Line"/>
            <p:cNvSpPr/>
            <p:nvPr/>
          </p:nvSpPr>
          <p:spPr>
            <a:xfrm flipV="1">
              <a:off x="320940" y="926305"/>
              <a:ext cx="0" cy="389634"/>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sp>
          <p:nvSpPr>
            <p:cNvPr id="19" name="Line"/>
            <p:cNvSpPr/>
            <p:nvPr/>
          </p:nvSpPr>
          <p:spPr>
            <a:xfrm flipV="1">
              <a:off x="1930604" y="926305"/>
              <a:ext cx="0" cy="392870"/>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grpSp>
        <p:nvGrpSpPr>
          <p:cNvPr id="20" name="Group"/>
          <p:cNvGrpSpPr/>
          <p:nvPr/>
        </p:nvGrpSpPr>
        <p:grpSpPr>
          <a:xfrm>
            <a:off x="6433117" y="5619139"/>
            <a:ext cx="2183844" cy="948728"/>
            <a:chOff x="-1143505" y="-623189"/>
            <a:chExt cx="2183842" cy="948727"/>
          </a:xfrm>
        </p:grpSpPr>
        <p:sp>
          <p:nvSpPr>
            <p:cNvPr id="21" name="4 matrix additions…"/>
            <p:cNvSpPr txBox="1"/>
            <p:nvPr/>
          </p:nvSpPr>
          <p:spPr>
            <a:xfrm>
              <a:off x="-1143505" y="-258662"/>
              <a:ext cx="2183842"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nSpc>
                  <a:spcPct val="100000"/>
                </a:lnSpc>
                <a:buFont typeface="Times"/>
                <a:defRPr sz="1800" i="1">
                  <a:latin typeface="Times"/>
                  <a:ea typeface="Times"/>
                  <a:cs typeface="Times"/>
                  <a:sym typeface="Times"/>
                </a:defRPr>
              </a:pPr>
              <a:r>
                <a:rPr dirty="0"/>
                <a:t>4 matrix additions</a:t>
              </a:r>
            </a:p>
            <a:p>
              <a:pPr>
                <a:lnSpc>
                  <a:spcPct val="100000"/>
                </a:lnSpc>
                <a:buFont typeface="Times"/>
                <a:defRPr sz="1800" i="1">
                  <a:latin typeface="Times"/>
                  <a:ea typeface="Times"/>
                  <a:cs typeface="Times"/>
                  <a:sym typeface="Times"/>
                </a:defRPr>
              </a:pPr>
              <a:r>
                <a:rPr i="0" dirty="0"/>
                <a:t>(</a:t>
              </a:r>
              <a:r>
                <a:rPr dirty="0"/>
                <a:t>of ½n-by-½n matrices</a:t>
              </a:r>
              <a:r>
                <a:rPr i="0" dirty="0"/>
                <a:t>)</a:t>
              </a:r>
            </a:p>
          </p:txBody>
        </p:sp>
        <p:sp>
          <p:nvSpPr>
            <p:cNvPr id="22" name="Line"/>
            <p:cNvSpPr/>
            <p:nvPr/>
          </p:nvSpPr>
          <p:spPr>
            <a:xfrm flipH="1">
              <a:off x="-257974" y="-623189"/>
              <a:ext cx="0" cy="350197"/>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23" name="image.pdf" descr="image.pdf"/>
          <p:cNvPicPr>
            <a:picLocks/>
          </p:cNvPicPr>
          <p:nvPr/>
        </p:nvPicPr>
        <p:blipFill>
          <a:blip r:embed="rId6"/>
          <a:stretch>
            <a:fillRect/>
          </a:stretch>
        </p:blipFill>
        <p:spPr>
          <a:xfrm>
            <a:off x="723418" y="6061888"/>
            <a:ext cx="4235705" cy="614990"/>
          </a:xfrm>
          <a:prstGeom prst="rect">
            <a:avLst/>
          </a:prstGeom>
          <a:ln w="12700">
            <a:miter lim="400000"/>
          </a:ln>
        </p:spPr>
      </p:pic>
      <p:sp>
        <p:nvSpPr>
          <p:cNvPr id="2" name="矩形 1"/>
          <p:cNvSpPr/>
          <p:nvPr/>
        </p:nvSpPr>
        <p:spPr>
          <a:xfrm>
            <a:off x="3635896" y="5983666"/>
            <a:ext cx="1440160" cy="584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2" name="Picture 12291" descr="temp.png"/>
          <p:cNvPicPr>
            <a:picLocks noChangeAspect="1"/>
          </p:cNvPicPr>
          <p:nvPr/>
        </p:nvPicPr>
        <p:blipFill>
          <a:blip r:embed="rId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9588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P spid="16" grpId="0" animBg="1" advAuto="0"/>
      <p:bldP spid="20" grpId="0" animBg="1" advAuto="0"/>
      <p:bldP spid="23" grpId="0" animBg="1" advAuto="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t>Strassen’s trick</a:t>
            </a:r>
            <a:endParaRPr lang="en-US" altLang="en-US" dirty="0">
              <a:latin typeface="Arial" charset="0"/>
              <a:cs typeface="Arial" charset="0"/>
            </a:endParaRPr>
          </a:p>
        </p:txBody>
      </p:sp>
      <p:sp>
        <p:nvSpPr>
          <p:cNvPr id="13315" name="Rectangle 3"/>
          <p:cNvSpPr>
            <a:spLocks noGrp="1" noChangeArrowheads="1"/>
          </p:cNvSpPr>
          <p:nvPr>
            <p:ph type="body" idx="1"/>
          </p:nvPr>
        </p:nvSpPr>
        <p:spPr>
          <a:xfrm>
            <a:off x="457200" y="1417638"/>
            <a:ext cx="8229600" cy="4708525"/>
          </a:xfrm>
        </p:spPr>
        <p:txBody>
          <a:bodyPr/>
          <a:lstStyle/>
          <a:p>
            <a:r>
              <a:rPr lang="en-US" altLang="zh-CN" dirty="0"/>
              <a:t>Key idea.  </a:t>
            </a:r>
            <a:r>
              <a:rPr lang="en-US" altLang="zh-CN" dirty="0">
                <a:solidFill>
                  <a:srgbClr val="000000"/>
                </a:solidFill>
              </a:rPr>
              <a:t>Can multiply two </a:t>
            </a:r>
            <a:r>
              <a:rPr lang="en-US" altLang="zh-CN" dirty="0">
                <a:solidFill>
                  <a:srgbClr val="000000"/>
                </a:solidFill>
                <a:latin typeface="Times"/>
                <a:ea typeface="Times"/>
                <a:cs typeface="Times"/>
                <a:sym typeface="Times"/>
              </a:rPr>
              <a:t>2</a:t>
            </a:r>
            <a:r>
              <a:rPr lang="en-US" altLang="zh-CN" dirty="0">
                <a:solidFill>
                  <a:srgbClr val="000000"/>
                </a:solidFill>
              </a:rPr>
              <a:t>-by-</a:t>
            </a:r>
            <a:r>
              <a:rPr lang="en-US" altLang="zh-CN" dirty="0">
                <a:solidFill>
                  <a:srgbClr val="000000"/>
                </a:solidFill>
                <a:latin typeface="Times"/>
                <a:ea typeface="Times"/>
                <a:cs typeface="Times"/>
                <a:sym typeface="Times"/>
              </a:rPr>
              <a:t>2</a:t>
            </a:r>
            <a:r>
              <a:rPr lang="en-US" altLang="zh-CN" dirty="0">
                <a:solidFill>
                  <a:srgbClr val="000000"/>
                </a:solidFill>
              </a:rPr>
              <a:t> matrices via </a:t>
            </a:r>
            <a:r>
              <a:rPr lang="en-US" altLang="zh-CN" dirty="0">
                <a:solidFill>
                  <a:srgbClr val="000000"/>
                </a:solidFill>
                <a:latin typeface="Times"/>
                <a:ea typeface="Times"/>
                <a:cs typeface="Times"/>
                <a:sym typeface="Times"/>
              </a:rPr>
              <a:t>7</a:t>
            </a:r>
            <a:r>
              <a:rPr lang="en-US" altLang="zh-CN" dirty="0">
                <a:solidFill>
                  <a:srgbClr val="000000"/>
                </a:solidFill>
              </a:rPr>
              <a:t> scalar multiplications</a:t>
            </a:r>
            <a:br>
              <a:rPr lang="en-US" altLang="zh-CN" dirty="0">
                <a:solidFill>
                  <a:srgbClr val="000000"/>
                </a:solidFill>
              </a:rPr>
            </a:br>
            <a:r>
              <a:rPr lang="en-US" altLang="zh-CN" dirty="0">
                <a:solidFill>
                  <a:srgbClr val="000000"/>
                </a:solidFill>
              </a:rPr>
              <a:t>(plus </a:t>
            </a:r>
            <a:r>
              <a:rPr lang="en-US" altLang="zh-CN" dirty="0">
                <a:solidFill>
                  <a:srgbClr val="000000"/>
                </a:solidFill>
                <a:latin typeface="Times"/>
                <a:ea typeface="Times"/>
                <a:cs typeface="Times"/>
                <a:sym typeface="Times"/>
              </a:rPr>
              <a:t>11</a:t>
            </a:r>
            <a:r>
              <a:rPr lang="en-US" altLang="zh-CN" dirty="0">
                <a:solidFill>
                  <a:srgbClr val="000000"/>
                </a:solidFill>
              </a:rPr>
              <a:t> additions and </a:t>
            </a:r>
            <a:r>
              <a:rPr lang="en-US" altLang="zh-CN" dirty="0">
                <a:solidFill>
                  <a:srgbClr val="000000"/>
                </a:solidFill>
                <a:latin typeface="Times"/>
                <a:ea typeface="Times"/>
                <a:cs typeface="Times"/>
                <a:sym typeface="Times"/>
              </a:rPr>
              <a:t>7</a:t>
            </a:r>
            <a:r>
              <a:rPr lang="en-US" altLang="zh-CN" dirty="0">
                <a:solidFill>
                  <a:srgbClr val="000000"/>
                </a:solidFill>
              </a:rPr>
              <a:t> subtractions).</a:t>
            </a:r>
          </a:p>
          <a:p>
            <a:pPr>
              <a:buFont typeface="Arial" charset="0"/>
              <a:buNone/>
            </a:pPr>
            <a:endParaRPr lang="en-US" altLang="en-US" dirty="0">
              <a:latin typeface="Arial" charset="0"/>
              <a:cs typeface="Arial" charset="0"/>
            </a:endParaRPr>
          </a:p>
        </p:txBody>
      </p:sp>
      <p:pic>
        <p:nvPicPr>
          <p:cNvPr id="6" name="image.pdf" descr="image.pdf"/>
          <p:cNvPicPr>
            <a:picLocks noChangeAspect="1"/>
          </p:cNvPicPr>
          <p:nvPr/>
        </p:nvPicPr>
        <p:blipFill>
          <a:blip r:embed="rId3"/>
          <a:stretch>
            <a:fillRect/>
          </a:stretch>
        </p:blipFill>
        <p:spPr>
          <a:xfrm>
            <a:off x="971600" y="2996952"/>
            <a:ext cx="4320480" cy="743758"/>
          </a:xfrm>
          <a:prstGeom prst="rect">
            <a:avLst/>
          </a:prstGeom>
          <a:ln w="12700">
            <a:miter lim="400000"/>
          </a:ln>
        </p:spPr>
      </p:pic>
      <p:sp>
        <p:nvSpPr>
          <p:cNvPr id="7" name="scalars"/>
          <p:cNvSpPr txBox="1"/>
          <p:nvPr/>
        </p:nvSpPr>
        <p:spPr>
          <a:xfrm>
            <a:off x="2842933" y="2433891"/>
            <a:ext cx="67316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buFont typeface="Times"/>
              <a:defRPr sz="1800" i="1">
                <a:latin typeface="Times"/>
                <a:ea typeface="Times"/>
                <a:cs typeface="Times"/>
                <a:sym typeface="Times"/>
              </a:defRPr>
            </a:lvl1pPr>
          </a:lstStyle>
          <a:p>
            <a:r>
              <a:rPr dirty="0"/>
              <a:t>scalars</a:t>
            </a:r>
          </a:p>
        </p:txBody>
      </p:sp>
      <p:sp>
        <p:nvSpPr>
          <p:cNvPr id="8" name="Line"/>
          <p:cNvSpPr/>
          <p:nvPr/>
        </p:nvSpPr>
        <p:spPr>
          <a:xfrm flipV="1">
            <a:off x="2843808" y="2795631"/>
            <a:ext cx="230602" cy="201321"/>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9" name="Line"/>
          <p:cNvSpPr/>
          <p:nvPr/>
        </p:nvSpPr>
        <p:spPr>
          <a:xfrm flipH="1" flipV="1">
            <a:off x="3203848" y="2795631"/>
            <a:ext cx="216024" cy="201321"/>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10" name="C11  =   P5 + P4 – P2 + P6…"/>
          <p:cNvSpPr txBox="1"/>
          <p:nvPr/>
        </p:nvSpPr>
        <p:spPr>
          <a:xfrm>
            <a:off x="1515429" y="3843487"/>
            <a:ext cx="3376837" cy="228267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2100" tIns="292100" rIns="292100" bIns="292100">
            <a:spAutoFit/>
          </a:bodyPr>
          <a:lstStyle/>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11</a:t>
            </a:r>
            <a:r>
              <a:rPr sz="2000" dirty="0"/>
              <a:t>  =  </a:t>
            </a:r>
            <a:r>
              <a:rPr sz="2000" baseline="31999" dirty="0"/>
              <a:t> </a:t>
            </a:r>
            <a:r>
              <a:rPr sz="2000" i="1" dirty="0"/>
              <a:t>P</a:t>
            </a:r>
            <a:r>
              <a:rPr sz="2000" baseline="-5999" dirty="0"/>
              <a:t>5</a:t>
            </a:r>
            <a:r>
              <a:rPr sz="2000" dirty="0"/>
              <a:t> + </a:t>
            </a:r>
            <a:r>
              <a:rPr sz="2000" i="1" dirty="0"/>
              <a:t>P</a:t>
            </a:r>
            <a:r>
              <a:rPr sz="2000" baseline="-5999" dirty="0"/>
              <a:t>4</a:t>
            </a:r>
            <a:r>
              <a:rPr sz="2000" dirty="0"/>
              <a:t> –</a:t>
            </a:r>
            <a:r>
              <a:rPr sz="2000" i="1" dirty="0"/>
              <a:t> P</a:t>
            </a:r>
            <a:r>
              <a:rPr sz="2000" baseline="-5999" dirty="0"/>
              <a:t>2</a:t>
            </a:r>
            <a:r>
              <a:rPr sz="2000" dirty="0"/>
              <a:t> +</a:t>
            </a:r>
            <a:r>
              <a:rPr sz="2000" i="1" dirty="0"/>
              <a:t> P</a:t>
            </a:r>
            <a:r>
              <a:rPr sz="2000" baseline="-5999" dirty="0"/>
              <a:t>6</a:t>
            </a:r>
          </a:p>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12</a:t>
            </a:r>
            <a:r>
              <a:rPr sz="2000" dirty="0"/>
              <a:t>  =  </a:t>
            </a:r>
            <a:r>
              <a:rPr sz="2000" baseline="31999" dirty="0"/>
              <a:t> </a:t>
            </a:r>
            <a:r>
              <a:rPr sz="2000" i="1" dirty="0"/>
              <a:t>P</a:t>
            </a:r>
            <a:r>
              <a:rPr sz="2000" baseline="-5999" dirty="0"/>
              <a:t>1</a:t>
            </a:r>
            <a:r>
              <a:rPr sz="2000" dirty="0"/>
              <a:t> + </a:t>
            </a:r>
            <a:r>
              <a:rPr sz="2000" i="1" dirty="0"/>
              <a:t>P</a:t>
            </a:r>
            <a:r>
              <a:rPr sz="2000" baseline="-5999" dirty="0"/>
              <a:t>2</a:t>
            </a:r>
          </a:p>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21</a:t>
            </a:r>
            <a:r>
              <a:rPr sz="2000" dirty="0"/>
              <a:t>  =  </a:t>
            </a:r>
            <a:r>
              <a:rPr sz="2000" baseline="31999" dirty="0"/>
              <a:t> </a:t>
            </a:r>
            <a:r>
              <a:rPr sz="2000" i="1" dirty="0"/>
              <a:t>P</a:t>
            </a:r>
            <a:r>
              <a:rPr sz="2000" baseline="-5999" dirty="0"/>
              <a:t>3</a:t>
            </a:r>
            <a:r>
              <a:rPr sz="2000" dirty="0"/>
              <a:t> + </a:t>
            </a:r>
            <a:r>
              <a:rPr sz="2000" i="1" dirty="0"/>
              <a:t>P</a:t>
            </a:r>
            <a:r>
              <a:rPr sz="2000" baseline="-5999" dirty="0"/>
              <a:t>4</a:t>
            </a:r>
          </a:p>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22</a:t>
            </a:r>
            <a:r>
              <a:rPr sz="2000" dirty="0"/>
              <a:t>  =  </a:t>
            </a:r>
            <a:r>
              <a:rPr sz="2000" baseline="31999" dirty="0"/>
              <a:t> </a:t>
            </a:r>
            <a:r>
              <a:rPr sz="2000" i="1" dirty="0"/>
              <a:t>P</a:t>
            </a:r>
            <a:r>
              <a:rPr sz="2000" baseline="-5999" dirty="0"/>
              <a:t>1</a:t>
            </a:r>
            <a:r>
              <a:rPr sz="2000" dirty="0"/>
              <a:t> + </a:t>
            </a:r>
            <a:r>
              <a:rPr sz="2000" i="1" dirty="0"/>
              <a:t>P</a:t>
            </a:r>
            <a:r>
              <a:rPr sz="2000" baseline="-5999" dirty="0"/>
              <a:t>5</a:t>
            </a:r>
            <a:r>
              <a:rPr sz="2000" dirty="0"/>
              <a:t> –</a:t>
            </a:r>
            <a:r>
              <a:rPr sz="2000" i="1" dirty="0"/>
              <a:t> P</a:t>
            </a:r>
            <a:r>
              <a:rPr sz="2000" baseline="-5999" dirty="0"/>
              <a:t>3</a:t>
            </a:r>
            <a:r>
              <a:rPr sz="2000" dirty="0"/>
              <a:t> –</a:t>
            </a:r>
            <a:r>
              <a:rPr sz="2000" i="1" dirty="0"/>
              <a:t> P</a:t>
            </a:r>
            <a:r>
              <a:rPr sz="2000" baseline="-5999" dirty="0"/>
              <a:t>7</a:t>
            </a:r>
          </a:p>
        </p:txBody>
      </p:sp>
      <p:sp>
        <p:nvSpPr>
          <p:cNvPr id="11" name="P1 ←  A11 𐄂 (B12 – B22)…"/>
          <p:cNvSpPr txBox="1"/>
          <p:nvPr/>
        </p:nvSpPr>
        <p:spPr>
          <a:xfrm>
            <a:off x="5388304" y="1978874"/>
            <a:ext cx="3753033" cy="372922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2100" tIns="292100" rIns="292100" bIns="292100">
            <a:spAutoFit/>
          </a:bodyPr>
          <a:lstStyle/>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1</a:t>
            </a:r>
            <a:r>
              <a:rPr sz="2000" dirty="0"/>
              <a:t> ← </a:t>
            </a:r>
            <a:r>
              <a:rPr sz="2000" baseline="31999" dirty="0"/>
              <a:t> </a:t>
            </a:r>
            <a:r>
              <a:rPr sz="2000" i="1" dirty="0"/>
              <a:t>A</a:t>
            </a:r>
            <a:r>
              <a:rPr sz="2000" baseline="-5999" dirty="0"/>
              <a:t>11</a:t>
            </a:r>
            <a:r>
              <a:rPr sz="2000" dirty="0"/>
              <a:t>  (</a:t>
            </a:r>
            <a:r>
              <a:rPr sz="2000" i="1" dirty="0"/>
              <a:t>B</a:t>
            </a:r>
            <a:r>
              <a:rPr sz="2000" baseline="-5999" dirty="0"/>
              <a:t>12</a:t>
            </a:r>
            <a:r>
              <a:rPr sz="2000" dirty="0"/>
              <a:t> – </a:t>
            </a:r>
            <a:r>
              <a:rPr sz="2000" i="1" dirty="0"/>
              <a:t>B</a:t>
            </a:r>
            <a:r>
              <a:rPr sz="2000" baseline="-5999" dirty="0"/>
              <a:t>22</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2</a:t>
            </a:r>
            <a:r>
              <a:rPr sz="2000" dirty="0"/>
              <a:t> ← </a:t>
            </a:r>
            <a:r>
              <a:rPr sz="2000" baseline="31999" dirty="0"/>
              <a:t> </a:t>
            </a:r>
            <a:r>
              <a:rPr sz="2000" dirty="0"/>
              <a:t>(</a:t>
            </a:r>
            <a:r>
              <a:rPr sz="2000" i="1" dirty="0"/>
              <a:t>A</a:t>
            </a:r>
            <a:r>
              <a:rPr sz="2000" baseline="-5999" dirty="0"/>
              <a:t>11</a:t>
            </a:r>
            <a:r>
              <a:rPr sz="2000" dirty="0"/>
              <a:t> + </a:t>
            </a:r>
            <a:r>
              <a:rPr sz="2000" i="1" dirty="0"/>
              <a:t>A</a:t>
            </a:r>
            <a:r>
              <a:rPr sz="2000" baseline="-5999" dirty="0"/>
              <a:t>12</a:t>
            </a:r>
            <a:r>
              <a:rPr sz="2000" dirty="0"/>
              <a:t>)  </a:t>
            </a:r>
            <a:r>
              <a:rPr sz="2000" i="1" dirty="0"/>
              <a:t>B</a:t>
            </a:r>
            <a:r>
              <a:rPr sz="2000" baseline="-5999" dirty="0"/>
              <a:t>22</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3</a:t>
            </a:r>
            <a:r>
              <a:rPr sz="2000" dirty="0"/>
              <a:t> ← </a:t>
            </a:r>
            <a:r>
              <a:rPr sz="2000" baseline="31999" dirty="0"/>
              <a:t> </a:t>
            </a:r>
            <a:r>
              <a:rPr sz="2000" dirty="0"/>
              <a:t>(</a:t>
            </a:r>
            <a:r>
              <a:rPr sz="2000" i="1" dirty="0"/>
              <a:t>A</a:t>
            </a:r>
            <a:r>
              <a:rPr sz="2000" baseline="-5999" dirty="0"/>
              <a:t>21</a:t>
            </a:r>
            <a:r>
              <a:rPr sz="2000" dirty="0"/>
              <a:t> + </a:t>
            </a:r>
            <a:r>
              <a:rPr sz="2000" i="1" dirty="0"/>
              <a:t>A</a:t>
            </a:r>
            <a:r>
              <a:rPr sz="2000" baseline="-5999" dirty="0"/>
              <a:t>22</a:t>
            </a:r>
            <a:r>
              <a:rPr sz="2000" dirty="0"/>
              <a:t>)  </a:t>
            </a:r>
            <a:r>
              <a:rPr sz="2000" i="1" dirty="0"/>
              <a:t>B</a:t>
            </a:r>
            <a:r>
              <a:rPr sz="2000" baseline="-5999" dirty="0"/>
              <a:t>11</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4</a:t>
            </a:r>
            <a:r>
              <a:rPr sz="2000" dirty="0"/>
              <a:t> ← </a:t>
            </a:r>
            <a:r>
              <a:rPr sz="2000" baseline="31999" dirty="0"/>
              <a:t> </a:t>
            </a:r>
            <a:r>
              <a:rPr sz="2000" i="1" dirty="0"/>
              <a:t>A</a:t>
            </a:r>
            <a:r>
              <a:rPr sz="2000" baseline="-5999" dirty="0"/>
              <a:t>22</a:t>
            </a:r>
            <a:r>
              <a:rPr sz="2000" dirty="0"/>
              <a:t>  (</a:t>
            </a:r>
            <a:r>
              <a:rPr sz="2000" i="1" dirty="0"/>
              <a:t>B</a:t>
            </a:r>
            <a:r>
              <a:rPr sz="2000" baseline="-5999" dirty="0"/>
              <a:t>21</a:t>
            </a:r>
            <a:r>
              <a:rPr sz="2000" dirty="0"/>
              <a:t> – </a:t>
            </a:r>
            <a:r>
              <a:rPr sz="2000" i="1" dirty="0"/>
              <a:t>B</a:t>
            </a:r>
            <a:r>
              <a:rPr sz="2000" baseline="-5999" dirty="0"/>
              <a:t>11</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5</a:t>
            </a:r>
            <a:r>
              <a:rPr sz="2000" dirty="0"/>
              <a:t> ← </a:t>
            </a:r>
            <a:r>
              <a:rPr sz="2000" baseline="31999" dirty="0"/>
              <a:t> </a:t>
            </a:r>
            <a:r>
              <a:rPr sz="2000" dirty="0"/>
              <a:t>(</a:t>
            </a:r>
            <a:r>
              <a:rPr sz="2000" i="1" dirty="0"/>
              <a:t>A</a:t>
            </a:r>
            <a:r>
              <a:rPr sz="2000" baseline="-5999" dirty="0"/>
              <a:t>11</a:t>
            </a:r>
            <a:r>
              <a:rPr sz="2000" dirty="0"/>
              <a:t> + </a:t>
            </a:r>
            <a:r>
              <a:rPr sz="2000" i="1" dirty="0"/>
              <a:t>A</a:t>
            </a:r>
            <a:r>
              <a:rPr sz="2000" baseline="-5999" dirty="0"/>
              <a:t>22</a:t>
            </a:r>
            <a:r>
              <a:rPr sz="2000" dirty="0"/>
              <a:t>)  (</a:t>
            </a:r>
            <a:r>
              <a:rPr sz="2000" i="1" dirty="0"/>
              <a:t>B</a:t>
            </a:r>
            <a:r>
              <a:rPr sz="2000" baseline="-5999" dirty="0"/>
              <a:t>11</a:t>
            </a:r>
            <a:r>
              <a:rPr sz="2000" dirty="0"/>
              <a:t> + </a:t>
            </a:r>
            <a:r>
              <a:rPr sz="2000" i="1" dirty="0"/>
              <a:t>B</a:t>
            </a:r>
            <a:r>
              <a:rPr sz="2000" baseline="-5999" dirty="0"/>
              <a:t>22</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6</a:t>
            </a:r>
            <a:r>
              <a:rPr sz="2000" dirty="0"/>
              <a:t> ← </a:t>
            </a:r>
            <a:r>
              <a:rPr sz="2000" baseline="31999" dirty="0"/>
              <a:t> </a:t>
            </a:r>
            <a:r>
              <a:rPr sz="2000" dirty="0"/>
              <a:t>(</a:t>
            </a:r>
            <a:r>
              <a:rPr sz="2000" i="1" dirty="0"/>
              <a:t>A</a:t>
            </a:r>
            <a:r>
              <a:rPr sz="2000" baseline="-5999" dirty="0"/>
              <a:t>12</a:t>
            </a:r>
            <a:r>
              <a:rPr sz="2000" dirty="0"/>
              <a:t> – </a:t>
            </a:r>
            <a:r>
              <a:rPr sz="2000" i="1" dirty="0"/>
              <a:t>A</a:t>
            </a:r>
            <a:r>
              <a:rPr sz="2000" baseline="-5999" dirty="0"/>
              <a:t>22</a:t>
            </a:r>
            <a:r>
              <a:rPr sz="2000" dirty="0"/>
              <a:t>)  (</a:t>
            </a:r>
            <a:r>
              <a:rPr sz="2000" i="1" dirty="0"/>
              <a:t>B</a:t>
            </a:r>
            <a:r>
              <a:rPr sz="2000" baseline="-5999" dirty="0"/>
              <a:t>21</a:t>
            </a:r>
            <a:r>
              <a:rPr sz="2000" dirty="0"/>
              <a:t> + </a:t>
            </a:r>
            <a:r>
              <a:rPr sz="2000" i="1" dirty="0"/>
              <a:t>B</a:t>
            </a:r>
            <a:r>
              <a:rPr sz="2000" baseline="-5999" dirty="0"/>
              <a:t>22</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7</a:t>
            </a:r>
            <a:r>
              <a:rPr sz="2000" dirty="0"/>
              <a:t> ← </a:t>
            </a:r>
            <a:r>
              <a:rPr sz="2000" baseline="31999" dirty="0"/>
              <a:t> </a:t>
            </a:r>
            <a:r>
              <a:rPr sz="2000" dirty="0"/>
              <a:t>(</a:t>
            </a:r>
            <a:r>
              <a:rPr sz="2000" i="1" dirty="0"/>
              <a:t>A</a:t>
            </a:r>
            <a:r>
              <a:rPr sz="2000" baseline="-5999" dirty="0"/>
              <a:t>11</a:t>
            </a:r>
            <a:r>
              <a:rPr sz="2000" dirty="0"/>
              <a:t> – </a:t>
            </a:r>
            <a:r>
              <a:rPr sz="2000" i="1" dirty="0"/>
              <a:t>A</a:t>
            </a:r>
            <a:r>
              <a:rPr sz="2000" baseline="-5999" dirty="0"/>
              <a:t>21</a:t>
            </a:r>
            <a:r>
              <a:rPr sz="2000" dirty="0"/>
              <a:t>)  (</a:t>
            </a:r>
            <a:r>
              <a:rPr sz="2000" i="1" dirty="0"/>
              <a:t>B</a:t>
            </a:r>
            <a:r>
              <a:rPr sz="2000" baseline="-5999" dirty="0"/>
              <a:t>11</a:t>
            </a:r>
            <a:r>
              <a:rPr sz="2000" dirty="0"/>
              <a:t> + </a:t>
            </a:r>
            <a:r>
              <a:rPr sz="2000" i="1" dirty="0"/>
              <a:t>B</a:t>
            </a:r>
            <a:r>
              <a:rPr sz="2000" baseline="-5999" dirty="0"/>
              <a:t>12</a:t>
            </a:r>
            <a:r>
              <a:rPr sz="2000" dirty="0"/>
              <a:t>)</a:t>
            </a:r>
          </a:p>
        </p:txBody>
      </p:sp>
      <p:grpSp>
        <p:nvGrpSpPr>
          <p:cNvPr id="12" name="Group"/>
          <p:cNvGrpSpPr/>
          <p:nvPr/>
        </p:nvGrpSpPr>
        <p:grpSpPr>
          <a:xfrm>
            <a:off x="6012160" y="5373215"/>
            <a:ext cx="2184402" cy="1174132"/>
            <a:chOff x="422244" y="-374031"/>
            <a:chExt cx="2184401" cy="1174130"/>
          </a:xfrm>
        </p:grpSpPr>
        <p:sp>
          <p:nvSpPr>
            <p:cNvPr id="13" name="7 scalar multiplications"/>
            <p:cNvSpPr txBox="1"/>
            <p:nvPr/>
          </p:nvSpPr>
          <p:spPr>
            <a:xfrm>
              <a:off x="422244" y="508000"/>
              <a:ext cx="2184401" cy="2920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100000"/>
                </a:lnSpc>
                <a:buFont typeface="Times"/>
                <a:defRPr sz="1800" i="1">
                  <a:latin typeface="Times"/>
                  <a:ea typeface="Times"/>
                  <a:cs typeface="Times"/>
                  <a:sym typeface="Times"/>
                </a:defRPr>
              </a:lvl1pPr>
            </a:lstStyle>
            <a:p>
              <a:r>
                <a:rPr dirty="0"/>
                <a:t>7 </a:t>
              </a:r>
              <a:r>
                <a:rPr lang="en-US" dirty="0"/>
                <a:t>scalar </a:t>
              </a:r>
              <a:r>
                <a:rPr dirty="0"/>
                <a:t>multiplications</a:t>
              </a:r>
            </a:p>
          </p:txBody>
        </p:sp>
        <p:sp>
          <p:nvSpPr>
            <p:cNvPr id="14" name="Line"/>
            <p:cNvSpPr/>
            <p:nvPr/>
          </p:nvSpPr>
          <p:spPr>
            <a:xfrm>
              <a:off x="1549674" y="-374031"/>
              <a:ext cx="1238" cy="798842"/>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13316" name="Picture 1331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1158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1" grpId="0" animBg="1" advAuto="0"/>
      <p:bldP spid="12"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t>Strassen’s trick</a:t>
            </a:r>
            <a:endParaRPr lang="en-US" altLang="en-US" dirty="0">
              <a:latin typeface="Arial" charset="0"/>
              <a:cs typeface="Arial" charset="0"/>
            </a:endParaRPr>
          </a:p>
        </p:txBody>
      </p:sp>
      <p:sp>
        <p:nvSpPr>
          <p:cNvPr id="13315" name="Rectangle 3"/>
          <p:cNvSpPr>
            <a:spLocks noGrp="1" noChangeArrowheads="1"/>
          </p:cNvSpPr>
          <p:nvPr>
            <p:ph type="body" idx="1"/>
          </p:nvPr>
        </p:nvSpPr>
        <p:spPr>
          <a:xfrm>
            <a:off x="457200" y="1417638"/>
            <a:ext cx="8229600" cy="4708525"/>
          </a:xfrm>
        </p:spPr>
        <p:txBody>
          <a:bodyPr/>
          <a:lstStyle/>
          <a:p>
            <a:r>
              <a:rPr lang="en-US" altLang="zh-CN" dirty="0"/>
              <a:t>Key idea.  </a:t>
            </a:r>
            <a:r>
              <a:rPr lang="en-US" altLang="zh-CN" dirty="0">
                <a:solidFill>
                  <a:srgbClr val="000000"/>
                </a:solidFill>
              </a:rPr>
              <a:t>Can multiply two </a:t>
            </a:r>
            <a:r>
              <a:rPr lang="en-US" altLang="zh-CN" dirty="0">
                <a:solidFill>
                  <a:srgbClr val="000000"/>
                </a:solidFill>
                <a:latin typeface="Times"/>
                <a:ea typeface="Times"/>
                <a:cs typeface="Times"/>
                <a:sym typeface="Times"/>
              </a:rPr>
              <a:t>2</a:t>
            </a:r>
            <a:r>
              <a:rPr lang="en-US" altLang="zh-CN" dirty="0">
                <a:solidFill>
                  <a:srgbClr val="000000"/>
                </a:solidFill>
              </a:rPr>
              <a:t>-by-</a:t>
            </a:r>
            <a:r>
              <a:rPr lang="en-US" altLang="zh-CN" dirty="0">
                <a:solidFill>
                  <a:srgbClr val="000000"/>
                </a:solidFill>
                <a:latin typeface="Times"/>
                <a:ea typeface="Times"/>
                <a:cs typeface="Times"/>
                <a:sym typeface="Times"/>
              </a:rPr>
              <a:t>2</a:t>
            </a:r>
            <a:r>
              <a:rPr lang="en-US" altLang="zh-CN" dirty="0">
                <a:solidFill>
                  <a:srgbClr val="000000"/>
                </a:solidFill>
              </a:rPr>
              <a:t> matrices via </a:t>
            </a:r>
            <a:r>
              <a:rPr lang="en-US" altLang="zh-CN" dirty="0">
                <a:solidFill>
                  <a:srgbClr val="000000"/>
                </a:solidFill>
                <a:latin typeface="Times"/>
                <a:ea typeface="Times"/>
                <a:cs typeface="Times"/>
                <a:sym typeface="Times"/>
              </a:rPr>
              <a:t>7</a:t>
            </a:r>
            <a:r>
              <a:rPr lang="en-US" altLang="zh-CN" dirty="0">
                <a:solidFill>
                  <a:srgbClr val="000000"/>
                </a:solidFill>
              </a:rPr>
              <a:t> scalar multiplications (plus </a:t>
            </a:r>
            <a:r>
              <a:rPr lang="en-US" altLang="zh-CN" dirty="0">
                <a:solidFill>
                  <a:srgbClr val="000000"/>
                </a:solidFill>
                <a:latin typeface="Times"/>
                <a:ea typeface="Times"/>
                <a:cs typeface="Times"/>
                <a:sym typeface="Times"/>
              </a:rPr>
              <a:t>11</a:t>
            </a:r>
            <a:r>
              <a:rPr lang="en-US" altLang="zh-CN" dirty="0">
                <a:solidFill>
                  <a:srgbClr val="000000"/>
                </a:solidFill>
              </a:rPr>
              <a:t> additions and </a:t>
            </a:r>
            <a:r>
              <a:rPr lang="en-US" altLang="zh-CN" dirty="0">
                <a:solidFill>
                  <a:srgbClr val="000000"/>
                </a:solidFill>
                <a:latin typeface="Times"/>
                <a:ea typeface="Times"/>
                <a:cs typeface="Times"/>
                <a:sym typeface="Times"/>
              </a:rPr>
              <a:t>7</a:t>
            </a:r>
            <a:r>
              <a:rPr lang="en-US" altLang="zh-CN" dirty="0">
                <a:solidFill>
                  <a:srgbClr val="000000"/>
                </a:solidFill>
              </a:rPr>
              <a:t> subtractions).</a:t>
            </a:r>
          </a:p>
          <a:p>
            <a:pPr>
              <a:buFont typeface="Arial" charset="0"/>
              <a:buNone/>
            </a:pPr>
            <a:endParaRPr lang="en-US" altLang="en-US" dirty="0">
              <a:latin typeface="Arial" charset="0"/>
              <a:cs typeface="Arial" charset="0"/>
            </a:endParaRPr>
          </a:p>
        </p:txBody>
      </p:sp>
      <p:pic>
        <p:nvPicPr>
          <p:cNvPr id="6" name="image.pdf" descr="image.pdf"/>
          <p:cNvPicPr>
            <a:picLocks noChangeAspect="1"/>
          </p:cNvPicPr>
          <p:nvPr/>
        </p:nvPicPr>
        <p:blipFill>
          <a:blip r:embed="rId3"/>
          <a:stretch>
            <a:fillRect/>
          </a:stretch>
        </p:blipFill>
        <p:spPr>
          <a:xfrm>
            <a:off x="971600" y="2996952"/>
            <a:ext cx="4320480" cy="743758"/>
          </a:xfrm>
          <a:prstGeom prst="rect">
            <a:avLst/>
          </a:prstGeom>
          <a:ln w="12700">
            <a:miter lim="400000"/>
          </a:ln>
        </p:spPr>
      </p:pic>
      <p:sp>
        <p:nvSpPr>
          <p:cNvPr id="7" name="scalars"/>
          <p:cNvSpPr txBox="1"/>
          <p:nvPr/>
        </p:nvSpPr>
        <p:spPr>
          <a:xfrm>
            <a:off x="2842933" y="2433891"/>
            <a:ext cx="67316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buFont typeface="Times"/>
              <a:defRPr sz="1800" i="1">
                <a:latin typeface="Times"/>
                <a:ea typeface="Times"/>
                <a:cs typeface="Times"/>
                <a:sym typeface="Times"/>
              </a:defRPr>
            </a:lvl1pPr>
          </a:lstStyle>
          <a:p>
            <a:r>
              <a:t>scalars</a:t>
            </a:r>
          </a:p>
        </p:txBody>
      </p:sp>
      <p:sp>
        <p:nvSpPr>
          <p:cNvPr id="8" name="Line"/>
          <p:cNvSpPr/>
          <p:nvPr/>
        </p:nvSpPr>
        <p:spPr>
          <a:xfrm flipV="1">
            <a:off x="2843808" y="2795631"/>
            <a:ext cx="230602" cy="201321"/>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9" name="Line"/>
          <p:cNvSpPr/>
          <p:nvPr/>
        </p:nvSpPr>
        <p:spPr>
          <a:xfrm flipH="1" flipV="1">
            <a:off x="3203848" y="2795631"/>
            <a:ext cx="216024" cy="201321"/>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sp>
        <p:nvSpPr>
          <p:cNvPr id="10" name="C11  =   P5 + P4 – P2 + P6…"/>
          <p:cNvSpPr txBox="1"/>
          <p:nvPr/>
        </p:nvSpPr>
        <p:spPr>
          <a:xfrm>
            <a:off x="1515429" y="3843487"/>
            <a:ext cx="3376837" cy="228267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2100" tIns="292100" rIns="292100" bIns="292100">
            <a:spAutoFit/>
          </a:bodyPr>
          <a:lstStyle/>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11</a:t>
            </a:r>
            <a:r>
              <a:rPr sz="2000" dirty="0"/>
              <a:t>  =  </a:t>
            </a:r>
            <a:r>
              <a:rPr sz="2000" baseline="31999" dirty="0"/>
              <a:t> </a:t>
            </a:r>
            <a:r>
              <a:rPr sz="2000" i="1" dirty="0"/>
              <a:t>P</a:t>
            </a:r>
            <a:r>
              <a:rPr sz="2000" baseline="-5999" dirty="0"/>
              <a:t>5</a:t>
            </a:r>
            <a:r>
              <a:rPr sz="2000" dirty="0"/>
              <a:t> + </a:t>
            </a:r>
            <a:r>
              <a:rPr sz="2000" i="1" dirty="0"/>
              <a:t>P</a:t>
            </a:r>
            <a:r>
              <a:rPr sz="2000" baseline="-5999" dirty="0"/>
              <a:t>4</a:t>
            </a:r>
            <a:r>
              <a:rPr sz="2000" dirty="0"/>
              <a:t> –</a:t>
            </a:r>
            <a:r>
              <a:rPr sz="2000" i="1" dirty="0"/>
              <a:t> P</a:t>
            </a:r>
            <a:r>
              <a:rPr sz="2000" baseline="-5999" dirty="0"/>
              <a:t>2</a:t>
            </a:r>
            <a:r>
              <a:rPr sz="2000" dirty="0"/>
              <a:t> +</a:t>
            </a:r>
            <a:r>
              <a:rPr sz="2000" i="1" dirty="0"/>
              <a:t> P</a:t>
            </a:r>
            <a:r>
              <a:rPr sz="2000" baseline="-5999" dirty="0"/>
              <a:t>6</a:t>
            </a:r>
          </a:p>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12</a:t>
            </a:r>
            <a:r>
              <a:rPr sz="2000" dirty="0"/>
              <a:t>  =  </a:t>
            </a:r>
            <a:r>
              <a:rPr sz="2000" baseline="31999" dirty="0"/>
              <a:t> </a:t>
            </a:r>
            <a:r>
              <a:rPr sz="2000" i="1" dirty="0"/>
              <a:t>P</a:t>
            </a:r>
            <a:r>
              <a:rPr sz="2000" baseline="-5999" dirty="0"/>
              <a:t>1</a:t>
            </a:r>
            <a:r>
              <a:rPr sz="2000" dirty="0"/>
              <a:t> + </a:t>
            </a:r>
            <a:r>
              <a:rPr sz="2000" i="1" dirty="0"/>
              <a:t>P</a:t>
            </a:r>
            <a:r>
              <a:rPr sz="2000" baseline="-5999" dirty="0"/>
              <a:t>2</a:t>
            </a:r>
          </a:p>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21</a:t>
            </a:r>
            <a:r>
              <a:rPr sz="2000" dirty="0"/>
              <a:t>  =  </a:t>
            </a:r>
            <a:r>
              <a:rPr sz="2000" baseline="31999" dirty="0"/>
              <a:t> </a:t>
            </a:r>
            <a:r>
              <a:rPr sz="2000" i="1" dirty="0"/>
              <a:t>P</a:t>
            </a:r>
            <a:r>
              <a:rPr sz="2000" baseline="-5999" dirty="0"/>
              <a:t>3</a:t>
            </a:r>
            <a:r>
              <a:rPr sz="2000" dirty="0"/>
              <a:t> + </a:t>
            </a:r>
            <a:r>
              <a:rPr sz="2000" i="1" dirty="0"/>
              <a:t>P</a:t>
            </a:r>
            <a:r>
              <a:rPr sz="2000" baseline="-5999" dirty="0"/>
              <a:t>4</a:t>
            </a:r>
          </a:p>
          <a:p>
            <a:pPr algn="l">
              <a:lnSpc>
                <a:spcPct val="100000"/>
              </a:lnSpc>
              <a:spcBef>
                <a:spcPts val="1200"/>
              </a:spcBef>
              <a:defRPr sz="2400">
                <a:solidFill>
                  <a:srgbClr val="000000"/>
                </a:solidFill>
                <a:latin typeface="Times"/>
                <a:ea typeface="Times"/>
                <a:cs typeface="Times"/>
                <a:sym typeface="Times"/>
              </a:defRPr>
            </a:pPr>
            <a:r>
              <a:rPr sz="2000" i="1" dirty="0"/>
              <a:t>C</a:t>
            </a:r>
            <a:r>
              <a:rPr sz="2000" baseline="-5999" dirty="0"/>
              <a:t>22</a:t>
            </a:r>
            <a:r>
              <a:rPr sz="2000" dirty="0"/>
              <a:t>  =  </a:t>
            </a:r>
            <a:r>
              <a:rPr sz="2000" baseline="31999" dirty="0"/>
              <a:t> </a:t>
            </a:r>
            <a:r>
              <a:rPr sz="2000" i="1" dirty="0"/>
              <a:t>P</a:t>
            </a:r>
            <a:r>
              <a:rPr sz="2000" baseline="-5999" dirty="0"/>
              <a:t>1</a:t>
            </a:r>
            <a:r>
              <a:rPr sz="2000" dirty="0"/>
              <a:t> + </a:t>
            </a:r>
            <a:r>
              <a:rPr sz="2000" i="1" dirty="0"/>
              <a:t>P</a:t>
            </a:r>
            <a:r>
              <a:rPr sz="2000" baseline="-5999" dirty="0"/>
              <a:t>5</a:t>
            </a:r>
            <a:r>
              <a:rPr sz="2000" dirty="0"/>
              <a:t> –</a:t>
            </a:r>
            <a:r>
              <a:rPr sz="2000" i="1" dirty="0"/>
              <a:t> P</a:t>
            </a:r>
            <a:r>
              <a:rPr sz="2000" baseline="-5999" dirty="0"/>
              <a:t>3</a:t>
            </a:r>
            <a:r>
              <a:rPr sz="2000" dirty="0"/>
              <a:t> –</a:t>
            </a:r>
            <a:r>
              <a:rPr sz="2000" i="1" dirty="0"/>
              <a:t> P</a:t>
            </a:r>
            <a:r>
              <a:rPr sz="2000" baseline="-5999" dirty="0"/>
              <a:t>7</a:t>
            </a:r>
          </a:p>
        </p:txBody>
      </p:sp>
      <p:sp>
        <p:nvSpPr>
          <p:cNvPr id="11" name="P1 ←  A11 𐄂 (B12 – B22)…"/>
          <p:cNvSpPr txBox="1"/>
          <p:nvPr/>
        </p:nvSpPr>
        <p:spPr>
          <a:xfrm>
            <a:off x="5448167" y="2204864"/>
            <a:ext cx="3753033" cy="372922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2100" tIns="292100" rIns="292100" bIns="292100">
            <a:spAutoFit/>
          </a:bodyPr>
          <a:lstStyle/>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1</a:t>
            </a:r>
            <a:r>
              <a:rPr sz="2000" dirty="0"/>
              <a:t> ← </a:t>
            </a:r>
            <a:r>
              <a:rPr sz="2000" baseline="31999" dirty="0"/>
              <a:t> </a:t>
            </a:r>
            <a:r>
              <a:rPr sz="2000" i="1" dirty="0"/>
              <a:t>A</a:t>
            </a:r>
            <a:r>
              <a:rPr sz="2000" baseline="-5999" dirty="0"/>
              <a:t>11</a:t>
            </a:r>
            <a:r>
              <a:rPr sz="2000" dirty="0"/>
              <a:t>  (</a:t>
            </a:r>
            <a:r>
              <a:rPr sz="2000" i="1" dirty="0"/>
              <a:t>B</a:t>
            </a:r>
            <a:r>
              <a:rPr sz="2000" baseline="-5999" dirty="0"/>
              <a:t>12</a:t>
            </a:r>
            <a:r>
              <a:rPr sz="2000" dirty="0"/>
              <a:t> – </a:t>
            </a:r>
            <a:r>
              <a:rPr sz="2000" i="1" dirty="0"/>
              <a:t>B</a:t>
            </a:r>
            <a:r>
              <a:rPr sz="2000" baseline="-5999" dirty="0"/>
              <a:t>22</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2</a:t>
            </a:r>
            <a:r>
              <a:rPr sz="2000" dirty="0"/>
              <a:t> ← </a:t>
            </a:r>
            <a:r>
              <a:rPr sz="2000" baseline="31999" dirty="0"/>
              <a:t> </a:t>
            </a:r>
            <a:r>
              <a:rPr sz="2000" dirty="0"/>
              <a:t>(</a:t>
            </a:r>
            <a:r>
              <a:rPr sz="2000" i="1" dirty="0"/>
              <a:t>A</a:t>
            </a:r>
            <a:r>
              <a:rPr sz="2000" baseline="-5999" dirty="0"/>
              <a:t>11</a:t>
            </a:r>
            <a:r>
              <a:rPr sz="2000" dirty="0"/>
              <a:t> + </a:t>
            </a:r>
            <a:r>
              <a:rPr sz="2000" i="1" dirty="0"/>
              <a:t>A</a:t>
            </a:r>
            <a:r>
              <a:rPr sz="2000" baseline="-5999" dirty="0"/>
              <a:t>12</a:t>
            </a:r>
            <a:r>
              <a:rPr sz="2000" dirty="0"/>
              <a:t>)  </a:t>
            </a:r>
            <a:r>
              <a:rPr sz="2000" i="1" dirty="0"/>
              <a:t>B</a:t>
            </a:r>
            <a:r>
              <a:rPr sz="2000" baseline="-5999" dirty="0"/>
              <a:t>22</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3</a:t>
            </a:r>
            <a:r>
              <a:rPr sz="2000" dirty="0"/>
              <a:t> ← </a:t>
            </a:r>
            <a:r>
              <a:rPr sz="2000" baseline="31999" dirty="0"/>
              <a:t> </a:t>
            </a:r>
            <a:r>
              <a:rPr sz="2000" dirty="0"/>
              <a:t>(</a:t>
            </a:r>
            <a:r>
              <a:rPr sz="2000" i="1" dirty="0"/>
              <a:t>A</a:t>
            </a:r>
            <a:r>
              <a:rPr sz="2000" baseline="-5999" dirty="0"/>
              <a:t>21</a:t>
            </a:r>
            <a:r>
              <a:rPr sz="2000" dirty="0"/>
              <a:t> + </a:t>
            </a:r>
            <a:r>
              <a:rPr sz="2000" i="1" dirty="0"/>
              <a:t>A</a:t>
            </a:r>
            <a:r>
              <a:rPr sz="2000" baseline="-5999" dirty="0"/>
              <a:t>22</a:t>
            </a:r>
            <a:r>
              <a:rPr sz="2000" dirty="0"/>
              <a:t>)  </a:t>
            </a:r>
            <a:r>
              <a:rPr sz="2000" i="1" dirty="0"/>
              <a:t>B</a:t>
            </a:r>
            <a:r>
              <a:rPr sz="2000" baseline="-5999" dirty="0"/>
              <a:t>11</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4</a:t>
            </a:r>
            <a:r>
              <a:rPr sz="2000" dirty="0"/>
              <a:t> ← </a:t>
            </a:r>
            <a:r>
              <a:rPr sz="2000" baseline="31999" dirty="0"/>
              <a:t> </a:t>
            </a:r>
            <a:r>
              <a:rPr sz="2000" i="1" dirty="0"/>
              <a:t>A</a:t>
            </a:r>
            <a:r>
              <a:rPr sz="2000" baseline="-5999" dirty="0"/>
              <a:t>22</a:t>
            </a:r>
            <a:r>
              <a:rPr sz="2000" dirty="0"/>
              <a:t>  (</a:t>
            </a:r>
            <a:r>
              <a:rPr sz="2000" i="1" dirty="0"/>
              <a:t>B</a:t>
            </a:r>
            <a:r>
              <a:rPr sz="2000" baseline="-5999" dirty="0"/>
              <a:t>21</a:t>
            </a:r>
            <a:r>
              <a:rPr sz="2000" dirty="0"/>
              <a:t> – </a:t>
            </a:r>
            <a:r>
              <a:rPr sz="2000" i="1" dirty="0"/>
              <a:t>B</a:t>
            </a:r>
            <a:r>
              <a:rPr sz="2000" baseline="-5999" dirty="0"/>
              <a:t>11</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5</a:t>
            </a:r>
            <a:r>
              <a:rPr sz="2000" dirty="0"/>
              <a:t> ← </a:t>
            </a:r>
            <a:r>
              <a:rPr sz="2000" baseline="31999" dirty="0"/>
              <a:t> </a:t>
            </a:r>
            <a:r>
              <a:rPr sz="2000" dirty="0"/>
              <a:t>(</a:t>
            </a:r>
            <a:r>
              <a:rPr sz="2000" i="1" dirty="0"/>
              <a:t>A</a:t>
            </a:r>
            <a:r>
              <a:rPr sz="2000" baseline="-5999" dirty="0"/>
              <a:t>11</a:t>
            </a:r>
            <a:r>
              <a:rPr sz="2000" dirty="0"/>
              <a:t> + </a:t>
            </a:r>
            <a:r>
              <a:rPr sz="2000" i="1" dirty="0"/>
              <a:t>A</a:t>
            </a:r>
            <a:r>
              <a:rPr sz="2000" baseline="-5999" dirty="0"/>
              <a:t>22</a:t>
            </a:r>
            <a:r>
              <a:rPr sz="2000" dirty="0"/>
              <a:t>)  (</a:t>
            </a:r>
            <a:r>
              <a:rPr sz="2000" i="1" dirty="0"/>
              <a:t>B</a:t>
            </a:r>
            <a:r>
              <a:rPr sz="2000" baseline="-5999" dirty="0"/>
              <a:t>11</a:t>
            </a:r>
            <a:r>
              <a:rPr sz="2000" dirty="0"/>
              <a:t> + </a:t>
            </a:r>
            <a:r>
              <a:rPr sz="2000" i="1" dirty="0"/>
              <a:t>B</a:t>
            </a:r>
            <a:r>
              <a:rPr sz="2000" baseline="-5999" dirty="0"/>
              <a:t>22</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6</a:t>
            </a:r>
            <a:r>
              <a:rPr sz="2000" dirty="0"/>
              <a:t> ← </a:t>
            </a:r>
            <a:r>
              <a:rPr sz="2000" baseline="31999" dirty="0"/>
              <a:t> </a:t>
            </a:r>
            <a:r>
              <a:rPr sz="2000" dirty="0"/>
              <a:t>(</a:t>
            </a:r>
            <a:r>
              <a:rPr sz="2000" i="1" dirty="0"/>
              <a:t>A</a:t>
            </a:r>
            <a:r>
              <a:rPr sz="2000" baseline="-5999" dirty="0"/>
              <a:t>12</a:t>
            </a:r>
            <a:r>
              <a:rPr sz="2000" dirty="0"/>
              <a:t> – </a:t>
            </a:r>
            <a:r>
              <a:rPr sz="2000" i="1" dirty="0"/>
              <a:t>A</a:t>
            </a:r>
            <a:r>
              <a:rPr sz="2000" baseline="-5999" dirty="0"/>
              <a:t>22</a:t>
            </a:r>
            <a:r>
              <a:rPr sz="2000" dirty="0"/>
              <a:t>)  (</a:t>
            </a:r>
            <a:r>
              <a:rPr sz="2000" i="1" dirty="0"/>
              <a:t>B</a:t>
            </a:r>
            <a:r>
              <a:rPr sz="2000" baseline="-5999" dirty="0"/>
              <a:t>21</a:t>
            </a:r>
            <a:r>
              <a:rPr sz="2000" dirty="0"/>
              <a:t> + </a:t>
            </a:r>
            <a:r>
              <a:rPr sz="2000" i="1" dirty="0"/>
              <a:t>B</a:t>
            </a:r>
            <a:r>
              <a:rPr sz="2000" baseline="-5999" dirty="0"/>
              <a:t>22</a:t>
            </a:r>
            <a:r>
              <a:rPr sz="2000" dirty="0"/>
              <a:t>)</a:t>
            </a:r>
          </a:p>
          <a:p>
            <a:pPr algn="l">
              <a:lnSpc>
                <a:spcPct val="100000"/>
              </a:lnSpc>
              <a:spcBef>
                <a:spcPts val="1200"/>
              </a:spcBef>
              <a:defRPr sz="2400">
                <a:solidFill>
                  <a:srgbClr val="000000"/>
                </a:solidFill>
                <a:latin typeface="Times"/>
                <a:ea typeface="Times"/>
                <a:cs typeface="Times"/>
                <a:sym typeface="Times"/>
              </a:defRPr>
            </a:pPr>
            <a:r>
              <a:rPr sz="2000" i="1" dirty="0"/>
              <a:t>P</a:t>
            </a:r>
            <a:r>
              <a:rPr sz="2000" baseline="-5999" dirty="0"/>
              <a:t>7</a:t>
            </a:r>
            <a:r>
              <a:rPr sz="2000" dirty="0"/>
              <a:t> ← </a:t>
            </a:r>
            <a:r>
              <a:rPr sz="2000" baseline="31999" dirty="0"/>
              <a:t> </a:t>
            </a:r>
            <a:r>
              <a:rPr sz="2000" dirty="0"/>
              <a:t>(</a:t>
            </a:r>
            <a:r>
              <a:rPr sz="2000" i="1" dirty="0"/>
              <a:t>A</a:t>
            </a:r>
            <a:r>
              <a:rPr sz="2000" baseline="-5999" dirty="0"/>
              <a:t>11</a:t>
            </a:r>
            <a:r>
              <a:rPr sz="2000" dirty="0"/>
              <a:t> – </a:t>
            </a:r>
            <a:r>
              <a:rPr sz="2000" i="1" dirty="0"/>
              <a:t>A</a:t>
            </a:r>
            <a:r>
              <a:rPr sz="2000" baseline="-5999" dirty="0"/>
              <a:t>21</a:t>
            </a:r>
            <a:r>
              <a:rPr sz="2000" dirty="0"/>
              <a:t>)  (</a:t>
            </a:r>
            <a:r>
              <a:rPr sz="2000" i="1" dirty="0"/>
              <a:t>B</a:t>
            </a:r>
            <a:r>
              <a:rPr sz="2000" baseline="-5999" dirty="0"/>
              <a:t>11</a:t>
            </a:r>
            <a:r>
              <a:rPr sz="2000" dirty="0"/>
              <a:t> + </a:t>
            </a:r>
            <a:r>
              <a:rPr sz="2000" i="1" dirty="0"/>
              <a:t>B</a:t>
            </a:r>
            <a:r>
              <a:rPr sz="2000" baseline="-5999" dirty="0"/>
              <a:t>12</a:t>
            </a:r>
            <a:r>
              <a:rPr sz="2000" dirty="0"/>
              <a:t>)</a:t>
            </a:r>
          </a:p>
        </p:txBody>
      </p:sp>
      <p:grpSp>
        <p:nvGrpSpPr>
          <p:cNvPr id="12" name="Group"/>
          <p:cNvGrpSpPr/>
          <p:nvPr/>
        </p:nvGrpSpPr>
        <p:grpSpPr>
          <a:xfrm>
            <a:off x="6012160" y="5661248"/>
            <a:ext cx="2184402" cy="886100"/>
            <a:chOff x="422244" y="-85998"/>
            <a:chExt cx="2184401" cy="886098"/>
          </a:xfrm>
        </p:grpSpPr>
        <p:sp>
          <p:nvSpPr>
            <p:cNvPr id="13" name="7 scalar multiplications"/>
            <p:cNvSpPr txBox="1"/>
            <p:nvPr/>
          </p:nvSpPr>
          <p:spPr>
            <a:xfrm>
              <a:off x="422244" y="508000"/>
              <a:ext cx="2184401" cy="2921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100000"/>
                </a:lnSpc>
                <a:buFont typeface="Times"/>
                <a:defRPr sz="1800" i="1">
                  <a:latin typeface="Times"/>
                  <a:ea typeface="Times"/>
                  <a:cs typeface="Times"/>
                  <a:sym typeface="Times"/>
                </a:defRPr>
              </a:lvl1pPr>
            </a:lstStyle>
            <a:p>
              <a:r>
                <a:t>7 scalar multiplications</a:t>
              </a:r>
            </a:p>
          </p:txBody>
        </p:sp>
        <p:sp>
          <p:nvSpPr>
            <p:cNvPr id="14" name="Line"/>
            <p:cNvSpPr/>
            <p:nvPr/>
          </p:nvSpPr>
          <p:spPr>
            <a:xfrm flipH="1">
              <a:off x="1550911" y="-85998"/>
              <a:ext cx="0" cy="510809"/>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5" name="n-by-n"/>
          <p:cNvSpPr txBox="1"/>
          <p:nvPr/>
        </p:nvSpPr>
        <p:spPr>
          <a:xfrm>
            <a:off x="4078079" y="1117608"/>
            <a:ext cx="780797"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defRPr sz="1800" i="1">
                <a:latin typeface="Times"/>
                <a:ea typeface="Times"/>
                <a:cs typeface="Times"/>
                <a:sym typeface="Times"/>
              </a:defRPr>
            </a:pPr>
            <a:r>
              <a:rPr sz="2400"/>
              <a:t>n</a:t>
            </a:r>
            <a:r>
              <a:rPr sz="2000">
                <a:latin typeface="+mn-lt"/>
                <a:ea typeface="+mn-ea"/>
                <a:cs typeface="+mn-cs"/>
                <a:sym typeface="Lucida Sans"/>
              </a:rPr>
              <a:t>-</a:t>
            </a:r>
            <a:r>
              <a:rPr sz="2000" i="0">
                <a:latin typeface="+mn-lt"/>
                <a:ea typeface="+mn-ea"/>
                <a:cs typeface="+mn-cs"/>
                <a:sym typeface="Lucida Sans"/>
              </a:rPr>
              <a:t>by</a:t>
            </a:r>
            <a:r>
              <a:rPr sz="2000">
                <a:latin typeface="+mn-lt"/>
                <a:ea typeface="+mn-ea"/>
                <a:cs typeface="+mn-cs"/>
                <a:sym typeface="Lucida Sans"/>
              </a:rPr>
              <a:t>-</a:t>
            </a:r>
            <a:r>
              <a:rPr sz="2400"/>
              <a:t>n</a:t>
            </a:r>
          </a:p>
        </p:txBody>
      </p:sp>
      <p:sp>
        <p:nvSpPr>
          <p:cNvPr id="16" name="½n-by-½n matrix"/>
          <p:cNvSpPr txBox="1"/>
          <p:nvPr/>
        </p:nvSpPr>
        <p:spPr>
          <a:xfrm>
            <a:off x="6142450" y="1111655"/>
            <a:ext cx="1994282"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buFont typeface="Times"/>
              <a:defRPr sz="1800" i="1">
                <a:latin typeface="Times"/>
                <a:ea typeface="Times"/>
                <a:cs typeface="Times"/>
                <a:sym typeface="Times"/>
              </a:defRPr>
            </a:pPr>
            <a:r>
              <a:rPr sz="2400" i="0" dirty="0"/>
              <a:t>½</a:t>
            </a:r>
            <a:r>
              <a:rPr sz="2400" dirty="0"/>
              <a:t>n</a:t>
            </a:r>
            <a:r>
              <a:rPr i="0" dirty="0">
                <a:latin typeface="+mn-lt"/>
                <a:ea typeface="+mn-ea"/>
                <a:cs typeface="+mn-cs"/>
                <a:sym typeface="Lucida Sans"/>
              </a:rPr>
              <a:t>-by-</a:t>
            </a:r>
            <a:r>
              <a:rPr sz="2400" i="0" dirty="0"/>
              <a:t>½</a:t>
            </a:r>
            <a:r>
              <a:rPr sz="2400" dirty="0"/>
              <a:t>n</a:t>
            </a:r>
            <a:r>
              <a:rPr i="0" dirty="0">
                <a:latin typeface="+mn-lt"/>
                <a:ea typeface="+mn-ea"/>
                <a:cs typeface="+mn-cs"/>
                <a:sym typeface="Lucida Sans"/>
              </a:rPr>
              <a:t> matrix</a:t>
            </a:r>
          </a:p>
        </p:txBody>
      </p:sp>
      <p:sp>
        <p:nvSpPr>
          <p:cNvPr id="17" name="Line"/>
          <p:cNvSpPr/>
          <p:nvPr/>
        </p:nvSpPr>
        <p:spPr>
          <a:xfrm>
            <a:off x="3995936" y="1536512"/>
            <a:ext cx="962869" cy="228797"/>
          </a:xfrm>
          <a:prstGeom prst="line">
            <a:avLst/>
          </a:prstGeom>
          <a:ln w="25400">
            <a:solidFill>
              <a:srgbClr val="8D3124">
                <a:alpha val="50261"/>
              </a:srgbClr>
            </a:solidFill>
            <a:miter lim="400000"/>
          </a:ln>
        </p:spPr>
        <p:txBody>
          <a:bodyPr lIns="0" tIns="0" rIns="0" bIns="0"/>
          <a:lstStyle/>
          <a:p>
            <a:pPr marL="61411" marR="61411" algn="l" defTabSz="457200">
              <a:defRPr sz="2200">
                <a:solidFill>
                  <a:srgbClr val="000000"/>
                </a:solidFill>
              </a:defRPr>
            </a:pPr>
            <a:endParaRPr/>
          </a:p>
        </p:txBody>
      </p:sp>
      <p:sp>
        <p:nvSpPr>
          <p:cNvPr id="18" name="Line"/>
          <p:cNvSpPr/>
          <p:nvPr/>
        </p:nvSpPr>
        <p:spPr>
          <a:xfrm flipV="1">
            <a:off x="3995936" y="1536512"/>
            <a:ext cx="962869" cy="228797"/>
          </a:xfrm>
          <a:prstGeom prst="line">
            <a:avLst/>
          </a:prstGeom>
          <a:ln w="25400">
            <a:solidFill>
              <a:srgbClr val="8D3124">
                <a:alpha val="50261"/>
              </a:srgbClr>
            </a:solidFill>
            <a:miter lim="400000"/>
          </a:ln>
        </p:spPr>
        <p:txBody>
          <a:bodyPr lIns="0" tIns="0" rIns="0" bIns="0"/>
          <a:lstStyle/>
          <a:p>
            <a:pPr marL="61411" marR="61411" algn="l" defTabSz="457200">
              <a:defRPr sz="2200">
                <a:solidFill>
                  <a:srgbClr val="000000"/>
                </a:solidFill>
              </a:defRPr>
            </a:pPr>
            <a:endParaRPr/>
          </a:p>
        </p:txBody>
      </p:sp>
      <p:sp>
        <p:nvSpPr>
          <p:cNvPr id="19" name="Line"/>
          <p:cNvSpPr/>
          <p:nvPr/>
        </p:nvSpPr>
        <p:spPr>
          <a:xfrm flipV="1">
            <a:off x="6167879" y="1525851"/>
            <a:ext cx="887817" cy="181800"/>
          </a:xfrm>
          <a:prstGeom prst="line">
            <a:avLst/>
          </a:prstGeom>
          <a:ln w="25400">
            <a:solidFill>
              <a:srgbClr val="8D3124">
                <a:alpha val="50261"/>
              </a:srgbClr>
            </a:solidFill>
            <a:miter lim="400000"/>
          </a:ln>
        </p:spPr>
        <p:txBody>
          <a:bodyPr lIns="0" tIns="0" rIns="0" bIns="0"/>
          <a:lstStyle/>
          <a:p>
            <a:pPr marL="61411" marR="61411" algn="l" defTabSz="457200">
              <a:defRPr sz="2200">
                <a:solidFill>
                  <a:srgbClr val="000000"/>
                </a:solidFill>
              </a:defRPr>
            </a:pPr>
            <a:endParaRPr/>
          </a:p>
        </p:txBody>
      </p:sp>
      <p:sp>
        <p:nvSpPr>
          <p:cNvPr id="20" name="Line"/>
          <p:cNvSpPr/>
          <p:nvPr/>
        </p:nvSpPr>
        <p:spPr>
          <a:xfrm>
            <a:off x="6167879" y="1525851"/>
            <a:ext cx="887817" cy="181800"/>
          </a:xfrm>
          <a:prstGeom prst="line">
            <a:avLst/>
          </a:prstGeom>
          <a:ln w="25400">
            <a:solidFill>
              <a:srgbClr val="8D3124">
                <a:alpha val="50261"/>
              </a:srgbClr>
            </a:solidFill>
            <a:miter lim="400000"/>
          </a:ln>
        </p:spPr>
        <p:txBody>
          <a:bodyPr lIns="0" tIns="0" rIns="0" bIns="0"/>
          <a:lstStyle/>
          <a:p>
            <a:pPr marL="61411" marR="61411" algn="l" defTabSz="457200">
              <a:defRPr sz="2200">
                <a:solidFill>
                  <a:srgbClr val="000000"/>
                </a:solidFill>
              </a:defRPr>
            </a:pPr>
            <a:endParaRPr/>
          </a:p>
        </p:txBody>
      </p:sp>
      <p:pic>
        <p:nvPicPr>
          <p:cNvPr id="13316" name="Picture 1331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7976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1" grpId="0" animBg="1" advAuto="0"/>
      <p:bldP spid="12"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67544" y="1584386"/>
            <a:ext cx="8229600" cy="4525963"/>
          </a:xfrm>
        </p:spPr>
        <p:txBody>
          <a:bodyPr>
            <a:normAutofit/>
          </a:bodyPr>
          <a:lstStyle/>
          <a:p>
            <a:pPr>
              <a:buFont typeface="Arial" charset="0"/>
              <a:buNone/>
            </a:pPr>
            <a:r>
              <a:rPr lang="en-US" altLang="en-US" dirty="0">
                <a:latin typeface="Arial" charset="0"/>
                <a:cs typeface="Arial" charset="0"/>
              </a:rPr>
              <a:t>	</a:t>
            </a:r>
          </a:p>
        </p:txBody>
      </p:sp>
      <p:sp>
        <p:nvSpPr>
          <p:cNvPr id="2" name="矩形 1"/>
          <p:cNvSpPr/>
          <p:nvPr/>
        </p:nvSpPr>
        <p:spPr>
          <a:xfrm>
            <a:off x="971600" y="548680"/>
            <a:ext cx="6822504" cy="5858014"/>
          </a:xfrm>
          <a:prstGeom prst="rect">
            <a:avLst/>
          </a:prstGeom>
        </p:spPr>
        <p:txBody>
          <a:bodyPr wrap="square">
            <a:spAutoFit/>
          </a:bodyPr>
          <a:lstStyle/>
          <a:p>
            <a:pPr>
              <a:spcBef>
                <a:spcPts val="1100"/>
              </a:spcBef>
              <a:defRPr sz="2400" i="1">
                <a:solidFill>
                  <a:srgbClr val="000000"/>
                </a:solidFill>
                <a:latin typeface="Times"/>
                <a:ea typeface="Times"/>
                <a:cs typeface="Times"/>
                <a:sym typeface="Times"/>
              </a:defRPr>
            </a:pPr>
            <a:r>
              <a:rPr lang="en-US" altLang="zh-CN" sz="2000" cap="small" dirty="0">
                <a:solidFill>
                  <a:srgbClr val="003F83"/>
                </a:solidFill>
              </a:rPr>
              <a:t>Strassen</a:t>
            </a:r>
            <a:r>
              <a:rPr lang="en-US" altLang="zh-CN" sz="2000" dirty="0"/>
              <a:t>(n, A, B)                          </a:t>
            </a:r>
            <a:endParaRPr lang="en-US" altLang="zh-CN" sz="500" dirty="0"/>
          </a:p>
          <a:p>
            <a:pPr>
              <a:spcBef>
                <a:spcPts val="1000"/>
              </a:spcBef>
              <a:defRPr sz="2400">
                <a:solidFill>
                  <a:srgbClr val="000000"/>
                </a:solidFill>
                <a:latin typeface="Times"/>
                <a:ea typeface="Times"/>
                <a:cs typeface="Times"/>
                <a:sym typeface="Times"/>
              </a:defRPr>
            </a:pPr>
            <a:r>
              <a:rPr lang="en-US" altLang="zh-CN" sz="1700" cap="small" dirty="0">
                <a:solidFill>
                  <a:srgbClr val="003F83"/>
                </a:solidFill>
              </a:rPr>
              <a:t>If</a:t>
            </a:r>
            <a:r>
              <a:rPr lang="en-US" altLang="zh-CN" sz="1700" dirty="0"/>
              <a:t>  (</a:t>
            </a:r>
            <a:r>
              <a:rPr lang="en-US" altLang="zh-CN" sz="1700" i="1" dirty="0"/>
              <a:t>n</a:t>
            </a:r>
            <a:r>
              <a:rPr lang="en-US" altLang="zh-CN" sz="1700" dirty="0"/>
              <a:t> = 1) </a:t>
            </a:r>
            <a:r>
              <a:rPr lang="en-US" altLang="zh-CN" sz="1700" cap="small" dirty="0">
                <a:solidFill>
                  <a:srgbClr val="003F83"/>
                </a:solidFill>
              </a:rPr>
              <a:t>Return</a:t>
            </a:r>
            <a:r>
              <a:rPr lang="en-US" altLang="zh-CN" sz="1700" i="1" cap="small" dirty="0"/>
              <a:t> </a:t>
            </a:r>
            <a:r>
              <a:rPr lang="en-US" altLang="zh-CN" sz="1700" dirty="0"/>
              <a:t> </a:t>
            </a:r>
            <a:r>
              <a:rPr lang="en-US" altLang="zh-CN" sz="1700" i="1" dirty="0"/>
              <a:t>A</a:t>
            </a:r>
            <a:r>
              <a:rPr lang="en-US" altLang="zh-CN" sz="1700" dirty="0"/>
              <a:t> </a:t>
            </a:r>
            <a:r>
              <a:rPr lang="en-US" altLang="zh-CN" sz="1700" i="1" dirty="0"/>
              <a:t>B</a:t>
            </a:r>
            <a:r>
              <a:rPr lang="en-US" altLang="zh-CN" sz="1700" dirty="0"/>
              <a:t>.</a:t>
            </a:r>
            <a:endParaRPr lang="en-US" altLang="zh-CN" sz="1700" i="1" dirty="0"/>
          </a:p>
          <a:p>
            <a:pPr>
              <a:spcBef>
                <a:spcPts val="1000"/>
              </a:spcBef>
              <a:defRPr sz="2400">
                <a:solidFill>
                  <a:srgbClr val="000000"/>
                </a:solidFill>
                <a:latin typeface="Times"/>
                <a:ea typeface="Times"/>
                <a:cs typeface="Times"/>
                <a:sym typeface="Times"/>
              </a:defRPr>
            </a:pPr>
            <a:r>
              <a:rPr lang="en-US" altLang="zh-CN" sz="1700" dirty="0"/>
              <a:t>Partition </a:t>
            </a:r>
            <a:r>
              <a:rPr lang="en-US" altLang="zh-CN" sz="1700" i="1" dirty="0"/>
              <a:t>A</a:t>
            </a:r>
            <a:r>
              <a:rPr lang="en-US" altLang="zh-CN" sz="1700" dirty="0"/>
              <a:t> and </a:t>
            </a:r>
            <a:r>
              <a:rPr lang="en-US" altLang="zh-CN" sz="1700" i="1" dirty="0"/>
              <a:t>B</a:t>
            </a:r>
            <a:r>
              <a:rPr lang="en-US" altLang="zh-CN" sz="1700" dirty="0"/>
              <a:t> into ½</a:t>
            </a:r>
            <a:r>
              <a:rPr lang="en-US" altLang="zh-CN" sz="1700" i="1" dirty="0"/>
              <a:t>n</a:t>
            </a:r>
            <a:r>
              <a:rPr lang="en-US" altLang="zh-CN" sz="1700" dirty="0"/>
              <a:t>-by-½</a:t>
            </a:r>
            <a:r>
              <a:rPr lang="en-US" altLang="zh-CN" sz="1700" i="1" dirty="0"/>
              <a:t>n</a:t>
            </a:r>
            <a:r>
              <a:rPr lang="en-US" altLang="zh-CN" sz="1700" dirty="0"/>
              <a:t> blocks.</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spc="215" baseline="-5999" dirty="0"/>
              <a:t>1</a:t>
            </a:r>
            <a:r>
              <a:rPr lang="en-US" altLang="zh-CN" sz="1700" dirty="0"/>
              <a:t> ← </a:t>
            </a:r>
            <a:r>
              <a:rPr lang="en-US" altLang="zh-CN" sz="1700" cap="small" dirty="0">
                <a:solidFill>
                  <a:srgbClr val="003F83"/>
                </a:solidFill>
              </a:rPr>
              <a:t>Strassen</a:t>
            </a:r>
            <a:r>
              <a:rPr lang="en-US" altLang="zh-CN" sz="1700" dirty="0"/>
              <a:t>(</a:t>
            </a:r>
            <a:r>
              <a:rPr lang="en-US" altLang="zh-CN" sz="1700" i="1" dirty="0"/>
              <a:t>n</a:t>
            </a:r>
            <a:r>
              <a:rPr lang="en-US" altLang="zh-CN" sz="1700" dirty="0"/>
              <a:t> / 2, </a:t>
            </a:r>
            <a:r>
              <a:rPr lang="en-US" altLang="zh-CN" sz="1700" i="1" dirty="0"/>
              <a:t>A</a:t>
            </a:r>
            <a:r>
              <a:rPr lang="en-US" altLang="zh-CN" sz="1700" baseline="-5999" dirty="0"/>
              <a:t>11</a:t>
            </a:r>
            <a:r>
              <a:rPr lang="en-US" altLang="zh-CN" sz="1700" dirty="0"/>
              <a:t>, (</a:t>
            </a:r>
            <a:r>
              <a:rPr lang="en-US" altLang="zh-CN" sz="1700" i="1" dirty="0"/>
              <a:t>B</a:t>
            </a:r>
            <a:r>
              <a:rPr lang="en-US" altLang="zh-CN" sz="1700" baseline="-5999" dirty="0"/>
              <a:t>12</a:t>
            </a:r>
            <a:r>
              <a:rPr lang="en-US" altLang="zh-CN" sz="1700" dirty="0"/>
              <a:t> – </a:t>
            </a:r>
            <a:r>
              <a:rPr lang="en-US" altLang="zh-CN" sz="1700" i="1" dirty="0"/>
              <a:t>B</a:t>
            </a:r>
            <a:r>
              <a:rPr lang="en-US" altLang="zh-CN" sz="1700" baseline="-5999" dirty="0"/>
              <a:t>22</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baseline="-5999" dirty="0"/>
              <a:t>2</a:t>
            </a:r>
            <a:r>
              <a:rPr lang="en-US" altLang="zh-CN" sz="1700" dirty="0"/>
              <a:t> ← </a:t>
            </a:r>
            <a:r>
              <a:rPr lang="en-US" altLang="zh-CN" sz="1700" cap="small" dirty="0">
                <a:solidFill>
                  <a:srgbClr val="003F83"/>
                </a:solidFill>
              </a:rPr>
              <a:t>Strassen</a:t>
            </a:r>
            <a:r>
              <a:rPr lang="en-US" altLang="zh-CN" sz="1700" dirty="0"/>
              <a:t>(</a:t>
            </a:r>
            <a:r>
              <a:rPr lang="en-US" altLang="zh-CN" sz="1700" i="1" dirty="0"/>
              <a:t>n </a:t>
            </a:r>
            <a:r>
              <a:rPr lang="en-US" altLang="zh-CN" sz="1700" dirty="0"/>
              <a:t>/ 2, (</a:t>
            </a:r>
            <a:r>
              <a:rPr lang="en-US" altLang="zh-CN" sz="1700" i="1" dirty="0"/>
              <a:t>A</a:t>
            </a:r>
            <a:r>
              <a:rPr lang="en-US" altLang="zh-CN" sz="1700" baseline="-5999" dirty="0"/>
              <a:t>11</a:t>
            </a:r>
            <a:r>
              <a:rPr lang="en-US" altLang="zh-CN" sz="1700" dirty="0"/>
              <a:t> + </a:t>
            </a:r>
            <a:r>
              <a:rPr lang="en-US" altLang="zh-CN" sz="1700" i="1" dirty="0"/>
              <a:t>A</a:t>
            </a:r>
            <a:r>
              <a:rPr lang="en-US" altLang="zh-CN" sz="1700" baseline="-5999" dirty="0"/>
              <a:t>12</a:t>
            </a:r>
            <a:r>
              <a:rPr lang="en-US" altLang="zh-CN" sz="1700" dirty="0"/>
              <a:t>), </a:t>
            </a:r>
            <a:r>
              <a:rPr lang="en-US" altLang="zh-CN" sz="1700" i="1" dirty="0"/>
              <a:t>B</a:t>
            </a:r>
            <a:r>
              <a:rPr lang="en-US" altLang="zh-CN" sz="1700" baseline="-5999" dirty="0"/>
              <a:t>22</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baseline="-5999" dirty="0"/>
              <a:t>3</a:t>
            </a:r>
            <a:r>
              <a:rPr lang="en-US" altLang="zh-CN" sz="1700" dirty="0"/>
              <a:t> ← </a:t>
            </a:r>
            <a:r>
              <a:rPr lang="en-US" altLang="zh-CN" sz="1700" cap="small" dirty="0">
                <a:solidFill>
                  <a:srgbClr val="003F83"/>
                </a:solidFill>
              </a:rPr>
              <a:t>Strassen</a:t>
            </a:r>
            <a:r>
              <a:rPr lang="en-US" altLang="zh-CN" sz="1700" dirty="0"/>
              <a:t>(</a:t>
            </a:r>
            <a:r>
              <a:rPr lang="en-US" altLang="zh-CN" sz="1700" i="1" dirty="0"/>
              <a:t>n</a:t>
            </a:r>
            <a:r>
              <a:rPr lang="en-US" altLang="zh-CN" sz="1700" dirty="0"/>
              <a:t> / 2, (</a:t>
            </a:r>
            <a:r>
              <a:rPr lang="en-US" altLang="zh-CN" sz="1700" i="1" dirty="0"/>
              <a:t>A</a:t>
            </a:r>
            <a:r>
              <a:rPr lang="en-US" altLang="zh-CN" sz="1700" baseline="-5999" dirty="0"/>
              <a:t>21</a:t>
            </a:r>
            <a:r>
              <a:rPr lang="en-US" altLang="zh-CN" sz="1700" dirty="0"/>
              <a:t> + </a:t>
            </a:r>
            <a:r>
              <a:rPr lang="en-US" altLang="zh-CN" sz="1700" i="1" dirty="0"/>
              <a:t>A</a:t>
            </a:r>
            <a:r>
              <a:rPr lang="en-US" altLang="zh-CN" sz="1700" baseline="-5999" dirty="0"/>
              <a:t>22</a:t>
            </a:r>
            <a:r>
              <a:rPr lang="en-US" altLang="zh-CN" sz="1700" dirty="0"/>
              <a:t>), </a:t>
            </a:r>
            <a:r>
              <a:rPr lang="en-US" altLang="zh-CN" sz="1700" i="1" dirty="0"/>
              <a:t>B</a:t>
            </a:r>
            <a:r>
              <a:rPr lang="en-US" altLang="zh-CN" sz="1700" baseline="-5999" dirty="0"/>
              <a:t>11</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baseline="-5999" dirty="0"/>
              <a:t>4</a:t>
            </a:r>
            <a:r>
              <a:rPr lang="en-US" altLang="zh-CN" sz="1700" dirty="0"/>
              <a:t> ← </a:t>
            </a:r>
            <a:r>
              <a:rPr lang="en-US" altLang="zh-CN" sz="1700" cap="small" dirty="0">
                <a:solidFill>
                  <a:srgbClr val="003F83"/>
                </a:solidFill>
              </a:rPr>
              <a:t>Strassen</a:t>
            </a:r>
            <a:r>
              <a:rPr lang="en-US" altLang="zh-CN" sz="1700" dirty="0"/>
              <a:t>(</a:t>
            </a:r>
            <a:r>
              <a:rPr lang="en-US" altLang="zh-CN" sz="1700" i="1" dirty="0"/>
              <a:t>n</a:t>
            </a:r>
            <a:r>
              <a:rPr lang="en-US" altLang="zh-CN" sz="1700" dirty="0"/>
              <a:t> / 2,  </a:t>
            </a:r>
            <a:r>
              <a:rPr lang="en-US" altLang="zh-CN" sz="1700" i="1" dirty="0"/>
              <a:t>A</a:t>
            </a:r>
            <a:r>
              <a:rPr lang="en-US" altLang="zh-CN" sz="1700" baseline="-5999" dirty="0"/>
              <a:t>22</a:t>
            </a:r>
            <a:r>
              <a:rPr lang="en-US" altLang="zh-CN" sz="1700" dirty="0"/>
              <a:t>, (</a:t>
            </a:r>
            <a:r>
              <a:rPr lang="en-US" altLang="zh-CN" sz="1700" i="1" dirty="0"/>
              <a:t>B</a:t>
            </a:r>
            <a:r>
              <a:rPr lang="en-US" altLang="zh-CN" sz="1700" baseline="-5999" dirty="0"/>
              <a:t>21</a:t>
            </a:r>
            <a:r>
              <a:rPr lang="en-US" altLang="zh-CN" sz="1700" dirty="0"/>
              <a:t> – </a:t>
            </a:r>
            <a:r>
              <a:rPr lang="en-US" altLang="zh-CN" sz="1700" i="1" dirty="0"/>
              <a:t>B</a:t>
            </a:r>
            <a:r>
              <a:rPr lang="en-US" altLang="zh-CN" sz="1700" baseline="-5999" dirty="0"/>
              <a:t>11</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baseline="-5999" dirty="0"/>
              <a:t>5</a:t>
            </a:r>
            <a:r>
              <a:rPr lang="en-US" altLang="zh-CN" sz="1700" dirty="0"/>
              <a:t> ← </a:t>
            </a:r>
            <a:r>
              <a:rPr lang="en-US" altLang="zh-CN" sz="1700" cap="small" dirty="0">
                <a:solidFill>
                  <a:srgbClr val="003F83"/>
                </a:solidFill>
              </a:rPr>
              <a:t>Strassen</a:t>
            </a:r>
            <a:r>
              <a:rPr lang="en-US" altLang="zh-CN" sz="1700" dirty="0"/>
              <a:t>(</a:t>
            </a:r>
            <a:r>
              <a:rPr lang="en-US" altLang="zh-CN" sz="1700" i="1" dirty="0"/>
              <a:t>n</a:t>
            </a:r>
            <a:r>
              <a:rPr lang="en-US" altLang="zh-CN" sz="1700" dirty="0"/>
              <a:t> / 2, (</a:t>
            </a:r>
            <a:r>
              <a:rPr lang="en-US" altLang="zh-CN" sz="1700" i="1" dirty="0"/>
              <a:t>A</a:t>
            </a:r>
            <a:r>
              <a:rPr lang="en-US" altLang="zh-CN" sz="1700" baseline="-5999" dirty="0"/>
              <a:t>11</a:t>
            </a:r>
            <a:r>
              <a:rPr lang="en-US" altLang="zh-CN" sz="1700" dirty="0"/>
              <a:t> + </a:t>
            </a:r>
            <a:r>
              <a:rPr lang="en-US" altLang="zh-CN" sz="1700" i="1" dirty="0"/>
              <a:t>A</a:t>
            </a:r>
            <a:r>
              <a:rPr lang="en-US" altLang="zh-CN" sz="1700" baseline="-5999" dirty="0"/>
              <a:t>22</a:t>
            </a:r>
            <a:r>
              <a:rPr lang="en-US" altLang="zh-CN" sz="1700" dirty="0"/>
              <a:t>), (</a:t>
            </a:r>
            <a:r>
              <a:rPr lang="en-US" altLang="zh-CN" sz="1700" i="1" dirty="0"/>
              <a:t>B</a:t>
            </a:r>
            <a:r>
              <a:rPr lang="en-US" altLang="zh-CN" sz="1700" baseline="-5999" dirty="0"/>
              <a:t>11</a:t>
            </a:r>
            <a:r>
              <a:rPr lang="en-US" altLang="zh-CN" sz="1700" dirty="0"/>
              <a:t> + </a:t>
            </a:r>
            <a:r>
              <a:rPr lang="en-US" altLang="zh-CN" sz="1700" i="1" dirty="0"/>
              <a:t>B</a:t>
            </a:r>
            <a:r>
              <a:rPr lang="en-US" altLang="zh-CN" sz="1700" baseline="-5999" dirty="0"/>
              <a:t>22</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baseline="-5999" dirty="0"/>
              <a:t>6</a:t>
            </a:r>
            <a:r>
              <a:rPr lang="en-US" altLang="zh-CN" sz="1700" dirty="0"/>
              <a:t> ← </a:t>
            </a:r>
            <a:r>
              <a:rPr lang="en-US" altLang="zh-CN" sz="1700" cap="small" dirty="0">
                <a:solidFill>
                  <a:srgbClr val="003F83"/>
                </a:solidFill>
              </a:rPr>
              <a:t>Strassen</a:t>
            </a:r>
            <a:r>
              <a:rPr lang="en-US" altLang="zh-CN" sz="1700" dirty="0"/>
              <a:t>(</a:t>
            </a:r>
            <a:r>
              <a:rPr lang="en-US" altLang="zh-CN" sz="1700" i="1" dirty="0"/>
              <a:t>n</a:t>
            </a:r>
            <a:r>
              <a:rPr lang="en-US" altLang="zh-CN" sz="1700" dirty="0"/>
              <a:t> / 2, (</a:t>
            </a:r>
            <a:r>
              <a:rPr lang="en-US" altLang="zh-CN" sz="1700" i="1" dirty="0"/>
              <a:t>A</a:t>
            </a:r>
            <a:r>
              <a:rPr lang="en-US" altLang="zh-CN" sz="1700" baseline="-5999" dirty="0"/>
              <a:t>12</a:t>
            </a:r>
            <a:r>
              <a:rPr lang="en-US" altLang="zh-CN" sz="1700" dirty="0"/>
              <a:t> – </a:t>
            </a:r>
            <a:r>
              <a:rPr lang="en-US" altLang="zh-CN" sz="1700" i="1" dirty="0"/>
              <a:t>A</a:t>
            </a:r>
            <a:r>
              <a:rPr lang="en-US" altLang="zh-CN" sz="1700" baseline="-5999" dirty="0"/>
              <a:t>22</a:t>
            </a:r>
            <a:r>
              <a:rPr lang="en-US" altLang="zh-CN" sz="1700" dirty="0"/>
              <a:t>), (</a:t>
            </a:r>
            <a:r>
              <a:rPr lang="en-US" altLang="zh-CN" sz="1700" i="1" dirty="0"/>
              <a:t>B</a:t>
            </a:r>
            <a:r>
              <a:rPr lang="en-US" altLang="zh-CN" sz="1700" baseline="-5999" dirty="0"/>
              <a:t>21</a:t>
            </a:r>
            <a:r>
              <a:rPr lang="en-US" altLang="zh-CN" sz="1700" dirty="0"/>
              <a:t> + </a:t>
            </a:r>
            <a:r>
              <a:rPr lang="en-US" altLang="zh-CN" sz="1700" i="1" dirty="0"/>
              <a:t>B</a:t>
            </a:r>
            <a:r>
              <a:rPr lang="en-US" altLang="zh-CN" sz="1700" baseline="-5999" dirty="0"/>
              <a:t>22</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P</a:t>
            </a:r>
            <a:r>
              <a:rPr lang="en-US" altLang="zh-CN" sz="1700" baseline="-5999" dirty="0"/>
              <a:t>7</a:t>
            </a:r>
            <a:r>
              <a:rPr lang="en-US" altLang="zh-CN" sz="1700" dirty="0"/>
              <a:t> ← </a:t>
            </a:r>
            <a:r>
              <a:rPr lang="en-US" altLang="zh-CN" sz="1700" cap="small" dirty="0">
                <a:solidFill>
                  <a:srgbClr val="003F83"/>
                </a:solidFill>
              </a:rPr>
              <a:t>Strassen</a:t>
            </a:r>
            <a:r>
              <a:rPr lang="en-US" altLang="zh-CN" sz="1700" dirty="0"/>
              <a:t>(</a:t>
            </a:r>
            <a:r>
              <a:rPr lang="en-US" altLang="zh-CN" sz="1700" i="1" dirty="0"/>
              <a:t>n</a:t>
            </a:r>
            <a:r>
              <a:rPr lang="en-US" altLang="zh-CN" sz="1700" dirty="0"/>
              <a:t> / 2, (</a:t>
            </a:r>
            <a:r>
              <a:rPr lang="en-US" altLang="zh-CN" sz="1700" i="1" dirty="0"/>
              <a:t>A</a:t>
            </a:r>
            <a:r>
              <a:rPr lang="en-US" altLang="zh-CN" sz="1700" baseline="-5999" dirty="0"/>
              <a:t>11</a:t>
            </a:r>
            <a:r>
              <a:rPr lang="en-US" altLang="zh-CN" sz="1700" dirty="0"/>
              <a:t> – </a:t>
            </a:r>
            <a:r>
              <a:rPr lang="en-US" altLang="zh-CN" sz="1700" i="1" dirty="0"/>
              <a:t>A</a:t>
            </a:r>
            <a:r>
              <a:rPr lang="en-US" altLang="zh-CN" sz="1700" baseline="-5999" dirty="0"/>
              <a:t>21</a:t>
            </a:r>
            <a:r>
              <a:rPr lang="en-US" altLang="zh-CN" sz="1700" dirty="0"/>
              <a:t>), (</a:t>
            </a:r>
            <a:r>
              <a:rPr lang="en-US" altLang="zh-CN" sz="1700" i="1" dirty="0"/>
              <a:t>B</a:t>
            </a:r>
            <a:r>
              <a:rPr lang="en-US" altLang="zh-CN" sz="1700" baseline="-5999" dirty="0"/>
              <a:t>11</a:t>
            </a:r>
            <a:r>
              <a:rPr lang="en-US" altLang="zh-CN" sz="1700" dirty="0"/>
              <a:t> + </a:t>
            </a:r>
            <a:r>
              <a:rPr lang="en-US" altLang="zh-CN" sz="1700" i="1" dirty="0"/>
              <a:t>B</a:t>
            </a:r>
            <a:r>
              <a:rPr lang="en-US" altLang="zh-CN" sz="1700" baseline="-5999" dirty="0"/>
              <a:t>12</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C</a:t>
            </a:r>
            <a:r>
              <a:rPr lang="en-US" altLang="zh-CN" sz="1700" baseline="-5999" dirty="0"/>
              <a:t>11</a:t>
            </a:r>
            <a:r>
              <a:rPr lang="en-US" altLang="zh-CN" sz="1700" dirty="0"/>
              <a:t>  =  </a:t>
            </a:r>
            <a:r>
              <a:rPr lang="en-US" altLang="zh-CN" sz="1700" baseline="31999" dirty="0"/>
              <a:t> </a:t>
            </a:r>
            <a:r>
              <a:rPr lang="en-US" altLang="zh-CN" sz="1700" i="1" dirty="0"/>
              <a:t>P</a:t>
            </a:r>
            <a:r>
              <a:rPr lang="en-US" altLang="zh-CN" sz="1700" baseline="-5999" dirty="0"/>
              <a:t>5</a:t>
            </a:r>
            <a:r>
              <a:rPr lang="en-US" altLang="zh-CN" sz="1700" dirty="0"/>
              <a:t> + </a:t>
            </a:r>
            <a:r>
              <a:rPr lang="en-US" altLang="zh-CN" sz="1700" i="1" dirty="0"/>
              <a:t>P</a:t>
            </a:r>
            <a:r>
              <a:rPr lang="en-US" altLang="zh-CN" sz="1700" baseline="-5999" dirty="0"/>
              <a:t>4</a:t>
            </a:r>
            <a:r>
              <a:rPr lang="en-US" altLang="zh-CN" sz="1700" dirty="0"/>
              <a:t> –</a:t>
            </a:r>
            <a:r>
              <a:rPr lang="en-US" altLang="zh-CN" sz="1700" i="1" dirty="0"/>
              <a:t> P</a:t>
            </a:r>
            <a:r>
              <a:rPr lang="en-US" altLang="zh-CN" sz="1700" baseline="-5999" dirty="0"/>
              <a:t>2</a:t>
            </a:r>
            <a:r>
              <a:rPr lang="en-US" altLang="zh-CN" sz="1700" dirty="0"/>
              <a:t> +</a:t>
            </a:r>
            <a:r>
              <a:rPr lang="en-US" altLang="zh-CN" sz="1700" i="1" dirty="0"/>
              <a:t> P</a:t>
            </a:r>
            <a:r>
              <a:rPr lang="en-US" altLang="zh-CN" sz="1700" baseline="-5999" dirty="0"/>
              <a:t>6</a:t>
            </a:r>
            <a:r>
              <a:rPr lang="en-US" altLang="zh-CN" sz="1700" dirty="0"/>
              <a:t>.</a:t>
            </a:r>
            <a:endParaRPr lang="en-US" altLang="zh-CN" sz="1700" baseline="-5999" dirty="0"/>
          </a:p>
          <a:p>
            <a:pPr>
              <a:spcBef>
                <a:spcPts val="1000"/>
              </a:spcBef>
              <a:defRPr sz="2400">
                <a:solidFill>
                  <a:srgbClr val="000000"/>
                </a:solidFill>
                <a:latin typeface="Times"/>
                <a:ea typeface="Times"/>
                <a:cs typeface="Times"/>
                <a:sym typeface="Times"/>
              </a:defRPr>
            </a:pPr>
            <a:r>
              <a:rPr lang="en-US" altLang="zh-CN" sz="1700" i="1" dirty="0"/>
              <a:t>C</a:t>
            </a:r>
            <a:r>
              <a:rPr lang="en-US" altLang="zh-CN" sz="1700" baseline="-5999" dirty="0"/>
              <a:t>12</a:t>
            </a:r>
            <a:r>
              <a:rPr lang="en-US" altLang="zh-CN" sz="1700" dirty="0"/>
              <a:t>  =  </a:t>
            </a:r>
            <a:r>
              <a:rPr lang="en-US" altLang="zh-CN" sz="1700" baseline="31999" dirty="0"/>
              <a:t> </a:t>
            </a:r>
            <a:r>
              <a:rPr lang="en-US" altLang="zh-CN" sz="1700" i="1" dirty="0"/>
              <a:t>P</a:t>
            </a:r>
            <a:r>
              <a:rPr lang="en-US" altLang="zh-CN" sz="1700" baseline="-5999" dirty="0"/>
              <a:t>1</a:t>
            </a:r>
            <a:r>
              <a:rPr lang="en-US" altLang="zh-CN" sz="1700" dirty="0"/>
              <a:t> + </a:t>
            </a:r>
            <a:r>
              <a:rPr lang="en-US" altLang="zh-CN" sz="1700" i="1" dirty="0"/>
              <a:t>P</a:t>
            </a:r>
            <a:r>
              <a:rPr lang="en-US" altLang="zh-CN" sz="1700" baseline="-5999" dirty="0"/>
              <a:t>2</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C</a:t>
            </a:r>
            <a:r>
              <a:rPr lang="en-US" altLang="zh-CN" sz="1700" baseline="-5999" dirty="0"/>
              <a:t>21</a:t>
            </a:r>
            <a:r>
              <a:rPr lang="en-US" altLang="zh-CN" sz="1700" dirty="0"/>
              <a:t>  =  </a:t>
            </a:r>
            <a:r>
              <a:rPr lang="en-US" altLang="zh-CN" sz="1700" baseline="31999" dirty="0"/>
              <a:t> </a:t>
            </a:r>
            <a:r>
              <a:rPr lang="en-US" altLang="zh-CN" sz="1700" i="1" dirty="0"/>
              <a:t>P</a:t>
            </a:r>
            <a:r>
              <a:rPr lang="en-US" altLang="zh-CN" sz="1700" baseline="-5999" dirty="0"/>
              <a:t>3</a:t>
            </a:r>
            <a:r>
              <a:rPr lang="en-US" altLang="zh-CN" sz="1700" dirty="0"/>
              <a:t> + </a:t>
            </a:r>
            <a:r>
              <a:rPr lang="en-US" altLang="zh-CN" sz="1700" i="1" dirty="0"/>
              <a:t>P</a:t>
            </a:r>
            <a:r>
              <a:rPr lang="en-US" altLang="zh-CN" sz="1700" baseline="-5999" dirty="0"/>
              <a:t>4</a:t>
            </a:r>
            <a:r>
              <a:rPr lang="en-US" altLang="zh-CN" sz="1700" dirty="0"/>
              <a:t>.</a:t>
            </a:r>
          </a:p>
          <a:p>
            <a:pPr>
              <a:spcBef>
                <a:spcPts val="1000"/>
              </a:spcBef>
              <a:defRPr sz="2400">
                <a:solidFill>
                  <a:srgbClr val="000000"/>
                </a:solidFill>
                <a:latin typeface="Times"/>
                <a:ea typeface="Times"/>
                <a:cs typeface="Times"/>
                <a:sym typeface="Times"/>
              </a:defRPr>
            </a:pPr>
            <a:r>
              <a:rPr lang="en-US" altLang="zh-CN" sz="1700" i="1" dirty="0"/>
              <a:t>C</a:t>
            </a:r>
            <a:r>
              <a:rPr lang="en-US" altLang="zh-CN" sz="1700" baseline="-5999" dirty="0"/>
              <a:t>22</a:t>
            </a:r>
            <a:r>
              <a:rPr lang="en-US" altLang="zh-CN" sz="1700" dirty="0"/>
              <a:t>  =  </a:t>
            </a:r>
            <a:r>
              <a:rPr lang="en-US" altLang="zh-CN" sz="1700" baseline="31999" dirty="0"/>
              <a:t> </a:t>
            </a:r>
            <a:r>
              <a:rPr lang="en-US" altLang="zh-CN" sz="1700" i="1" dirty="0"/>
              <a:t>P</a:t>
            </a:r>
            <a:r>
              <a:rPr lang="en-US" altLang="zh-CN" sz="1700" baseline="-5999" dirty="0"/>
              <a:t>1</a:t>
            </a:r>
            <a:r>
              <a:rPr lang="en-US" altLang="zh-CN" sz="1700" dirty="0"/>
              <a:t> + </a:t>
            </a:r>
            <a:r>
              <a:rPr lang="en-US" altLang="zh-CN" sz="1700" i="1" dirty="0"/>
              <a:t>P</a:t>
            </a:r>
            <a:r>
              <a:rPr lang="en-US" altLang="zh-CN" sz="1700" baseline="-5999" dirty="0"/>
              <a:t>5</a:t>
            </a:r>
            <a:r>
              <a:rPr lang="en-US" altLang="zh-CN" sz="1700" dirty="0"/>
              <a:t> –</a:t>
            </a:r>
            <a:r>
              <a:rPr lang="en-US" altLang="zh-CN" sz="1700" i="1" dirty="0"/>
              <a:t> P</a:t>
            </a:r>
            <a:r>
              <a:rPr lang="en-US" altLang="zh-CN" sz="1700" baseline="-5999" dirty="0"/>
              <a:t>3</a:t>
            </a:r>
            <a:r>
              <a:rPr lang="en-US" altLang="zh-CN" sz="1700" dirty="0"/>
              <a:t> –</a:t>
            </a:r>
            <a:r>
              <a:rPr lang="en-US" altLang="zh-CN" sz="1700" i="1" dirty="0"/>
              <a:t> P</a:t>
            </a:r>
            <a:r>
              <a:rPr lang="en-US" altLang="zh-CN" sz="1700" baseline="-5999" dirty="0"/>
              <a:t>7</a:t>
            </a:r>
            <a:r>
              <a:rPr lang="en-US" altLang="zh-CN" sz="1700" dirty="0"/>
              <a:t>.</a:t>
            </a:r>
          </a:p>
          <a:p>
            <a:pPr>
              <a:spcBef>
                <a:spcPts val="1000"/>
              </a:spcBef>
              <a:defRPr sz="2400" i="1">
                <a:solidFill>
                  <a:srgbClr val="000000"/>
                </a:solidFill>
                <a:latin typeface="Times"/>
                <a:ea typeface="Times"/>
                <a:cs typeface="Times"/>
                <a:sym typeface="Times"/>
              </a:defRPr>
            </a:pPr>
            <a:r>
              <a:rPr lang="en-US" altLang="zh-CN" sz="1700" cap="small" dirty="0">
                <a:solidFill>
                  <a:srgbClr val="003F83"/>
                </a:solidFill>
              </a:rPr>
              <a:t>Return</a:t>
            </a:r>
            <a:r>
              <a:rPr lang="en-US" altLang="zh-CN" sz="1700" dirty="0"/>
              <a:t> </a:t>
            </a:r>
            <a:r>
              <a:rPr lang="en-US" altLang="zh-CN" sz="1700" cap="small" baseline="-5999" dirty="0">
                <a:solidFill>
                  <a:srgbClr val="003F83"/>
                </a:solidFill>
              </a:rPr>
              <a:t> </a:t>
            </a:r>
            <a:r>
              <a:rPr lang="en-US" altLang="zh-CN" sz="1700" dirty="0"/>
              <a:t>C.</a:t>
            </a:r>
          </a:p>
        </p:txBody>
      </p:sp>
      <p:grpSp>
        <p:nvGrpSpPr>
          <p:cNvPr id="7" name="Group"/>
          <p:cNvGrpSpPr/>
          <p:nvPr/>
        </p:nvGrpSpPr>
        <p:grpSpPr>
          <a:xfrm>
            <a:off x="2195736" y="260648"/>
            <a:ext cx="5323177" cy="366928"/>
            <a:chOff x="0" y="0"/>
            <a:chExt cx="5323176" cy="366927"/>
          </a:xfrm>
        </p:grpSpPr>
        <p:sp>
          <p:nvSpPr>
            <p:cNvPr id="8" name="assume n is a power of 2"/>
            <p:cNvSpPr txBox="1"/>
            <p:nvPr/>
          </p:nvSpPr>
          <p:spPr>
            <a:xfrm>
              <a:off x="2840275" y="0"/>
              <a:ext cx="2482902" cy="2603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nSpc>
                  <a:spcPts val="2000"/>
                </a:lnSpc>
              </a:pPr>
              <a:r>
                <a:rPr dirty="0"/>
                <a:t>assume </a:t>
              </a:r>
              <a:r>
                <a:rPr sz="1800" i="1" dirty="0">
                  <a:latin typeface="Times"/>
                  <a:ea typeface="Times"/>
                  <a:cs typeface="Times"/>
                  <a:sym typeface="Times"/>
                </a:rPr>
                <a:t>n</a:t>
              </a:r>
              <a:r>
                <a:rPr dirty="0"/>
                <a:t> is a power of 2</a:t>
              </a:r>
            </a:p>
          </p:txBody>
        </p:sp>
        <p:sp>
          <p:nvSpPr>
            <p:cNvPr id="9" name="Line"/>
            <p:cNvSpPr/>
            <p:nvPr/>
          </p:nvSpPr>
          <p:spPr>
            <a:xfrm>
              <a:off x="0" y="128373"/>
              <a:ext cx="2730753" cy="2385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noFill/>
            <a:ln w="25400" cap="flat">
              <a:solidFill>
                <a:srgbClr val="8D3124"/>
              </a:solidFill>
              <a:prstDash val="solid"/>
              <a:miter lim="400000"/>
              <a:tailEnd type="stealth" w="med" len="med"/>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0" name="Group"/>
          <p:cNvGrpSpPr/>
          <p:nvPr/>
        </p:nvGrpSpPr>
        <p:grpSpPr>
          <a:xfrm>
            <a:off x="5292079" y="1124743"/>
            <a:ext cx="3109209" cy="3276000"/>
            <a:chOff x="-1" y="-1656149"/>
            <a:chExt cx="3109207" cy="3275998"/>
          </a:xfrm>
        </p:grpSpPr>
        <p:grpSp>
          <p:nvGrpSpPr>
            <p:cNvPr id="11" name="Group"/>
            <p:cNvGrpSpPr/>
            <p:nvPr/>
          </p:nvGrpSpPr>
          <p:grpSpPr>
            <a:xfrm>
              <a:off x="73991" y="-166970"/>
              <a:ext cx="3035215" cy="304802"/>
              <a:chOff x="0" y="0"/>
              <a:chExt cx="3035214" cy="304801"/>
            </a:xfrm>
          </p:grpSpPr>
          <p:sp>
            <p:nvSpPr>
              <p:cNvPr id="13" name="7 T(n / 2) + Θ(n2)"/>
              <p:cNvSpPr txBox="1"/>
              <p:nvPr/>
            </p:nvSpPr>
            <p:spPr>
              <a:xfrm>
                <a:off x="1207348" y="0"/>
                <a:ext cx="1827866" cy="304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7 </a:t>
                </a:r>
                <a:r>
                  <a:rPr i="1" dirty="0"/>
                  <a:t>T</a:t>
                </a:r>
                <a:r>
                  <a:rPr dirty="0"/>
                  <a:t>(</a:t>
                </a:r>
                <a:r>
                  <a:rPr i="1" dirty="0"/>
                  <a:t>n</a:t>
                </a:r>
                <a:r>
                  <a:rPr dirty="0"/>
                  <a:t> / 2) </a:t>
                </a:r>
                <a:r>
                  <a:rPr lang="en-US" altLang="zh-CN" dirty="0"/>
                  <a:t>+</a:t>
                </a:r>
                <a:r>
                  <a:rPr lang="zh-CN" altLang="en-US" dirty="0"/>
                  <a:t> </a:t>
                </a:r>
                <a:r>
                  <a:rPr lang="el-GR" dirty="0"/>
                  <a:t>Θ</a:t>
                </a:r>
                <a:r>
                  <a:rPr lang="en-US" dirty="0"/>
                  <a:t>(</a:t>
                </a:r>
                <a:r>
                  <a:rPr lang="en-US" i="1" dirty="0"/>
                  <a:t>n</a:t>
                </a:r>
                <a:r>
                  <a:rPr lang="en-US" baseline="31999" dirty="0"/>
                  <a:t>2</a:t>
                </a:r>
                <a:r>
                  <a:rPr lang="en-US" altLang="zh-CN" dirty="0"/>
                  <a:t>)</a:t>
                </a:r>
                <a:endParaRPr dirty="0"/>
              </a:p>
            </p:txBody>
          </p:sp>
          <p:sp>
            <p:nvSpPr>
              <p:cNvPr id="14" name="Line"/>
              <p:cNvSpPr/>
              <p:nvPr/>
            </p:nvSpPr>
            <p:spPr>
              <a:xfrm>
                <a:off x="0" y="152400"/>
                <a:ext cx="959771" cy="127"/>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2" name="Line"/>
            <p:cNvSpPr/>
            <p:nvPr/>
          </p:nvSpPr>
          <p:spPr>
            <a:xfrm flipV="1">
              <a:off x="-1" y="-1656149"/>
              <a:ext cx="2" cy="3275998"/>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5" name="Group"/>
          <p:cNvGrpSpPr/>
          <p:nvPr/>
        </p:nvGrpSpPr>
        <p:grpSpPr>
          <a:xfrm>
            <a:off x="3491880" y="4449449"/>
            <a:ext cx="2001290" cy="1660898"/>
            <a:chOff x="-2794000" y="1659839"/>
            <a:chExt cx="2001289" cy="1660897"/>
          </a:xfrm>
        </p:grpSpPr>
        <p:grpSp>
          <p:nvGrpSpPr>
            <p:cNvPr id="16" name="Group"/>
            <p:cNvGrpSpPr/>
            <p:nvPr/>
          </p:nvGrpSpPr>
          <p:grpSpPr>
            <a:xfrm>
              <a:off x="-2606261" y="2303401"/>
              <a:ext cx="1813551" cy="304801"/>
              <a:chOff x="0" y="0"/>
              <a:chExt cx="1813549" cy="304800"/>
            </a:xfrm>
          </p:grpSpPr>
          <p:sp>
            <p:nvSpPr>
              <p:cNvPr id="18" name="Θ(n2)"/>
              <p:cNvSpPr txBox="1"/>
              <p:nvPr/>
            </p:nvSpPr>
            <p:spPr>
              <a:xfrm>
                <a:off x="1208430" y="0"/>
                <a:ext cx="605120" cy="304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Θ(</a:t>
                </a:r>
                <a:r>
                  <a:rPr i="1" dirty="0"/>
                  <a:t>n</a:t>
                </a:r>
                <a:r>
                  <a:rPr baseline="31999" dirty="0"/>
                  <a:t>2</a:t>
                </a:r>
                <a:r>
                  <a:rPr dirty="0"/>
                  <a:t>)</a:t>
                </a:r>
              </a:p>
            </p:txBody>
          </p:sp>
          <p:sp>
            <p:nvSpPr>
              <p:cNvPr id="19" name="Line"/>
              <p:cNvSpPr/>
              <p:nvPr/>
            </p:nvSpPr>
            <p:spPr>
              <a:xfrm>
                <a:off x="0" y="164817"/>
                <a:ext cx="959771" cy="128"/>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7" name="Line"/>
            <p:cNvSpPr/>
            <p:nvPr/>
          </p:nvSpPr>
          <p:spPr>
            <a:xfrm flipV="1">
              <a:off x="-2794000" y="1659839"/>
              <a:ext cx="0" cy="1660899"/>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pic>
        <p:nvPicPr>
          <p:cNvPr id="20" name="image.pdf" descr="image.pdf"/>
          <p:cNvPicPr>
            <a:picLocks noChangeAspect="1"/>
          </p:cNvPicPr>
          <p:nvPr/>
        </p:nvPicPr>
        <p:blipFill>
          <a:blip r:embed="rId3"/>
          <a:stretch>
            <a:fillRect/>
          </a:stretch>
        </p:blipFill>
        <p:spPr>
          <a:xfrm>
            <a:off x="5004048" y="5892991"/>
            <a:ext cx="3844818" cy="661876"/>
          </a:xfrm>
          <a:prstGeom prst="rect">
            <a:avLst/>
          </a:prstGeom>
          <a:ln w="12700">
            <a:miter lim="400000"/>
          </a:ln>
        </p:spPr>
      </p:pic>
      <p:pic>
        <p:nvPicPr>
          <p:cNvPr id="14340" name="Picture 14339"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5850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10" grpId="0" animBg="1" advAuto="0"/>
      <p:bldP spid="15" grpId="0" animBg="1" advAuto="0"/>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a:t>Analysis of Strassen’s algorithm</a:t>
            </a:r>
            <a:endParaRPr lang="en-US" altLang="en-US" dirty="0">
              <a:latin typeface="Arial" charset="0"/>
              <a:cs typeface="Arial" charset="0"/>
            </a:endParaRPr>
          </a:p>
        </p:txBody>
      </p:sp>
      <p:sp>
        <p:nvSpPr>
          <p:cNvPr id="15363" name="Rectangle 3"/>
          <p:cNvSpPr>
            <a:spLocks noGrp="1" noChangeArrowheads="1"/>
          </p:cNvSpPr>
          <p:nvPr>
            <p:ph type="body" idx="1"/>
          </p:nvPr>
        </p:nvSpPr>
        <p:spPr/>
        <p:txBody>
          <a:bodyPr>
            <a:normAutofit fontScale="92500" lnSpcReduction="10000"/>
          </a:bodyPr>
          <a:lstStyle/>
          <a:p>
            <a:pPr>
              <a:buNone/>
            </a:pPr>
            <a:r>
              <a:rPr lang="en-US" altLang="zh-CN" b="1" dirty="0"/>
              <a:t>Theorem.  </a:t>
            </a:r>
            <a:r>
              <a:rPr lang="en-US" altLang="zh-CN" dirty="0">
                <a:solidFill>
                  <a:srgbClr val="000000"/>
                </a:solidFill>
              </a:rPr>
              <a:t>Strassen’s algorithm requires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baseline="44499" dirty="0">
                <a:solidFill>
                  <a:srgbClr val="000000"/>
                </a:solidFill>
                <a:uFill>
                  <a:solidFill>
                    <a:srgbClr val="000000"/>
                  </a:solidFill>
                </a:uFill>
                <a:latin typeface="Times"/>
                <a:ea typeface="Times"/>
                <a:cs typeface="Times"/>
                <a:sym typeface="Times"/>
              </a:rPr>
              <a:t>2.81</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rPr>
              <a:t> arithmetic operations to multiply two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rPr>
              <a:t>-by-</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rPr>
              <a:t> matrices.</a:t>
            </a:r>
          </a:p>
          <a:p>
            <a:pPr marL="0" indent="0">
              <a:buNone/>
            </a:pPr>
            <a:r>
              <a:rPr lang="en-US" altLang="zh-CN" b="1" dirty="0"/>
              <a:t>Pf. </a:t>
            </a:r>
          </a:p>
          <a:p>
            <a:pPr lvl="1"/>
            <a:r>
              <a:rPr lang="en-US" altLang="zh-CN" dirty="0"/>
              <a:t>When </a:t>
            </a:r>
            <a:r>
              <a:rPr lang="en-US" altLang="zh-CN" i="1" dirty="0">
                <a:uFill>
                  <a:solidFill>
                    <a:srgbClr val="000000"/>
                  </a:solidFill>
                </a:uFill>
                <a:latin typeface="Times"/>
                <a:ea typeface="Times"/>
                <a:cs typeface="Times"/>
                <a:sym typeface="Times"/>
              </a:rPr>
              <a:t>n</a:t>
            </a:r>
            <a:r>
              <a:rPr lang="en-US" altLang="zh-CN" dirty="0"/>
              <a:t> is a power of 2, apply Case 1 of the master theorem:</a:t>
            </a:r>
            <a:br>
              <a:rPr lang="en-US" altLang="zh-CN" dirty="0"/>
            </a:br>
            <a:br>
              <a:rPr lang="en-US" altLang="zh-CN" dirty="0"/>
            </a:br>
            <a:br>
              <a:rPr lang="en-US" altLang="zh-CN" dirty="0"/>
            </a:br>
            <a:br>
              <a:rPr lang="en-US" altLang="zh-CN" dirty="0"/>
            </a:br>
            <a:endParaRPr lang="en-US" altLang="zh-CN" dirty="0"/>
          </a:p>
          <a:p>
            <a:pPr lvl="1"/>
            <a:endParaRPr lang="en-US" altLang="zh-CN" dirty="0"/>
          </a:p>
          <a:p>
            <a:pPr lvl="1"/>
            <a:r>
              <a:rPr lang="en-US" altLang="zh-CN" dirty="0"/>
              <a:t>When </a:t>
            </a:r>
            <a:r>
              <a:rPr lang="en-US" altLang="zh-CN" i="1" dirty="0">
                <a:latin typeface="Times"/>
                <a:ea typeface="Times"/>
                <a:cs typeface="Times"/>
                <a:sym typeface="Times"/>
              </a:rPr>
              <a:t>n</a:t>
            </a:r>
            <a:r>
              <a:rPr lang="en-US" altLang="zh-CN" dirty="0"/>
              <a:t> is not a power of 2, pad matrices with zeros to be </a:t>
            </a:r>
            <a:r>
              <a:rPr lang="en-US" altLang="zh-CN" i="1" dirty="0">
                <a:latin typeface="Times"/>
                <a:ea typeface="Times"/>
                <a:cs typeface="Times"/>
                <a:sym typeface="Times"/>
              </a:rPr>
              <a:t>n′</a:t>
            </a:r>
            <a:r>
              <a:rPr lang="en-US" altLang="zh-CN" dirty="0"/>
              <a:t>-by-</a:t>
            </a:r>
            <a:r>
              <a:rPr lang="en-US" altLang="zh-CN" i="1" dirty="0">
                <a:latin typeface="Times"/>
                <a:ea typeface="Times"/>
                <a:cs typeface="Times"/>
                <a:sym typeface="Times"/>
              </a:rPr>
              <a:t>n′</a:t>
            </a:r>
            <a:r>
              <a:rPr lang="en-US" altLang="zh-CN" dirty="0"/>
              <a:t>,</a:t>
            </a:r>
            <a:br>
              <a:rPr lang="en-US" altLang="zh-CN" dirty="0"/>
            </a:br>
            <a:r>
              <a:rPr lang="en-US" altLang="zh-CN" dirty="0"/>
              <a:t>where </a:t>
            </a:r>
            <a:r>
              <a:rPr lang="en-US" altLang="zh-CN" i="1" dirty="0">
                <a:latin typeface="Times"/>
                <a:ea typeface="Times"/>
                <a:cs typeface="Times"/>
                <a:sym typeface="Times"/>
              </a:rPr>
              <a:t>n</a:t>
            </a:r>
            <a:r>
              <a:rPr lang="en-US" altLang="zh-CN" dirty="0">
                <a:latin typeface="Times"/>
                <a:ea typeface="Times"/>
                <a:cs typeface="Times"/>
                <a:sym typeface="Times"/>
              </a:rPr>
              <a:t> ≤ </a:t>
            </a:r>
            <a:r>
              <a:rPr lang="en-US" altLang="zh-CN" i="1" dirty="0">
                <a:latin typeface="Times"/>
                <a:ea typeface="Times"/>
                <a:cs typeface="Times"/>
                <a:sym typeface="Times"/>
              </a:rPr>
              <a:t>n′</a:t>
            </a:r>
            <a:r>
              <a:rPr lang="en-US" altLang="zh-CN" dirty="0">
                <a:latin typeface="Times"/>
                <a:ea typeface="Times"/>
                <a:cs typeface="Times"/>
                <a:sym typeface="Times"/>
              </a:rPr>
              <a:t> &lt; 2</a:t>
            </a:r>
            <a:r>
              <a:rPr lang="en-US" altLang="zh-CN" i="1" dirty="0">
                <a:latin typeface="Times"/>
                <a:ea typeface="Times"/>
                <a:cs typeface="Times"/>
                <a:sym typeface="Times"/>
              </a:rPr>
              <a:t>n</a:t>
            </a:r>
            <a:r>
              <a:rPr lang="en-US" altLang="zh-CN" dirty="0"/>
              <a:t> and </a:t>
            </a:r>
            <a:r>
              <a:rPr lang="en-US" altLang="zh-CN" i="1" dirty="0">
                <a:latin typeface="Times"/>
                <a:ea typeface="Times"/>
                <a:cs typeface="Times"/>
                <a:sym typeface="Times"/>
              </a:rPr>
              <a:t>n′</a:t>
            </a:r>
            <a:r>
              <a:rPr lang="en-US" altLang="zh-CN" dirty="0"/>
              <a:t> is a power of 2.</a:t>
            </a: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endParaRPr lang="en-US" altLang="en-US" dirty="0">
              <a:latin typeface="Times New Roman" pitchFamily="18" charset="0"/>
              <a:cs typeface="Arial" charset="0"/>
            </a:endParaRPr>
          </a:p>
        </p:txBody>
      </p:sp>
      <p:pic>
        <p:nvPicPr>
          <p:cNvPr id="6" name="image.pdf" descr="image.pdf"/>
          <p:cNvPicPr>
            <a:picLocks/>
          </p:cNvPicPr>
          <p:nvPr/>
        </p:nvPicPr>
        <p:blipFill>
          <a:blip r:embed="rId3"/>
          <a:stretch>
            <a:fillRect/>
          </a:stretch>
        </p:blipFill>
        <p:spPr>
          <a:xfrm>
            <a:off x="1187624" y="3068960"/>
            <a:ext cx="5976664" cy="720080"/>
          </a:xfrm>
          <a:prstGeom prst="rect">
            <a:avLst/>
          </a:prstGeom>
          <a:ln w="12700">
            <a:miter lim="400000"/>
          </a:ln>
        </p:spPr>
      </p:pic>
      <p:pic>
        <p:nvPicPr>
          <p:cNvPr id="7" name="droppedImage.pdf" descr="droppedImage.pdf"/>
          <p:cNvPicPr>
            <a:picLocks noChangeAspect="1"/>
          </p:cNvPicPr>
          <p:nvPr/>
        </p:nvPicPr>
        <p:blipFill>
          <a:blip r:embed="rId4"/>
          <a:stretch>
            <a:fillRect/>
          </a:stretch>
        </p:blipFill>
        <p:spPr>
          <a:xfrm>
            <a:off x="1187624" y="4921884"/>
            <a:ext cx="7056784" cy="1196887"/>
          </a:xfrm>
          <a:prstGeom prst="rect">
            <a:avLst/>
          </a:prstGeom>
          <a:ln w="12700">
            <a:miter lim="400000"/>
          </a:ln>
        </p:spPr>
      </p:pic>
      <p:pic>
        <p:nvPicPr>
          <p:cNvPr id="15364" name="Picture 15363"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7353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a:t>Strassen’s algorithm: practice</a:t>
            </a:r>
            <a:endParaRPr lang="en-US" altLang="en-US" dirty="0">
              <a:latin typeface="Arial" charset="0"/>
              <a:cs typeface="Arial" charset="0"/>
            </a:endParaRPr>
          </a:p>
        </p:txBody>
      </p:sp>
      <p:sp>
        <p:nvSpPr>
          <p:cNvPr id="15363" name="Rectangle 3"/>
          <p:cNvSpPr>
            <a:spLocks noGrp="1" noChangeArrowheads="1"/>
          </p:cNvSpPr>
          <p:nvPr>
            <p:ph type="body" idx="1"/>
          </p:nvPr>
        </p:nvSpPr>
        <p:spPr/>
        <p:txBody>
          <a:bodyPr>
            <a:normAutofit fontScale="92500" lnSpcReduction="20000"/>
          </a:bodyPr>
          <a:lstStyle/>
          <a:p>
            <a:r>
              <a:rPr lang="en-US" altLang="zh-CN" b="1" dirty="0"/>
              <a:t>Implementation issues.</a:t>
            </a:r>
          </a:p>
          <a:p>
            <a:pPr lvl="1"/>
            <a:r>
              <a:rPr lang="en-US" altLang="zh-CN" dirty="0"/>
              <a:t>Sparsity.</a:t>
            </a:r>
          </a:p>
          <a:p>
            <a:pPr lvl="1"/>
            <a:r>
              <a:rPr lang="en-US" altLang="zh-CN" dirty="0"/>
              <a:t>Caching.</a:t>
            </a:r>
          </a:p>
          <a:p>
            <a:pPr lvl="1"/>
            <a:r>
              <a:rPr lang="en-US" altLang="zh-CN" i="1" dirty="0">
                <a:latin typeface="Times"/>
                <a:ea typeface="Times"/>
                <a:cs typeface="Times"/>
                <a:sym typeface="Times"/>
              </a:rPr>
              <a:t>n</a:t>
            </a:r>
            <a:r>
              <a:rPr lang="en-US" altLang="zh-CN" dirty="0"/>
              <a:t> not a power of 2.</a:t>
            </a:r>
          </a:p>
          <a:p>
            <a:pPr lvl="1"/>
            <a:r>
              <a:rPr lang="en-US" altLang="zh-CN" dirty="0"/>
              <a:t>Numerical stability.</a:t>
            </a:r>
          </a:p>
          <a:p>
            <a:pPr lvl="1"/>
            <a:r>
              <a:rPr lang="en-US" altLang="zh-CN" dirty="0"/>
              <a:t>Non-square matrices.</a:t>
            </a:r>
          </a:p>
          <a:p>
            <a:pPr lvl="1"/>
            <a:r>
              <a:rPr lang="en-US" altLang="zh-CN" dirty="0"/>
              <a:t>Storage for intermediate submatrices.</a:t>
            </a:r>
          </a:p>
          <a:p>
            <a:pPr lvl="1"/>
            <a:r>
              <a:rPr lang="en-US" altLang="zh-CN" dirty="0"/>
              <a:t>Crossover to classical algorithm when </a:t>
            </a:r>
            <a:r>
              <a:rPr lang="en-US" altLang="zh-CN" i="1" dirty="0">
                <a:latin typeface="Times"/>
                <a:ea typeface="Times"/>
                <a:cs typeface="Times"/>
                <a:sym typeface="Times"/>
              </a:rPr>
              <a:t>n</a:t>
            </a:r>
            <a:r>
              <a:rPr lang="en-US" altLang="zh-CN" dirty="0"/>
              <a:t> is “small</a:t>
            </a:r>
            <a:r>
              <a:rPr lang="en-US" altLang="zh-CN" dirty="0">
                <a:latin typeface="Times"/>
                <a:ea typeface="Times"/>
                <a:cs typeface="Times"/>
                <a:sym typeface="Times"/>
              </a:rPr>
              <a:t>.”</a:t>
            </a:r>
            <a:r>
              <a:rPr lang="en-US" altLang="zh-CN" dirty="0"/>
              <a:t> </a:t>
            </a:r>
          </a:p>
          <a:p>
            <a:pPr lvl="1"/>
            <a:r>
              <a:rPr lang="en-US" altLang="zh-CN" dirty="0"/>
              <a:t>Parallelism for multi-core and many-core architectures.</a:t>
            </a:r>
          </a:p>
          <a:p>
            <a:pPr marL="457200" lvl="1" indent="0">
              <a:buNone/>
            </a:pPr>
            <a:endParaRPr lang="en-US" altLang="zh-CN" dirty="0"/>
          </a:p>
          <a:p>
            <a:r>
              <a:rPr lang="en-US" altLang="zh-CN" dirty="0"/>
              <a:t>Common misperception.  </a:t>
            </a:r>
            <a:r>
              <a:rPr lang="en-US" altLang="zh-CN" sz="2600" i="1" dirty="0">
                <a:solidFill>
                  <a:srgbClr val="000000"/>
                </a:solidFill>
                <a:uFill>
                  <a:solidFill>
                    <a:srgbClr val="000000"/>
                  </a:solidFill>
                </a:uFill>
                <a:latin typeface="Times"/>
                <a:ea typeface="Times"/>
                <a:cs typeface="Times"/>
                <a:sym typeface="Times"/>
              </a:rPr>
              <a:t>“Strassen’s algorithm is only a theoretical curiosity.”</a:t>
            </a:r>
            <a:endParaRPr lang="en-US" altLang="zh-CN" i="1" dirty="0">
              <a:solidFill>
                <a:srgbClr val="000000"/>
              </a:solidFill>
              <a:uFill>
                <a:solidFill>
                  <a:srgbClr val="000000"/>
                </a:solidFill>
              </a:uFill>
              <a:latin typeface="Times"/>
              <a:ea typeface="Times"/>
              <a:cs typeface="Times"/>
              <a:sym typeface="Times"/>
            </a:endParaRPr>
          </a:p>
          <a:p>
            <a:pPr lvl="1"/>
            <a:r>
              <a:rPr lang="en-US" altLang="zh-CN" dirty="0"/>
              <a:t>Apple reports </a:t>
            </a:r>
            <a:r>
              <a:rPr lang="en-US" altLang="zh-CN" dirty="0">
                <a:latin typeface="Times"/>
                <a:ea typeface="Times"/>
                <a:cs typeface="Times"/>
                <a:sym typeface="Times"/>
              </a:rPr>
              <a:t>8</a:t>
            </a:r>
            <a:r>
              <a:rPr lang="en-US" altLang="zh-CN" dirty="0"/>
              <a:t>x speedup when </a:t>
            </a:r>
            <a:r>
              <a:rPr lang="en-US" altLang="zh-CN" i="1" dirty="0">
                <a:latin typeface="Times"/>
                <a:ea typeface="Times"/>
                <a:cs typeface="Times"/>
                <a:sym typeface="Times"/>
              </a:rPr>
              <a:t>n</a:t>
            </a:r>
            <a:r>
              <a:rPr lang="en-US" altLang="zh-CN" dirty="0"/>
              <a:t> </a:t>
            </a:r>
            <a:r>
              <a:rPr lang="en-US" altLang="zh-CN" dirty="0">
                <a:latin typeface="Symbol"/>
                <a:ea typeface="Symbol"/>
                <a:cs typeface="Symbol"/>
                <a:sym typeface="Symbol"/>
              </a:rPr>
              <a:t>»</a:t>
            </a:r>
            <a:r>
              <a:rPr lang="en-US" altLang="zh-CN" dirty="0"/>
              <a:t> </a:t>
            </a:r>
            <a:r>
              <a:rPr lang="en-US" altLang="zh-CN" dirty="0">
                <a:latin typeface="Times"/>
                <a:ea typeface="Times"/>
                <a:cs typeface="Times"/>
                <a:sym typeface="Times"/>
              </a:rPr>
              <a:t>2,048</a:t>
            </a:r>
            <a:r>
              <a:rPr lang="en-US" altLang="zh-CN" dirty="0"/>
              <a:t>.</a:t>
            </a:r>
          </a:p>
          <a:p>
            <a:pPr lvl="1"/>
            <a:r>
              <a:rPr lang="en-US" altLang="zh-CN" dirty="0"/>
              <a:t>Range of instances where it’s useful is a subject of controversy.</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endParaRPr lang="en-US" altLang="en-US" dirty="0">
              <a:latin typeface="Times New Roman" pitchFamily="18" charset="0"/>
              <a:cs typeface="Arial" charset="0"/>
            </a:endParaRPr>
          </a:p>
        </p:txBody>
      </p:sp>
      <p:pic>
        <p:nvPicPr>
          <p:cNvPr id="15364" name="Picture 1536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067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形状&#10;&#10;描述已自动生成">
            <a:extLst>
              <a:ext uri="{FF2B5EF4-FFF2-40B4-BE49-F238E27FC236}">
                <a16:creationId xmlns:a16="http://schemas.microsoft.com/office/drawing/2014/main" id="{FFCD139B-9E2A-D741-825C-5181D6BB1B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6328" r="1433" b="16200"/>
          <a:stretch/>
        </p:blipFill>
        <p:spPr>
          <a:xfrm>
            <a:off x="5843554" y="5013176"/>
            <a:ext cx="2930562" cy="1411420"/>
          </a:xfrm>
          <a:prstGeom prst="rect">
            <a:avLst/>
          </a:prstGeom>
        </p:spPr>
      </p:pic>
      <p:sp>
        <p:nvSpPr>
          <p:cNvPr id="16386" name="Rectangle 2"/>
          <p:cNvSpPr>
            <a:spLocks noGrp="1" noChangeArrowheads="1"/>
          </p:cNvSpPr>
          <p:nvPr>
            <p:ph type="title"/>
          </p:nvPr>
        </p:nvSpPr>
        <p:spPr/>
        <p:txBody>
          <a:bodyPr/>
          <a:lstStyle/>
          <a:p>
            <a:r>
              <a:rPr lang="en-US" altLang="en-US" dirty="0">
                <a:latin typeface="Arial" charset="0"/>
                <a:cs typeface="Arial" charset="0"/>
              </a:rPr>
              <a:t>Question 3</a:t>
            </a:r>
          </a:p>
        </p:txBody>
      </p:sp>
      <p:sp>
        <p:nvSpPr>
          <p:cNvPr id="16387" name="Rectangle 3"/>
          <p:cNvSpPr>
            <a:spLocks noGrp="1" noChangeArrowheads="1"/>
          </p:cNvSpPr>
          <p:nvPr>
            <p:ph type="body" idx="1"/>
          </p:nvPr>
        </p:nvSpPr>
        <p:spPr/>
        <p:txBody>
          <a:bodyPr/>
          <a:lstStyle/>
          <a:p>
            <a:pPr>
              <a:defRPr b="1">
                <a:latin typeface="Lucida Grande"/>
                <a:ea typeface="Lucida Grande"/>
                <a:cs typeface="Lucida Grande"/>
                <a:sym typeface="Lucida Grande"/>
              </a:defRPr>
            </a:pPr>
            <a:r>
              <a:rPr lang="en-US" altLang="zh-CN" dirty="0"/>
              <a:t>Suppose that you could multiply two 3-by-3 matrices with 21 scalar multiplications. How fast could you multiply two n-by-n matrices?</a:t>
            </a:r>
            <a:br>
              <a:rPr lang="en-US" altLang="zh-CN" dirty="0"/>
            </a:br>
            <a:endParaRPr lang="en-US" altLang="zh-CN" dirty="0"/>
          </a:p>
          <a:p>
            <a:pPr marL="457200" lvl="1" indent="0">
              <a:buNone/>
            </a:pPr>
            <a:r>
              <a:rPr lang="en-US" altLang="zh-CN" dirty="0">
                <a:solidFill>
                  <a:srgbClr val="000000"/>
                </a:solidFill>
                <a:uFill>
                  <a:solidFill>
                    <a:srgbClr val="000000"/>
                  </a:solidFill>
                </a:uFill>
                <a:ea typeface="Times"/>
                <a:sym typeface="Times"/>
              </a:rPr>
              <a:t>A. Θ(</a:t>
            </a:r>
            <a:r>
              <a:rPr lang="en-US" altLang="zh-CN" i="1" spc="240" dirty="0">
                <a:solidFill>
                  <a:srgbClr val="000000"/>
                </a:solidFill>
                <a:uFill>
                  <a:solidFill>
                    <a:srgbClr val="000000"/>
                  </a:solidFill>
                </a:uFill>
                <a:ea typeface="Times"/>
                <a:sym typeface="Times"/>
              </a:rPr>
              <a:t>n</a:t>
            </a:r>
            <a:r>
              <a:rPr lang="en-US" altLang="zh-CN" baseline="44499" dirty="0">
                <a:solidFill>
                  <a:srgbClr val="000000"/>
                </a:solidFill>
                <a:uFill>
                  <a:solidFill>
                    <a:srgbClr val="000000"/>
                  </a:solidFill>
                </a:uFill>
                <a:ea typeface="Times"/>
                <a:sym typeface="Times"/>
              </a:rPr>
              <a:t>log</a:t>
            </a:r>
            <a:r>
              <a:rPr lang="en-US" altLang="zh-CN" sz="2000" spc="220" baseline="18363" dirty="0">
                <a:solidFill>
                  <a:srgbClr val="000000"/>
                </a:solidFill>
                <a:uFill>
                  <a:solidFill>
                    <a:srgbClr val="000000"/>
                  </a:solidFill>
                </a:uFill>
                <a:ea typeface="Times"/>
                <a:sym typeface="Times"/>
              </a:rPr>
              <a:t>3</a:t>
            </a:r>
            <a:r>
              <a:rPr lang="en-US" altLang="zh-CN" baseline="44499" dirty="0">
                <a:solidFill>
                  <a:srgbClr val="000000"/>
                </a:solidFill>
                <a:uFill>
                  <a:solidFill>
                    <a:srgbClr val="000000"/>
                  </a:solidFill>
                </a:uFill>
                <a:ea typeface="Times"/>
                <a:sym typeface="Times"/>
              </a:rPr>
              <a:t>21</a:t>
            </a:r>
            <a:r>
              <a:rPr lang="en-US" altLang="zh-CN" dirty="0">
                <a:solidFill>
                  <a:srgbClr val="000000"/>
                </a:solidFill>
                <a:uFill>
                  <a:solidFill>
                    <a:srgbClr val="000000"/>
                  </a:solidFill>
                </a:uFill>
                <a:ea typeface="Times"/>
                <a:sym typeface="Times"/>
              </a:rPr>
              <a:t>)</a:t>
            </a:r>
          </a:p>
          <a:p>
            <a:pPr marL="457200" lvl="1" indent="0">
              <a:buNone/>
            </a:pPr>
            <a:r>
              <a:rPr lang="en-US" altLang="zh-CN" dirty="0">
                <a:solidFill>
                  <a:srgbClr val="000000"/>
                </a:solidFill>
                <a:uFill>
                  <a:solidFill>
                    <a:srgbClr val="000000"/>
                  </a:solidFill>
                </a:uFill>
                <a:ea typeface="Times"/>
                <a:sym typeface="Times"/>
              </a:rPr>
              <a:t>B. Θ(</a:t>
            </a:r>
            <a:r>
              <a:rPr lang="en-US" altLang="zh-CN" i="1" spc="240" dirty="0">
                <a:solidFill>
                  <a:srgbClr val="000000"/>
                </a:solidFill>
                <a:uFill>
                  <a:solidFill>
                    <a:srgbClr val="000000"/>
                  </a:solidFill>
                </a:uFill>
                <a:ea typeface="Times"/>
                <a:sym typeface="Times"/>
              </a:rPr>
              <a:t>n</a:t>
            </a:r>
            <a:r>
              <a:rPr lang="en-US" altLang="zh-CN" baseline="44499" dirty="0">
                <a:solidFill>
                  <a:srgbClr val="000000"/>
                </a:solidFill>
                <a:uFill>
                  <a:solidFill>
                    <a:srgbClr val="000000"/>
                  </a:solidFill>
                </a:uFill>
                <a:ea typeface="Times"/>
                <a:sym typeface="Times"/>
              </a:rPr>
              <a:t>log</a:t>
            </a:r>
            <a:r>
              <a:rPr lang="en-US" altLang="zh-CN" sz="2000" spc="220" baseline="18363" dirty="0">
                <a:solidFill>
                  <a:srgbClr val="000000"/>
                </a:solidFill>
                <a:uFill>
                  <a:solidFill>
                    <a:srgbClr val="000000"/>
                  </a:solidFill>
                </a:uFill>
                <a:ea typeface="Times"/>
                <a:sym typeface="Times"/>
              </a:rPr>
              <a:t>2</a:t>
            </a:r>
            <a:r>
              <a:rPr lang="en-US" altLang="zh-CN" baseline="44499" dirty="0">
                <a:solidFill>
                  <a:srgbClr val="000000"/>
                </a:solidFill>
                <a:uFill>
                  <a:solidFill>
                    <a:srgbClr val="000000"/>
                  </a:solidFill>
                </a:uFill>
                <a:ea typeface="Times"/>
                <a:sym typeface="Times"/>
              </a:rPr>
              <a:t>21</a:t>
            </a:r>
            <a:r>
              <a:rPr lang="en-US" altLang="zh-CN" dirty="0">
                <a:solidFill>
                  <a:srgbClr val="000000"/>
                </a:solidFill>
                <a:uFill>
                  <a:solidFill>
                    <a:srgbClr val="000000"/>
                  </a:solidFill>
                </a:uFill>
                <a:ea typeface="Times"/>
                <a:sym typeface="Times"/>
              </a:rPr>
              <a:t>)</a:t>
            </a:r>
          </a:p>
          <a:p>
            <a:pPr marL="457200" lvl="1" indent="0">
              <a:buNone/>
            </a:pPr>
            <a:r>
              <a:rPr lang="en-US" altLang="zh-CN" dirty="0">
                <a:solidFill>
                  <a:srgbClr val="000000"/>
                </a:solidFill>
                <a:uFill>
                  <a:solidFill>
                    <a:srgbClr val="000000"/>
                  </a:solidFill>
                </a:uFill>
                <a:ea typeface="Times"/>
                <a:sym typeface="Times"/>
              </a:rPr>
              <a:t>C. Θ(</a:t>
            </a:r>
            <a:r>
              <a:rPr lang="en-US" altLang="zh-CN" i="1" spc="240" dirty="0">
                <a:solidFill>
                  <a:srgbClr val="000000"/>
                </a:solidFill>
                <a:uFill>
                  <a:solidFill>
                    <a:srgbClr val="000000"/>
                  </a:solidFill>
                </a:uFill>
                <a:ea typeface="Times"/>
                <a:sym typeface="Times"/>
              </a:rPr>
              <a:t>n</a:t>
            </a:r>
            <a:r>
              <a:rPr lang="en-US" altLang="zh-CN" baseline="44499" dirty="0">
                <a:solidFill>
                  <a:srgbClr val="000000"/>
                </a:solidFill>
                <a:uFill>
                  <a:solidFill>
                    <a:srgbClr val="000000"/>
                  </a:solidFill>
                </a:uFill>
                <a:ea typeface="Times"/>
                <a:sym typeface="Times"/>
              </a:rPr>
              <a:t>log</a:t>
            </a:r>
            <a:r>
              <a:rPr lang="en-US" altLang="zh-CN" sz="2000" spc="220" baseline="18363" dirty="0">
                <a:solidFill>
                  <a:srgbClr val="000000"/>
                </a:solidFill>
                <a:uFill>
                  <a:solidFill>
                    <a:srgbClr val="000000"/>
                  </a:solidFill>
                </a:uFill>
                <a:ea typeface="Times"/>
                <a:sym typeface="Times"/>
              </a:rPr>
              <a:t>9</a:t>
            </a:r>
            <a:r>
              <a:rPr lang="en-US" altLang="zh-CN" baseline="44499" dirty="0">
                <a:solidFill>
                  <a:srgbClr val="000000"/>
                </a:solidFill>
                <a:uFill>
                  <a:solidFill>
                    <a:srgbClr val="000000"/>
                  </a:solidFill>
                </a:uFill>
                <a:ea typeface="Times"/>
                <a:sym typeface="Times"/>
              </a:rPr>
              <a:t>21</a:t>
            </a:r>
            <a:r>
              <a:rPr lang="en-US" altLang="zh-CN" dirty="0">
                <a:solidFill>
                  <a:srgbClr val="000000"/>
                </a:solidFill>
                <a:uFill>
                  <a:solidFill>
                    <a:srgbClr val="000000"/>
                  </a:solidFill>
                </a:uFill>
                <a:ea typeface="Times"/>
                <a:sym typeface="Times"/>
              </a:rPr>
              <a:t>)</a:t>
            </a:r>
          </a:p>
          <a:p>
            <a:pPr marL="457200" lvl="1" indent="0">
              <a:buNone/>
            </a:pPr>
            <a:r>
              <a:rPr lang="en-US" altLang="zh-CN" dirty="0">
                <a:solidFill>
                  <a:srgbClr val="000000"/>
                </a:solidFill>
                <a:uFill>
                  <a:solidFill>
                    <a:srgbClr val="000000"/>
                  </a:solidFill>
                </a:uFill>
                <a:ea typeface="Times"/>
                <a:sym typeface="Times"/>
              </a:rPr>
              <a:t>D. Θ(</a:t>
            </a:r>
            <a:r>
              <a:rPr lang="en-US" altLang="zh-CN" i="1" spc="240" dirty="0">
                <a:solidFill>
                  <a:srgbClr val="000000"/>
                </a:solidFill>
                <a:uFill>
                  <a:solidFill>
                    <a:srgbClr val="000000"/>
                  </a:solidFill>
                </a:uFill>
                <a:ea typeface="Times"/>
                <a:sym typeface="Times"/>
              </a:rPr>
              <a:t>n</a:t>
            </a:r>
            <a:r>
              <a:rPr lang="en-US" altLang="zh-CN" baseline="44499" dirty="0">
                <a:solidFill>
                  <a:srgbClr val="000000"/>
                </a:solidFill>
                <a:uFill>
                  <a:solidFill>
                    <a:srgbClr val="000000"/>
                  </a:solidFill>
                </a:uFill>
                <a:ea typeface="Times"/>
                <a:sym typeface="Times"/>
              </a:rPr>
              <a:t>2</a:t>
            </a:r>
            <a:r>
              <a:rPr lang="en-US" altLang="zh-CN" dirty="0">
                <a:solidFill>
                  <a:srgbClr val="000000"/>
                </a:solidFill>
                <a:uFill>
                  <a:solidFill>
                    <a:srgbClr val="000000"/>
                  </a:solidFill>
                </a:uFill>
                <a:ea typeface="Times"/>
                <a:sym typeface="Times"/>
              </a:rPr>
              <a:t>)</a:t>
            </a:r>
          </a:p>
        </p:txBody>
      </p:sp>
      <p:sp>
        <p:nvSpPr>
          <p:cNvPr id="2" name="圆角矩形 1"/>
          <p:cNvSpPr/>
          <p:nvPr/>
        </p:nvSpPr>
        <p:spPr>
          <a:xfrm>
            <a:off x="971600" y="2852936"/>
            <a:ext cx="1368152" cy="36004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云形标注 6">
            <a:extLst>
              <a:ext uri="{FF2B5EF4-FFF2-40B4-BE49-F238E27FC236}">
                <a16:creationId xmlns:a16="http://schemas.microsoft.com/office/drawing/2014/main" id="{B0286E6B-D6AD-6044-B4F5-F20DBE1FA1DE}"/>
              </a:ext>
            </a:extLst>
          </p:cNvPr>
          <p:cNvSpPr/>
          <p:nvPr/>
        </p:nvSpPr>
        <p:spPr>
          <a:xfrm>
            <a:off x="5292080" y="3636815"/>
            <a:ext cx="3707904" cy="1143000"/>
          </a:xfrm>
          <a:prstGeom prst="cloudCallout">
            <a:avLst>
              <a:gd name="adj1" fmla="val 11029"/>
              <a:gd name="adj2" fmla="val 8789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We are just</a:t>
            </a:r>
            <a:r>
              <a:rPr kumimoji="1" lang="zh-CN" altLang="en-US" sz="1600" dirty="0">
                <a:latin typeface="Courier" pitchFamily="2" charset="0"/>
                <a:cs typeface="Courier New" panose="02070309020205020404" pitchFamily="49" charset="0"/>
              </a:rPr>
              <a:t> </a:t>
            </a:r>
            <a:r>
              <a:rPr lang="en-US" altLang="zh-CN" sz="1600" dirty="0"/>
              <a:t>penguins</a:t>
            </a:r>
            <a:r>
              <a:rPr kumimoji="1" lang="en-US" altLang="zh-CN" sz="1600" dirty="0">
                <a:latin typeface="Courier" pitchFamily="2" charset="0"/>
                <a:cs typeface="Courier New" panose="02070309020205020404" pitchFamily="49" charset="0"/>
              </a:rPr>
              <a:t>.</a:t>
            </a:r>
            <a:r>
              <a:rPr kumimoji="1" lang="zh-CN" altLang="en-US" sz="1600" dirty="0">
                <a:latin typeface="Courier" pitchFamily="2" charset="0"/>
                <a:cs typeface="Courier New" panose="02070309020205020404" pitchFamily="49" charset="0"/>
              </a:rPr>
              <a:t> </a:t>
            </a:r>
            <a:r>
              <a:rPr kumimoji="1" lang="en-US" altLang="zh-CN" sz="1600" dirty="0">
                <a:latin typeface="Courier" pitchFamily="2" charset="0"/>
                <a:cs typeface="Courier New" panose="02070309020205020404" pitchFamily="49" charset="0"/>
              </a:rPr>
              <a:t>Why do we need to care about this?</a:t>
            </a:r>
            <a:endParaRPr kumimoji="1" lang="zh-CN" altLang="en-US" sz="1600" dirty="0">
              <a:latin typeface="Courier" pitchFamily="2" charset="0"/>
              <a:cs typeface="Courier New" panose="02070309020205020404" pitchFamily="49" charset="0"/>
            </a:endParaRPr>
          </a:p>
        </p:txBody>
      </p:sp>
      <p:pic>
        <p:nvPicPr>
          <p:cNvPr id="16388" name="Picture 1638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0037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Master Theorem</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Goal.  </a:t>
            </a:r>
            <a:r>
              <a:rPr lang="en-US" altLang="zh-CN" dirty="0">
                <a:solidFill>
                  <a:srgbClr val="000000"/>
                </a:solidFill>
                <a:uFill>
                  <a:solidFill>
                    <a:srgbClr val="000000"/>
                  </a:solidFill>
                </a:uFill>
              </a:rPr>
              <a:t>Recipe for solving common divide-and-conquer recurrences:</a:t>
            </a: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r>
              <a:rPr lang="en-US" altLang="zh-CN" dirty="0">
                <a:solidFill>
                  <a:srgbClr val="000000"/>
                </a:solidFill>
                <a:uFill>
                  <a:solidFill>
                    <a:srgbClr val="000000"/>
                  </a:solidFill>
                </a:uFill>
              </a:rPr>
              <a:t>with </a:t>
            </a:r>
            <a:r>
              <a:rPr lang="en-US" altLang="zh-CN" i="1" dirty="0">
                <a:solidFill>
                  <a:srgbClr val="000000"/>
                </a:solidFill>
                <a:uFill>
                  <a:solidFill>
                    <a:srgbClr val="000000"/>
                  </a:solidFill>
                </a:uFill>
                <a:latin typeface="Times"/>
                <a:ea typeface="Times"/>
                <a:cs typeface="Times"/>
                <a:sym typeface="Times"/>
              </a:rPr>
              <a:t>T</a:t>
            </a:r>
            <a:r>
              <a:rPr lang="en-US" altLang="zh-CN" dirty="0">
                <a:solidFill>
                  <a:srgbClr val="000000"/>
                </a:solidFill>
                <a:uFill>
                  <a:solidFill>
                    <a:srgbClr val="000000"/>
                  </a:solidFill>
                </a:uFill>
                <a:latin typeface="Times"/>
                <a:ea typeface="Times"/>
                <a:cs typeface="Times"/>
                <a:sym typeface="Times"/>
              </a:rPr>
              <a:t>(0) = 0</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T</a:t>
            </a:r>
            <a:r>
              <a:rPr lang="en-US" altLang="zh-CN" dirty="0">
                <a:solidFill>
                  <a:srgbClr val="000000"/>
                </a:solidFill>
                <a:uFill>
                  <a:solidFill>
                    <a:srgbClr val="000000"/>
                  </a:solidFill>
                </a:uFill>
                <a:latin typeface="Times"/>
                <a:ea typeface="Times"/>
                <a:cs typeface="Times"/>
                <a:sym typeface="Times"/>
              </a:rPr>
              <a:t>(1) = Θ(1)</a:t>
            </a:r>
            <a:r>
              <a:rPr lang="en-US" altLang="zh-CN" dirty="0">
                <a:solidFill>
                  <a:srgbClr val="000000"/>
                </a:solidFill>
                <a:uFill>
                  <a:solidFill>
                    <a:srgbClr val="000000"/>
                  </a:solidFill>
                </a:uFill>
              </a:rPr>
              <a:t>.</a:t>
            </a:r>
            <a:br>
              <a:rPr lang="en-US" altLang="zh-CN" dirty="0">
                <a:solidFill>
                  <a:srgbClr val="000000"/>
                </a:solidFill>
                <a:uFill>
                  <a:solidFill>
                    <a:srgbClr val="000000"/>
                  </a:solidFill>
                </a:uFill>
              </a:rPr>
            </a:br>
            <a:endParaRPr lang="en-US" altLang="zh-CN" dirty="0">
              <a:solidFill>
                <a:srgbClr val="000000"/>
              </a:solidFill>
              <a:uFill>
                <a:solidFill>
                  <a:srgbClr val="000000"/>
                </a:solidFill>
              </a:uFill>
            </a:endParaRPr>
          </a:p>
          <a:p>
            <a:r>
              <a:rPr lang="en-US" altLang="zh-CN" dirty="0"/>
              <a:t>Terms.</a:t>
            </a:r>
          </a:p>
          <a:p>
            <a:pPr lvl="1"/>
            <a:r>
              <a:rPr lang="en-US" altLang="zh-CN" i="1" dirty="0">
                <a:latin typeface="Times"/>
                <a:ea typeface="Times"/>
                <a:cs typeface="Times"/>
                <a:sym typeface="Times"/>
              </a:rPr>
              <a:t>a</a:t>
            </a:r>
            <a:r>
              <a:rPr lang="en-US" altLang="zh-CN" dirty="0">
                <a:latin typeface="Times"/>
                <a:ea typeface="Times"/>
                <a:cs typeface="Times"/>
                <a:sym typeface="Times"/>
              </a:rPr>
              <a:t> </a:t>
            </a:r>
            <a:r>
              <a:rPr lang="en-US" altLang="zh-CN" dirty="0">
                <a:uFill>
                  <a:solidFill>
                    <a:srgbClr val="000000"/>
                  </a:solidFill>
                </a:uFill>
                <a:latin typeface="Times"/>
                <a:ea typeface="Times"/>
                <a:cs typeface="Times"/>
                <a:sym typeface="Times"/>
              </a:rPr>
              <a:t>≥ 1</a:t>
            </a:r>
            <a:r>
              <a:rPr lang="en-US" altLang="zh-CN" dirty="0">
                <a:latin typeface="Times"/>
                <a:ea typeface="Times"/>
                <a:cs typeface="Times"/>
                <a:sym typeface="Times"/>
              </a:rPr>
              <a:t> </a:t>
            </a:r>
            <a:r>
              <a:rPr lang="en-US" altLang="zh-CN" dirty="0"/>
              <a:t>is the number of </a:t>
            </a:r>
            <a:r>
              <a:rPr lang="en-US" altLang="zh-CN" dirty="0" err="1"/>
              <a:t>subproblems</a:t>
            </a:r>
            <a:r>
              <a:rPr lang="en-US" altLang="zh-CN" dirty="0"/>
              <a:t>.</a:t>
            </a:r>
          </a:p>
          <a:p>
            <a:pPr lvl="1"/>
            <a:r>
              <a:rPr lang="en-US" altLang="zh-CN" i="1" dirty="0">
                <a:latin typeface="Times"/>
                <a:ea typeface="Times"/>
                <a:cs typeface="Times"/>
                <a:sym typeface="Times"/>
              </a:rPr>
              <a:t>b</a:t>
            </a:r>
            <a:r>
              <a:rPr lang="en-US" altLang="zh-CN" dirty="0">
                <a:latin typeface="Times"/>
                <a:ea typeface="Times"/>
                <a:cs typeface="Times"/>
                <a:sym typeface="Times"/>
              </a:rPr>
              <a:t> </a:t>
            </a:r>
            <a:r>
              <a:rPr lang="en-US" altLang="zh-CN" dirty="0">
                <a:uFill>
                  <a:solidFill>
                    <a:srgbClr val="000000"/>
                  </a:solidFill>
                </a:uFill>
                <a:latin typeface="Times"/>
                <a:ea typeface="Times"/>
                <a:cs typeface="Times"/>
                <a:sym typeface="Times"/>
              </a:rPr>
              <a:t>≥ 2</a:t>
            </a:r>
            <a:r>
              <a:rPr lang="en-US" altLang="zh-CN" dirty="0">
                <a:latin typeface="Times"/>
                <a:ea typeface="Times"/>
                <a:cs typeface="Times"/>
                <a:sym typeface="Times"/>
              </a:rPr>
              <a:t> </a:t>
            </a:r>
            <a:r>
              <a:rPr lang="en-US" altLang="zh-CN" dirty="0"/>
              <a:t>is the factor by which the </a:t>
            </a:r>
            <a:r>
              <a:rPr lang="en-US" altLang="zh-CN" dirty="0" err="1"/>
              <a:t>subproblem</a:t>
            </a:r>
            <a:r>
              <a:rPr lang="en-US" altLang="zh-CN" dirty="0"/>
              <a:t> size decreases.</a:t>
            </a:r>
          </a:p>
          <a:p>
            <a:pPr lvl="1"/>
            <a:r>
              <a:rPr lang="en-US" altLang="zh-CN" i="1" dirty="0">
                <a:latin typeface="Times"/>
                <a:ea typeface="Times"/>
                <a:cs typeface="Times"/>
                <a:sym typeface="Times"/>
              </a:rPr>
              <a:t>f</a:t>
            </a:r>
            <a:r>
              <a:rPr lang="en-US" altLang="zh-CN" i="1" baseline="-5999"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n</a:t>
            </a:r>
            <a:r>
              <a:rPr lang="en-US" altLang="zh-CN" dirty="0">
                <a:latin typeface="Times"/>
                <a:ea typeface="Times"/>
                <a:cs typeface="Times"/>
                <a:sym typeface="Times"/>
              </a:rPr>
              <a:t>) </a:t>
            </a:r>
            <a:r>
              <a:rPr lang="en-US" altLang="zh-CN" dirty="0">
                <a:uFill>
                  <a:solidFill>
                    <a:srgbClr val="000000"/>
                  </a:solidFill>
                </a:uFill>
                <a:latin typeface="Times"/>
                <a:ea typeface="Times"/>
                <a:cs typeface="Times"/>
                <a:sym typeface="Times"/>
              </a:rPr>
              <a:t>≥ 0</a:t>
            </a:r>
            <a:r>
              <a:rPr lang="en-US" altLang="zh-CN" dirty="0"/>
              <a:t> is the work to divide and combine </a:t>
            </a:r>
            <a:r>
              <a:rPr lang="en-US" altLang="zh-CN" dirty="0" err="1"/>
              <a:t>subproblems</a:t>
            </a:r>
            <a:r>
              <a:rPr lang="en-US" altLang="zh-CN" dirty="0"/>
              <a:t>.</a:t>
            </a:r>
            <a:endParaRPr lang="en-US" altLang="zh-CN" dirty="0">
              <a:uFill>
                <a:solidFill>
                  <a:srgbClr val="000000"/>
                </a:solidFill>
              </a:uFill>
            </a:endParaRPr>
          </a:p>
          <a:p>
            <a:r>
              <a:rPr lang="en-US" altLang="zh-CN" dirty="0"/>
              <a:t>Recursion tree.  </a:t>
            </a:r>
            <a:r>
              <a:rPr lang="en-US" altLang="zh-CN" dirty="0">
                <a:solidFill>
                  <a:srgbClr val="606060"/>
                </a:solidFill>
              </a:rPr>
              <a:t>[ assuming </a:t>
            </a:r>
            <a:r>
              <a:rPr lang="en-US" altLang="zh-CN" i="1" dirty="0">
                <a:solidFill>
                  <a:srgbClr val="606060"/>
                </a:solidFill>
                <a:latin typeface="Times"/>
                <a:ea typeface="Times"/>
                <a:cs typeface="Times"/>
                <a:sym typeface="Times"/>
              </a:rPr>
              <a:t>n</a:t>
            </a:r>
            <a:r>
              <a:rPr lang="en-US" altLang="zh-CN" dirty="0">
                <a:solidFill>
                  <a:srgbClr val="606060"/>
                </a:solidFill>
              </a:rPr>
              <a:t> is a power of </a:t>
            </a:r>
            <a:r>
              <a:rPr lang="en-US" altLang="zh-CN" i="1" dirty="0">
                <a:solidFill>
                  <a:srgbClr val="606060"/>
                </a:solidFill>
                <a:latin typeface="Times"/>
                <a:ea typeface="Times"/>
                <a:cs typeface="Times"/>
                <a:sym typeface="Times"/>
              </a:rPr>
              <a:t>b </a:t>
            </a:r>
            <a:r>
              <a:rPr lang="en-US" altLang="zh-CN" dirty="0">
                <a:solidFill>
                  <a:srgbClr val="606060"/>
                </a:solidFill>
              </a:rPr>
              <a:t>]</a:t>
            </a:r>
          </a:p>
          <a:p>
            <a:pPr lvl="1"/>
            <a:r>
              <a:rPr lang="en-US" altLang="zh-CN" i="1" dirty="0">
                <a:latin typeface="Times"/>
                <a:ea typeface="Times"/>
                <a:cs typeface="Times"/>
                <a:sym typeface="Times"/>
              </a:rPr>
              <a:t>a</a:t>
            </a:r>
            <a:r>
              <a:rPr lang="en-US" altLang="zh-CN" dirty="0">
                <a:latin typeface="Times"/>
                <a:ea typeface="Times"/>
                <a:cs typeface="Times"/>
                <a:sym typeface="Times"/>
              </a:rPr>
              <a:t> =</a:t>
            </a:r>
            <a:r>
              <a:rPr lang="en-US" altLang="zh-CN" dirty="0"/>
              <a:t> branching factor.</a:t>
            </a:r>
          </a:p>
          <a:p>
            <a:pPr lvl="1"/>
            <a:r>
              <a:rPr lang="en-US" altLang="zh-CN" i="1" spc="120" dirty="0" err="1">
                <a:latin typeface="Times"/>
                <a:ea typeface="Times"/>
                <a:cs typeface="Times"/>
                <a:sym typeface="Times"/>
              </a:rPr>
              <a:t>a</a:t>
            </a:r>
            <a:r>
              <a:rPr lang="en-US" altLang="zh-CN" i="1" baseline="44499" dirty="0" err="1">
                <a:latin typeface="Times"/>
                <a:ea typeface="Times"/>
                <a:cs typeface="Times"/>
                <a:sym typeface="Times"/>
              </a:rPr>
              <a:t>k</a:t>
            </a:r>
            <a:r>
              <a:rPr lang="en-US" altLang="zh-CN" dirty="0">
                <a:latin typeface="Times"/>
                <a:ea typeface="Times"/>
                <a:cs typeface="Times"/>
                <a:sym typeface="Times"/>
              </a:rPr>
              <a:t> =</a:t>
            </a:r>
            <a:r>
              <a:rPr lang="en-US" altLang="zh-CN" dirty="0"/>
              <a:t> number of subproblems at level </a:t>
            </a:r>
            <a:r>
              <a:rPr lang="en-US" altLang="zh-CN" i="1" dirty="0">
                <a:latin typeface="Times"/>
                <a:ea typeface="Times"/>
                <a:cs typeface="Times"/>
                <a:sym typeface="Times"/>
              </a:rPr>
              <a:t>k</a:t>
            </a:r>
            <a:r>
              <a:rPr lang="en-US" altLang="zh-CN" dirty="0"/>
              <a:t>.</a:t>
            </a:r>
          </a:p>
          <a:p>
            <a:pPr lvl="1"/>
            <a:r>
              <a:rPr lang="en-US" altLang="zh-CN" dirty="0" err="1">
                <a:latin typeface="Times"/>
                <a:ea typeface="Times"/>
                <a:cs typeface="Times"/>
                <a:sym typeface="Times"/>
              </a:rPr>
              <a:t>log</a:t>
            </a:r>
            <a:r>
              <a:rPr lang="en-US" altLang="zh-CN" i="1" baseline="-18500" dirty="0" err="1">
                <a:latin typeface="Times"/>
                <a:ea typeface="Times"/>
                <a:cs typeface="Times"/>
                <a:sym typeface="Times"/>
              </a:rPr>
              <a:t>b</a:t>
            </a:r>
            <a:r>
              <a:rPr lang="en-US" altLang="zh-CN" i="1" dirty="0">
                <a:latin typeface="Times"/>
                <a:ea typeface="Times"/>
                <a:cs typeface="Times"/>
                <a:sym typeface="Times"/>
              </a:rPr>
              <a:t> n</a:t>
            </a:r>
            <a:r>
              <a:rPr lang="en-US" altLang="zh-CN" dirty="0"/>
              <a:t> levels.</a:t>
            </a:r>
          </a:p>
          <a:p>
            <a:pPr lvl="1"/>
            <a:r>
              <a:rPr lang="en-US" altLang="zh-CN" i="1" dirty="0">
                <a:latin typeface="Times"/>
                <a:ea typeface="Times"/>
                <a:cs typeface="Times"/>
                <a:sym typeface="Times"/>
              </a:rPr>
              <a:t>n</a:t>
            </a:r>
            <a:r>
              <a:rPr lang="en-US" altLang="zh-CN" dirty="0">
                <a:latin typeface="Times"/>
                <a:ea typeface="Times"/>
                <a:cs typeface="Times"/>
                <a:sym typeface="Times"/>
              </a:rPr>
              <a:t> / </a:t>
            </a:r>
            <a:r>
              <a:rPr lang="en-US" altLang="zh-CN" i="1" spc="120" dirty="0" err="1">
                <a:latin typeface="Times"/>
                <a:ea typeface="Times"/>
                <a:cs typeface="Times"/>
                <a:sym typeface="Times"/>
              </a:rPr>
              <a:t>b</a:t>
            </a:r>
            <a:r>
              <a:rPr lang="en-US" altLang="zh-CN" i="1" baseline="44499" dirty="0" err="1">
                <a:latin typeface="Times"/>
                <a:ea typeface="Times"/>
                <a:cs typeface="Times"/>
                <a:sym typeface="Times"/>
              </a:rPr>
              <a:t>k</a:t>
            </a:r>
            <a:r>
              <a:rPr lang="en-US" altLang="zh-CN" dirty="0">
                <a:latin typeface="Times"/>
                <a:ea typeface="Times"/>
                <a:cs typeface="Times"/>
                <a:sym typeface="Times"/>
              </a:rPr>
              <a:t> =</a:t>
            </a:r>
            <a:r>
              <a:rPr lang="en-US" altLang="zh-CN" dirty="0"/>
              <a:t> size of </a:t>
            </a:r>
            <a:r>
              <a:rPr lang="en-US" altLang="zh-CN" dirty="0" err="1"/>
              <a:t>subproblem</a:t>
            </a:r>
            <a:r>
              <a:rPr lang="en-US" altLang="zh-CN" dirty="0"/>
              <a:t> at level </a:t>
            </a:r>
            <a:r>
              <a:rPr lang="en-US" altLang="zh-CN" i="1" dirty="0">
                <a:latin typeface="Times"/>
                <a:ea typeface="Times"/>
                <a:cs typeface="Times"/>
                <a:sym typeface="Times"/>
              </a:rPr>
              <a:t>k</a:t>
            </a:r>
            <a:r>
              <a:rPr lang="en-US" altLang="zh-CN" dirty="0"/>
              <a:t>.</a:t>
            </a:r>
          </a:p>
          <a:p>
            <a:endParaRPr lang="zh-CN" altLang="en-US" dirty="0"/>
          </a:p>
        </p:txBody>
      </p:sp>
      <p:pic>
        <p:nvPicPr>
          <p:cNvPr id="28" name="droppedImage.pdf" descr="droppedImage.pdf"/>
          <p:cNvPicPr>
            <a:picLocks noChangeAspect="1"/>
          </p:cNvPicPr>
          <p:nvPr/>
        </p:nvPicPr>
        <p:blipFill>
          <a:blip r:embed="rId2"/>
          <a:stretch>
            <a:fillRect/>
          </a:stretch>
        </p:blipFill>
        <p:spPr>
          <a:xfrm>
            <a:off x="3347864" y="2060848"/>
            <a:ext cx="2462563" cy="425236"/>
          </a:xfrm>
          <a:prstGeom prst="rect">
            <a:avLst/>
          </a:prstGeom>
          <a:ln w="12700">
            <a:miter lim="400000"/>
          </a:ln>
        </p:spPr>
      </p:pic>
      <p:pic>
        <p:nvPicPr>
          <p:cNvPr id="29" name="Picture 2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7856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latin typeface="Arial" charset="0"/>
                <a:cs typeface="Arial" charset="0"/>
              </a:rPr>
              <a:t>Question 4</a:t>
            </a:r>
          </a:p>
        </p:txBody>
      </p:sp>
      <p:sp>
        <p:nvSpPr>
          <p:cNvPr id="16387" name="Rectangle 3"/>
          <p:cNvSpPr>
            <a:spLocks noGrp="1" noChangeArrowheads="1"/>
          </p:cNvSpPr>
          <p:nvPr>
            <p:ph type="body" idx="1"/>
          </p:nvPr>
        </p:nvSpPr>
        <p:spPr/>
        <p:txBody>
          <a:bodyPr/>
          <a:lstStyle/>
          <a:p>
            <a:pPr>
              <a:defRPr b="1">
                <a:latin typeface="Lucida Grande"/>
                <a:ea typeface="Lucida Grande"/>
                <a:cs typeface="Lucida Grande"/>
                <a:sym typeface="Lucida Grande"/>
              </a:defRPr>
            </a:pPr>
            <a:r>
              <a:rPr lang="en-US" altLang="zh-CN" dirty="0"/>
              <a:t>Is it possible to multiply two 3-by-3 matrices using only 21 scalar multiplications?</a:t>
            </a:r>
            <a:br>
              <a:rPr lang="en-US" altLang="zh-CN" dirty="0"/>
            </a:br>
            <a:endParaRPr lang="en-US" altLang="zh-CN" dirty="0"/>
          </a:p>
          <a:p>
            <a:pPr marL="457200" lvl="1" indent="0">
              <a:lnSpc>
                <a:spcPts val="3800"/>
              </a:lnSpc>
              <a:buNone/>
            </a:pPr>
            <a:r>
              <a:rPr lang="en-US" altLang="zh-CN" dirty="0">
                <a:solidFill>
                  <a:srgbClr val="000000"/>
                </a:solidFill>
                <a:uFill>
                  <a:solidFill>
                    <a:srgbClr val="000000"/>
                  </a:solidFill>
                </a:uFill>
              </a:rPr>
              <a:t>A. Yes.</a:t>
            </a:r>
            <a:endParaRPr lang="en-US" altLang="zh-CN" dirty="0">
              <a:solidFill>
                <a:srgbClr val="000000"/>
              </a:solidFill>
              <a:uFill>
                <a:solidFill>
                  <a:srgbClr val="000000"/>
                </a:solidFill>
              </a:uFill>
              <a:ea typeface="Times"/>
              <a:sym typeface="Times"/>
            </a:endParaRPr>
          </a:p>
          <a:p>
            <a:pPr marL="457200" lvl="1" indent="0">
              <a:lnSpc>
                <a:spcPts val="3800"/>
              </a:lnSpc>
              <a:buNone/>
            </a:pPr>
            <a:r>
              <a:rPr lang="en-US" altLang="zh-CN" dirty="0">
                <a:solidFill>
                  <a:srgbClr val="000000"/>
                </a:solidFill>
                <a:uFill>
                  <a:solidFill>
                    <a:srgbClr val="000000"/>
                  </a:solidFill>
                </a:uFill>
              </a:rPr>
              <a:t>B. No.</a:t>
            </a:r>
            <a:endParaRPr lang="en-US" altLang="zh-CN" dirty="0">
              <a:solidFill>
                <a:srgbClr val="000000"/>
              </a:solidFill>
              <a:uFill>
                <a:solidFill>
                  <a:srgbClr val="000000"/>
                </a:solidFill>
              </a:uFill>
              <a:ea typeface="Times"/>
              <a:sym typeface="Times"/>
            </a:endParaRPr>
          </a:p>
          <a:p>
            <a:pPr marL="457200" lvl="1" indent="0">
              <a:lnSpc>
                <a:spcPts val="3800"/>
              </a:lnSpc>
              <a:buNone/>
            </a:pPr>
            <a:r>
              <a:rPr lang="en-US" altLang="zh-CN" dirty="0">
                <a:solidFill>
                  <a:srgbClr val="000000"/>
                </a:solidFill>
                <a:uFill>
                  <a:solidFill>
                    <a:srgbClr val="000000"/>
                  </a:solidFill>
                </a:uFill>
              </a:rPr>
              <a:t>C. Unknown.</a:t>
            </a:r>
          </a:p>
        </p:txBody>
      </p:sp>
      <p:sp>
        <p:nvSpPr>
          <p:cNvPr id="4" name="圆角矩形 3"/>
          <p:cNvSpPr/>
          <p:nvPr/>
        </p:nvSpPr>
        <p:spPr>
          <a:xfrm>
            <a:off x="971600" y="3789040"/>
            <a:ext cx="1368152" cy="36004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792126CA-109C-7045-88F8-75F821FCC171}"/>
              </a:ext>
            </a:extLst>
          </p:cNvPr>
          <p:cNvGrpSpPr/>
          <p:nvPr/>
        </p:nvGrpSpPr>
        <p:grpSpPr>
          <a:xfrm>
            <a:off x="5652118" y="3648074"/>
            <a:ext cx="3034679" cy="2483520"/>
            <a:chOff x="5652120" y="3573016"/>
            <a:chExt cx="3034676" cy="2558744"/>
          </a:xfrm>
        </p:grpSpPr>
        <p:sp>
          <p:nvSpPr>
            <p:cNvPr id="6" name="云形标注 5">
              <a:extLst>
                <a:ext uri="{FF2B5EF4-FFF2-40B4-BE49-F238E27FC236}">
                  <a16:creationId xmlns:a16="http://schemas.microsoft.com/office/drawing/2014/main" id="{9E579EBA-6709-F649-A800-CCA2F15CEA39}"/>
                </a:ext>
              </a:extLst>
            </p:cNvPr>
            <p:cNvSpPr/>
            <p:nvPr/>
          </p:nvSpPr>
          <p:spPr>
            <a:xfrm>
              <a:off x="5652120" y="3573016"/>
              <a:ext cx="3034676" cy="901785"/>
            </a:xfrm>
            <a:prstGeom prst="cloudCallout">
              <a:avLst>
                <a:gd name="adj1" fmla="val 15021"/>
                <a:gd name="adj2" fmla="val 913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zh-CN" sz="1600" dirty="0">
                <a:latin typeface="Courier" pitchFamily="2" charset="0"/>
                <a:cs typeface="Courier New" panose="02070309020205020404" pitchFamily="49" charset="0"/>
              </a:endParaRPr>
            </a:p>
            <a:p>
              <a:pPr algn="ctr"/>
              <a:r>
                <a:rPr kumimoji="1" lang="en-US" altLang="zh-CN" sz="1600" dirty="0">
                  <a:latin typeface="Courier" pitchFamily="2" charset="0"/>
                  <a:cs typeface="Courier New" panose="02070309020205020404" pitchFamily="49" charset="0"/>
                </a:rPr>
                <a:t>Do you think you're funny?</a:t>
              </a:r>
            </a:p>
            <a:p>
              <a:pPr algn="ctr"/>
              <a:endParaRPr kumimoji="1" lang="zh-CN" altLang="en-US" sz="1600" dirty="0">
                <a:latin typeface="Courier" pitchFamily="2" charset="0"/>
                <a:cs typeface="Courier New" panose="02070309020205020404" pitchFamily="49" charset="0"/>
              </a:endParaRPr>
            </a:p>
          </p:txBody>
        </p:sp>
        <p:pic>
          <p:nvPicPr>
            <p:cNvPr id="7" name="图片 6" descr="图片包含 图示&#10;&#10;描述已自动生成">
              <a:extLst>
                <a:ext uri="{FF2B5EF4-FFF2-40B4-BE49-F238E27FC236}">
                  <a16:creationId xmlns:a16="http://schemas.microsoft.com/office/drawing/2014/main" id="{8A43ECE7-6C60-2D4B-9EB4-F783E52681C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25" t="37817" b="15123"/>
            <a:stretch/>
          </p:blipFill>
          <p:spPr>
            <a:xfrm>
              <a:off x="6156178" y="4914493"/>
              <a:ext cx="2376481" cy="1217267"/>
            </a:xfrm>
            <a:prstGeom prst="rect">
              <a:avLst/>
            </a:prstGeom>
          </p:spPr>
        </p:pic>
      </p:grpSp>
      <p:pic>
        <p:nvPicPr>
          <p:cNvPr id="16388" name="Picture 1638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0893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t>Fast matrix multiplication:  theory</a:t>
            </a:r>
            <a:endParaRPr lang="en-US" altLang="en-US" dirty="0">
              <a:latin typeface="Arial" charset="0"/>
              <a:cs typeface="Arial" charset="0"/>
            </a:endParaRPr>
          </a:p>
        </p:txBody>
      </p:sp>
      <p:sp>
        <p:nvSpPr>
          <p:cNvPr id="17411" name="Rectangle 3"/>
          <p:cNvSpPr>
            <a:spLocks noGrp="1" noChangeArrowheads="1"/>
          </p:cNvSpPr>
          <p:nvPr>
            <p:ph type="body" idx="1"/>
          </p:nvPr>
        </p:nvSpPr>
        <p:spPr/>
        <p:txBody>
          <a:bodyPr>
            <a:noAutofit/>
          </a:bodyPr>
          <a:lstStyle/>
          <a:p>
            <a:pPr>
              <a:lnSpc>
                <a:spcPct val="130000"/>
              </a:lnSpc>
            </a:pPr>
            <a:r>
              <a:rPr lang="en-US" altLang="zh-CN" sz="1800" dirty="0"/>
              <a:t>Q.  </a:t>
            </a:r>
            <a:r>
              <a:rPr lang="en-US" altLang="zh-CN" sz="1800" dirty="0">
                <a:solidFill>
                  <a:srgbClr val="000000"/>
                </a:solidFill>
              </a:rPr>
              <a:t>Multiply two 2-by-2 matrices with 7 scalar multiplications?</a:t>
            </a:r>
          </a:p>
          <a:p>
            <a:pPr>
              <a:lnSpc>
                <a:spcPct val="130000"/>
              </a:lnSpc>
            </a:pPr>
            <a:r>
              <a:rPr lang="en-US" altLang="zh-CN" sz="1800" dirty="0"/>
              <a:t>A.  </a:t>
            </a:r>
            <a:r>
              <a:rPr lang="en-US" altLang="zh-CN" sz="1800" dirty="0">
                <a:solidFill>
                  <a:srgbClr val="000000"/>
                </a:solidFill>
              </a:rPr>
              <a:t>Yes!  </a:t>
            </a:r>
            <a:r>
              <a:rPr lang="en-US" altLang="zh-CN" sz="1800" dirty="0">
                <a:solidFill>
                  <a:srgbClr val="606060"/>
                </a:solidFill>
              </a:rPr>
              <a:t>[Strassen 1969]											</a:t>
            </a:r>
            <a:r>
              <a:rPr lang="el-GR" altLang="zh-CN" sz="1800" dirty="0">
                <a:solidFill>
                  <a:srgbClr val="000000"/>
                </a:solidFill>
                <a:latin typeface="Times"/>
                <a:ea typeface="Times"/>
                <a:cs typeface="Times"/>
                <a:sym typeface="Times"/>
              </a:rPr>
              <a:t>Θ(</a:t>
            </a:r>
            <a:r>
              <a:rPr lang="en-US" altLang="zh-CN" sz="1800" i="1" spc="48" dirty="0">
                <a:solidFill>
                  <a:srgbClr val="000000"/>
                </a:solidFill>
                <a:uFill>
                  <a:solidFill>
                    <a:srgbClr val="000000"/>
                  </a:solidFill>
                </a:uFill>
                <a:latin typeface="Times"/>
                <a:ea typeface="Times"/>
                <a:cs typeface="Times"/>
                <a:sym typeface="Times"/>
              </a:rPr>
              <a:t>n</a:t>
            </a:r>
            <a:r>
              <a:rPr lang="en-US" altLang="zh-CN" sz="1800" baseline="44499" dirty="0">
                <a:solidFill>
                  <a:srgbClr val="000000"/>
                </a:solidFill>
                <a:uFill>
                  <a:solidFill>
                    <a:srgbClr val="000000"/>
                  </a:solidFill>
                </a:uFill>
                <a:latin typeface="Times"/>
                <a:ea typeface="Times"/>
                <a:cs typeface="Times"/>
                <a:sym typeface="Times"/>
              </a:rPr>
              <a:t>log</a:t>
            </a:r>
            <a:r>
              <a:rPr lang="en-US" altLang="zh-CN" sz="1600" spc="200" baseline="26999" dirty="0">
                <a:solidFill>
                  <a:srgbClr val="000000"/>
                </a:solidFill>
                <a:uFill>
                  <a:solidFill>
                    <a:srgbClr val="000000"/>
                  </a:solidFill>
                </a:uFill>
                <a:latin typeface="Times"/>
                <a:ea typeface="Times"/>
                <a:cs typeface="Times"/>
                <a:sym typeface="Times"/>
              </a:rPr>
              <a:t>2</a:t>
            </a:r>
            <a:r>
              <a:rPr lang="en-US" altLang="zh-CN" sz="1800" spc="480" baseline="44499" dirty="0">
                <a:solidFill>
                  <a:srgbClr val="000000"/>
                </a:solidFill>
                <a:uFill>
                  <a:solidFill>
                    <a:srgbClr val="000000"/>
                  </a:solidFill>
                </a:uFill>
                <a:latin typeface="Times"/>
                <a:ea typeface="Times"/>
                <a:cs typeface="Times"/>
                <a:sym typeface="Times"/>
              </a:rPr>
              <a:t>7</a:t>
            </a:r>
            <a:r>
              <a:rPr lang="en-US" altLang="zh-CN" sz="1800" dirty="0">
                <a:solidFill>
                  <a:srgbClr val="000000"/>
                </a:solidFill>
                <a:latin typeface="Times"/>
                <a:ea typeface="Times"/>
                <a:cs typeface="Times"/>
                <a:sym typeface="Times"/>
              </a:rPr>
              <a:t>) =</a:t>
            </a:r>
            <a:r>
              <a:rPr lang="en-US" altLang="zh-CN" sz="1800" i="1" dirty="0">
                <a:solidFill>
                  <a:srgbClr val="000000"/>
                </a:solidFill>
                <a:latin typeface="Times"/>
                <a:ea typeface="Times"/>
                <a:cs typeface="Times"/>
                <a:sym typeface="Times"/>
              </a:rPr>
              <a:t> O</a:t>
            </a:r>
            <a:r>
              <a:rPr lang="en-US" altLang="zh-CN" sz="1800" dirty="0">
                <a:solidFill>
                  <a:srgbClr val="000000"/>
                </a:solidFill>
                <a:latin typeface="Times"/>
                <a:ea typeface="Times"/>
                <a:cs typeface="Times"/>
                <a:sym typeface="Times"/>
              </a:rPr>
              <a:t>(</a:t>
            </a:r>
            <a:r>
              <a:rPr lang="en-US" altLang="zh-CN" sz="1800" i="1" dirty="0">
                <a:solidFill>
                  <a:srgbClr val="000000"/>
                </a:solidFill>
                <a:latin typeface="Times"/>
                <a:ea typeface="Times"/>
                <a:cs typeface="Times"/>
                <a:sym typeface="Times"/>
              </a:rPr>
              <a:t>n</a:t>
            </a:r>
            <a:r>
              <a:rPr lang="en-US" altLang="zh-CN" sz="1800" baseline="40333" dirty="0">
                <a:solidFill>
                  <a:srgbClr val="000000"/>
                </a:solidFill>
                <a:latin typeface="Times"/>
                <a:ea typeface="Times"/>
                <a:cs typeface="Times"/>
                <a:sym typeface="Times"/>
              </a:rPr>
              <a:t>2.81</a:t>
            </a:r>
            <a:r>
              <a:rPr lang="en-US" altLang="zh-CN" sz="1800" dirty="0">
                <a:solidFill>
                  <a:srgbClr val="000000"/>
                </a:solidFill>
                <a:latin typeface="Times"/>
                <a:ea typeface="Times"/>
                <a:cs typeface="Times"/>
                <a:sym typeface="Times"/>
              </a:rPr>
              <a:t>)</a:t>
            </a:r>
            <a:endParaRPr lang="en-US" altLang="zh-CN" sz="1800" dirty="0">
              <a:solidFill>
                <a:srgbClr val="606060"/>
              </a:solidFill>
            </a:endParaRPr>
          </a:p>
          <a:p>
            <a:pPr>
              <a:lnSpc>
                <a:spcPct val="130000"/>
              </a:lnSpc>
            </a:pPr>
            <a:r>
              <a:rPr lang="en-US" altLang="zh-CN" sz="1800" dirty="0"/>
              <a:t>Q.  </a:t>
            </a:r>
            <a:r>
              <a:rPr lang="en-US" altLang="zh-CN" sz="1800" dirty="0">
                <a:solidFill>
                  <a:srgbClr val="000000"/>
                </a:solidFill>
              </a:rPr>
              <a:t>Multiply two 2-by-2 matrices with 6 scalar multiplications?</a:t>
            </a:r>
          </a:p>
          <a:p>
            <a:pPr>
              <a:lnSpc>
                <a:spcPct val="130000"/>
              </a:lnSpc>
            </a:pPr>
            <a:r>
              <a:rPr lang="en-US" altLang="zh-CN" sz="1800" dirty="0"/>
              <a:t>A.  </a:t>
            </a:r>
            <a:r>
              <a:rPr lang="en-US" altLang="zh-CN" sz="1800" dirty="0">
                <a:solidFill>
                  <a:srgbClr val="000000"/>
                </a:solidFill>
              </a:rPr>
              <a:t>Impossible.  </a:t>
            </a:r>
            <a:r>
              <a:rPr lang="en-US" altLang="zh-CN" sz="1800" dirty="0">
                <a:solidFill>
                  <a:srgbClr val="606060"/>
                </a:solidFill>
              </a:rPr>
              <a:t>[Hopcroft–Kerr, </a:t>
            </a:r>
            <a:r>
              <a:rPr lang="en-US" altLang="zh-CN" sz="1800" dirty="0" err="1">
                <a:solidFill>
                  <a:srgbClr val="606060"/>
                </a:solidFill>
              </a:rPr>
              <a:t>Winograd</a:t>
            </a:r>
            <a:r>
              <a:rPr lang="en-US" altLang="zh-CN" sz="1800" dirty="0">
                <a:solidFill>
                  <a:srgbClr val="606060"/>
                </a:solidFill>
              </a:rPr>
              <a:t> 1971]									</a:t>
            </a:r>
            <a:r>
              <a:rPr lang="el-GR" altLang="zh-CN" sz="1800" dirty="0">
                <a:solidFill>
                  <a:srgbClr val="000000"/>
                </a:solidFill>
                <a:latin typeface="Times"/>
                <a:ea typeface="Times"/>
                <a:cs typeface="Times"/>
                <a:sym typeface="Times"/>
              </a:rPr>
              <a:t>Θ(</a:t>
            </a:r>
            <a:r>
              <a:rPr lang="en-US" altLang="zh-CN" sz="1800" i="1" spc="48" dirty="0">
                <a:solidFill>
                  <a:srgbClr val="000000"/>
                </a:solidFill>
                <a:uFill>
                  <a:solidFill>
                    <a:srgbClr val="000000"/>
                  </a:solidFill>
                </a:uFill>
                <a:latin typeface="Times"/>
                <a:ea typeface="Times"/>
                <a:cs typeface="Times"/>
                <a:sym typeface="Times"/>
              </a:rPr>
              <a:t>n</a:t>
            </a:r>
            <a:r>
              <a:rPr lang="en-US" altLang="zh-CN" sz="1800" baseline="44499" dirty="0">
                <a:solidFill>
                  <a:srgbClr val="000000"/>
                </a:solidFill>
                <a:uFill>
                  <a:solidFill>
                    <a:srgbClr val="000000"/>
                  </a:solidFill>
                </a:uFill>
                <a:latin typeface="Times"/>
                <a:ea typeface="Times"/>
                <a:cs typeface="Times"/>
                <a:sym typeface="Times"/>
              </a:rPr>
              <a:t>log</a:t>
            </a:r>
            <a:r>
              <a:rPr lang="en-US" altLang="zh-CN" sz="1600" spc="200" baseline="26999" dirty="0">
                <a:solidFill>
                  <a:srgbClr val="000000"/>
                </a:solidFill>
                <a:uFill>
                  <a:solidFill>
                    <a:srgbClr val="000000"/>
                  </a:solidFill>
                </a:uFill>
                <a:latin typeface="Times"/>
                <a:ea typeface="Times"/>
                <a:cs typeface="Times"/>
                <a:sym typeface="Times"/>
              </a:rPr>
              <a:t>2</a:t>
            </a:r>
            <a:r>
              <a:rPr lang="en-US" altLang="zh-CN" sz="1800" spc="480" baseline="44499" dirty="0">
                <a:solidFill>
                  <a:srgbClr val="000000"/>
                </a:solidFill>
                <a:uFill>
                  <a:solidFill>
                    <a:srgbClr val="000000"/>
                  </a:solidFill>
                </a:uFill>
                <a:latin typeface="Times"/>
                <a:ea typeface="Times"/>
                <a:cs typeface="Times"/>
                <a:sym typeface="Times"/>
              </a:rPr>
              <a:t>6</a:t>
            </a:r>
            <a:r>
              <a:rPr lang="en-US" altLang="zh-CN" sz="1800" dirty="0">
                <a:solidFill>
                  <a:srgbClr val="000000"/>
                </a:solidFill>
                <a:latin typeface="Times"/>
                <a:ea typeface="Times"/>
                <a:cs typeface="Times"/>
                <a:sym typeface="Times"/>
              </a:rPr>
              <a:t>) =</a:t>
            </a:r>
            <a:r>
              <a:rPr lang="en-US" altLang="zh-CN" sz="1800" i="1" dirty="0">
                <a:solidFill>
                  <a:srgbClr val="000000"/>
                </a:solidFill>
                <a:latin typeface="Times"/>
                <a:ea typeface="Times"/>
                <a:cs typeface="Times"/>
                <a:sym typeface="Times"/>
              </a:rPr>
              <a:t> O</a:t>
            </a:r>
            <a:r>
              <a:rPr lang="en-US" altLang="zh-CN" sz="1800" dirty="0">
                <a:solidFill>
                  <a:srgbClr val="000000"/>
                </a:solidFill>
                <a:latin typeface="Times"/>
                <a:ea typeface="Times"/>
                <a:cs typeface="Times"/>
                <a:sym typeface="Times"/>
              </a:rPr>
              <a:t>(</a:t>
            </a:r>
            <a:r>
              <a:rPr lang="en-US" altLang="zh-CN" sz="1800" i="1" dirty="0">
                <a:solidFill>
                  <a:srgbClr val="000000"/>
                </a:solidFill>
                <a:latin typeface="Times"/>
                <a:ea typeface="Times"/>
                <a:cs typeface="Times"/>
                <a:sym typeface="Times"/>
              </a:rPr>
              <a:t>n</a:t>
            </a:r>
            <a:r>
              <a:rPr lang="en-US" altLang="zh-CN" sz="1800" baseline="40333" dirty="0">
                <a:solidFill>
                  <a:srgbClr val="000000"/>
                </a:solidFill>
                <a:latin typeface="Times"/>
                <a:ea typeface="Times"/>
                <a:cs typeface="Times"/>
                <a:sym typeface="Times"/>
              </a:rPr>
              <a:t>2.59</a:t>
            </a:r>
            <a:r>
              <a:rPr lang="en-US" altLang="zh-CN" sz="1800" dirty="0">
                <a:solidFill>
                  <a:srgbClr val="000000"/>
                </a:solidFill>
                <a:latin typeface="Times"/>
                <a:ea typeface="Times"/>
                <a:cs typeface="Times"/>
                <a:sym typeface="Times"/>
              </a:rPr>
              <a:t>)</a:t>
            </a:r>
          </a:p>
          <a:p>
            <a:pPr>
              <a:lnSpc>
                <a:spcPct val="130000"/>
              </a:lnSpc>
            </a:pPr>
            <a:r>
              <a:rPr lang="en-US" altLang="zh-CN" sz="1800" dirty="0"/>
              <a:t>Begun, the decimal wars have.  </a:t>
            </a:r>
            <a:r>
              <a:rPr lang="en-US" altLang="zh-CN" sz="1800" dirty="0">
                <a:solidFill>
                  <a:srgbClr val="606060"/>
                </a:solidFill>
              </a:rPr>
              <a:t>[Pan 1978, Bini et al., Schönhage, …]</a:t>
            </a:r>
          </a:p>
          <a:p>
            <a:pPr lvl="1">
              <a:lnSpc>
                <a:spcPct val="130000"/>
              </a:lnSpc>
            </a:pPr>
            <a:r>
              <a:rPr lang="en-US" altLang="zh-CN" sz="1600" dirty="0"/>
              <a:t>Two 70-by-70 matrices with 143,640 scalar multiplications.	</a:t>
            </a:r>
            <a:r>
              <a:rPr lang="en-US" altLang="zh-CN" sz="1600" i="1" dirty="0">
                <a:latin typeface="Times"/>
                <a:ea typeface="Times"/>
                <a:cs typeface="Times"/>
                <a:sym typeface="Times"/>
              </a:rPr>
              <a:t>O</a:t>
            </a:r>
            <a:r>
              <a:rPr lang="en-US" altLang="zh-CN" sz="1600" dirty="0">
                <a:latin typeface="Times"/>
                <a:ea typeface="Times"/>
                <a:cs typeface="Times"/>
                <a:sym typeface="Times"/>
              </a:rPr>
              <a:t>(</a:t>
            </a:r>
            <a:r>
              <a:rPr lang="en-US" altLang="zh-CN" sz="1600" i="1" dirty="0">
                <a:latin typeface="Times"/>
                <a:ea typeface="Times"/>
                <a:cs typeface="Times"/>
                <a:sym typeface="Times"/>
              </a:rPr>
              <a:t>n</a:t>
            </a:r>
            <a:r>
              <a:rPr lang="en-US" altLang="zh-CN" sz="1600" baseline="40333" dirty="0">
                <a:latin typeface="Times"/>
                <a:ea typeface="Times"/>
                <a:cs typeface="Times"/>
                <a:sym typeface="Times"/>
              </a:rPr>
              <a:t>2.7962</a:t>
            </a:r>
            <a:r>
              <a:rPr lang="en-US" altLang="zh-CN" sz="1600" dirty="0">
                <a:latin typeface="Times"/>
                <a:ea typeface="Times"/>
                <a:cs typeface="Times"/>
                <a:sym typeface="Times"/>
              </a:rPr>
              <a:t>)</a:t>
            </a:r>
          </a:p>
          <a:p>
            <a:pPr lvl="1">
              <a:lnSpc>
                <a:spcPct val="130000"/>
              </a:lnSpc>
            </a:pPr>
            <a:r>
              <a:rPr lang="en-US" altLang="zh-CN" sz="1600" dirty="0"/>
              <a:t>Two 48-by-48 matrices with 47,217 scalar multiplications. 	</a:t>
            </a:r>
            <a:r>
              <a:rPr lang="en-US" altLang="zh-CN" sz="1600" i="1" dirty="0">
                <a:latin typeface="Times"/>
                <a:ea typeface="Times"/>
                <a:cs typeface="Times"/>
                <a:sym typeface="Times"/>
              </a:rPr>
              <a:t>O</a:t>
            </a:r>
            <a:r>
              <a:rPr lang="en-US" altLang="zh-CN" sz="1600" dirty="0">
                <a:latin typeface="Times"/>
                <a:ea typeface="Times"/>
                <a:cs typeface="Times"/>
                <a:sym typeface="Times"/>
              </a:rPr>
              <a:t>(</a:t>
            </a:r>
            <a:r>
              <a:rPr lang="en-US" altLang="zh-CN" sz="1600" i="1" dirty="0">
                <a:latin typeface="Times"/>
                <a:ea typeface="Times"/>
                <a:cs typeface="Times"/>
                <a:sym typeface="Times"/>
              </a:rPr>
              <a:t>n</a:t>
            </a:r>
            <a:r>
              <a:rPr lang="en-US" altLang="zh-CN" sz="1600" baseline="40333" dirty="0">
                <a:latin typeface="Times"/>
                <a:ea typeface="Times"/>
                <a:cs typeface="Times"/>
                <a:sym typeface="Times"/>
              </a:rPr>
              <a:t>2.7801</a:t>
            </a:r>
            <a:r>
              <a:rPr lang="en-US" altLang="zh-CN" sz="1600" dirty="0">
                <a:latin typeface="Times"/>
                <a:ea typeface="Times"/>
                <a:cs typeface="Times"/>
                <a:sym typeface="Times"/>
              </a:rPr>
              <a:t>)</a:t>
            </a:r>
          </a:p>
          <a:p>
            <a:pPr lvl="1">
              <a:lnSpc>
                <a:spcPct val="130000"/>
              </a:lnSpc>
            </a:pPr>
            <a:r>
              <a:rPr lang="en-US" altLang="zh-CN" sz="1600" dirty="0"/>
              <a:t>A year later. 					</a:t>
            </a:r>
            <a:r>
              <a:rPr lang="en-US" altLang="zh-CN" sz="1600" i="1" dirty="0">
                <a:latin typeface="Times"/>
                <a:ea typeface="Times"/>
                <a:cs typeface="Times"/>
                <a:sym typeface="Times"/>
              </a:rPr>
              <a:t>O</a:t>
            </a:r>
            <a:r>
              <a:rPr lang="en-US" altLang="zh-CN" sz="1600" dirty="0">
                <a:latin typeface="Times"/>
                <a:ea typeface="Times"/>
                <a:cs typeface="Times"/>
                <a:sym typeface="Times"/>
              </a:rPr>
              <a:t>(</a:t>
            </a:r>
            <a:r>
              <a:rPr lang="en-US" altLang="zh-CN" sz="1600" i="1" dirty="0">
                <a:latin typeface="Times"/>
                <a:ea typeface="Times"/>
                <a:cs typeface="Times"/>
                <a:sym typeface="Times"/>
              </a:rPr>
              <a:t>n</a:t>
            </a:r>
            <a:r>
              <a:rPr lang="en-US" altLang="zh-CN" sz="1600" baseline="40333" dirty="0">
                <a:latin typeface="Times"/>
                <a:ea typeface="Times"/>
                <a:cs typeface="Times"/>
                <a:sym typeface="Times"/>
              </a:rPr>
              <a:t>2.7799</a:t>
            </a:r>
            <a:r>
              <a:rPr lang="en-US" altLang="zh-CN" sz="1600" dirty="0">
                <a:latin typeface="Times"/>
                <a:ea typeface="Times"/>
                <a:cs typeface="Times"/>
                <a:sym typeface="Times"/>
              </a:rPr>
              <a:t>)</a:t>
            </a:r>
          </a:p>
          <a:p>
            <a:pPr lvl="1">
              <a:lnSpc>
                <a:spcPct val="130000"/>
              </a:lnSpc>
            </a:pPr>
            <a:r>
              <a:rPr lang="en-US" altLang="zh-CN" sz="1600" dirty="0"/>
              <a:t>December 1979. 					</a:t>
            </a:r>
            <a:r>
              <a:rPr lang="en-US" altLang="zh-CN" sz="1600" i="1" dirty="0">
                <a:latin typeface="Times"/>
                <a:ea typeface="Times"/>
                <a:cs typeface="Times"/>
                <a:sym typeface="Times"/>
              </a:rPr>
              <a:t>O</a:t>
            </a:r>
            <a:r>
              <a:rPr lang="en-US" altLang="zh-CN" sz="1600" dirty="0">
                <a:latin typeface="Times"/>
                <a:ea typeface="Times"/>
                <a:cs typeface="Times"/>
                <a:sym typeface="Times"/>
              </a:rPr>
              <a:t>(</a:t>
            </a:r>
            <a:r>
              <a:rPr lang="en-US" altLang="zh-CN" sz="1600" i="1" dirty="0">
                <a:latin typeface="Times"/>
                <a:ea typeface="Times"/>
                <a:cs typeface="Times"/>
                <a:sym typeface="Times"/>
              </a:rPr>
              <a:t>n</a:t>
            </a:r>
            <a:r>
              <a:rPr lang="en-US" altLang="zh-CN" sz="1600" baseline="40333" dirty="0">
                <a:latin typeface="Times"/>
                <a:ea typeface="Times"/>
                <a:cs typeface="Times"/>
                <a:sym typeface="Times"/>
              </a:rPr>
              <a:t>2.521813</a:t>
            </a:r>
            <a:r>
              <a:rPr lang="en-US" altLang="zh-CN" sz="1600" dirty="0">
                <a:latin typeface="Times"/>
                <a:ea typeface="Times"/>
                <a:cs typeface="Times"/>
                <a:sym typeface="Times"/>
              </a:rPr>
              <a:t>)</a:t>
            </a:r>
          </a:p>
          <a:p>
            <a:pPr lvl="1">
              <a:lnSpc>
                <a:spcPct val="130000"/>
              </a:lnSpc>
            </a:pPr>
            <a:r>
              <a:rPr lang="en-US" altLang="zh-CN" sz="1600" dirty="0"/>
              <a:t>January 1980.					</a:t>
            </a:r>
            <a:r>
              <a:rPr lang="en-US" altLang="zh-CN" sz="1600" i="1" dirty="0">
                <a:latin typeface="Times"/>
                <a:ea typeface="Times"/>
                <a:cs typeface="Times"/>
                <a:sym typeface="Times"/>
              </a:rPr>
              <a:t>O</a:t>
            </a:r>
            <a:r>
              <a:rPr lang="en-US" altLang="zh-CN" sz="1600" dirty="0">
                <a:latin typeface="Times"/>
                <a:ea typeface="Times"/>
                <a:cs typeface="Times"/>
                <a:sym typeface="Times"/>
              </a:rPr>
              <a:t>(</a:t>
            </a:r>
            <a:r>
              <a:rPr lang="en-US" altLang="zh-CN" sz="1600" i="1" dirty="0">
                <a:latin typeface="Times"/>
                <a:ea typeface="Times"/>
                <a:cs typeface="Times"/>
                <a:sym typeface="Times"/>
              </a:rPr>
              <a:t>n</a:t>
            </a:r>
            <a:r>
              <a:rPr lang="en-US" altLang="zh-CN" sz="1600" baseline="40333" dirty="0">
                <a:latin typeface="Times"/>
                <a:ea typeface="Times"/>
                <a:cs typeface="Times"/>
                <a:sym typeface="Times"/>
              </a:rPr>
              <a:t>2.521801</a:t>
            </a:r>
            <a:r>
              <a:rPr lang="en-US" altLang="zh-CN" sz="1600" dirty="0">
                <a:latin typeface="Times"/>
                <a:ea typeface="Times"/>
                <a:cs typeface="Times"/>
                <a:sym typeface="Times"/>
              </a:rPr>
              <a:t>)</a:t>
            </a:r>
            <a:endParaRPr lang="en-US" altLang="zh-CN" sz="1600" dirty="0">
              <a:solidFill>
                <a:srgbClr val="606060"/>
              </a:solidFill>
            </a:endParaRPr>
          </a:p>
        </p:txBody>
      </p:sp>
      <p:pic>
        <p:nvPicPr>
          <p:cNvPr id="17412" name="Picture 1741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2941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03926"/>
            <a:ext cx="8229600" cy="1143000"/>
          </a:xfrm>
        </p:spPr>
        <p:txBody>
          <a:bodyPr/>
          <a:lstStyle/>
          <a:p>
            <a:r>
              <a:rPr lang="en-US" altLang="zh-CN" dirty="0"/>
              <a:t>History of arithmetic complexity of matrix multiplication</a:t>
            </a:r>
            <a:endParaRPr lang="en-US" altLang="en-US" dirty="0">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p>
        </p:txBody>
      </p:sp>
      <p:pic>
        <p:nvPicPr>
          <p:cNvPr id="2" name="图片 1"/>
          <p:cNvPicPr>
            <a:picLocks noChangeAspect="1"/>
          </p:cNvPicPr>
          <p:nvPr/>
        </p:nvPicPr>
        <p:blipFill>
          <a:blip r:embed="rId3"/>
          <a:stretch>
            <a:fillRect/>
          </a:stretch>
        </p:blipFill>
        <p:spPr>
          <a:xfrm>
            <a:off x="1871700" y="1168187"/>
            <a:ext cx="5400600" cy="5195006"/>
          </a:xfrm>
          <a:prstGeom prst="rect">
            <a:avLst/>
          </a:prstGeom>
        </p:spPr>
      </p:pic>
      <p:grpSp>
        <p:nvGrpSpPr>
          <p:cNvPr id="6" name="Group"/>
          <p:cNvGrpSpPr/>
          <p:nvPr/>
        </p:nvGrpSpPr>
        <p:grpSpPr>
          <a:xfrm>
            <a:off x="7236296" y="1700808"/>
            <a:ext cx="1218282" cy="4680520"/>
            <a:chOff x="-17908" y="0"/>
            <a:chExt cx="1833965" cy="5966179"/>
          </a:xfrm>
        </p:grpSpPr>
        <p:sp>
          <p:nvSpPr>
            <p:cNvPr id="7" name="Line"/>
            <p:cNvSpPr/>
            <p:nvPr/>
          </p:nvSpPr>
          <p:spPr>
            <a:xfrm flipV="1">
              <a:off x="632486" y="0"/>
              <a:ext cx="15301" cy="5966179"/>
            </a:xfrm>
            <a:prstGeom prst="line">
              <a:avLst/>
            </a:prstGeom>
            <a:noFill/>
            <a:ln w="19050" cap="flat">
              <a:solidFill>
                <a:srgbClr val="8D3124"/>
              </a:solidFill>
              <a:prstDash val="solid"/>
              <a:miter lim="400000"/>
              <a:headEnd type="triangle" w="med" len="sm"/>
              <a:tailEnd type="triangle" w="med" len="sm"/>
            </a:ln>
            <a:effectLst/>
          </p:spPr>
          <p:txBody>
            <a:bodyPr wrap="square" lIns="0" tIns="0" rIns="0" bIns="0" numCol="1" anchor="t">
              <a:noAutofit/>
            </a:bodyPr>
            <a:lstStyle/>
            <a:p>
              <a:pPr marL="61411" marR="61411" algn="l" defTabSz="457200">
                <a:defRPr sz="2200">
                  <a:solidFill>
                    <a:srgbClr val="000000"/>
                  </a:solidFill>
                </a:defRPr>
              </a:pPr>
              <a:endParaRPr/>
            </a:p>
          </p:txBody>
        </p:sp>
        <p:sp>
          <p:nvSpPr>
            <p:cNvPr id="8" name="galactic…"/>
            <p:cNvSpPr txBox="1"/>
            <p:nvPr/>
          </p:nvSpPr>
          <p:spPr>
            <a:xfrm>
              <a:off x="-17908" y="2103020"/>
              <a:ext cx="1833965" cy="1282878"/>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14300" tIns="114300" rIns="114300" bIns="114300" numCol="1" anchor="ctr">
              <a:spAutoFit/>
            </a:bodyPr>
            <a:lstStyle/>
            <a:p>
              <a:pPr>
                <a:lnSpc>
                  <a:spcPct val="140000"/>
                </a:lnSpc>
              </a:pPr>
              <a:r>
                <a:rPr lang="en-US" dirty="0"/>
                <a:t>G</a:t>
              </a:r>
              <a:r>
                <a:rPr dirty="0"/>
                <a:t>alactic</a:t>
              </a:r>
            </a:p>
            <a:p>
              <a:pPr>
                <a:lnSpc>
                  <a:spcPct val="140000"/>
                </a:lnSpc>
              </a:pPr>
              <a:r>
                <a:rPr dirty="0" err="1"/>
                <a:t>algoithms</a:t>
              </a:r>
              <a:endParaRPr dirty="0"/>
            </a:p>
          </p:txBody>
        </p:sp>
      </p:grpSp>
      <p:sp>
        <p:nvSpPr>
          <p:cNvPr id="9" name="number of arithmetic operations to multiply two n-by-n matrices"/>
          <p:cNvSpPr txBox="1"/>
          <p:nvPr/>
        </p:nvSpPr>
        <p:spPr>
          <a:xfrm>
            <a:off x="971600" y="6340937"/>
            <a:ext cx="779780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1">
                <a:latin typeface="Lucida Grande"/>
                <a:ea typeface="Lucida Grande"/>
                <a:cs typeface="Lucida Grande"/>
                <a:sym typeface="Lucida Grande"/>
              </a:defRPr>
            </a:lvl1pPr>
          </a:lstStyle>
          <a:p>
            <a:r>
              <a:rPr lang="en-US" dirty="0">
                <a:solidFill>
                  <a:srgbClr val="C00000"/>
                </a:solidFill>
              </a:rPr>
              <a:t>N</a:t>
            </a:r>
            <a:r>
              <a:rPr dirty="0">
                <a:solidFill>
                  <a:srgbClr val="C00000"/>
                </a:solidFill>
              </a:rPr>
              <a:t>umber of arithmetic operations to multiply two n-by-n matrices</a:t>
            </a:r>
            <a:r>
              <a:rPr lang="en-US" dirty="0">
                <a:solidFill>
                  <a:srgbClr val="C00000"/>
                </a:solidFill>
              </a:rPr>
              <a:t>.</a:t>
            </a:r>
            <a:endParaRPr dirty="0">
              <a:solidFill>
                <a:srgbClr val="C00000"/>
              </a:solidFill>
            </a:endParaRPr>
          </a:p>
        </p:txBody>
      </p:sp>
      <p:pic>
        <p:nvPicPr>
          <p:cNvPr id="18436" name="Picture 1843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4026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Master Theorem</a:t>
            </a:r>
          </a:p>
          <a:p>
            <a:r>
              <a:rPr lang="en-US" altLang="zh-CN" dirty="0"/>
              <a:t>Integer Multiplication</a:t>
            </a:r>
          </a:p>
          <a:p>
            <a:r>
              <a:rPr lang="en-US" altLang="zh-CN" dirty="0"/>
              <a:t>Matrix Multiplication</a:t>
            </a:r>
          </a:p>
          <a:p>
            <a:r>
              <a:rPr lang="en-US" altLang="zh-CN" dirty="0">
                <a:solidFill>
                  <a:srgbClr val="C00000"/>
                </a:solidFill>
              </a:rPr>
              <a:t>Convolution and FFT</a:t>
            </a:r>
          </a:p>
          <a:p>
            <a:endParaRPr lang="zh-CN" altLang="en-US" dirty="0"/>
          </a:p>
        </p:txBody>
      </p:sp>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27662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b="1" dirty="0"/>
              <a:t>Fourier theorem.  </a:t>
            </a:r>
            <a:r>
              <a:rPr lang="en-US" altLang="zh-CN" dirty="0">
                <a:solidFill>
                  <a:srgbClr val="606060"/>
                </a:solidFill>
                <a:uFill>
                  <a:solidFill>
                    <a:srgbClr val="606060"/>
                  </a:solidFill>
                </a:uFill>
              </a:rPr>
              <a:t>[Fourier, </a:t>
            </a:r>
            <a:r>
              <a:rPr lang="en-US" altLang="zh-CN" dirty="0" err="1">
                <a:solidFill>
                  <a:srgbClr val="606060"/>
                </a:solidFill>
                <a:uFill>
                  <a:solidFill>
                    <a:srgbClr val="606060"/>
                  </a:solidFill>
                </a:uFill>
              </a:rPr>
              <a:t>Dirichlet</a:t>
            </a:r>
            <a:r>
              <a:rPr lang="en-US" altLang="zh-CN" dirty="0">
                <a:solidFill>
                  <a:srgbClr val="606060"/>
                </a:solidFill>
                <a:uFill>
                  <a:solidFill>
                    <a:srgbClr val="606060"/>
                  </a:solidFill>
                </a:uFill>
              </a:rPr>
              <a:t>, Riemann]  </a:t>
            </a:r>
            <a:r>
              <a:rPr lang="en-US" altLang="zh-CN" dirty="0">
                <a:solidFill>
                  <a:srgbClr val="000000"/>
                </a:solidFill>
                <a:uFill>
                  <a:solidFill>
                    <a:srgbClr val="000000"/>
                  </a:solidFill>
                </a:uFill>
              </a:rPr>
              <a:t>Any (sufficiently smooth) periodic function can be expressed as the sum of a series of sinusoids. </a:t>
            </a:r>
          </a:p>
          <a:p>
            <a:endParaRPr lang="zh-CN" altLang="en-US" dirty="0"/>
          </a:p>
        </p:txBody>
      </p:sp>
      <p:pic>
        <p:nvPicPr>
          <p:cNvPr id="4" name="sawtooth1.png" descr="sawtooth1.png"/>
          <p:cNvPicPr>
            <a:picLocks/>
          </p:cNvPicPr>
          <p:nvPr/>
        </p:nvPicPr>
        <p:blipFill>
          <a:blip r:embed="rId3"/>
          <a:stretch>
            <a:fillRect/>
          </a:stretch>
        </p:blipFill>
        <p:spPr>
          <a:xfrm>
            <a:off x="192678" y="2780928"/>
            <a:ext cx="8498519" cy="2592288"/>
          </a:xfrm>
          <a:prstGeom prst="rect">
            <a:avLst/>
          </a:prstGeom>
          <a:ln w="12700">
            <a:miter lim="400000"/>
          </a:ln>
        </p:spPr>
      </p:pic>
      <p:pic>
        <p:nvPicPr>
          <p:cNvPr id="5" name="sawtooth5.png" descr="sawtooth5.png"/>
          <p:cNvPicPr>
            <a:picLocks/>
          </p:cNvPicPr>
          <p:nvPr/>
        </p:nvPicPr>
        <p:blipFill>
          <a:blip r:embed="rId4"/>
          <a:stretch>
            <a:fillRect/>
          </a:stretch>
        </p:blipFill>
        <p:spPr>
          <a:xfrm>
            <a:off x="192678" y="2780928"/>
            <a:ext cx="8498519" cy="2592288"/>
          </a:xfrm>
          <a:prstGeom prst="rect">
            <a:avLst/>
          </a:prstGeom>
          <a:ln w="12700">
            <a:miter lim="400000"/>
          </a:ln>
        </p:spPr>
      </p:pic>
      <p:pic>
        <p:nvPicPr>
          <p:cNvPr id="6" name="sawtooth10.png" descr="sawtooth10.png"/>
          <p:cNvPicPr>
            <a:picLocks/>
          </p:cNvPicPr>
          <p:nvPr/>
        </p:nvPicPr>
        <p:blipFill>
          <a:blip r:embed="rId5"/>
          <a:stretch>
            <a:fillRect/>
          </a:stretch>
        </p:blipFill>
        <p:spPr>
          <a:xfrm>
            <a:off x="192678" y="2780928"/>
            <a:ext cx="8498519" cy="2592288"/>
          </a:xfrm>
          <a:prstGeom prst="rect">
            <a:avLst/>
          </a:prstGeom>
          <a:ln w="12700">
            <a:miter lim="400000"/>
          </a:ln>
        </p:spPr>
      </p:pic>
      <p:pic>
        <p:nvPicPr>
          <p:cNvPr id="7" name="sawtooth100.png" descr="sawtooth100.png"/>
          <p:cNvPicPr>
            <a:picLocks/>
          </p:cNvPicPr>
          <p:nvPr/>
        </p:nvPicPr>
        <p:blipFill>
          <a:blip r:embed="rId6"/>
          <a:stretch>
            <a:fillRect/>
          </a:stretch>
        </p:blipFill>
        <p:spPr>
          <a:xfrm>
            <a:off x="189856" y="2780928"/>
            <a:ext cx="8496944" cy="2592288"/>
          </a:xfrm>
          <a:prstGeom prst="rect">
            <a:avLst/>
          </a:prstGeom>
          <a:ln w="12700">
            <a:miter lim="400000"/>
          </a:ln>
        </p:spPr>
      </p:pic>
      <p:grpSp>
        <p:nvGrpSpPr>
          <p:cNvPr id="8" name="Group"/>
          <p:cNvGrpSpPr/>
          <p:nvPr/>
        </p:nvGrpSpPr>
        <p:grpSpPr>
          <a:xfrm>
            <a:off x="5614808" y="5201567"/>
            <a:ext cx="753170" cy="257278"/>
            <a:chOff x="0" y="0"/>
            <a:chExt cx="1079500" cy="431800"/>
          </a:xfrm>
        </p:grpSpPr>
        <p:sp>
          <p:nvSpPr>
            <p:cNvPr id="9" name="Rectangle"/>
            <p:cNvSpPr/>
            <p:nvPr/>
          </p:nvSpPr>
          <p:spPr>
            <a:xfrm>
              <a:off x="0" y="0"/>
              <a:ext cx="1079500" cy="431800"/>
            </a:xfrm>
            <a:prstGeom prst="rect">
              <a:avLst/>
            </a:prstGeom>
            <a:solidFill>
              <a:srgbClr val="FFFFFF"/>
            </a:solidFill>
            <a:ln w="12700" cap="flat">
              <a:noFill/>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a:p>
          </p:txBody>
        </p:sp>
        <p:sp>
          <p:nvSpPr>
            <p:cNvPr id="10" name="n = 1"/>
            <p:cNvSpPr txBox="1"/>
            <p:nvPr/>
          </p:nvSpPr>
          <p:spPr>
            <a:xfrm>
              <a:off x="19087" y="71543"/>
              <a:ext cx="484523" cy="292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p>
              <a:pPr>
                <a:buClr>
                  <a:srgbClr val="D81E00"/>
                </a:buClr>
                <a:buFont typeface="Times"/>
                <a:defRPr>
                  <a:solidFill>
                    <a:srgbClr val="000000"/>
                  </a:solidFill>
                </a:defRPr>
              </a:pPr>
              <a:r>
                <a:rPr sz="1800" i="1">
                  <a:uFill>
                    <a:solidFill>
                      <a:srgbClr val="000000"/>
                    </a:solidFill>
                  </a:uFill>
                  <a:latin typeface="Times"/>
                  <a:ea typeface="Times"/>
                  <a:cs typeface="Times"/>
                  <a:sym typeface="Times"/>
                </a:rPr>
                <a:t>n</a:t>
              </a:r>
              <a:r>
                <a:rPr sz="1800">
                  <a:uFill>
                    <a:solidFill>
                      <a:srgbClr val="000000"/>
                    </a:solidFill>
                  </a:uFill>
                  <a:latin typeface="Times"/>
                  <a:ea typeface="Times"/>
                  <a:cs typeface="Times"/>
                  <a:sym typeface="Times"/>
                </a:rPr>
                <a:t> = 1</a:t>
              </a:r>
            </a:p>
          </p:txBody>
        </p:sp>
      </p:grpSp>
      <p:grpSp>
        <p:nvGrpSpPr>
          <p:cNvPr id="11" name="Group"/>
          <p:cNvGrpSpPr/>
          <p:nvPr/>
        </p:nvGrpSpPr>
        <p:grpSpPr>
          <a:xfrm>
            <a:off x="5614808" y="5201567"/>
            <a:ext cx="753170" cy="257278"/>
            <a:chOff x="0" y="0"/>
            <a:chExt cx="1079500" cy="431800"/>
          </a:xfrm>
        </p:grpSpPr>
        <p:sp>
          <p:nvSpPr>
            <p:cNvPr id="12" name="Rectangle"/>
            <p:cNvSpPr/>
            <p:nvPr/>
          </p:nvSpPr>
          <p:spPr>
            <a:xfrm>
              <a:off x="0" y="0"/>
              <a:ext cx="1079500" cy="431800"/>
            </a:xfrm>
            <a:prstGeom prst="rect">
              <a:avLst/>
            </a:prstGeom>
            <a:solidFill>
              <a:srgbClr val="FFFFFF"/>
            </a:solidFill>
            <a:ln w="12700" cap="flat">
              <a:noFill/>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a:p>
          </p:txBody>
        </p:sp>
        <p:sp>
          <p:nvSpPr>
            <p:cNvPr id="13" name="n = 5"/>
            <p:cNvSpPr txBox="1"/>
            <p:nvPr/>
          </p:nvSpPr>
          <p:spPr>
            <a:xfrm>
              <a:off x="19087" y="71543"/>
              <a:ext cx="484523" cy="292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p>
              <a:pPr>
                <a:buClr>
                  <a:srgbClr val="D81E00"/>
                </a:buClr>
                <a:buFont typeface="Times"/>
                <a:defRPr>
                  <a:solidFill>
                    <a:srgbClr val="000000"/>
                  </a:solidFill>
                </a:defRPr>
              </a:pPr>
              <a:r>
                <a:rPr sz="1800" i="1">
                  <a:uFill>
                    <a:solidFill>
                      <a:srgbClr val="000000"/>
                    </a:solidFill>
                  </a:uFill>
                  <a:latin typeface="Times"/>
                  <a:ea typeface="Times"/>
                  <a:cs typeface="Times"/>
                  <a:sym typeface="Times"/>
                </a:rPr>
                <a:t>n</a:t>
              </a:r>
              <a:r>
                <a:rPr sz="1800">
                  <a:uFill>
                    <a:solidFill>
                      <a:srgbClr val="000000"/>
                    </a:solidFill>
                  </a:uFill>
                  <a:latin typeface="Times"/>
                  <a:ea typeface="Times"/>
                  <a:cs typeface="Times"/>
                  <a:sym typeface="Times"/>
                </a:rPr>
                <a:t> = 5</a:t>
              </a:r>
            </a:p>
          </p:txBody>
        </p:sp>
      </p:grpSp>
      <p:grpSp>
        <p:nvGrpSpPr>
          <p:cNvPr id="14" name="Group"/>
          <p:cNvGrpSpPr/>
          <p:nvPr/>
        </p:nvGrpSpPr>
        <p:grpSpPr>
          <a:xfrm>
            <a:off x="5614808" y="5201567"/>
            <a:ext cx="753170" cy="257278"/>
            <a:chOff x="0" y="0"/>
            <a:chExt cx="1079500" cy="431800"/>
          </a:xfrm>
        </p:grpSpPr>
        <p:sp>
          <p:nvSpPr>
            <p:cNvPr id="15" name="Rectangle"/>
            <p:cNvSpPr/>
            <p:nvPr/>
          </p:nvSpPr>
          <p:spPr>
            <a:xfrm>
              <a:off x="0" y="0"/>
              <a:ext cx="1079500" cy="431800"/>
            </a:xfrm>
            <a:prstGeom prst="rect">
              <a:avLst/>
            </a:prstGeom>
            <a:solidFill>
              <a:srgbClr val="FFFFFF"/>
            </a:solidFill>
            <a:ln w="12700" cap="flat">
              <a:noFill/>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a:p>
          </p:txBody>
        </p:sp>
        <p:sp>
          <p:nvSpPr>
            <p:cNvPr id="16" name="n = 10"/>
            <p:cNvSpPr txBox="1"/>
            <p:nvPr/>
          </p:nvSpPr>
          <p:spPr>
            <a:xfrm>
              <a:off x="19087" y="71543"/>
              <a:ext cx="598823" cy="292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p>
              <a:pPr>
                <a:buClr>
                  <a:srgbClr val="D81E00"/>
                </a:buClr>
                <a:buFont typeface="Times"/>
                <a:defRPr>
                  <a:solidFill>
                    <a:srgbClr val="000000"/>
                  </a:solidFill>
                </a:defRPr>
              </a:pPr>
              <a:r>
                <a:rPr sz="1800" i="1">
                  <a:uFill>
                    <a:solidFill>
                      <a:srgbClr val="000000"/>
                    </a:solidFill>
                  </a:uFill>
                  <a:latin typeface="Times"/>
                  <a:ea typeface="Times"/>
                  <a:cs typeface="Times"/>
                  <a:sym typeface="Times"/>
                </a:rPr>
                <a:t>n</a:t>
              </a:r>
              <a:r>
                <a:rPr sz="1800">
                  <a:uFill>
                    <a:solidFill>
                      <a:srgbClr val="000000"/>
                    </a:solidFill>
                  </a:uFill>
                  <a:latin typeface="Times"/>
                  <a:ea typeface="Times"/>
                  <a:cs typeface="Times"/>
                  <a:sym typeface="Times"/>
                </a:rPr>
                <a:t> = 10</a:t>
              </a:r>
            </a:p>
          </p:txBody>
        </p:sp>
      </p:grpSp>
      <p:grpSp>
        <p:nvGrpSpPr>
          <p:cNvPr id="17" name="Group"/>
          <p:cNvGrpSpPr/>
          <p:nvPr/>
        </p:nvGrpSpPr>
        <p:grpSpPr>
          <a:xfrm>
            <a:off x="5614808" y="5201567"/>
            <a:ext cx="753170" cy="257278"/>
            <a:chOff x="0" y="0"/>
            <a:chExt cx="1079500" cy="431800"/>
          </a:xfrm>
        </p:grpSpPr>
        <p:sp>
          <p:nvSpPr>
            <p:cNvPr id="18" name="Rectangle"/>
            <p:cNvSpPr/>
            <p:nvPr/>
          </p:nvSpPr>
          <p:spPr>
            <a:xfrm>
              <a:off x="0" y="0"/>
              <a:ext cx="1079500" cy="431800"/>
            </a:xfrm>
            <a:prstGeom prst="rect">
              <a:avLst/>
            </a:prstGeom>
            <a:solidFill>
              <a:srgbClr val="FFFFFF"/>
            </a:solidFill>
            <a:ln w="12700" cap="flat">
              <a:noFill/>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a:p>
          </p:txBody>
        </p:sp>
        <p:sp>
          <p:nvSpPr>
            <p:cNvPr id="19" name="n = 100"/>
            <p:cNvSpPr txBox="1"/>
            <p:nvPr/>
          </p:nvSpPr>
          <p:spPr>
            <a:xfrm>
              <a:off x="19087" y="71543"/>
              <a:ext cx="713123" cy="292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p>
              <a:pPr>
                <a:buClr>
                  <a:srgbClr val="D81E00"/>
                </a:buClr>
                <a:buFont typeface="Times"/>
                <a:defRPr>
                  <a:solidFill>
                    <a:srgbClr val="000000"/>
                  </a:solidFill>
                </a:defRPr>
              </a:pPr>
              <a:r>
                <a:rPr sz="1800" i="1">
                  <a:uFill>
                    <a:solidFill>
                      <a:srgbClr val="000000"/>
                    </a:solidFill>
                  </a:uFill>
                  <a:latin typeface="Times"/>
                  <a:ea typeface="Times"/>
                  <a:cs typeface="Times"/>
                  <a:sym typeface="Times"/>
                </a:rPr>
                <a:t>n</a:t>
              </a:r>
              <a:r>
                <a:rPr sz="1800">
                  <a:uFill>
                    <a:solidFill>
                      <a:srgbClr val="000000"/>
                    </a:solidFill>
                  </a:uFill>
                  <a:latin typeface="Times"/>
                  <a:ea typeface="Times"/>
                  <a:cs typeface="Times"/>
                  <a:sym typeface="Times"/>
                </a:rPr>
                <a:t> = 100</a:t>
              </a:r>
            </a:p>
          </p:txBody>
        </p:sp>
      </p:grpSp>
      <p:sp>
        <p:nvSpPr>
          <p:cNvPr id="20" name="t"/>
          <p:cNvSpPr txBox="1"/>
          <p:nvPr/>
        </p:nvSpPr>
        <p:spPr>
          <a:xfrm>
            <a:off x="12282942" y="5115471"/>
            <a:ext cx="8860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buClr>
                <a:srgbClr val="606060"/>
              </a:buClr>
              <a:buFont typeface="Times"/>
              <a:defRPr i="1">
                <a:solidFill>
                  <a:srgbClr val="606060"/>
                </a:solidFill>
                <a:uFill>
                  <a:solidFill>
                    <a:srgbClr val="606060"/>
                  </a:solidFill>
                </a:uFill>
                <a:latin typeface="Times"/>
                <a:ea typeface="Times"/>
                <a:cs typeface="Times"/>
                <a:sym typeface="Times"/>
              </a:defRPr>
            </a:lvl1pPr>
          </a:lstStyle>
          <a:p>
            <a:r>
              <a:t>t</a:t>
            </a:r>
          </a:p>
        </p:txBody>
      </p:sp>
      <p:sp>
        <p:nvSpPr>
          <p:cNvPr id="21" name="Line"/>
          <p:cNvSpPr/>
          <p:nvPr/>
        </p:nvSpPr>
        <p:spPr>
          <a:xfrm>
            <a:off x="202" y="4966457"/>
            <a:ext cx="8753711" cy="1345"/>
          </a:xfrm>
          <a:prstGeom prst="line">
            <a:avLst/>
          </a:prstGeom>
          <a:ln>
            <a:solidFill>
              <a:srgbClr val="606060">
                <a:alpha val="25000"/>
              </a:srgbClr>
            </a:solidFill>
            <a:tailEnd type="triangle"/>
          </a:ln>
        </p:spPr>
        <p:txBody>
          <a:bodyPr lIns="0" tIns="0" rIns="0" bIns="0"/>
          <a:lstStyle/>
          <a:p>
            <a:pPr algn="l" defTabSz="457200">
              <a:lnSpc>
                <a:spcPct val="100000"/>
              </a:lnSpc>
              <a:buClrTx/>
              <a:buFontTx/>
              <a:tabLst/>
              <a:defRPr sz="1200">
                <a:solidFill>
                  <a:srgbClr val="000000"/>
                </a:solidFill>
              </a:defRPr>
            </a:pPr>
            <a:endParaRPr/>
          </a:p>
        </p:txBody>
      </p:sp>
      <p:pic>
        <p:nvPicPr>
          <p:cNvPr id="22" name="Image" descr="Image"/>
          <p:cNvPicPr>
            <a:picLocks noChangeAspect="1"/>
          </p:cNvPicPr>
          <p:nvPr/>
        </p:nvPicPr>
        <p:blipFill>
          <a:blip r:embed="rId7"/>
          <a:stretch>
            <a:fillRect/>
          </a:stretch>
        </p:blipFill>
        <p:spPr>
          <a:xfrm>
            <a:off x="2843808" y="5150364"/>
            <a:ext cx="1508016" cy="481130"/>
          </a:xfrm>
          <a:prstGeom prst="rect">
            <a:avLst/>
          </a:prstGeom>
          <a:ln w="12700">
            <a:miter lim="400000"/>
          </a:ln>
        </p:spPr>
      </p:pic>
      <p:pic>
        <p:nvPicPr>
          <p:cNvPr id="24" name="Picture 23"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2080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P spid="7" grpId="0" animBg="1" advAuto="0"/>
      <p:bldP spid="11" grpId="0" animBg="1" advAuto="0"/>
      <p:bldP spid="14" grpId="0" animBg="1" advAuto="0"/>
      <p:bldP spid="17"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domain vs. frequency domain</a:t>
            </a:r>
            <a:endParaRPr lang="zh-CN" altLang="en-US" dirty="0"/>
          </a:p>
        </p:txBody>
      </p:sp>
      <p:sp>
        <p:nvSpPr>
          <p:cNvPr id="3" name="内容占位符 2"/>
          <p:cNvSpPr>
            <a:spLocks noGrp="1"/>
          </p:cNvSpPr>
          <p:nvPr>
            <p:ph idx="1"/>
          </p:nvPr>
        </p:nvSpPr>
        <p:spPr/>
        <p:txBody>
          <a:bodyPr/>
          <a:lstStyle/>
          <a:p>
            <a:r>
              <a:rPr lang="en-US" altLang="zh-CN" dirty="0"/>
              <a:t>Signal.  </a:t>
            </a:r>
            <a:r>
              <a:rPr lang="en-US" altLang="zh-CN" dirty="0">
                <a:solidFill>
                  <a:srgbClr val="606060"/>
                </a:solidFill>
                <a:uFill>
                  <a:solidFill>
                    <a:srgbClr val="606060"/>
                  </a:solidFill>
                </a:uFill>
              </a:rPr>
              <a:t>[touch tone button 1]</a:t>
            </a:r>
          </a:p>
          <a:p>
            <a:endParaRPr lang="en-US" altLang="zh-CN" dirty="0"/>
          </a:p>
          <a:p>
            <a:endParaRPr lang="en-US" altLang="zh-CN" dirty="0"/>
          </a:p>
          <a:p>
            <a:endParaRPr lang="en-US" altLang="zh-CN" dirty="0"/>
          </a:p>
          <a:p>
            <a:r>
              <a:rPr lang="en-US" altLang="zh-CN" dirty="0"/>
              <a:t>Time domain.</a:t>
            </a:r>
          </a:p>
          <a:p>
            <a:endParaRPr lang="en-US" altLang="zh-CN" dirty="0"/>
          </a:p>
          <a:p>
            <a:endParaRPr lang="en-US" altLang="zh-CN" dirty="0"/>
          </a:p>
          <a:p>
            <a:endParaRPr lang="en-US" altLang="zh-CN" dirty="0"/>
          </a:p>
          <a:p>
            <a:r>
              <a:rPr lang="en-US" altLang="zh-CN" dirty="0"/>
              <a:t>Frequency domain.</a:t>
            </a:r>
          </a:p>
          <a:p>
            <a:endParaRPr lang="zh-CN" altLang="en-US" dirty="0"/>
          </a:p>
        </p:txBody>
      </p:sp>
      <p:pic>
        <p:nvPicPr>
          <p:cNvPr id="4" name="image.pdf" descr="image.pdf"/>
          <p:cNvPicPr>
            <a:picLocks/>
          </p:cNvPicPr>
          <p:nvPr/>
        </p:nvPicPr>
        <p:blipFill>
          <a:blip r:embed="rId5"/>
          <a:stretch>
            <a:fillRect/>
          </a:stretch>
        </p:blipFill>
        <p:spPr>
          <a:xfrm>
            <a:off x="1979712" y="2132856"/>
            <a:ext cx="5184576" cy="360040"/>
          </a:xfrm>
          <a:prstGeom prst="rect">
            <a:avLst/>
          </a:prstGeom>
          <a:ln w="12700">
            <a:miter lim="400000"/>
          </a:ln>
        </p:spPr>
      </p:pic>
      <p:pic>
        <p:nvPicPr>
          <p:cNvPr id="5" name="Embedded Sound 1-1.mov" descr="Embedded Sound 1-1.mov"/>
          <p:cNvPicPr>
            <a:picLocks/>
          </p:cNvPicPr>
          <p:nvPr>
            <a:videoFile r:link="rId2"/>
            <p:extLst>
              <p:ext uri="{DAA4B4D4-6D71-4841-9C94-3DE7FCFB9230}">
                <p14:media xmlns:p14="http://schemas.microsoft.com/office/powerpoint/2010/main" r:embed="rId1"/>
              </p:ext>
            </p:extLst>
          </p:nvPr>
        </p:nvPicPr>
        <p:blipFill>
          <a:blip r:embed="rId6"/>
          <a:stretch>
            <a:fillRect/>
          </a:stretch>
        </p:blipFill>
        <p:spPr>
          <a:xfrm>
            <a:off x="7207646" y="1794259"/>
            <a:ext cx="440268" cy="440268"/>
          </a:xfrm>
          <a:prstGeom prst="rect">
            <a:avLst/>
          </a:prstGeom>
          <a:ln w="12700">
            <a:miter lim="400000"/>
          </a:ln>
        </p:spPr>
      </p:pic>
      <p:pic>
        <p:nvPicPr>
          <p:cNvPr id="6" name="Image" descr="Image"/>
          <p:cNvPicPr>
            <a:picLocks noChangeAspect="1"/>
          </p:cNvPicPr>
          <p:nvPr/>
        </p:nvPicPr>
        <p:blipFill>
          <a:blip r:embed="rId7"/>
          <a:stretch>
            <a:fillRect/>
          </a:stretch>
        </p:blipFill>
        <p:spPr>
          <a:xfrm>
            <a:off x="7668344" y="1916832"/>
            <a:ext cx="752686" cy="752686"/>
          </a:xfrm>
          <a:prstGeom prst="rect">
            <a:avLst/>
          </a:prstGeom>
          <a:ln w="12700">
            <a:miter lim="400000"/>
          </a:ln>
        </p:spPr>
      </p:pic>
      <p:grpSp>
        <p:nvGrpSpPr>
          <p:cNvPr id="7" name="Group"/>
          <p:cNvGrpSpPr/>
          <p:nvPr/>
        </p:nvGrpSpPr>
        <p:grpSpPr>
          <a:xfrm>
            <a:off x="3491880" y="3025552"/>
            <a:ext cx="5328592" cy="1422932"/>
            <a:chOff x="0" y="0"/>
            <a:chExt cx="7321830" cy="2404533"/>
          </a:xfrm>
        </p:grpSpPr>
        <p:pic>
          <p:nvPicPr>
            <p:cNvPr id="8" name="Picture 3.png" descr="Picture 3.png"/>
            <p:cNvPicPr>
              <a:picLocks/>
            </p:cNvPicPr>
            <p:nvPr/>
          </p:nvPicPr>
          <p:blipFill>
            <a:blip r:embed="rId8"/>
            <a:srcRect t="50102" b="73"/>
            <a:stretch>
              <a:fillRect/>
            </a:stretch>
          </p:blipFill>
          <p:spPr>
            <a:xfrm>
              <a:off x="1266469" y="0"/>
              <a:ext cx="6055362" cy="2404534"/>
            </a:xfrm>
            <a:prstGeom prst="rect">
              <a:avLst/>
            </a:prstGeom>
            <a:ln w="12700" cap="flat">
              <a:noFill/>
              <a:miter lim="400000"/>
            </a:ln>
            <a:effectLst/>
          </p:spPr>
        </p:pic>
        <p:sp>
          <p:nvSpPr>
            <p:cNvPr id="9" name="sound…"/>
            <p:cNvSpPr txBox="1"/>
            <p:nvPr/>
          </p:nvSpPr>
          <p:spPr>
            <a:xfrm>
              <a:off x="0" y="826064"/>
              <a:ext cx="933450" cy="525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defRPr b="1">
                  <a:solidFill>
                    <a:srgbClr val="000000"/>
                  </a:solidFill>
                  <a:latin typeface="Lucida Grande"/>
                  <a:ea typeface="Lucida Grande"/>
                  <a:cs typeface="Lucida Grande"/>
                  <a:sym typeface="Lucida Grande"/>
                </a:defRPr>
              </a:pPr>
              <a:r>
                <a:t>sound</a:t>
              </a:r>
            </a:p>
            <a:p>
              <a:pPr>
                <a:defRPr b="1">
                  <a:solidFill>
                    <a:srgbClr val="000000"/>
                  </a:solidFill>
                  <a:latin typeface="Lucida Grande"/>
                  <a:ea typeface="Lucida Grande"/>
                  <a:cs typeface="Lucida Grande"/>
                  <a:sym typeface="Lucida Grande"/>
                </a:defRPr>
              </a:pPr>
              <a:r>
                <a:t>pressure</a:t>
              </a:r>
            </a:p>
          </p:txBody>
        </p:sp>
      </p:grpSp>
      <p:grpSp>
        <p:nvGrpSpPr>
          <p:cNvPr id="10" name="Group"/>
          <p:cNvGrpSpPr/>
          <p:nvPr/>
        </p:nvGrpSpPr>
        <p:grpSpPr>
          <a:xfrm>
            <a:off x="3327529" y="4918143"/>
            <a:ext cx="5359272" cy="1390583"/>
            <a:chOff x="0" y="0"/>
            <a:chExt cx="7432313" cy="2325512"/>
          </a:xfrm>
        </p:grpSpPr>
        <p:pic>
          <p:nvPicPr>
            <p:cNvPr id="11" name="Picture 3.png" descr="Picture 3.png"/>
            <p:cNvPicPr>
              <a:picLocks/>
            </p:cNvPicPr>
            <p:nvPr/>
          </p:nvPicPr>
          <p:blipFill>
            <a:blip r:embed="rId8"/>
            <a:srcRect b="51763"/>
            <a:stretch>
              <a:fillRect/>
            </a:stretch>
          </p:blipFill>
          <p:spPr>
            <a:xfrm>
              <a:off x="1376952" y="0"/>
              <a:ext cx="6055361" cy="2325512"/>
            </a:xfrm>
            <a:prstGeom prst="rect">
              <a:avLst/>
            </a:prstGeom>
            <a:ln w="12700" cap="flat">
              <a:noFill/>
              <a:miter lim="400000"/>
            </a:ln>
            <a:effectLst/>
          </p:spPr>
        </p:pic>
        <p:sp>
          <p:nvSpPr>
            <p:cNvPr id="12" name="Rectangle"/>
            <p:cNvSpPr/>
            <p:nvPr/>
          </p:nvSpPr>
          <p:spPr>
            <a:xfrm>
              <a:off x="1364252" y="958991"/>
              <a:ext cx="279401" cy="469901"/>
            </a:xfrm>
            <a:prstGeom prst="rect">
              <a:avLst/>
            </a:prstGeom>
            <a:solidFill>
              <a:srgbClr val="FFFFFF"/>
            </a:solidFill>
            <a:ln w="12700" cap="flat">
              <a:noFill/>
              <a:miter lim="400000"/>
            </a:ln>
            <a:effectLst/>
          </p:spPr>
          <p:txBody>
            <a:bodyPr wrap="square" lIns="139700" tIns="139700" rIns="139700" bIns="139700" numCol="1" anchor="t">
              <a:noAutofit/>
            </a:bodyPr>
            <a:lstStyle/>
            <a:p>
              <a:pPr marL="58702" marR="58702" algn="l" defTabSz="457200">
                <a:buClr>
                  <a:srgbClr val="606060"/>
                </a:buClr>
                <a:defRPr>
                  <a:solidFill>
                    <a:srgbClr val="606060"/>
                  </a:solidFill>
                  <a:uFill>
                    <a:solidFill>
                      <a:srgbClr val="606060"/>
                    </a:solidFill>
                  </a:uFill>
                </a:defRPr>
              </a:pPr>
              <a:endParaRPr/>
            </a:p>
          </p:txBody>
        </p:sp>
        <p:sp>
          <p:nvSpPr>
            <p:cNvPr id="13" name="0.5"/>
            <p:cNvSpPr/>
            <p:nvPr/>
          </p:nvSpPr>
          <p:spPr>
            <a:xfrm>
              <a:off x="1347123" y="341770"/>
              <a:ext cx="287934" cy="139752"/>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457200">
                <a:defRPr sz="1200" b="1">
                  <a:solidFill>
                    <a:srgbClr val="000000"/>
                  </a:solidFill>
                  <a:latin typeface="Lucida Sans Typewriter"/>
                  <a:ea typeface="Lucida Sans Typewriter"/>
                  <a:cs typeface="Lucida Sans Typewriter"/>
                  <a:sym typeface="Lucida Sans Typewriter"/>
                </a:defRPr>
              </a:lvl1pPr>
            </a:lstStyle>
            <a:p>
              <a:r>
                <a:rPr dirty="0"/>
                <a:t>0.5</a:t>
              </a:r>
            </a:p>
          </p:txBody>
        </p:sp>
        <p:sp>
          <p:nvSpPr>
            <p:cNvPr id="14" name="amplitude"/>
            <p:cNvSpPr txBox="1"/>
            <p:nvPr/>
          </p:nvSpPr>
          <p:spPr>
            <a:xfrm>
              <a:off x="0" y="920891"/>
              <a:ext cx="1065511" cy="228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defRPr b="1">
                  <a:solidFill>
                    <a:srgbClr val="000000"/>
                  </a:solidFill>
                  <a:latin typeface="Lucida Grande"/>
                  <a:ea typeface="Lucida Grande"/>
                  <a:cs typeface="Lucida Grande"/>
                  <a:sym typeface="Lucida Grande"/>
                </a:defRPr>
              </a:lvl1pPr>
            </a:lstStyle>
            <a:p>
              <a:r>
                <a:rPr dirty="0"/>
                <a:t>amplitude</a:t>
              </a:r>
            </a:p>
          </p:txBody>
        </p:sp>
      </p:grpSp>
      <p:sp>
        <p:nvSpPr>
          <p:cNvPr id="15" name="Reference:  Cleve Moler, Numerical Computing with MATLAB"/>
          <p:cNvSpPr txBox="1"/>
          <p:nvPr/>
        </p:nvSpPr>
        <p:spPr>
          <a:xfrm>
            <a:off x="539552" y="6414898"/>
            <a:ext cx="4555926" cy="1397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marL="58702" marR="58702">
              <a:buClr>
                <a:srgbClr val="606060"/>
              </a:buClr>
              <a:defRPr sz="1200">
                <a:solidFill>
                  <a:srgbClr val="606060"/>
                </a:solidFill>
                <a:uFill>
                  <a:solidFill>
                    <a:srgbClr val="606060"/>
                  </a:solidFill>
                </a:uFill>
              </a:defRPr>
            </a:lvl1pPr>
          </a:lstStyle>
          <a:p>
            <a:r>
              <a:rPr dirty="0"/>
              <a:t>Reference:  Cleve </a:t>
            </a:r>
            <a:r>
              <a:rPr dirty="0" err="1"/>
              <a:t>Moler</a:t>
            </a:r>
            <a:r>
              <a:rPr dirty="0"/>
              <a:t>, Numerical Computing with MATLAB</a:t>
            </a:r>
          </a:p>
        </p:txBody>
      </p:sp>
      <p:pic>
        <p:nvPicPr>
          <p:cNvPr id="16" name="图片 15">
            <a:extLst>
              <a:ext uri="{FF2B5EF4-FFF2-40B4-BE49-F238E27FC236}">
                <a16:creationId xmlns:a16="http://schemas.microsoft.com/office/drawing/2014/main" id="{2E3EB166-8487-4E43-8535-93DF867C7A0A}"/>
              </a:ext>
            </a:extLst>
          </p:cNvPr>
          <p:cNvPicPr>
            <a:picLocks noChangeAspect="1"/>
          </p:cNvPicPr>
          <p:nvPr/>
        </p:nvPicPr>
        <p:blipFill rotWithShape="1">
          <a:blip r:embed="rId9"/>
          <a:srcRect r="711" b="13977"/>
          <a:stretch/>
        </p:blipFill>
        <p:spPr>
          <a:xfrm>
            <a:off x="345993" y="4946282"/>
            <a:ext cx="2988514" cy="1179881"/>
          </a:xfrm>
          <a:prstGeom prst="rect">
            <a:avLst/>
          </a:prstGeom>
        </p:spPr>
      </p:pic>
      <p:pic>
        <p:nvPicPr>
          <p:cNvPr id="17" name="Picture 16" descr="temp.png"/>
          <p:cNvPicPr>
            <a:picLocks noChangeAspect="1"/>
          </p:cNvPicPr>
          <p:nvPr/>
        </p:nvPicPr>
        <p:blipFill>
          <a:blip r:embed="rId10"/>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112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 fill="hold"/>
                                        <p:tgtEl>
                                          <p:spTgt spid="5"/>
                                        </p:tgtEl>
                                      </p:cBhvr>
                                    </p:cmd>
                                  </p:childTnLst>
                                </p:cTn>
                              </p:par>
                            </p:childTnLst>
                          </p:cTn>
                        </p:par>
                        <p:par>
                          <p:cTn id="7" fill="hold">
                            <p:stCondLst>
                              <p:cond delay="200"/>
                            </p:stCondLst>
                            <p:childTnLst>
                              <p:par>
                                <p:cTn id="8" presetID="1" presetClass="entr" presetSubtype="0" fill="hold" grpId="0" nodeType="afterEffect">
                                  <p:stCondLst>
                                    <p:cond delay="0"/>
                                  </p:stCondLst>
                                  <p:iterate>
                                    <p:tmAbs val="0"/>
                                  </p:iterate>
                                  <p:childTnLst>
                                    <p:set>
                                      <p:cBhvr>
                                        <p:cTn id="9" fill="hold"/>
                                        <p:tgtEl>
                                          <p:spTgt spid="7"/>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0"/>
                                  </p:stCondLst>
                                  <p:iterate>
                                    <p:tmAbs val="0"/>
                                  </p:iterate>
                                  <p:childTnLst>
                                    <p:set>
                                      <p:cBhvr>
                                        <p:cTn id="12" fill="hold"/>
                                        <p:tgtEl>
                                          <p:spTgt spid="10"/>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grpId="0" nodeType="afterEffect">
                                  <p:stCondLst>
                                    <p:cond delay="0"/>
                                  </p:stCondLst>
                                  <p:iterate>
                                    <p:tmAbs val="0"/>
                                  </p:iterate>
                                  <p:childTnLst>
                                    <p:set>
                                      <p:cBhvr>
                                        <p:cTn id="15" fill="hold"/>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100000" showWhenStopped="0">
                <p:cTn id="16" fill="hold" display="0">
                  <p:stCondLst>
                    <p:cond delay="indefinite"/>
                  </p:stCondLst>
                </p:cTn>
                <p:tgtEl>
                  <p:spTgt spid="5"/>
                </p:tgtEl>
              </p:cMediaNode>
            </p:video>
          </p:childTnLst>
        </p:cTn>
      </p:par>
    </p:tnLst>
    <p:bldLst>
      <p:bldP spid="7" grpId="0" animBg="1" advAuto="0"/>
      <p:bldP spid="10" grpId="0" animBg="1" advAuto="0"/>
      <p:bldP spid="15"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Fast Fourier Transform (FFT)</a:t>
            </a:r>
            <a:endParaRPr lang="zh-CN" altLang="en-US" dirty="0"/>
          </a:p>
        </p:txBody>
      </p:sp>
      <p:sp>
        <p:nvSpPr>
          <p:cNvPr id="3" name="内容占位符 2"/>
          <p:cNvSpPr>
            <a:spLocks noGrp="1"/>
          </p:cNvSpPr>
          <p:nvPr>
            <p:ph idx="1"/>
          </p:nvPr>
        </p:nvSpPr>
        <p:spPr/>
        <p:txBody>
          <a:bodyPr/>
          <a:lstStyle/>
          <a:p>
            <a:pPr algn="just"/>
            <a:r>
              <a:rPr lang="en-US" altLang="zh-CN" b="1" dirty="0"/>
              <a:t>FFT.  </a:t>
            </a:r>
            <a:r>
              <a:rPr lang="en-US" altLang="zh-CN" dirty="0">
                <a:solidFill>
                  <a:srgbClr val="000000"/>
                </a:solidFill>
                <a:uFill>
                  <a:solidFill>
                    <a:srgbClr val="000000"/>
                  </a:solidFill>
                </a:uFill>
              </a:rPr>
              <a:t>Fast way to convert between time domain and frequency domain.</a:t>
            </a:r>
          </a:p>
          <a:p>
            <a:pPr algn="just"/>
            <a:r>
              <a:rPr lang="en-US" altLang="zh-CN" b="1" dirty="0"/>
              <a:t>Alternate viewpoint.  </a:t>
            </a:r>
            <a:r>
              <a:rPr lang="en-US" altLang="zh-CN" dirty="0">
                <a:solidFill>
                  <a:srgbClr val="000000"/>
                </a:solidFill>
                <a:uFill>
                  <a:solidFill>
                    <a:srgbClr val="000000"/>
                  </a:solidFill>
                </a:uFill>
              </a:rPr>
              <a:t>Fast way to multiply and evaluate </a:t>
            </a:r>
            <a:r>
              <a:rPr lang="en-US" altLang="zh-CN" dirty="0">
                <a:solidFill>
                  <a:srgbClr val="8D3124"/>
                </a:solidFill>
                <a:uFill>
                  <a:solidFill>
                    <a:srgbClr val="8D3124"/>
                  </a:solidFill>
                </a:uFill>
              </a:rPr>
              <a:t>polynomials</a:t>
            </a:r>
            <a:r>
              <a:rPr lang="en-US" altLang="zh-CN" dirty="0">
                <a:solidFill>
                  <a:srgbClr val="000000"/>
                </a:solidFill>
                <a:uFill>
                  <a:solidFill>
                    <a:srgbClr val="000000"/>
                  </a:solidFill>
                </a:uFill>
              </a:rPr>
              <a:t>.</a:t>
            </a:r>
            <a:endParaRPr lang="zh-CN" altLang="en-US" dirty="0"/>
          </a:p>
        </p:txBody>
      </p:sp>
      <p:grpSp>
        <p:nvGrpSpPr>
          <p:cNvPr id="8" name="Group"/>
          <p:cNvGrpSpPr/>
          <p:nvPr/>
        </p:nvGrpSpPr>
        <p:grpSpPr>
          <a:xfrm>
            <a:off x="1547664" y="3068960"/>
            <a:ext cx="2193240" cy="749307"/>
            <a:chOff x="0" y="0"/>
            <a:chExt cx="2193239" cy="749305"/>
          </a:xfrm>
        </p:grpSpPr>
        <p:sp>
          <p:nvSpPr>
            <p:cNvPr id="9" name="we take this approach"/>
            <p:cNvSpPr txBox="1"/>
            <p:nvPr/>
          </p:nvSpPr>
          <p:spPr>
            <a:xfrm>
              <a:off x="0" y="562971"/>
              <a:ext cx="2193240" cy="1863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r>
                <a:t>we take this approach</a:t>
              </a:r>
            </a:p>
          </p:txBody>
        </p:sp>
        <p:sp>
          <p:nvSpPr>
            <p:cNvPr id="10" name="Line"/>
            <p:cNvSpPr/>
            <p:nvPr/>
          </p:nvSpPr>
          <p:spPr>
            <a:xfrm>
              <a:off x="764707" y="0"/>
              <a:ext cx="276751" cy="477176"/>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11" name="Picture 10"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0100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Fast Fourier transform:  applications</a:t>
            </a:r>
            <a:endParaRPr lang="zh-CN" altLang="en-US" dirty="0"/>
          </a:p>
        </p:txBody>
      </p:sp>
      <p:sp>
        <p:nvSpPr>
          <p:cNvPr id="3" name="内容占位符 2"/>
          <p:cNvSpPr>
            <a:spLocks noGrp="1"/>
          </p:cNvSpPr>
          <p:nvPr>
            <p:ph idx="1"/>
          </p:nvPr>
        </p:nvSpPr>
        <p:spPr>
          <a:xfrm>
            <a:off x="457200" y="1340768"/>
            <a:ext cx="8229600" cy="4785395"/>
          </a:xfrm>
        </p:spPr>
        <p:txBody>
          <a:bodyPr/>
          <a:lstStyle/>
          <a:p>
            <a:r>
              <a:rPr lang="en-US" altLang="zh-CN" dirty="0"/>
              <a:t>Applications.</a:t>
            </a:r>
          </a:p>
          <a:p>
            <a:pPr lvl="1"/>
            <a:r>
              <a:rPr lang="en-US" altLang="zh-CN" dirty="0"/>
              <a:t>Optics, acoustics, quantum physics, telecommunications, radar,</a:t>
            </a:r>
            <a:br>
              <a:rPr lang="en-US" altLang="zh-CN" dirty="0"/>
            </a:br>
            <a:r>
              <a:rPr lang="en-US" altLang="zh-CN" dirty="0"/>
              <a:t>control systems, signal processing, speech recognition, data compression, image processing, seismology, mass spectrometry, …</a:t>
            </a:r>
          </a:p>
          <a:p>
            <a:pPr lvl="1"/>
            <a:r>
              <a:rPr lang="en-US" altLang="zh-CN" dirty="0"/>
              <a:t>Digital media.  </a:t>
            </a:r>
            <a:r>
              <a:rPr lang="en-US" altLang="zh-CN" dirty="0">
                <a:solidFill>
                  <a:srgbClr val="606060"/>
                </a:solidFill>
                <a:uFill>
                  <a:solidFill>
                    <a:srgbClr val="606060"/>
                  </a:solidFill>
                </a:uFill>
              </a:rPr>
              <a:t>[DVD, JPEG, MP3, H.264]</a:t>
            </a:r>
          </a:p>
          <a:p>
            <a:pPr lvl="1"/>
            <a:r>
              <a:rPr lang="en-US" altLang="zh-CN" dirty="0"/>
              <a:t>Medical diagnostics.  </a:t>
            </a:r>
            <a:r>
              <a:rPr lang="en-US" altLang="zh-CN" dirty="0">
                <a:solidFill>
                  <a:srgbClr val="606060"/>
                </a:solidFill>
                <a:uFill>
                  <a:solidFill>
                    <a:srgbClr val="606060"/>
                  </a:solidFill>
                </a:uFill>
              </a:rPr>
              <a:t>[MRI, CT, PET scans, ultrasound]</a:t>
            </a:r>
          </a:p>
          <a:p>
            <a:pPr lvl="1"/>
            <a:r>
              <a:rPr lang="en-US" altLang="zh-CN" dirty="0"/>
              <a:t>Numerical solutions to Poisson’s equation.</a:t>
            </a:r>
          </a:p>
          <a:p>
            <a:pPr lvl="1"/>
            <a:r>
              <a:rPr lang="en-US" altLang="zh-CN" dirty="0"/>
              <a:t>Integer and polynomial multiplication. </a:t>
            </a:r>
          </a:p>
          <a:p>
            <a:pPr lvl="1"/>
            <a:r>
              <a:rPr lang="en-US" altLang="zh-CN" dirty="0"/>
              <a:t>Shor’s quantum factoring algorithm.</a:t>
            </a:r>
          </a:p>
          <a:p>
            <a:endParaRPr lang="zh-CN" altLang="en-US" dirty="0"/>
          </a:p>
        </p:txBody>
      </p:sp>
      <p:grpSp>
        <p:nvGrpSpPr>
          <p:cNvPr id="4" name="组合 3"/>
          <p:cNvGrpSpPr/>
          <p:nvPr/>
        </p:nvGrpSpPr>
        <p:grpSpPr>
          <a:xfrm>
            <a:off x="1181696" y="4385242"/>
            <a:ext cx="7488976" cy="2284118"/>
            <a:chOff x="1181696" y="4385242"/>
            <a:chExt cx="7488976" cy="2284118"/>
          </a:xfrm>
        </p:grpSpPr>
        <p:sp>
          <p:nvSpPr>
            <p:cNvPr id="8" name="矩形 7"/>
            <p:cNvSpPr/>
            <p:nvPr/>
          </p:nvSpPr>
          <p:spPr>
            <a:xfrm>
              <a:off x="1181696" y="4404246"/>
              <a:ext cx="5852406" cy="2193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p:cNvGrpSpPr/>
            <p:nvPr/>
          </p:nvGrpSpPr>
          <p:grpSpPr>
            <a:xfrm>
              <a:off x="1181696" y="4385242"/>
              <a:ext cx="7488976" cy="2284118"/>
              <a:chOff x="1346644" y="-362484"/>
              <a:chExt cx="8913411" cy="2856221"/>
            </a:xfrm>
          </p:grpSpPr>
          <p:pic>
            <p:nvPicPr>
              <p:cNvPr id="6" name="Frontiers10.png" descr="Frontiers10.png"/>
              <p:cNvPicPr>
                <a:picLocks noChangeAspect="1"/>
              </p:cNvPicPr>
              <p:nvPr/>
            </p:nvPicPr>
            <p:blipFill>
              <a:blip r:embed="rId2"/>
              <a:srcRect t="73"/>
              <a:stretch>
                <a:fillRect/>
              </a:stretch>
            </p:blipFill>
            <p:spPr>
              <a:xfrm>
                <a:off x="8331398" y="-362484"/>
                <a:ext cx="1928657" cy="2789941"/>
              </a:xfrm>
              <a:prstGeom prst="rect">
                <a:avLst/>
              </a:prstGeom>
              <a:ln w="12700" cap="flat">
                <a:noFill/>
                <a:miter lim="400000"/>
              </a:ln>
              <a:effectLst/>
            </p:spPr>
          </p:pic>
          <p:sp>
            <p:nvSpPr>
              <p:cNvPr id="7" name="“ The FFT is one of the truly great computational developments    of [the 20th] century.  It has changed the face of science and    engineering so much that it is not an exaggeration to say that    life as we know it would be very different without the FFT. ”           — Charles van Loan"/>
              <p:cNvSpPr/>
              <p:nvPr/>
            </p:nvSpPr>
            <p:spPr>
              <a:xfrm>
                <a:off x="1346644" y="-345149"/>
                <a:ext cx="6770634" cy="2838886"/>
              </a:xfrm>
              <a:prstGeom prst="rect">
                <a:avLst/>
              </a:prstGeom>
              <a:noFill/>
              <a:ln w="12700" cap="flat">
                <a:noFill/>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3200" tIns="203200" rIns="203200" bIns="203200" numCol="1" anchor="t">
                <a:noAutofit/>
              </a:bodyPr>
              <a:lstStyle/>
              <a:p>
                <a:pPr marL="7224" marR="7224" algn="l" defTabSz="1295400">
                  <a:lnSpc>
                    <a:spcPct val="150000"/>
                  </a:lnSpc>
                  <a:buClrTx/>
                  <a:buFontTx/>
                  <a:tabLst/>
                  <a:defRPr sz="2400" i="1">
                    <a:solidFill>
                      <a:srgbClr val="005493"/>
                    </a:solidFill>
                    <a:uFill>
                      <a:solidFill>
                        <a:srgbClr val="0048AA"/>
                      </a:solidFill>
                    </a:uFill>
                    <a:latin typeface="Times"/>
                    <a:ea typeface="Times"/>
                    <a:cs typeface="Times"/>
                    <a:sym typeface="Times"/>
                  </a:defRPr>
                </a:pPr>
                <a:r>
                  <a:rPr sz="1600" dirty="0">
                    <a:solidFill>
                      <a:schemeClr val="bg1"/>
                    </a:solidFill>
                    <a:uFill>
                      <a:solidFill>
                        <a:srgbClr val="000000"/>
                      </a:solidFill>
                    </a:uFill>
                  </a:rPr>
                  <a:t>“ The FFT is one of the truly great computational developments</a:t>
                </a:r>
                <a:br>
                  <a:rPr sz="1600" dirty="0">
                    <a:solidFill>
                      <a:schemeClr val="bg1"/>
                    </a:solidFill>
                    <a:uFill>
                      <a:solidFill>
                        <a:srgbClr val="000000"/>
                      </a:solidFill>
                    </a:uFill>
                  </a:rPr>
                </a:br>
                <a:r>
                  <a:rPr sz="1600" dirty="0">
                    <a:solidFill>
                      <a:schemeClr val="bg1"/>
                    </a:solidFill>
                    <a:uFill>
                      <a:solidFill>
                        <a:srgbClr val="000000"/>
                      </a:solidFill>
                    </a:uFill>
                  </a:rPr>
                  <a:t>   of [the 20th] century.  It has changed the face of science and</a:t>
                </a:r>
                <a:br>
                  <a:rPr sz="1600" dirty="0">
                    <a:solidFill>
                      <a:schemeClr val="bg1"/>
                    </a:solidFill>
                    <a:uFill>
                      <a:solidFill>
                        <a:srgbClr val="000000"/>
                      </a:solidFill>
                    </a:uFill>
                  </a:rPr>
                </a:br>
                <a:r>
                  <a:rPr sz="1600" dirty="0">
                    <a:solidFill>
                      <a:schemeClr val="bg1"/>
                    </a:solidFill>
                    <a:uFill>
                      <a:solidFill>
                        <a:srgbClr val="000000"/>
                      </a:solidFill>
                    </a:uFill>
                  </a:rPr>
                  <a:t>   engineering so much that it is not an exaggeration to say that</a:t>
                </a:r>
                <a:br>
                  <a:rPr sz="1600" dirty="0">
                    <a:solidFill>
                      <a:schemeClr val="bg1"/>
                    </a:solidFill>
                    <a:uFill>
                      <a:solidFill>
                        <a:srgbClr val="000000"/>
                      </a:solidFill>
                    </a:uFill>
                  </a:rPr>
                </a:br>
                <a:r>
                  <a:rPr sz="1600" dirty="0">
                    <a:solidFill>
                      <a:schemeClr val="bg1"/>
                    </a:solidFill>
                    <a:uFill>
                      <a:solidFill>
                        <a:srgbClr val="000000"/>
                      </a:solidFill>
                    </a:uFill>
                  </a:rPr>
                  <a:t>   life as we know it would be very different without the FFT. ”</a:t>
                </a:r>
                <a:br>
                  <a:rPr sz="1600" dirty="0">
                    <a:solidFill>
                      <a:srgbClr val="000000"/>
                    </a:solidFill>
                    <a:uFill>
                      <a:solidFill>
                        <a:srgbClr val="000000"/>
                      </a:solidFill>
                    </a:uFill>
                  </a:rPr>
                </a:br>
                <a:r>
                  <a:rPr sz="1600" dirty="0">
                    <a:solidFill>
                      <a:schemeClr val="bg1"/>
                    </a:solidFill>
                    <a:uFill>
                      <a:solidFill>
                        <a:srgbClr val="000000"/>
                      </a:solidFill>
                    </a:uFill>
                  </a:rPr>
                  <a:t>          </a:t>
                </a:r>
                <a:r>
                  <a:rPr sz="1600" dirty="0">
                    <a:solidFill>
                      <a:schemeClr val="bg1"/>
                    </a:solidFill>
                  </a:rPr>
                  <a:t>— Charles van Loan</a:t>
                </a:r>
              </a:p>
            </p:txBody>
          </p:sp>
        </p:grpSp>
      </p:grpSp>
      <p:pic>
        <p:nvPicPr>
          <p:cNvPr id="9" name="Picture 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7745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Fast Fourier transform:  brief history</a:t>
            </a:r>
            <a:endParaRPr lang="zh-CN" altLang="en-US" dirty="0"/>
          </a:p>
        </p:txBody>
      </p:sp>
      <p:sp>
        <p:nvSpPr>
          <p:cNvPr id="3" name="内容占位符 2"/>
          <p:cNvSpPr>
            <a:spLocks noGrp="1"/>
          </p:cNvSpPr>
          <p:nvPr>
            <p:ph idx="1"/>
          </p:nvPr>
        </p:nvSpPr>
        <p:spPr>
          <a:xfrm>
            <a:off x="457200" y="1417638"/>
            <a:ext cx="8229600" cy="4708525"/>
          </a:xfrm>
        </p:spPr>
        <p:txBody>
          <a:bodyPr/>
          <a:lstStyle/>
          <a:p>
            <a:r>
              <a:rPr lang="en-US" altLang="zh-CN" dirty="0"/>
              <a:t>Gauss (1805, 1866).  </a:t>
            </a:r>
            <a:r>
              <a:rPr lang="en-US" altLang="zh-CN" dirty="0">
                <a:solidFill>
                  <a:srgbClr val="000000"/>
                </a:solidFill>
                <a:uFill>
                  <a:solidFill>
                    <a:srgbClr val="000000"/>
                  </a:solidFill>
                </a:uFill>
              </a:rPr>
              <a:t>Analyzed periodic motion of asteroid Ceres.</a:t>
            </a:r>
          </a:p>
          <a:p>
            <a:r>
              <a:rPr lang="en-US" altLang="zh-CN" dirty="0" err="1"/>
              <a:t>Runge</a:t>
            </a:r>
            <a:r>
              <a:rPr lang="en-US" altLang="zh-CN" dirty="0"/>
              <a:t>–</a:t>
            </a:r>
            <a:r>
              <a:rPr lang="en-US" altLang="zh-CN" dirty="0" err="1"/>
              <a:t>König</a:t>
            </a:r>
            <a:r>
              <a:rPr lang="en-US" altLang="zh-CN" dirty="0"/>
              <a:t> (1924).  </a:t>
            </a:r>
            <a:r>
              <a:rPr lang="en-US" altLang="zh-CN" dirty="0">
                <a:solidFill>
                  <a:srgbClr val="000000"/>
                </a:solidFill>
                <a:uFill>
                  <a:solidFill>
                    <a:srgbClr val="000000"/>
                  </a:solidFill>
                </a:uFill>
              </a:rPr>
              <a:t>Laid theoretical groundwork.</a:t>
            </a:r>
          </a:p>
          <a:p>
            <a:r>
              <a:rPr lang="en-US" altLang="zh-CN" dirty="0"/>
              <a:t>Danielson–</a:t>
            </a:r>
            <a:r>
              <a:rPr lang="en-US" altLang="zh-CN" dirty="0" err="1"/>
              <a:t>Lanczos</a:t>
            </a:r>
            <a:r>
              <a:rPr lang="en-US" altLang="zh-CN" dirty="0"/>
              <a:t> (1942).  </a:t>
            </a:r>
            <a:r>
              <a:rPr lang="en-US" altLang="zh-CN" dirty="0">
                <a:solidFill>
                  <a:srgbClr val="000000"/>
                </a:solidFill>
                <a:uFill>
                  <a:solidFill>
                    <a:srgbClr val="000000"/>
                  </a:solidFill>
                </a:uFill>
              </a:rPr>
              <a:t>Efficient algorithm, x-ray crystallography.</a:t>
            </a:r>
          </a:p>
          <a:p>
            <a:r>
              <a:rPr lang="en-US" altLang="zh-CN" dirty="0"/>
              <a:t>Cooley–Tukey (1965).  </a:t>
            </a:r>
            <a:r>
              <a:rPr lang="en-US" altLang="zh-CN" dirty="0">
                <a:solidFill>
                  <a:srgbClr val="000000"/>
                </a:solidFill>
                <a:uFill>
                  <a:solidFill>
                    <a:srgbClr val="000000"/>
                  </a:solidFill>
                </a:uFill>
              </a:rPr>
              <a:t>Detect nuclear tests in Soviet Union and track submarines.  Rediscovered and popularized FFT.</a:t>
            </a:r>
            <a:endParaRPr lang="zh-CN" altLang="en-US" dirty="0"/>
          </a:p>
        </p:txBody>
      </p:sp>
      <p:grpSp>
        <p:nvGrpSpPr>
          <p:cNvPr id="4" name="Group"/>
          <p:cNvGrpSpPr/>
          <p:nvPr/>
        </p:nvGrpSpPr>
        <p:grpSpPr>
          <a:xfrm>
            <a:off x="971600" y="3645024"/>
            <a:ext cx="7200800" cy="2304256"/>
            <a:chOff x="-1309571" y="0"/>
            <a:chExt cx="8196559" cy="2750109"/>
          </a:xfrm>
        </p:grpSpPr>
        <p:grpSp>
          <p:nvGrpSpPr>
            <p:cNvPr id="5" name="Group"/>
            <p:cNvGrpSpPr/>
            <p:nvPr/>
          </p:nvGrpSpPr>
          <p:grpSpPr>
            <a:xfrm>
              <a:off x="0" y="0"/>
              <a:ext cx="5587607" cy="2750110"/>
              <a:chOff x="0" y="0"/>
              <a:chExt cx="5587606" cy="2750109"/>
            </a:xfrm>
          </p:grpSpPr>
          <p:sp>
            <p:nvSpPr>
              <p:cNvPr id="8" name="Rectangle"/>
              <p:cNvSpPr/>
              <p:nvPr/>
            </p:nvSpPr>
            <p:spPr>
              <a:xfrm>
                <a:off x="5294" y="0"/>
                <a:ext cx="5582313" cy="2750110"/>
              </a:xfrm>
              <a:prstGeom prst="rect">
                <a:avLst/>
              </a:prstGeom>
              <a:solidFill>
                <a:srgbClr val="FFFFFF"/>
              </a:solidFill>
              <a:ln w="12700" cap="flat">
                <a:noFill/>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a:p>
            </p:txBody>
          </p:sp>
          <p:pic>
            <p:nvPicPr>
              <p:cNvPr id="9" name="cooley-tukey.pdf" descr="cooley-tukey.pdf"/>
              <p:cNvPicPr>
                <a:picLocks noChangeAspect="1"/>
              </p:cNvPicPr>
              <p:nvPr/>
            </p:nvPicPr>
            <p:blipFill>
              <a:blip r:embed="rId2"/>
              <a:srcRect l="12908" t="4671" r="13725" b="70202"/>
              <a:stretch>
                <a:fillRect/>
              </a:stretch>
            </p:blipFill>
            <p:spPr>
              <a:xfrm>
                <a:off x="0" y="0"/>
                <a:ext cx="5587606" cy="2476467"/>
              </a:xfrm>
              <a:prstGeom prst="rect">
                <a:avLst/>
              </a:prstGeom>
              <a:ln w="12700" cap="flat">
                <a:noFill/>
                <a:miter lim="400000"/>
              </a:ln>
              <a:effectLst/>
            </p:spPr>
          </p:pic>
          <p:sp>
            <p:nvSpPr>
              <p:cNvPr id="10" name="Rectangle"/>
              <p:cNvSpPr/>
              <p:nvPr/>
            </p:nvSpPr>
            <p:spPr>
              <a:xfrm>
                <a:off x="4821406" y="2312281"/>
                <a:ext cx="506240" cy="177868"/>
              </a:xfrm>
              <a:prstGeom prst="rect">
                <a:avLst/>
              </a:prstGeom>
              <a:solidFill>
                <a:srgbClr val="FFFFFF"/>
              </a:solidFill>
              <a:ln w="12700" cap="flat">
                <a:noFill/>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a:p>
            </p:txBody>
          </p:sp>
        </p:grpSp>
        <p:pic>
          <p:nvPicPr>
            <p:cNvPr id="6" name="Image" descr="Image"/>
            <p:cNvPicPr>
              <a:picLocks noChangeAspect="1"/>
            </p:cNvPicPr>
            <p:nvPr/>
          </p:nvPicPr>
          <p:blipFill>
            <a:blip r:embed="rId3"/>
            <a:srcRect l="55369" t="6516" b="25323"/>
            <a:stretch>
              <a:fillRect/>
            </a:stretch>
          </p:blipFill>
          <p:spPr>
            <a:xfrm>
              <a:off x="5971808" y="793036"/>
              <a:ext cx="915181" cy="1167211"/>
            </a:xfrm>
            <a:custGeom>
              <a:avLst/>
              <a:gdLst/>
              <a:ahLst/>
              <a:cxnLst>
                <a:cxn ang="0">
                  <a:pos x="wd2" y="hd2"/>
                </a:cxn>
                <a:cxn ang="5400000">
                  <a:pos x="wd2" y="hd2"/>
                </a:cxn>
                <a:cxn ang="10800000">
                  <a:pos x="wd2" y="hd2"/>
                </a:cxn>
                <a:cxn ang="16200000">
                  <a:pos x="wd2" y="hd2"/>
                </a:cxn>
              </a:cxnLst>
              <a:rect l="0" t="0" r="r" b="b"/>
              <a:pathLst>
                <a:path w="21600" h="21594" extrusionOk="0">
                  <a:moveTo>
                    <a:pt x="5892" y="0"/>
                  </a:moveTo>
                  <a:cubicBezTo>
                    <a:pt x="4200" y="0"/>
                    <a:pt x="3340" y="3"/>
                    <a:pt x="2435" y="228"/>
                  </a:cubicBezTo>
                  <a:cubicBezTo>
                    <a:pt x="1438" y="512"/>
                    <a:pt x="653" y="1128"/>
                    <a:pt x="290" y="1909"/>
                  </a:cubicBezTo>
                  <a:cubicBezTo>
                    <a:pt x="2" y="2623"/>
                    <a:pt x="0" y="3294"/>
                    <a:pt x="0" y="4618"/>
                  </a:cubicBezTo>
                  <a:lnTo>
                    <a:pt x="0" y="16961"/>
                  </a:lnTo>
                  <a:cubicBezTo>
                    <a:pt x="0" y="18306"/>
                    <a:pt x="2" y="18978"/>
                    <a:pt x="290" y="19692"/>
                  </a:cubicBezTo>
                  <a:cubicBezTo>
                    <a:pt x="653" y="20474"/>
                    <a:pt x="1438" y="21089"/>
                    <a:pt x="2435" y="21374"/>
                  </a:cubicBezTo>
                  <a:cubicBezTo>
                    <a:pt x="3346" y="21600"/>
                    <a:pt x="4203" y="21594"/>
                    <a:pt x="5892" y="21594"/>
                  </a:cubicBezTo>
                  <a:lnTo>
                    <a:pt x="15680" y="21594"/>
                  </a:lnTo>
                  <a:cubicBezTo>
                    <a:pt x="17395" y="21594"/>
                    <a:pt x="18254" y="21600"/>
                    <a:pt x="19165" y="21374"/>
                  </a:cubicBezTo>
                  <a:cubicBezTo>
                    <a:pt x="20162" y="21089"/>
                    <a:pt x="20947" y="20474"/>
                    <a:pt x="21310" y="19692"/>
                  </a:cubicBezTo>
                  <a:cubicBezTo>
                    <a:pt x="21598" y="18978"/>
                    <a:pt x="21600" y="18300"/>
                    <a:pt x="21600" y="16976"/>
                  </a:cubicBezTo>
                  <a:lnTo>
                    <a:pt x="21600" y="4640"/>
                  </a:lnTo>
                  <a:cubicBezTo>
                    <a:pt x="21600" y="3296"/>
                    <a:pt x="21598" y="2623"/>
                    <a:pt x="21310" y="1909"/>
                  </a:cubicBezTo>
                  <a:cubicBezTo>
                    <a:pt x="20947" y="1128"/>
                    <a:pt x="20162" y="512"/>
                    <a:pt x="19165" y="228"/>
                  </a:cubicBezTo>
                  <a:cubicBezTo>
                    <a:pt x="18254" y="1"/>
                    <a:pt x="17397" y="0"/>
                    <a:pt x="15708" y="0"/>
                  </a:cubicBezTo>
                  <a:lnTo>
                    <a:pt x="5920" y="0"/>
                  </a:lnTo>
                  <a:lnTo>
                    <a:pt x="5892" y="0"/>
                  </a:lnTo>
                  <a:close/>
                </a:path>
              </a:pathLst>
            </a:custGeom>
            <a:ln w="12700" cap="flat">
              <a:noFill/>
              <a:miter lim="400000"/>
            </a:ln>
            <a:effectLst/>
          </p:spPr>
        </p:pic>
        <p:pic>
          <p:nvPicPr>
            <p:cNvPr id="7" name="Image" descr="Image"/>
            <p:cNvPicPr>
              <a:picLocks noChangeAspect="1"/>
            </p:cNvPicPr>
            <p:nvPr/>
          </p:nvPicPr>
          <p:blipFill>
            <a:blip r:embed="rId4"/>
            <a:srcRect l="2651" t="3454" r="52975" b="28682"/>
            <a:stretch>
              <a:fillRect/>
            </a:stretch>
          </p:blipFill>
          <p:spPr>
            <a:xfrm>
              <a:off x="-1309572" y="789862"/>
              <a:ext cx="916386" cy="1170386"/>
            </a:xfrm>
            <a:custGeom>
              <a:avLst/>
              <a:gdLst/>
              <a:ahLst/>
              <a:cxnLst>
                <a:cxn ang="0">
                  <a:pos x="wd2" y="hd2"/>
                </a:cxn>
                <a:cxn ang="5400000">
                  <a:pos x="wd2" y="hd2"/>
                </a:cxn>
                <a:cxn ang="10800000">
                  <a:pos x="wd2" y="hd2"/>
                </a:cxn>
                <a:cxn ang="16200000">
                  <a:pos x="wd2" y="hd2"/>
                </a:cxn>
              </a:cxnLst>
              <a:rect l="0" t="0" r="r" b="b"/>
              <a:pathLst>
                <a:path w="21596" h="21597" extrusionOk="0">
                  <a:moveTo>
                    <a:pt x="5771" y="0"/>
                  </a:moveTo>
                  <a:cubicBezTo>
                    <a:pt x="4107" y="0"/>
                    <a:pt x="3273" y="-1"/>
                    <a:pt x="2385" y="219"/>
                  </a:cubicBezTo>
                  <a:cubicBezTo>
                    <a:pt x="1409" y="497"/>
                    <a:pt x="636" y="1103"/>
                    <a:pt x="281" y="1867"/>
                  </a:cubicBezTo>
                  <a:cubicBezTo>
                    <a:pt x="-2" y="2565"/>
                    <a:pt x="0" y="3224"/>
                    <a:pt x="0" y="4518"/>
                  </a:cubicBezTo>
                  <a:lnTo>
                    <a:pt x="0" y="17063"/>
                  </a:lnTo>
                  <a:cubicBezTo>
                    <a:pt x="0" y="18378"/>
                    <a:pt x="-2" y="19038"/>
                    <a:pt x="281" y="19736"/>
                  </a:cubicBezTo>
                  <a:cubicBezTo>
                    <a:pt x="636" y="20500"/>
                    <a:pt x="1409" y="21099"/>
                    <a:pt x="2385" y="21377"/>
                  </a:cubicBezTo>
                  <a:cubicBezTo>
                    <a:pt x="3277" y="21598"/>
                    <a:pt x="4117" y="21596"/>
                    <a:pt x="5771" y="21596"/>
                  </a:cubicBezTo>
                  <a:lnTo>
                    <a:pt x="15807" y="21596"/>
                  </a:lnTo>
                  <a:cubicBezTo>
                    <a:pt x="17486" y="21596"/>
                    <a:pt x="18319" y="21598"/>
                    <a:pt x="19211" y="21377"/>
                  </a:cubicBezTo>
                  <a:cubicBezTo>
                    <a:pt x="20187" y="21099"/>
                    <a:pt x="20960" y="20500"/>
                    <a:pt x="21315" y="19736"/>
                  </a:cubicBezTo>
                  <a:cubicBezTo>
                    <a:pt x="21598" y="19038"/>
                    <a:pt x="21596" y="18380"/>
                    <a:pt x="21596" y="17085"/>
                  </a:cubicBezTo>
                  <a:lnTo>
                    <a:pt x="21596" y="4533"/>
                  </a:lnTo>
                  <a:cubicBezTo>
                    <a:pt x="21596" y="3218"/>
                    <a:pt x="21598" y="2565"/>
                    <a:pt x="21315" y="1867"/>
                  </a:cubicBezTo>
                  <a:cubicBezTo>
                    <a:pt x="20960" y="1103"/>
                    <a:pt x="20187" y="497"/>
                    <a:pt x="19211" y="219"/>
                  </a:cubicBezTo>
                  <a:cubicBezTo>
                    <a:pt x="18319" y="-2"/>
                    <a:pt x="17479" y="0"/>
                    <a:pt x="15825" y="0"/>
                  </a:cubicBezTo>
                  <a:lnTo>
                    <a:pt x="5789" y="0"/>
                  </a:lnTo>
                  <a:lnTo>
                    <a:pt x="5771" y="0"/>
                  </a:lnTo>
                  <a:close/>
                </a:path>
              </a:pathLst>
            </a:custGeom>
            <a:ln w="12700" cap="flat">
              <a:noFill/>
              <a:miter lim="400000"/>
            </a:ln>
            <a:effectLst/>
          </p:spPr>
        </p:pic>
      </p:grpSp>
      <p:sp>
        <p:nvSpPr>
          <p:cNvPr id="11" name="矩形 10"/>
          <p:cNvSpPr/>
          <p:nvPr/>
        </p:nvSpPr>
        <p:spPr>
          <a:xfrm>
            <a:off x="827583" y="6126163"/>
            <a:ext cx="7436755" cy="369332"/>
          </a:xfrm>
          <a:prstGeom prst="rect">
            <a:avLst/>
          </a:prstGeom>
        </p:spPr>
        <p:txBody>
          <a:bodyPr wrap="square">
            <a:spAutoFit/>
          </a:bodyPr>
          <a:lstStyle/>
          <a:p>
            <a:r>
              <a:rPr lang="en-US" altLang="zh-CN" dirty="0">
                <a:solidFill>
                  <a:srgbClr val="8D3124"/>
                </a:solidFill>
                <a:uFill>
                  <a:solidFill>
                    <a:srgbClr val="8D3124"/>
                  </a:solidFill>
                </a:uFill>
              </a:rPr>
              <a:t>Importance</a:t>
            </a:r>
            <a:r>
              <a:rPr lang="en-US" altLang="zh-CN" dirty="0">
                <a:solidFill>
                  <a:srgbClr val="000000"/>
                </a:solidFill>
                <a:uFill>
                  <a:solidFill>
                    <a:srgbClr val="000000"/>
                  </a:solidFill>
                </a:uFill>
              </a:rPr>
              <a:t> not fully realized until emergence of digital computers.</a:t>
            </a:r>
          </a:p>
        </p:txBody>
      </p:sp>
      <p:pic>
        <p:nvPicPr>
          <p:cNvPr id="12" name="Picture 11"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3705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Polynomials:  coefficient representation</a:t>
            </a:r>
            <a:endParaRPr lang="zh-CN" altLang="en-US" dirty="0"/>
          </a:p>
        </p:txBody>
      </p:sp>
      <p:sp>
        <p:nvSpPr>
          <p:cNvPr id="3" name="内容占位符 2"/>
          <p:cNvSpPr>
            <a:spLocks noGrp="1"/>
          </p:cNvSpPr>
          <p:nvPr>
            <p:ph idx="1"/>
          </p:nvPr>
        </p:nvSpPr>
        <p:spPr>
          <a:xfrm>
            <a:off x="457200" y="1340768"/>
            <a:ext cx="8229600" cy="4785395"/>
          </a:xfrm>
        </p:spPr>
        <p:txBody>
          <a:bodyPr/>
          <a:lstStyle/>
          <a:p>
            <a:r>
              <a:rPr lang="en-US" altLang="zh-CN" b="1" dirty="0"/>
              <a:t>Univariate polynomial.  </a:t>
            </a:r>
            <a:r>
              <a:rPr lang="en-US" altLang="zh-CN" dirty="0">
                <a:solidFill>
                  <a:srgbClr val="606060"/>
                </a:solidFill>
                <a:uFill>
                  <a:solidFill>
                    <a:srgbClr val="606060"/>
                  </a:solidFill>
                </a:uFill>
              </a:rPr>
              <a:t>[ coefficient representation ]</a:t>
            </a:r>
          </a:p>
          <a:p>
            <a:endParaRPr lang="en-US" altLang="zh-CN" dirty="0">
              <a:solidFill>
                <a:srgbClr val="606060"/>
              </a:solidFill>
              <a:uFill>
                <a:solidFill>
                  <a:srgbClr val="606060"/>
                </a:solidFill>
              </a:uFill>
            </a:endParaRPr>
          </a:p>
          <a:p>
            <a:endParaRPr lang="en-US" altLang="zh-CN" dirty="0">
              <a:solidFill>
                <a:srgbClr val="606060"/>
              </a:solidFill>
              <a:uFill>
                <a:solidFill>
                  <a:srgbClr val="606060"/>
                </a:solidFill>
              </a:uFill>
            </a:endParaRPr>
          </a:p>
          <a:p>
            <a:endParaRPr lang="en-US" altLang="zh-CN" dirty="0"/>
          </a:p>
          <a:p>
            <a:r>
              <a:rPr lang="en-US" altLang="zh-CN" b="1" dirty="0"/>
              <a:t>Addition.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arithmetic operations.</a:t>
            </a:r>
          </a:p>
          <a:p>
            <a:endParaRPr lang="en-US" altLang="zh-CN" dirty="0"/>
          </a:p>
          <a:p>
            <a:endParaRPr lang="en-US" altLang="zh-CN" dirty="0"/>
          </a:p>
          <a:p>
            <a:r>
              <a:rPr lang="en-US" altLang="zh-CN" b="1" dirty="0"/>
              <a:t>Evaluation.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using Horner’s method.</a:t>
            </a:r>
          </a:p>
          <a:p>
            <a:endParaRPr lang="en-US" altLang="zh-CN" dirty="0"/>
          </a:p>
          <a:p>
            <a:endParaRPr lang="en-US" altLang="zh-CN" dirty="0"/>
          </a:p>
          <a:p>
            <a:r>
              <a:rPr lang="en-US" altLang="zh-CN" b="1" dirty="0"/>
              <a:t>Multiplication (linear convolution). </a:t>
            </a:r>
            <a:r>
              <a:rPr lang="en-US" altLang="zh-CN" b="1" dirty="0">
                <a:solidFill>
                  <a:srgbClr val="000000"/>
                </a:solidFill>
                <a:uFill>
                  <a:solidFill>
                    <a:srgbClr val="000000"/>
                  </a:solidFill>
                </a:uFill>
              </a:rPr>
              <a:t>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2</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using brute force.</a:t>
            </a:r>
          </a:p>
          <a:p>
            <a:endParaRPr lang="en-US" altLang="zh-CN" dirty="0">
              <a:solidFill>
                <a:srgbClr val="606060"/>
              </a:solidFill>
              <a:uFill>
                <a:solidFill>
                  <a:srgbClr val="606060"/>
                </a:solidFill>
              </a:uFill>
            </a:endParaRPr>
          </a:p>
          <a:p>
            <a:endParaRPr lang="zh-CN" altLang="en-US" dirty="0"/>
          </a:p>
        </p:txBody>
      </p:sp>
      <p:pic>
        <p:nvPicPr>
          <p:cNvPr id="4" name="Image" descr="Image"/>
          <p:cNvPicPr>
            <a:picLocks noChangeAspect="1"/>
          </p:cNvPicPr>
          <p:nvPr/>
        </p:nvPicPr>
        <p:blipFill>
          <a:blip r:embed="rId2"/>
          <a:stretch>
            <a:fillRect/>
          </a:stretch>
        </p:blipFill>
        <p:spPr>
          <a:xfrm>
            <a:off x="1979712" y="1916832"/>
            <a:ext cx="4680520" cy="699989"/>
          </a:xfrm>
          <a:prstGeom prst="rect">
            <a:avLst/>
          </a:prstGeom>
          <a:ln w="12700">
            <a:miter lim="400000"/>
          </a:ln>
        </p:spPr>
      </p:pic>
      <p:pic>
        <p:nvPicPr>
          <p:cNvPr id="5" name="Image" descr="Image"/>
          <p:cNvPicPr>
            <a:picLocks noChangeAspect="1"/>
          </p:cNvPicPr>
          <p:nvPr/>
        </p:nvPicPr>
        <p:blipFill>
          <a:blip r:embed="rId3"/>
          <a:stretch>
            <a:fillRect/>
          </a:stretch>
        </p:blipFill>
        <p:spPr>
          <a:xfrm>
            <a:off x="1980560" y="3358130"/>
            <a:ext cx="6738560" cy="275847"/>
          </a:xfrm>
          <a:prstGeom prst="rect">
            <a:avLst/>
          </a:prstGeom>
          <a:ln w="12700">
            <a:miter lim="400000"/>
          </a:ln>
        </p:spPr>
      </p:pic>
      <p:pic>
        <p:nvPicPr>
          <p:cNvPr id="6" name="Image" descr="Image"/>
          <p:cNvPicPr>
            <a:picLocks noChangeAspect="1"/>
          </p:cNvPicPr>
          <p:nvPr/>
        </p:nvPicPr>
        <p:blipFill>
          <a:blip r:embed="rId4"/>
          <a:stretch>
            <a:fillRect/>
          </a:stretch>
        </p:blipFill>
        <p:spPr>
          <a:xfrm>
            <a:off x="1979712" y="4557313"/>
            <a:ext cx="6480720" cy="266917"/>
          </a:xfrm>
          <a:prstGeom prst="rect">
            <a:avLst/>
          </a:prstGeom>
          <a:ln w="12700">
            <a:miter lim="400000"/>
          </a:ln>
        </p:spPr>
      </p:pic>
      <p:pic>
        <p:nvPicPr>
          <p:cNvPr id="7" name="Image" descr="Image"/>
          <p:cNvPicPr>
            <a:picLocks noChangeAspect="1"/>
          </p:cNvPicPr>
          <p:nvPr/>
        </p:nvPicPr>
        <p:blipFill>
          <a:blip r:embed="rId5"/>
          <a:stretch>
            <a:fillRect/>
          </a:stretch>
        </p:blipFill>
        <p:spPr>
          <a:xfrm>
            <a:off x="1979816" y="5517232"/>
            <a:ext cx="5203016" cy="752120"/>
          </a:xfrm>
          <a:prstGeom prst="rect">
            <a:avLst/>
          </a:prstGeom>
          <a:ln w="12700">
            <a:miter lim="400000"/>
          </a:ln>
        </p:spPr>
      </p:pic>
      <p:pic>
        <p:nvPicPr>
          <p:cNvPr id="16" name="Picture 15"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7014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5" grpId="0" animBg="1" advAuto="0"/>
      <p:bldP spid="6" grpId="0" animBg="1" advAuto="0"/>
      <p:bldP spid="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2203"/>
            <a:ext cx="8229600" cy="1143000"/>
          </a:xfrm>
        </p:spPr>
        <p:txBody>
          <a:bodyPr/>
          <a:lstStyle/>
          <a:p>
            <a:r>
              <a:rPr lang="en-US" altLang="zh-CN" dirty="0"/>
              <a:t>Master Theorem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68760"/>
                <a:ext cx="8229600" cy="4525963"/>
              </a:xfrm>
            </p:spPr>
            <p:txBody>
              <a:bodyPr/>
              <a:lstStyle/>
              <a:p>
                <a:r>
                  <a:rPr lang="en-US" altLang="zh-CN" sz="2800" dirty="0"/>
                  <a:t>If </a:t>
                </a:r>
                <a14:m>
                  <m:oMath xmlns:m="http://schemas.openxmlformats.org/officeDocument/2006/math">
                    <m:r>
                      <a:rPr lang="en-US" altLang="zh-CN" sz="2800" i="1" smtClean="0">
                        <a:solidFill>
                          <a:schemeClr val="tx1"/>
                        </a:solidFill>
                        <a:latin typeface="Cambria Math" panose="02040503050406030204" pitchFamily="18" charset="0"/>
                      </a:rPr>
                      <m:t>𝑇</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𝑛</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𝑎𝑇</m:t>
                    </m:r>
                    <m:d>
                      <m:dPr>
                        <m:ctrlPr>
                          <a:rPr lang="en-US" altLang="zh-CN" sz="2800" i="1">
                            <a:solidFill>
                              <a:schemeClr val="tx1"/>
                            </a:solidFill>
                            <a:latin typeface="Cambria Math" panose="02040503050406030204" pitchFamily="18" charset="0"/>
                          </a:rPr>
                        </m:ctrlPr>
                      </m:dPr>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𝑛</m:t>
                            </m:r>
                          </m:num>
                          <m:den>
                            <m:r>
                              <a:rPr lang="en-US" altLang="zh-CN" sz="2800" i="1">
                                <a:solidFill>
                                  <a:schemeClr val="tx1"/>
                                </a:solidFill>
                                <a:latin typeface="Cambria Math" panose="02040503050406030204" pitchFamily="18" charset="0"/>
                              </a:rPr>
                              <m:t>𝑏</m:t>
                            </m:r>
                          </m:den>
                        </m:f>
                      </m:e>
                    </m:d>
                    <m:r>
                      <a:rPr lang="en-US" altLang="zh-CN" sz="2800" i="1">
                        <a:solidFill>
                          <a:schemeClr val="tx1"/>
                        </a:solidFill>
                        <a:latin typeface="Cambria Math" panose="02040503050406030204" pitchFamily="18" charset="0"/>
                      </a:rPr>
                      <m:t>+</m:t>
                    </m:r>
                    <m:r>
                      <m:rPr>
                        <m:sty m:val="p"/>
                      </m:rPr>
                      <a:rPr lang="el-GR" altLang="zh-CN" sz="2800" i="1">
                        <a:solidFill>
                          <a:schemeClr val="tx1"/>
                        </a:solidFill>
                        <a:latin typeface="Cambria Math" panose="02040503050406030204" pitchFamily="18" charset="0"/>
                        <a:ea typeface="Cambria Math" panose="02040503050406030204" pitchFamily="18" charset="0"/>
                      </a:rPr>
                      <m:t>Θ</m:t>
                    </m:r>
                    <m:r>
                      <a:rPr lang="en-US" altLang="zh-CN" sz="2800" i="1">
                        <a:solidFill>
                          <a:schemeClr val="tx1"/>
                        </a:solidFill>
                        <a:latin typeface="Cambria Math" panose="02040503050406030204" pitchFamily="18" charset="0"/>
                        <a:ea typeface="Cambria Math" panose="02040503050406030204" pitchFamily="18" charset="0"/>
                      </a:rPr>
                      <m:t>(</m:t>
                    </m:r>
                    <m:r>
                      <a:rPr lang="en-US" altLang="zh-CN" sz="2800" i="1">
                        <a:solidFill>
                          <a:schemeClr val="tx1"/>
                        </a:solidFill>
                        <a:latin typeface="Cambria Math" panose="02040503050406030204" pitchFamily="18" charset="0"/>
                      </a:rPr>
                      <m:t>𝑛</m:t>
                    </m:r>
                    <m:r>
                      <a:rPr lang="en-US" altLang="zh-CN" sz="2800" i="1" baseline="30000">
                        <a:solidFill>
                          <a:schemeClr val="tx1"/>
                        </a:solidFill>
                        <a:latin typeface="Cambria Math" panose="02040503050406030204" pitchFamily="18" charset="0"/>
                      </a:rPr>
                      <m:t>𝑑</m:t>
                    </m:r>
                    <m:r>
                      <a:rPr lang="en-US" altLang="zh-CN" sz="2800" i="1">
                        <a:solidFill>
                          <a:schemeClr val="tx1"/>
                        </a:solidFill>
                        <a:latin typeface="Cambria Math" panose="02040503050406030204" pitchFamily="18" charset="0"/>
                      </a:rPr>
                      <m:t>)</m:t>
                    </m:r>
                  </m:oMath>
                </a14:m>
                <a:r>
                  <a:rPr lang="zh-CN" altLang="en-US" sz="2800" dirty="0">
                    <a:solidFill>
                      <a:schemeClr val="tx1"/>
                    </a:solidFill>
                  </a:rPr>
                  <a:t> </a:t>
                </a:r>
                <a:r>
                  <a:rPr lang="en-US" altLang="zh-CN" sz="2800" dirty="0"/>
                  <a:t>for constants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&gt;0, </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&gt;1, </m:t>
                    </m:r>
                    <m:r>
                      <a:rPr lang="en-US" altLang="zh-CN" sz="2800" b="0" i="1" smtClean="0">
                        <a:latin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≥0</m:t>
                    </m:r>
                  </m:oMath>
                </a14:m>
                <a:r>
                  <a:rPr lang="en-US" altLang="zh-CN" sz="2800" dirty="0">
                    <a:solidFill>
                      <a:schemeClr val="tx1"/>
                    </a:solidFill>
                  </a:rPr>
                  <a:t>, then:</a:t>
                </a:r>
                <a:endParaRPr lang="en-US" altLang="zh-CN" sz="2800"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panose="02040503050406030204" pitchFamily="18" charset="0"/>
                        </a:rPr>
                        <m:t>𝑇</m:t>
                      </m:r>
                      <m:d>
                        <m:dPr>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panose="02040503050406030204" pitchFamily="18" charset="0"/>
                            </a:rPr>
                            <m:t>𝑛</m:t>
                          </m:r>
                        </m:e>
                      </m:d>
                      <m:r>
                        <a:rPr lang="en-US" altLang="zh-CN" sz="2800" b="0" i="1" smtClean="0">
                          <a:solidFill>
                            <a:schemeClr val="tx1"/>
                          </a:solidFill>
                          <a:latin typeface="Cambria Math" panose="02040503050406030204" pitchFamily="18" charset="0"/>
                        </a:rPr>
                        <m:t>=</m:t>
                      </m:r>
                      <m:d>
                        <m:dPr>
                          <m:begChr m:val="{"/>
                          <m:endChr m:val=""/>
                          <m:ctrlPr>
                            <a:rPr lang="en-US" altLang="zh-CN" sz="2800" b="0" i="1" smtClean="0">
                              <a:solidFill>
                                <a:schemeClr val="tx1"/>
                              </a:solidFill>
                              <a:latin typeface="Cambria Math" panose="02040503050406030204" pitchFamily="18" charset="0"/>
                            </a:rPr>
                          </m:ctrlPr>
                        </m:dPr>
                        <m:e>
                          <m:m>
                            <m:mPr>
                              <m:mcs>
                                <m:mc>
                                  <m:mcPr>
                                    <m:count m:val="2"/>
                                    <m:mcJc m:val="center"/>
                                  </m:mcPr>
                                </m:mc>
                              </m:mcs>
                              <m:ctrlPr>
                                <a:rPr lang="en-US" altLang="zh-CN" sz="2800" b="0" i="1" smtClean="0">
                                  <a:solidFill>
                                    <a:schemeClr val="tx1"/>
                                  </a:solidFill>
                                  <a:latin typeface="Cambria Math" panose="02040503050406030204" pitchFamily="18" charset="0"/>
                                </a:rPr>
                              </m:ctrlPr>
                            </m:mPr>
                            <m:mr>
                              <m:e>
                                <m:r>
                                  <m:rPr>
                                    <m:sty m:val="p"/>
                                  </m:rPr>
                                  <a:rPr lang="el-GR" altLang="zh-CN" sz="2800" i="1">
                                    <a:latin typeface="Cambria Math" panose="02040503050406030204" pitchFamily="18" charset="0"/>
                                    <a:ea typeface="Cambria Math" panose="02040503050406030204" pitchFamily="18" charset="0"/>
                                  </a:rPr>
                                  <m:t>Θ</m:t>
                                </m:r>
                                <m:r>
                                  <a:rPr lang="en-US" altLang="zh-CN" sz="2800" b="0" i="1" smtClean="0">
                                    <a:solidFill>
                                      <a:schemeClr val="tx1"/>
                                    </a:solidFill>
                                    <a:latin typeface="Cambria Math" panose="02040503050406030204" pitchFamily="18" charset="0"/>
                                  </a:rPr>
                                  <m:t>(</m:t>
                                </m:r>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𝑛</m:t>
                                    </m:r>
                                  </m:e>
                                  <m:sup>
                                    <m:r>
                                      <a:rPr lang="en-US" altLang="zh-CN" sz="2800" b="0" i="1" smtClean="0">
                                        <a:solidFill>
                                          <a:schemeClr val="tx1"/>
                                        </a:solidFill>
                                        <a:latin typeface="Cambria Math" panose="02040503050406030204" pitchFamily="18" charset="0"/>
                                      </a:rPr>
                                      <m:t>𝑑</m:t>
                                    </m:r>
                                  </m:sup>
                                </m:sSup>
                                <m:r>
                                  <m:rPr>
                                    <m:brk m:alnAt="7"/>
                                  </m:rPr>
                                  <a:rPr lang="en-US" altLang="zh-CN" sz="2800" b="0" i="1" smtClean="0">
                                    <a:solidFill>
                                      <a:schemeClr val="tx1"/>
                                    </a:solidFill>
                                    <a:latin typeface="Cambria Math" panose="02040503050406030204" pitchFamily="18" charset="0"/>
                                  </a:rPr>
                                  <m:t>)</m:t>
                                </m:r>
                              </m:e>
                              <m:e>
                                <m:r>
                                  <a:rPr lang="en-US" altLang="zh-CN" sz="2800" b="0" i="1" smtClean="0">
                                    <a:solidFill>
                                      <a:schemeClr val="tx1"/>
                                    </a:solidFill>
                                    <a:latin typeface="Cambria Math" panose="02040503050406030204" pitchFamily="18" charset="0"/>
                                  </a:rPr>
                                  <m:t>𝑖𝑓</m:t>
                                </m:r>
                                <m:r>
                                  <a:rPr lang="en-US" altLang="zh-CN" sz="2800" b="0" i="1" smtClean="0">
                                    <a:solidFill>
                                      <a:schemeClr val="tx1"/>
                                    </a:solidFill>
                                    <a:latin typeface="Cambria Math" panose="02040503050406030204" pitchFamily="18" charset="0"/>
                                  </a:rPr>
                                  <m:t> </m:t>
                                </m:r>
                                <m:r>
                                  <a:rPr lang="en-US" altLang="zh-CN" sz="2800" b="0" i="1" smtClean="0">
                                    <a:solidFill>
                                      <a:schemeClr val="tx1"/>
                                    </a:solidFill>
                                    <a:latin typeface="Cambria Math" panose="02040503050406030204" pitchFamily="18" charset="0"/>
                                  </a:rPr>
                                  <m:t>𝑑</m:t>
                                </m:r>
                                <m:r>
                                  <a:rPr lang="en-US" altLang="zh-CN" sz="2800" b="0" i="1" smtClean="0">
                                    <a:solidFill>
                                      <a:schemeClr val="tx1"/>
                                    </a:solidFill>
                                    <a:latin typeface="Cambria Math" panose="02040503050406030204" pitchFamily="18" charset="0"/>
                                  </a:rPr>
                                  <m:t>&gt;</m:t>
                                </m:r>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e>
                            </m:mr>
                            <m:mr>
                              <m:e>
                                <m:r>
                                  <m:rPr>
                                    <m:sty m:val="p"/>
                                  </m:rPr>
                                  <a:rPr lang="el-GR" altLang="zh-CN" sz="2800" i="1">
                                    <a:latin typeface="Cambria Math" panose="02040503050406030204" pitchFamily="18" charset="0"/>
                                    <a:ea typeface="Cambria Math" panose="02040503050406030204" pitchFamily="18" charset="0"/>
                                  </a:rPr>
                                  <m:t>Θ</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𝑑</m:t>
                                    </m:r>
                                  </m:sup>
                                </m:sSup>
                                <m:r>
                                  <a:rPr lang="en-US" altLang="zh-CN" sz="2800" b="0" i="1" smtClean="0">
                                    <a:latin typeface="Cambria Math" panose="02040503050406030204" pitchFamily="18" charset="0"/>
                                  </a:rPr>
                                  <m:t>𝑙𝑜𝑔𝑛</m:t>
                                </m:r>
                                <m:r>
                                  <m:rPr>
                                    <m:brk m:alnAt="7"/>
                                  </m:rPr>
                                  <a:rPr lang="en-US" altLang="zh-CN" sz="2800" i="1">
                                    <a:latin typeface="Cambria Math" panose="02040503050406030204" pitchFamily="18" charset="0"/>
                                  </a:rPr>
                                  <m:t>)</m:t>
                                </m:r>
                              </m:e>
                              <m:e>
                                <m:r>
                                  <a:rPr lang="en-US" altLang="zh-CN" sz="2800" i="1">
                                    <a:latin typeface="Cambria Math" panose="02040503050406030204" pitchFamily="18" charset="0"/>
                                  </a:rPr>
                                  <m:t>𝑖𝑓</m:t>
                                </m:r>
                                <m:r>
                                  <a:rPr lang="en-US" altLang="zh-CN" sz="2800" i="1">
                                    <a:latin typeface="Cambria Math" panose="02040503050406030204" pitchFamily="18" charset="0"/>
                                  </a:rPr>
                                  <m:t> </m:t>
                                </m:r>
                                <m:r>
                                  <a:rPr lang="en-US" altLang="zh-CN" sz="2800" i="1">
                                    <a:latin typeface="Cambria Math" panose="02040503050406030204" pitchFamily="18" charset="0"/>
                                  </a:rPr>
                                  <m:t>𝑑</m:t>
                                </m:r>
                                <m:r>
                                  <a:rPr lang="en-US" altLang="zh-CN" sz="2800" b="0" i="1" smtClean="0">
                                    <a:latin typeface="Cambria Math" panose="02040503050406030204" pitchFamily="18" charset="0"/>
                                  </a:rPr>
                                  <m:t>=</m:t>
                                </m:r>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e>
                            </m:mr>
                            <m:mr>
                              <m:e>
                                <m:r>
                                  <m:rPr>
                                    <m:sty m:val="p"/>
                                  </m:rPr>
                                  <a:rPr lang="el-GR" altLang="zh-CN" sz="2800" i="1">
                                    <a:latin typeface="Cambria Math" panose="02040503050406030204" pitchFamily="18" charset="0"/>
                                    <a:ea typeface="Cambria Math" panose="02040503050406030204" pitchFamily="18" charset="0"/>
                                  </a:rPr>
                                  <m:t>Θ</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sup>
                                </m:sSup>
                                <m:r>
                                  <a:rPr lang="en-US" altLang="zh-CN" sz="2800" i="1">
                                    <a:latin typeface="Cambria Math" panose="02040503050406030204" pitchFamily="18" charset="0"/>
                                  </a:rPr>
                                  <m:t>)</m:t>
                                </m:r>
                              </m:e>
                              <m:e>
                                <m:r>
                                  <a:rPr lang="en-US" altLang="zh-CN" sz="2800" i="1">
                                    <a:latin typeface="Cambria Math" panose="02040503050406030204" pitchFamily="18" charset="0"/>
                                  </a:rPr>
                                  <m:t>𝑖𝑓</m:t>
                                </m:r>
                                <m:r>
                                  <a:rPr lang="en-US" altLang="zh-CN" sz="2800" i="1">
                                    <a:latin typeface="Cambria Math" panose="02040503050406030204" pitchFamily="18" charset="0"/>
                                  </a:rPr>
                                  <m:t> </m:t>
                                </m:r>
                                <m:r>
                                  <a:rPr lang="en-US" altLang="zh-CN" sz="2800" i="1">
                                    <a:latin typeface="Cambria Math" panose="02040503050406030204" pitchFamily="18" charset="0"/>
                                  </a:rPr>
                                  <m:t>𝑑</m:t>
                                </m:r>
                                <m:r>
                                  <a:rPr lang="en-US" altLang="zh-CN" sz="2800" b="0" i="1" smtClean="0">
                                    <a:latin typeface="Cambria Math" panose="02040503050406030204" pitchFamily="18" charset="0"/>
                                  </a:rPr>
                                  <m:t>&lt;</m:t>
                                </m:r>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e>
                            </m:mr>
                          </m:m>
                        </m:e>
                      </m:d>
                    </m:oMath>
                  </m:oMathPara>
                </a14:m>
                <a:endParaRPr lang="zh-CN" altLang="en-US" dirty="0">
                  <a:solidFill>
                    <a:schemeClr val="tx1"/>
                  </a:solidFill>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525963"/>
              </a:xfrm>
              <a:blipFill>
                <a:blip r:embed="rId3"/>
                <a:stretch>
                  <a:fillRect/>
                </a:stretch>
              </a:blipFill>
            </p:spPr>
            <p:txBody>
              <a:bodyPr/>
              <a:lstStyle/>
              <a:p>
                <a:r>
                  <a:rPr lang="en-US">
                    <a:noFill/>
                  </a:rPr>
                  <a:t> </a:t>
                </a:r>
              </a:p>
            </p:txBody>
          </p:sp>
        </mc:Fallback>
      </mc:AlternateContent>
      <p:pic>
        <p:nvPicPr>
          <p:cNvPr id="4" name="Picture 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59271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Polynomials:  point-value representation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b="1" dirty="0"/>
              <a:t>Fundamental theorem of algebra.</a:t>
            </a:r>
            <a:r>
              <a:rPr lang="en-US" altLang="zh-CN" b="1" dirty="0">
                <a:solidFill>
                  <a:srgbClr val="606060"/>
                </a:solidFill>
                <a:uFill>
                  <a:solidFill>
                    <a:srgbClr val="606060"/>
                  </a:solidFill>
                </a:uFill>
              </a:rPr>
              <a:t>  </a:t>
            </a:r>
            <a:r>
              <a:rPr lang="en-US" altLang="zh-CN" dirty="0">
                <a:solidFill>
                  <a:srgbClr val="000000"/>
                </a:solidFill>
                <a:uFill>
                  <a:solidFill>
                    <a:srgbClr val="000000"/>
                  </a:solidFill>
                </a:uFill>
              </a:rPr>
              <a:t>A degree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univariate polynomial with complex coefficients has exactly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complex roots.</a:t>
            </a:r>
          </a:p>
          <a:p>
            <a:pPr>
              <a:spcAft>
                <a:spcPts val="1200"/>
              </a:spcAft>
            </a:pPr>
            <a:r>
              <a:rPr lang="en-US" altLang="zh-CN" b="1" dirty="0"/>
              <a:t>Corollary.  </a:t>
            </a:r>
            <a:r>
              <a:rPr lang="en-US" altLang="zh-CN" dirty="0">
                <a:solidFill>
                  <a:srgbClr val="000000"/>
                </a:solidFill>
                <a:uFill>
                  <a:solidFill>
                    <a:srgbClr val="000000"/>
                  </a:solidFill>
                </a:uFill>
              </a:rPr>
              <a:t>A degree </a:t>
            </a:r>
            <a:r>
              <a:rPr lang="en-US" altLang="zh-CN" i="1" dirty="0">
                <a:solidFill>
                  <a:srgbClr val="000000"/>
                </a:solidFill>
                <a:uFill>
                  <a:solidFill>
                    <a:srgbClr val="000000"/>
                  </a:solidFill>
                </a:uFill>
                <a:latin typeface="Times"/>
                <a:ea typeface="Times"/>
                <a:cs typeface="Times"/>
                <a:sym typeface="Times"/>
              </a:rPr>
              <a:t>n </a:t>
            </a:r>
            <a:r>
              <a:rPr lang="en-US" altLang="zh-CN" dirty="0">
                <a:solidFill>
                  <a:srgbClr val="000000"/>
                </a:solidFill>
                <a:uFill>
                  <a:solidFill>
                    <a:srgbClr val="000000"/>
                  </a:solidFill>
                </a:uFill>
                <a:latin typeface="Times"/>
                <a:ea typeface="Times"/>
                <a:cs typeface="Times"/>
                <a:sym typeface="Times"/>
              </a:rPr>
              <a:t>– 1</a:t>
            </a:r>
            <a:r>
              <a:rPr lang="en-US" altLang="zh-CN" dirty="0">
                <a:solidFill>
                  <a:srgbClr val="000000"/>
                </a:solidFill>
                <a:uFill>
                  <a:solidFill>
                    <a:srgbClr val="000000"/>
                  </a:solidFill>
                </a:uFill>
              </a:rPr>
              <a:t> univariate polynomial </a:t>
            </a:r>
            <a:r>
              <a:rPr lang="en-US" altLang="zh-CN" i="1" dirty="0">
                <a:solidFill>
                  <a:srgbClr val="000000"/>
                </a:solidFill>
                <a:uFill>
                  <a:solidFill>
                    <a:srgbClr val="000000"/>
                  </a:solidFill>
                </a:uFill>
                <a:latin typeface="Times"/>
                <a:ea typeface="Times"/>
                <a:cs typeface="Times"/>
                <a:sym typeface="Times"/>
              </a:rPr>
              <a:t>A</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is uniquely specified by its evaluation at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distinct values of </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rPr>
              <a:t>.</a:t>
            </a:r>
          </a:p>
          <a:p>
            <a:endParaRPr lang="zh-CN" altLang="en-US" dirty="0"/>
          </a:p>
        </p:txBody>
      </p:sp>
      <p:pic>
        <p:nvPicPr>
          <p:cNvPr id="23" name="图片 22"/>
          <p:cNvPicPr>
            <a:picLocks noChangeAspect="1"/>
          </p:cNvPicPr>
          <p:nvPr/>
        </p:nvPicPr>
        <p:blipFill>
          <a:blip r:embed="rId2"/>
          <a:stretch>
            <a:fillRect/>
          </a:stretch>
        </p:blipFill>
        <p:spPr>
          <a:xfrm>
            <a:off x="1691680" y="3212976"/>
            <a:ext cx="6084676" cy="3271118"/>
          </a:xfrm>
          <a:prstGeom prst="rect">
            <a:avLst/>
          </a:prstGeom>
        </p:spPr>
      </p:pic>
      <p:pic>
        <p:nvPicPr>
          <p:cNvPr id="24" name="Picture 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5793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Polynomials:  point-value representation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b="1" dirty="0"/>
              <a:t>Univariate polynomial.  </a:t>
            </a:r>
            <a:r>
              <a:rPr lang="en-US" altLang="zh-CN" dirty="0">
                <a:solidFill>
                  <a:srgbClr val="606060"/>
                </a:solidFill>
                <a:uFill>
                  <a:solidFill>
                    <a:srgbClr val="606060"/>
                  </a:solidFill>
                </a:uFill>
              </a:rPr>
              <a:t>[ point-value representation ]</a:t>
            </a:r>
          </a:p>
          <a:p>
            <a:pPr>
              <a:spcAft>
                <a:spcPts val="1200"/>
              </a:spcAft>
            </a:pPr>
            <a:endParaRPr lang="en-US" altLang="zh-CN" b="1" dirty="0"/>
          </a:p>
          <a:p>
            <a:pPr>
              <a:spcAft>
                <a:spcPts val="1200"/>
              </a:spcAft>
            </a:pPr>
            <a:endParaRPr lang="en-US" altLang="zh-CN" b="1" dirty="0"/>
          </a:p>
          <a:p>
            <a:pPr>
              <a:spcAft>
                <a:spcPts val="1200"/>
              </a:spcAft>
            </a:pPr>
            <a:r>
              <a:rPr lang="en-US" altLang="zh-CN" b="1" dirty="0"/>
              <a:t>Addition.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arithmetic operations.</a:t>
            </a:r>
            <a:endParaRPr lang="en-US" altLang="zh-CN" b="1" dirty="0">
              <a:solidFill>
                <a:srgbClr val="000000"/>
              </a:solidFill>
              <a:uFill>
                <a:solidFill>
                  <a:srgbClr val="000000"/>
                </a:solidFill>
              </a:uFill>
            </a:endParaRPr>
          </a:p>
          <a:p>
            <a:pPr>
              <a:spcAft>
                <a:spcPts val="1200"/>
              </a:spcAft>
            </a:pPr>
            <a:endParaRPr lang="en-US" altLang="zh-CN" b="1" dirty="0"/>
          </a:p>
          <a:p>
            <a:pPr>
              <a:spcAft>
                <a:spcPts val="1200"/>
              </a:spcAft>
            </a:pPr>
            <a:r>
              <a:rPr lang="en-US" altLang="zh-CN" b="1" dirty="0"/>
              <a:t>Multiplication.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but represent </a:t>
            </a:r>
            <a:r>
              <a:rPr lang="en-US" altLang="zh-CN" i="1" dirty="0">
                <a:solidFill>
                  <a:srgbClr val="000000"/>
                </a:solidFill>
                <a:uFill>
                  <a:solidFill>
                    <a:srgbClr val="000000"/>
                  </a:solidFill>
                </a:uFill>
                <a:latin typeface="Times"/>
                <a:ea typeface="Times"/>
                <a:cs typeface="Times"/>
                <a:sym typeface="Times"/>
              </a:rPr>
              <a:t>A</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B</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using </a:t>
            </a:r>
            <a:r>
              <a:rPr lang="en-US" altLang="zh-CN" dirty="0">
                <a:solidFill>
                  <a:srgbClr val="000000"/>
                </a:solidFill>
                <a:uFill>
                  <a:solidFill>
                    <a:srgbClr val="000000"/>
                  </a:solidFill>
                </a:uFill>
                <a:latin typeface="Times"/>
                <a:ea typeface="Times"/>
                <a:cs typeface="Times"/>
                <a:sym typeface="Times"/>
              </a:rPr>
              <a:t>2</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points.</a:t>
            </a:r>
          </a:p>
          <a:p>
            <a:endParaRPr lang="zh-CN" altLang="en-US" dirty="0"/>
          </a:p>
        </p:txBody>
      </p:sp>
      <p:sp>
        <p:nvSpPr>
          <p:cNvPr id="4" name="A(x):  (x0, y0), …, (xn−1, yn−1)…"/>
          <p:cNvSpPr txBox="1"/>
          <p:nvPr/>
        </p:nvSpPr>
        <p:spPr>
          <a:xfrm>
            <a:off x="1835696" y="2066101"/>
            <a:ext cx="3799812" cy="1036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rPr i="1" dirty="0"/>
              <a:t>A</a:t>
            </a:r>
            <a:r>
              <a:rPr dirty="0"/>
              <a:t>(</a:t>
            </a:r>
            <a:r>
              <a:rPr i="1" dirty="0"/>
              <a:t>x</a:t>
            </a:r>
            <a:r>
              <a:rPr dirty="0"/>
              <a:t>):  (</a:t>
            </a:r>
            <a:r>
              <a:rPr i="1" dirty="0"/>
              <a:t>x</a:t>
            </a:r>
            <a:r>
              <a:rPr baseline="-14000" dirty="0"/>
              <a:t>0</a:t>
            </a:r>
            <a:r>
              <a:rPr dirty="0"/>
              <a:t>, </a:t>
            </a:r>
            <a:r>
              <a:rPr i="1" dirty="0"/>
              <a:t>y</a:t>
            </a:r>
            <a:r>
              <a:rPr baseline="-14000" dirty="0"/>
              <a:t>0</a:t>
            </a:r>
            <a:r>
              <a:rPr dirty="0"/>
              <a:t>), …, (</a:t>
            </a:r>
            <a:r>
              <a:rPr i="1" dirty="0"/>
              <a:t>x</a:t>
            </a:r>
            <a:r>
              <a:rPr i="1" baseline="-14000" dirty="0"/>
              <a:t>n</a:t>
            </a:r>
            <a:r>
              <a:rPr baseline="-14000" dirty="0"/>
              <a:t>−1</a:t>
            </a:r>
            <a:r>
              <a:rPr dirty="0"/>
              <a:t>, </a:t>
            </a:r>
            <a:r>
              <a:rPr i="1" dirty="0"/>
              <a:t>y</a:t>
            </a:r>
            <a:r>
              <a:rPr i="1" baseline="-14000" dirty="0"/>
              <a:t>n</a:t>
            </a:r>
            <a:r>
              <a:rPr baseline="-14000" dirty="0"/>
              <a:t>−1</a:t>
            </a:r>
            <a:r>
              <a:rPr dirty="0"/>
              <a:t>)</a:t>
            </a:r>
          </a:p>
          <a:p>
            <a:pPr algn="l">
              <a:defRPr sz="2500">
                <a:solidFill>
                  <a:srgbClr val="000000"/>
                </a:solidFill>
                <a:latin typeface="Times"/>
                <a:ea typeface="Times"/>
                <a:cs typeface="Times"/>
                <a:sym typeface="Times"/>
              </a:defRPr>
            </a:pPr>
            <a:r>
              <a:rPr i="1" dirty="0"/>
              <a:t>B</a:t>
            </a:r>
            <a:r>
              <a:rPr dirty="0"/>
              <a:t>(</a:t>
            </a:r>
            <a:r>
              <a:rPr i="1" dirty="0"/>
              <a:t>x</a:t>
            </a:r>
            <a:r>
              <a:rPr dirty="0"/>
              <a:t>):  (</a:t>
            </a:r>
            <a:r>
              <a:rPr i="1" dirty="0"/>
              <a:t>x</a:t>
            </a:r>
            <a:r>
              <a:rPr baseline="-14000" dirty="0"/>
              <a:t>0</a:t>
            </a:r>
            <a:r>
              <a:rPr dirty="0"/>
              <a:t>, </a:t>
            </a:r>
            <a:r>
              <a:rPr i="1" dirty="0"/>
              <a:t>z</a:t>
            </a:r>
            <a:r>
              <a:rPr baseline="-14000" dirty="0"/>
              <a:t>0</a:t>
            </a:r>
            <a:r>
              <a:rPr dirty="0"/>
              <a:t>), …, (</a:t>
            </a:r>
            <a:r>
              <a:rPr i="1" dirty="0"/>
              <a:t>x</a:t>
            </a:r>
            <a:r>
              <a:rPr i="1" baseline="-14000" dirty="0"/>
              <a:t>n</a:t>
            </a:r>
            <a:r>
              <a:rPr baseline="-14000" dirty="0"/>
              <a:t>−1</a:t>
            </a:r>
            <a:r>
              <a:rPr dirty="0"/>
              <a:t>, </a:t>
            </a:r>
            <a:r>
              <a:rPr i="1" dirty="0"/>
              <a:t>z</a:t>
            </a:r>
            <a:r>
              <a:rPr i="1" baseline="-14000" dirty="0"/>
              <a:t>n</a:t>
            </a:r>
            <a:r>
              <a:rPr baseline="-14000" dirty="0"/>
              <a:t>−1</a:t>
            </a:r>
            <a:r>
              <a:rPr dirty="0"/>
              <a:t>)</a:t>
            </a:r>
          </a:p>
        </p:txBody>
      </p:sp>
      <p:sp>
        <p:nvSpPr>
          <p:cNvPr id="6" name="A(x) + B(x):  (x0, y0 + z0), …, (xn−1, yn−1 + zn−1)"/>
          <p:cNvSpPr txBox="1"/>
          <p:nvPr/>
        </p:nvSpPr>
        <p:spPr>
          <a:xfrm>
            <a:off x="1831112" y="3609180"/>
            <a:ext cx="6034559"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rPr i="1" dirty="0"/>
              <a:t>A</a:t>
            </a:r>
            <a:r>
              <a:rPr dirty="0"/>
              <a:t>(</a:t>
            </a:r>
            <a:r>
              <a:rPr i="1" dirty="0"/>
              <a:t>x</a:t>
            </a:r>
            <a:r>
              <a:rPr dirty="0"/>
              <a:t>) + </a:t>
            </a:r>
            <a:r>
              <a:rPr i="1" dirty="0"/>
              <a:t>B</a:t>
            </a:r>
            <a:r>
              <a:rPr dirty="0"/>
              <a:t>(</a:t>
            </a:r>
            <a:r>
              <a:rPr i="1" dirty="0"/>
              <a:t>x</a:t>
            </a:r>
            <a:r>
              <a:rPr dirty="0"/>
              <a:t>):  (</a:t>
            </a:r>
            <a:r>
              <a:rPr i="1" dirty="0"/>
              <a:t>x</a:t>
            </a:r>
            <a:r>
              <a:rPr baseline="-14000" dirty="0"/>
              <a:t>0</a:t>
            </a:r>
            <a:r>
              <a:rPr dirty="0"/>
              <a:t>, </a:t>
            </a:r>
            <a:r>
              <a:rPr i="1" dirty="0"/>
              <a:t>y</a:t>
            </a:r>
            <a:r>
              <a:rPr baseline="-14000" dirty="0"/>
              <a:t>0</a:t>
            </a:r>
            <a:r>
              <a:rPr i="1" dirty="0"/>
              <a:t> + z</a:t>
            </a:r>
            <a:r>
              <a:rPr baseline="-14000" dirty="0"/>
              <a:t>0</a:t>
            </a:r>
            <a:r>
              <a:rPr dirty="0"/>
              <a:t>), …, (</a:t>
            </a:r>
            <a:r>
              <a:rPr i="1" dirty="0"/>
              <a:t>x</a:t>
            </a:r>
            <a:r>
              <a:rPr i="1" baseline="-14000" dirty="0"/>
              <a:t>n</a:t>
            </a:r>
            <a:r>
              <a:rPr baseline="-14000" dirty="0"/>
              <a:t>−1</a:t>
            </a:r>
            <a:r>
              <a:rPr dirty="0"/>
              <a:t>, </a:t>
            </a:r>
            <a:r>
              <a:rPr i="1" dirty="0"/>
              <a:t>y</a:t>
            </a:r>
            <a:r>
              <a:rPr i="1" baseline="-14000" dirty="0"/>
              <a:t>n</a:t>
            </a:r>
            <a:r>
              <a:rPr baseline="-14000" dirty="0"/>
              <a:t>−1</a:t>
            </a:r>
            <a:r>
              <a:rPr i="1" dirty="0"/>
              <a:t> + z</a:t>
            </a:r>
            <a:r>
              <a:rPr i="1" baseline="-14000" dirty="0"/>
              <a:t>n</a:t>
            </a:r>
            <a:r>
              <a:rPr baseline="-14000" dirty="0"/>
              <a:t>−1</a:t>
            </a:r>
            <a:r>
              <a:rPr dirty="0"/>
              <a:t>)</a:t>
            </a:r>
          </a:p>
        </p:txBody>
      </p:sp>
      <mc:AlternateContent xmlns:mc="http://schemas.openxmlformats.org/markup-compatibility/2006" xmlns:a14="http://schemas.microsoft.com/office/drawing/2010/main">
        <mc:Choice Requires="a14">
          <p:sp>
            <p:nvSpPr>
              <p:cNvPr id="7" name="A(x) 𐄂 B(x):  (x0, y0 𐄂 z0), …, (x2n−1, y2n−1 𐄂 z2n−1)"/>
              <p:cNvSpPr txBox="1"/>
              <p:nvPr/>
            </p:nvSpPr>
            <p:spPr>
              <a:xfrm>
                <a:off x="1831112" y="4725144"/>
                <a:ext cx="5900654" cy="487313"/>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rPr i="1" dirty="0"/>
                  <a:t>A</a:t>
                </a:r>
                <a:r>
                  <a:rPr dirty="0"/>
                  <a:t>(</a:t>
                </a:r>
                <a:r>
                  <a:rPr i="1" dirty="0"/>
                  <a:t>x</a:t>
                </a:r>
                <a:r>
                  <a:rPr dirty="0"/>
                  <a:t>) </a:t>
                </a:r>
                <a:r>
                  <a:rPr i="1" dirty="0"/>
                  <a:t>B</a:t>
                </a:r>
                <a:r>
                  <a:rPr dirty="0"/>
                  <a:t>(</a:t>
                </a:r>
                <a:r>
                  <a:rPr i="1" dirty="0"/>
                  <a:t>x</a:t>
                </a:r>
                <a:r>
                  <a:rPr dirty="0"/>
                  <a:t>):  (</a:t>
                </a:r>
                <a:r>
                  <a:rPr i="1" dirty="0"/>
                  <a:t>x</a:t>
                </a:r>
                <a:r>
                  <a:rPr baseline="-14000" dirty="0"/>
                  <a:t>0</a:t>
                </a:r>
                <a:r>
                  <a:rPr dirty="0"/>
                  <a:t>, </a:t>
                </a:r>
                <a:r>
                  <a:rPr i="1" dirty="0"/>
                  <a:t>y</a:t>
                </a:r>
                <a:r>
                  <a:rPr baseline="-14000" dirty="0"/>
                  <a:t>0</a:t>
                </a:r>
                <a:r>
                  <a:rPr i="1" dirty="0"/>
                  <a:t> </a:t>
                </a:r>
                <a14:m>
                  <m:oMath xmlns:m="http://schemas.openxmlformats.org/officeDocument/2006/math">
                    <m:r>
                      <a:rPr lang="zh-CN" altLang="en-US" i="1" smtClean="0">
                        <a:latin typeface="Cambria Math" panose="02040503050406030204" pitchFamily="18" charset="0"/>
                      </a:rPr>
                      <m:t>∙</m:t>
                    </m:r>
                  </m:oMath>
                </a14:m>
                <a:r>
                  <a:rPr i="1" dirty="0"/>
                  <a:t> z</a:t>
                </a:r>
                <a:r>
                  <a:rPr baseline="-14000" dirty="0"/>
                  <a:t>0</a:t>
                </a:r>
                <a:r>
                  <a:rPr dirty="0"/>
                  <a:t>), …, (</a:t>
                </a:r>
                <a:r>
                  <a:rPr i="1" dirty="0"/>
                  <a:t>x</a:t>
                </a:r>
                <a:r>
                  <a:rPr baseline="-14000" dirty="0"/>
                  <a:t>2</a:t>
                </a:r>
                <a:r>
                  <a:rPr i="1" baseline="-14000" dirty="0"/>
                  <a:t>n</a:t>
                </a:r>
                <a:r>
                  <a:rPr baseline="-14000" dirty="0"/>
                  <a:t>−1</a:t>
                </a:r>
                <a:r>
                  <a:rPr dirty="0"/>
                  <a:t>, </a:t>
                </a:r>
                <a:r>
                  <a:rPr i="1" dirty="0"/>
                  <a:t>y</a:t>
                </a:r>
                <a:r>
                  <a:rPr baseline="-14000" dirty="0"/>
                  <a:t>2</a:t>
                </a:r>
                <a:r>
                  <a:rPr i="1" baseline="-14000" dirty="0"/>
                  <a:t>n</a:t>
                </a:r>
                <a:r>
                  <a:rPr baseline="-14000" dirty="0"/>
                  <a:t>−1</a:t>
                </a:r>
                <a:r>
                  <a:rPr i="1" dirty="0"/>
                  <a:t> </a:t>
                </a:r>
                <a14:m>
                  <m:oMath xmlns:m="http://schemas.openxmlformats.org/officeDocument/2006/math">
                    <m:r>
                      <a:rPr lang="zh-CN" altLang="en-US" i="1" smtClean="0">
                        <a:latin typeface="Cambria Math" panose="02040503050406030204" pitchFamily="18" charset="0"/>
                      </a:rPr>
                      <m:t>∙</m:t>
                    </m:r>
                  </m:oMath>
                </a14:m>
                <a:r>
                  <a:rPr i="1" dirty="0"/>
                  <a:t> z</a:t>
                </a:r>
                <a:r>
                  <a:rPr baseline="-14000" dirty="0"/>
                  <a:t>2</a:t>
                </a:r>
                <a:r>
                  <a:rPr i="1" baseline="-14000" dirty="0"/>
                  <a:t>n</a:t>
                </a:r>
                <a:r>
                  <a:rPr baseline="-14000" dirty="0"/>
                  <a:t>−1</a:t>
                </a:r>
                <a:r>
                  <a:rPr dirty="0"/>
                  <a:t>)</a:t>
                </a:r>
              </a:p>
            </p:txBody>
          </p:sp>
        </mc:Choice>
        <mc:Fallback xmlns="">
          <p:sp>
            <p:nvSpPr>
              <p:cNvPr id="7" name="A(x) 𐄂 B(x):  (x0, y0 𐄂 z0), …, (x2n−1, y2n−1 𐄂 z2n−1)"/>
              <p:cNvSpPr txBox="1">
                <a:spLocks noRot="1" noChangeAspect="1" noMove="1" noResize="1" noEditPoints="1" noAdjustHandles="1" noChangeArrowheads="1" noChangeShapeType="1" noTextEdit="1"/>
              </p:cNvSpPr>
              <p:nvPr/>
            </p:nvSpPr>
            <p:spPr>
              <a:xfrm>
                <a:off x="1831112" y="4725144"/>
                <a:ext cx="5900654" cy="487313"/>
              </a:xfrm>
              <a:prstGeom prst="rect">
                <a:avLst/>
              </a:prstGeom>
              <a:blipFill>
                <a:blip r:embed="rId2"/>
                <a:stretch>
                  <a:fillRect l="-2376" t="-8750" r="-1653" b="-2750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pic>
        <p:nvPicPr>
          <p:cNvPr id="13" name="Picture 1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605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6" grpId="0" animBg="1" advAuto="0"/>
      <p:bldP spid="7"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Converting between two representations</a:t>
            </a:r>
            <a:endParaRPr lang="zh-CN" altLang="en-US" dirty="0"/>
          </a:p>
        </p:txBody>
      </p:sp>
      <p:sp>
        <p:nvSpPr>
          <p:cNvPr id="3" name="内容占位符 2"/>
          <p:cNvSpPr>
            <a:spLocks noGrp="1"/>
          </p:cNvSpPr>
          <p:nvPr>
            <p:ph idx="1"/>
          </p:nvPr>
        </p:nvSpPr>
        <p:spPr/>
        <p:txBody>
          <a:bodyPr/>
          <a:lstStyle/>
          <a:p>
            <a:r>
              <a:rPr lang="en-US" altLang="zh-CN" b="1" dirty="0"/>
              <a:t>Tradeoff.  </a:t>
            </a:r>
            <a:r>
              <a:rPr lang="en-US" altLang="zh-CN" dirty="0">
                <a:solidFill>
                  <a:srgbClr val="000000"/>
                </a:solidFill>
                <a:uFill>
                  <a:solidFill>
                    <a:srgbClr val="000000"/>
                  </a:solidFill>
                </a:uFill>
              </a:rPr>
              <a:t>Either fast evaluation or fast multiplication. We want both!</a:t>
            </a: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r>
              <a:rPr lang="en-US" altLang="zh-CN" b="1" dirty="0"/>
              <a:t>Goal.  </a:t>
            </a:r>
            <a:r>
              <a:rPr lang="en-US" altLang="zh-CN" dirty="0">
                <a:solidFill>
                  <a:srgbClr val="000000"/>
                </a:solidFill>
                <a:uFill>
                  <a:solidFill>
                    <a:srgbClr val="000000"/>
                  </a:solidFill>
                </a:uFill>
              </a:rPr>
              <a:t>Efficient conversion between two representations  </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all ops fast.</a:t>
            </a:r>
          </a:p>
          <a:p>
            <a:endParaRPr lang="zh-CN" altLang="en-US" dirty="0"/>
          </a:p>
        </p:txBody>
      </p:sp>
      <p:pic>
        <p:nvPicPr>
          <p:cNvPr id="4" name="图片 3"/>
          <p:cNvPicPr>
            <a:picLocks noChangeAspect="1"/>
          </p:cNvPicPr>
          <p:nvPr/>
        </p:nvPicPr>
        <p:blipFill>
          <a:blip r:embed="rId3"/>
          <a:stretch>
            <a:fillRect/>
          </a:stretch>
        </p:blipFill>
        <p:spPr>
          <a:xfrm>
            <a:off x="1979712" y="2204864"/>
            <a:ext cx="4970884" cy="1706956"/>
          </a:xfrm>
          <a:prstGeom prst="rect">
            <a:avLst/>
          </a:prstGeom>
        </p:spPr>
      </p:pic>
      <p:grpSp>
        <p:nvGrpSpPr>
          <p:cNvPr id="5" name="Group"/>
          <p:cNvGrpSpPr/>
          <p:nvPr/>
        </p:nvGrpSpPr>
        <p:grpSpPr>
          <a:xfrm>
            <a:off x="971600" y="5085184"/>
            <a:ext cx="7699515" cy="952568"/>
            <a:chOff x="18790" y="34480"/>
            <a:chExt cx="9802543" cy="1150659"/>
          </a:xfrm>
        </p:grpSpPr>
        <p:sp>
          <p:nvSpPr>
            <p:cNvPr id="6" name="point-value representation"/>
            <p:cNvSpPr txBox="1"/>
            <p:nvPr/>
          </p:nvSpPr>
          <p:spPr>
            <a:xfrm>
              <a:off x="5738123" y="34480"/>
              <a:ext cx="4083210" cy="3479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b="1">
                  <a:solidFill>
                    <a:srgbClr val="000000"/>
                  </a:solidFill>
                  <a:latin typeface="Lucida Grande"/>
                  <a:ea typeface="Lucida Grande"/>
                  <a:cs typeface="Lucida Grande"/>
                  <a:sym typeface="Lucida Grande"/>
                </a:defRPr>
              </a:lvl1pPr>
            </a:lstStyle>
            <a:p>
              <a:r>
                <a:rPr dirty="0"/>
                <a:t>point-value representation</a:t>
              </a:r>
            </a:p>
          </p:txBody>
        </p:sp>
        <p:sp>
          <p:nvSpPr>
            <p:cNvPr id="7" name="Rounded Rectangle"/>
            <p:cNvSpPr/>
            <p:nvPr/>
          </p:nvSpPr>
          <p:spPr>
            <a:xfrm>
              <a:off x="18790" y="522216"/>
              <a:ext cx="2920348" cy="662923"/>
            </a:xfrm>
            <a:prstGeom prst="roundRect">
              <a:avLst>
                <a:gd name="adj" fmla="val 28736"/>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8" name="coefficient representation"/>
            <p:cNvSpPr txBox="1"/>
            <p:nvPr/>
          </p:nvSpPr>
          <p:spPr>
            <a:xfrm>
              <a:off x="18790" y="55152"/>
              <a:ext cx="4767157" cy="334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b="1">
                  <a:solidFill>
                    <a:srgbClr val="000000"/>
                  </a:solidFill>
                  <a:latin typeface="Lucida Grande"/>
                  <a:ea typeface="Lucida Grande"/>
                  <a:cs typeface="Lucida Grande"/>
                  <a:sym typeface="Lucida Grande"/>
                </a:defRPr>
              </a:lvl1pPr>
            </a:lstStyle>
            <a:p>
              <a:r>
                <a:rPr dirty="0"/>
                <a:t>coefficient representation</a:t>
              </a:r>
            </a:p>
          </p:txBody>
        </p:sp>
        <p:pic>
          <p:nvPicPr>
            <p:cNvPr id="9" name="Image" descr="Image"/>
            <p:cNvPicPr>
              <a:picLocks noChangeAspect="1"/>
            </p:cNvPicPr>
            <p:nvPr/>
          </p:nvPicPr>
          <p:blipFill>
            <a:blip r:embed="rId4"/>
            <a:srcRect b="50000"/>
            <a:stretch>
              <a:fillRect/>
            </a:stretch>
          </p:blipFill>
          <p:spPr>
            <a:xfrm>
              <a:off x="396854" y="792091"/>
              <a:ext cx="2146301" cy="330201"/>
            </a:xfrm>
            <a:prstGeom prst="rect">
              <a:avLst/>
            </a:prstGeom>
            <a:ln w="12700" cap="flat">
              <a:noFill/>
              <a:miter lim="400000"/>
            </a:ln>
            <a:effectLst/>
          </p:spPr>
        </p:pic>
        <p:sp>
          <p:nvSpPr>
            <p:cNvPr id="10" name="Rounded Rectangle"/>
            <p:cNvSpPr/>
            <p:nvPr/>
          </p:nvSpPr>
          <p:spPr>
            <a:xfrm>
              <a:off x="5811000" y="495769"/>
              <a:ext cx="3940991" cy="662923"/>
            </a:xfrm>
            <a:prstGeom prst="roundRect">
              <a:avLst>
                <a:gd name="adj" fmla="val 28736"/>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cxnSp>
          <p:nvCxnSpPr>
            <p:cNvPr id="11" name="Connection Line"/>
            <p:cNvCxnSpPr>
              <a:stCxn id="12" idx="0"/>
            </p:cNvCxnSpPr>
            <p:nvPr/>
          </p:nvCxnSpPr>
          <p:spPr>
            <a:xfrm flipV="1">
              <a:off x="2942313" y="600033"/>
              <a:ext cx="2854280" cy="6349"/>
            </a:xfrm>
            <a:prstGeom prst="straightConnector1">
              <a:avLst/>
            </a:prstGeom>
            <a:ln w="63500" cap="flat">
              <a:solidFill>
                <a:srgbClr val="005493"/>
              </a:solidFill>
              <a:prstDash val="solid"/>
              <a:miter lim="400000"/>
              <a:tailEnd type="stealth" w="med" len="med"/>
            </a:ln>
            <a:effectLst/>
          </p:spPr>
        </p:cxnSp>
        <p:sp>
          <p:nvSpPr>
            <p:cNvPr id="12" name="Circle"/>
            <p:cNvSpPr/>
            <p:nvPr/>
          </p:nvSpPr>
          <p:spPr>
            <a:xfrm>
              <a:off x="2935962" y="606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13" name="Circle"/>
            <p:cNvSpPr/>
            <p:nvPr/>
          </p:nvSpPr>
          <p:spPr>
            <a:xfrm>
              <a:off x="6847562" y="606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cxnSp>
          <p:nvCxnSpPr>
            <p:cNvPr id="14" name="Connection Line"/>
            <p:cNvCxnSpPr>
              <a:stCxn id="15" idx="0"/>
            </p:cNvCxnSpPr>
            <p:nvPr/>
          </p:nvCxnSpPr>
          <p:spPr>
            <a:xfrm>
              <a:off x="2942313" y="1114381"/>
              <a:ext cx="2795810" cy="0"/>
            </a:xfrm>
            <a:prstGeom prst="straightConnector1">
              <a:avLst/>
            </a:prstGeom>
            <a:ln w="63500" cap="flat">
              <a:solidFill>
                <a:srgbClr val="005493"/>
              </a:solidFill>
              <a:prstDash val="solid"/>
              <a:miter lim="400000"/>
              <a:headEnd type="stealth" w="med" len="med"/>
            </a:ln>
            <a:effectLst/>
          </p:spPr>
        </p:cxnSp>
        <p:sp>
          <p:nvSpPr>
            <p:cNvPr id="15" name="Circle"/>
            <p:cNvSpPr/>
            <p:nvPr/>
          </p:nvSpPr>
          <p:spPr>
            <a:xfrm>
              <a:off x="2935962" y="1114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16" name="Circle"/>
            <p:cNvSpPr/>
            <p:nvPr/>
          </p:nvSpPr>
          <p:spPr>
            <a:xfrm>
              <a:off x="6847562" y="1114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pic>
          <p:nvPicPr>
            <p:cNvPr id="17" name="Image" descr="Image"/>
            <p:cNvPicPr>
              <a:picLocks noChangeAspect="1"/>
            </p:cNvPicPr>
            <p:nvPr/>
          </p:nvPicPr>
          <p:blipFill>
            <a:blip r:embed="rId5"/>
            <a:stretch>
              <a:fillRect/>
            </a:stretch>
          </p:blipFill>
          <p:spPr>
            <a:xfrm>
              <a:off x="6142298" y="666636"/>
              <a:ext cx="3340101" cy="317501"/>
            </a:xfrm>
            <a:prstGeom prst="rect">
              <a:avLst/>
            </a:prstGeom>
            <a:ln w="12700" cap="flat">
              <a:noFill/>
              <a:miter lim="400000"/>
            </a:ln>
            <a:effectLst/>
          </p:spPr>
        </p:pic>
      </p:grpSp>
      <p:pic>
        <p:nvPicPr>
          <p:cNvPr id="18" name="Picture 17"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6251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364838" y="1906165"/>
            <a:ext cx="2047583" cy="1053936"/>
            <a:chOff x="2880234" y="1897870"/>
            <a:chExt cx="2047583" cy="1053936"/>
          </a:xfrm>
        </p:grpSpPr>
        <p:sp>
          <p:nvSpPr>
            <p:cNvPr id="41" name="圆角矩形 40"/>
            <p:cNvSpPr/>
            <p:nvPr/>
          </p:nvSpPr>
          <p:spPr>
            <a:xfrm>
              <a:off x="3898736" y="1897870"/>
              <a:ext cx="432048" cy="360040"/>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本框 41"/>
                <p:cNvSpPr txBox="1"/>
                <p:nvPr/>
              </p:nvSpPr>
              <p:spPr>
                <a:xfrm>
                  <a:off x="2880234" y="2582474"/>
                  <a:ext cx="2047583" cy="369332"/>
                </a:xfrm>
                <a:prstGeom prst="rect">
                  <a:avLst/>
                </a:prstGeom>
                <a:noFill/>
              </p:spPr>
              <p:txBody>
                <a:bodyPr wrap="square" rtlCol="0">
                  <a:spAutoFit/>
                </a:bodyPr>
                <a:lstStyle/>
                <a:p>
                  <a14:m>
                    <m:oMath xmlns:m="http://schemas.openxmlformats.org/officeDocument/2006/math">
                      <m:r>
                        <a:rPr lang="en-US" altLang="zh-CN" b="0" i="1" smtClean="0">
                          <a:solidFill>
                            <a:srgbClr val="C00000"/>
                          </a:solidFill>
                          <a:latin typeface="Cambria Math" panose="02040503050406030204" pitchFamily="18" charset="0"/>
                        </a:rPr>
                        <m:t>1,</m:t>
                      </m:r>
                      <m:sSup>
                        <m:sSupPr>
                          <m:ctrlPr>
                            <a:rPr lang="en-US" altLang="zh-CN" i="1" smtClean="0">
                              <a:solidFill>
                                <a:srgbClr val="C00000"/>
                              </a:solidFill>
                              <a:latin typeface="Cambria Math" panose="02040503050406030204" pitchFamily="18" charset="0"/>
                            </a:rPr>
                          </m:ctrlPr>
                        </m:sSupPr>
                        <m:e>
                          <m:r>
                            <a:rPr lang="en-US" altLang="zh-CN" b="0" i="1" smtClean="0">
                              <a:solidFill>
                                <a:srgbClr val="C00000"/>
                              </a:solidFill>
                              <a:latin typeface="Cambria Math" panose="02040503050406030204" pitchFamily="18" charset="0"/>
                            </a:rPr>
                            <m:t>𝑥</m:t>
                          </m:r>
                        </m:e>
                        <m:sup>
                          <m:r>
                            <a:rPr lang="en-US" altLang="zh-CN" b="0" i="1" smtClean="0">
                              <a:solidFill>
                                <a:srgbClr val="C00000"/>
                              </a:solidFill>
                              <a:latin typeface="Cambria Math" panose="02040503050406030204" pitchFamily="18" charset="0"/>
                            </a:rPr>
                            <m:t>1</m:t>
                          </m:r>
                        </m:sup>
                      </m:sSup>
                    </m:oMath>
                  </a14:m>
                  <a:r>
                    <a:rPr lang="en-US" altLang="zh-CN" dirty="0">
                      <a:solidFill>
                        <a:srgbClr val="C00000"/>
                      </a:solidFill>
                    </a:rPr>
                    <a:t>, </a:t>
                  </a:r>
                  <a14:m>
                    <m:oMath xmlns:m="http://schemas.openxmlformats.org/officeDocument/2006/math">
                      <m:sSup>
                        <m:sSupPr>
                          <m:ctrlPr>
                            <a:rPr lang="en-US" altLang="zh-CN" i="1">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𝑥</m:t>
                          </m:r>
                        </m:e>
                        <m:sup>
                          <m:r>
                            <a:rPr lang="en-US" altLang="zh-CN" b="0" i="1" smtClean="0">
                              <a:solidFill>
                                <a:srgbClr val="C00000"/>
                              </a:solidFill>
                              <a:latin typeface="Cambria Math" panose="02040503050406030204" pitchFamily="18" charset="0"/>
                            </a:rPr>
                            <m:t>2</m:t>
                          </m:r>
                        </m:sup>
                      </m:sSup>
                    </m:oMath>
                  </a14:m>
                  <a:r>
                    <a:rPr lang="en-US" altLang="zh-CN" dirty="0">
                      <a:solidFill>
                        <a:srgbClr val="C00000"/>
                      </a:solidFill>
                    </a:rPr>
                    <a:t>,…, </a:t>
                  </a:r>
                  <a14:m>
                    <m:oMath xmlns:m="http://schemas.openxmlformats.org/officeDocument/2006/math">
                      <m:sSup>
                        <m:sSupPr>
                          <m:ctrlPr>
                            <a:rPr lang="en-US" altLang="zh-CN" i="1">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𝑥</m:t>
                          </m:r>
                        </m:e>
                        <m:sup>
                          <m:r>
                            <a:rPr lang="en-US" altLang="zh-CN" b="0" i="1" smtClean="0">
                              <a:solidFill>
                                <a:srgbClr val="C00000"/>
                              </a:solidFill>
                              <a:latin typeface="Cambria Math" panose="02040503050406030204" pitchFamily="18" charset="0"/>
                            </a:rPr>
                            <m:t>𝑛</m:t>
                          </m:r>
                          <m:r>
                            <a:rPr lang="en-US" altLang="zh-CN" b="0" i="1" smtClean="0">
                              <a:solidFill>
                                <a:srgbClr val="C00000"/>
                              </a:solidFill>
                              <a:latin typeface="Cambria Math" panose="02040503050406030204" pitchFamily="18" charset="0"/>
                            </a:rPr>
                            <m:t>−1</m:t>
                          </m:r>
                        </m:sup>
                      </m:sSup>
                    </m:oMath>
                  </a14:m>
                  <a:endParaRPr lang="zh-CN" altLang="en-US" dirty="0">
                    <a:solidFill>
                      <a:srgbClr val="C00000"/>
                    </a:solidFill>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2880234" y="2582474"/>
                  <a:ext cx="2047583" cy="369332"/>
                </a:xfrm>
                <a:prstGeom prst="rect">
                  <a:avLst/>
                </a:prstGeom>
                <a:blipFill>
                  <a:blip r:embed="rId2"/>
                  <a:stretch>
                    <a:fillRect t="-9836" b="-24590"/>
                  </a:stretch>
                </a:blipFill>
              </p:spPr>
              <p:txBody>
                <a:bodyPr/>
                <a:lstStyle/>
                <a:p>
                  <a:r>
                    <a:rPr lang="zh-CN" altLang="en-US">
                      <a:noFill/>
                    </a:rPr>
                    <a:t> </a:t>
                  </a:r>
                </a:p>
              </p:txBody>
            </p:sp>
          </mc:Fallback>
        </mc:AlternateContent>
        <p:cxnSp>
          <p:nvCxnSpPr>
            <p:cNvPr id="43" name="直接箭头连接符 42"/>
            <p:cNvCxnSpPr/>
            <p:nvPr/>
          </p:nvCxnSpPr>
          <p:spPr>
            <a:xfrm flipV="1">
              <a:off x="3801678" y="2299547"/>
              <a:ext cx="266266" cy="33736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880234" y="1897870"/>
            <a:ext cx="2024823" cy="1053936"/>
            <a:chOff x="2880234" y="1897870"/>
            <a:chExt cx="2024823" cy="1053936"/>
          </a:xfrm>
        </p:grpSpPr>
        <p:sp>
          <p:nvSpPr>
            <p:cNvPr id="37" name="圆角矩形 36"/>
            <p:cNvSpPr/>
            <p:nvPr/>
          </p:nvSpPr>
          <p:spPr>
            <a:xfrm>
              <a:off x="3898736" y="1897870"/>
              <a:ext cx="432048" cy="360040"/>
            </a:xfrm>
            <a:prstGeom prst="round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文本框 33"/>
                <p:cNvSpPr txBox="1"/>
                <p:nvPr/>
              </p:nvSpPr>
              <p:spPr>
                <a:xfrm>
                  <a:off x="2880234" y="2582474"/>
                  <a:ext cx="2024823" cy="369332"/>
                </a:xfrm>
                <a:prstGeom prst="rect">
                  <a:avLst/>
                </a:prstGeom>
                <a:noFill/>
              </p:spPr>
              <p:txBody>
                <a:bodyPr wrap="square" rtlCol="0">
                  <a:spAutoFit/>
                </a:bodyPr>
                <a:lstStyle/>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𝑎</m:t>
                          </m:r>
                        </m:e>
                        <m:sub>
                          <m:r>
                            <a:rPr lang="en-US" altLang="zh-CN" b="0" i="1" smtClean="0">
                              <a:solidFill>
                                <a:srgbClr val="C00000"/>
                              </a:solidFill>
                              <a:latin typeface="Cambria Math" panose="02040503050406030204" pitchFamily="18" charset="0"/>
                            </a:rPr>
                            <m:t>0</m:t>
                          </m:r>
                        </m:sub>
                      </m:sSub>
                    </m:oMath>
                  </a14:m>
                  <a:r>
                    <a:rPr lang="en-US" altLang="zh-CN" dirty="0">
                      <a:solidFill>
                        <a:srgbClr val="C00000"/>
                      </a:solidFill>
                    </a:rPr>
                    <a:t>, </a:t>
                  </a:r>
                  <a14:m>
                    <m:oMath xmlns:m="http://schemas.openxmlformats.org/officeDocument/2006/math">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𝑎</m:t>
                          </m:r>
                        </m:e>
                        <m:sub>
                          <m:r>
                            <a:rPr lang="en-US" altLang="zh-CN" b="0" i="1" smtClean="0">
                              <a:solidFill>
                                <a:srgbClr val="C00000"/>
                              </a:solidFill>
                              <a:latin typeface="Cambria Math" panose="02040503050406030204" pitchFamily="18" charset="0"/>
                            </a:rPr>
                            <m:t>1</m:t>
                          </m:r>
                        </m:sub>
                      </m:sSub>
                    </m:oMath>
                  </a14:m>
                  <a:r>
                    <a:rPr lang="en-US" altLang="zh-CN" dirty="0">
                      <a:solidFill>
                        <a:srgbClr val="C00000"/>
                      </a:solidFill>
                    </a:rPr>
                    <a:t>, </a:t>
                  </a:r>
                  <a14:m>
                    <m:oMath xmlns:m="http://schemas.openxmlformats.org/officeDocument/2006/math">
                      <m:r>
                        <a:rPr lang="en-US" altLang="zh-CN" i="1" smtClean="0">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𝑎</m:t>
                          </m:r>
                        </m:e>
                        <m:sub>
                          <m:r>
                            <a:rPr lang="en-US" altLang="zh-CN" b="0" i="1" smtClean="0">
                              <a:solidFill>
                                <a:srgbClr val="C00000"/>
                              </a:solidFill>
                              <a:latin typeface="Cambria Math" panose="02040503050406030204" pitchFamily="18" charset="0"/>
                            </a:rPr>
                            <m:t>𝑛</m:t>
                          </m:r>
                          <m:r>
                            <a:rPr lang="en-US" altLang="zh-CN" b="0" i="1" smtClean="0">
                              <a:solidFill>
                                <a:srgbClr val="C00000"/>
                              </a:solidFill>
                              <a:latin typeface="Cambria Math" panose="02040503050406030204" pitchFamily="18" charset="0"/>
                            </a:rPr>
                            <m:t>−1</m:t>
                          </m:r>
                        </m:sub>
                      </m:sSub>
                    </m:oMath>
                  </a14:m>
                  <a:endParaRPr lang="zh-CN" altLang="en-US" dirty="0">
                    <a:solidFill>
                      <a:srgbClr val="C00000"/>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2880234" y="2582474"/>
                  <a:ext cx="2024823" cy="369332"/>
                </a:xfrm>
                <a:prstGeom prst="rect">
                  <a:avLst/>
                </a:prstGeom>
                <a:blipFill>
                  <a:blip r:embed="rId3"/>
                  <a:stretch>
                    <a:fillRect t="-10000" b="-26667"/>
                  </a:stretch>
                </a:blipFill>
              </p:spPr>
              <p:txBody>
                <a:bodyPr/>
                <a:lstStyle/>
                <a:p>
                  <a:r>
                    <a:rPr lang="zh-CN" altLang="en-US">
                      <a:noFill/>
                    </a:rPr>
                    <a:t> </a:t>
                  </a:r>
                </a:p>
              </p:txBody>
            </p:sp>
          </mc:Fallback>
        </mc:AlternateContent>
        <p:cxnSp>
          <p:nvCxnSpPr>
            <p:cNvPr id="36" name="直接箭头连接符 35"/>
            <p:cNvCxnSpPr/>
            <p:nvPr/>
          </p:nvCxnSpPr>
          <p:spPr>
            <a:xfrm flipV="1">
              <a:off x="3801678" y="2299547"/>
              <a:ext cx="266266" cy="33736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659247" y="3938019"/>
            <a:ext cx="3914740" cy="1980153"/>
            <a:chOff x="2659247" y="3938019"/>
            <a:chExt cx="3914740" cy="1980153"/>
          </a:xfrm>
        </p:grpSpPr>
        <p:cxnSp>
          <p:nvCxnSpPr>
            <p:cNvPr id="32" name="直接箭头连接符 31"/>
            <p:cNvCxnSpPr>
              <a:stCxn id="23" idx="1"/>
              <a:endCxn id="15" idx="3"/>
            </p:cNvCxnSpPr>
            <p:nvPr/>
          </p:nvCxnSpPr>
          <p:spPr>
            <a:xfrm flipH="1">
              <a:off x="2659247" y="5907717"/>
              <a:ext cx="1840745" cy="10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2"/>
            </p:cNvCxnSpPr>
            <p:nvPr/>
          </p:nvCxnSpPr>
          <p:spPr>
            <a:xfrm flipH="1">
              <a:off x="6573986" y="4376041"/>
              <a:ext cx="1" cy="1279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3"/>
              <a:endCxn id="19" idx="1"/>
            </p:cNvCxnSpPr>
            <p:nvPr/>
          </p:nvCxnSpPr>
          <p:spPr>
            <a:xfrm flipV="1">
              <a:off x="2698299" y="3938019"/>
              <a:ext cx="2206759" cy="6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r>
              <a:rPr lang="en-US" altLang="zh-CN" dirty="0"/>
              <a:t>Converting between two representations</a:t>
            </a:r>
            <a:endParaRPr lang="zh-CN" altLang="en-US" dirty="0"/>
          </a:p>
        </p:txBody>
      </p:sp>
      <p:sp>
        <p:nvSpPr>
          <p:cNvPr id="3" name="内容占位符 2"/>
          <p:cNvSpPr>
            <a:spLocks noGrp="1"/>
          </p:cNvSpPr>
          <p:nvPr>
            <p:ph idx="1"/>
          </p:nvPr>
        </p:nvSpPr>
        <p:spPr>
          <a:xfrm>
            <a:off x="457200" y="1340768"/>
            <a:ext cx="8229600" cy="4785395"/>
          </a:xfrm>
        </p:spPr>
        <p:txBody>
          <a:bodyPr/>
          <a:lstStyle/>
          <a:p>
            <a:r>
              <a:rPr lang="fr-FR" altLang="zh-CN" dirty="0"/>
              <a:t>Application.  </a:t>
            </a:r>
            <a:r>
              <a:rPr lang="fr-FR" altLang="zh-CN" dirty="0">
                <a:solidFill>
                  <a:srgbClr val="000000"/>
                </a:solidFill>
                <a:uFill>
                  <a:solidFill>
                    <a:srgbClr val="000000"/>
                  </a:solidFill>
                </a:uFill>
              </a:rPr>
              <a:t>Polynomial multiplication (coefficient representation).</a:t>
            </a:r>
          </a:p>
          <a:p>
            <a:endParaRPr lang="zh-CN" altLang="en-US" dirty="0"/>
          </a:p>
        </p:txBody>
      </p:sp>
      <p:sp>
        <p:nvSpPr>
          <p:cNvPr id="8" name="coefficient representation"/>
          <p:cNvSpPr txBox="1"/>
          <p:nvPr/>
        </p:nvSpPr>
        <p:spPr>
          <a:xfrm>
            <a:off x="612097" y="3170846"/>
            <a:ext cx="2945297"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1">
                <a:solidFill>
                  <a:srgbClr val="000000"/>
                </a:solidFill>
                <a:latin typeface="Lucida Grande"/>
                <a:ea typeface="Lucida Grande"/>
                <a:cs typeface="Lucida Grande"/>
                <a:sym typeface="Lucida Grande"/>
              </a:defRPr>
            </a:lvl1pPr>
          </a:lstStyle>
          <a:p>
            <a:r>
              <a:rPr lang="en-US" sz="1400" dirty="0"/>
              <a:t>C</a:t>
            </a:r>
            <a:r>
              <a:rPr sz="1400" dirty="0"/>
              <a:t>oefficient representation</a:t>
            </a:r>
          </a:p>
        </p:txBody>
      </p:sp>
      <p:grpSp>
        <p:nvGrpSpPr>
          <p:cNvPr id="9" name="Group"/>
          <p:cNvGrpSpPr/>
          <p:nvPr/>
        </p:nvGrpSpPr>
        <p:grpSpPr>
          <a:xfrm>
            <a:off x="504242" y="3509038"/>
            <a:ext cx="2194057" cy="870100"/>
            <a:chOff x="0" y="-12700"/>
            <a:chExt cx="2920348" cy="1131606"/>
          </a:xfrm>
        </p:grpSpPr>
        <p:sp>
          <p:nvSpPr>
            <p:cNvPr id="10" name="Rounded Rectangle"/>
            <p:cNvSpPr/>
            <p:nvPr/>
          </p:nvSpPr>
          <p:spPr>
            <a:xfrm>
              <a:off x="0" y="-12700"/>
              <a:ext cx="2920348" cy="1131606"/>
            </a:xfrm>
            <a:prstGeom prst="roundRect">
              <a:avLst>
                <a:gd name="adj" fmla="val 16834"/>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pic>
          <p:nvPicPr>
            <p:cNvPr id="11" name="Image" descr="Image"/>
            <p:cNvPicPr>
              <a:picLocks noChangeAspect="1"/>
            </p:cNvPicPr>
            <p:nvPr/>
          </p:nvPicPr>
          <p:blipFill>
            <a:blip r:embed="rId4"/>
            <a:stretch>
              <a:fillRect/>
            </a:stretch>
          </p:blipFill>
          <p:spPr>
            <a:xfrm>
              <a:off x="385731" y="243257"/>
              <a:ext cx="2055394" cy="632430"/>
            </a:xfrm>
            <a:prstGeom prst="rect">
              <a:avLst/>
            </a:prstGeom>
            <a:ln w="12700" cap="flat">
              <a:noFill/>
              <a:miter lim="400000"/>
            </a:ln>
            <a:effectLst/>
          </p:spPr>
        </p:pic>
      </p:grpSp>
      <p:sp>
        <p:nvSpPr>
          <p:cNvPr id="12" name="point-value multiplication…"/>
          <p:cNvSpPr txBox="1"/>
          <p:nvPr/>
        </p:nvSpPr>
        <p:spPr>
          <a:xfrm>
            <a:off x="5589736" y="4506645"/>
            <a:ext cx="1968501" cy="955133"/>
          </a:xfrm>
          <a:prstGeom prst="rect">
            <a:avLst/>
          </a:prstGeom>
          <a:solidFill>
            <a:srgbClr val="F2F6F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88900" tIns="88900" rIns="88900" bIns="88900" anchor="ctr">
            <a:spAutoFit/>
          </a:bodyPr>
          <a:lstStyle/>
          <a:p>
            <a:pPr>
              <a:lnSpc>
                <a:spcPct val="120000"/>
              </a:lnSpc>
              <a:defRPr sz="1800" b="1">
                <a:solidFill>
                  <a:srgbClr val="000000"/>
                </a:solidFill>
                <a:latin typeface="Lucida Grande"/>
                <a:ea typeface="Lucida Grande"/>
                <a:cs typeface="Lucida Grande"/>
                <a:sym typeface="Lucida Grande"/>
              </a:defRPr>
            </a:pPr>
            <a:r>
              <a:rPr lang="en-US" altLang="zh-CN" sz="1400" dirty="0"/>
              <a:t>P</a:t>
            </a:r>
            <a:r>
              <a:rPr sz="1400" dirty="0"/>
              <a:t>oint-value multiplication</a:t>
            </a:r>
          </a:p>
          <a:p>
            <a:pPr>
              <a:lnSpc>
                <a:spcPct val="120000"/>
              </a:lnSpc>
              <a:defRPr sz="1800">
                <a:solidFill>
                  <a:srgbClr val="000000"/>
                </a:solidFill>
                <a:latin typeface="Times"/>
                <a:ea typeface="Times"/>
                <a:cs typeface="Times"/>
                <a:sym typeface="Times"/>
              </a:defRPr>
            </a:pPr>
            <a:r>
              <a:rPr sz="1400" i="1" dirty="0"/>
              <a:t>O</a:t>
            </a:r>
            <a:r>
              <a:rPr sz="1400" dirty="0"/>
              <a:t>(</a:t>
            </a:r>
            <a:r>
              <a:rPr sz="1400" i="1" dirty="0"/>
              <a:t>n</a:t>
            </a:r>
            <a:r>
              <a:rPr sz="1400" dirty="0"/>
              <a:t>)</a:t>
            </a:r>
          </a:p>
        </p:txBody>
      </p:sp>
      <p:sp>
        <p:nvSpPr>
          <p:cNvPr id="13" name="coefficient representation"/>
          <p:cNvSpPr txBox="1"/>
          <p:nvPr/>
        </p:nvSpPr>
        <p:spPr>
          <a:xfrm>
            <a:off x="442091" y="6289069"/>
            <a:ext cx="294529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1">
                <a:solidFill>
                  <a:srgbClr val="000000"/>
                </a:solidFill>
                <a:latin typeface="Lucida Grande"/>
                <a:ea typeface="Lucida Grande"/>
                <a:cs typeface="Lucida Grande"/>
                <a:sym typeface="Lucida Grande"/>
              </a:defRPr>
            </a:lvl1pPr>
          </a:lstStyle>
          <a:p>
            <a:r>
              <a:rPr lang="en-US" altLang="zh-CN" sz="1400" dirty="0"/>
              <a:t>C</a:t>
            </a:r>
            <a:r>
              <a:rPr sz="1400" dirty="0"/>
              <a:t>oefficient representation</a:t>
            </a:r>
          </a:p>
        </p:txBody>
      </p:sp>
      <p:grpSp>
        <p:nvGrpSpPr>
          <p:cNvPr id="14" name="Group"/>
          <p:cNvGrpSpPr/>
          <p:nvPr/>
        </p:nvGrpSpPr>
        <p:grpSpPr>
          <a:xfrm>
            <a:off x="473054" y="5655593"/>
            <a:ext cx="2186192" cy="525156"/>
            <a:chOff x="0" y="0"/>
            <a:chExt cx="2920347" cy="702239"/>
          </a:xfrm>
        </p:grpSpPr>
        <p:sp>
          <p:nvSpPr>
            <p:cNvPr id="15" name="Rounded Rectangle"/>
            <p:cNvSpPr/>
            <p:nvPr/>
          </p:nvSpPr>
          <p:spPr>
            <a:xfrm>
              <a:off x="0" y="0"/>
              <a:ext cx="2920348" cy="702240"/>
            </a:xfrm>
            <a:prstGeom prst="roundRect">
              <a:avLst>
                <a:gd name="adj" fmla="val 27127"/>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pic>
          <p:nvPicPr>
            <p:cNvPr id="16" name="Image" descr="Image"/>
            <p:cNvPicPr>
              <a:picLocks noChangeAspect="1"/>
            </p:cNvPicPr>
            <p:nvPr/>
          </p:nvPicPr>
          <p:blipFill>
            <a:blip r:embed="rId5"/>
            <a:stretch>
              <a:fillRect/>
            </a:stretch>
          </p:blipFill>
          <p:spPr>
            <a:xfrm>
              <a:off x="306660" y="268569"/>
              <a:ext cx="2247901" cy="203201"/>
            </a:xfrm>
            <a:prstGeom prst="rect">
              <a:avLst/>
            </a:prstGeom>
            <a:ln w="12700" cap="flat">
              <a:noFill/>
              <a:miter lim="400000"/>
            </a:ln>
            <a:effectLst/>
          </p:spPr>
        </p:pic>
      </p:grpSp>
      <p:sp>
        <p:nvSpPr>
          <p:cNvPr id="17" name="point value representation"/>
          <p:cNvSpPr txBox="1"/>
          <p:nvPr/>
        </p:nvSpPr>
        <p:spPr>
          <a:xfrm>
            <a:off x="5297619" y="3179244"/>
            <a:ext cx="2945297"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1">
                <a:solidFill>
                  <a:srgbClr val="000000"/>
                </a:solidFill>
                <a:latin typeface="Lucida Grande"/>
                <a:ea typeface="Lucida Grande"/>
                <a:cs typeface="Lucida Grande"/>
                <a:sym typeface="Lucida Grande"/>
              </a:defRPr>
            </a:lvl1pPr>
          </a:lstStyle>
          <a:p>
            <a:r>
              <a:rPr lang="en-US" sz="1400" dirty="0"/>
              <a:t>P</a:t>
            </a:r>
            <a:r>
              <a:rPr sz="1400" dirty="0"/>
              <a:t>oint value representation</a:t>
            </a:r>
          </a:p>
        </p:txBody>
      </p:sp>
      <p:grpSp>
        <p:nvGrpSpPr>
          <p:cNvPr id="18" name="Group"/>
          <p:cNvGrpSpPr/>
          <p:nvPr/>
        </p:nvGrpSpPr>
        <p:grpSpPr>
          <a:xfrm>
            <a:off x="4905058" y="3499997"/>
            <a:ext cx="3337857" cy="876043"/>
            <a:chOff x="-25400" y="0"/>
            <a:chExt cx="4105738" cy="1123967"/>
          </a:xfrm>
        </p:grpSpPr>
        <p:sp>
          <p:nvSpPr>
            <p:cNvPr id="19" name="Rounded Rectangle"/>
            <p:cNvSpPr/>
            <p:nvPr/>
          </p:nvSpPr>
          <p:spPr>
            <a:xfrm>
              <a:off x="-25400" y="0"/>
              <a:ext cx="4105739" cy="1123968"/>
            </a:xfrm>
            <a:prstGeom prst="roundRect">
              <a:avLst>
                <a:gd name="adj" fmla="val 16949"/>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pic>
          <p:nvPicPr>
            <p:cNvPr id="20" name="Image" descr="Image"/>
            <p:cNvPicPr>
              <a:picLocks noChangeAspect="1"/>
            </p:cNvPicPr>
            <p:nvPr/>
          </p:nvPicPr>
          <p:blipFill>
            <a:blip r:embed="rId6"/>
            <a:stretch>
              <a:fillRect/>
            </a:stretch>
          </p:blipFill>
          <p:spPr>
            <a:xfrm>
              <a:off x="221310" y="204339"/>
              <a:ext cx="3581401" cy="774701"/>
            </a:xfrm>
            <a:prstGeom prst="rect">
              <a:avLst/>
            </a:prstGeom>
            <a:ln w="12700" cap="flat">
              <a:noFill/>
              <a:miter lim="400000"/>
            </a:ln>
            <a:effectLst/>
          </p:spPr>
        </p:pic>
      </p:grpSp>
      <p:sp>
        <p:nvSpPr>
          <p:cNvPr id="21" name="point value representation"/>
          <p:cNvSpPr txBox="1"/>
          <p:nvPr/>
        </p:nvSpPr>
        <p:spPr>
          <a:xfrm>
            <a:off x="5510455" y="6261999"/>
            <a:ext cx="2945297"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1">
                <a:solidFill>
                  <a:srgbClr val="000000"/>
                </a:solidFill>
                <a:latin typeface="Lucida Grande"/>
                <a:ea typeface="Lucida Grande"/>
                <a:cs typeface="Lucida Grande"/>
                <a:sym typeface="Lucida Grande"/>
              </a:defRPr>
            </a:lvl1pPr>
          </a:lstStyle>
          <a:p>
            <a:r>
              <a:rPr lang="en-US" altLang="zh-CN" sz="1400" dirty="0"/>
              <a:t>P</a:t>
            </a:r>
            <a:r>
              <a:rPr sz="1400" dirty="0"/>
              <a:t>oint value representation</a:t>
            </a:r>
          </a:p>
        </p:txBody>
      </p:sp>
      <p:grpSp>
        <p:nvGrpSpPr>
          <p:cNvPr id="22" name="Group"/>
          <p:cNvGrpSpPr/>
          <p:nvPr/>
        </p:nvGrpSpPr>
        <p:grpSpPr>
          <a:xfrm>
            <a:off x="4499992" y="5655593"/>
            <a:ext cx="4481872" cy="504246"/>
            <a:chOff x="0" y="0"/>
            <a:chExt cx="5592693" cy="694660"/>
          </a:xfrm>
        </p:grpSpPr>
        <p:sp>
          <p:nvSpPr>
            <p:cNvPr id="23" name="Rounded Rectangle"/>
            <p:cNvSpPr/>
            <p:nvPr/>
          </p:nvSpPr>
          <p:spPr>
            <a:xfrm>
              <a:off x="0" y="0"/>
              <a:ext cx="5592694" cy="694661"/>
            </a:xfrm>
            <a:prstGeom prst="roundRect">
              <a:avLst>
                <a:gd name="adj" fmla="val 27423"/>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pic>
          <p:nvPicPr>
            <p:cNvPr id="24" name="Image" descr="Image"/>
            <p:cNvPicPr>
              <a:picLocks noChangeAspect="1"/>
            </p:cNvPicPr>
            <p:nvPr/>
          </p:nvPicPr>
          <p:blipFill>
            <a:blip r:embed="rId7"/>
            <a:stretch>
              <a:fillRect/>
            </a:stretch>
          </p:blipFill>
          <p:spPr>
            <a:xfrm>
              <a:off x="106067" y="192384"/>
              <a:ext cx="5334001" cy="317501"/>
            </a:xfrm>
            <a:prstGeom prst="rect">
              <a:avLst/>
            </a:prstGeom>
            <a:ln w="12700" cap="flat">
              <a:noFill/>
              <a:miter lim="400000"/>
            </a:ln>
            <a:effectLst/>
          </p:spPr>
        </p:pic>
      </p:grpSp>
      <p:sp>
        <p:nvSpPr>
          <p:cNvPr id="25" name="FFT…"/>
          <p:cNvSpPr txBox="1"/>
          <p:nvPr/>
        </p:nvSpPr>
        <p:spPr>
          <a:xfrm>
            <a:off x="3298257" y="3552785"/>
            <a:ext cx="1138057" cy="770467"/>
          </a:xfrm>
          <a:prstGeom prst="rect">
            <a:avLst/>
          </a:prstGeom>
          <a:solidFill>
            <a:srgbClr val="F2F6F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88900" tIns="88900" rIns="88900" bIns="88900" anchor="ctr">
            <a:spAutoFit/>
          </a:bodyPr>
          <a:lstStyle/>
          <a:p>
            <a:pPr algn="ctr">
              <a:lnSpc>
                <a:spcPct val="120000"/>
              </a:lnSpc>
              <a:defRPr sz="1800" b="1">
                <a:solidFill>
                  <a:srgbClr val="000000"/>
                </a:solidFill>
                <a:latin typeface="Lucida Grande"/>
                <a:ea typeface="Lucida Grande"/>
                <a:cs typeface="Lucida Grande"/>
                <a:sym typeface="Lucida Grande"/>
              </a:defRPr>
            </a:pPr>
            <a:r>
              <a:rPr dirty="0"/>
              <a:t>FFT</a:t>
            </a:r>
          </a:p>
          <a:p>
            <a:pPr algn="ctr">
              <a:lnSpc>
                <a:spcPct val="120000"/>
              </a:lnSpc>
              <a:defRPr sz="1800">
                <a:solidFill>
                  <a:srgbClr val="000000"/>
                </a:solidFill>
                <a:latin typeface="Times"/>
                <a:ea typeface="Times"/>
                <a:cs typeface="Times"/>
                <a:sym typeface="Times"/>
              </a:defRPr>
            </a:pPr>
            <a:r>
              <a:rPr sz="1400" i="1" dirty="0"/>
              <a:t>O</a:t>
            </a:r>
            <a:r>
              <a:rPr sz="1400" dirty="0"/>
              <a:t>(</a:t>
            </a:r>
            <a:r>
              <a:rPr sz="1400" i="1" dirty="0"/>
              <a:t>n</a:t>
            </a:r>
            <a:r>
              <a:rPr sz="1400" dirty="0"/>
              <a:t> log </a:t>
            </a:r>
            <a:r>
              <a:rPr sz="1400" i="1" dirty="0"/>
              <a:t>n</a:t>
            </a:r>
            <a:r>
              <a:rPr sz="1400" dirty="0"/>
              <a:t>)</a:t>
            </a:r>
          </a:p>
        </p:txBody>
      </p:sp>
      <p:sp>
        <p:nvSpPr>
          <p:cNvPr id="26" name="inverse FFT…"/>
          <p:cNvSpPr txBox="1"/>
          <p:nvPr/>
        </p:nvSpPr>
        <p:spPr>
          <a:xfrm>
            <a:off x="2968441" y="5547183"/>
            <a:ext cx="1348122" cy="770467"/>
          </a:xfrm>
          <a:prstGeom prst="rect">
            <a:avLst/>
          </a:prstGeom>
          <a:solidFill>
            <a:srgbClr val="F2F6F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8900" tIns="88900" rIns="88900" bIns="88900" anchor="ctr">
            <a:spAutoFit/>
          </a:bodyPr>
          <a:lstStyle/>
          <a:p>
            <a:pPr>
              <a:lnSpc>
                <a:spcPct val="120000"/>
              </a:lnSpc>
              <a:defRPr sz="1800" b="1">
                <a:solidFill>
                  <a:srgbClr val="000000"/>
                </a:solidFill>
                <a:latin typeface="Lucida Grande"/>
                <a:ea typeface="Lucida Grande"/>
                <a:cs typeface="Lucida Grande"/>
                <a:sym typeface="Lucida Grande"/>
              </a:defRPr>
            </a:pPr>
            <a:r>
              <a:rPr lang="en-US" sz="1400" dirty="0"/>
              <a:t>I</a:t>
            </a:r>
            <a:r>
              <a:rPr sz="1400" dirty="0"/>
              <a:t>nverse FFT</a:t>
            </a:r>
          </a:p>
          <a:p>
            <a:pPr>
              <a:lnSpc>
                <a:spcPct val="120000"/>
              </a:lnSpc>
              <a:defRPr sz="1800">
                <a:solidFill>
                  <a:srgbClr val="000000"/>
                </a:solidFill>
                <a:latin typeface="Times"/>
                <a:ea typeface="Times"/>
                <a:cs typeface="Times"/>
                <a:sym typeface="Times"/>
              </a:defRPr>
            </a:pPr>
            <a:r>
              <a:rPr i="1" dirty="0"/>
              <a:t>O</a:t>
            </a:r>
            <a:r>
              <a:rPr dirty="0"/>
              <a:t>(</a:t>
            </a:r>
            <a:r>
              <a:rPr i="1" dirty="0"/>
              <a:t>n</a:t>
            </a:r>
            <a:r>
              <a:rPr dirty="0"/>
              <a:t> log </a:t>
            </a:r>
            <a:r>
              <a:rPr i="1" dirty="0"/>
              <a:t>n</a:t>
            </a:r>
            <a:r>
              <a:rPr dirty="0"/>
              <a:t>)</a:t>
            </a:r>
          </a:p>
        </p:txBody>
      </p:sp>
      <mc:AlternateContent xmlns:mc="http://schemas.openxmlformats.org/markup-compatibility/2006" xmlns:a14="http://schemas.microsoft.com/office/drawing/2010/main">
        <mc:Choice Requires="a14">
          <p:sp>
            <p:nvSpPr>
              <p:cNvPr id="33" name="文本框 32"/>
              <p:cNvSpPr txBox="1"/>
              <p:nvPr/>
            </p:nvSpPr>
            <p:spPr>
              <a:xfrm>
                <a:off x="1964323" y="1786540"/>
                <a:ext cx="5002973" cy="486736"/>
              </a:xfrm>
              <a:prstGeom prst="rect">
                <a:avLst/>
              </a:prstGeom>
              <a:noFill/>
            </p:spPr>
            <p:txBody>
              <a:bodyPr wrap="none" rtlCol="0">
                <a:spAutoFit/>
              </a:bodyPr>
              <a:lstStyle/>
              <a:p>
                <a:r>
                  <a:rPr lang="en-US" altLang="zh-CN" dirty="0"/>
                  <a:t>DFT: </a:t>
                </a:r>
                <a14:m>
                  <m:oMath xmlns:m="http://schemas.openxmlformats.org/officeDocument/2006/math">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zh-CN" altLang="en-US" b="0" i="1" smtClean="0">
                                    <a:latin typeface="Cambria Math" panose="02040503050406030204" pitchFamily="18" charset="0"/>
                                  </a:rPr>
                                  <m:t>𝜋</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r>
                              <a:rPr lang="en-US" altLang="zh-CN" i="1">
                                <a:latin typeface="Cambria Math" panose="02040503050406030204" pitchFamily="18" charset="0"/>
                              </a:rPr>
                              <m:t>𝑥</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m:t>
                                </m:r>
                              </m:sub>
                              <m:sup>
                                <m:r>
                                  <a:rPr lang="en-US" altLang="zh-CN" b="0" i="1" smtClean="0">
                                    <a:latin typeface="Cambria Math" panose="02040503050406030204" pitchFamily="18" charset="0"/>
                                  </a:rPr>
                                  <m:t>𝑘𝑛</m:t>
                                </m:r>
                              </m:sup>
                            </m:sSubSup>
                          </m:e>
                        </m:nary>
                      </m:e>
                    </m:nary>
                  </m:oMath>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964323" y="1786540"/>
                <a:ext cx="5002973" cy="486736"/>
              </a:xfrm>
              <a:prstGeom prst="rect">
                <a:avLst/>
              </a:prstGeom>
              <a:blipFill>
                <a:blip r:embed="rId8"/>
                <a:stretch>
                  <a:fillRect l="-974"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7120696" y="1769249"/>
                <a:ext cx="1539844" cy="5006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𝑁</m:t>
                          </m:r>
                        </m:sub>
                        <m:sup>
                          <m:r>
                            <a:rPr lang="en-US" altLang="zh-CN" i="1">
                              <a:latin typeface="Cambria Math" panose="02040503050406030204" pitchFamily="18" charset="0"/>
                            </a:rPr>
                            <m:t>𝑘</m:t>
                          </m:r>
                        </m:sup>
                      </m:sSub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zh-CN" altLang="en-US" i="1">
                                  <a:latin typeface="Cambria Math" panose="02040503050406030204" pitchFamily="18" charset="0"/>
                                </a:rPr>
                                <m:t>𝜋</m:t>
                              </m:r>
                              <m:r>
                                <a:rPr lang="en-US" altLang="zh-CN" i="1">
                                  <a:latin typeface="Cambria Math" panose="02040503050406030204" pitchFamily="18" charset="0"/>
                                </a:rPr>
                                <m:t>𝑘</m:t>
                              </m:r>
                            </m:num>
                            <m:den>
                              <m:r>
                                <a:rPr lang="en-US" altLang="zh-CN" i="1">
                                  <a:latin typeface="Cambria Math" panose="02040503050406030204" pitchFamily="18" charset="0"/>
                                </a:rPr>
                                <m:t>𝑁</m:t>
                              </m:r>
                            </m:den>
                          </m:f>
                        </m:sup>
                      </m:sSup>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7120696" y="1769249"/>
                <a:ext cx="1539844" cy="500650"/>
              </a:xfrm>
              <a:prstGeom prst="rect">
                <a:avLst/>
              </a:prstGeom>
              <a:blipFill>
                <a:blip r:embed="rId9"/>
                <a:stretch>
                  <a:fillRect/>
                </a:stretch>
              </a:blipFill>
            </p:spPr>
            <p:txBody>
              <a:bodyPr/>
              <a:lstStyle/>
              <a:p>
                <a:r>
                  <a:rPr lang="zh-CN" altLang="en-US">
                    <a:noFill/>
                  </a:rPr>
                  <a:t> </a:t>
                </a:r>
              </a:p>
            </p:txBody>
          </p:sp>
        </mc:Fallback>
      </mc:AlternateContent>
      <p:pic>
        <p:nvPicPr>
          <p:cNvPr id="53" name="Picture 52" descr="temp.png"/>
          <p:cNvPicPr>
            <a:picLocks noChangeAspect="1"/>
          </p:cNvPicPr>
          <p:nvPr/>
        </p:nvPicPr>
        <p:blipFill>
          <a:blip r:embed="rId10"/>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2599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2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2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3"/>
                                        </p:tgtEl>
                                        <p:attrNameLst>
                                          <p:attrName>style.visibility</p:attrName>
                                        </p:attrNameLst>
                                      </p:cBhvr>
                                      <p:to>
                                        <p:strVal val="visible"/>
                                      </p:to>
                                    </p:set>
                                  </p:childTnLst>
                                </p:cTn>
                              </p:par>
                              <p:par>
                                <p:cTn id="31" presetID="1" presetClass="entr" presetSubtype="0" fill="hold" grpId="0" nodeType="withEffect">
                                  <p:stCondLst>
                                    <p:cond delay="0"/>
                                  </p:stCondLst>
                                  <p:iterate>
                                    <p:tmAbs val="0"/>
                                  </p:iterate>
                                  <p:childTnLst>
                                    <p:set>
                                      <p:cBhvr>
                                        <p:cTn id="32" fill="hold"/>
                                        <p:tgtEl>
                                          <p:spTgt spid="25"/>
                                        </p:tgtEl>
                                        <p:attrNameLst>
                                          <p:attrName>style.visibility</p:attrName>
                                        </p:attrNameLst>
                                      </p:cBhvr>
                                      <p:to>
                                        <p:strVal val="visible"/>
                                      </p:to>
                                    </p:set>
                                  </p:childTnLst>
                                </p:cTn>
                              </p:par>
                              <p:par>
                                <p:cTn id="33" presetID="1" presetClass="entr" presetSubtype="0" fill="hold" grpId="0" nodeType="withEffect">
                                  <p:stCondLst>
                                    <p:cond delay="0"/>
                                  </p:stCondLst>
                                  <p:iterate>
                                    <p:tmAbs val="0"/>
                                  </p:iterate>
                                  <p:childTnLst>
                                    <p:set>
                                      <p:cBhvr>
                                        <p:cTn id="34" fill="hold"/>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P spid="9" grpId="0" animBg="1" advAuto="0"/>
      <p:bldP spid="12" grpId="0" animBg="1" advAuto="0"/>
      <p:bldP spid="13" grpId="0" animBg="1" advAuto="0"/>
      <p:bldP spid="14" grpId="0" animBg="1" advAuto="0"/>
      <p:bldP spid="17" grpId="0" animBg="1" advAuto="0"/>
      <p:bldP spid="18" grpId="0" animBg="1" advAuto="0"/>
      <p:bldP spid="21" grpId="0" animBg="1" advAuto="0"/>
      <p:bldP spid="22" grpId="0" animBg="1" advAuto="0"/>
      <p:bldP spid="25" grpId="0" animBg="1" advAuto="0"/>
      <p:bldP spid="26" grpId="0" animBg="1" advAuto="0"/>
      <p:bldP spid="3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Converting between two representations:  brute force</a:t>
            </a:r>
            <a:endParaRPr lang="zh-CN" altLang="en-US" sz="2400" dirty="0"/>
          </a:p>
        </p:txBody>
      </p:sp>
      <p:sp>
        <p:nvSpPr>
          <p:cNvPr id="3" name="内容占位符 2"/>
          <p:cNvSpPr>
            <a:spLocks noGrp="1"/>
          </p:cNvSpPr>
          <p:nvPr>
            <p:ph idx="1"/>
          </p:nvPr>
        </p:nvSpPr>
        <p:spPr>
          <a:xfrm>
            <a:off x="457200" y="1417638"/>
            <a:ext cx="8229600" cy="4708525"/>
          </a:xfrm>
        </p:spPr>
        <p:txBody>
          <a:bodyPr/>
          <a:lstStyle/>
          <a:p>
            <a:pPr algn="just"/>
            <a:r>
              <a:rPr lang="en-US" altLang="zh-CN" b="1" dirty="0"/>
              <a:t>Coefficient </a:t>
            </a:r>
            <a:r>
              <a:rPr lang="en-US" altLang="zh-CN" b="1" dirty="0">
                <a:latin typeface="Times"/>
                <a:ea typeface="Times"/>
                <a:cs typeface="Times"/>
                <a:sym typeface="Times"/>
              </a:rPr>
              <a:t>⇒</a:t>
            </a:r>
            <a:r>
              <a:rPr lang="en-US" altLang="zh-CN" b="1" dirty="0"/>
              <a:t> point-value.  </a:t>
            </a:r>
            <a:r>
              <a:rPr lang="en-US" altLang="zh-CN" dirty="0">
                <a:solidFill>
                  <a:srgbClr val="000000"/>
                </a:solidFill>
                <a:uFill>
                  <a:solidFill>
                    <a:srgbClr val="000000"/>
                  </a:solidFill>
                </a:uFill>
              </a:rPr>
              <a:t>Given a polynomial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x</a:t>
            </a:r>
            <a:r>
              <a:rPr lang="en-US" altLang="zh-CN" dirty="0">
                <a:solidFill>
                  <a:srgbClr val="000000"/>
                </a:solidFill>
                <a:latin typeface="Times"/>
                <a:ea typeface="Times"/>
                <a:cs typeface="Times"/>
                <a:sym typeface="Times"/>
              </a:rPr>
              <a:t>) = </a:t>
            </a:r>
            <a:r>
              <a:rPr lang="en-US" altLang="zh-CN" i="1" dirty="0">
                <a:solidFill>
                  <a:srgbClr val="000000"/>
                </a:solidFill>
                <a:uFill>
                  <a:solidFill>
                    <a:srgbClr val="000000"/>
                  </a:solidFill>
                </a:uFill>
                <a:latin typeface="Times"/>
                <a:ea typeface="Times"/>
                <a:cs typeface="Times"/>
                <a:sym typeface="Times"/>
              </a:rPr>
              <a:t>a</a:t>
            </a:r>
            <a:r>
              <a:rPr lang="en-US" altLang="zh-CN" baseline="-20250" dirty="0">
                <a:solidFill>
                  <a:srgbClr val="000000"/>
                </a:solidFill>
                <a:uFill>
                  <a:solidFill>
                    <a:srgbClr val="000000"/>
                  </a:solidFill>
                </a:uFill>
                <a:latin typeface="Times"/>
                <a:ea typeface="Times"/>
                <a:cs typeface="Times"/>
                <a:sym typeface="Times"/>
              </a:rPr>
              <a:t>0</a:t>
            </a:r>
            <a:r>
              <a:rPr lang="en-US" altLang="zh-CN" i="1" dirty="0">
                <a:solidFill>
                  <a:srgbClr val="000000"/>
                </a:solidFill>
                <a:uFill>
                  <a:solidFill>
                    <a:srgbClr val="000000"/>
                  </a:solidFill>
                </a:uFill>
                <a:latin typeface="Times"/>
                <a:ea typeface="Times"/>
                <a:cs typeface="Times"/>
                <a:sym typeface="Times"/>
              </a:rPr>
              <a:t> + a</a:t>
            </a:r>
            <a:r>
              <a:rPr lang="en-US" altLang="zh-CN" baseline="-20250" dirty="0">
                <a:solidFill>
                  <a:srgbClr val="000000"/>
                </a:solidFill>
                <a:uFill>
                  <a:solidFill>
                    <a:srgbClr val="000000"/>
                  </a:solidFill>
                </a:uFill>
                <a:latin typeface="Times"/>
                <a:ea typeface="Times"/>
                <a:cs typeface="Times"/>
                <a:sym typeface="Times"/>
              </a:rPr>
              <a:t>1 </a:t>
            </a:r>
            <a:r>
              <a:rPr lang="en-US" altLang="zh-CN" i="1" dirty="0">
                <a:solidFill>
                  <a:srgbClr val="000000"/>
                </a:solidFill>
                <a:uFill>
                  <a:solidFill>
                    <a:srgbClr val="000000"/>
                  </a:solidFill>
                </a:uFill>
                <a:latin typeface="Times"/>
                <a:ea typeface="Times"/>
                <a:cs typeface="Times"/>
                <a:sym typeface="Times"/>
              </a:rPr>
              <a:t>x + ... + a</a:t>
            </a:r>
            <a:r>
              <a:rPr lang="en-US" altLang="zh-CN" i="1" baseline="-20250" dirty="0">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 </a:t>
            </a:r>
            <a:r>
              <a:rPr lang="en-US" altLang="zh-CN" i="1" spc="240" dirty="0" err="1">
                <a:solidFill>
                  <a:srgbClr val="000000"/>
                </a:solidFill>
                <a:uFill>
                  <a:solidFill>
                    <a:srgbClr val="000000"/>
                  </a:solidFill>
                </a:uFill>
                <a:latin typeface="Times"/>
                <a:ea typeface="Times"/>
                <a:cs typeface="Times"/>
                <a:sym typeface="Times"/>
              </a:rPr>
              <a:t>x</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,evaluate it at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distinct points </a:t>
            </a:r>
            <a:r>
              <a:rPr lang="en-US" altLang="zh-CN" i="1" dirty="0">
                <a:solidFill>
                  <a:srgbClr val="000000"/>
                </a:solidFill>
                <a:uFill>
                  <a:solidFill>
                    <a:srgbClr val="000000"/>
                  </a:solidFill>
                </a:uFill>
                <a:latin typeface="Times"/>
                <a:ea typeface="Times"/>
                <a:cs typeface="Times"/>
                <a:sym typeface="Times"/>
              </a:rPr>
              <a:t>x</a:t>
            </a:r>
            <a:r>
              <a:rPr lang="en-US" altLang="zh-CN" baseline="-20250" dirty="0">
                <a:solidFill>
                  <a:srgbClr val="000000"/>
                </a:solidFill>
                <a:uFill>
                  <a:solidFill>
                    <a:srgbClr val="000000"/>
                  </a:solidFill>
                </a:uFill>
                <a:latin typeface="Times"/>
                <a:ea typeface="Times"/>
                <a:cs typeface="Times"/>
                <a:sym typeface="Times"/>
              </a:rPr>
              <a:t>0 </a:t>
            </a:r>
            <a:r>
              <a:rPr lang="en-US" altLang="zh-CN" i="1" dirty="0">
                <a:solidFill>
                  <a:srgbClr val="000000"/>
                </a:solidFill>
                <a:uFill>
                  <a:solidFill>
                    <a:srgbClr val="000000"/>
                  </a:solidFill>
                </a:uFill>
                <a:latin typeface="Times"/>
                <a:ea typeface="Times"/>
                <a:cs typeface="Times"/>
                <a:sym typeface="Times"/>
              </a:rPr>
              <a:t>, ...,  </a:t>
            </a:r>
            <a:r>
              <a:rPr lang="en-US" altLang="zh-CN" i="1" dirty="0" err="1">
                <a:solidFill>
                  <a:srgbClr val="000000"/>
                </a:solidFill>
                <a:uFill>
                  <a:solidFill>
                    <a:srgbClr val="000000"/>
                  </a:solidFill>
                </a:uFill>
                <a:latin typeface="Times"/>
                <a:ea typeface="Times"/>
                <a:cs typeface="Times"/>
                <a:sym typeface="Times"/>
              </a:rPr>
              <a:t>x</a:t>
            </a:r>
            <a:r>
              <a:rPr lang="en-US" altLang="zh-CN" i="1" baseline="-20250" dirty="0" err="1">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a:t>
            </a: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r>
              <a:rPr lang="en-US" altLang="zh-CN" dirty="0"/>
              <a:t>Running time.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2</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via matrix–vector multiply (or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Horner’s).</a:t>
            </a:r>
          </a:p>
          <a:p>
            <a:pPr marL="0" indent="0">
              <a:buNone/>
            </a:pPr>
            <a:endParaRPr lang="en-US" altLang="zh-CN" dirty="0">
              <a:solidFill>
                <a:srgbClr val="000000"/>
              </a:solidFill>
              <a:uFill>
                <a:solidFill>
                  <a:srgbClr val="000000"/>
                </a:solidFill>
              </a:uFill>
            </a:endParaRPr>
          </a:p>
          <a:p>
            <a:endParaRPr lang="zh-CN" altLang="en-US" dirty="0"/>
          </a:p>
        </p:txBody>
      </p:sp>
      <p:pic>
        <p:nvPicPr>
          <p:cNvPr id="4" name="Group" descr="Group"/>
          <p:cNvPicPr>
            <a:picLocks/>
          </p:cNvPicPr>
          <p:nvPr/>
        </p:nvPicPr>
        <p:blipFill>
          <a:blip r:embed="rId2"/>
          <a:stretch>
            <a:fillRect/>
          </a:stretch>
        </p:blipFill>
        <p:spPr>
          <a:xfrm>
            <a:off x="2123728" y="2564904"/>
            <a:ext cx="4896544" cy="1800200"/>
          </a:xfrm>
          <a:prstGeom prst="rect">
            <a:avLst/>
          </a:prstGeom>
          <a:ln w="12700">
            <a:miter lim="400000"/>
          </a:ln>
        </p:spPr>
      </p:pic>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83635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Converting between two representations:  brute force</a:t>
            </a:r>
            <a:endParaRPr lang="zh-CN" altLang="en-US" sz="2400" dirty="0"/>
          </a:p>
        </p:txBody>
      </p:sp>
      <p:sp>
        <p:nvSpPr>
          <p:cNvPr id="3" name="内容占位符 2"/>
          <p:cNvSpPr>
            <a:spLocks noGrp="1"/>
          </p:cNvSpPr>
          <p:nvPr>
            <p:ph idx="1"/>
          </p:nvPr>
        </p:nvSpPr>
        <p:spPr>
          <a:xfrm>
            <a:off x="457200" y="1340768"/>
            <a:ext cx="8437940" cy="4785395"/>
          </a:xfrm>
        </p:spPr>
        <p:txBody>
          <a:bodyPr>
            <a:normAutofit/>
          </a:bodyPr>
          <a:lstStyle/>
          <a:p>
            <a:pPr algn="just"/>
            <a:r>
              <a:rPr lang="en-US" altLang="zh-CN" b="1" dirty="0"/>
              <a:t>Point-value </a:t>
            </a:r>
            <a:r>
              <a:rPr lang="en-US" altLang="zh-CN" b="1" dirty="0">
                <a:latin typeface="Symbol"/>
                <a:ea typeface="Symbol"/>
                <a:cs typeface="Symbol"/>
                <a:sym typeface="Symbol"/>
              </a:rPr>
              <a:t>Þ</a:t>
            </a:r>
            <a:r>
              <a:rPr lang="en-US" altLang="zh-CN" b="1" dirty="0"/>
              <a:t> coefficient.  </a:t>
            </a:r>
            <a:r>
              <a:rPr lang="en-US" altLang="zh-CN" dirty="0">
                <a:solidFill>
                  <a:srgbClr val="000000"/>
                </a:solidFill>
                <a:uFill>
                  <a:solidFill>
                    <a:srgbClr val="000000"/>
                  </a:solidFill>
                </a:uFill>
              </a:rPr>
              <a:t>Given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distinct points </a:t>
            </a:r>
            <a:r>
              <a:rPr lang="en-US" altLang="zh-CN" i="1" dirty="0">
                <a:solidFill>
                  <a:srgbClr val="000000"/>
                </a:solidFill>
                <a:uFill>
                  <a:solidFill>
                    <a:srgbClr val="000000"/>
                  </a:solidFill>
                </a:uFill>
                <a:latin typeface="Times"/>
                <a:ea typeface="Times"/>
                <a:cs typeface="Times"/>
                <a:sym typeface="Times"/>
              </a:rPr>
              <a:t>x</a:t>
            </a:r>
            <a:r>
              <a:rPr lang="en-US" altLang="zh-CN" baseline="-20250" dirty="0">
                <a:solidFill>
                  <a:srgbClr val="000000"/>
                </a:solidFill>
                <a:uFill>
                  <a:solidFill>
                    <a:srgbClr val="000000"/>
                  </a:solidFill>
                </a:uFill>
                <a:latin typeface="Times"/>
                <a:ea typeface="Times"/>
                <a:cs typeface="Times"/>
                <a:sym typeface="Times"/>
              </a:rPr>
              <a:t>0</a:t>
            </a:r>
            <a:r>
              <a:rPr lang="en-US" altLang="zh-CN" i="1" dirty="0">
                <a:solidFill>
                  <a:srgbClr val="000000"/>
                </a:solidFill>
                <a:uFill>
                  <a:solidFill>
                    <a:srgbClr val="000000"/>
                  </a:solidFill>
                </a:uFill>
                <a:latin typeface="Times"/>
                <a:ea typeface="Times"/>
                <a:cs typeface="Times"/>
                <a:sym typeface="Times"/>
              </a:rPr>
              <a:t>, ... , </a:t>
            </a:r>
            <a:r>
              <a:rPr lang="en-US" altLang="zh-CN" i="1" dirty="0" err="1">
                <a:solidFill>
                  <a:srgbClr val="000000"/>
                </a:solidFill>
                <a:uFill>
                  <a:solidFill>
                    <a:srgbClr val="000000"/>
                  </a:solidFill>
                </a:uFill>
                <a:latin typeface="Times"/>
                <a:ea typeface="Times"/>
                <a:cs typeface="Times"/>
                <a:sym typeface="Times"/>
              </a:rPr>
              <a:t>x</a:t>
            </a:r>
            <a:r>
              <a:rPr lang="en-US" altLang="zh-CN" i="1" baseline="-20250" dirty="0" err="1">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 and values</a:t>
            </a:r>
            <a:r>
              <a:rPr lang="zh-CN" altLang="en-US" dirty="0">
                <a:solidFill>
                  <a:srgbClr val="000000"/>
                </a:solidFill>
                <a:uFill>
                  <a:solidFill>
                    <a:srgbClr val="000000"/>
                  </a:solidFill>
                </a:uFill>
              </a:rPr>
              <a:t> </a:t>
            </a:r>
            <a:r>
              <a:rPr lang="en-US" altLang="zh-CN" i="1" dirty="0">
                <a:solidFill>
                  <a:srgbClr val="000000"/>
                </a:solidFill>
                <a:uFill>
                  <a:solidFill>
                    <a:srgbClr val="000000"/>
                  </a:solidFill>
                </a:uFill>
                <a:latin typeface="Times"/>
                <a:ea typeface="Times"/>
                <a:cs typeface="Times"/>
                <a:sym typeface="Times"/>
              </a:rPr>
              <a:t>y</a:t>
            </a:r>
            <a:r>
              <a:rPr lang="en-US" altLang="zh-CN" baseline="-20250" dirty="0">
                <a:solidFill>
                  <a:srgbClr val="000000"/>
                </a:solidFill>
                <a:uFill>
                  <a:solidFill>
                    <a:srgbClr val="000000"/>
                  </a:solidFill>
                </a:uFill>
                <a:latin typeface="Times"/>
                <a:ea typeface="Times"/>
                <a:cs typeface="Times"/>
                <a:sym typeface="Times"/>
              </a:rPr>
              <a:t>0</a:t>
            </a:r>
            <a:r>
              <a:rPr lang="en-US" altLang="zh-CN" i="1" dirty="0">
                <a:solidFill>
                  <a:srgbClr val="000000"/>
                </a:solidFill>
                <a:uFill>
                  <a:solidFill>
                    <a:srgbClr val="000000"/>
                  </a:solidFill>
                </a:uFill>
                <a:latin typeface="Times"/>
                <a:ea typeface="Times"/>
                <a:cs typeface="Times"/>
                <a:sym typeface="Times"/>
              </a:rPr>
              <a:t>, ... , </a:t>
            </a:r>
            <a:r>
              <a:rPr lang="en-US" altLang="zh-CN" i="1" dirty="0" err="1">
                <a:solidFill>
                  <a:srgbClr val="000000"/>
                </a:solidFill>
                <a:uFill>
                  <a:solidFill>
                    <a:srgbClr val="000000"/>
                  </a:solidFill>
                </a:uFill>
                <a:latin typeface="Times"/>
                <a:ea typeface="Times"/>
                <a:cs typeface="Times"/>
                <a:sym typeface="Times"/>
              </a:rPr>
              <a:t>y</a:t>
            </a:r>
            <a:r>
              <a:rPr lang="en-US" altLang="zh-CN" i="1" baseline="-20250" dirty="0" err="1">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 find unique polynomial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x</a:t>
            </a:r>
            <a:r>
              <a:rPr lang="en-US" altLang="zh-CN" dirty="0">
                <a:solidFill>
                  <a:srgbClr val="000000"/>
                </a:solidFill>
                <a:latin typeface="Times"/>
                <a:ea typeface="Times"/>
                <a:cs typeface="Times"/>
                <a:sym typeface="Times"/>
              </a:rPr>
              <a:t>) = </a:t>
            </a:r>
            <a:r>
              <a:rPr lang="en-US" altLang="zh-CN" i="1" dirty="0">
                <a:solidFill>
                  <a:srgbClr val="000000"/>
                </a:solidFill>
                <a:uFill>
                  <a:solidFill>
                    <a:srgbClr val="000000"/>
                  </a:solidFill>
                </a:uFill>
                <a:latin typeface="Times"/>
                <a:ea typeface="Times"/>
                <a:cs typeface="Times"/>
                <a:sym typeface="Times"/>
              </a:rPr>
              <a:t>a</a:t>
            </a:r>
            <a:r>
              <a:rPr lang="en-US" altLang="zh-CN" baseline="-20250" dirty="0">
                <a:solidFill>
                  <a:srgbClr val="000000"/>
                </a:solidFill>
                <a:uFill>
                  <a:solidFill>
                    <a:srgbClr val="000000"/>
                  </a:solidFill>
                </a:uFill>
                <a:latin typeface="Times"/>
                <a:ea typeface="Times"/>
                <a:cs typeface="Times"/>
                <a:sym typeface="Times"/>
              </a:rPr>
              <a:t>0</a:t>
            </a:r>
            <a:r>
              <a:rPr lang="en-US" altLang="zh-CN" i="1" dirty="0">
                <a:solidFill>
                  <a:srgbClr val="000000"/>
                </a:solidFill>
                <a:uFill>
                  <a:solidFill>
                    <a:srgbClr val="000000"/>
                  </a:solidFill>
                </a:uFill>
                <a:latin typeface="Times"/>
                <a:ea typeface="Times"/>
                <a:cs typeface="Times"/>
                <a:sym typeface="Times"/>
              </a:rPr>
              <a:t> + a</a:t>
            </a:r>
            <a:r>
              <a:rPr lang="en-US" altLang="zh-CN" baseline="-20250" dirty="0">
                <a:solidFill>
                  <a:srgbClr val="000000"/>
                </a:solidFill>
                <a:uFill>
                  <a:solidFill>
                    <a:srgbClr val="000000"/>
                  </a:solidFill>
                </a:uFill>
                <a:latin typeface="Times"/>
                <a:ea typeface="Times"/>
                <a:cs typeface="Times"/>
                <a:sym typeface="Times"/>
              </a:rPr>
              <a:t>1 </a:t>
            </a:r>
            <a:r>
              <a:rPr lang="en-US" altLang="zh-CN" i="1" dirty="0">
                <a:solidFill>
                  <a:srgbClr val="000000"/>
                </a:solidFill>
                <a:uFill>
                  <a:solidFill>
                    <a:srgbClr val="000000"/>
                  </a:solidFill>
                </a:uFill>
                <a:latin typeface="Times"/>
                <a:ea typeface="Times"/>
                <a:cs typeface="Times"/>
                <a:sym typeface="Times"/>
              </a:rPr>
              <a:t>x + ... + a</a:t>
            </a:r>
            <a:r>
              <a:rPr lang="en-US" altLang="zh-CN" i="1" baseline="-20250" dirty="0">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i="1" dirty="0">
                <a:solidFill>
                  <a:srgbClr val="000000"/>
                </a:solidFill>
                <a:uFill>
                  <a:solidFill>
                    <a:srgbClr val="000000"/>
                  </a:solidFill>
                </a:uFill>
                <a:latin typeface="Times"/>
                <a:ea typeface="Times"/>
                <a:cs typeface="Times"/>
                <a:sym typeface="Times"/>
              </a:rPr>
              <a:t> </a:t>
            </a:r>
            <a:r>
              <a:rPr lang="en-US" altLang="zh-CN" i="1" spc="240" dirty="0" err="1">
                <a:solidFill>
                  <a:srgbClr val="000000"/>
                </a:solidFill>
                <a:uFill>
                  <a:solidFill>
                    <a:srgbClr val="000000"/>
                  </a:solidFill>
                </a:uFill>
                <a:latin typeface="Times"/>
                <a:ea typeface="Times"/>
                <a:cs typeface="Times"/>
                <a:sym typeface="Times"/>
              </a:rPr>
              <a:t>x</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 that has given values at given points.</a:t>
            </a: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endParaRPr lang="en-US" altLang="zh-CN" dirty="0">
              <a:solidFill>
                <a:srgbClr val="000000"/>
              </a:solidFill>
              <a:uFill>
                <a:solidFill>
                  <a:srgbClr val="000000"/>
                </a:solidFill>
              </a:uFill>
            </a:endParaRPr>
          </a:p>
          <a:p>
            <a:r>
              <a:rPr lang="en-US" altLang="zh-CN" b="1" dirty="0"/>
              <a:t>Running time.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3</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via Gaussian elimination.</a:t>
            </a:r>
          </a:p>
          <a:p>
            <a:pPr marL="0" indent="0">
              <a:buNone/>
            </a:pPr>
            <a:endParaRPr lang="en-US" altLang="zh-CN" dirty="0">
              <a:solidFill>
                <a:srgbClr val="000000"/>
              </a:solidFill>
              <a:uFill>
                <a:solidFill>
                  <a:srgbClr val="000000"/>
                </a:solidFill>
              </a:uFill>
            </a:endParaRPr>
          </a:p>
          <a:p>
            <a:endParaRPr lang="zh-CN" altLang="en-US" dirty="0"/>
          </a:p>
        </p:txBody>
      </p:sp>
      <p:pic>
        <p:nvPicPr>
          <p:cNvPr id="4" name="Group" descr="Group"/>
          <p:cNvPicPr>
            <a:picLocks/>
          </p:cNvPicPr>
          <p:nvPr/>
        </p:nvPicPr>
        <p:blipFill>
          <a:blip r:embed="rId2"/>
          <a:stretch>
            <a:fillRect/>
          </a:stretch>
        </p:blipFill>
        <p:spPr>
          <a:xfrm>
            <a:off x="2123728" y="2564904"/>
            <a:ext cx="4896544" cy="1800200"/>
          </a:xfrm>
          <a:prstGeom prst="rect">
            <a:avLst/>
          </a:prstGeom>
          <a:ln w="12700">
            <a:miter lim="400000"/>
          </a:ln>
        </p:spPr>
      </p:pic>
      <p:grpSp>
        <p:nvGrpSpPr>
          <p:cNvPr id="7" name="组合 6"/>
          <p:cNvGrpSpPr/>
          <p:nvPr/>
        </p:nvGrpSpPr>
        <p:grpSpPr>
          <a:xfrm>
            <a:off x="4355976" y="4395067"/>
            <a:ext cx="4574522" cy="579130"/>
            <a:chOff x="4355976" y="4395067"/>
            <a:chExt cx="4574522" cy="579130"/>
          </a:xfrm>
        </p:grpSpPr>
        <p:sp>
          <p:nvSpPr>
            <p:cNvPr id="5" name="Vandermonde matrix is invertible iff xi distinct"/>
            <p:cNvSpPr txBox="1"/>
            <p:nvPr/>
          </p:nvSpPr>
          <p:spPr>
            <a:xfrm>
              <a:off x="4355976" y="4697198"/>
              <a:ext cx="457452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r>
                <a:rPr dirty="0" err="1">
                  <a:solidFill>
                    <a:srgbClr val="C00000"/>
                  </a:solidFill>
                </a:rPr>
                <a:t>Vandermonde</a:t>
              </a:r>
              <a:r>
                <a:rPr dirty="0">
                  <a:solidFill>
                    <a:srgbClr val="C00000"/>
                  </a:solidFill>
                </a:rPr>
                <a:t> matrix is invertible if </a:t>
              </a:r>
              <a:r>
                <a:rPr sz="1800" i="1" dirty="0">
                  <a:solidFill>
                    <a:srgbClr val="C00000"/>
                  </a:solidFill>
                  <a:latin typeface="Times"/>
                  <a:ea typeface="Times"/>
                  <a:cs typeface="Times"/>
                  <a:sym typeface="Times"/>
                </a:rPr>
                <a:t>x</a:t>
              </a:r>
              <a:r>
                <a:rPr sz="1800" i="1" baseline="-5999" dirty="0">
                  <a:solidFill>
                    <a:srgbClr val="C00000"/>
                  </a:solidFill>
                  <a:latin typeface="Times"/>
                  <a:ea typeface="Times"/>
                  <a:cs typeface="Times"/>
                  <a:sym typeface="Times"/>
                </a:rPr>
                <a:t>i</a:t>
              </a:r>
              <a:r>
                <a:rPr dirty="0">
                  <a:solidFill>
                    <a:srgbClr val="C00000"/>
                  </a:solidFill>
                </a:rPr>
                <a:t> distinct</a:t>
              </a:r>
            </a:p>
          </p:txBody>
        </p:sp>
        <p:sp>
          <p:nvSpPr>
            <p:cNvPr id="6" name="Line"/>
            <p:cNvSpPr/>
            <p:nvPr/>
          </p:nvSpPr>
          <p:spPr>
            <a:xfrm>
              <a:off x="4668331" y="4395067"/>
              <a:ext cx="263709" cy="258069"/>
            </a:xfrm>
            <a:prstGeom prst="line">
              <a:avLst/>
            </a:prstGeom>
            <a:ln w="25400">
              <a:solidFill>
                <a:srgbClr val="8D3124"/>
              </a:solidFill>
              <a:miter lim="400000"/>
              <a:headEnd type="stealth"/>
            </a:ln>
          </p:spPr>
          <p:txBody>
            <a:bodyPr lIns="0" tIns="0" rIns="0" bIns="0"/>
            <a:lstStyle/>
            <a:p>
              <a:pPr algn="l" defTabSz="457200">
                <a:lnSpc>
                  <a:spcPct val="100000"/>
                </a:lnSpc>
                <a:buClrTx/>
                <a:buFontTx/>
                <a:tabLst/>
                <a:defRPr sz="1200">
                  <a:solidFill>
                    <a:srgbClr val="000000"/>
                  </a:solidFill>
                </a:defRPr>
              </a:pPr>
              <a:endParaRPr/>
            </a:p>
          </p:txBody>
        </p:sp>
      </p:grpSp>
      <p:grpSp>
        <p:nvGrpSpPr>
          <p:cNvPr id="8" name="Group"/>
          <p:cNvGrpSpPr/>
          <p:nvPr/>
        </p:nvGrpSpPr>
        <p:grpSpPr>
          <a:xfrm>
            <a:off x="5035109" y="5659742"/>
            <a:ext cx="3860031" cy="723948"/>
            <a:chOff x="-328979" y="-1506"/>
            <a:chExt cx="3860029" cy="723946"/>
          </a:xfrm>
        </p:grpSpPr>
        <p:sp>
          <p:nvSpPr>
            <p:cNvPr id="9" name="or O(n2.38) via fast matrix multiplication"/>
            <p:cNvSpPr txBox="1"/>
            <p:nvPr/>
          </p:nvSpPr>
          <p:spPr>
            <a:xfrm>
              <a:off x="-328979" y="445442"/>
              <a:ext cx="3860029" cy="2769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r>
                <a:rPr dirty="0">
                  <a:solidFill>
                    <a:srgbClr val="C00000"/>
                  </a:solidFill>
                </a:rPr>
                <a:t>or </a:t>
              </a:r>
              <a:r>
                <a:rPr sz="1800" i="1" dirty="0">
                  <a:solidFill>
                    <a:srgbClr val="C00000"/>
                  </a:solidFill>
                  <a:latin typeface="Times"/>
                  <a:ea typeface="Times"/>
                  <a:cs typeface="Times"/>
                  <a:sym typeface="Times"/>
                </a:rPr>
                <a:t>O</a:t>
              </a:r>
              <a:r>
                <a:rPr sz="1800" dirty="0">
                  <a:solidFill>
                    <a:srgbClr val="C00000"/>
                  </a:solidFill>
                  <a:latin typeface="Times"/>
                  <a:ea typeface="Times"/>
                  <a:cs typeface="Times"/>
                  <a:sym typeface="Times"/>
                </a:rPr>
                <a:t>(</a:t>
              </a:r>
              <a:r>
                <a:rPr sz="1800" i="1" dirty="0">
                  <a:solidFill>
                    <a:srgbClr val="C00000"/>
                  </a:solidFill>
                  <a:latin typeface="Times"/>
                  <a:ea typeface="Times"/>
                  <a:cs typeface="Times"/>
                  <a:sym typeface="Times"/>
                </a:rPr>
                <a:t>n</a:t>
              </a:r>
              <a:r>
                <a:rPr sz="1800" baseline="31999" dirty="0">
                  <a:solidFill>
                    <a:srgbClr val="C00000"/>
                  </a:solidFill>
                  <a:latin typeface="Times"/>
                  <a:ea typeface="Times"/>
                  <a:cs typeface="Times"/>
                  <a:sym typeface="Times"/>
                </a:rPr>
                <a:t>2.38</a:t>
              </a:r>
              <a:r>
                <a:rPr sz="1800" dirty="0">
                  <a:solidFill>
                    <a:srgbClr val="C00000"/>
                  </a:solidFill>
                  <a:latin typeface="Times"/>
                  <a:ea typeface="Times"/>
                  <a:cs typeface="Times"/>
                  <a:sym typeface="Times"/>
                </a:rPr>
                <a:t>)</a:t>
              </a:r>
              <a:r>
                <a:rPr dirty="0">
                  <a:solidFill>
                    <a:srgbClr val="C00000"/>
                  </a:solidFill>
                </a:rPr>
                <a:t> via fast matrix multiplication</a:t>
              </a:r>
            </a:p>
          </p:txBody>
        </p:sp>
        <p:sp>
          <p:nvSpPr>
            <p:cNvPr id="10" name="Line"/>
            <p:cNvSpPr/>
            <p:nvPr/>
          </p:nvSpPr>
          <p:spPr>
            <a:xfrm>
              <a:off x="-7860" y="-1506"/>
              <a:ext cx="367900" cy="380584"/>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11" name="Picture 1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750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5</a:t>
            </a:r>
            <a:endParaRPr lang="zh-CN" altLang="en-US" dirty="0"/>
          </a:p>
        </p:txBody>
      </p:sp>
      <p:sp>
        <p:nvSpPr>
          <p:cNvPr id="3" name="内容占位符 2"/>
          <p:cNvSpPr>
            <a:spLocks noGrp="1"/>
          </p:cNvSpPr>
          <p:nvPr>
            <p:ph idx="1"/>
          </p:nvPr>
        </p:nvSpPr>
        <p:spPr/>
        <p:txBody>
          <a:bodyPr>
            <a:normAutofit fontScale="92500" lnSpcReduction="10000"/>
          </a:bodyPr>
          <a:lstStyle/>
          <a:p>
            <a:pPr algn="just">
              <a:defRPr b="1">
                <a:latin typeface="Lucida Grande"/>
                <a:ea typeface="Lucida Grande"/>
                <a:cs typeface="Lucida Grande"/>
                <a:sym typeface="Lucida Grande"/>
              </a:defRPr>
            </a:pPr>
            <a:r>
              <a:rPr lang="en-US" altLang="zh-CN" dirty="0"/>
              <a:t>Which divide-and-conquer approach to use to evaluate polynomials?</a:t>
            </a:r>
          </a:p>
          <a:p>
            <a:pPr marL="0" indent="0" algn="just">
              <a:buNone/>
              <a:defRPr b="1">
                <a:latin typeface="Lucida Grande"/>
                <a:ea typeface="Lucida Grande"/>
                <a:cs typeface="Lucida Grande"/>
                <a:sym typeface="Lucida Grande"/>
              </a:defRPr>
            </a:pPr>
            <a:br>
              <a:rPr lang="en-US" altLang="zh-CN" dirty="0"/>
            </a:br>
            <a:endParaRPr lang="en-US" altLang="zh-CN" dirty="0"/>
          </a:p>
          <a:p>
            <a:pPr marL="800100" lvl="1" indent="-342900" algn="just">
              <a:buAutoNum type="alphaUcPeriod"/>
              <a:defRPr b="0"/>
            </a:pPr>
            <a:r>
              <a:rPr lang="en-US" altLang="zh-CN" dirty="0">
                <a:solidFill>
                  <a:srgbClr val="000000"/>
                </a:solidFill>
                <a:uFill>
                  <a:solidFill>
                    <a:srgbClr val="000000"/>
                  </a:solidFill>
                </a:uFill>
              </a:rPr>
              <a:t>Divide polynomial into low- and high-degree terms.</a:t>
            </a:r>
          </a:p>
          <a:p>
            <a:pPr marL="457200" lvl="1" indent="0" algn="just">
              <a:buNone/>
              <a:defRPr b="0"/>
            </a:pP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endParaRPr lang="en-US" altLang="zh-CN" dirty="0">
              <a:solidFill>
                <a:srgbClr val="000000"/>
              </a:solidFill>
              <a:uFill>
                <a:solidFill>
                  <a:srgbClr val="000000"/>
                </a:solidFill>
              </a:uFill>
            </a:endParaRPr>
          </a:p>
          <a:p>
            <a:pPr marL="457200" lvl="1" indent="0" algn="just">
              <a:buNone/>
              <a:defRPr b="0"/>
            </a:pPr>
            <a:r>
              <a:rPr lang="en-US" altLang="zh-CN" dirty="0">
                <a:solidFill>
                  <a:srgbClr val="000000"/>
                </a:solidFill>
                <a:uFill>
                  <a:solidFill>
                    <a:srgbClr val="000000"/>
                  </a:solidFill>
                </a:uFill>
              </a:rPr>
              <a:t>B. Divide polynomial into even- and odd-degree terms.</a:t>
            </a:r>
          </a:p>
          <a:p>
            <a:pPr marL="457200" lvl="1" indent="0" algn="just">
              <a:buNone/>
              <a:defRPr b="0"/>
            </a:pP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endParaRPr lang="en-US" altLang="zh-CN" dirty="0">
              <a:solidFill>
                <a:srgbClr val="000000"/>
              </a:solidFill>
              <a:uFill>
                <a:solidFill>
                  <a:srgbClr val="000000"/>
                </a:solidFill>
              </a:uFill>
            </a:endParaRPr>
          </a:p>
          <a:p>
            <a:pPr marL="457200" lvl="1" indent="0" algn="just">
              <a:buNone/>
              <a:defRPr b="0"/>
            </a:pPr>
            <a:r>
              <a:rPr lang="en-US" altLang="zh-CN" dirty="0">
                <a:solidFill>
                  <a:srgbClr val="000000"/>
                </a:solidFill>
                <a:uFill>
                  <a:solidFill>
                    <a:srgbClr val="000000"/>
                  </a:solidFill>
                </a:uFill>
              </a:rPr>
              <a:t>C. Either A or B.</a:t>
            </a:r>
          </a:p>
          <a:p>
            <a:pPr marL="457200" lvl="1" indent="0" algn="just">
              <a:buNone/>
              <a:defRPr b="0"/>
            </a:pPr>
            <a:r>
              <a:rPr lang="en-US" altLang="zh-CN" dirty="0">
                <a:solidFill>
                  <a:srgbClr val="000000"/>
                </a:solidFill>
                <a:uFill>
                  <a:solidFill>
                    <a:srgbClr val="000000"/>
                  </a:solidFill>
                </a:uFill>
              </a:rPr>
              <a:t>D. Neither A nor B.</a:t>
            </a:r>
            <a:endParaRPr lang="zh-CN" altLang="en-US" dirty="0"/>
          </a:p>
        </p:txBody>
      </p:sp>
      <p:sp>
        <p:nvSpPr>
          <p:cNvPr id="4" name="A(x)   =  a0 + a1 x + a2 x2 + a3 x3 + a4 x4  + a5 x5  + a6 x6  + a7 x7."/>
          <p:cNvSpPr txBox="1"/>
          <p:nvPr/>
        </p:nvSpPr>
        <p:spPr>
          <a:xfrm>
            <a:off x="1310690" y="2223646"/>
            <a:ext cx="6522619" cy="5281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3800"/>
              </a:lnSpc>
              <a:buClrTx/>
              <a:buFontTx/>
              <a:tabLst>
                <a:tab pos="1244600" algn="l"/>
              </a:tabLst>
              <a:defRPr sz="2400">
                <a:solidFill>
                  <a:srgbClr val="000000"/>
                </a:solidFill>
              </a:defRPr>
            </a:pPr>
            <a:r>
              <a:rPr sz="2000" i="1" dirty="0">
                <a:latin typeface="Times"/>
                <a:ea typeface="Times"/>
                <a:cs typeface="Times"/>
                <a:sym typeface="Times"/>
              </a:rPr>
              <a:t>A</a:t>
            </a:r>
            <a:r>
              <a:rPr sz="2000" dirty="0">
                <a:latin typeface="Times"/>
                <a:ea typeface="Times"/>
                <a:cs typeface="Times"/>
                <a:sym typeface="Times"/>
              </a:rPr>
              <a:t>(</a:t>
            </a:r>
            <a:r>
              <a:rPr sz="2000" i="1" dirty="0">
                <a:latin typeface="Times"/>
                <a:ea typeface="Times"/>
                <a:cs typeface="Times"/>
                <a:sym typeface="Times"/>
              </a:rPr>
              <a:t>x</a:t>
            </a:r>
            <a:r>
              <a:rPr sz="2000" dirty="0">
                <a:latin typeface="Times"/>
                <a:ea typeface="Times"/>
                <a:cs typeface="Times"/>
                <a:sym typeface="Times"/>
              </a:rPr>
              <a:t>)</a:t>
            </a:r>
            <a:r>
              <a:rPr sz="2000" i="1" dirty="0">
                <a:latin typeface="Times"/>
                <a:ea typeface="Times"/>
                <a:cs typeface="Times"/>
                <a:sym typeface="Times"/>
              </a:rPr>
              <a:t>  </a:t>
            </a:r>
            <a:r>
              <a:rPr sz="200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0</a:t>
            </a:r>
            <a:r>
              <a:rPr sz="2000" i="1" baseline="-2025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1 </a:t>
            </a:r>
            <a:r>
              <a:rPr sz="2000" i="1" dirty="0">
                <a:latin typeface="Times"/>
                <a:ea typeface="Times"/>
                <a:cs typeface="Times"/>
                <a:sym typeface="Times"/>
              </a:rPr>
              <a:t>x + a</a:t>
            </a:r>
            <a:r>
              <a:rPr sz="2000" baseline="-20250" dirty="0">
                <a:latin typeface="Times"/>
                <a:ea typeface="Times"/>
                <a:cs typeface="Times"/>
                <a:sym typeface="Times"/>
              </a:rPr>
              <a:t>2 </a:t>
            </a:r>
            <a:r>
              <a:rPr sz="2000" i="1" dirty="0">
                <a:latin typeface="Times"/>
                <a:ea typeface="Times"/>
                <a:cs typeface="Times"/>
                <a:sym typeface="Times"/>
              </a:rPr>
              <a:t>x</a:t>
            </a:r>
            <a:r>
              <a:rPr sz="2000" baseline="42999" dirty="0">
                <a:latin typeface="Times"/>
                <a:ea typeface="Times"/>
                <a:cs typeface="Times"/>
                <a:sym typeface="Times"/>
              </a:rPr>
              <a:t>2</a:t>
            </a:r>
            <a:r>
              <a:rPr sz="2000" i="1" dirty="0">
                <a:latin typeface="Times"/>
                <a:ea typeface="Times"/>
                <a:cs typeface="Times"/>
                <a:sym typeface="Times"/>
              </a:rPr>
              <a:t> + a</a:t>
            </a:r>
            <a:r>
              <a:rPr sz="2000" baseline="-20250" dirty="0">
                <a:latin typeface="Times"/>
                <a:ea typeface="Times"/>
                <a:cs typeface="Times"/>
                <a:sym typeface="Times"/>
              </a:rPr>
              <a:t>3 </a:t>
            </a:r>
            <a:r>
              <a:rPr sz="2000" i="1" dirty="0">
                <a:latin typeface="Times"/>
                <a:ea typeface="Times"/>
                <a:cs typeface="Times"/>
                <a:sym typeface="Times"/>
              </a:rPr>
              <a:t>x</a:t>
            </a:r>
            <a:r>
              <a:rPr sz="2000" baseline="42999" dirty="0">
                <a:latin typeface="Times"/>
                <a:ea typeface="Times"/>
                <a:cs typeface="Times"/>
                <a:sym typeface="Times"/>
              </a:rPr>
              <a:t>3</a:t>
            </a:r>
            <a:r>
              <a:rPr sz="2000" i="1" baseline="3050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4 </a:t>
            </a:r>
            <a:r>
              <a:rPr sz="2000" i="1" dirty="0">
                <a:latin typeface="Times"/>
                <a:ea typeface="Times"/>
                <a:cs typeface="Times"/>
                <a:sym typeface="Times"/>
              </a:rPr>
              <a:t>x</a:t>
            </a:r>
            <a:r>
              <a:rPr sz="2000" baseline="42999" dirty="0">
                <a:latin typeface="Times"/>
                <a:ea typeface="Times"/>
                <a:cs typeface="Times"/>
                <a:sym typeface="Times"/>
              </a:rPr>
              <a:t>4</a:t>
            </a:r>
            <a:r>
              <a:rPr sz="2000" i="1" baseline="3050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5 </a:t>
            </a:r>
            <a:r>
              <a:rPr sz="2000" i="1" dirty="0">
                <a:latin typeface="Times"/>
                <a:ea typeface="Times"/>
                <a:cs typeface="Times"/>
                <a:sym typeface="Times"/>
              </a:rPr>
              <a:t>x</a:t>
            </a:r>
            <a:r>
              <a:rPr sz="2000" baseline="42999" dirty="0">
                <a:latin typeface="Times"/>
                <a:ea typeface="Times"/>
                <a:cs typeface="Times"/>
                <a:sym typeface="Times"/>
              </a:rPr>
              <a:t>5</a:t>
            </a:r>
            <a:r>
              <a:rPr sz="2000" i="1" baseline="3050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6 </a:t>
            </a:r>
            <a:r>
              <a:rPr sz="2000" i="1" dirty="0">
                <a:latin typeface="Times"/>
                <a:ea typeface="Times"/>
                <a:cs typeface="Times"/>
                <a:sym typeface="Times"/>
              </a:rPr>
              <a:t>x</a:t>
            </a:r>
            <a:r>
              <a:rPr sz="2000" baseline="42999" dirty="0">
                <a:latin typeface="Times"/>
                <a:ea typeface="Times"/>
                <a:cs typeface="Times"/>
                <a:sym typeface="Times"/>
              </a:rPr>
              <a:t>6</a:t>
            </a:r>
            <a:r>
              <a:rPr sz="2000" i="1" baseline="3050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7 </a:t>
            </a:r>
            <a:r>
              <a:rPr sz="2000" i="1" dirty="0">
                <a:latin typeface="Times"/>
                <a:ea typeface="Times"/>
                <a:cs typeface="Times"/>
                <a:sym typeface="Times"/>
              </a:rPr>
              <a:t>x</a:t>
            </a:r>
            <a:r>
              <a:rPr sz="2000" baseline="42999" dirty="0">
                <a:latin typeface="Times"/>
                <a:ea typeface="Times"/>
                <a:cs typeface="Times"/>
                <a:sym typeface="Times"/>
              </a:rPr>
              <a:t>7</a:t>
            </a:r>
            <a:r>
              <a:rPr sz="2000" i="1" dirty="0">
                <a:latin typeface="Times"/>
                <a:ea typeface="Times"/>
                <a:cs typeface="Times"/>
                <a:sym typeface="Times"/>
              </a:rPr>
              <a:t>.</a:t>
            </a:r>
          </a:p>
        </p:txBody>
      </p:sp>
      <p:sp>
        <p:nvSpPr>
          <p:cNvPr id="5" name="Alow(x)    =  a0 + a1 x + a2 x2 + a3 x3.…"/>
          <p:cNvSpPr txBox="1"/>
          <p:nvPr/>
        </p:nvSpPr>
        <p:spPr>
          <a:xfrm>
            <a:off x="1763688" y="2952661"/>
            <a:ext cx="4453142"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lvl="1" indent="228600" algn="l" defTabSz="457200">
              <a:lnSpc>
                <a:spcPts val="3800"/>
              </a:lnSpc>
              <a:buClrTx/>
              <a:buFontTx/>
              <a:tabLst>
                <a:tab pos="1244600" algn="l"/>
              </a:tabLst>
              <a:defRPr sz="2400">
                <a:solidFill>
                  <a:srgbClr val="000000"/>
                </a:solidFill>
              </a:defRPr>
            </a:pPr>
            <a:r>
              <a:rPr sz="2000" i="1" dirty="0" err="1">
                <a:latin typeface="Times"/>
                <a:ea typeface="Times"/>
                <a:cs typeface="Times"/>
                <a:sym typeface="Times"/>
              </a:rPr>
              <a:t>A</a:t>
            </a:r>
            <a:r>
              <a:rPr sz="2000" i="1" baseline="-20250" dirty="0" err="1">
                <a:latin typeface="Times"/>
                <a:ea typeface="Times"/>
                <a:cs typeface="Times"/>
                <a:sym typeface="Times"/>
              </a:rPr>
              <a:t>low</a:t>
            </a:r>
            <a:r>
              <a:rPr sz="2000" dirty="0">
                <a:latin typeface="Times"/>
                <a:ea typeface="Times"/>
                <a:cs typeface="Times"/>
                <a:sym typeface="Times"/>
              </a:rPr>
              <a:t>(</a:t>
            </a:r>
            <a:r>
              <a:rPr sz="2000" i="1" dirty="0">
                <a:latin typeface="Times"/>
                <a:ea typeface="Times"/>
                <a:cs typeface="Times"/>
                <a:sym typeface="Times"/>
              </a:rPr>
              <a:t>x</a:t>
            </a:r>
            <a:r>
              <a:rPr sz="2000" dirty="0">
                <a:latin typeface="Times"/>
                <a:ea typeface="Times"/>
                <a:cs typeface="Times"/>
                <a:sym typeface="Times"/>
              </a:rPr>
              <a:t>)</a:t>
            </a:r>
            <a:r>
              <a:rPr sz="2000" i="1" dirty="0">
                <a:latin typeface="Times"/>
                <a:ea typeface="Times"/>
                <a:cs typeface="Times"/>
                <a:sym typeface="Times"/>
              </a:rPr>
              <a:t>    </a:t>
            </a:r>
            <a:r>
              <a:rPr sz="2000" dirty="0">
                <a:latin typeface="Times"/>
                <a:ea typeface="Times"/>
                <a:cs typeface="Times"/>
                <a:sym typeface="Times"/>
              </a:rPr>
              <a:t>=</a:t>
            </a:r>
            <a:r>
              <a:rPr sz="2000" i="1" dirty="0">
                <a:latin typeface="Times"/>
                <a:ea typeface="Times"/>
                <a:cs typeface="Times"/>
                <a:sym typeface="Times"/>
              </a:rPr>
              <a:t>  a</a:t>
            </a:r>
            <a:r>
              <a:rPr sz="2000" baseline="-20250" dirty="0">
                <a:latin typeface="Times"/>
                <a:ea typeface="Times"/>
                <a:cs typeface="Times"/>
                <a:sym typeface="Times"/>
              </a:rPr>
              <a:t>0</a:t>
            </a:r>
            <a:r>
              <a:rPr sz="2000" i="1" baseline="-2025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1 </a:t>
            </a:r>
            <a:r>
              <a:rPr sz="2000" i="1" dirty="0">
                <a:latin typeface="Times"/>
                <a:ea typeface="Times"/>
                <a:cs typeface="Times"/>
                <a:sym typeface="Times"/>
              </a:rPr>
              <a:t>x + a</a:t>
            </a:r>
            <a:r>
              <a:rPr sz="2000" baseline="-20250" dirty="0">
                <a:latin typeface="Times"/>
                <a:ea typeface="Times"/>
                <a:cs typeface="Times"/>
                <a:sym typeface="Times"/>
              </a:rPr>
              <a:t>2 </a:t>
            </a:r>
            <a:r>
              <a:rPr sz="2000" i="1" dirty="0">
                <a:latin typeface="Times"/>
                <a:ea typeface="Times"/>
                <a:cs typeface="Times"/>
                <a:sym typeface="Times"/>
              </a:rPr>
              <a:t>x</a:t>
            </a:r>
            <a:r>
              <a:rPr sz="2000" baseline="42999" dirty="0">
                <a:latin typeface="Times"/>
                <a:ea typeface="Times"/>
                <a:cs typeface="Times"/>
                <a:sym typeface="Times"/>
              </a:rPr>
              <a:t>2</a:t>
            </a:r>
            <a:r>
              <a:rPr sz="2000" i="1" dirty="0">
                <a:latin typeface="Times"/>
                <a:ea typeface="Times"/>
                <a:cs typeface="Times"/>
                <a:sym typeface="Times"/>
              </a:rPr>
              <a:t> + a</a:t>
            </a:r>
            <a:r>
              <a:rPr sz="2000" baseline="-20250" dirty="0">
                <a:latin typeface="Times"/>
                <a:ea typeface="Times"/>
                <a:cs typeface="Times"/>
                <a:sym typeface="Times"/>
              </a:rPr>
              <a:t>3 </a:t>
            </a:r>
            <a:r>
              <a:rPr sz="2000" i="1" dirty="0">
                <a:latin typeface="Times"/>
                <a:ea typeface="Times"/>
                <a:cs typeface="Times"/>
                <a:sym typeface="Times"/>
              </a:rPr>
              <a:t>x</a:t>
            </a:r>
            <a:r>
              <a:rPr sz="2000" baseline="42999" dirty="0">
                <a:latin typeface="Times"/>
                <a:ea typeface="Times"/>
                <a:cs typeface="Times"/>
                <a:sym typeface="Times"/>
              </a:rPr>
              <a:t>3</a:t>
            </a:r>
            <a:r>
              <a:rPr sz="2000" i="1" dirty="0">
                <a:latin typeface="Times"/>
                <a:ea typeface="Times"/>
                <a:cs typeface="Times"/>
                <a:sym typeface="Times"/>
              </a:rPr>
              <a:t>.</a:t>
            </a:r>
          </a:p>
          <a:p>
            <a:pPr lvl="1" indent="228600" algn="l" defTabSz="457200">
              <a:lnSpc>
                <a:spcPts val="3800"/>
              </a:lnSpc>
              <a:buClrTx/>
              <a:buFontTx/>
              <a:tabLst>
                <a:tab pos="1244600" algn="l"/>
              </a:tabLst>
              <a:defRPr sz="2400">
                <a:solidFill>
                  <a:srgbClr val="000000"/>
                </a:solidFill>
              </a:defRPr>
            </a:pPr>
            <a:r>
              <a:rPr sz="2000" i="1" dirty="0" err="1">
                <a:latin typeface="Times"/>
                <a:ea typeface="Times"/>
                <a:cs typeface="Times"/>
                <a:sym typeface="Times"/>
              </a:rPr>
              <a:t>A</a:t>
            </a:r>
            <a:r>
              <a:rPr sz="2000" i="1" baseline="-20250" dirty="0" err="1">
                <a:latin typeface="Times"/>
                <a:ea typeface="Times"/>
                <a:cs typeface="Times"/>
                <a:sym typeface="Times"/>
              </a:rPr>
              <a:t>high</a:t>
            </a:r>
            <a:r>
              <a:rPr sz="2000" i="1" baseline="-20250" dirty="0">
                <a:latin typeface="Times"/>
                <a:ea typeface="Times"/>
                <a:cs typeface="Times"/>
                <a:sym typeface="Times"/>
              </a:rPr>
              <a:t> </a:t>
            </a:r>
            <a:r>
              <a:rPr sz="2000" dirty="0">
                <a:latin typeface="Times"/>
                <a:ea typeface="Times"/>
                <a:cs typeface="Times"/>
                <a:sym typeface="Times"/>
              </a:rPr>
              <a:t>(</a:t>
            </a:r>
            <a:r>
              <a:rPr sz="2000" i="1" dirty="0">
                <a:latin typeface="Times"/>
                <a:ea typeface="Times"/>
                <a:cs typeface="Times"/>
                <a:sym typeface="Times"/>
              </a:rPr>
              <a:t>x</a:t>
            </a:r>
            <a:r>
              <a:rPr sz="2000" dirty="0">
                <a:latin typeface="Times"/>
                <a:ea typeface="Times"/>
                <a:cs typeface="Times"/>
                <a:sym typeface="Times"/>
              </a:rPr>
              <a:t>)</a:t>
            </a:r>
            <a:r>
              <a:rPr sz="2000" i="1" dirty="0">
                <a:latin typeface="Times"/>
                <a:ea typeface="Times"/>
                <a:cs typeface="Times"/>
                <a:sym typeface="Times"/>
              </a:rPr>
              <a:t>  </a:t>
            </a:r>
            <a:r>
              <a:rPr sz="2000" dirty="0">
                <a:latin typeface="Times"/>
                <a:ea typeface="Times"/>
                <a:cs typeface="Times"/>
                <a:sym typeface="Times"/>
              </a:rPr>
              <a:t>=</a:t>
            </a:r>
            <a:r>
              <a:rPr sz="2000" i="1" dirty="0">
                <a:latin typeface="Times"/>
                <a:ea typeface="Times"/>
                <a:cs typeface="Times"/>
                <a:sym typeface="Times"/>
              </a:rPr>
              <a:t>  a</a:t>
            </a:r>
            <a:r>
              <a:rPr sz="2000" baseline="-20250" dirty="0">
                <a:latin typeface="Times"/>
                <a:ea typeface="Times"/>
                <a:cs typeface="Times"/>
                <a:sym typeface="Times"/>
              </a:rPr>
              <a:t>4</a:t>
            </a:r>
            <a:r>
              <a:rPr sz="2000" i="1" dirty="0">
                <a:latin typeface="Times"/>
                <a:ea typeface="Times"/>
                <a:cs typeface="Times"/>
                <a:sym typeface="Times"/>
              </a:rPr>
              <a:t> + a</a:t>
            </a:r>
            <a:r>
              <a:rPr sz="2000" baseline="-20250" dirty="0">
                <a:latin typeface="Times"/>
                <a:ea typeface="Times"/>
                <a:cs typeface="Times"/>
                <a:sym typeface="Times"/>
              </a:rPr>
              <a:t>5 </a:t>
            </a:r>
            <a:r>
              <a:rPr sz="2000" i="1" dirty="0">
                <a:latin typeface="Times"/>
                <a:ea typeface="Times"/>
                <a:cs typeface="Times"/>
                <a:sym typeface="Times"/>
              </a:rPr>
              <a:t>x + a</a:t>
            </a:r>
            <a:r>
              <a:rPr sz="2000" baseline="-20250" dirty="0">
                <a:latin typeface="Times"/>
                <a:ea typeface="Times"/>
                <a:cs typeface="Times"/>
                <a:sym typeface="Times"/>
              </a:rPr>
              <a:t>6 </a:t>
            </a:r>
            <a:r>
              <a:rPr sz="2000" i="1" dirty="0">
                <a:latin typeface="Times"/>
                <a:ea typeface="Times"/>
                <a:cs typeface="Times"/>
                <a:sym typeface="Times"/>
              </a:rPr>
              <a:t>x</a:t>
            </a:r>
            <a:r>
              <a:rPr sz="2000" baseline="42999" dirty="0">
                <a:latin typeface="Times"/>
                <a:ea typeface="Times"/>
                <a:cs typeface="Times"/>
                <a:sym typeface="Times"/>
              </a:rPr>
              <a:t>2</a:t>
            </a:r>
            <a:r>
              <a:rPr sz="2000" i="1" dirty="0">
                <a:latin typeface="Times"/>
                <a:ea typeface="Times"/>
                <a:cs typeface="Times"/>
                <a:sym typeface="Times"/>
              </a:rPr>
              <a:t> + a</a:t>
            </a:r>
            <a:r>
              <a:rPr sz="2000" baseline="-20250" dirty="0">
                <a:latin typeface="Times"/>
                <a:ea typeface="Times"/>
                <a:cs typeface="Times"/>
                <a:sym typeface="Times"/>
              </a:rPr>
              <a:t>7 </a:t>
            </a:r>
            <a:r>
              <a:rPr sz="2000" i="1" dirty="0">
                <a:latin typeface="Times"/>
                <a:ea typeface="Times"/>
                <a:cs typeface="Times"/>
                <a:sym typeface="Times"/>
              </a:rPr>
              <a:t>x</a:t>
            </a:r>
            <a:r>
              <a:rPr sz="2000" baseline="42999" dirty="0">
                <a:latin typeface="Times"/>
                <a:ea typeface="Times"/>
                <a:cs typeface="Times"/>
                <a:sym typeface="Times"/>
              </a:rPr>
              <a:t>3</a:t>
            </a:r>
            <a:r>
              <a:rPr sz="2000" i="1" dirty="0">
                <a:latin typeface="Times"/>
                <a:ea typeface="Times"/>
                <a:cs typeface="Times"/>
                <a:sym typeface="Times"/>
              </a:rPr>
              <a:t>.</a:t>
            </a:r>
          </a:p>
        </p:txBody>
      </p:sp>
      <p:sp>
        <p:nvSpPr>
          <p:cNvPr id="6" name="Aeven(x)  =  a0 + a2 x + a4 x2 + a6 x3.…"/>
          <p:cNvSpPr txBox="1"/>
          <p:nvPr/>
        </p:nvSpPr>
        <p:spPr>
          <a:xfrm>
            <a:off x="1763688" y="4236565"/>
            <a:ext cx="4397038"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lvl="1" indent="228600" algn="l" defTabSz="457200">
              <a:lnSpc>
                <a:spcPts val="3800"/>
              </a:lnSpc>
              <a:buClrTx/>
              <a:buFontTx/>
              <a:tabLst>
                <a:tab pos="1244600" algn="l"/>
              </a:tabLst>
              <a:defRPr sz="2400">
                <a:solidFill>
                  <a:srgbClr val="000000"/>
                </a:solidFill>
              </a:defRPr>
            </a:pPr>
            <a:r>
              <a:rPr sz="2000" i="1" dirty="0" err="1">
                <a:latin typeface="Times"/>
                <a:ea typeface="Times"/>
                <a:cs typeface="Times"/>
                <a:sym typeface="Times"/>
              </a:rPr>
              <a:t>A</a:t>
            </a:r>
            <a:r>
              <a:rPr sz="2000" i="1" baseline="-20250" dirty="0" err="1">
                <a:latin typeface="Times"/>
                <a:ea typeface="Times"/>
                <a:cs typeface="Times"/>
                <a:sym typeface="Times"/>
              </a:rPr>
              <a:t>even</a:t>
            </a:r>
            <a:r>
              <a:rPr sz="2000" dirty="0">
                <a:latin typeface="Times"/>
                <a:ea typeface="Times"/>
                <a:cs typeface="Times"/>
                <a:sym typeface="Times"/>
              </a:rPr>
              <a:t>(</a:t>
            </a:r>
            <a:r>
              <a:rPr sz="2000" i="1" dirty="0">
                <a:latin typeface="Times"/>
                <a:ea typeface="Times"/>
                <a:cs typeface="Times"/>
                <a:sym typeface="Times"/>
              </a:rPr>
              <a:t>x</a:t>
            </a:r>
            <a:r>
              <a:rPr sz="2000" dirty="0">
                <a:latin typeface="Times"/>
                <a:ea typeface="Times"/>
                <a:cs typeface="Times"/>
                <a:sym typeface="Times"/>
              </a:rPr>
              <a:t>)</a:t>
            </a:r>
            <a:r>
              <a:rPr sz="2000" i="1" dirty="0">
                <a:latin typeface="Times"/>
                <a:ea typeface="Times"/>
                <a:cs typeface="Times"/>
                <a:sym typeface="Times"/>
              </a:rPr>
              <a:t>  </a:t>
            </a:r>
            <a:r>
              <a:rPr sz="2000" dirty="0">
                <a:latin typeface="Times"/>
                <a:ea typeface="Times"/>
                <a:cs typeface="Times"/>
                <a:sym typeface="Times"/>
              </a:rPr>
              <a:t>=</a:t>
            </a:r>
            <a:r>
              <a:rPr sz="2000" i="1" dirty="0">
                <a:latin typeface="Times"/>
                <a:ea typeface="Times"/>
                <a:cs typeface="Times"/>
                <a:sym typeface="Times"/>
              </a:rPr>
              <a:t>  a</a:t>
            </a:r>
            <a:r>
              <a:rPr sz="2000" baseline="-20250" dirty="0">
                <a:latin typeface="Times"/>
                <a:ea typeface="Times"/>
                <a:cs typeface="Times"/>
                <a:sym typeface="Times"/>
              </a:rPr>
              <a:t>0</a:t>
            </a:r>
            <a:r>
              <a:rPr sz="2000" i="1" baseline="-20250" dirty="0">
                <a:latin typeface="Times"/>
                <a:ea typeface="Times"/>
                <a:cs typeface="Times"/>
                <a:sym typeface="Times"/>
              </a:rPr>
              <a:t> </a:t>
            </a:r>
            <a:r>
              <a:rPr sz="2000" i="1" dirty="0">
                <a:latin typeface="Times"/>
                <a:ea typeface="Times"/>
                <a:cs typeface="Times"/>
                <a:sym typeface="Times"/>
              </a:rPr>
              <a:t>+ a</a:t>
            </a:r>
            <a:r>
              <a:rPr sz="2000" baseline="-20250" dirty="0">
                <a:latin typeface="Times"/>
                <a:ea typeface="Times"/>
                <a:cs typeface="Times"/>
                <a:sym typeface="Times"/>
              </a:rPr>
              <a:t>2 </a:t>
            </a:r>
            <a:r>
              <a:rPr sz="2000" i="1" dirty="0">
                <a:latin typeface="Times"/>
                <a:ea typeface="Times"/>
                <a:cs typeface="Times"/>
                <a:sym typeface="Times"/>
              </a:rPr>
              <a:t>x + a</a:t>
            </a:r>
            <a:r>
              <a:rPr sz="2000" baseline="-20250" dirty="0">
                <a:latin typeface="Times"/>
                <a:ea typeface="Times"/>
                <a:cs typeface="Times"/>
                <a:sym typeface="Times"/>
              </a:rPr>
              <a:t>4 </a:t>
            </a:r>
            <a:r>
              <a:rPr sz="2000" i="1" dirty="0">
                <a:latin typeface="Times"/>
                <a:ea typeface="Times"/>
                <a:cs typeface="Times"/>
                <a:sym typeface="Times"/>
              </a:rPr>
              <a:t>x</a:t>
            </a:r>
            <a:r>
              <a:rPr sz="2000" baseline="42999" dirty="0">
                <a:latin typeface="Times"/>
                <a:ea typeface="Times"/>
                <a:cs typeface="Times"/>
                <a:sym typeface="Times"/>
              </a:rPr>
              <a:t>2</a:t>
            </a:r>
            <a:r>
              <a:rPr sz="2000" i="1" dirty="0">
                <a:latin typeface="Times"/>
                <a:ea typeface="Times"/>
                <a:cs typeface="Times"/>
                <a:sym typeface="Times"/>
              </a:rPr>
              <a:t> + a</a:t>
            </a:r>
            <a:r>
              <a:rPr sz="2000" baseline="-20250" dirty="0">
                <a:latin typeface="Times"/>
                <a:ea typeface="Times"/>
                <a:cs typeface="Times"/>
                <a:sym typeface="Times"/>
              </a:rPr>
              <a:t>6 </a:t>
            </a:r>
            <a:r>
              <a:rPr sz="2000" i="1" dirty="0">
                <a:latin typeface="Times"/>
                <a:ea typeface="Times"/>
                <a:cs typeface="Times"/>
                <a:sym typeface="Times"/>
              </a:rPr>
              <a:t>x</a:t>
            </a:r>
            <a:r>
              <a:rPr sz="2000" baseline="42999" dirty="0">
                <a:latin typeface="Times"/>
                <a:ea typeface="Times"/>
                <a:cs typeface="Times"/>
                <a:sym typeface="Times"/>
              </a:rPr>
              <a:t>3</a:t>
            </a:r>
            <a:r>
              <a:rPr sz="2000" i="1" dirty="0">
                <a:latin typeface="Times"/>
                <a:ea typeface="Times"/>
                <a:cs typeface="Times"/>
                <a:sym typeface="Times"/>
              </a:rPr>
              <a:t>.</a:t>
            </a:r>
          </a:p>
          <a:p>
            <a:pPr lvl="1" indent="228600" algn="l" defTabSz="457200">
              <a:lnSpc>
                <a:spcPts val="3800"/>
              </a:lnSpc>
              <a:buClrTx/>
              <a:buFontTx/>
              <a:tabLst>
                <a:tab pos="1244600" algn="l"/>
              </a:tabLst>
              <a:defRPr sz="2400">
                <a:solidFill>
                  <a:srgbClr val="000000"/>
                </a:solidFill>
              </a:defRPr>
            </a:pPr>
            <a:r>
              <a:rPr sz="2000" i="1" dirty="0" err="1">
                <a:latin typeface="Times"/>
                <a:ea typeface="Times"/>
                <a:cs typeface="Times"/>
                <a:sym typeface="Times"/>
              </a:rPr>
              <a:t>A</a:t>
            </a:r>
            <a:r>
              <a:rPr sz="2000" i="1" baseline="-20250" dirty="0" err="1">
                <a:latin typeface="Times"/>
                <a:ea typeface="Times"/>
                <a:cs typeface="Times"/>
                <a:sym typeface="Times"/>
              </a:rPr>
              <a:t>odd</a:t>
            </a:r>
            <a:r>
              <a:rPr sz="2000" i="1" baseline="-20250" dirty="0">
                <a:latin typeface="Times"/>
                <a:ea typeface="Times"/>
                <a:cs typeface="Times"/>
                <a:sym typeface="Times"/>
              </a:rPr>
              <a:t> </a:t>
            </a:r>
            <a:r>
              <a:rPr sz="2000" dirty="0">
                <a:latin typeface="Times"/>
                <a:ea typeface="Times"/>
                <a:cs typeface="Times"/>
                <a:sym typeface="Times"/>
              </a:rPr>
              <a:t>(</a:t>
            </a:r>
            <a:r>
              <a:rPr sz="2000" i="1" dirty="0">
                <a:latin typeface="Times"/>
                <a:ea typeface="Times"/>
                <a:cs typeface="Times"/>
                <a:sym typeface="Times"/>
              </a:rPr>
              <a:t>x</a:t>
            </a:r>
            <a:r>
              <a:rPr sz="2000" dirty="0">
                <a:latin typeface="Times"/>
                <a:ea typeface="Times"/>
                <a:cs typeface="Times"/>
                <a:sym typeface="Times"/>
              </a:rPr>
              <a:t>)</a:t>
            </a:r>
            <a:r>
              <a:rPr sz="2000" i="1" dirty="0">
                <a:latin typeface="Times"/>
                <a:ea typeface="Times"/>
                <a:cs typeface="Times"/>
                <a:sym typeface="Times"/>
              </a:rPr>
              <a:t>  </a:t>
            </a:r>
            <a:r>
              <a:rPr sz="2000" dirty="0">
                <a:latin typeface="Times"/>
                <a:ea typeface="Times"/>
                <a:cs typeface="Times"/>
                <a:sym typeface="Times"/>
              </a:rPr>
              <a:t>=</a:t>
            </a:r>
            <a:r>
              <a:rPr sz="2000" i="1" dirty="0">
                <a:latin typeface="Times"/>
                <a:ea typeface="Times"/>
                <a:cs typeface="Times"/>
                <a:sym typeface="Times"/>
              </a:rPr>
              <a:t>  a</a:t>
            </a:r>
            <a:r>
              <a:rPr sz="2000" baseline="-20250" dirty="0">
                <a:latin typeface="Times"/>
                <a:ea typeface="Times"/>
                <a:cs typeface="Times"/>
                <a:sym typeface="Times"/>
              </a:rPr>
              <a:t>1</a:t>
            </a:r>
            <a:r>
              <a:rPr sz="2000" i="1" dirty="0">
                <a:latin typeface="Times"/>
                <a:ea typeface="Times"/>
                <a:cs typeface="Times"/>
                <a:sym typeface="Times"/>
              </a:rPr>
              <a:t> + a</a:t>
            </a:r>
            <a:r>
              <a:rPr sz="2000" baseline="-20250" dirty="0">
                <a:latin typeface="Times"/>
                <a:ea typeface="Times"/>
                <a:cs typeface="Times"/>
                <a:sym typeface="Times"/>
              </a:rPr>
              <a:t>3 </a:t>
            </a:r>
            <a:r>
              <a:rPr sz="2000" i="1" dirty="0">
                <a:latin typeface="Times"/>
                <a:ea typeface="Times"/>
                <a:cs typeface="Times"/>
                <a:sym typeface="Times"/>
              </a:rPr>
              <a:t>x + a</a:t>
            </a:r>
            <a:r>
              <a:rPr sz="2000" baseline="-20250" dirty="0">
                <a:latin typeface="Times"/>
                <a:ea typeface="Times"/>
                <a:cs typeface="Times"/>
                <a:sym typeface="Times"/>
              </a:rPr>
              <a:t>5 </a:t>
            </a:r>
            <a:r>
              <a:rPr sz="2000" i="1" dirty="0">
                <a:latin typeface="Times"/>
                <a:ea typeface="Times"/>
                <a:cs typeface="Times"/>
                <a:sym typeface="Times"/>
              </a:rPr>
              <a:t>x</a:t>
            </a:r>
            <a:r>
              <a:rPr sz="2000" baseline="42999" dirty="0">
                <a:latin typeface="Times"/>
                <a:ea typeface="Times"/>
                <a:cs typeface="Times"/>
                <a:sym typeface="Times"/>
              </a:rPr>
              <a:t>2</a:t>
            </a:r>
            <a:r>
              <a:rPr sz="2000" i="1" dirty="0">
                <a:latin typeface="Times"/>
                <a:ea typeface="Times"/>
                <a:cs typeface="Times"/>
                <a:sym typeface="Times"/>
              </a:rPr>
              <a:t> + a</a:t>
            </a:r>
            <a:r>
              <a:rPr sz="2000" baseline="-20250" dirty="0">
                <a:latin typeface="Times"/>
                <a:ea typeface="Times"/>
                <a:cs typeface="Times"/>
                <a:sym typeface="Times"/>
              </a:rPr>
              <a:t>7 </a:t>
            </a:r>
            <a:r>
              <a:rPr sz="2000" i="1" dirty="0">
                <a:latin typeface="Times"/>
                <a:ea typeface="Times"/>
                <a:cs typeface="Times"/>
                <a:sym typeface="Times"/>
              </a:rPr>
              <a:t>x</a:t>
            </a:r>
            <a:r>
              <a:rPr sz="2000" baseline="42999" dirty="0">
                <a:latin typeface="Times"/>
                <a:ea typeface="Times"/>
                <a:cs typeface="Times"/>
                <a:sym typeface="Times"/>
              </a:rPr>
              <a:t>3</a:t>
            </a:r>
            <a:r>
              <a:rPr sz="2000" i="1" dirty="0">
                <a:latin typeface="Times"/>
                <a:ea typeface="Times"/>
                <a:cs typeface="Times"/>
                <a:sym typeface="Times"/>
              </a:rPr>
              <a:t>.</a:t>
            </a:r>
          </a:p>
        </p:txBody>
      </p:sp>
      <p:sp>
        <p:nvSpPr>
          <p:cNvPr id="7" name="圆角矩形 6"/>
          <p:cNvSpPr/>
          <p:nvPr/>
        </p:nvSpPr>
        <p:spPr>
          <a:xfrm>
            <a:off x="868891" y="5157192"/>
            <a:ext cx="483106" cy="504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7090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72635" y="3898890"/>
            <a:ext cx="7920880" cy="2083370"/>
          </a:xfrm>
          <a:prstGeom prst="roundRect">
            <a:avLst>
              <a:gd name="adj" fmla="val 1275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72635" y="1417638"/>
            <a:ext cx="7920880" cy="2083370"/>
          </a:xfrm>
          <a:prstGeom prst="roundRect">
            <a:avLst>
              <a:gd name="adj" fmla="val 1275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Divide-and-conquer</a:t>
            </a:r>
            <a:endParaRPr lang="zh-CN" altLang="en-US" dirty="0"/>
          </a:p>
        </p:txBody>
      </p:sp>
      <p:sp>
        <p:nvSpPr>
          <p:cNvPr id="3" name="内容占位符 2"/>
          <p:cNvSpPr>
            <a:spLocks noGrp="1"/>
          </p:cNvSpPr>
          <p:nvPr>
            <p:ph idx="1"/>
          </p:nvPr>
        </p:nvSpPr>
        <p:spPr/>
        <p:txBody>
          <a:bodyPr/>
          <a:lstStyle/>
          <a:p>
            <a:r>
              <a:rPr lang="en-US" altLang="zh-CN" dirty="0"/>
              <a:t>Decimation in time.  </a:t>
            </a:r>
            <a:r>
              <a:rPr lang="en-US" altLang="zh-CN" dirty="0">
                <a:solidFill>
                  <a:srgbClr val="000000"/>
                </a:solidFill>
                <a:uFill>
                  <a:solidFill>
                    <a:srgbClr val="000000"/>
                  </a:solidFill>
                </a:uFill>
              </a:rPr>
              <a:t>Divide into even- and odd- degree terms.</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1 </a:t>
            </a:r>
            <a:r>
              <a:rPr lang="en-US" altLang="zh-CN" i="1" dirty="0">
                <a:latin typeface="Times"/>
                <a:ea typeface="Times"/>
                <a:cs typeface="Times"/>
                <a:sym typeface="Times"/>
              </a:rPr>
              <a:t>x + a</a:t>
            </a:r>
            <a:r>
              <a:rPr lang="en-US" altLang="zh-CN" baseline="-20250" dirty="0">
                <a:latin typeface="Times"/>
                <a:ea typeface="Times"/>
                <a:cs typeface="Times"/>
                <a:sym typeface="Times"/>
              </a:rPr>
              <a:t>2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a:t>
            </a:r>
            <a:r>
              <a:rPr lang="en-US" altLang="zh-CN" baseline="42999" dirty="0">
                <a:latin typeface="Times"/>
                <a:ea typeface="Times"/>
                <a:cs typeface="Times"/>
                <a:sym typeface="Times"/>
              </a:rPr>
              <a:t>3</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42999" dirty="0">
                <a:latin typeface="Times"/>
                <a:ea typeface="Times"/>
                <a:cs typeface="Times"/>
                <a:sym typeface="Times"/>
              </a:rPr>
              <a:t>4</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42999" dirty="0">
                <a:latin typeface="Times"/>
                <a:ea typeface="Times"/>
                <a:cs typeface="Times"/>
                <a:sym typeface="Times"/>
              </a:rPr>
              <a:t>5</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42999" dirty="0">
                <a:latin typeface="Times"/>
                <a:ea typeface="Times"/>
                <a:cs typeface="Times"/>
                <a:sym typeface="Times"/>
              </a:rPr>
              <a:t>6</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42999" dirty="0">
                <a:latin typeface="Times"/>
                <a:ea typeface="Times"/>
                <a:cs typeface="Times"/>
                <a:sym typeface="Times"/>
              </a:rPr>
              <a:t>7</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2 </a:t>
            </a:r>
            <a:r>
              <a:rPr lang="en-US" altLang="zh-CN" i="1" dirty="0">
                <a:latin typeface="Times"/>
                <a:ea typeface="Times"/>
                <a:cs typeface="Times"/>
                <a:sym typeface="Times"/>
              </a:rPr>
              <a:t>x +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42999"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i="1" baseline="-20250"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1</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 +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42999"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dirty="0">
                <a:latin typeface="Times"/>
                <a:ea typeface="Times"/>
                <a:cs typeface="Times"/>
                <a:sym typeface="Times"/>
              </a:rPr>
              <a:t>). </a:t>
            </a:r>
          </a:p>
          <a:p>
            <a:pPr lvl="1"/>
            <a:endParaRPr lang="en-US" altLang="zh-CN" dirty="0">
              <a:latin typeface="Times"/>
              <a:ea typeface="Times"/>
              <a:cs typeface="Times"/>
              <a:sym typeface="Times"/>
            </a:endParaRPr>
          </a:p>
          <a:p>
            <a:endParaRPr lang="en-US" altLang="zh-CN" dirty="0"/>
          </a:p>
          <a:p>
            <a:r>
              <a:rPr lang="en-US" altLang="zh-CN" dirty="0"/>
              <a:t>Decimation in frequency.  </a:t>
            </a:r>
            <a:r>
              <a:rPr lang="en-US" altLang="zh-CN" dirty="0">
                <a:solidFill>
                  <a:srgbClr val="000000"/>
                </a:solidFill>
                <a:uFill>
                  <a:solidFill>
                    <a:srgbClr val="000000"/>
                  </a:solidFill>
                </a:uFill>
              </a:rPr>
              <a:t>Divide into low- and high-degree terms.</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1 </a:t>
            </a:r>
            <a:r>
              <a:rPr lang="en-US" altLang="zh-CN" i="1" dirty="0">
                <a:latin typeface="Times"/>
                <a:ea typeface="Times"/>
                <a:cs typeface="Times"/>
                <a:sym typeface="Times"/>
              </a:rPr>
              <a:t>x + a</a:t>
            </a:r>
            <a:r>
              <a:rPr lang="en-US" altLang="zh-CN" baseline="-20250" dirty="0">
                <a:latin typeface="Times"/>
                <a:ea typeface="Times"/>
                <a:cs typeface="Times"/>
                <a:sym typeface="Times"/>
              </a:rPr>
              <a:t>2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a:t>
            </a:r>
            <a:r>
              <a:rPr lang="en-US" altLang="zh-CN" baseline="42999" dirty="0">
                <a:latin typeface="Times"/>
                <a:ea typeface="Times"/>
                <a:cs typeface="Times"/>
                <a:sym typeface="Times"/>
              </a:rPr>
              <a:t>3</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42999" dirty="0">
                <a:latin typeface="Times"/>
                <a:ea typeface="Times"/>
                <a:cs typeface="Times"/>
                <a:sym typeface="Times"/>
              </a:rPr>
              <a:t>4</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42999" dirty="0">
                <a:latin typeface="Times"/>
                <a:ea typeface="Times"/>
                <a:cs typeface="Times"/>
                <a:sym typeface="Times"/>
              </a:rPr>
              <a:t>5</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42999" dirty="0">
                <a:latin typeface="Times"/>
                <a:ea typeface="Times"/>
                <a:cs typeface="Times"/>
                <a:sym typeface="Times"/>
              </a:rPr>
              <a:t>6</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42999" dirty="0">
                <a:latin typeface="Times"/>
                <a:ea typeface="Times"/>
                <a:cs typeface="Times"/>
                <a:sym typeface="Times"/>
              </a:rPr>
              <a:t>7</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low</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1 </a:t>
            </a:r>
            <a:r>
              <a:rPr lang="en-US" altLang="zh-CN" i="1" dirty="0">
                <a:latin typeface="Times"/>
                <a:ea typeface="Times"/>
                <a:cs typeface="Times"/>
                <a:sym typeface="Times"/>
              </a:rPr>
              <a:t>x + a</a:t>
            </a:r>
            <a:r>
              <a:rPr lang="en-US" altLang="zh-CN" baseline="-20250" dirty="0">
                <a:latin typeface="Times"/>
                <a:ea typeface="Times"/>
                <a:cs typeface="Times"/>
                <a:sym typeface="Times"/>
              </a:rPr>
              <a:t>2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a:t>
            </a:r>
            <a:r>
              <a:rPr lang="en-US" altLang="zh-CN" baseline="42999"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high</a:t>
            </a:r>
            <a:r>
              <a:rPr lang="en-US" altLang="zh-CN" i="1" baseline="-20250"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4</a:t>
            </a:r>
            <a:r>
              <a:rPr lang="en-US" altLang="zh-CN" i="1" dirty="0">
                <a:latin typeface="Times"/>
                <a:ea typeface="Times"/>
                <a:cs typeface="Times"/>
                <a:sym typeface="Times"/>
              </a:rPr>
              <a:t> + a</a:t>
            </a:r>
            <a:r>
              <a:rPr lang="en-US" altLang="zh-CN" baseline="-20250" dirty="0">
                <a:latin typeface="Times"/>
                <a:ea typeface="Times"/>
                <a:cs typeface="Times"/>
                <a:sym typeface="Times"/>
              </a:rPr>
              <a:t>5 </a:t>
            </a:r>
            <a:r>
              <a:rPr lang="en-US" altLang="zh-CN" i="1" dirty="0">
                <a:latin typeface="Times"/>
                <a:ea typeface="Times"/>
                <a:cs typeface="Times"/>
                <a:sym typeface="Times"/>
              </a:rPr>
              <a:t>x +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42999"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low</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 x</a:t>
            </a:r>
            <a:r>
              <a:rPr lang="en-US" altLang="zh-CN" baseline="42999" dirty="0">
                <a:latin typeface="Times"/>
                <a:ea typeface="Times"/>
                <a:cs typeface="Times"/>
                <a:sym typeface="Times"/>
              </a:rPr>
              <a:t>4</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high</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p>
          <a:p>
            <a:endParaRPr lang="zh-CN" altLang="en-US" dirty="0"/>
          </a:p>
        </p:txBody>
      </p:sp>
      <p:pic>
        <p:nvPicPr>
          <p:cNvPr id="6" name="Picture 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03996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Coefficient to point-value representation:  intuition</a:t>
            </a:r>
            <a:endParaRPr lang="zh-CN" altLang="en-US" dirty="0"/>
          </a:p>
        </p:txBody>
      </p:sp>
      <p:sp>
        <p:nvSpPr>
          <p:cNvPr id="3" name="内容占位符 2"/>
          <p:cNvSpPr>
            <a:spLocks noGrp="1"/>
          </p:cNvSpPr>
          <p:nvPr>
            <p:ph idx="1"/>
          </p:nvPr>
        </p:nvSpPr>
        <p:spPr>
          <a:xfrm>
            <a:off x="457200" y="1484784"/>
            <a:ext cx="8229600" cy="4641379"/>
          </a:xfrm>
        </p:spPr>
        <p:txBody>
          <a:bodyPr>
            <a:normAutofit/>
          </a:bodyPr>
          <a:lstStyle/>
          <a:p>
            <a:r>
              <a:rPr lang="en-US" altLang="zh-CN" b="1" dirty="0"/>
              <a:t>Coefficient </a:t>
            </a:r>
            <a:r>
              <a:rPr lang="en-US" altLang="zh-CN" b="1" dirty="0">
                <a:latin typeface="Symbol"/>
                <a:ea typeface="Symbol"/>
                <a:cs typeface="Symbol"/>
                <a:sym typeface="Symbol"/>
              </a:rPr>
              <a:t>Þ</a:t>
            </a:r>
            <a:r>
              <a:rPr lang="en-US" altLang="zh-CN" b="1" dirty="0"/>
              <a:t> point-value.  </a:t>
            </a:r>
            <a:r>
              <a:rPr lang="en-US" altLang="zh-CN" dirty="0">
                <a:solidFill>
                  <a:srgbClr val="000000"/>
                </a:solidFill>
                <a:uFill>
                  <a:solidFill>
                    <a:srgbClr val="000000"/>
                  </a:solidFill>
                </a:uFill>
              </a:rPr>
              <a:t>Given a polynomial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x</a:t>
            </a:r>
            <a:r>
              <a:rPr lang="en-US" altLang="zh-CN" dirty="0">
                <a:solidFill>
                  <a:srgbClr val="000000"/>
                </a:solidFill>
                <a:latin typeface="Times"/>
                <a:ea typeface="Times"/>
                <a:cs typeface="Times"/>
                <a:sym typeface="Times"/>
              </a:rPr>
              <a:t>) = </a:t>
            </a:r>
            <a:r>
              <a:rPr lang="en-US" altLang="zh-CN" i="1" dirty="0">
                <a:solidFill>
                  <a:srgbClr val="000000"/>
                </a:solidFill>
                <a:uFill>
                  <a:solidFill>
                    <a:srgbClr val="000000"/>
                  </a:solidFill>
                </a:uFill>
                <a:latin typeface="Times"/>
                <a:ea typeface="Times"/>
                <a:cs typeface="Times"/>
                <a:sym typeface="Times"/>
              </a:rPr>
              <a:t>a</a:t>
            </a:r>
            <a:r>
              <a:rPr lang="en-US" altLang="zh-CN" baseline="-20250" dirty="0">
                <a:solidFill>
                  <a:srgbClr val="000000"/>
                </a:solidFill>
                <a:uFill>
                  <a:solidFill>
                    <a:srgbClr val="000000"/>
                  </a:solidFill>
                </a:uFill>
                <a:latin typeface="Times"/>
                <a:ea typeface="Times"/>
                <a:cs typeface="Times"/>
                <a:sym typeface="Times"/>
              </a:rPr>
              <a:t>0</a:t>
            </a:r>
            <a:r>
              <a:rPr lang="en-US" altLang="zh-CN" i="1" dirty="0">
                <a:solidFill>
                  <a:srgbClr val="000000"/>
                </a:solidFill>
                <a:uFill>
                  <a:solidFill>
                    <a:srgbClr val="000000"/>
                  </a:solidFill>
                </a:uFill>
                <a:latin typeface="Times"/>
                <a:ea typeface="Times"/>
                <a:cs typeface="Times"/>
                <a:sym typeface="Times"/>
              </a:rPr>
              <a:t> + a</a:t>
            </a:r>
            <a:r>
              <a:rPr lang="en-US" altLang="zh-CN" baseline="-20250" dirty="0">
                <a:solidFill>
                  <a:srgbClr val="000000"/>
                </a:solidFill>
                <a:uFill>
                  <a:solidFill>
                    <a:srgbClr val="000000"/>
                  </a:solidFill>
                </a:uFill>
                <a:latin typeface="Times"/>
                <a:ea typeface="Times"/>
                <a:cs typeface="Times"/>
                <a:sym typeface="Times"/>
              </a:rPr>
              <a:t>1 </a:t>
            </a:r>
            <a:r>
              <a:rPr lang="en-US" altLang="zh-CN" i="1" dirty="0">
                <a:solidFill>
                  <a:srgbClr val="000000"/>
                </a:solidFill>
                <a:uFill>
                  <a:solidFill>
                    <a:srgbClr val="000000"/>
                  </a:solidFill>
                </a:uFill>
                <a:latin typeface="Times"/>
                <a:ea typeface="Times"/>
                <a:cs typeface="Times"/>
                <a:sym typeface="Times"/>
              </a:rPr>
              <a:t>x + ... + a</a:t>
            </a:r>
            <a:r>
              <a:rPr lang="en-US" altLang="zh-CN" i="1" baseline="-20250" dirty="0">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i="1" dirty="0">
                <a:solidFill>
                  <a:srgbClr val="000000"/>
                </a:solidFill>
                <a:uFill>
                  <a:solidFill>
                    <a:srgbClr val="000000"/>
                  </a:solidFill>
                </a:uFill>
                <a:latin typeface="Times"/>
                <a:ea typeface="Times"/>
                <a:cs typeface="Times"/>
                <a:sym typeface="Times"/>
              </a:rPr>
              <a:t> </a:t>
            </a:r>
            <a:r>
              <a:rPr lang="en-US" altLang="zh-CN" i="1" spc="240" dirty="0" err="1">
                <a:solidFill>
                  <a:srgbClr val="000000"/>
                </a:solidFill>
                <a:uFill>
                  <a:solidFill>
                    <a:srgbClr val="000000"/>
                  </a:solidFill>
                </a:uFill>
                <a:latin typeface="Times"/>
                <a:ea typeface="Times"/>
                <a:cs typeface="Times"/>
                <a:sym typeface="Times"/>
              </a:rPr>
              <a:t>x</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,evaluate it at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distinct points </a:t>
            </a:r>
            <a:r>
              <a:rPr lang="en-US" altLang="zh-CN" i="1" dirty="0">
                <a:solidFill>
                  <a:srgbClr val="000000"/>
                </a:solidFill>
                <a:uFill>
                  <a:solidFill>
                    <a:srgbClr val="000000"/>
                  </a:solidFill>
                </a:uFill>
                <a:latin typeface="Times"/>
                <a:ea typeface="Times"/>
                <a:cs typeface="Times"/>
                <a:sym typeface="Times"/>
              </a:rPr>
              <a:t>x</a:t>
            </a:r>
            <a:r>
              <a:rPr lang="en-US" altLang="zh-CN" baseline="-20250" dirty="0">
                <a:solidFill>
                  <a:srgbClr val="000000"/>
                </a:solidFill>
                <a:uFill>
                  <a:solidFill>
                    <a:srgbClr val="000000"/>
                  </a:solidFill>
                </a:uFill>
                <a:latin typeface="Times"/>
                <a:ea typeface="Times"/>
                <a:cs typeface="Times"/>
                <a:sym typeface="Times"/>
              </a:rPr>
              <a:t>0 </a:t>
            </a:r>
            <a:r>
              <a:rPr lang="en-US" altLang="zh-CN" i="1" dirty="0">
                <a:solidFill>
                  <a:srgbClr val="000000"/>
                </a:solidFill>
                <a:uFill>
                  <a:solidFill>
                    <a:srgbClr val="000000"/>
                  </a:solidFill>
                </a:uFill>
                <a:latin typeface="Times"/>
                <a:ea typeface="Times"/>
                <a:cs typeface="Times"/>
                <a:sym typeface="Times"/>
              </a:rPr>
              <a:t>, ..., </a:t>
            </a:r>
            <a:r>
              <a:rPr lang="en-US" altLang="zh-CN" i="1" dirty="0" err="1">
                <a:solidFill>
                  <a:srgbClr val="000000"/>
                </a:solidFill>
                <a:uFill>
                  <a:solidFill>
                    <a:srgbClr val="000000"/>
                  </a:solidFill>
                </a:uFill>
                <a:latin typeface="Times"/>
                <a:ea typeface="Times"/>
                <a:cs typeface="Times"/>
                <a:sym typeface="Times"/>
              </a:rPr>
              <a:t>x</a:t>
            </a:r>
            <a:r>
              <a:rPr lang="en-US" altLang="zh-CN" i="1" baseline="-20250" dirty="0" err="1">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a:t>
            </a:r>
          </a:p>
          <a:p>
            <a:endParaRPr lang="en-US" altLang="zh-CN" b="1" dirty="0"/>
          </a:p>
          <a:p>
            <a:r>
              <a:rPr lang="en-US" altLang="zh-CN" b="1" dirty="0"/>
              <a:t>Divide.  </a:t>
            </a:r>
            <a:r>
              <a:rPr lang="en-US" altLang="zh-CN" dirty="0">
                <a:solidFill>
                  <a:srgbClr val="000000"/>
                </a:solidFill>
                <a:uFill>
                  <a:solidFill>
                    <a:srgbClr val="000000"/>
                  </a:solidFill>
                </a:uFill>
              </a:rPr>
              <a:t>Break up polynomial into even- and odd-degree terms.</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1 </a:t>
            </a:r>
            <a:r>
              <a:rPr lang="en-US" altLang="zh-CN" i="1" dirty="0">
                <a:latin typeface="Times"/>
                <a:ea typeface="Times"/>
                <a:cs typeface="Times"/>
                <a:sym typeface="Times"/>
              </a:rPr>
              <a:t>x + a</a:t>
            </a:r>
            <a:r>
              <a:rPr lang="en-US" altLang="zh-CN" baseline="-20250" dirty="0">
                <a:latin typeface="Times"/>
                <a:ea typeface="Times"/>
                <a:cs typeface="Times"/>
                <a:sym typeface="Times"/>
              </a:rPr>
              <a:t>2 </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a:t>
            </a:r>
            <a:r>
              <a:rPr lang="en-US" altLang="zh-CN" baseline="30500" dirty="0">
                <a:latin typeface="Times"/>
                <a:ea typeface="Times"/>
                <a:cs typeface="Times"/>
                <a:sym typeface="Times"/>
              </a:rPr>
              <a:t>3</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30500" dirty="0">
                <a:latin typeface="Times"/>
                <a:ea typeface="Times"/>
                <a:cs typeface="Times"/>
                <a:sym typeface="Times"/>
              </a:rPr>
              <a:t>4</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30500" dirty="0">
                <a:latin typeface="Times"/>
                <a:ea typeface="Times"/>
                <a:cs typeface="Times"/>
                <a:sym typeface="Times"/>
              </a:rPr>
              <a:t>5</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30500" dirty="0">
                <a:latin typeface="Times"/>
                <a:ea typeface="Times"/>
                <a:cs typeface="Times"/>
                <a:sym typeface="Times"/>
              </a:rPr>
              <a:t>6</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30500" dirty="0">
                <a:latin typeface="Times"/>
                <a:ea typeface="Times"/>
                <a:cs typeface="Times"/>
                <a:sym typeface="Times"/>
              </a:rPr>
              <a:t>7</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2 </a:t>
            </a:r>
            <a:r>
              <a:rPr lang="en-US" altLang="zh-CN" i="1" dirty="0">
                <a:latin typeface="Times"/>
                <a:ea typeface="Times"/>
                <a:cs typeface="Times"/>
                <a:sym typeface="Times"/>
              </a:rPr>
              <a:t>x +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30500"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i="1" baseline="-20250"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1</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 +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30500"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baseline="-5999"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p>
          <a:p>
            <a:endParaRPr lang="en-US" altLang="zh-CN" b="1" dirty="0"/>
          </a:p>
          <a:p>
            <a:r>
              <a:rPr lang="en-US" altLang="zh-CN" b="1" dirty="0"/>
              <a:t>Intuition.  </a:t>
            </a:r>
            <a:r>
              <a:rPr lang="en-US" altLang="zh-CN" dirty="0">
                <a:solidFill>
                  <a:srgbClr val="000000"/>
                </a:solidFill>
                <a:uFill>
                  <a:solidFill>
                    <a:srgbClr val="000000"/>
                  </a:solidFill>
                </a:uFill>
              </a:rPr>
              <a:t>Choose two points</a:t>
            </a:r>
            <a:r>
              <a:rPr lang="en-US" altLang="zh-CN" baseline="-20250" dirty="0">
                <a:solidFill>
                  <a:srgbClr val="000000"/>
                </a:solidFill>
                <a:uFill>
                  <a:solidFill>
                    <a:srgbClr val="000000"/>
                  </a:solidFill>
                </a:uFill>
              </a:rPr>
              <a:t> </a:t>
            </a:r>
            <a:r>
              <a:rPr lang="en-US" altLang="zh-CN" dirty="0">
                <a:solidFill>
                  <a:srgbClr val="000000"/>
                </a:solidFill>
                <a:uFill>
                  <a:solidFill>
                    <a:srgbClr val="000000"/>
                  </a:solidFill>
                </a:uFill>
              </a:rPr>
              <a:t>to be </a:t>
            </a:r>
            <a:r>
              <a:rPr lang="en-US" altLang="zh-CN"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baseline="-20250" dirty="0">
                <a:latin typeface="Times"/>
                <a:ea typeface="Times"/>
                <a:cs typeface="Times"/>
                <a:sym typeface="Times"/>
              </a:rPr>
              <a:t> </a:t>
            </a:r>
            <a:r>
              <a:rPr lang="en-US" altLang="zh-CN" dirty="0">
                <a:latin typeface="Times"/>
                <a:ea typeface="Times"/>
                <a:cs typeface="Times"/>
                <a:sym typeface="Times"/>
              </a:rPr>
              <a:t>1)</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(1)	</a:t>
            </a:r>
            <a:r>
              <a:rPr lang="en-US" altLang="zh-CN" i="1" dirty="0">
                <a:latin typeface="Times"/>
                <a:ea typeface="Times"/>
                <a:cs typeface="Times"/>
                <a:sym typeface="Times"/>
              </a:rPr>
              <a:t>+  </a:t>
            </a:r>
            <a:r>
              <a:rPr lang="en-US" altLang="zh-CN" dirty="0">
                <a:latin typeface="Times"/>
                <a:ea typeface="Times"/>
                <a:cs typeface="Times"/>
                <a:sym typeface="Times"/>
              </a:rPr>
              <a:t>1</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(1)</a:t>
            </a:r>
            <a:r>
              <a:rPr lang="en-US" altLang="zh-CN" i="1" dirty="0">
                <a:latin typeface="Times"/>
                <a:ea typeface="Times"/>
                <a:cs typeface="Times"/>
                <a:sym typeface="Times"/>
              </a:rPr>
              <a:t>. </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a:t>
            </a:r>
            <a:r>
              <a:rPr lang="en-US" altLang="zh-CN" dirty="0">
                <a:latin typeface="Times"/>
                <a:ea typeface="Times"/>
                <a:cs typeface="Times"/>
                <a:sym typeface="Times"/>
              </a:rPr>
              <a:t>1)</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(1)	</a:t>
            </a:r>
            <a:r>
              <a:rPr lang="en-US" altLang="zh-CN" i="1" dirty="0">
                <a:latin typeface="Times"/>
                <a:ea typeface="Times"/>
                <a:cs typeface="Times"/>
                <a:sym typeface="Times"/>
              </a:rPr>
              <a:t>– </a:t>
            </a:r>
            <a:r>
              <a:rPr lang="en-US" altLang="zh-CN" i="1" spc="384" dirty="0">
                <a:latin typeface="Times"/>
                <a:ea typeface="Times"/>
                <a:cs typeface="Times"/>
                <a:sym typeface="Times"/>
              </a:rPr>
              <a:t> </a:t>
            </a:r>
            <a:r>
              <a:rPr lang="en-US" altLang="zh-CN" dirty="0">
                <a:latin typeface="Times"/>
                <a:ea typeface="Times"/>
                <a:cs typeface="Times"/>
                <a:sym typeface="Times"/>
              </a:rPr>
              <a:t>1</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(1)</a:t>
            </a:r>
            <a:r>
              <a:rPr lang="en-US" altLang="zh-CN" i="1" dirty="0">
                <a:latin typeface="Times"/>
                <a:ea typeface="Times"/>
                <a:cs typeface="Times"/>
                <a:sym typeface="Times"/>
              </a:rPr>
              <a:t>.</a:t>
            </a:r>
          </a:p>
          <a:p>
            <a:endParaRPr lang="zh-CN" altLang="en-US" dirty="0"/>
          </a:p>
        </p:txBody>
      </p:sp>
      <p:grpSp>
        <p:nvGrpSpPr>
          <p:cNvPr id="4" name="Group"/>
          <p:cNvGrpSpPr/>
          <p:nvPr/>
        </p:nvGrpSpPr>
        <p:grpSpPr>
          <a:xfrm>
            <a:off x="4903990" y="5085184"/>
            <a:ext cx="4077324" cy="1384995"/>
            <a:chOff x="67791" y="-400326"/>
            <a:chExt cx="6287866" cy="1539963"/>
          </a:xfrm>
        </p:grpSpPr>
        <p:sp>
          <p:nvSpPr>
            <p:cNvPr id="5" name="Can evaluate polynomial of degree n-1 at 2 points by evaluating two polynomials of degree ½n - 1 at only 1 point."/>
            <p:cNvSpPr txBox="1"/>
            <p:nvPr/>
          </p:nvSpPr>
          <p:spPr>
            <a:xfrm>
              <a:off x="1326454" y="-400326"/>
              <a:ext cx="5029203" cy="15399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l">
                <a:defRPr sz="1800" b="1">
                  <a:solidFill>
                    <a:srgbClr val="000000"/>
                  </a:solidFill>
                  <a:latin typeface="Lucida Grande"/>
                  <a:ea typeface="Lucida Grande"/>
                  <a:cs typeface="Lucida Grande"/>
                  <a:sym typeface="Lucida Grande"/>
                </a:defRPr>
              </a:pPr>
              <a:r>
                <a:rPr dirty="0"/>
                <a:t>Can evaluate polynomial of degree n-1</a:t>
              </a:r>
              <a:r>
                <a:rPr lang="en-US" dirty="0"/>
                <a:t> </a:t>
              </a:r>
              <a:r>
                <a:rPr dirty="0"/>
                <a:t>at 2 points by evaluating two polynomials of degree ½n - 1 at only 1 point.</a:t>
              </a:r>
            </a:p>
          </p:txBody>
        </p:sp>
        <p:sp>
          <p:nvSpPr>
            <p:cNvPr id="6" name="Line"/>
            <p:cNvSpPr/>
            <p:nvPr/>
          </p:nvSpPr>
          <p:spPr>
            <a:xfrm>
              <a:off x="222096" y="240194"/>
              <a:ext cx="883242" cy="0"/>
            </a:xfrm>
            <a:prstGeom prst="line">
              <a:avLst/>
            </a:prstGeom>
            <a:noFill/>
            <a:ln w="25400" cap="flat">
              <a:solidFill>
                <a:srgbClr val="000000"/>
              </a:solidFill>
              <a:prstDash val="solid"/>
              <a:miter lim="400000"/>
              <a:headEnd type="stealth" w="med" len="med"/>
            </a:ln>
            <a:effectLst/>
          </p:spPr>
          <p:txBody>
            <a:bodyPr wrap="square" lIns="50800" tIns="50800" rIns="50800" bIns="50800" numCol="1" anchor="ctr">
              <a:noAutofit/>
            </a:bodyPr>
            <a:lstStyle/>
            <a:p>
              <a:pPr algn="l" defTabSz="457200">
                <a:lnSpc>
                  <a:spcPct val="100000"/>
                </a:lnSpc>
                <a:buClrTx/>
                <a:buFontTx/>
                <a:tabLst/>
                <a:defRPr sz="1200">
                  <a:solidFill>
                    <a:srgbClr val="000000"/>
                  </a:solidFill>
                </a:defRPr>
              </a:pPr>
              <a:endParaRPr/>
            </a:p>
          </p:txBody>
        </p:sp>
        <p:sp>
          <p:nvSpPr>
            <p:cNvPr id="7" name="Line"/>
            <p:cNvSpPr/>
            <p:nvPr/>
          </p:nvSpPr>
          <p:spPr>
            <a:xfrm flipH="1">
              <a:off x="67791" y="-195437"/>
              <a:ext cx="2" cy="8712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l" defTabSz="457200">
                <a:lnSpc>
                  <a:spcPct val="100000"/>
                </a:lnSpc>
                <a:buClrTx/>
                <a:buFontTx/>
                <a:tabLst/>
                <a:defRPr sz="1200">
                  <a:solidFill>
                    <a:srgbClr val="000000"/>
                  </a:solidFill>
                </a:defRPr>
              </a:pPr>
              <a:endParaRPr/>
            </a:p>
          </p:txBody>
        </p:sp>
      </p:grpSp>
      <p:grpSp>
        <p:nvGrpSpPr>
          <p:cNvPr id="8" name="Group"/>
          <p:cNvGrpSpPr/>
          <p:nvPr/>
        </p:nvGrpSpPr>
        <p:grpSpPr>
          <a:xfrm>
            <a:off x="5720162" y="2055122"/>
            <a:ext cx="3073598" cy="446218"/>
            <a:chOff x="-1127898" y="39775"/>
            <a:chExt cx="3073597" cy="446214"/>
          </a:xfrm>
        </p:grpSpPr>
        <p:sp>
          <p:nvSpPr>
            <p:cNvPr id="9" name="we get to choose which ones!"/>
            <p:cNvSpPr txBox="1"/>
            <p:nvPr/>
          </p:nvSpPr>
          <p:spPr>
            <a:xfrm>
              <a:off x="-1127898" y="208992"/>
              <a:ext cx="3073597"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r>
                <a:rPr lang="en-US" dirty="0">
                  <a:solidFill>
                    <a:srgbClr val="C00000"/>
                  </a:solidFill>
                </a:rPr>
                <a:t>W</a:t>
              </a:r>
              <a:r>
                <a:rPr dirty="0">
                  <a:solidFill>
                    <a:srgbClr val="C00000"/>
                  </a:solidFill>
                </a:rPr>
                <a:t>e get to choose which ones!</a:t>
              </a:r>
            </a:p>
          </p:txBody>
        </p:sp>
        <p:sp>
          <p:nvSpPr>
            <p:cNvPr id="10" name="Line"/>
            <p:cNvSpPr/>
            <p:nvPr/>
          </p:nvSpPr>
          <p:spPr>
            <a:xfrm>
              <a:off x="-259836" y="39775"/>
              <a:ext cx="528195" cy="1"/>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pic>
        <p:nvPicPr>
          <p:cNvPr id="11" name="Picture 10"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624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8"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Coefficient to point-value representation:  intuition</a:t>
            </a:r>
            <a:endParaRPr lang="zh-CN" altLang="en-US" dirty="0"/>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en-US" altLang="zh-CN" b="1" dirty="0"/>
              <a:t>Coefficient </a:t>
            </a:r>
            <a:r>
              <a:rPr lang="en-US" altLang="zh-CN" b="1" dirty="0">
                <a:latin typeface="Symbol"/>
                <a:ea typeface="Symbol"/>
                <a:cs typeface="Symbol"/>
                <a:sym typeface="Symbol"/>
              </a:rPr>
              <a:t>Þ</a:t>
            </a:r>
            <a:r>
              <a:rPr lang="en-US" altLang="zh-CN" b="1" dirty="0"/>
              <a:t> point-value.  </a:t>
            </a:r>
            <a:r>
              <a:rPr lang="en-US" altLang="zh-CN" dirty="0">
                <a:solidFill>
                  <a:srgbClr val="000000"/>
                </a:solidFill>
                <a:uFill>
                  <a:solidFill>
                    <a:srgbClr val="000000"/>
                  </a:solidFill>
                </a:uFill>
              </a:rPr>
              <a:t>Given a polynomial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x</a:t>
            </a:r>
            <a:r>
              <a:rPr lang="en-US" altLang="zh-CN" dirty="0">
                <a:solidFill>
                  <a:srgbClr val="000000"/>
                </a:solidFill>
                <a:latin typeface="Times"/>
                <a:ea typeface="Times"/>
                <a:cs typeface="Times"/>
                <a:sym typeface="Times"/>
              </a:rPr>
              <a:t>) = </a:t>
            </a:r>
            <a:r>
              <a:rPr lang="en-US" altLang="zh-CN" i="1" dirty="0">
                <a:solidFill>
                  <a:srgbClr val="000000"/>
                </a:solidFill>
                <a:uFill>
                  <a:solidFill>
                    <a:srgbClr val="000000"/>
                  </a:solidFill>
                </a:uFill>
                <a:latin typeface="Times"/>
                <a:ea typeface="Times"/>
                <a:cs typeface="Times"/>
                <a:sym typeface="Times"/>
              </a:rPr>
              <a:t>a</a:t>
            </a:r>
            <a:r>
              <a:rPr lang="en-US" altLang="zh-CN" baseline="-20250" dirty="0">
                <a:solidFill>
                  <a:srgbClr val="000000"/>
                </a:solidFill>
                <a:uFill>
                  <a:solidFill>
                    <a:srgbClr val="000000"/>
                  </a:solidFill>
                </a:uFill>
                <a:latin typeface="Times"/>
                <a:ea typeface="Times"/>
                <a:cs typeface="Times"/>
                <a:sym typeface="Times"/>
              </a:rPr>
              <a:t>0</a:t>
            </a:r>
            <a:r>
              <a:rPr lang="en-US" altLang="zh-CN" i="1" dirty="0">
                <a:solidFill>
                  <a:srgbClr val="000000"/>
                </a:solidFill>
                <a:uFill>
                  <a:solidFill>
                    <a:srgbClr val="000000"/>
                  </a:solidFill>
                </a:uFill>
                <a:latin typeface="Times"/>
                <a:ea typeface="Times"/>
                <a:cs typeface="Times"/>
                <a:sym typeface="Times"/>
              </a:rPr>
              <a:t> + a</a:t>
            </a:r>
            <a:r>
              <a:rPr lang="en-US" altLang="zh-CN" baseline="-20250" dirty="0">
                <a:solidFill>
                  <a:srgbClr val="000000"/>
                </a:solidFill>
                <a:uFill>
                  <a:solidFill>
                    <a:srgbClr val="000000"/>
                  </a:solidFill>
                </a:uFill>
                <a:latin typeface="Times"/>
                <a:ea typeface="Times"/>
                <a:cs typeface="Times"/>
                <a:sym typeface="Times"/>
              </a:rPr>
              <a:t>1 </a:t>
            </a:r>
            <a:r>
              <a:rPr lang="en-US" altLang="zh-CN" i="1" dirty="0">
                <a:solidFill>
                  <a:srgbClr val="000000"/>
                </a:solidFill>
                <a:uFill>
                  <a:solidFill>
                    <a:srgbClr val="000000"/>
                  </a:solidFill>
                </a:uFill>
                <a:latin typeface="Times"/>
                <a:ea typeface="Times"/>
                <a:cs typeface="Times"/>
                <a:sym typeface="Times"/>
              </a:rPr>
              <a:t>x + ... + a</a:t>
            </a:r>
            <a:r>
              <a:rPr lang="en-US" altLang="zh-CN" i="1" baseline="-20250" dirty="0">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i="1" dirty="0">
                <a:solidFill>
                  <a:srgbClr val="000000"/>
                </a:solidFill>
                <a:uFill>
                  <a:solidFill>
                    <a:srgbClr val="000000"/>
                  </a:solidFill>
                </a:uFill>
                <a:latin typeface="Times"/>
                <a:ea typeface="Times"/>
                <a:cs typeface="Times"/>
                <a:sym typeface="Times"/>
              </a:rPr>
              <a:t> </a:t>
            </a:r>
            <a:r>
              <a:rPr lang="en-US" altLang="zh-CN" i="1" spc="240" dirty="0" err="1">
                <a:solidFill>
                  <a:srgbClr val="000000"/>
                </a:solidFill>
                <a:uFill>
                  <a:solidFill>
                    <a:srgbClr val="000000"/>
                  </a:solidFill>
                </a:uFill>
                <a:latin typeface="Times"/>
                <a:ea typeface="Times"/>
                <a:cs typeface="Times"/>
                <a:sym typeface="Times"/>
              </a:rPr>
              <a:t>x</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,evaluate it at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distinct points </a:t>
            </a:r>
            <a:r>
              <a:rPr lang="en-US" altLang="zh-CN" i="1" dirty="0">
                <a:solidFill>
                  <a:srgbClr val="000000"/>
                </a:solidFill>
                <a:uFill>
                  <a:solidFill>
                    <a:srgbClr val="000000"/>
                  </a:solidFill>
                </a:uFill>
                <a:latin typeface="Times"/>
                <a:ea typeface="Times"/>
                <a:cs typeface="Times"/>
                <a:sym typeface="Times"/>
              </a:rPr>
              <a:t>x</a:t>
            </a:r>
            <a:r>
              <a:rPr lang="en-US" altLang="zh-CN" baseline="-20250" dirty="0">
                <a:solidFill>
                  <a:srgbClr val="000000"/>
                </a:solidFill>
                <a:uFill>
                  <a:solidFill>
                    <a:srgbClr val="000000"/>
                  </a:solidFill>
                </a:uFill>
                <a:latin typeface="Times"/>
                <a:ea typeface="Times"/>
                <a:cs typeface="Times"/>
                <a:sym typeface="Times"/>
              </a:rPr>
              <a:t>0 </a:t>
            </a:r>
            <a:r>
              <a:rPr lang="en-US" altLang="zh-CN" i="1" dirty="0">
                <a:solidFill>
                  <a:srgbClr val="000000"/>
                </a:solidFill>
                <a:uFill>
                  <a:solidFill>
                    <a:srgbClr val="000000"/>
                  </a:solidFill>
                </a:uFill>
                <a:latin typeface="Times"/>
                <a:ea typeface="Times"/>
                <a:cs typeface="Times"/>
                <a:sym typeface="Times"/>
              </a:rPr>
              <a:t>, ..., </a:t>
            </a:r>
            <a:r>
              <a:rPr lang="en-US" altLang="zh-CN" i="1" dirty="0" err="1">
                <a:solidFill>
                  <a:srgbClr val="000000"/>
                </a:solidFill>
                <a:uFill>
                  <a:solidFill>
                    <a:srgbClr val="000000"/>
                  </a:solidFill>
                </a:uFill>
                <a:latin typeface="Times"/>
                <a:ea typeface="Times"/>
                <a:cs typeface="Times"/>
                <a:sym typeface="Times"/>
              </a:rPr>
              <a:t>x</a:t>
            </a:r>
            <a:r>
              <a:rPr lang="en-US" altLang="zh-CN" i="1" baseline="-20250" dirty="0" err="1">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a:t>
            </a:r>
          </a:p>
          <a:p>
            <a:endParaRPr lang="en-US" altLang="zh-CN" b="1" dirty="0"/>
          </a:p>
          <a:p>
            <a:r>
              <a:rPr lang="en-US" altLang="zh-CN" b="1" dirty="0"/>
              <a:t>Divide.  </a:t>
            </a:r>
            <a:r>
              <a:rPr lang="en-US" altLang="zh-CN" dirty="0">
                <a:solidFill>
                  <a:srgbClr val="000000"/>
                </a:solidFill>
                <a:uFill>
                  <a:solidFill>
                    <a:srgbClr val="000000"/>
                  </a:solidFill>
                </a:uFill>
              </a:rPr>
              <a:t>Break up polynomial into even- and odd-degree terms.</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1 </a:t>
            </a:r>
            <a:r>
              <a:rPr lang="en-US" altLang="zh-CN" i="1" dirty="0">
                <a:latin typeface="Times"/>
                <a:ea typeface="Times"/>
                <a:cs typeface="Times"/>
                <a:sym typeface="Times"/>
              </a:rPr>
              <a:t>x + a</a:t>
            </a:r>
            <a:r>
              <a:rPr lang="en-US" altLang="zh-CN" baseline="-20250" dirty="0">
                <a:latin typeface="Times"/>
                <a:ea typeface="Times"/>
                <a:cs typeface="Times"/>
                <a:sym typeface="Times"/>
              </a:rPr>
              <a:t>2 </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a:t>
            </a:r>
            <a:r>
              <a:rPr lang="en-US" altLang="zh-CN" baseline="30500" dirty="0">
                <a:latin typeface="Times"/>
                <a:ea typeface="Times"/>
                <a:cs typeface="Times"/>
                <a:sym typeface="Times"/>
              </a:rPr>
              <a:t>3</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30500" dirty="0">
                <a:latin typeface="Times"/>
                <a:ea typeface="Times"/>
                <a:cs typeface="Times"/>
                <a:sym typeface="Times"/>
              </a:rPr>
              <a:t>4</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30500" dirty="0">
                <a:latin typeface="Times"/>
                <a:ea typeface="Times"/>
                <a:cs typeface="Times"/>
                <a:sym typeface="Times"/>
              </a:rPr>
              <a:t>5</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30500" dirty="0">
                <a:latin typeface="Times"/>
                <a:ea typeface="Times"/>
                <a:cs typeface="Times"/>
                <a:sym typeface="Times"/>
              </a:rPr>
              <a:t>6</a:t>
            </a:r>
            <a:r>
              <a:rPr lang="en-US" altLang="zh-CN" i="1" baseline="3050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30500" dirty="0">
                <a:latin typeface="Times"/>
                <a:ea typeface="Times"/>
                <a:cs typeface="Times"/>
                <a:sym typeface="Times"/>
              </a:rPr>
              <a:t>7</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2 </a:t>
            </a:r>
            <a:r>
              <a:rPr lang="en-US" altLang="zh-CN" i="1" dirty="0">
                <a:latin typeface="Times"/>
                <a:ea typeface="Times"/>
                <a:cs typeface="Times"/>
                <a:sym typeface="Times"/>
              </a:rPr>
              <a:t>x +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6 </a:t>
            </a:r>
            <a:r>
              <a:rPr lang="en-US" altLang="zh-CN" i="1" dirty="0">
                <a:latin typeface="Times"/>
                <a:ea typeface="Times"/>
                <a:cs typeface="Times"/>
                <a:sym typeface="Times"/>
              </a:rPr>
              <a:t>x</a:t>
            </a:r>
            <a:r>
              <a:rPr lang="en-US" altLang="zh-CN" baseline="30500"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i="1" baseline="-20250"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a:t>
            </a:r>
            <a:r>
              <a:rPr lang="en-US" altLang="zh-CN" baseline="-20250" dirty="0">
                <a:latin typeface="Times"/>
                <a:ea typeface="Times"/>
                <a:cs typeface="Times"/>
                <a:sym typeface="Times"/>
              </a:rPr>
              <a:t>1</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 +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i="1" dirty="0">
                <a:latin typeface="Times"/>
                <a:ea typeface="Times"/>
                <a:cs typeface="Times"/>
                <a:sym typeface="Times"/>
              </a:rPr>
              <a:t> + a</a:t>
            </a:r>
            <a:r>
              <a:rPr lang="en-US" altLang="zh-CN" baseline="-20250" dirty="0">
                <a:latin typeface="Times"/>
                <a:ea typeface="Times"/>
                <a:cs typeface="Times"/>
                <a:sym typeface="Times"/>
              </a:rPr>
              <a:t>7 </a:t>
            </a:r>
            <a:r>
              <a:rPr lang="en-US" altLang="zh-CN" i="1" dirty="0">
                <a:latin typeface="Times"/>
                <a:ea typeface="Times"/>
                <a:cs typeface="Times"/>
                <a:sym typeface="Times"/>
              </a:rPr>
              <a:t>x</a:t>
            </a:r>
            <a:r>
              <a:rPr lang="en-US" altLang="zh-CN" baseline="30500" dirty="0">
                <a:latin typeface="Times"/>
                <a:ea typeface="Times"/>
                <a:cs typeface="Times"/>
                <a:sym typeface="Times"/>
              </a:rPr>
              <a:t>3</a:t>
            </a:r>
            <a:r>
              <a:rPr lang="en-US" altLang="zh-CN" i="1"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baseline="-5999"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p>
          <a:p>
            <a:endParaRPr lang="en-US" altLang="zh-CN" b="1" dirty="0"/>
          </a:p>
          <a:p>
            <a:r>
              <a:rPr lang="en-US" altLang="zh-CN" b="1" dirty="0"/>
              <a:t>Intuition.  </a:t>
            </a:r>
            <a:r>
              <a:rPr lang="en-US" altLang="zh-CN" dirty="0">
                <a:solidFill>
                  <a:srgbClr val="000000"/>
                </a:solidFill>
                <a:uFill>
                  <a:solidFill>
                    <a:srgbClr val="000000"/>
                  </a:solidFill>
                </a:uFill>
              </a:rPr>
              <a:t>Choose two points</a:t>
            </a:r>
            <a:r>
              <a:rPr lang="en-US" altLang="zh-CN" baseline="-20250" dirty="0">
                <a:solidFill>
                  <a:srgbClr val="000000"/>
                </a:solidFill>
                <a:uFill>
                  <a:solidFill>
                    <a:srgbClr val="000000"/>
                  </a:solidFill>
                </a:uFill>
              </a:rPr>
              <a:t> </a:t>
            </a:r>
            <a:r>
              <a:rPr lang="en-US" altLang="zh-CN" dirty="0">
                <a:solidFill>
                  <a:srgbClr val="000000"/>
                </a:solidFill>
                <a:uFill>
                  <a:solidFill>
                    <a:srgbClr val="000000"/>
                  </a:solidFill>
                </a:uFill>
              </a:rPr>
              <a:t>to be </a:t>
            </a:r>
            <a:r>
              <a:rPr lang="en-US" altLang="zh-CN" dirty="0">
                <a:solidFill>
                  <a:srgbClr val="000000"/>
                </a:solidFill>
                <a:uFill>
                  <a:solidFill>
                    <a:srgbClr val="000000"/>
                  </a:solidFill>
                </a:uFill>
                <a:latin typeface="Times"/>
                <a:ea typeface="Times"/>
                <a:cs typeface="Times"/>
                <a:sym typeface="Times"/>
              </a:rPr>
              <a:t>±1 (note </a:t>
            </a:r>
            <a:r>
              <a:rPr lang="en-US" altLang="zh-CN" i="1" dirty="0">
                <a:latin typeface="Times"/>
                <a:ea typeface="Times"/>
                <a:cs typeface="Times"/>
                <a:sym typeface="Times"/>
              </a:rPr>
              <a:t>i</a:t>
            </a:r>
            <a:r>
              <a:rPr lang="en-US" altLang="zh-CN" baseline="30500" dirty="0">
                <a:latin typeface="Times"/>
                <a:ea typeface="Times"/>
                <a:cs typeface="Times"/>
                <a:sym typeface="Times"/>
              </a:rPr>
              <a:t>2</a:t>
            </a:r>
            <a:r>
              <a:rPr lang="it-IT" altLang="zh-CN" dirty="0">
                <a:latin typeface="Times"/>
                <a:ea typeface="Times"/>
                <a:cs typeface="Times"/>
                <a:sym typeface="Times"/>
              </a:rPr>
              <a:t> =</a:t>
            </a:r>
            <a:r>
              <a:rPr lang="en-US" altLang="zh-CN" i="1" dirty="0">
                <a:latin typeface="Times"/>
                <a:ea typeface="Times"/>
                <a:cs typeface="Times"/>
                <a:sym typeface="Times"/>
              </a:rPr>
              <a:t> –</a:t>
            </a:r>
            <a:r>
              <a:rPr lang="en-US" altLang="zh-CN" dirty="0">
                <a:latin typeface="Times"/>
                <a:ea typeface="Times"/>
                <a:cs typeface="Times"/>
                <a:sym typeface="Times"/>
              </a:rPr>
              <a:t>1</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t>
            </a:r>
          </a:p>
          <a:p>
            <a:pPr lvl="1"/>
            <a:r>
              <a:rPr lang="it-IT" altLang="zh-CN" i="1" dirty="0">
                <a:latin typeface="Times"/>
                <a:ea typeface="Times"/>
                <a:cs typeface="Times"/>
                <a:sym typeface="Times"/>
              </a:rPr>
              <a:t>A</a:t>
            </a:r>
            <a:r>
              <a:rPr lang="it-IT" altLang="zh-CN" dirty="0">
                <a:latin typeface="Times"/>
                <a:ea typeface="Times"/>
                <a:cs typeface="Times"/>
                <a:sym typeface="Times"/>
              </a:rPr>
              <a:t>(</a:t>
            </a:r>
            <a:r>
              <a:rPr lang="it-IT" altLang="zh-CN" baseline="-20250" dirty="0">
                <a:latin typeface="Times"/>
                <a:ea typeface="Times"/>
                <a:cs typeface="Times"/>
                <a:sym typeface="Times"/>
              </a:rPr>
              <a:t> </a:t>
            </a:r>
            <a:r>
              <a:rPr lang="it-IT" altLang="zh-CN" dirty="0">
                <a:latin typeface="Times"/>
                <a:ea typeface="Times"/>
                <a:cs typeface="Times"/>
                <a:sym typeface="Times"/>
              </a:rPr>
              <a:t>1)</a:t>
            </a:r>
            <a:r>
              <a:rPr lang="it-IT" altLang="zh-CN" i="1" dirty="0">
                <a:latin typeface="Times"/>
                <a:ea typeface="Times"/>
                <a:cs typeface="Times"/>
                <a:sym typeface="Times"/>
              </a:rPr>
              <a:t>	</a:t>
            </a:r>
            <a:r>
              <a:rPr lang="it-IT" altLang="zh-CN" dirty="0">
                <a:latin typeface="Times"/>
                <a:ea typeface="Times"/>
                <a:cs typeface="Times"/>
                <a:sym typeface="Times"/>
              </a:rPr>
              <a:t>=</a:t>
            </a:r>
            <a:r>
              <a:rPr lang="it-IT" altLang="zh-CN" i="1" dirty="0">
                <a:latin typeface="Times"/>
                <a:ea typeface="Times"/>
                <a:cs typeface="Times"/>
                <a:sym typeface="Times"/>
              </a:rPr>
              <a:t>  A</a:t>
            </a:r>
            <a:r>
              <a:rPr lang="it-IT" altLang="zh-CN" i="1" baseline="-20250" dirty="0">
                <a:latin typeface="Times"/>
                <a:ea typeface="Times"/>
                <a:cs typeface="Times"/>
                <a:sym typeface="Times"/>
              </a:rPr>
              <a:t>even</a:t>
            </a:r>
            <a:r>
              <a:rPr lang="it-IT" altLang="zh-CN" dirty="0">
                <a:latin typeface="Times"/>
                <a:ea typeface="Times"/>
                <a:cs typeface="Times"/>
                <a:sym typeface="Times"/>
              </a:rPr>
              <a:t>(1)	  </a:t>
            </a:r>
            <a:r>
              <a:rPr lang="it-IT" altLang="zh-CN" i="1" dirty="0">
                <a:latin typeface="Times"/>
                <a:ea typeface="Times"/>
                <a:cs typeface="Times"/>
                <a:sym typeface="Times"/>
              </a:rPr>
              <a:t>+</a:t>
            </a:r>
            <a:r>
              <a:rPr lang="it-IT" altLang="zh-CN" dirty="0">
                <a:latin typeface="Times"/>
                <a:ea typeface="Times"/>
                <a:cs typeface="Times"/>
                <a:sym typeface="Times"/>
              </a:rPr>
              <a:t>1</a:t>
            </a:r>
            <a:r>
              <a:rPr lang="it-IT" altLang="zh-CN" i="1" dirty="0">
                <a:latin typeface="Times"/>
                <a:ea typeface="Times"/>
                <a:cs typeface="Times"/>
                <a:sym typeface="Times"/>
              </a:rPr>
              <a:t> A</a:t>
            </a:r>
            <a:r>
              <a:rPr lang="it-IT" altLang="zh-CN" i="1" baseline="-20250" dirty="0">
                <a:latin typeface="Times"/>
                <a:ea typeface="Times"/>
                <a:cs typeface="Times"/>
                <a:sym typeface="Times"/>
              </a:rPr>
              <a:t>odd</a:t>
            </a:r>
            <a:r>
              <a:rPr lang="it-IT" altLang="zh-CN" dirty="0">
                <a:latin typeface="Times"/>
                <a:ea typeface="Times"/>
                <a:cs typeface="Times"/>
                <a:sym typeface="Times"/>
              </a:rPr>
              <a:t>(1)</a:t>
            </a:r>
            <a:r>
              <a:rPr lang="it-IT" altLang="zh-CN" i="1" dirty="0">
                <a:latin typeface="Times"/>
                <a:ea typeface="Times"/>
                <a:cs typeface="Times"/>
                <a:sym typeface="Times"/>
              </a:rPr>
              <a:t>. </a:t>
            </a:r>
          </a:p>
          <a:p>
            <a:pPr lvl="1"/>
            <a:r>
              <a:rPr lang="it-IT" altLang="zh-CN" i="1" dirty="0">
                <a:latin typeface="Times"/>
                <a:ea typeface="Times"/>
                <a:cs typeface="Times"/>
                <a:sym typeface="Times"/>
              </a:rPr>
              <a:t>A</a:t>
            </a:r>
            <a:r>
              <a:rPr lang="it-IT" altLang="zh-CN" dirty="0">
                <a:latin typeface="Times"/>
                <a:ea typeface="Times"/>
                <a:cs typeface="Times"/>
                <a:sym typeface="Times"/>
              </a:rPr>
              <a:t>(</a:t>
            </a:r>
            <a:r>
              <a:rPr lang="it-IT" altLang="zh-CN" i="1" dirty="0">
                <a:latin typeface="Times"/>
                <a:ea typeface="Times"/>
                <a:cs typeface="Times"/>
                <a:sym typeface="Times"/>
              </a:rPr>
              <a:t>−</a:t>
            </a:r>
            <a:r>
              <a:rPr lang="it-IT" altLang="zh-CN" dirty="0">
                <a:latin typeface="Times"/>
                <a:ea typeface="Times"/>
                <a:cs typeface="Times"/>
                <a:sym typeface="Times"/>
              </a:rPr>
              <a:t>1)</a:t>
            </a:r>
            <a:r>
              <a:rPr lang="it-IT" altLang="zh-CN" i="1" dirty="0">
                <a:latin typeface="Times"/>
                <a:ea typeface="Times"/>
                <a:cs typeface="Times"/>
                <a:sym typeface="Times"/>
              </a:rPr>
              <a:t>	</a:t>
            </a:r>
            <a:r>
              <a:rPr lang="it-IT" altLang="zh-CN" dirty="0">
                <a:latin typeface="Times"/>
                <a:ea typeface="Times"/>
                <a:cs typeface="Times"/>
                <a:sym typeface="Times"/>
              </a:rPr>
              <a:t>= </a:t>
            </a:r>
            <a:r>
              <a:rPr lang="it-IT" altLang="zh-CN" i="1" dirty="0">
                <a:latin typeface="Times"/>
                <a:ea typeface="Times"/>
                <a:cs typeface="Times"/>
                <a:sym typeface="Times"/>
              </a:rPr>
              <a:t> A</a:t>
            </a:r>
            <a:r>
              <a:rPr lang="it-IT" altLang="zh-CN" i="1" baseline="-20250" dirty="0">
                <a:latin typeface="Times"/>
                <a:ea typeface="Times"/>
                <a:cs typeface="Times"/>
                <a:sym typeface="Times"/>
              </a:rPr>
              <a:t>even</a:t>
            </a:r>
            <a:r>
              <a:rPr lang="it-IT" altLang="zh-CN" dirty="0">
                <a:latin typeface="Times"/>
                <a:ea typeface="Times"/>
                <a:cs typeface="Times"/>
                <a:sym typeface="Times"/>
              </a:rPr>
              <a:t>(1)</a:t>
            </a:r>
            <a:r>
              <a:rPr lang="it-IT" altLang="zh-CN" i="1" dirty="0">
                <a:latin typeface="Times"/>
                <a:ea typeface="Times"/>
                <a:cs typeface="Times"/>
                <a:sym typeface="Times"/>
              </a:rPr>
              <a:t>	 </a:t>
            </a:r>
            <a:r>
              <a:rPr lang="it-IT" altLang="zh-CN" i="1" spc="192" dirty="0">
                <a:latin typeface="Times"/>
                <a:ea typeface="Times"/>
                <a:cs typeface="Times"/>
                <a:sym typeface="Times"/>
              </a:rPr>
              <a:t> </a:t>
            </a:r>
            <a:r>
              <a:rPr lang="it-IT" altLang="zh-CN" i="1" dirty="0">
                <a:latin typeface="Times"/>
                <a:ea typeface="Times"/>
                <a:cs typeface="Times"/>
                <a:sym typeface="Times"/>
              </a:rPr>
              <a:t>–</a:t>
            </a:r>
            <a:r>
              <a:rPr lang="it-IT" altLang="zh-CN" dirty="0">
                <a:latin typeface="Times"/>
                <a:ea typeface="Times"/>
                <a:cs typeface="Times"/>
                <a:sym typeface="Times"/>
              </a:rPr>
              <a:t>1</a:t>
            </a:r>
            <a:r>
              <a:rPr lang="it-IT" altLang="zh-CN" i="1" dirty="0">
                <a:latin typeface="Times"/>
                <a:ea typeface="Times"/>
                <a:cs typeface="Times"/>
                <a:sym typeface="Times"/>
              </a:rPr>
              <a:t> A</a:t>
            </a:r>
            <a:r>
              <a:rPr lang="it-IT" altLang="zh-CN" i="1" baseline="-20250" dirty="0">
                <a:latin typeface="Times"/>
                <a:ea typeface="Times"/>
                <a:cs typeface="Times"/>
                <a:sym typeface="Times"/>
              </a:rPr>
              <a:t>odd</a:t>
            </a:r>
            <a:r>
              <a:rPr lang="it-IT" altLang="zh-CN" dirty="0">
                <a:latin typeface="Times"/>
                <a:ea typeface="Times"/>
                <a:cs typeface="Times"/>
                <a:sym typeface="Times"/>
              </a:rPr>
              <a:t>(1)</a:t>
            </a:r>
            <a:r>
              <a:rPr lang="it-IT" altLang="zh-CN" i="1" dirty="0">
                <a:latin typeface="Times"/>
                <a:ea typeface="Times"/>
                <a:cs typeface="Times"/>
                <a:sym typeface="Times"/>
              </a:rPr>
              <a:t>.</a:t>
            </a:r>
          </a:p>
          <a:p>
            <a:pPr lvl="1"/>
            <a:r>
              <a:rPr lang="it-IT" altLang="zh-CN" i="1" dirty="0">
                <a:latin typeface="Times"/>
                <a:ea typeface="Times"/>
                <a:cs typeface="Times"/>
                <a:sym typeface="Times"/>
              </a:rPr>
              <a:t>A</a:t>
            </a:r>
            <a:r>
              <a:rPr lang="it-IT" altLang="zh-CN" dirty="0">
                <a:latin typeface="Times"/>
                <a:ea typeface="Times"/>
                <a:cs typeface="Times"/>
                <a:sym typeface="Times"/>
              </a:rPr>
              <a:t>(</a:t>
            </a:r>
            <a:r>
              <a:rPr lang="it-IT" altLang="zh-CN" baseline="-20250" dirty="0">
                <a:latin typeface="Times"/>
                <a:ea typeface="Times"/>
                <a:cs typeface="Times"/>
                <a:sym typeface="Times"/>
              </a:rPr>
              <a:t> </a:t>
            </a:r>
            <a:r>
              <a:rPr lang="it-IT" altLang="zh-CN" i="1" dirty="0">
                <a:latin typeface="Times"/>
                <a:ea typeface="Times"/>
                <a:cs typeface="Times"/>
                <a:sym typeface="Times"/>
              </a:rPr>
              <a:t>i</a:t>
            </a:r>
            <a:r>
              <a:rPr lang="it-IT" altLang="zh-CN" baseline="-20250" dirty="0">
                <a:latin typeface="Times"/>
                <a:ea typeface="Times"/>
                <a:cs typeface="Times"/>
                <a:sym typeface="Times"/>
              </a:rPr>
              <a:t> </a:t>
            </a:r>
            <a:r>
              <a:rPr lang="it-IT" altLang="zh-CN" dirty="0">
                <a:latin typeface="Times"/>
                <a:ea typeface="Times"/>
                <a:cs typeface="Times"/>
                <a:sym typeface="Times"/>
              </a:rPr>
              <a:t>)</a:t>
            </a:r>
            <a:r>
              <a:rPr lang="it-IT" altLang="zh-CN" i="1" dirty="0">
                <a:latin typeface="Times"/>
                <a:ea typeface="Times"/>
                <a:cs typeface="Times"/>
                <a:sym typeface="Times"/>
              </a:rPr>
              <a:t>	</a:t>
            </a:r>
            <a:r>
              <a:rPr lang="it-IT" altLang="zh-CN" dirty="0">
                <a:latin typeface="Times"/>
                <a:ea typeface="Times"/>
                <a:cs typeface="Times"/>
                <a:sym typeface="Times"/>
              </a:rPr>
              <a:t>=</a:t>
            </a:r>
            <a:r>
              <a:rPr lang="it-IT" altLang="zh-CN" i="1" dirty="0">
                <a:latin typeface="Times"/>
                <a:ea typeface="Times"/>
                <a:cs typeface="Times"/>
                <a:sym typeface="Times"/>
              </a:rPr>
              <a:t>  A</a:t>
            </a:r>
            <a:r>
              <a:rPr lang="it-IT" altLang="zh-CN" i="1" baseline="-20250" dirty="0">
                <a:latin typeface="Times"/>
                <a:ea typeface="Times"/>
                <a:cs typeface="Times"/>
                <a:sym typeface="Times"/>
              </a:rPr>
              <a:t>even</a:t>
            </a:r>
            <a:r>
              <a:rPr lang="it-IT" altLang="zh-CN" dirty="0">
                <a:latin typeface="Times"/>
                <a:ea typeface="Times"/>
                <a:cs typeface="Times"/>
                <a:sym typeface="Times"/>
              </a:rPr>
              <a:t>(</a:t>
            </a:r>
            <a:r>
              <a:rPr lang="it-IT" altLang="zh-CN" i="1" dirty="0">
                <a:latin typeface="Times"/>
                <a:ea typeface="Times"/>
                <a:cs typeface="Times"/>
                <a:sym typeface="Times"/>
              </a:rPr>
              <a:t>−</a:t>
            </a:r>
            <a:r>
              <a:rPr lang="it-IT" altLang="zh-CN" dirty="0">
                <a:latin typeface="Times"/>
                <a:ea typeface="Times"/>
                <a:cs typeface="Times"/>
                <a:sym typeface="Times"/>
              </a:rPr>
              <a:t>1) </a:t>
            </a:r>
            <a:r>
              <a:rPr lang="it-IT" altLang="zh-CN" i="1" dirty="0">
                <a:latin typeface="Times"/>
                <a:ea typeface="Times"/>
                <a:cs typeface="Times"/>
                <a:sym typeface="Times"/>
              </a:rPr>
              <a:t>+i</a:t>
            </a:r>
            <a:r>
              <a:rPr lang="it-IT" altLang="zh-CN" i="1" spc="239" dirty="0">
                <a:latin typeface="Times"/>
                <a:ea typeface="Times"/>
                <a:cs typeface="Times"/>
                <a:sym typeface="Times"/>
              </a:rPr>
              <a:t> </a:t>
            </a:r>
            <a:r>
              <a:rPr lang="it-IT" altLang="zh-CN" i="1" dirty="0">
                <a:latin typeface="Times"/>
                <a:ea typeface="Times"/>
                <a:cs typeface="Times"/>
                <a:sym typeface="Times"/>
              </a:rPr>
              <a:t>A</a:t>
            </a:r>
            <a:r>
              <a:rPr lang="it-IT" altLang="zh-CN" i="1" baseline="-20250" dirty="0">
                <a:latin typeface="Times"/>
                <a:ea typeface="Times"/>
                <a:cs typeface="Times"/>
                <a:sym typeface="Times"/>
              </a:rPr>
              <a:t>odd</a:t>
            </a:r>
            <a:r>
              <a:rPr lang="it-IT" altLang="zh-CN" dirty="0">
                <a:latin typeface="Times"/>
                <a:ea typeface="Times"/>
                <a:cs typeface="Times"/>
                <a:sym typeface="Times"/>
              </a:rPr>
              <a:t>(</a:t>
            </a:r>
            <a:r>
              <a:rPr lang="it-IT" altLang="zh-CN" i="1" dirty="0">
                <a:latin typeface="Times"/>
                <a:ea typeface="Times"/>
                <a:cs typeface="Times"/>
                <a:sym typeface="Times"/>
              </a:rPr>
              <a:t>−</a:t>
            </a:r>
            <a:r>
              <a:rPr lang="it-IT" altLang="zh-CN" dirty="0">
                <a:latin typeface="Times"/>
                <a:ea typeface="Times"/>
                <a:cs typeface="Times"/>
                <a:sym typeface="Times"/>
              </a:rPr>
              <a:t>1)</a:t>
            </a:r>
            <a:r>
              <a:rPr lang="it-IT" altLang="zh-CN" i="1" dirty="0">
                <a:latin typeface="Times"/>
                <a:ea typeface="Times"/>
                <a:cs typeface="Times"/>
                <a:sym typeface="Times"/>
              </a:rPr>
              <a:t>. </a:t>
            </a:r>
          </a:p>
          <a:p>
            <a:pPr lvl="1"/>
            <a:r>
              <a:rPr lang="it-IT" altLang="zh-CN" i="1" dirty="0">
                <a:latin typeface="Times"/>
                <a:ea typeface="Times"/>
                <a:cs typeface="Times"/>
                <a:sym typeface="Times"/>
              </a:rPr>
              <a:t>A</a:t>
            </a:r>
            <a:r>
              <a:rPr lang="it-IT" altLang="zh-CN" dirty="0">
                <a:latin typeface="Times"/>
                <a:ea typeface="Times"/>
                <a:cs typeface="Times"/>
                <a:sym typeface="Times"/>
              </a:rPr>
              <a:t>(</a:t>
            </a:r>
            <a:r>
              <a:rPr lang="it-IT" altLang="zh-CN" baseline="-20250" dirty="0">
                <a:latin typeface="Times"/>
                <a:ea typeface="Times"/>
                <a:cs typeface="Times"/>
                <a:sym typeface="Times"/>
              </a:rPr>
              <a:t> </a:t>
            </a:r>
            <a:r>
              <a:rPr lang="it-IT" altLang="zh-CN" i="1" dirty="0">
                <a:latin typeface="Times"/>
                <a:ea typeface="Times"/>
                <a:cs typeface="Times"/>
                <a:sym typeface="Times"/>
              </a:rPr>
              <a:t>−i</a:t>
            </a:r>
            <a:r>
              <a:rPr lang="it-IT" altLang="zh-CN" baseline="-20250" dirty="0">
                <a:latin typeface="Times"/>
                <a:ea typeface="Times"/>
                <a:cs typeface="Times"/>
                <a:sym typeface="Times"/>
              </a:rPr>
              <a:t> </a:t>
            </a:r>
            <a:r>
              <a:rPr lang="it-IT" altLang="zh-CN" dirty="0">
                <a:latin typeface="Times"/>
                <a:ea typeface="Times"/>
                <a:cs typeface="Times"/>
                <a:sym typeface="Times"/>
              </a:rPr>
              <a:t>)</a:t>
            </a:r>
            <a:r>
              <a:rPr lang="it-IT" altLang="zh-CN" i="1" dirty="0">
                <a:latin typeface="Times"/>
                <a:ea typeface="Times"/>
                <a:cs typeface="Times"/>
                <a:sym typeface="Times"/>
              </a:rPr>
              <a:t>	</a:t>
            </a:r>
            <a:r>
              <a:rPr lang="it-IT" altLang="zh-CN" dirty="0">
                <a:latin typeface="Times"/>
                <a:ea typeface="Times"/>
                <a:cs typeface="Times"/>
                <a:sym typeface="Times"/>
              </a:rPr>
              <a:t>=</a:t>
            </a:r>
            <a:r>
              <a:rPr lang="it-IT" altLang="zh-CN" i="1" dirty="0">
                <a:latin typeface="Times"/>
                <a:ea typeface="Times"/>
                <a:cs typeface="Times"/>
                <a:sym typeface="Times"/>
              </a:rPr>
              <a:t>  A</a:t>
            </a:r>
            <a:r>
              <a:rPr lang="it-IT" altLang="zh-CN" i="1" baseline="-20250" dirty="0">
                <a:latin typeface="Times"/>
                <a:ea typeface="Times"/>
                <a:cs typeface="Times"/>
                <a:sym typeface="Times"/>
              </a:rPr>
              <a:t>even</a:t>
            </a:r>
            <a:r>
              <a:rPr lang="it-IT" altLang="zh-CN" dirty="0">
                <a:latin typeface="Times"/>
                <a:ea typeface="Times"/>
                <a:cs typeface="Times"/>
                <a:sym typeface="Times"/>
              </a:rPr>
              <a:t>(</a:t>
            </a:r>
            <a:r>
              <a:rPr lang="it-IT" altLang="zh-CN" i="1" dirty="0">
                <a:latin typeface="Times"/>
                <a:ea typeface="Times"/>
                <a:cs typeface="Times"/>
                <a:sym typeface="Times"/>
              </a:rPr>
              <a:t>−</a:t>
            </a:r>
            <a:r>
              <a:rPr lang="it-IT" altLang="zh-CN" dirty="0">
                <a:latin typeface="Times"/>
                <a:ea typeface="Times"/>
                <a:cs typeface="Times"/>
                <a:sym typeface="Times"/>
              </a:rPr>
              <a:t>1)</a:t>
            </a:r>
            <a:r>
              <a:rPr lang="it-IT" altLang="zh-CN" i="1" spc="192" dirty="0">
                <a:latin typeface="Times"/>
                <a:ea typeface="Times"/>
                <a:cs typeface="Times"/>
                <a:sym typeface="Times"/>
              </a:rPr>
              <a:t> </a:t>
            </a:r>
            <a:r>
              <a:rPr lang="it-IT" altLang="zh-CN" i="1" dirty="0">
                <a:latin typeface="Times"/>
                <a:ea typeface="Times"/>
                <a:cs typeface="Times"/>
                <a:sym typeface="Times"/>
              </a:rPr>
              <a:t>–i</a:t>
            </a:r>
            <a:r>
              <a:rPr lang="it-IT" altLang="zh-CN" i="1" spc="239" dirty="0">
                <a:latin typeface="Times"/>
                <a:ea typeface="Times"/>
                <a:cs typeface="Times"/>
                <a:sym typeface="Times"/>
              </a:rPr>
              <a:t> </a:t>
            </a:r>
            <a:r>
              <a:rPr lang="it-IT" altLang="zh-CN" i="1" dirty="0">
                <a:latin typeface="Times"/>
                <a:ea typeface="Times"/>
                <a:cs typeface="Times"/>
                <a:sym typeface="Times"/>
              </a:rPr>
              <a:t>A</a:t>
            </a:r>
            <a:r>
              <a:rPr lang="it-IT" altLang="zh-CN" i="1" baseline="-20250" dirty="0">
                <a:latin typeface="Times"/>
                <a:ea typeface="Times"/>
                <a:cs typeface="Times"/>
                <a:sym typeface="Times"/>
              </a:rPr>
              <a:t>odd</a:t>
            </a:r>
            <a:r>
              <a:rPr lang="it-IT" altLang="zh-CN" dirty="0">
                <a:latin typeface="Times"/>
                <a:ea typeface="Times"/>
                <a:cs typeface="Times"/>
                <a:sym typeface="Times"/>
              </a:rPr>
              <a:t>(</a:t>
            </a:r>
            <a:r>
              <a:rPr lang="it-IT" altLang="zh-CN" i="1" dirty="0">
                <a:latin typeface="Times"/>
                <a:ea typeface="Times"/>
                <a:cs typeface="Times"/>
                <a:sym typeface="Times"/>
              </a:rPr>
              <a:t>−</a:t>
            </a:r>
            <a:r>
              <a:rPr lang="it-IT" altLang="zh-CN" dirty="0">
                <a:latin typeface="Times"/>
                <a:ea typeface="Times"/>
                <a:cs typeface="Times"/>
                <a:sym typeface="Times"/>
              </a:rPr>
              <a:t>1)</a:t>
            </a:r>
            <a:r>
              <a:rPr lang="it-IT" altLang="zh-CN" i="1" dirty="0">
                <a:latin typeface="Times"/>
                <a:ea typeface="Times"/>
                <a:cs typeface="Times"/>
                <a:sym typeface="Times"/>
              </a:rPr>
              <a:t>.</a:t>
            </a:r>
          </a:p>
          <a:p>
            <a:endParaRPr lang="zh-CN" altLang="en-US" dirty="0"/>
          </a:p>
        </p:txBody>
      </p:sp>
      <p:grpSp>
        <p:nvGrpSpPr>
          <p:cNvPr id="4" name="Group"/>
          <p:cNvGrpSpPr/>
          <p:nvPr/>
        </p:nvGrpSpPr>
        <p:grpSpPr>
          <a:xfrm>
            <a:off x="4932040" y="4869161"/>
            <a:ext cx="644740" cy="1183880"/>
            <a:chOff x="67791" y="-195437"/>
            <a:chExt cx="1037547" cy="871261"/>
          </a:xfrm>
        </p:grpSpPr>
        <p:sp>
          <p:nvSpPr>
            <p:cNvPr id="6" name="Line"/>
            <p:cNvSpPr/>
            <p:nvPr/>
          </p:nvSpPr>
          <p:spPr>
            <a:xfrm>
              <a:off x="222096" y="240194"/>
              <a:ext cx="883242" cy="0"/>
            </a:xfrm>
            <a:prstGeom prst="line">
              <a:avLst/>
            </a:prstGeom>
            <a:noFill/>
            <a:ln w="25400" cap="flat">
              <a:solidFill>
                <a:srgbClr val="000000"/>
              </a:solidFill>
              <a:prstDash val="solid"/>
              <a:miter lim="400000"/>
              <a:headEnd type="stealth" w="med" len="med"/>
            </a:ln>
            <a:effectLst/>
          </p:spPr>
          <p:txBody>
            <a:bodyPr wrap="square" lIns="50800" tIns="50800" rIns="50800" bIns="50800" numCol="1" anchor="ctr">
              <a:noAutofit/>
            </a:bodyPr>
            <a:lstStyle/>
            <a:p>
              <a:pPr algn="l" defTabSz="457200">
                <a:lnSpc>
                  <a:spcPct val="100000"/>
                </a:lnSpc>
                <a:buClrTx/>
                <a:buFontTx/>
                <a:tabLst/>
                <a:defRPr sz="1200">
                  <a:solidFill>
                    <a:srgbClr val="000000"/>
                  </a:solidFill>
                </a:defRPr>
              </a:pPr>
              <a:endParaRPr/>
            </a:p>
          </p:txBody>
        </p:sp>
        <p:sp>
          <p:nvSpPr>
            <p:cNvPr id="7" name="Line"/>
            <p:cNvSpPr/>
            <p:nvPr/>
          </p:nvSpPr>
          <p:spPr>
            <a:xfrm flipH="1">
              <a:off x="67791" y="-195437"/>
              <a:ext cx="2" cy="87126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l" defTabSz="457200">
                <a:lnSpc>
                  <a:spcPct val="100000"/>
                </a:lnSpc>
                <a:buClrTx/>
                <a:buFontTx/>
                <a:tabLst/>
                <a:defRPr sz="1200">
                  <a:solidFill>
                    <a:srgbClr val="000000"/>
                  </a:solidFill>
                </a:defRPr>
              </a:pPr>
              <a:endParaRPr/>
            </a:p>
          </p:txBody>
        </p:sp>
      </p:grpSp>
      <p:grpSp>
        <p:nvGrpSpPr>
          <p:cNvPr id="8" name="Group"/>
          <p:cNvGrpSpPr/>
          <p:nvPr/>
        </p:nvGrpSpPr>
        <p:grpSpPr>
          <a:xfrm>
            <a:off x="5680038" y="2055122"/>
            <a:ext cx="3073598" cy="344146"/>
            <a:chOff x="-1168022" y="39775"/>
            <a:chExt cx="3073597" cy="344143"/>
          </a:xfrm>
        </p:grpSpPr>
        <p:sp>
          <p:nvSpPr>
            <p:cNvPr id="9" name="we get to choose which ones!"/>
            <p:cNvSpPr txBox="1"/>
            <p:nvPr/>
          </p:nvSpPr>
          <p:spPr>
            <a:xfrm>
              <a:off x="-1168022" y="106921"/>
              <a:ext cx="3073597"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r>
                <a:rPr lang="en-US" dirty="0">
                  <a:solidFill>
                    <a:srgbClr val="C00000"/>
                  </a:solidFill>
                </a:rPr>
                <a:t>W</a:t>
              </a:r>
              <a:r>
                <a:rPr dirty="0">
                  <a:solidFill>
                    <a:srgbClr val="C00000"/>
                  </a:solidFill>
                </a:rPr>
                <a:t>e get to choose which ones!</a:t>
              </a:r>
            </a:p>
          </p:txBody>
        </p:sp>
        <p:sp>
          <p:nvSpPr>
            <p:cNvPr id="10" name="Line"/>
            <p:cNvSpPr/>
            <p:nvPr/>
          </p:nvSpPr>
          <p:spPr>
            <a:xfrm>
              <a:off x="-259836" y="39775"/>
              <a:ext cx="528195" cy="1"/>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1" name="Can evaluate polynomial of degree n-1 at 4 points by evaluating two polynomials of degree ½n - 1 at only 2 points."/>
          <p:cNvSpPr txBox="1"/>
          <p:nvPr/>
        </p:nvSpPr>
        <p:spPr>
          <a:xfrm>
            <a:off x="5796136" y="5157192"/>
            <a:ext cx="3024336" cy="13849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l">
              <a:defRPr sz="1800" b="1">
                <a:solidFill>
                  <a:srgbClr val="000000"/>
                </a:solidFill>
                <a:latin typeface="Lucida Grande"/>
                <a:ea typeface="Lucida Grande"/>
                <a:cs typeface="Lucida Grande"/>
                <a:sym typeface="Lucida Grande"/>
              </a:defRPr>
            </a:pPr>
            <a:r>
              <a:rPr dirty="0"/>
              <a:t>Can evaluate polynomial of degree n-1</a:t>
            </a:r>
            <a:r>
              <a:rPr lang="en-US" dirty="0"/>
              <a:t> </a:t>
            </a:r>
            <a:r>
              <a:rPr dirty="0"/>
              <a:t>at 4 points by evaluating two polynomials of degree ½n - 1 at only 2 points.</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6886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2203"/>
            <a:ext cx="8229600" cy="1143000"/>
          </a:xfrm>
        </p:spPr>
        <p:txBody>
          <a:bodyPr/>
          <a:lstStyle/>
          <a:p>
            <a:r>
              <a:rPr lang="en-US" altLang="zh-CN" dirty="0"/>
              <a:t>Master Theorem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68760"/>
                <a:ext cx="8229600" cy="4525963"/>
              </a:xfrm>
            </p:spPr>
            <p:txBody>
              <a:bodyPr/>
              <a:lstStyle/>
              <a:p>
                <a:r>
                  <a:rPr lang="en-US" altLang="zh-CN" sz="2800" dirty="0"/>
                  <a:t>If </a:t>
                </a:r>
                <a14:m>
                  <m:oMath xmlns:m="http://schemas.openxmlformats.org/officeDocument/2006/math">
                    <m:r>
                      <a:rPr lang="en-US" altLang="zh-CN" sz="2800" i="1" smtClean="0">
                        <a:solidFill>
                          <a:schemeClr val="tx1"/>
                        </a:solidFill>
                        <a:latin typeface="Cambria Math" panose="02040503050406030204" pitchFamily="18" charset="0"/>
                      </a:rPr>
                      <m:t>𝑇</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𝑛</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𝑎𝑇</m:t>
                    </m:r>
                    <m:d>
                      <m:dPr>
                        <m:ctrlPr>
                          <a:rPr lang="en-US" altLang="zh-CN" sz="2800" i="1">
                            <a:solidFill>
                              <a:schemeClr val="tx1"/>
                            </a:solidFill>
                            <a:latin typeface="Cambria Math" panose="02040503050406030204" pitchFamily="18" charset="0"/>
                          </a:rPr>
                        </m:ctrlPr>
                      </m:dPr>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𝑛</m:t>
                            </m:r>
                          </m:num>
                          <m:den>
                            <m:r>
                              <a:rPr lang="en-US" altLang="zh-CN" sz="2800" i="1">
                                <a:solidFill>
                                  <a:schemeClr val="tx1"/>
                                </a:solidFill>
                                <a:latin typeface="Cambria Math" panose="02040503050406030204" pitchFamily="18" charset="0"/>
                              </a:rPr>
                              <m:t>𝑏</m:t>
                            </m:r>
                          </m:den>
                        </m:f>
                      </m:e>
                    </m:d>
                    <m:r>
                      <a:rPr lang="en-US" altLang="zh-CN" sz="2800" i="1">
                        <a:solidFill>
                          <a:schemeClr val="tx1"/>
                        </a:solidFill>
                        <a:latin typeface="Cambria Math" panose="02040503050406030204" pitchFamily="18" charset="0"/>
                      </a:rPr>
                      <m:t>+</m:t>
                    </m:r>
                    <m:r>
                      <m:rPr>
                        <m:sty m:val="p"/>
                      </m:rPr>
                      <a:rPr lang="el-GR" altLang="zh-CN" sz="2800" i="1">
                        <a:solidFill>
                          <a:schemeClr val="tx1"/>
                        </a:solidFill>
                        <a:latin typeface="Cambria Math" panose="02040503050406030204" pitchFamily="18" charset="0"/>
                        <a:ea typeface="Cambria Math" panose="02040503050406030204" pitchFamily="18" charset="0"/>
                      </a:rPr>
                      <m:t>Θ</m:t>
                    </m:r>
                    <m:r>
                      <a:rPr lang="en-US" altLang="zh-CN" sz="2800" i="1">
                        <a:solidFill>
                          <a:schemeClr val="tx1"/>
                        </a:solidFill>
                        <a:latin typeface="Cambria Math" panose="02040503050406030204" pitchFamily="18" charset="0"/>
                        <a:ea typeface="Cambria Math" panose="02040503050406030204" pitchFamily="18" charset="0"/>
                      </a:rPr>
                      <m:t>(</m:t>
                    </m:r>
                    <m:r>
                      <a:rPr lang="en-US" altLang="zh-CN" sz="2800" i="1">
                        <a:solidFill>
                          <a:schemeClr val="tx1"/>
                        </a:solidFill>
                        <a:latin typeface="Cambria Math" panose="02040503050406030204" pitchFamily="18" charset="0"/>
                      </a:rPr>
                      <m:t>𝑛</m:t>
                    </m:r>
                    <m:r>
                      <a:rPr lang="en-US" altLang="zh-CN" sz="2800" i="1" baseline="30000">
                        <a:solidFill>
                          <a:schemeClr val="tx1"/>
                        </a:solidFill>
                        <a:latin typeface="Cambria Math" panose="02040503050406030204" pitchFamily="18" charset="0"/>
                      </a:rPr>
                      <m:t>𝑑</m:t>
                    </m:r>
                    <m:r>
                      <a:rPr lang="en-US" altLang="zh-CN" sz="2800" i="1">
                        <a:solidFill>
                          <a:schemeClr val="tx1"/>
                        </a:solidFill>
                        <a:latin typeface="Cambria Math" panose="02040503050406030204" pitchFamily="18" charset="0"/>
                      </a:rPr>
                      <m:t>)</m:t>
                    </m:r>
                  </m:oMath>
                </a14:m>
                <a:r>
                  <a:rPr lang="zh-CN" altLang="en-US" sz="2800" dirty="0">
                    <a:solidFill>
                      <a:schemeClr val="tx1"/>
                    </a:solidFill>
                  </a:rPr>
                  <a:t> </a:t>
                </a:r>
                <a:r>
                  <a:rPr lang="en-US" altLang="zh-CN" sz="2800" dirty="0"/>
                  <a:t>for constants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&gt;0, </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&gt;1, </m:t>
                    </m:r>
                    <m:r>
                      <a:rPr lang="en-US" altLang="zh-CN" sz="2800" b="0" i="1" smtClean="0">
                        <a:latin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≥0</m:t>
                    </m:r>
                  </m:oMath>
                </a14:m>
                <a:r>
                  <a:rPr lang="en-US" altLang="zh-CN" sz="2800" dirty="0">
                    <a:solidFill>
                      <a:schemeClr val="tx1"/>
                    </a:solidFill>
                  </a:rPr>
                  <a:t>, then:</a:t>
                </a:r>
                <a:endParaRPr lang="en-US" altLang="zh-CN" sz="2800"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panose="02040503050406030204" pitchFamily="18" charset="0"/>
                        </a:rPr>
                        <m:t>𝑇</m:t>
                      </m:r>
                      <m:d>
                        <m:dPr>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panose="02040503050406030204" pitchFamily="18" charset="0"/>
                            </a:rPr>
                            <m:t>𝑛</m:t>
                          </m:r>
                        </m:e>
                      </m:d>
                      <m:r>
                        <a:rPr lang="en-US" altLang="zh-CN" sz="2800" b="0" i="1" smtClean="0">
                          <a:solidFill>
                            <a:schemeClr val="tx1"/>
                          </a:solidFill>
                          <a:latin typeface="Cambria Math" panose="02040503050406030204" pitchFamily="18" charset="0"/>
                        </a:rPr>
                        <m:t>=</m:t>
                      </m:r>
                      <m:d>
                        <m:dPr>
                          <m:begChr m:val="{"/>
                          <m:endChr m:val=""/>
                          <m:ctrlPr>
                            <a:rPr lang="en-US" altLang="zh-CN" sz="2800" b="0" i="1" smtClean="0">
                              <a:solidFill>
                                <a:schemeClr val="tx1"/>
                              </a:solidFill>
                              <a:latin typeface="Cambria Math" panose="02040503050406030204" pitchFamily="18" charset="0"/>
                            </a:rPr>
                          </m:ctrlPr>
                        </m:dPr>
                        <m:e>
                          <m:m>
                            <m:mPr>
                              <m:mcs>
                                <m:mc>
                                  <m:mcPr>
                                    <m:count m:val="2"/>
                                    <m:mcJc m:val="center"/>
                                  </m:mcPr>
                                </m:mc>
                              </m:mcs>
                              <m:ctrlPr>
                                <a:rPr lang="en-US" altLang="zh-CN" sz="2800" b="0" i="1" smtClean="0">
                                  <a:solidFill>
                                    <a:schemeClr val="tx1"/>
                                  </a:solidFill>
                                  <a:latin typeface="Cambria Math" panose="02040503050406030204" pitchFamily="18" charset="0"/>
                                </a:rPr>
                              </m:ctrlPr>
                            </m:mPr>
                            <m:mr>
                              <m:e>
                                <m:r>
                                  <m:rPr>
                                    <m:sty m:val="p"/>
                                  </m:rPr>
                                  <a:rPr lang="el-GR" altLang="zh-CN" sz="2800" i="1">
                                    <a:latin typeface="Cambria Math" panose="02040503050406030204" pitchFamily="18" charset="0"/>
                                    <a:ea typeface="Cambria Math" panose="02040503050406030204" pitchFamily="18" charset="0"/>
                                  </a:rPr>
                                  <m:t>Θ</m:t>
                                </m:r>
                                <m:r>
                                  <a:rPr lang="en-US" altLang="zh-CN" sz="2800" b="0" i="1" smtClean="0">
                                    <a:solidFill>
                                      <a:schemeClr val="tx1"/>
                                    </a:solidFill>
                                    <a:latin typeface="Cambria Math" panose="02040503050406030204" pitchFamily="18" charset="0"/>
                                  </a:rPr>
                                  <m:t>(</m:t>
                                </m:r>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𝑛</m:t>
                                    </m:r>
                                  </m:e>
                                  <m:sup>
                                    <m:r>
                                      <a:rPr lang="en-US" altLang="zh-CN" sz="2800" b="0" i="1" smtClean="0">
                                        <a:solidFill>
                                          <a:schemeClr val="tx1"/>
                                        </a:solidFill>
                                        <a:latin typeface="Cambria Math" panose="02040503050406030204" pitchFamily="18" charset="0"/>
                                      </a:rPr>
                                      <m:t>𝑑</m:t>
                                    </m:r>
                                  </m:sup>
                                </m:sSup>
                                <m:r>
                                  <m:rPr>
                                    <m:brk m:alnAt="7"/>
                                  </m:rPr>
                                  <a:rPr lang="en-US" altLang="zh-CN" sz="2800" b="0" i="1" smtClean="0">
                                    <a:solidFill>
                                      <a:schemeClr val="tx1"/>
                                    </a:solidFill>
                                    <a:latin typeface="Cambria Math" panose="02040503050406030204" pitchFamily="18" charset="0"/>
                                  </a:rPr>
                                  <m:t>)</m:t>
                                </m:r>
                              </m:e>
                              <m:e>
                                <m:r>
                                  <a:rPr lang="en-US" altLang="zh-CN" sz="2800" b="0" i="1" smtClean="0">
                                    <a:solidFill>
                                      <a:schemeClr val="tx1"/>
                                    </a:solidFill>
                                    <a:latin typeface="Cambria Math" panose="02040503050406030204" pitchFamily="18" charset="0"/>
                                  </a:rPr>
                                  <m:t>𝑖𝑓</m:t>
                                </m:r>
                                <m:r>
                                  <a:rPr lang="en-US" altLang="zh-CN" sz="2800" b="0" i="1" smtClean="0">
                                    <a:solidFill>
                                      <a:schemeClr val="tx1"/>
                                    </a:solidFill>
                                    <a:latin typeface="Cambria Math" panose="02040503050406030204" pitchFamily="18" charset="0"/>
                                  </a:rPr>
                                  <m:t> </m:t>
                                </m:r>
                                <m:r>
                                  <a:rPr lang="en-US" altLang="zh-CN" sz="2800" b="0" i="1" smtClean="0">
                                    <a:solidFill>
                                      <a:schemeClr val="tx1"/>
                                    </a:solidFill>
                                    <a:latin typeface="Cambria Math" panose="02040503050406030204" pitchFamily="18" charset="0"/>
                                  </a:rPr>
                                  <m:t>𝑑</m:t>
                                </m:r>
                                <m:r>
                                  <a:rPr lang="en-US" altLang="zh-CN" sz="2800" b="0" i="1" smtClean="0">
                                    <a:solidFill>
                                      <a:schemeClr val="tx1"/>
                                    </a:solidFill>
                                    <a:latin typeface="Cambria Math" panose="02040503050406030204" pitchFamily="18" charset="0"/>
                                  </a:rPr>
                                  <m:t>&gt;</m:t>
                                </m:r>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e>
                            </m:mr>
                            <m:mr>
                              <m:e>
                                <m:r>
                                  <m:rPr>
                                    <m:sty m:val="p"/>
                                  </m:rPr>
                                  <a:rPr lang="el-GR" altLang="zh-CN" sz="2800" i="1">
                                    <a:latin typeface="Cambria Math" panose="02040503050406030204" pitchFamily="18" charset="0"/>
                                    <a:ea typeface="Cambria Math" panose="02040503050406030204" pitchFamily="18" charset="0"/>
                                  </a:rPr>
                                  <m:t>Θ</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𝑑</m:t>
                                    </m:r>
                                  </m:sup>
                                </m:sSup>
                                <m:r>
                                  <a:rPr lang="en-US" altLang="zh-CN" sz="2800" b="0" i="1" smtClean="0">
                                    <a:latin typeface="Cambria Math" panose="02040503050406030204" pitchFamily="18" charset="0"/>
                                  </a:rPr>
                                  <m:t>𝑙𝑜𝑔𝑛</m:t>
                                </m:r>
                                <m:r>
                                  <m:rPr>
                                    <m:brk m:alnAt="7"/>
                                  </m:rPr>
                                  <a:rPr lang="en-US" altLang="zh-CN" sz="2800" i="1">
                                    <a:latin typeface="Cambria Math" panose="02040503050406030204" pitchFamily="18" charset="0"/>
                                  </a:rPr>
                                  <m:t>)</m:t>
                                </m:r>
                              </m:e>
                              <m:e>
                                <m:r>
                                  <a:rPr lang="en-US" altLang="zh-CN" sz="2800" i="1">
                                    <a:latin typeface="Cambria Math" panose="02040503050406030204" pitchFamily="18" charset="0"/>
                                  </a:rPr>
                                  <m:t>𝑖𝑓</m:t>
                                </m:r>
                                <m:r>
                                  <a:rPr lang="en-US" altLang="zh-CN" sz="2800" i="1">
                                    <a:latin typeface="Cambria Math" panose="02040503050406030204" pitchFamily="18" charset="0"/>
                                  </a:rPr>
                                  <m:t> </m:t>
                                </m:r>
                                <m:r>
                                  <a:rPr lang="en-US" altLang="zh-CN" sz="2800" i="1">
                                    <a:latin typeface="Cambria Math" panose="02040503050406030204" pitchFamily="18" charset="0"/>
                                  </a:rPr>
                                  <m:t>𝑑</m:t>
                                </m:r>
                                <m:r>
                                  <a:rPr lang="en-US" altLang="zh-CN" sz="2800" b="0" i="1" smtClean="0">
                                    <a:latin typeface="Cambria Math" panose="02040503050406030204" pitchFamily="18" charset="0"/>
                                  </a:rPr>
                                  <m:t>=</m:t>
                                </m:r>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e>
                            </m:mr>
                            <m:mr>
                              <m:e>
                                <m:r>
                                  <m:rPr>
                                    <m:sty m:val="p"/>
                                  </m:rPr>
                                  <a:rPr lang="el-GR" altLang="zh-CN" sz="2800" i="1">
                                    <a:latin typeface="Cambria Math" panose="02040503050406030204" pitchFamily="18" charset="0"/>
                                    <a:ea typeface="Cambria Math" panose="02040503050406030204" pitchFamily="18" charset="0"/>
                                  </a:rPr>
                                  <m:t>Θ</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sup>
                                </m:sSup>
                                <m:r>
                                  <a:rPr lang="en-US" altLang="zh-CN" sz="2800" i="1">
                                    <a:latin typeface="Cambria Math" panose="02040503050406030204" pitchFamily="18" charset="0"/>
                                  </a:rPr>
                                  <m:t>)</m:t>
                                </m:r>
                              </m:e>
                              <m:e>
                                <m:r>
                                  <a:rPr lang="en-US" altLang="zh-CN" sz="2800" i="1">
                                    <a:latin typeface="Cambria Math" panose="02040503050406030204" pitchFamily="18" charset="0"/>
                                  </a:rPr>
                                  <m:t>𝑖𝑓</m:t>
                                </m:r>
                                <m:r>
                                  <a:rPr lang="en-US" altLang="zh-CN" sz="2800" i="1">
                                    <a:latin typeface="Cambria Math" panose="02040503050406030204" pitchFamily="18" charset="0"/>
                                  </a:rPr>
                                  <m:t> </m:t>
                                </m:r>
                                <m:r>
                                  <a:rPr lang="en-US" altLang="zh-CN" sz="2800" i="1">
                                    <a:latin typeface="Cambria Math" panose="02040503050406030204" pitchFamily="18" charset="0"/>
                                  </a:rPr>
                                  <m:t>𝑑</m:t>
                                </m:r>
                                <m:r>
                                  <a:rPr lang="en-US" altLang="zh-CN" sz="2800" b="0" i="1" smtClean="0">
                                    <a:latin typeface="Cambria Math" panose="02040503050406030204" pitchFamily="18" charset="0"/>
                                  </a:rPr>
                                  <m:t>&lt;</m:t>
                                </m:r>
                                <m:r>
                                  <a:rPr lang="en-US" altLang="zh-CN" sz="2800" i="1">
                                    <a:latin typeface="Cambria Math" panose="02040503050406030204" pitchFamily="18" charset="0"/>
                                  </a:rPr>
                                  <m:t>𝑙𝑜𝑔</m:t>
                                </m:r>
                                <m:r>
                                  <a:rPr lang="en-US" altLang="zh-CN" sz="2800" i="1" baseline="-25000">
                                    <a:latin typeface="Cambria Math" panose="02040503050406030204" pitchFamily="18" charset="0"/>
                                  </a:rPr>
                                  <m:t>𝑏</m:t>
                                </m:r>
                                <m:r>
                                  <a:rPr lang="en-US" altLang="zh-CN" sz="2800" i="1">
                                    <a:latin typeface="Cambria Math" panose="02040503050406030204" pitchFamily="18" charset="0"/>
                                  </a:rPr>
                                  <m:t>𝑎</m:t>
                                </m:r>
                              </m:e>
                            </m:mr>
                          </m:m>
                        </m:e>
                      </m:d>
                    </m:oMath>
                  </m:oMathPara>
                </a14:m>
                <a:endParaRPr lang="zh-CN" altLang="en-US" dirty="0">
                  <a:solidFill>
                    <a:schemeClr val="tx1"/>
                  </a:solidFill>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525963"/>
              </a:xfr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2BC289C1-C5CF-4952-9FCB-A2256801E1E1}"/>
                  </a:ext>
                </a:extLst>
              </p:cNvPr>
              <p:cNvSpPr/>
              <p:nvPr/>
            </p:nvSpPr>
            <p:spPr>
              <a:xfrm>
                <a:off x="971600" y="4227232"/>
                <a:ext cx="7996183" cy="2724015"/>
              </a:xfrm>
              <a:prstGeom prst="rect">
                <a:avLst/>
              </a:prstGeom>
            </p:spPr>
            <p:txBody>
              <a:bodyPr wrap="square">
                <a:spAutoFit/>
              </a:bodyPr>
              <a:lstStyle/>
              <a:p>
                <a:r>
                  <a:rPr lang="en-US" altLang="zh-CN" sz="2000" dirty="0"/>
                  <a:t>We study three cases in Master Theorem:</a:t>
                </a:r>
              </a:p>
              <a:p>
                <a:pPr marL="285750" indent="-285750">
                  <a:buFont typeface="Arial" panose="020B0604020202020204" pitchFamily="34" charset="0"/>
                  <a:buChar char="•"/>
                </a:pPr>
                <a:r>
                  <a:rPr lang="en-US" altLang="zh-CN" dirty="0"/>
                  <a:t>Case 1: </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&gt;</m:t>
                    </m:r>
                    <m:r>
                      <a:rPr lang="en-US" altLang="zh-CN" i="1">
                        <a:latin typeface="Cambria Math" panose="02040503050406030204" pitchFamily="18" charset="0"/>
                      </a:rPr>
                      <m:t>𝑙𝑜𝑔</m:t>
                    </m:r>
                    <m:r>
                      <a:rPr lang="en-US" altLang="zh-CN" i="1" baseline="-25000">
                        <a:latin typeface="Cambria Math" panose="02040503050406030204" pitchFamily="18" charset="0"/>
                      </a:rPr>
                      <m:t>𝑏</m:t>
                    </m:r>
                    <m:r>
                      <a:rPr lang="en-US" altLang="zh-CN" i="1">
                        <a:latin typeface="Cambria Math" panose="02040503050406030204" pitchFamily="18" charset="0"/>
                      </a:rPr>
                      <m:t>𝑎</m:t>
                    </m:r>
                  </m:oMath>
                </a14:m>
                <a:r>
                  <a:rPr lang="en-US" altLang="zh-CN" dirty="0">
                    <a:solidFill>
                      <a:srgbClr val="FF0000"/>
                    </a:solidFill>
                  </a:rPr>
                  <a:t> </a:t>
                </a:r>
                <a:r>
                  <a:rPr lang="en-US" altLang="zh-CN" dirty="0"/>
                  <a:t>implies the “work” is decreasing as the level increases, then the total work is dominated by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𝑑</m:t>
                        </m:r>
                      </m:sup>
                    </m:sSup>
                    <m:r>
                      <m:rPr>
                        <m:brk m:alnAt="7"/>
                      </m:rPr>
                      <a:rPr lang="en-US" altLang="zh-CN" i="1">
                        <a:latin typeface="Cambria Math" panose="02040503050406030204" pitchFamily="18" charset="0"/>
                      </a:rPr>
                      <m:t>)</m:t>
                    </m:r>
                  </m:oMath>
                </a14:m>
                <a:r>
                  <a:rPr lang="en-US" altLang="zh-CN" dirty="0"/>
                  <a:t> </a:t>
                </a:r>
              </a:p>
              <a:p>
                <a:pPr marL="285750" indent="-285750">
                  <a:buFont typeface="Arial" panose="020B0604020202020204" pitchFamily="34" charset="0"/>
                  <a:buChar char="•"/>
                </a:pPr>
                <a:r>
                  <a:rPr lang="en-US" altLang="zh-CN" dirty="0"/>
                  <a:t>Case 2: </a:t>
                </a:r>
                <a14:m>
                  <m:oMath xmlns:m="http://schemas.openxmlformats.org/officeDocument/2006/math">
                    <m:r>
                      <a:rPr lang="en-US" altLang="zh-CN" i="1">
                        <a:latin typeface="Cambria Math" panose="02040503050406030204" pitchFamily="18" charset="0"/>
                      </a:rPr>
                      <m:t>𝑑</m:t>
                    </m:r>
                    <m:r>
                      <a:rPr lang="en-US" altLang="zh-CN" b="0" i="1" smtClean="0">
                        <a:latin typeface="Cambria Math" panose="02040503050406030204" pitchFamily="18" charset="0"/>
                      </a:rPr>
                      <m:t>=</m:t>
                    </m:r>
                    <m:r>
                      <a:rPr lang="en-US" altLang="zh-CN" i="1">
                        <a:latin typeface="Cambria Math" panose="02040503050406030204" pitchFamily="18" charset="0"/>
                      </a:rPr>
                      <m:t>𝑙𝑜𝑔</m:t>
                    </m:r>
                    <m:r>
                      <a:rPr lang="en-US" altLang="zh-CN" i="1" baseline="-25000">
                        <a:latin typeface="Cambria Math" panose="02040503050406030204" pitchFamily="18" charset="0"/>
                      </a:rPr>
                      <m:t>𝑏</m:t>
                    </m:r>
                    <m:r>
                      <a:rPr lang="en-US" altLang="zh-CN" i="1">
                        <a:latin typeface="Cambria Math" panose="02040503050406030204" pitchFamily="18" charset="0"/>
                      </a:rPr>
                      <m:t>𝑎</m:t>
                    </m:r>
                  </m:oMath>
                </a14:m>
                <a:r>
                  <a:rPr lang="en-US" altLang="zh-CN" dirty="0">
                    <a:solidFill>
                      <a:srgbClr val="FF0000"/>
                    </a:solidFill>
                  </a:rPr>
                  <a:t> </a:t>
                </a:r>
                <a:r>
                  <a:rPr lang="en-US" altLang="zh-CN" dirty="0"/>
                  <a:t>implies the “work” is almost the same across the levels, then the total work is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d>
                      <m:dPr>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𝑑</m:t>
                            </m:r>
                          </m:sup>
                        </m:sSup>
                        <m:r>
                          <a:rPr lang="en-US" altLang="zh-CN" i="1">
                            <a:latin typeface="Cambria Math" panose="02040503050406030204" pitchFamily="18" charset="0"/>
                          </a:rPr>
                          <m:t>𝑙𝑜𝑔𝑛</m:t>
                        </m:r>
                      </m:e>
                    </m:d>
                  </m:oMath>
                </a14:m>
                <a:endParaRPr lang="en-US" altLang="zh-CN" dirty="0"/>
              </a:p>
              <a:p>
                <a:pPr marL="285750" indent="-285750">
                  <a:buFont typeface="Arial" panose="020B0604020202020204" pitchFamily="34" charset="0"/>
                  <a:buChar char="•"/>
                </a:pPr>
                <a:r>
                  <a:rPr lang="en-US" altLang="zh-CN" dirty="0"/>
                  <a:t>Case 3: </a:t>
                </a:r>
                <a14:m>
                  <m:oMath xmlns:m="http://schemas.openxmlformats.org/officeDocument/2006/math">
                    <m:r>
                      <a:rPr lang="en-US" altLang="zh-CN" i="1">
                        <a:latin typeface="Cambria Math" panose="02040503050406030204" pitchFamily="18" charset="0"/>
                      </a:rPr>
                      <m:t>𝑑</m:t>
                    </m:r>
                    <m:r>
                      <a:rPr lang="en-US" altLang="zh-CN" b="0" i="1" smtClean="0">
                        <a:latin typeface="Cambria Math" panose="02040503050406030204" pitchFamily="18" charset="0"/>
                      </a:rPr>
                      <m:t>&lt;</m:t>
                    </m:r>
                    <m:r>
                      <a:rPr lang="en-US" altLang="zh-CN" i="1">
                        <a:latin typeface="Cambria Math" panose="02040503050406030204" pitchFamily="18" charset="0"/>
                      </a:rPr>
                      <m:t>𝑙𝑜𝑔</m:t>
                    </m:r>
                    <m:r>
                      <a:rPr lang="en-US" altLang="zh-CN" i="1" baseline="-25000">
                        <a:latin typeface="Cambria Math" panose="02040503050406030204" pitchFamily="18" charset="0"/>
                      </a:rPr>
                      <m:t>𝑏</m:t>
                    </m:r>
                    <m:r>
                      <a:rPr lang="en-US" altLang="zh-CN" i="1">
                        <a:latin typeface="Cambria Math" panose="02040503050406030204" pitchFamily="18" charset="0"/>
                      </a:rPr>
                      <m:t>𝑎</m:t>
                    </m:r>
                  </m:oMath>
                </a14:m>
                <a:r>
                  <a:rPr lang="en-US" altLang="zh-CN" dirty="0">
                    <a:solidFill>
                      <a:srgbClr val="FF0000"/>
                    </a:solidFill>
                  </a:rPr>
                  <a:t> </a:t>
                </a:r>
                <a:r>
                  <a:rPr lang="en-US" altLang="zh-CN" dirty="0"/>
                  <a:t>implies the “work” is increasing as the level increases, then the total work is dominated by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𝑙𝑜𝑔</m:t>
                        </m:r>
                        <m:r>
                          <a:rPr lang="en-US" altLang="zh-CN" i="1" baseline="-25000">
                            <a:latin typeface="Cambria Math" panose="02040503050406030204" pitchFamily="18" charset="0"/>
                          </a:rPr>
                          <m:t>𝑏</m:t>
                        </m:r>
                        <m:r>
                          <a:rPr lang="en-US" altLang="zh-CN" i="1">
                            <a:latin typeface="Cambria Math" panose="02040503050406030204" pitchFamily="18" charset="0"/>
                          </a:rPr>
                          <m:t>𝑎</m:t>
                        </m:r>
                      </m:sup>
                    </m:sSup>
                    <m:r>
                      <m:rPr>
                        <m:brk m:alnAt="7"/>
                      </m:rPr>
                      <a:rPr lang="en-US" altLang="zh-CN" i="1">
                        <a:latin typeface="Cambria Math" panose="02040503050406030204" pitchFamily="18" charset="0"/>
                      </a:rPr>
                      <m:t>)</m:t>
                    </m:r>
                  </m:oMath>
                </a14:m>
                <a:r>
                  <a:rPr lang="en-US" altLang="zh-CN" dirty="0"/>
                  <a:t> </a:t>
                </a:r>
              </a:p>
              <a:p>
                <a:endParaRPr lang="en-US" altLang="zh-CN" dirty="0"/>
              </a:p>
              <a:p>
                <a:endParaRPr lang="en-US" altLang="zh-CN" dirty="0"/>
              </a:p>
            </p:txBody>
          </p:sp>
        </mc:Choice>
        <mc:Fallback>
          <p:sp>
            <p:nvSpPr>
              <p:cNvPr id="7" name="矩形 6">
                <a:extLst>
                  <a:ext uri="{FF2B5EF4-FFF2-40B4-BE49-F238E27FC236}">
                    <a16:creationId xmlns:a16="http://schemas.microsoft.com/office/drawing/2014/main" id="{2BC289C1-C5CF-4952-9FCB-A2256801E1E1}"/>
                  </a:ext>
                </a:extLst>
              </p:cNvPr>
              <p:cNvSpPr>
                <a:spLocks noRot="1" noChangeAspect="1" noMove="1" noResize="1" noEditPoints="1" noAdjustHandles="1" noChangeArrowheads="1" noChangeShapeType="1" noTextEdit="1"/>
              </p:cNvSpPr>
              <p:nvPr/>
            </p:nvSpPr>
            <p:spPr>
              <a:xfrm>
                <a:off x="971600" y="4227232"/>
                <a:ext cx="7996183" cy="2724015"/>
              </a:xfrm>
              <a:prstGeom prst="rect">
                <a:avLst/>
              </a:prstGeom>
              <a:blipFill>
                <a:blip r:embed="rId4"/>
                <a:stretch>
                  <a:fillRect l="-762" t="-895" r="-991"/>
                </a:stretch>
              </a:blipFill>
            </p:spPr>
            <p:txBody>
              <a:bodyPr/>
              <a:lstStyle/>
              <a:p>
                <a:r>
                  <a:rPr lang="en-US">
                    <a:noFill/>
                  </a:rPr>
                  <a:t> </a:t>
                </a:r>
              </a:p>
            </p:txBody>
          </p:sp>
        </mc:Fallback>
      </mc:AlternateContent>
      <p:pic>
        <p:nvPicPr>
          <p:cNvPr id="8" name="Picture 7"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30437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Euler’s identity</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Euler’s identity.  </a:t>
            </a:r>
            <a:r>
              <a:rPr lang="en-US" altLang="zh-CN" i="1" spc="240" dirty="0" err="1">
                <a:solidFill>
                  <a:srgbClr val="000000"/>
                </a:solidFill>
                <a:latin typeface="Times"/>
                <a:ea typeface="Times"/>
                <a:cs typeface="Times"/>
                <a:sym typeface="Times"/>
              </a:rPr>
              <a:t>e</a:t>
            </a:r>
            <a:r>
              <a:rPr lang="en-US" altLang="zh-CN" i="1" baseline="45999" dirty="0" err="1">
                <a:solidFill>
                  <a:srgbClr val="000000"/>
                </a:solidFill>
                <a:latin typeface="Times"/>
                <a:ea typeface="Times"/>
                <a:cs typeface="Times"/>
                <a:sym typeface="Times"/>
              </a:rPr>
              <a:t>ix</a:t>
            </a:r>
            <a:r>
              <a:rPr lang="en-US" altLang="zh-CN" i="1" dirty="0">
                <a:solidFill>
                  <a:srgbClr val="000000"/>
                </a:solidFill>
                <a:latin typeface="Times"/>
                <a:ea typeface="Times"/>
                <a:cs typeface="Times"/>
                <a:sym typeface="Times"/>
              </a:rPr>
              <a:t> = </a:t>
            </a:r>
            <a:r>
              <a:rPr lang="en-US" altLang="zh-CN" dirty="0">
                <a:solidFill>
                  <a:srgbClr val="000000"/>
                </a:solidFill>
                <a:latin typeface="Times"/>
                <a:ea typeface="Times"/>
                <a:cs typeface="Times"/>
                <a:sym typeface="Times"/>
              </a:rPr>
              <a:t>cos</a:t>
            </a:r>
            <a:r>
              <a:rPr lang="en-US" altLang="zh-CN" i="1" dirty="0">
                <a:solidFill>
                  <a:srgbClr val="000000"/>
                </a:solidFill>
                <a:latin typeface="Times"/>
                <a:ea typeface="Times"/>
                <a:cs typeface="Times"/>
                <a:sym typeface="Times"/>
              </a:rPr>
              <a:t> x + </a:t>
            </a:r>
            <a:r>
              <a:rPr lang="en-US" altLang="zh-CN" i="1" dirty="0" err="1">
                <a:solidFill>
                  <a:srgbClr val="000000"/>
                </a:solidFill>
                <a:latin typeface="Times"/>
                <a:ea typeface="Times"/>
                <a:cs typeface="Times"/>
                <a:sym typeface="Times"/>
              </a:rPr>
              <a:t>i</a:t>
            </a:r>
            <a:r>
              <a:rPr lang="en-US" altLang="zh-CN" i="1" dirty="0">
                <a:solidFill>
                  <a:srgbClr val="000000"/>
                </a:solidFill>
                <a:latin typeface="Times"/>
                <a:ea typeface="Times"/>
                <a:cs typeface="Times"/>
                <a:sym typeface="Times"/>
              </a:rPr>
              <a:t> </a:t>
            </a:r>
            <a:r>
              <a:rPr lang="en-US" altLang="zh-CN" dirty="0">
                <a:solidFill>
                  <a:srgbClr val="000000"/>
                </a:solidFill>
                <a:latin typeface="Times"/>
                <a:ea typeface="Times"/>
                <a:cs typeface="Times"/>
                <a:sym typeface="Times"/>
              </a:rPr>
              <a:t>sin</a:t>
            </a:r>
            <a:r>
              <a:rPr lang="en-US" altLang="zh-CN" i="1" dirty="0">
                <a:solidFill>
                  <a:srgbClr val="000000"/>
                </a:solidFill>
                <a:latin typeface="Times"/>
                <a:ea typeface="Times"/>
                <a:cs typeface="Times"/>
                <a:sym typeface="Times"/>
              </a:rPr>
              <a:t> x</a:t>
            </a:r>
            <a:r>
              <a:rPr lang="en-US" altLang="zh-CN" dirty="0">
                <a:solidFill>
                  <a:srgbClr val="000000"/>
                </a:solidFill>
                <a:uFill>
                  <a:solidFill>
                    <a:srgbClr val="000000"/>
                  </a:solidFill>
                </a:uFill>
              </a:rPr>
              <a:t>.</a:t>
            </a:r>
          </a:p>
          <a:p>
            <a:pPr>
              <a:lnSpc>
                <a:spcPct val="150000"/>
              </a:lnSpc>
            </a:pPr>
            <a:r>
              <a:rPr lang="en-US" altLang="zh-CN" dirty="0"/>
              <a:t>Sinusoids.  </a:t>
            </a:r>
            <a:r>
              <a:rPr lang="en-US" altLang="zh-CN" dirty="0">
                <a:solidFill>
                  <a:srgbClr val="000000"/>
                </a:solidFill>
                <a:uFill>
                  <a:solidFill>
                    <a:srgbClr val="000000"/>
                  </a:solidFill>
                </a:uFill>
              </a:rPr>
              <a:t>Sum of sine and cosines = sum of complex exponentials.</a:t>
            </a:r>
          </a:p>
          <a:p>
            <a:endParaRPr lang="zh-CN" altLang="en-US" dirty="0"/>
          </a:p>
        </p:txBody>
      </p:sp>
      <p:pic>
        <p:nvPicPr>
          <p:cNvPr id="4" name="图片 3" descr="图片包含 图标&#10;&#10;描述已自动生成">
            <a:extLst>
              <a:ext uri="{FF2B5EF4-FFF2-40B4-BE49-F238E27FC236}">
                <a16:creationId xmlns:a16="http://schemas.microsoft.com/office/drawing/2014/main" id="{0A9487DB-B380-A249-AA46-88429A6AC2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914"/>
          <a:stretch/>
        </p:blipFill>
        <p:spPr>
          <a:xfrm>
            <a:off x="4283968" y="4860228"/>
            <a:ext cx="2458616" cy="1723134"/>
          </a:xfrm>
          <a:prstGeom prst="rect">
            <a:avLst/>
          </a:prstGeom>
        </p:spPr>
      </p:pic>
      <p:sp>
        <p:nvSpPr>
          <p:cNvPr id="5" name="云形标注 4">
            <a:extLst>
              <a:ext uri="{FF2B5EF4-FFF2-40B4-BE49-F238E27FC236}">
                <a16:creationId xmlns:a16="http://schemas.microsoft.com/office/drawing/2014/main" id="{84336F17-EB19-1048-9C89-BA4A08F67617}"/>
              </a:ext>
            </a:extLst>
          </p:cNvPr>
          <p:cNvSpPr/>
          <p:nvPr/>
        </p:nvSpPr>
        <p:spPr>
          <a:xfrm>
            <a:off x="5153020" y="4086447"/>
            <a:ext cx="3677796" cy="797667"/>
          </a:xfrm>
          <a:prstGeom prst="cloudCallout">
            <a:avLst>
              <a:gd name="adj1" fmla="val -23742"/>
              <a:gd name="adj2" fmla="val 13675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Courier" pitchFamily="2" charset="0"/>
                <a:cs typeface="Courier New" panose="02070309020205020404" pitchFamily="49" charset="0"/>
              </a:rPr>
              <a:t>Sorry, all I want to do is sleep. </a:t>
            </a:r>
          </a:p>
        </p:txBody>
      </p:sp>
      <p:pic>
        <p:nvPicPr>
          <p:cNvPr id="6" name="Picture 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9128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Roots of unity</a:t>
            </a:r>
            <a:endParaRPr lang="zh-CN" altLang="en-US" dirty="0"/>
          </a:p>
        </p:txBody>
      </p:sp>
      <p:sp>
        <p:nvSpPr>
          <p:cNvPr id="3" name="内容占位符 2"/>
          <p:cNvSpPr>
            <a:spLocks noGrp="1"/>
          </p:cNvSpPr>
          <p:nvPr>
            <p:ph idx="1"/>
          </p:nvPr>
        </p:nvSpPr>
        <p:spPr>
          <a:xfrm>
            <a:off x="457200" y="1340768"/>
            <a:ext cx="8507288" cy="4785395"/>
          </a:xfrm>
        </p:spPr>
        <p:txBody>
          <a:bodyPr/>
          <a:lstStyle/>
          <a:p>
            <a:r>
              <a:rPr lang="en-US" altLang="zh-CN" dirty="0"/>
              <a:t>Def.  </a:t>
            </a:r>
            <a:r>
              <a:rPr lang="en-US" altLang="zh-CN" dirty="0">
                <a:solidFill>
                  <a:srgbClr val="000000"/>
                </a:solidFill>
                <a:uFill>
                  <a:solidFill>
                    <a:srgbClr val="000000"/>
                  </a:solidFill>
                </a:uFill>
              </a:rPr>
              <a:t>An </a:t>
            </a:r>
            <a:r>
              <a:rPr lang="en-US" altLang="zh-CN" i="1" dirty="0">
                <a:solidFill>
                  <a:srgbClr val="8D3124"/>
                </a:solidFill>
                <a:uFill>
                  <a:solidFill>
                    <a:srgbClr val="8D3124"/>
                  </a:solidFill>
                </a:uFill>
                <a:latin typeface="Times"/>
                <a:ea typeface="Times"/>
                <a:cs typeface="Times"/>
                <a:sym typeface="Times"/>
              </a:rPr>
              <a:t>n</a:t>
            </a:r>
            <a:r>
              <a:rPr lang="en-US" altLang="zh-CN" i="1" baseline="30500" dirty="0">
                <a:solidFill>
                  <a:srgbClr val="8D3124"/>
                </a:solidFill>
                <a:uFill>
                  <a:solidFill>
                    <a:srgbClr val="8D3124"/>
                  </a:solidFill>
                </a:uFill>
                <a:latin typeface="Times"/>
                <a:ea typeface="Times"/>
                <a:cs typeface="Times"/>
                <a:sym typeface="Times"/>
              </a:rPr>
              <a:t>th</a:t>
            </a:r>
            <a:r>
              <a:rPr lang="en-US" altLang="zh-CN" dirty="0">
                <a:solidFill>
                  <a:srgbClr val="8D3124"/>
                </a:solidFill>
                <a:uFill>
                  <a:solidFill>
                    <a:srgbClr val="8D3124"/>
                  </a:solidFill>
                </a:uFill>
              </a:rPr>
              <a:t> root of unity</a:t>
            </a:r>
            <a:r>
              <a:rPr lang="en-US" altLang="zh-CN" dirty="0">
                <a:solidFill>
                  <a:srgbClr val="000000"/>
                </a:solidFill>
                <a:uFill>
                  <a:solidFill>
                    <a:srgbClr val="000000"/>
                  </a:solidFill>
                </a:uFill>
              </a:rPr>
              <a:t> is a complex number </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rPr>
              <a:t> such that </a:t>
            </a:r>
            <a:r>
              <a:rPr lang="en-US" altLang="zh-CN" i="1" spc="240" dirty="0" err="1">
                <a:solidFill>
                  <a:srgbClr val="000000"/>
                </a:solidFill>
                <a:uFill>
                  <a:solidFill>
                    <a:srgbClr val="000000"/>
                  </a:solidFill>
                </a:uFill>
                <a:latin typeface="Times"/>
                <a:ea typeface="Times"/>
                <a:cs typeface="Times"/>
                <a:sym typeface="Times"/>
              </a:rPr>
              <a:t>x</a:t>
            </a:r>
            <a:r>
              <a:rPr lang="en-US" altLang="zh-CN" i="1" baseline="42999" dirty="0" err="1">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a:t>
            </a:r>
            <a:r>
              <a:rPr lang="en-US" altLang="zh-CN" dirty="0">
                <a:solidFill>
                  <a:srgbClr val="000000"/>
                </a:solidFill>
                <a:uFill>
                  <a:solidFill>
                    <a:srgbClr val="000000"/>
                  </a:solidFill>
                </a:uFill>
                <a:latin typeface="Times"/>
                <a:ea typeface="Times"/>
                <a:cs typeface="Times"/>
                <a:sym typeface="Times"/>
              </a:rPr>
              <a:t>= 1</a:t>
            </a:r>
            <a:r>
              <a:rPr lang="en-US" altLang="zh-CN" dirty="0">
                <a:solidFill>
                  <a:srgbClr val="000000"/>
                </a:solidFill>
                <a:uFill>
                  <a:solidFill>
                    <a:srgbClr val="000000"/>
                  </a:solidFill>
                </a:uFill>
              </a:rPr>
              <a:t>.</a:t>
            </a:r>
          </a:p>
          <a:p>
            <a:endParaRPr lang="en-US" altLang="zh-CN" dirty="0"/>
          </a:p>
          <a:p>
            <a:r>
              <a:rPr lang="en-US" altLang="zh-CN" dirty="0"/>
              <a:t>Fact.  </a:t>
            </a:r>
            <a:r>
              <a:rPr lang="en-US" altLang="zh-CN" dirty="0">
                <a:solidFill>
                  <a:srgbClr val="000000"/>
                </a:solidFill>
                <a:uFill>
                  <a:solidFill>
                    <a:srgbClr val="000000"/>
                  </a:solidFill>
                </a:uFill>
              </a:rPr>
              <a:t>The </a:t>
            </a:r>
            <a:r>
              <a:rPr lang="en-US" altLang="zh-CN" i="1" dirty="0">
                <a:solidFill>
                  <a:srgbClr val="000000"/>
                </a:solidFill>
                <a:uFill>
                  <a:solidFill>
                    <a:srgbClr val="000000"/>
                  </a:solidFill>
                </a:uFill>
                <a:latin typeface="Times"/>
                <a:ea typeface="Times"/>
                <a:cs typeface="Times"/>
                <a:sym typeface="Times"/>
              </a:rPr>
              <a:t>n</a:t>
            </a:r>
            <a:r>
              <a:rPr lang="en-US" altLang="zh-CN" i="1" baseline="30500" dirty="0">
                <a:solidFill>
                  <a:srgbClr val="000000"/>
                </a:solidFill>
                <a:uFill>
                  <a:solidFill>
                    <a:srgbClr val="000000"/>
                  </a:solidFill>
                </a:uFill>
                <a:latin typeface="Times"/>
                <a:ea typeface="Times"/>
                <a:cs typeface="Times"/>
                <a:sym typeface="Times"/>
              </a:rPr>
              <a:t>th</a:t>
            </a:r>
            <a:r>
              <a:rPr lang="en-US" altLang="zh-CN" dirty="0">
                <a:solidFill>
                  <a:srgbClr val="000000"/>
                </a:solidFill>
                <a:uFill>
                  <a:solidFill>
                    <a:srgbClr val="000000"/>
                  </a:solidFill>
                </a:uFill>
              </a:rPr>
              <a:t> roots of unity are: </a:t>
            </a:r>
            <a:r>
              <a:rPr lang="en-US" altLang="zh-CN" dirty="0">
                <a:solidFill>
                  <a:srgbClr val="000000"/>
                </a:solidFill>
                <a:uFill>
                  <a:solidFill>
                    <a:srgbClr val="000000"/>
                  </a:solidFill>
                </a:uFill>
                <a:latin typeface="Symbol"/>
                <a:ea typeface="Symbol"/>
                <a:cs typeface="Symbol"/>
                <a:sym typeface="Symbol"/>
              </a:rPr>
              <a:t>w</a:t>
            </a:r>
            <a:r>
              <a:rPr lang="en-US" altLang="zh-CN" baseline="42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t>
            </a:r>
            <a:r>
              <a:rPr lang="en-US" altLang="zh-CN" dirty="0">
                <a:solidFill>
                  <a:srgbClr val="000000"/>
                </a:solidFill>
                <a:uFill>
                  <a:solidFill>
                    <a:srgbClr val="000000"/>
                  </a:solidFill>
                </a:uFill>
                <a:latin typeface="Symbol"/>
                <a:ea typeface="Symbol"/>
                <a:cs typeface="Symbol"/>
                <a:sym typeface="Symbol"/>
              </a:rPr>
              <a:t>w</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latin typeface="Times"/>
                <a:ea typeface="Times"/>
                <a:cs typeface="Times"/>
                <a:sym typeface="Times"/>
              </a:rPr>
              <a:t>, …, </a:t>
            </a:r>
            <a:r>
              <a:rPr lang="en-US" altLang="zh-CN" spc="120" dirty="0" err="1">
                <a:solidFill>
                  <a:srgbClr val="000000"/>
                </a:solidFill>
                <a:uFill>
                  <a:solidFill>
                    <a:srgbClr val="000000"/>
                  </a:solidFill>
                </a:uFill>
                <a:latin typeface="Symbol"/>
                <a:ea typeface="Symbol"/>
                <a:cs typeface="Symbol"/>
                <a:sym typeface="Symbol"/>
              </a:rPr>
              <a:t>w</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 where </a:t>
            </a:r>
            <a:r>
              <a:rPr lang="en-US" altLang="zh-CN" spc="120" dirty="0">
                <a:solidFill>
                  <a:srgbClr val="000000"/>
                </a:solidFill>
                <a:uFill>
                  <a:solidFill>
                    <a:srgbClr val="000000"/>
                  </a:solidFill>
                </a:uFill>
                <a:latin typeface="Symbol"/>
                <a:ea typeface="Symbol"/>
                <a:cs typeface="Symbol"/>
                <a:sym typeface="Symbol"/>
              </a:rPr>
              <a:t>w</a:t>
            </a:r>
            <a:r>
              <a:rPr lang="en-US" altLang="zh-CN" dirty="0">
                <a:solidFill>
                  <a:srgbClr val="000000"/>
                </a:solidFill>
                <a:uFill>
                  <a:solidFill>
                    <a:srgbClr val="000000"/>
                  </a:solidFill>
                </a:uFill>
              </a:rPr>
              <a:t> </a:t>
            </a:r>
            <a:r>
              <a:rPr lang="en-US" altLang="zh-CN" dirty="0">
                <a:solidFill>
                  <a:srgbClr val="000000"/>
                </a:solidFill>
                <a:uFill>
                  <a:solidFill>
                    <a:srgbClr val="000000"/>
                  </a:solidFill>
                </a:uFill>
                <a:latin typeface="Times"/>
                <a:ea typeface="Times"/>
                <a:cs typeface="Times"/>
                <a:sym typeface="Times"/>
              </a:rPr>
              <a:t>= </a:t>
            </a:r>
            <a:r>
              <a:rPr lang="en-US" altLang="zh-CN" i="1" spc="240" dirty="0">
                <a:solidFill>
                  <a:srgbClr val="000000"/>
                </a:solidFill>
                <a:uFill>
                  <a:solidFill>
                    <a:srgbClr val="000000"/>
                  </a:solidFill>
                </a:uFill>
                <a:latin typeface="Times"/>
                <a:ea typeface="Times"/>
                <a:cs typeface="Times"/>
                <a:sym typeface="Times"/>
              </a:rPr>
              <a:t>e</a:t>
            </a:r>
            <a:r>
              <a:rPr lang="en-US" altLang="zh-CN" baseline="42999" dirty="0">
                <a:solidFill>
                  <a:srgbClr val="000000"/>
                </a:solidFill>
                <a:uFill>
                  <a:solidFill>
                    <a:srgbClr val="000000"/>
                  </a:solidFill>
                </a:uFill>
                <a:latin typeface="Times"/>
                <a:ea typeface="Times"/>
                <a:cs typeface="Times"/>
                <a:sym typeface="Times"/>
              </a:rPr>
              <a:t>2</a:t>
            </a:r>
            <a:r>
              <a:rPr lang="en-US" altLang="zh-CN" baseline="42999" dirty="0">
                <a:solidFill>
                  <a:srgbClr val="000000"/>
                </a:solidFill>
                <a:uFill>
                  <a:solidFill>
                    <a:srgbClr val="000000"/>
                  </a:solidFill>
                </a:uFill>
                <a:latin typeface="Symbol"/>
                <a:ea typeface="Symbol"/>
                <a:cs typeface="Symbol"/>
                <a:sym typeface="Symbol"/>
              </a:rPr>
              <a:t>p</a:t>
            </a:r>
            <a:r>
              <a:rPr lang="en-US" altLang="zh-CN" baseline="42999" dirty="0">
                <a:solidFill>
                  <a:srgbClr val="000000"/>
                </a:solidFill>
                <a:uFill>
                  <a:solidFill>
                    <a:srgbClr val="000000"/>
                  </a:solidFill>
                </a:uFill>
              </a:rPr>
              <a:t> </a:t>
            </a:r>
            <a:r>
              <a:rPr lang="en-US" altLang="zh-CN" i="1" baseline="42999" dirty="0" err="1">
                <a:solidFill>
                  <a:srgbClr val="000000"/>
                </a:solidFill>
                <a:uFill>
                  <a:solidFill>
                    <a:srgbClr val="000000"/>
                  </a:solidFill>
                </a:uFill>
                <a:latin typeface="Times"/>
                <a:ea typeface="Times"/>
                <a:cs typeface="Times"/>
                <a:sym typeface="Times"/>
              </a:rPr>
              <a:t>i</a:t>
            </a:r>
            <a:r>
              <a:rPr lang="en-US" altLang="zh-CN" i="1" baseline="42999" dirty="0">
                <a:solidFill>
                  <a:srgbClr val="000000"/>
                </a:solidFill>
                <a:uFill>
                  <a:solidFill>
                    <a:srgbClr val="000000"/>
                  </a:solidFill>
                </a:uFill>
                <a:latin typeface="Times"/>
                <a:ea typeface="Times"/>
                <a:cs typeface="Times"/>
                <a:sym typeface="Times"/>
              </a:rPr>
              <a:t> / n</a:t>
            </a:r>
            <a:r>
              <a:rPr lang="en-US" altLang="zh-CN" dirty="0">
                <a:solidFill>
                  <a:srgbClr val="000000"/>
                </a:solidFill>
                <a:uFill>
                  <a:solidFill>
                    <a:srgbClr val="000000"/>
                  </a:solidFill>
                </a:uFill>
              </a:rPr>
              <a:t>.</a:t>
            </a:r>
          </a:p>
          <a:p>
            <a:r>
              <a:rPr lang="en-US" altLang="zh-CN" dirty="0"/>
              <a:t>Pf.  </a:t>
            </a:r>
            <a:r>
              <a:rPr lang="en-US" altLang="zh-CN" dirty="0">
                <a:solidFill>
                  <a:srgbClr val="000000"/>
                </a:solidFill>
                <a:uFill>
                  <a:solidFill>
                    <a:srgbClr val="000000"/>
                  </a:solidFill>
                </a:uFill>
                <a:latin typeface="Times"/>
                <a:ea typeface="Times"/>
                <a:cs typeface="Times"/>
                <a:sym typeface="Times"/>
              </a:rPr>
              <a:t>(</a:t>
            </a:r>
            <a:r>
              <a:rPr lang="en-US" altLang="zh-CN" spc="120" dirty="0" err="1">
                <a:solidFill>
                  <a:srgbClr val="000000"/>
                </a:solidFill>
                <a:uFill>
                  <a:solidFill>
                    <a:srgbClr val="000000"/>
                  </a:solidFill>
                </a:uFill>
                <a:latin typeface="Symbol"/>
                <a:ea typeface="Symbol"/>
                <a:cs typeface="Symbol"/>
                <a:sym typeface="Symbol"/>
              </a:rPr>
              <a:t>w</a:t>
            </a:r>
            <a:r>
              <a:rPr lang="en-US" altLang="zh-CN" i="1" baseline="42999" dirty="0" err="1">
                <a:solidFill>
                  <a:srgbClr val="000000"/>
                </a:solidFill>
                <a:uFill>
                  <a:solidFill>
                    <a:srgbClr val="000000"/>
                  </a:solidFill>
                </a:uFill>
                <a:latin typeface="Times"/>
                <a:ea typeface="Times"/>
                <a:cs typeface="Times"/>
                <a:sym typeface="Times"/>
              </a:rPr>
              <a:t>k</a:t>
            </a:r>
            <a:r>
              <a:rPr lang="en-US" altLang="zh-CN" spc="240" dirty="0">
                <a:solidFill>
                  <a:srgbClr val="000000"/>
                </a:solidFill>
                <a:uFill>
                  <a:solidFill>
                    <a:srgbClr val="000000"/>
                  </a:solidFill>
                </a:uFill>
                <a:latin typeface="Times"/>
                <a:ea typeface="Times"/>
                <a:cs typeface="Times"/>
                <a:sym typeface="Times"/>
              </a:rPr>
              <a:t>)</a:t>
            </a:r>
            <a:r>
              <a:rPr lang="en-US" altLang="zh-CN" i="1" baseline="42999"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  = (</a:t>
            </a:r>
            <a:r>
              <a:rPr lang="en-US" altLang="zh-CN" i="1" spc="240" dirty="0">
                <a:solidFill>
                  <a:srgbClr val="000000"/>
                </a:solidFill>
                <a:uFill>
                  <a:solidFill>
                    <a:srgbClr val="000000"/>
                  </a:solidFill>
                </a:uFill>
                <a:latin typeface="Times"/>
                <a:ea typeface="Times"/>
                <a:cs typeface="Times"/>
                <a:sym typeface="Times"/>
              </a:rPr>
              <a:t>e</a:t>
            </a:r>
            <a:r>
              <a:rPr lang="en-US" altLang="zh-CN" baseline="42999" dirty="0">
                <a:solidFill>
                  <a:srgbClr val="000000"/>
                </a:solidFill>
                <a:uFill>
                  <a:solidFill>
                    <a:srgbClr val="000000"/>
                  </a:solidFill>
                </a:uFill>
                <a:latin typeface="Times"/>
                <a:ea typeface="Times"/>
                <a:cs typeface="Times"/>
                <a:sym typeface="Times"/>
              </a:rPr>
              <a:t>2</a:t>
            </a:r>
            <a:r>
              <a:rPr lang="en-US" altLang="zh-CN" baseline="42999" dirty="0">
                <a:solidFill>
                  <a:srgbClr val="000000"/>
                </a:solidFill>
                <a:uFill>
                  <a:solidFill>
                    <a:srgbClr val="000000"/>
                  </a:solidFill>
                </a:uFill>
                <a:latin typeface="Symbol"/>
                <a:ea typeface="Symbol"/>
                <a:cs typeface="Symbol"/>
                <a:sym typeface="Symbol"/>
              </a:rPr>
              <a:t>p</a:t>
            </a:r>
            <a:r>
              <a:rPr lang="en-US" altLang="zh-CN" baseline="42999" dirty="0">
                <a:solidFill>
                  <a:srgbClr val="000000"/>
                </a:solidFill>
                <a:uFill>
                  <a:solidFill>
                    <a:srgbClr val="000000"/>
                  </a:solidFill>
                </a:uFill>
              </a:rPr>
              <a:t> </a:t>
            </a:r>
            <a:r>
              <a:rPr lang="en-US" altLang="zh-CN" i="1" baseline="42999" dirty="0" err="1">
                <a:solidFill>
                  <a:srgbClr val="000000"/>
                </a:solidFill>
                <a:uFill>
                  <a:solidFill>
                    <a:srgbClr val="000000"/>
                  </a:solidFill>
                </a:uFill>
                <a:latin typeface="Times"/>
                <a:ea typeface="Times"/>
                <a:cs typeface="Times"/>
                <a:sym typeface="Times"/>
              </a:rPr>
              <a:t>i</a:t>
            </a:r>
            <a:r>
              <a:rPr lang="en-US" altLang="zh-CN" i="1" baseline="42999" dirty="0">
                <a:solidFill>
                  <a:srgbClr val="000000"/>
                </a:solidFill>
                <a:uFill>
                  <a:solidFill>
                    <a:srgbClr val="000000"/>
                  </a:solidFill>
                </a:uFill>
                <a:latin typeface="Times"/>
                <a:ea typeface="Times"/>
                <a:cs typeface="Times"/>
                <a:sym typeface="Times"/>
              </a:rPr>
              <a:t> k / n</a:t>
            </a:r>
            <a:r>
              <a:rPr lang="en-US" altLang="zh-CN" spc="239" dirty="0">
                <a:solidFill>
                  <a:srgbClr val="000000"/>
                </a:solidFill>
                <a:uFill>
                  <a:solidFill>
                    <a:srgbClr val="000000"/>
                  </a:solidFill>
                </a:uFill>
                <a:latin typeface="Times"/>
                <a:ea typeface="Times"/>
                <a:cs typeface="Times"/>
                <a:sym typeface="Times"/>
              </a:rPr>
              <a:t>)</a:t>
            </a:r>
            <a:r>
              <a:rPr lang="en-US" altLang="zh-CN" i="1" baseline="42999"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  = (</a:t>
            </a:r>
            <a:r>
              <a:rPr lang="en-US" altLang="zh-CN" i="1" spc="240" dirty="0">
                <a:solidFill>
                  <a:srgbClr val="000000"/>
                </a:solidFill>
                <a:uFill>
                  <a:solidFill>
                    <a:srgbClr val="000000"/>
                  </a:solidFill>
                </a:uFill>
                <a:latin typeface="Times"/>
                <a:ea typeface="Times"/>
                <a:cs typeface="Times"/>
                <a:sym typeface="Times"/>
              </a:rPr>
              <a:t>e</a:t>
            </a:r>
            <a:r>
              <a:rPr lang="en-US" altLang="zh-CN" baseline="42999" dirty="0">
                <a:solidFill>
                  <a:srgbClr val="000000"/>
                </a:solidFill>
                <a:uFill>
                  <a:solidFill>
                    <a:srgbClr val="000000"/>
                  </a:solidFill>
                </a:uFill>
                <a:latin typeface="Symbol"/>
                <a:ea typeface="Symbol"/>
                <a:cs typeface="Symbol"/>
                <a:sym typeface="Symbol"/>
              </a:rPr>
              <a:t>p</a:t>
            </a:r>
            <a:r>
              <a:rPr lang="en-US" altLang="zh-CN" baseline="42999" dirty="0">
                <a:solidFill>
                  <a:srgbClr val="000000"/>
                </a:solidFill>
                <a:uFill>
                  <a:solidFill>
                    <a:srgbClr val="000000"/>
                  </a:solidFill>
                </a:uFill>
              </a:rPr>
              <a:t> </a:t>
            </a:r>
            <a:r>
              <a:rPr lang="en-US" altLang="zh-CN" i="1" baseline="42999" dirty="0" err="1">
                <a:solidFill>
                  <a:srgbClr val="000000"/>
                </a:solidFill>
                <a:uFill>
                  <a:solidFill>
                    <a:srgbClr val="000000"/>
                  </a:solidFill>
                </a:uFill>
                <a:latin typeface="Times"/>
                <a:ea typeface="Times"/>
                <a:cs typeface="Times"/>
                <a:sym typeface="Times"/>
              </a:rPr>
              <a:t>i</a:t>
            </a:r>
            <a:r>
              <a:rPr lang="en-US" altLang="zh-CN" baseline="30500" dirty="0">
                <a:solidFill>
                  <a:srgbClr val="000000"/>
                </a:solidFill>
                <a:uFill>
                  <a:solidFill>
                    <a:srgbClr val="000000"/>
                  </a:solidFill>
                </a:uFill>
                <a:latin typeface="Times"/>
                <a:ea typeface="Times"/>
                <a:cs typeface="Times"/>
                <a:sym typeface="Times"/>
              </a:rPr>
              <a:t> </a:t>
            </a:r>
            <a:r>
              <a:rPr lang="en-US" altLang="zh-CN" spc="239" dirty="0">
                <a:solidFill>
                  <a:srgbClr val="000000"/>
                </a:solidFill>
                <a:uFill>
                  <a:solidFill>
                    <a:srgbClr val="000000"/>
                  </a:solidFill>
                </a:uFill>
                <a:latin typeface="Times"/>
                <a:ea typeface="Times"/>
                <a:cs typeface="Times"/>
                <a:sym typeface="Times"/>
              </a:rPr>
              <a:t>)</a:t>
            </a:r>
            <a:r>
              <a:rPr lang="en-US" altLang="zh-CN" baseline="42999" dirty="0">
                <a:solidFill>
                  <a:srgbClr val="000000"/>
                </a:solidFill>
                <a:uFill>
                  <a:solidFill>
                    <a:srgbClr val="000000"/>
                  </a:solidFill>
                </a:uFill>
                <a:latin typeface="Times"/>
                <a:ea typeface="Times"/>
                <a:cs typeface="Times"/>
                <a:sym typeface="Times"/>
              </a:rPr>
              <a:t>2</a:t>
            </a:r>
            <a:r>
              <a:rPr lang="en-US" altLang="zh-CN" i="1" baseline="42999" dirty="0">
                <a:solidFill>
                  <a:srgbClr val="000000"/>
                </a:solidFill>
                <a:uFill>
                  <a:solidFill>
                    <a:srgbClr val="000000"/>
                  </a:solidFill>
                </a:uFill>
                <a:latin typeface="Times"/>
                <a:ea typeface="Times"/>
                <a:cs typeface="Times"/>
                <a:sym typeface="Times"/>
              </a:rPr>
              <a:t>k</a:t>
            </a:r>
            <a:r>
              <a:rPr lang="en-US" altLang="zh-CN" dirty="0">
                <a:solidFill>
                  <a:srgbClr val="000000"/>
                </a:solidFill>
                <a:uFill>
                  <a:solidFill>
                    <a:srgbClr val="000000"/>
                  </a:solidFill>
                </a:uFill>
                <a:latin typeface="Times"/>
                <a:ea typeface="Times"/>
                <a:cs typeface="Times"/>
                <a:sym typeface="Times"/>
              </a:rPr>
              <a:t>  =  (−1</a:t>
            </a:r>
            <a:r>
              <a:rPr lang="en-US" altLang="zh-CN" spc="239" dirty="0">
                <a:solidFill>
                  <a:srgbClr val="000000"/>
                </a:solidFill>
                <a:uFill>
                  <a:solidFill>
                    <a:srgbClr val="000000"/>
                  </a:solidFill>
                </a:uFill>
                <a:latin typeface="Times"/>
                <a:ea typeface="Times"/>
                <a:cs typeface="Times"/>
                <a:sym typeface="Times"/>
              </a:rPr>
              <a:t>)</a:t>
            </a:r>
            <a:r>
              <a:rPr lang="en-US" altLang="zh-CN" baseline="42999" dirty="0">
                <a:solidFill>
                  <a:srgbClr val="000000"/>
                </a:solidFill>
                <a:uFill>
                  <a:solidFill>
                    <a:srgbClr val="000000"/>
                  </a:solidFill>
                </a:uFill>
                <a:latin typeface="Times"/>
                <a:ea typeface="Times"/>
                <a:cs typeface="Times"/>
                <a:sym typeface="Times"/>
              </a:rPr>
              <a:t>2</a:t>
            </a:r>
            <a:r>
              <a:rPr lang="en-US" altLang="zh-CN" i="1" baseline="42999" dirty="0">
                <a:solidFill>
                  <a:srgbClr val="000000"/>
                </a:solidFill>
                <a:uFill>
                  <a:solidFill>
                    <a:srgbClr val="000000"/>
                  </a:solidFill>
                </a:uFill>
                <a:latin typeface="Times"/>
                <a:ea typeface="Times"/>
                <a:cs typeface="Times"/>
                <a:sym typeface="Times"/>
              </a:rPr>
              <a:t>k</a:t>
            </a:r>
            <a:r>
              <a:rPr lang="en-US" altLang="zh-CN" dirty="0">
                <a:solidFill>
                  <a:srgbClr val="000000"/>
                </a:solidFill>
                <a:uFill>
                  <a:solidFill>
                    <a:srgbClr val="000000"/>
                  </a:solidFill>
                </a:uFill>
                <a:latin typeface="Times"/>
                <a:ea typeface="Times"/>
                <a:cs typeface="Times"/>
                <a:sym typeface="Times"/>
              </a:rPr>
              <a:t>  =  1</a:t>
            </a:r>
            <a:r>
              <a:rPr lang="en-US" altLang="zh-CN" dirty="0">
                <a:solidFill>
                  <a:srgbClr val="000000"/>
                </a:solidFill>
                <a:uFill>
                  <a:solidFill>
                    <a:srgbClr val="000000"/>
                  </a:solidFill>
                </a:uFill>
              </a:rPr>
              <a:t>.</a:t>
            </a:r>
          </a:p>
          <a:p>
            <a:endParaRPr lang="en-US" altLang="zh-CN" dirty="0"/>
          </a:p>
          <a:p>
            <a:r>
              <a:rPr lang="en-US" altLang="zh-CN" dirty="0"/>
              <a:t>Fact.  </a:t>
            </a:r>
            <a:r>
              <a:rPr lang="en-US" altLang="zh-CN" dirty="0">
                <a:solidFill>
                  <a:srgbClr val="000000"/>
                </a:solidFill>
                <a:uFill>
                  <a:solidFill>
                    <a:srgbClr val="000000"/>
                  </a:solidFill>
                </a:uFill>
              </a:rPr>
              <a:t>The </a:t>
            </a:r>
            <a:r>
              <a:rPr lang="en-US" altLang="zh-CN" dirty="0">
                <a:solidFill>
                  <a:srgbClr val="000000"/>
                </a:solidFill>
                <a:uFill>
                  <a:solidFill>
                    <a:srgbClr val="000000"/>
                  </a:solidFill>
                </a:uFill>
                <a:latin typeface="Times"/>
                <a:ea typeface="Times"/>
                <a:cs typeface="Times"/>
                <a:sym typeface="Times"/>
              </a:rPr>
              <a:t>½</a:t>
            </a:r>
            <a:r>
              <a:rPr lang="en-US" altLang="zh-CN" i="1" dirty="0">
                <a:solidFill>
                  <a:srgbClr val="000000"/>
                </a:solidFill>
                <a:uFill>
                  <a:solidFill>
                    <a:srgbClr val="000000"/>
                  </a:solidFill>
                </a:uFill>
                <a:latin typeface="Times"/>
                <a:ea typeface="Times"/>
                <a:cs typeface="Times"/>
                <a:sym typeface="Times"/>
              </a:rPr>
              <a:t>n</a:t>
            </a:r>
            <a:r>
              <a:rPr lang="en-US" altLang="zh-CN" i="1" baseline="30500" dirty="0">
                <a:solidFill>
                  <a:srgbClr val="000000"/>
                </a:solidFill>
                <a:uFill>
                  <a:solidFill>
                    <a:srgbClr val="000000"/>
                  </a:solidFill>
                </a:uFill>
                <a:latin typeface="Times"/>
                <a:ea typeface="Times"/>
                <a:cs typeface="Times"/>
                <a:sym typeface="Times"/>
              </a:rPr>
              <a:t>th</a:t>
            </a:r>
            <a:r>
              <a:rPr lang="en-US" altLang="zh-CN" dirty="0">
                <a:solidFill>
                  <a:srgbClr val="000000"/>
                </a:solidFill>
                <a:uFill>
                  <a:solidFill>
                    <a:srgbClr val="000000"/>
                  </a:solidFill>
                </a:uFill>
              </a:rPr>
              <a:t> roots of unity are: </a:t>
            </a:r>
            <a:r>
              <a:rPr lang="en-US" altLang="zh-CN" dirty="0">
                <a:solidFill>
                  <a:srgbClr val="000000"/>
                </a:solidFill>
                <a:uFill>
                  <a:solidFill>
                    <a:srgbClr val="000000"/>
                  </a:solidFill>
                </a:uFill>
                <a:latin typeface="Symbol"/>
                <a:ea typeface="Symbol"/>
                <a:cs typeface="Symbol"/>
                <a:sym typeface="Symbol"/>
              </a:rPr>
              <a:t>n</a:t>
            </a:r>
            <a:r>
              <a:rPr lang="en-US" altLang="zh-CN" baseline="42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latin typeface="Times"/>
                <a:ea typeface="Times"/>
                <a:cs typeface="Times"/>
                <a:sym typeface="Times"/>
              </a:rPr>
              <a:t>, </a:t>
            </a:r>
            <a:r>
              <a:rPr lang="en-US" altLang="zh-CN" dirty="0">
                <a:solidFill>
                  <a:srgbClr val="000000"/>
                </a:solidFill>
                <a:uFill>
                  <a:solidFill>
                    <a:srgbClr val="000000"/>
                  </a:solidFill>
                </a:uFill>
                <a:latin typeface="Symbol"/>
                <a:ea typeface="Symbol"/>
                <a:cs typeface="Symbol"/>
                <a:sym typeface="Symbol"/>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latin typeface="Times"/>
                <a:ea typeface="Times"/>
                <a:cs typeface="Times"/>
                <a:sym typeface="Times"/>
              </a:rPr>
              <a:t>, …, </a:t>
            </a:r>
            <a:r>
              <a:rPr lang="en-US" altLang="zh-CN" spc="240" dirty="0" err="1">
                <a:solidFill>
                  <a:srgbClr val="000000"/>
                </a:solidFill>
                <a:uFill>
                  <a:solidFill>
                    <a:srgbClr val="000000"/>
                  </a:solidFill>
                </a:uFill>
                <a:latin typeface="Symbol"/>
                <a:ea typeface="Symbol"/>
                <a:cs typeface="Symbol"/>
                <a:sym typeface="Symbol"/>
              </a:rPr>
              <a:t>n</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/2–1</a:t>
            </a:r>
            <a:r>
              <a:rPr lang="en-US" altLang="zh-CN" dirty="0">
                <a:solidFill>
                  <a:srgbClr val="000000"/>
                </a:solidFill>
                <a:uFill>
                  <a:solidFill>
                    <a:srgbClr val="000000"/>
                  </a:solidFill>
                </a:uFill>
              </a:rPr>
              <a:t> where </a:t>
            </a:r>
            <a:r>
              <a:rPr lang="en-US" altLang="zh-CN" dirty="0">
                <a:solidFill>
                  <a:srgbClr val="000000"/>
                </a:solidFill>
                <a:uFill>
                  <a:solidFill>
                    <a:srgbClr val="000000"/>
                  </a:solidFill>
                </a:uFill>
                <a:latin typeface="Symbol"/>
                <a:ea typeface="Symbol"/>
                <a:cs typeface="Symbol"/>
                <a:sym typeface="Symbol"/>
              </a:rPr>
              <a:t>n</a:t>
            </a:r>
            <a:r>
              <a:rPr lang="en-US" altLang="zh-CN" dirty="0">
                <a:solidFill>
                  <a:srgbClr val="000000"/>
                </a:solidFill>
                <a:uFill>
                  <a:solidFill>
                    <a:srgbClr val="000000"/>
                  </a:solidFill>
                </a:uFill>
              </a:rPr>
              <a:t> </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t>
            </a:r>
            <a:r>
              <a:rPr lang="en-US" altLang="zh-CN" dirty="0">
                <a:solidFill>
                  <a:srgbClr val="000000"/>
                </a:solidFill>
                <a:uFill>
                  <a:solidFill>
                    <a:srgbClr val="000000"/>
                  </a:solidFill>
                </a:uFill>
                <a:latin typeface="Symbol"/>
                <a:ea typeface="Symbol"/>
                <a:cs typeface="Symbol"/>
                <a:sym typeface="Symbol"/>
              </a:rPr>
              <a:t>w</a:t>
            </a:r>
            <a:r>
              <a:rPr lang="en-US" altLang="zh-CN" baseline="42999" dirty="0">
                <a:solidFill>
                  <a:srgbClr val="000000"/>
                </a:solidFill>
                <a:uFill>
                  <a:solidFill>
                    <a:srgbClr val="000000"/>
                  </a:solidFill>
                </a:uFill>
                <a:latin typeface="Times"/>
                <a:ea typeface="Times"/>
                <a:cs typeface="Times"/>
                <a:sym typeface="Times"/>
              </a:rPr>
              <a:t>2</a:t>
            </a:r>
            <a:r>
              <a:rPr lang="en-US" altLang="zh-CN" baseline="30500" dirty="0">
                <a:solidFill>
                  <a:srgbClr val="000000"/>
                </a:solidFill>
                <a:uFill>
                  <a:solidFill>
                    <a:srgbClr val="000000"/>
                  </a:solidFill>
                </a:uFill>
                <a:latin typeface="Times"/>
                <a:ea typeface="Times"/>
                <a:cs typeface="Times"/>
                <a:sym typeface="Times"/>
              </a:rPr>
              <a:t> </a:t>
            </a:r>
            <a:r>
              <a:rPr lang="en-US" altLang="zh-CN" dirty="0">
                <a:solidFill>
                  <a:srgbClr val="000000"/>
                </a:solidFill>
                <a:uFill>
                  <a:solidFill>
                    <a:srgbClr val="000000"/>
                  </a:solidFill>
                </a:uFill>
                <a:latin typeface="Times"/>
                <a:ea typeface="Times"/>
                <a:cs typeface="Times"/>
                <a:sym typeface="Times"/>
              </a:rPr>
              <a:t>= </a:t>
            </a:r>
            <a:r>
              <a:rPr lang="en-US" altLang="zh-CN" i="1" spc="240" dirty="0">
                <a:solidFill>
                  <a:srgbClr val="000000"/>
                </a:solidFill>
                <a:uFill>
                  <a:solidFill>
                    <a:srgbClr val="000000"/>
                  </a:solidFill>
                </a:uFill>
                <a:latin typeface="Times"/>
                <a:ea typeface="Times"/>
                <a:cs typeface="Times"/>
                <a:sym typeface="Times"/>
              </a:rPr>
              <a:t>e</a:t>
            </a:r>
            <a:r>
              <a:rPr lang="en-US" altLang="zh-CN" baseline="42999" dirty="0">
                <a:solidFill>
                  <a:srgbClr val="000000"/>
                </a:solidFill>
                <a:uFill>
                  <a:solidFill>
                    <a:srgbClr val="000000"/>
                  </a:solidFill>
                </a:uFill>
                <a:latin typeface="Times"/>
                <a:ea typeface="Times"/>
                <a:cs typeface="Times"/>
                <a:sym typeface="Times"/>
              </a:rPr>
              <a:t>4</a:t>
            </a:r>
            <a:r>
              <a:rPr lang="en-US" altLang="zh-CN" baseline="42999" dirty="0">
                <a:solidFill>
                  <a:srgbClr val="000000"/>
                </a:solidFill>
                <a:uFill>
                  <a:solidFill>
                    <a:srgbClr val="000000"/>
                  </a:solidFill>
                </a:uFill>
                <a:latin typeface="Symbol"/>
                <a:ea typeface="Symbol"/>
                <a:cs typeface="Symbol"/>
                <a:sym typeface="Symbol"/>
              </a:rPr>
              <a:t>p</a:t>
            </a:r>
            <a:r>
              <a:rPr lang="en-US" altLang="zh-CN" baseline="42999" dirty="0">
                <a:solidFill>
                  <a:srgbClr val="000000"/>
                </a:solidFill>
                <a:uFill>
                  <a:solidFill>
                    <a:srgbClr val="000000"/>
                  </a:solidFill>
                </a:uFill>
              </a:rPr>
              <a:t> </a:t>
            </a:r>
            <a:r>
              <a:rPr lang="en-US" altLang="zh-CN" i="1" baseline="42999" dirty="0" err="1">
                <a:solidFill>
                  <a:srgbClr val="000000"/>
                </a:solidFill>
                <a:uFill>
                  <a:solidFill>
                    <a:srgbClr val="000000"/>
                  </a:solidFill>
                </a:uFill>
                <a:latin typeface="Times"/>
                <a:ea typeface="Times"/>
                <a:cs typeface="Times"/>
                <a:sym typeface="Times"/>
              </a:rPr>
              <a:t>i</a:t>
            </a:r>
            <a:r>
              <a:rPr lang="en-US" altLang="zh-CN" i="1" baseline="42999" dirty="0">
                <a:solidFill>
                  <a:srgbClr val="000000"/>
                </a:solidFill>
                <a:uFill>
                  <a:solidFill>
                    <a:srgbClr val="000000"/>
                  </a:solidFill>
                </a:uFill>
                <a:latin typeface="Times"/>
                <a:ea typeface="Times"/>
                <a:cs typeface="Times"/>
                <a:sym typeface="Times"/>
              </a:rPr>
              <a:t> / n</a:t>
            </a:r>
            <a:r>
              <a:rPr lang="en-US" altLang="zh-CN" dirty="0">
                <a:solidFill>
                  <a:srgbClr val="000000"/>
                </a:solidFill>
                <a:uFill>
                  <a:solidFill>
                    <a:srgbClr val="000000"/>
                  </a:solidFill>
                </a:uFill>
              </a:rPr>
              <a:t>.</a:t>
            </a:r>
          </a:p>
          <a:p>
            <a:endParaRPr lang="zh-CN" altLang="en-US" dirty="0"/>
          </a:p>
        </p:txBody>
      </p:sp>
      <p:pic>
        <p:nvPicPr>
          <p:cNvPr id="24" name="图片 23"/>
          <p:cNvPicPr>
            <a:picLocks noChangeAspect="1"/>
          </p:cNvPicPr>
          <p:nvPr/>
        </p:nvPicPr>
        <p:blipFill>
          <a:blip r:embed="rId2"/>
          <a:stretch>
            <a:fillRect/>
          </a:stretch>
        </p:blipFill>
        <p:spPr>
          <a:xfrm>
            <a:off x="2483768" y="3739659"/>
            <a:ext cx="3744416" cy="2817963"/>
          </a:xfrm>
          <a:prstGeom prst="rect">
            <a:avLst/>
          </a:prstGeom>
        </p:spPr>
      </p:pic>
      <p:grpSp>
        <p:nvGrpSpPr>
          <p:cNvPr id="5" name="组合 4"/>
          <p:cNvGrpSpPr/>
          <p:nvPr/>
        </p:nvGrpSpPr>
        <p:grpSpPr>
          <a:xfrm>
            <a:off x="6588224" y="4005064"/>
            <a:ext cx="2232248" cy="504056"/>
            <a:chOff x="2987824" y="4437112"/>
            <a:chExt cx="2232248" cy="504056"/>
          </a:xfrm>
        </p:grpSpPr>
        <p:sp>
          <p:nvSpPr>
            <p:cNvPr id="6" name="文本框 5"/>
            <p:cNvSpPr txBox="1"/>
            <p:nvPr/>
          </p:nvSpPr>
          <p:spPr>
            <a:xfrm flipH="1">
              <a:off x="3059832" y="4437112"/>
              <a:ext cx="2160240" cy="461665"/>
            </a:xfrm>
            <a:prstGeom prst="rect">
              <a:avLst/>
            </a:prstGeom>
            <a:noFill/>
          </p:spPr>
          <p:txBody>
            <a:bodyPr wrap="square" rtlCol="0">
              <a:spAutoFit/>
            </a:bodyPr>
            <a:lstStyle/>
            <a:p>
              <a:r>
                <a:rPr lang="en-US" altLang="zh-CN" sz="2400" spc="240" dirty="0" err="1">
                  <a:latin typeface="Symbol"/>
                  <a:ea typeface="Symbol"/>
                  <a:cs typeface="Symbol"/>
                  <a:sym typeface="Symbol"/>
                </a:rPr>
                <a:t>w</a:t>
              </a:r>
              <a:r>
                <a:rPr lang="en-US" altLang="zh-CN" sz="2400" i="1" baseline="30500" dirty="0" err="1">
                  <a:latin typeface="Times"/>
                  <a:ea typeface="Times"/>
                  <a:cs typeface="Times"/>
                  <a:sym typeface="Times"/>
                </a:rPr>
                <a:t>k</a:t>
              </a:r>
              <a:r>
                <a:rPr lang="en-US" altLang="zh-CN" sz="2400" i="1" baseline="30500" dirty="0">
                  <a:latin typeface="Times"/>
                  <a:ea typeface="Times"/>
                  <a:cs typeface="Times"/>
                  <a:sym typeface="Times"/>
                </a:rPr>
                <a:t>   </a:t>
              </a:r>
              <a:r>
                <a:rPr lang="en-US" altLang="zh-CN" sz="2400" spc="240" dirty="0">
                  <a:latin typeface="Symbol"/>
                  <a:ea typeface="Symbol"/>
                  <a:cs typeface="Symbol"/>
                  <a:sym typeface="Symbol"/>
                </a:rPr>
                <a:t>=-</a:t>
              </a:r>
              <a:r>
                <a:rPr lang="en-US" altLang="zh-CN" sz="2400" spc="240" dirty="0" err="1">
                  <a:latin typeface="Symbol"/>
                  <a:ea typeface="Symbol"/>
                  <a:cs typeface="Symbol"/>
                  <a:sym typeface="Symbol"/>
                </a:rPr>
                <a:t>w</a:t>
              </a:r>
              <a:r>
                <a:rPr lang="en-US" altLang="zh-CN" sz="2400" i="1" baseline="30500" dirty="0" err="1">
                  <a:latin typeface="Times"/>
                  <a:ea typeface="Times"/>
                  <a:cs typeface="Times"/>
                  <a:sym typeface="Times"/>
                </a:rPr>
                <a:t>k</a:t>
              </a:r>
              <a:r>
                <a:rPr lang="en-US" altLang="zh-CN" sz="2400" i="1" baseline="30500" dirty="0">
                  <a:latin typeface="Times"/>
                  <a:ea typeface="Times"/>
                  <a:cs typeface="Times"/>
                  <a:sym typeface="Times"/>
                </a:rPr>
                <a:t>+ </a:t>
              </a:r>
              <a:r>
                <a:rPr lang="en-US" altLang="zh-CN" sz="2400" baseline="30500" dirty="0">
                  <a:latin typeface="Times"/>
                  <a:ea typeface="Times"/>
                  <a:cs typeface="Times"/>
                  <a:sym typeface="Times"/>
                </a:rPr>
                <a:t>½</a:t>
              </a:r>
              <a:r>
                <a:rPr lang="en-US" altLang="zh-CN" sz="2400" i="1" baseline="30500" dirty="0">
                  <a:latin typeface="Times"/>
                  <a:ea typeface="Times"/>
                  <a:cs typeface="Times"/>
                  <a:sym typeface="Times"/>
                </a:rPr>
                <a:t>n</a:t>
              </a:r>
              <a:endParaRPr lang="zh-CN" altLang="en-US" sz="2400" dirty="0"/>
            </a:p>
          </p:txBody>
        </p:sp>
        <p:sp>
          <p:nvSpPr>
            <p:cNvPr id="7" name="圆角矩形 6"/>
            <p:cNvSpPr/>
            <p:nvPr/>
          </p:nvSpPr>
          <p:spPr>
            <a:xfrm>
              <a:off x="2987824" y="4437112"/>
              <a:ext cx="1800200" cy="504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5" name="Picture 2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88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Fast Fourier transform</a:t>
            </a:r>
            <a:endParaRPr lang="zh-CN" altLang="en-US" dirty="0"/>
          </a:p>
        </p:txBody>
      </p:sp>
      <p:sp>
        <p:nvSpPr>
          <p:cNvPr id="3" name="内容占位符 2"/>
          <p:cNvSpPr>
            <a:spLocks noGrp="1"/>
          </p:cNvSpPr>
          <p:nvPr>
            <p:ph idx="1"/>
          </p:nvPr>
        </p:nvSpPr>
        <p:spPr>
          <a:xfrm>
            <a:off x="457200" y="1600200"/>
            <a:ext cx="8435280" cy="4525963"/>
          </a:xfrm>
        </p:spPr>
        <p:txBody>
          <a:bodyPr>
            <a:normAutofit/>
          </a:bodyPr>
          <a:lstStyle/>
          <a:p>
            <a:r>
              <a:rPr lang="en-US" altLang="zh-CN" b="1" dirty="0"/>
              <a:t>Goal.  </a:t>
            </a:r>
            <a:r>
              <a:rPr lang="en-US" altLang="zh-CN" dirty="0">
                <a:solidFill>
                  <a:srgbClr val="000000"/>
                </a:solidFill>
                <a:uFill>
                  <a:solidFill>
                    <a:srgbClr val="000000"/>
                  </a:solidFill>
                </a:uFill>
              </a:rPr>
              <a:t>Evaluate a degree </a:t>
            </a:r>
            <a:r>
              <a:rPr lang="en-US" altLang="zh-CN" i="1" dirty="0">
                <a:solidFill>
                  <a:srgbClr val="000000"/>
                </a:solidFill>
                <a:uFill>
                  <a:solidFill>
                    <a:srgbClr val="000000"/>
                  </a:solidFill>
                </a:uFill>
                <a:latin typeface="Times"/>
                <a:ea typeface="Times"/>
                <a:cs typeface="Times"/>
                <a:sym typeface="Times"/>
              </a:rPr>
              <a:t>n </a:t>
            </a:r>
            <a:r>
              <a:rPr lang="en-US" altLang="zh-CN" dirty="0">
                <a:solidFill>
                  <a:srgbClr val="000000"/>
                </a:solidFill>
                <a:uFill>
                  <a:solidFill>
                    <a:srgbClr val="000000"/>
                  </a:solidFill>
                </a:uFill>
                <a:latin typeface="Times"/>
                <a:ea typeface="Times"/>
                <a:cs typeface="Times"/>
                <a:sym typeface="Times"/>
              </a:rPr>
              <a:t>– 1</a:t>
            </a:r>
            <a:r>
              <a:rPr lang="en-US" altLang="zh-CN" dirty="0">
                <a:solidFill>
                  <a:srgbClr val="000000"/>
                </a:solidFill>
                <a:uFill>
                  <a:solidFill>
                    <a:srgbClr val="000000"/>
                  </a:solidFill>
                </a:uFill>
              </a:rPr>
              <a:t> polynomial </a:t>
            </a:r>
            <a:r>
              <a:rPr lang="en-US" altLang="zh-CN" i="1" dirty="0">
                <a:solidFill>
                  <a:srgbClr val="000000"/>
                </a:solidFill>
                <a:uFill>
                  <a:solidFill>
                    <a:srgbClr val="000000"/>
                  </a:solidFill>
                </a:uFill>
                <a:latin typeface="Times"/>
                <a:ea typeface="Times"/>
                <a:cs typeface="Times"/>
                <a:sym typeface="Times"/>
              </a:rPr>
              <a:t>A</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latin typeface="Times"/>
                <a:ea typeface="Times"/>
                <a:cs typeface="Times"/>
                <a:sym typeface="Times"/>
              </a:rPr>
              <a:t>) = </a:t>
            </a:r>
            <a:r>
              <a:rPr lang="en-US" altLang="zh-CN" i="1" dirty="0">
                <a:solidFill>
                  <a:srgbClr val="000000"/>
                </a:solidFill>
                <a:uFill>
                  <a:solidFill>
                    <a:srgbClr val="000000"/>
                  </a:solidFill>
                </a:uFill>
                <a:latin typeface="Times"/>
                <a:ea typeface="Times"/>
                <a:cs typeface="Times"/>
                <a:sym typeface="Times"/>
              </a:rPr>
              <a:t>a</a:t>
            </a:r>
            <a:r>
              <a:rPr lang="en-US" altLang="zh-CN" baseline="-20250"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latin typeface="Times"/>
                <a:ea typeface="Times"/>
                <a:cs typeface="Times"/>
                <a:sym typeface="Times"/>
              </a:rPr>
              <a:t> + ... + </a:t>
            </a:r>
            <a:r>
              <a:rPr lang="en-US" altLang="zh-CN" i="1" dirty="0">
                <a:solidFill>
                  <a:srgbClr val="000000"/>
                </a:solidFill>
                <a:uFill>
                  <a:solidFill>
                    <a:srgbClr val="000000"/>
                  </a:solidFill>
                </a:uFill>
                <a:latin typeface="Times"/>
                <a:ea typeface="Times"/>
                <a:cs typeface="Times"/>
                <a:sym typeface="Times"/>
              </a:rPr>
              <a:t>a</a:t>
            </a:r>
            <a:r>
              <a:rPr lang="en-US" altLang="zh-CN" i="1" baseline="-20250" dirty="0">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latin typeface="Times"/>
                <a:ea typeface="Times"/>
                <a:cs typeface="Times"/>
                <a:sym typeface="Times"/>
              </a:rPr>
              <a:t> </a:t>
            </a:r>
            <a:r>
              <a:rPr lang="en-US" altLang="zh-CN" i="1" spc="240" dirty="0" err="1">
                <a:solidFill>
                  <a:srgbClr val="000000"/>
                </a:solidFill>
                <a:uFill>
                  <a:solidFill>
                    <a:srgbClr val="000000"/>
                  </a:solidFill>
                </a:uFill>
                <a:latin typeface="Times"/>
                <a:ea typeface="Times"/>
                <a:cs typeface="Times"/>
                <a:sym typeface="Times"/>
              </a:rPr>
              <a:t>x</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 at its</a:t>
            </a:r>
            <a:br>
              <a:rPr lang="en-US" altLang="zh-CN" dirty="0">
                <a:solidFill>
                  <a:srgbClr val="000000"/>
                </a:solidFill>
                <a:uFill>
                  <a:solidFill>
                    <a:srgbClr val="000000"/>
                  </a:solidFill>
                </a:uFill>
              </a:rPr>
            </a:br>
            <a:r>
              <a:rPr lang="en-US" altLang="zh-CN" i="1" dirty="0">
                <a:solidFill>
                  <a:srgbClr val="000000"/>
                </a:solidFill>
                <a:uFill>
                  <a:solidFill>
                    <a:srgbClr val="000000"/>
                  </a:solidFill>
                </a:uFill>
                <a:latin typeface="Times"/>
                <a:ea typeface="Times"/>
                <a:cs typeface="Times"/>
                <a:sym typeface="Times"/>
              </a:rPr>
              <a:t>n</a:t>
            </a:r>
            <a:r>
              <a:rPr lang="en-US" altLang="zh-CN" i="1" baseline="30500" dirty="0">
                <a:solidFill>
                  <a:srgbClr val="000000"/>
                </a:solidFill>
                <a:uFill>
                  <a:solidFill>
                    <a:srgbClr val="000000"/>
                  </a:solidFill>
                </a:uFill>
                <a:latin typeface="Times"/>
                <a:ea typeface="Times"/>
                <a:cs typeface="Times"/>
                <a:sym typeface="Times"/>
              </a:rPr>
              <a:t>th</a:t>
            </a:r>
            <a:r>
              <a:rPr lang="en-US" altLang="zh-CN" dirty="0">
                <a:solidFill>
                  <a:srgbClr val="000000"/>
                </a:solidFill>
                <a:uFill>
                  <a:solidFill>
                    <a:srgbClr val="000000"/>
                  </a:solidFill>
                </a:uFill>
              </a:rPr>
              <a:t> roots of unity: </a:t>
            </a:r>
            <a:r>
              <a:rPr lang="en-US" altLang="zh-CN" dirty="0">
                <a:solidFill>
                  <a:srgbClr val="000000"/>
                </a:solidFill>
                <a:uFill>
                  <a:solidFill>
                    <a:srgbClr val="000000"/>
                  </a:solidFill>
                </a:uFill>
                <a:latin typeface="Symbol"/>
                <a:ea typeface="Symbol"/>
                <a:cs typeface="Symbol"/>
                <a:sym typeface="Symbol"/>
              </a:rPr>
              <a:t>w</a:t>
            </a:r>
            <a:r>
              <a:rPr lang="en-US" altLang="zh-CN" baseline="42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latin typeface="Times"/>
                <a:ea typeface="Times"/>
                <a:cs typeface="Times"/>
                <a:sym typeface="Times"/>
              </a:rPr>
              <a:t>, </a:t>
            </a:r>
            <a:r>
              <a:rPr lang="en-US" altLang="zh-CN" dirty="0">
                <a:solidFill>
                  <a:srgbClr val="000000"/>
                </a:solidFill>
                <a:uFill>
                  <a:solidFill>
                    <a:srgbClr val="000000"/>
                  </a:solidFill>
                </a:uFill>
                <a:latin typeface="Symbol"/>
                <a:ea typeface="Symbol"/>
                <a:cs typeface="Symbol"/>
                <a:sym typeface="Symbol"/>
              </a:rPr>
              <a:t>w</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latin typeface="Times"/>
                <a:ea typeface="Times"/>
                <a:cs typeface="Times"/>
                <a:sym typeface="Times"/>
              </a:rPr>
              <a:t>, …,</a:t>
            </a:r>
            <a:r>
              <a:rPr lang="en-US" altLang="zh-CN" dirty="0">
                <a:solidFill>
                  <a:srgbClr val="000000"/>
                </a:solidFill>
                <a:uFill>
                  <a:solidFill>
                    <a:srgbClr val="000000"/>
                  </a:solidFill>
                </a:uFill>
              </a:rPr>
              <a:t> </a:t>
            </a:r>
            <a:r>
              <a:rPr lang="en-US" altLang="zh-CN" spc="240" dirty="0" err="1">
                <a:solidFill>
                  <a:srgbClr val="000000"/>
                </a:solidFill>
                <a:uFill>
                  <a:solidFill>
                    <a:srgbClr val="000000"/>
                  </a:solidFill>
                </a:uFill>
                <a:latin typeface="Symbol"/>
                <a:ea typeface="Symbol"/>
                <a:cs typeface="Symbol"/>
                <a:sym typeface="Symbol"/>
              </a:rPr>
              <a:t>w</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a:t>
            </a:r>
          </a:p>
          <a:p>
            <a:r>
              <a:rPr lang="en-US" altLang="zh-CN" b="1" dirty="0"/>
              <a:t>Divide.  </a:t>
            </a:r>
            <a:r>
              <a:rPr lang="en-US" altLang="zh-CN" dirty="0">
                <a:solidFill>
                  <a:srgbClr val="000000"/>
                </a:solidFill>
                <a:uFill>
                  <a:solidFill>
                    <a:srgbClr val="000000"/>
                  </a:solidFill>
                </a:uFill>
              </a:rPr>
              <a:t>Break up polynomial into even- and odd-degree terms.</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  =  </a:t>
            </a:r>
            <a:r>
              <a:rPr lang="en-US" altLang="zh-CN" i="1" dirty="0">
                <a:latin typeface="Times"/>
                <a:ea typeface="Times"/>
                <a:cs typeface="Times"/>
                <a:sym typeface="Times"/>
              </a:rPr>
              <a:t>a</a:t>
            </a:r>
            <a:r>
              <a:rPr lang="en-US" altLang="zh-CN" baseline="-20250" dirty="0">
                <a:latin typeface="Times"/>
                <a:ea typeface="Times"/>
                <a:cs typeface="Times"/>
                <a:sym typeface="Times"/>
              </a:rPr>
              <a:t>0</a:t>
            </a:r>
            <a:r>
              <a:rPr lang="en-US" altLang="zh-CN" i="1" baseline="-20250" dirty="0">
                <a:latin typeface="Times"/>
                <a:ea typeface="Times"/>
                <a:cs typeface="Times"/>
                <a:sym typeface="Times"/>
              </a:rPr>
              <a:t> </a:t>
            </a:r>
            <a:r>
              <a:rPr lang="en-US" altLang="zh-CN" i="1" dirty="0">
                <a:latin typeface="Times"/>
                <a:ea typeface="Times"/>
                <a:cs typeface="Times"/>
                <a:sym typeface="Times"/>
              </a:rPr>
              <a:t>+ a</a:t>
            </a:r>
            <a:r>
              <a:rPr lang="en-US" altLang="zh-CN" baseline="-20250" dirty="0">
                <a:latin typeface="Times"/>
                <a:ea typeface="Times"/>
                <a:cs typeface="Times"/>
                <a:sym typeface="Times"/>
              </a:rPr>
              <a:t>2 </a:t>
            </a:r>
            <a:r>
              <a:rPr lang="en-US" altLang="zh-CN" i="1" dirty="0">
                <a:latin typeface="Times"/>
                <a:ea typeface="Times"/>
                <a:cs typeface="Times"/>
                <a:sym typeface="Times"/>
              </a:rPr>
              <a:t>x + a</a:t>
            </a:r>
            <a:r>
              <a:rPr lang="en-US" altLang="zh-CN" baseline="-20250" dirty="0">
                <a:latin typeface="Times"/>
                <a:ea typeface="Times"/>
                <a:cs typeface="Times"/>
                <a:sym typeface="Times"/>
              </a:rPr>
              <a:t>4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 + a</a:t>
            </a:r>
            <a:r>
              <a:rPr lang="en-US" altLang="zh-CN" i="1" baseline="-20250" dirty="0">
                <a:latin typeface="Times"/>
                <a:ea typeface="Times"/>
                <a:cs typeface="Times"/>
                <a:sym typeface="Times"/>
              </a:rPr>
              <a:t>n</a:t>
            </a:r>
            <a:r>
              <a:rPr lang="en-US" altLang="zh-CN" baseline="-20250" dirty="0">
                <a:latin typeface="Times"/>
                <a:ea typeface="Times"/>
                <a:cs typeface="Times"/>
                <a:sym typeface="Times"/>
              </a:rPr>
              <a:t>−2</a:t>
            </a:r>
            <a:r>
              <a:rPr lang="en-US" altLang="zh-CN" i="1" baseline="-20250" dirty="0">
                <a:latin typeface="Times"/>
                <a:ea typeface="Times"/>
                <a:cs typeface="Times"/>
                <a:sym typeface="Times"/>
              </a:rPr>
              <a:t> </a:t>
            </a:r>
            <a:r>
              <a:rPr lang="en-US" altLang="zh-CN" i="1" spc="240" dirty="0" err="1">
                <a:uFill>
                  <a:solidFill>
                    <a:srgbClr val="000000"/>
                  </a:solidFill>
                </a:uFill>
                <a:latin typeface="Times"/>
                <a:ea typeface="Times"/>
                <a:cs typeface="Times"/>
                <a:sym typeface="Times"/>
              </a:rPr>
              <a:t>x</a:t>
            </a:r>
            <a:r>
              <a:rPr lang="en-US" altLang="zh-CN" i="1" baseline="42999" dirty="0" err="1">
                <a:uFill>
                  <a:solidFill>
                    <a:srgbClr val="000000"/>
                  </a:solidFill>
                </a:uFill>
                <a:latin typeface="Times"/>
                <a:ea typeface="Times"/>
                <a:cs typeface="Times"/>
                <a:sym typeface="Times"/>
              </a:rPr>
              <a:t>n</a:t>
            </a:r>
            <a:r>
              <a:rPr lang="en-US" altLang="zh-CN" baseline="42999" dirty="0">
                <a:uFill>
                  <a:solidFill>
                    <a:srgbClr val="000000"/>
                  </a:solidFill>
                </a:uFill>
                <a:latin typeface="Times"/>
                <a:ea typeface="Times"/>
                <a:cs typeface="Times"/>
                <a:sym typeface="Times"/>
              </a:rPr>
              <a:t>/2–1</a:t>
            </a:r>
            <a:r>
              <a:rPr lang="en-US" altLang="zh-CN" i="1" dirty="0">
                <a:latin typeface="Times"/>
                <a:ea typeface="Times"/>
                <a:cs typeface="Times"/>
                <a:sym typeface="Times"/>
              </a:rPr>
              <a:t>.</a:t>
            </a:r>
          </a:p>
          <a:p>
            <a:pPr lvl="1"/>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i="1" baseline="-20250"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  =  </a:t>
            </a:r>
            <a:r>
              <a:rPr lang="en-US" altLang="zh-CN" i="1" dirty="0">
                <a:latin typeface="Times"/>
                <a:ea typeface="Times"/>
                <a:cs typeface="Times"/>
                <a:sym typeface="Times"/>
              </a:rPr>
              <a:t>a</a:t>
            </a:r>
            <a:r>
              <a:rPr lang="en-US" altLang="zh-CN" baseline="-20250" dirty="0">
                <a:latin typeface="Times"/>
                <a:ea typeface="Times"/>
                <a:cs typeface="Times"/>
                <a:sym typeface="Times"/>
              </a:rPr>
              <a:t>1</a:t>
            </a:r>
            <a:r>
              <a:rPr lang="en-US" altLang="zh-CN" i="1" dirty="0">
                <a:latin typeface="Times"/>
                <a:ea typeface="Times"/>
                <a:cs typeface="Times"/>
                <a:sym typeface="Times"/>
              </a:rPr>
              <a:t> + a</a:t>
            </a:r>
            <a:r>
              <a:rPr lang="en-US" altLang="zh-CN" baseline="-20250" dirty="0">
                <a:latin typeface="Times"/>
                <a:ea typeface="Times"/>
                <a:cs typeface="Times"/>
                <a:sym typeface="Times"/>
              </a:rPr>
              <a:t>3 </a:t>
            </a:r>
            <a:r>
              <a:rPr lang="en-US" altLang="zh-CN" i="1" dirty="0">
                <a:latin typeface="Times"/>
                <a:ea typeface="Times"/>
                <a:cs typeface="Times"/>
                <a:sym typeface="Times"/>
              </a:rPr>
              <a:t>x + a</a:t>
            </a:r>
            <a:r>
              <a:rPr lang="en-US" altLang="zh-CN" baseline="-20250" dirty="0">
                <a:latin typeface="Times"/>
                <a:ea typeface="Times"/>
                <a:cs typeface="Times"/>
                <a:sym typeface="Times"/>
              </a:rPr>
              <a:t>5 </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i="1" dirty="0">
                <a:latin typeface="Times"/>
                <a:ea typeface="Times"/>
                <a:cs typeface="Times"/>
                <a:sym typeface="Times"/>
              </a:rPr>
              <a:t> + … + a</a:t>
            </a:r>
            <a:r>
              <a:rPr lang="en-US" altLang="zh-CN" i="1" baseline="-20250" dirty="0">
                <a:latin typeface="Times"/>
                <a:ea typeface="Times"/>
                <a:cs typeface="Times"/>
                <a:sym typeface="Times"/>
              </a:rPr>
              <a:t>n</a:t>
            </a:r>
            <a:r>
              <a:rPr lang="en-US" altLang="zh-CN" baseline="-20250" dirty="0">
                <a:latin typeface="Times"/>
                <a:ea typeface="Times"/>
                <a:cs typeface="Times"/>
                <a:sym typeface="Times"/>
              </a:rPr>
              <a:t>−1</a:t>
            </a:r>
            <a:r>
              <a:rPr lang="en-US" altLang="zh-CN" i="1" baseline="-20250" dirty="0">
                <a:latin typeface="Times"/>
                <a:ea typeface="Times"/>
                <a:cs typeface="Times"/>
                <a:sym typeface="Times"/>
              </a:rPr>
              <a:t> </a:t>
            </a:r>
            <a:r>
              <a:rPr lang="en-US" altLang="zh-CN" i="1" spc="240" dirty="0" err="1">
                <a:uFill>
                  <a:solidFill>
                    <a:srgbClr val="000000"/>
                  </a:solidFill>
                </a:uFill>
                <a:latin typeface="Times"/>
                <a:ea typeface="Times"/>
                <a:cs typeface="Times"/>
                <a:sym typeface="Times"/>
              </a:rPr>
              <a:t>x</a:t>
            </a:r>
            <a:r>
              <a:rPr lang="en-US" altLang="zh-CN" i="1" baseline="42999" dirty="0" err="1">
                <a:uFill>
                  <a:solidFill>
                    <a:srgbClr val="000000"/>
                  </a:solidFill>
                </a:uFill>
                <a:latin typeface="Times"/>
                <a:ea typeface="Times"/>
                <a:cs typeface="Times"/>
                <a:sym typeface="Times"/>
              </a:rPr>
              <a:t>n</a:t>
            </a:r>
            <a:r>
              <a:rPr lang="en-US" altLang="zh-CN" baseline="42999" dirty="0">
                <a:uFill>
                  <a:solidFill>
                    <a:srgbClr val="000000"/>
                  </a:solidFill>
                </a:uFill>
                <a:latin typeface="Times"/>
                <a:ea typeface="Times"/>
                <a:cs typeface="Times"/>
                <a:sym typeface="Times"/>
              </a:rPr>
              <a:t>/2–1</a:t>
            </a:r>
            <a:r>
              <a:rPr lang="en-US" altLang="zh-CN" i="1"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   =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42999" dirty="0">
                <a:latin typeface="Times"/>
                <a:ea typeface="Times"/>
                <a:cs typeface="Times"/>
                <a:sym typeface="Times"/>
              </a:rPr>
              <a:t>2</a:t>
            </a:r>
            <a:r>
              <a:rPr lang="en-US" altLang="zh-CN" dirty="0">
                <a:latin typeface="Times"/>
                <a:ea typeface="Times"/>
                <a:cs typeface="Times"/>
                <a:sym typeface="Times"/>
              </a:rPr>
              <a:t>).</a:t>
            </a:r>
          </a:p>
          <a:p>
            <a:pPr lvl="1"/>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i="1" baseline="-5999" dirty="0">
                <a:latin typeface="Times"/>
                <a:ea typeface="Times"/>
                <a:cs typeface="Times"/>
                <a:sym typeface="Times"/>
              </a:rPr>
              <a:t>  </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r>
              <a:rPr lang="en-US" altLang="zh-CN" i="1" dirty="0">
                <a:latin typeface="Times"/>
                <a:ea typeface="Times"/>
                <a:cs typeface="Times"/>
                <a:sym typeface="Times"/>
              </a:rPr>
              <a:t> –  x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baseline="30500" dirty="0">
                <a:latin typeface="Times"/>
                <a:ea typeface="Times"/>
                <a:cs typeface="Times"/>
                <a:sym typeface="Times"/>
              </a:rPr>
              <a:t>2</a:t>
            </a:r>
            <a:r>
              <a:rPr lang="en-US" altLang="zh-CN" dirty="0">
                <a:latin typeface="Times"/>
                <a:ea typeface="Times"/>
                <a:cs typeface="Times"/>
                <a:sym typeface="Times"/>
              </a:rPr>
              <a:t>).</a:t>
            </a:r>
          </a:p>
          <a:p>
            <a:r>
              <a:rPr lang="en-US" altLang="zh-CN" b="1" dirty="0"/>
              <a:t>Conquer.  </a:t>
            </a:r>
            <a:r>
              <a:rPr lang="en-US" altLang="zh-CN" dirty="0">
                <a:solidFill>
                  <a:srgbClr val="000000"/>
                </a:solidFill>
                <a:uFill>
                  <a:solidFill>
                    <a:srgbClr val="000000"/>
                  </a:solidFill>
                </a:uFill>
              </a:rPr>
              <a:t>Evaluate </a:t>
            </a:r>
            <a:r>
              <a:rPr lang="en-US" altLang="zh-CN" i="1" dirty="0" err="1">
                <a:solidFill>
                  <a:srgbClr val="000000"/>
                </a:solidFill>
                <a:uFill>
                  <a:solidFill>
                    <a:srgbClr val="000000"/>
                  </a:solidFill>
                </a:uFill>
                <a:latin typeface="Times"/>
                <a:ea typeface="Times"/>
                <a:cs typeface="Times"/>
                <a:sym typeface="Times"/>
              </a:rPr>
              <a:t>A</a:t>
            </a:r>
            <a:r>
              <a:rPr lang="en-US" altLang="zh-CN" i="1" baseline="-20250" dirty="0" err="1">
                <a:solidFill>
                  <a:srgbClr val="000000"/>
                </a:solidFill>
                <a:uFill>
                  <a:solidFill>
                    <a:srgbClr val="000000"/>
                  </a:solidFill>
                </a:uFill>
                <a:latin typeface="Times"/>
                <a:ea typeface="Times"/>
                <a:cs typeface="Times"/>
                <a:sym typeface="Times"/>
              </a:rPr>
              <a:t>even</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and </a:t>
            </a:r>
            <a:r>
              <a:rPr lang="en-US" altLang="zh-CN" i="1" dirty="0" err="1">
                <a:solidFill>
                  <a:srgbClr val="000000"/>
                </a:solidFill>
                <a:uFill>
                  <a:solidFill>
                    <a:srgbClr val="000000"/>
                  </a:solidFill>
                </a:uFill>
                <a:latin typeface="Times"/>
                <a:ea typeface="Times"/>
                <a:cs typeface="Times"/>
                <a:sym typeface="Times"/>
              </a:rPr>
              <a:t>A</a:t>
            </a:r>
            <a:r>
              <a:rPr lang="en-US" altLang="zh-CN" i="1" baseline="-20250" dirty="0" err="1">
                <a:solidFill>
                  <a:srgbClr val="000000"/>
                </a:solidFill>
                <a:uFill>
                  <a:solidFill>
                    <a:srgbClr val="000000"/>
                  </a:solidFill>
                </a:uFill>
                <a:latin typeface="Times"/>
                <a:ea typeface="Times"/>
                <a:cs typeface="Times"/>
                <a:sym typeface="Times"/>
              </a:rPr>
              <a:t>odd</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at the </a:t>
            </a:r>
            <a:r>
              <a:rPr lang="en-US" altLang="zh-CN" sz="2200" dirty="0">
                <a:solidFill>
                  <a:srgbClr val="000000"/>
                </a:solidFill>
                <a:uFill>
                  <a:solidFill>
                    <a:srgbClr val="000000"/>
                  </a:solidFill>
                </a:uFill>
                <a:latin typeface="Times"/>
                <a:ea typeface="Times"/>
                <a:cs typeface="Times"/>
                <a:sym typeface="Times"/>
              </a:rPr>
              <a:t>½</a:t>
            </a:r>
            <a:r>
              <a:rPr lang="en-US" altLang="zh-CN" i="1" dirty="0">
                <a:solidFill>
                  <a:srgbClr val="000000"/>
                </a:solidFill>
                <a:uFill>
                  <a:solidFill>
                    <a:srgbClr val="000000"/>
                  </a:solidFill>
                </a:uFill>
                <a:latin typeface="Times"/>
                <a:ea typeface="Times"/>
                <a:cs typeface="Times"/>
                <a:sym typeface="Times"/>
              </a:rPr>
              <a:t>n</a:t>
            </a:r>
            <a:r>
              <a:rPr lang="en-US" altLang="zh-CN" i="1" baseline="30500" dirty="0">
                <a:solidFill>
                  <a:srgbClr val="000000"/>
                </a:solidFill>
                <a:uFill>
                  <a:solidFill>
                    <a:srgbClr val="000000"/>
                  </a:solidFill>
                </a:uFill>
                <a:latin typeface="Times"/>
                <a:ea typeface="Times"/>
                <a:cs typeface="Times"/>
                <a:sym typeface="Times"/>
              </a:rPr>
              <a:t>th</a:t>
            </a:r>
            <a:r>
              <a:rPr lang="en-US" altLang="zh-CN" dirty="0">
                <a:solidFill>
                  <a:srgbClr val="000000"/>
                </a:solidFill>
                <a:uFill>
                  <a:solidFill>
                    <a:srgbClr val="000000"/>
                  </a:solidFill>
                </a:uFill>
              </a:rPr>
              <a:t> roots of unity: </a:t>
            </a:r>
            <a:r>
              <a:rPr lang="en-US" altLang="zh-CN" dirty="0">
                <a:solidFill>
                  <a:srgbClr val="000000"/>
                </a:solidFill>
                <a:uFill>
                  <a:solidFill>
                    <a:srgbClr val="000000"/>
                  </a:solidFill>
                </a:uFill>
                <a:latin typeface="Symbol"/>
                <a:ea typeface="Symbol"/>
                <a:cs typeface="Symbol"/>
                <a:sym typeface="Symbol"/>
              </a:rPr>
              <a:t>n</a:t>
            </a:r>
            <a:r>
              <a:rPr lang="en-US" altLang="zh-CN" baseline="42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latin typeface="Times"/>
                <a:ea typeface="Times"/>
                <a:cs typeface="Times"/>
                <a:sym typeface="Times"/>
              </a:rPr>
              <a:t>, </a:t>
            </a:r>
            <a:r>
              <a:rPr lang="en-US" altLang="zh-CN" dirty="0">
                <a:solidFill>
                  <a:srgbClr val="000000"/>
                </a:solidFill>
                <a:uFill>
                  <a:solidFill>
                    <a:srgbClr val="000000"/>
                  </a:solidFill>
                </a:uFill>
                <a:latin typeface="Symbol"/>
                <a:ea typeface="Symbol"/>
                <a:cs typeface="Symbol"/>
                <a:sym typeface="Symbol"/>
              </a:rPr>
              <a:t>n</a:t>
            </a:r>
            <a:r>
              <a:rPr lang="en-US" altLang="zh-CN" baseline="42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latin typeface="Times"/>
                <a:ea typeface="Times"/>
                <a:cs typeface="Times"/>
                <a:sym typeface="Times"/>
              </a:rPr>
              <a:t>, …, </a:t>
            </a:r>
            <a:r>
              <a:rPr lang="en-US" altLang="zh-CN" spc="240" dirty="0" err="1">
                <a:solidFill>
                  <a:srgbClr val="000000"/>
                </a:solidFill>
                <a:uFill>
                  <a:solidFill>
                    <a:srgbClr val="000000"/>
                  </a:solidFill>
                </a:uFill>
                <a:latin typeface="Symbol"/>
                <a:ea typeface="Symbol"/>
                <a:cs typeface="Symbol"/>
                <a:sym typeface="Symbol"/>
              </a:rPr>
              <a:t>n</a:t>
            </a:r>
            <a:r>
              <a:rPr lang="en-US" altLang="zh-CN" i="1" baseline="42999" dirty="0" err="1">
                <a:solidFill>
                  <a:srgbClr val="000000"/>
                </a:solidFill>
                <a:uFill>
                  <a:solidFill>
                    <a:srgbClr val="000000"/>
                  </a:solidFill>
                </a:uFill>
                <a:latin typeface="Times"/>
                <a:ea typeface="Times"/>
                <a:cs typeface="Times"/>
                <a:sym typeface="Times"/>
              </a:rPr>
              <a:t>n</a:t>
            </a:r>
            <a:r>
              <a:rPr lang="en-US" altLang="zh-CN" baseline="42999" dirty="0">
                <a:solidFill>
                  <a:srgbClr val="000000"/>
                </a:solidFill>
                <a:uFill>
                  <a:solidFill>
                    <a:srgbClr val="000000"/>
                  </a:solidFill>
                </a:uFill>
                <a:latin typeface="Times"/>
                <a:ea typeface="Times"/>
                <a:cs typeface="Times"/>
                <a:sym typeface="Times"/>
              </a:rPr>
              <a:t>/2–1</a:t>
            </a:r>
            <a:r>
              <a:rPr lang="en-US" altLang="zh-CN" dirty="0">
                <a:solidFill>
                  <a:srgbClr val="000000"/>
                </a:solidFill>
                <a:uFill>
                  <a:solidFill>
                    <a:srgbClr val="000000"/>
                  </a:solidFill>
                </a:uFill>
              </a:rPr>
              <a:t>.</a:t>
            </a:r>
          </a:p>
          <a:p>
            <a:r>
              <a:rPr lang="en-US" altLang="zh-CN" b="1" dirty="0"/>
              <a:t>Combine.  </a:t>
            </a:r>
          </a:p>
          <a:p>
            <a:pPr lvl="1"/>
            <a:r>
              <a:rPr lang="en-US" altLang="zh-CN" i="1" baseline="-1500" dirty="0" err="1">
                <a:latin typeface="Times"/>
                <a:ea typeface="Times"/>
                <a:cs typeface="Times"/>
                <a:sym typeface="Times"/>
              </a:rPr>
              <a:t>y</a:t>
            </a:r>
            <a:r>
              <a:rPr lang="en-US" altLang="zh-CN" i="1" baseline="-25000" dirty="0" err="1">
                <a:latin typeface="Times"/>
                <a:ea typeface="Times"/>
                <a:cs typeface="Times"/>
                <a:sym typeface="Times"/>
              </a:rPr>
              <a:t>k</a:t>
            </a:r>
            <a:r>
              <a:rPr lang="en-US" altLang="zh-CN" i="1" baseline="30500" dirty="0">
                <a:latin typeface="Times"/>
                <a:ea typeface="Times"/>
                <a:cs typeface="Times"/>
                <a:sym typeface="Times"/>
              </a:rPr>
              <a:t>	</a:t>
            </a:r>
            <a:r>
              <a:rPr lang="en-US" altLang="zh-CN" i="1" dirty="0">
                <a:latin typeface="Times"/>
                <a:ea typeface="Times"/>
                <a:cs typeface="Times"/>
                <a:sym typeface="Times"/>
              </a:rPr>
              <a:t>       </a:t>
            </a:r>
            <a:r>
              <a:rPr lang="en-US" altLang="zh-CN" dirty="0">
                <a:latin typeface="Times"/>
                <a:ea typeface="Times"/>
                <a:cs typeface="Times"/>
                <a:sym typeface="Times"/>
              </a:rPr>
              <a:t>=  </a:t>
            </a:r>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spc="240" dirty="0" err="1">
                <a:latin typeface="Symbol"/>
                <a:ea typeface="Symbol"/>
                <a:cs typeface="Symbol"/>
                <a:sym typeface="Symbol"/>
              </a:rPr>
              <a:t>w</a:t>
            </a:r>
            <a:r>
              <a:rPr lang="en-US" altLang="zh-CN" i="1" baseline="30500" dirty="0" err="1">
                <a:latin typeface="Times"/>
                <a:ea typeface="Times"/>
                <a:cs typeface="Times"/>
                <a:sym typeface="Times"/>
              </a:rPr>
              <a:t>k</a:t>
            </a:r>
            <a:r>
              <a:rPr lang="en-US" altLang="zh-CN" dirty="0">
                <a:latin typeface="Times"/>
                <a:ea typeface="Times"/>
                <a:cs typeface="Times"/>
                <a:sym typeface="Times"/>
              </a:rPr>
              <a:t>)</a:t>
            </a:r>
            <a:r>
              <a:rPr lang="en-US" altLang="zh-CN" i="1" dirty="0">
                <a:latin typeface="Times"/>
                <a:ea typeface="Times"/>
                <a:cs typeface="Times"/>
                <a:sym typeface="Times"/>
              </a:rPr>
              <a:t>       </a:t>
            </a:r>
            <a:r>
              <a:rPr lang="en-US" altLang="zh-CN"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spc="240" dirty="0" err="1">
                <a:latin typeface="Symbol"/>
                <a:ea typeface="Symbol"/>
                <a:cs typeface="Symbol"/>
                <a:sym typeface="Symbol"/>
              </a:rPr>
              <a:t>n</a:t>
            </a:r>
            <a:r>
              <a:rPr lang="en-US" altLang="zh-CN" i="1" baseline="30500" dirty="0" err="1">
                <a:latin typeface="Times"/>
                <a:ea typeface="Times"/>
                <a:cs typeface="Times"/>
                <a:sym typeface="Times"/>
              </a:rPr>
              <a:t>k</a:t>
            </a:r>
            <a:r>
              <a:rPr lang="en-US" altLang="zh-CN" dirty="0">
                <a:latin typeface="Times"/>
                <a:ea typeface="Times"/>
                <a:cs typeface="Times"/>
                <a:sym typeface="Times"/>
              </a:rPr>
              <a:t>)</a:t>
            </a:r>
            <a:r>
              <a:rPr lang="en-US" altLang="zh-CN" i="1" dirty="0">
                <a:latin typeface="Times"/>
                <a:ea typeface="Times"/>
                <a:cs typeface="Times"/>
                <a:sym typeface="Times"/>
              </a:rPr>
              <a:t>  +  </a:t>
            </a:r>
            <a:r>
              <a:rPr lang="en-US" altLang="zh-CN" spc="240" dirty="0" err="1">
                <a:latin typeface="Symbol"/>
                <a:ea typeface="Symbol"/>
                <a:cs typeface="Symbol"/>
                <a:sym typeface="Symbol"/>
              </a:rPr>
              <a:t>w</a:t>
            </a:r>
            <a:r>
              <a:rPr lang="en-US" altLang="zh-CN" i="1" baseline="38833" dirty="0" err="1">
                <a:latin typeface="Times"/>
                <a:ea typeface="Times"/>
                <a:cs typeface="Times"/>
                <a:sym typeface="Times"/>
              </a:rPr>
              <a:t>k</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baseline="-20250" dirty="0">
                <a:latin typeface="Times"/>
                <a:ea typeface="Times"/>
                <a:cs typeface="Times"/>
                <a:sym typeface="Times"/>
              </a:rPr>
              <a:t> </a:t>
            </a:r>
            <a:r>
              <a:rPr lang="en-US" altLang="zh-CN" dirty="0">
                <a:latin typeface="Times"/>
                <a:ea typeface="Times"/>
                <a:cs typeface="Times"/>
                <a:sym typeface="Times"/>
              </a:rPr>
              <a:t>(</a:t>
            </a:r>
            <a:r>
              <a:rPr lang="en-US" altLang="zh-CN" spc="240" dirty="0" err="1">
                <a:uFill>
                  <a:solidFill>
                    <a:srgbClr val="000000"/>
                  </a:solidFill>
                </a:uFill>
                <a:latin typeface="Symbol"/>
                <a:ea typeface="Symbol"/>
                <a:cs typeface="Symbol"/>
                <a:sym typeface="Symbol"/>
              </a:rPr>
              <a:t>n</a:t>
            </a:r>
            <a:r>
              <a:rPr lang="en-US" altLang="zh-CN" i="1" baseline="30500" dirty="0" err="1">
                <a:latin typeface="Times"/>
                <a:ea typeface="Times"/>
                <a:cs typeface="Times"/>
                <a:sym typeface="Times"/>
              </a:rPr>
              <a:t>k</a:t>
            </a:r>
            <a:r>
              <a:rPr lang="en-US" altLang="zh-CN" dirty="0">
                <a:latin typeface="Times"/>
                <a:ea typeface="Times"/>
                <a:cs typeface="Times"/>
                <a:sym typeface="Times"/>
              </a:rPr>
              <a:t>),   0 </a:t>
            </a:r>
            <a:r>
              <a:rPr lang="en-US" altLang="zh-CN" dirty="0">
                <a:latin typeface="Symbol"/>
                <a:ea typeface="Symbol"/>
                <a:cs typeface="Symbol"/>
                <a:sym typeface="Symbol"/>
              </a:rPr>
              <a:t>£</a:t>
            </a:r>
            <a:r>
              <a:rPr lang="en-US" altLang="zh-CN" i="1" dirty="0">
                <a:latin typeface="Times"/>
                <a:ea typeface="Times"/>
                <a:cs typeface="Times"/>
                <a:sym typeface="Times"/>
              </a:rPr>
              <a:t> k </a:t>
            </a:r>
            <a:r>
              <a:rPr lang="en-US" altLang="zh-CN" dirty="0">
                <a:latin typeface="Times"/>
                <a:ea typeface="Times"/>
                <a:cs typeface="Times"/>
                <a:sym typeface="Times"/>
              </a:rPr>
              <a:t>&lt;</a:t>
            </a:r>
            <a:r>
              <a:rPr lang="en-US" altLang="zh-CN" i="1" dirty="0">
                <a:latin typeface="Times"/>
                <a:ea typeface="Times"/>
                <a:cs typeface="Times"/>
                <a:sym typeface="Times"/>
              </a:rPr>
              <a:t> n</a:t>
            </a:r>
            <a:r>
              <a:rPr lang="en-US" altLang="zh-CN" dirty="0">
                <a:latin typeface="Times"/>
                <a:ea typeface="Times"/>
                <a:cs typeface="Times"/>
                <a:sym typeface="Times"/>
              </a:rPr>
              <a:t>/2</a:t>
            </a:r>
            <a:r>
              <a:rPr lang="en-US" altLang="zh-CN" dirty="0">
                <a:uFill>
                  <a:solidFill>
                    <a:srgbClr val="000000"/>
                  </a:solidFill>
                </a:uFill>
              </a:rPr>
              <a:t>.</a:t>
            </a:r>
            <a:endParaRPr lang="en-US" altLang="zh-CN" dirty="0">
              <a:latin typeface="Times"/>
              <a:ea typeface="Times"/>
              <a:cs typeface="Times"/>
              <a:sym typeface="Times"/>
            </a:endParaRPr>
          </a:p>
          <a:p>
            <a:pPr lvl="1"/>
            <a:r>
              <a:rPr lang="en-US" altLang="zh-CN" i="1" baseline="-1500" dirty="0" err="1">
                <a:latin typeface="Times"/>
                <a:ea typeface="Times"/>
                <a:cs typeface="Times"/>
                <a:sym typeface="Times"/>
              </a:rPr>
              <a:t>y</a:t>
            </a:r>
            <a:r>
              <a:rPr lang="en-US" altLang="zh-CN" i="1" baseline="-25000" dirty="0" err="1">
                <a:latin typeface="Times"/>
                <a:ea typeface="Times"/>
                <a:cs typeface="Times"/>
                <a:sym typeface="Times"/>
              </a:rPr>
              <a:t>k</a:t>
            </a:r>
            <a:r>
              <a:rPr lang="en-US" altLang="zh-CN" i="1" baseline="-25000" dirty="0">
                <a:latin typeface="Times"/>
                <a:ea typeface="Times"/>
                <a:cs typeface="Times"/>
                <a:sym typeface="Times"/>
              </a:rPr>
              <a:t>+ </a:t>
            </a:r>
            <a:r>
              <a:rPr lang="en-US" altLang="zh-CN" baseline="-25000" dirty="0">
                <a:latin typeface="Times"/>
                <a:ea typeface="Times"/>
                <a:cs typeface="Times"/>
                <a:sym typeface="Times"/>
              </a:rPr>
              <a:t>½</a:t>
            </a:r>
            <a:r>
              <a:rPr lang="en-US" altLang="zh-CN" i="1" baseline="-25000" dirty="0">
                <a:latin typeface="Times"/>
                <a:ea typeface="Times"/>
                <a:cs typeface="Times"/>
                <a:sym typeface="Times"/>
              </a:rPr>
              <a:t>n</a:t>
            </a:r>
            <a:r>
              <a:rPr lang="en-US" altLang="zh-CN" i="1" dirty="0">
                <a:latin typeface="Times"/>
                <a:ea typeface="Times"/>
                <a:cs typeface="Times"/>
                <a:sym typeface="Times"/>
              </a:rPr>
              <a:t>  </a:t>
            </a:r>
            <a:r>
              <a:rPr lang="en-US" altLang="zh-CN" dirty="0">
                <a:latin typeface="Times"/>
                <a:ea typeface="Times"/>
                <a:cs typeface="Times"/>
                <a:sym typeface="Times"/>
              </a:rPr>
              <a:t>=  </a:t>
            </a:r>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spc="240" dirty="0" err="1">
                <a:latin typeface="Symbol"/>
                <a:ea typeface="Symbol"/>
                <a:cs typeface="Symbol"/>
                <a:sym typeface="Symbol"/>
              </a:rPr>
              <a:t>w</a:t>
            </a:r>
            <a:r>
              <a:rPr lang="en-US" altLang="zh-CN" i="1" baseline="30500" dirty="0" err="1">
                <a:latin typeface="Times"/>
                <a:ea typeface="Times"/>
                <a:cs typeface="Times"/>
                <a:sym typeface="Times"/>
              </a:rPr>
              <a:t>k</a:t>
            </a:r>
            <a:r>
              <a:rPr lang="en-US" altLang="zh-CN" i="1" baseline="30500" dirty="0">
                <a:latin typeface="Times"/>
                <a:ea typeface="Times"/>
                <a:cs typeface="Times"/>
                <a:sym typeface="Times"/>
              </a:rPr>
              <a:t>+ </a:t>
            </a:r>
            <a:r>
              <a:rPr lang="en-US" altLang="zh-CN" baseline="30500" dirty="0">
                <a:latin typeface="Times"/>
                <a:ea typeface="Times"/>
                <a:cs typeface="Times"/>
                <a:sym typeface="Times"/>
              </a:rPr>
              <a:t>½</a:t>
            </a:r>
            <a:r>
              <a:rPr lang="en-US" altLang="zh-CN" i="1" baseline="30500" dirty="0">
                <a:latin typeface="Times"/>
                <a:ea typeface="Times"/>
                <a:cs typeface="Times"/>
                <a:sym typeface="Times"/>
              </a:rPr>
              <a:t>n</a:t>
            </a:r>
            <a:r>
              <a:rPr lang="en-US" altLang="zh-CN" dirty="0">
                <a:latin typeface="Times"/>
                <a:ea typeface="Times"/>
                <a:cs typeface="Times"/>
                <a:sym typeface="Times"/>
              </a:rPr>
              <a:t>) =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even</a:t>
            </a:r>
            <a:r>
              <a:rPr lang="en-US" altLang="zh-CN" dirty="0">
                <a:latin typeface="Times"/>
                <a:ea typeface="Times"/>
                <a:cs typeface="Times"/>
                <a:sym typeface="Times"/>
              </a:rPr>
              <a:t>(</a:t>
            </a:r>
            <a:r>
              <a:rPr lang="en-US" altLang="zh-CN" spc="240" dirty="0" err="1">
                <a:latin typeface="Symbol"/>
                <a:ea typeface="Symbol"/>
                <a:cs typeface="Symbol"/>
                <a:sym typeface="Symbol"/>
              </a:rPr>
              <a:t>n</a:t>
            </a:r>
            <a:r>
              <a:rPr lang="en-US" altLang="zh-CN" i="1" baseline="30500" dirty="0" err="1">
                <a:latin typeface="Times"/>
                <a:ea typeface="Times"/>
                <a:cs typeface="Times"/>
                <a:sym typeface="Times"/>
              </a:rPr>
              <a:t>k</a:t>
            </a:r>
            <a:r>
              <a:rPr lang="en-US" altLang="zh-CN" dirty="0">
                <a:latin typeface="Times"/>
                <a:ea typeface="Times"/>
                <a:cs typeface="Times"/>
                <a:sym typeface="Times"/>
              </a:rPr>
              <a:t>)</a:t>
            </a:r>
            <a:r>
              <a:rPr lang="en-US" altLang="zh-CN" i="1" dirty="0">
                <a:latin typeface="Times"/>
                <a:ea typeface="Times"/>
                <a:cs typeface="Times"/>
                <a:sym typeface="Times"/>
              </a:rPr>
              <a:t>  –   </a:t>
            </a:r>
            <a:r>
              <a:rPr lang="en-US" altLang="zh-CN" spc="240" dirty="0" err="1">
                <a:latin typeface="Symbol"/>
                <a:ea typeface="Symbol"/>
                <a:cs typeface="Symbol"/>
                <a:sym typeface="Symbol"/>
              </a:rPr>
              <a:t>w</a:t>
            </a:r>
            <a:r>
              <a:rPr lang="en-US" altLang="zh-CN" i="1" baseline="38833" dirty="0" err="1">
                <a:latin typeface="Times"/>
                <a:ea typeface="Times"/>
                <a:cs typeface="Times"/>
                <a:sym typeface="Times"/>
              </a:rPr>
              <a:t>k</a:t>
            </a:r>
            <a:r>
              <a:rPr lang="en-US" altLang="zh-CN" i="1" dirty="0">
                <a:latin typeface="Times"/>
                <a:ea typeface="Times"/>
                <a:cs typeface="Times"/>
                <a:sym typeface="Times"/>
              </a:rPr>
              <a:t> </a:t>
            </a:r>
            <a:r>
              <a:rPr lang="en-US" altLang="zh-CN" i="1" dirty="0" err="1">
                <a:latin typeface="Times"/>
                <a:ea typeface="Times"/>
                <a:cs typeface="Times"/>
                <a:sym typeface="Times"/>
              </a:rPr>
              <a:t>A</a:t>
            </a:r>
            <a:r>
              <a:rPr lang="en-US" altLang="zh-CN" i="1" baseline="-20250" dirty="0" err="1">
                <a:latin typeface="Times"/>
                <a:ea typeface="Times"/>
                <a:cs typeface="Times"/>
                <a:sym typeface="Times"/>
              </a:rPr>
              <a:t>odd</a:t>
            </a:r>
            <a:r>
              <a:rPr lang="en-US" altLang="zh-CN" i="1" baseline="-20250" dirty="0">
                <a:latin typeface="Times"/>
                <a:ea typeface="Times"/>
                <a:cs typeface="Times"/>
                <a:sym typeface="Times"/>
              </a:rPr>
              <a:t> </a:t>
            </a:r>
            <a:r>
              <a:rPr lang="en-US" altLang="zh-CN" dirty="0">
                <a:latin typeface="Times"/>
                <a:ea typeface="Times"/>
                <a:cs typeface="Times"/>
                <a:sym typeface="Times"/>
              </a:rPr>
              <a:t>(</a:t>
            </a:r>
            <a:r>
              <a:rPr lang="en-US" altLang="zh-CN" spc="240" dirty="0" err="1">
                <a:latin typeface="Symbol"/>
                <a:ea typeface="Symbol"/>
                <a:cs typeface="Symbol"/>
                <a:sym typeface="Symbol"/>
              </a:rPr>
              <a:t>n</a:t>
            </a:r>
            <a:r>
              <a:rPr lang="en-US" altLang="zh-CN" i="1" baseline="30500" dirty="0" err="1">
                <a:latin typeface="Times"/>
                <a:ea typeface="Times"/>
                <a:cs typeface="Times"/>
                <a:sym typeface="Times"/>
              </a:rPr>
              <a:t>k</a:t>
            </a:r>
            <a:r>
              <a:rPr lang="en-US" altLang="zh-CN" dirty="0">
                <a:latin typeface="Times"/>
                <a:ea typeface="Times"/>
                <a:cs typeface="Times"/>
                <a:sym typeface="Times"/>
              </a:rPr>
              <a:t>),   0 </a:t>
            </a:r>
            <a:r>
              <a:rPr lang="en-US" altLang="zh-CN" dirty="0">
                <a:latin typeface="Symbol"/>
                <a:ea typeface="Symbol"/>
                <a:cs typeface="Symbol"/>
                <a:sym typeface="Symbol"/>
              </a:rPr>
              <a:t>£</a:t>
            </a:r>
            <a:r>
              <a:rPr lang="en-US" altLang="zh-CN" dirty="0">
                <a:latin typeface="Times"/>
                <a:ea typeface="Times"/>
                <a:cs typeface="Times"/>
                <a:sym typeface="Times"/>
              </a:rPr>
              <a:t> </a:t>
            </a:r>
            <a:r>
              <a:rPr lang="en-US" altLang="zh-CN" i="1" dirty="0">
                <a:latin typeface="Times"/>
                <a:ea typeface="Times"/>
                <a:cs typeface="Times"/>
                <a:sym typeface="Times"/>
              </a:rPr>
              <a:t>k </a:t>
            </a:r>
            <a:r>
              <a:rPr lang="en-US" altLang="zh-CN" dirty="0">
                <a:latin typeface="Times"/>
                <a:ea typeface="Times"/>
                <a:cs typeface="Times"/>
                <a:sym typeface="Times"/>
              </a:rPr>
              <a:t>&lt;</a:t>
            </a:r>
            <a:r>
              <a:rPr lang="en-US" altLang="zh-CN" i="1" dirty="0">
                <a:latin typeface="Times"/>
                <a:ea typeface="Times"/>
                <a:cs typeface="Times"/>
                <a:sym typeface="Times"/>
              </a:rPr>
              <a:t> n</a:t>
            </a:r>
            <a:r>
              <a:rPr lang="en-US" altLang="zh-CN" dirty="0">
                <a:latin typeface="Times"/>
                <a:ea typeface="Times"/>
                <a:cs typeface="Times"/>
                <a:sym typeface="Times"/>
              </a:rPr>
              <a:t>/2</a:t>
            </a:r>
            <a:r>
              <a:rPr lang="en-US" altLang="zh-CN" dirty="0">
                <a:uFill>
                  <a:solidFill>
                    <a:srgbClr val="000000"/>
                  </a:solidFill>
                </a:uFill>
              </a:rPr>
              <a:t>.</a:t>
            </a:r>
          </a:p>
          <a:p>
            <a:endParaRPr lang="zh-CN" altLang="en-US" dirty="0"/>
          </a:p>
        </p:txBody>
      </p:sp>
      <p:grpSp>
        <p:nvGrpSpPr>
          <p:cNvPr id="6" name="组合 5"/>
          <p:cNvGrpSpPr/>
          <p:nvPr/>
        </p:nvGrpSpPr>
        <p:grpSpPr>
          <a:xfrm>
            <a:off x="2987824" y="4437112"/>
            <a:ext cx="2232248" cy="504056"/>
            <a:chOff x="2987824" y="4437112"/>
            <a:chExt cx="2232248" cy="504056"/>
          </a:xfrm>
        </p:grpSpPr>
        <p:sp>
          <p:nvSpPr>
            <p:cNvPr id="4" name="文本框 3"/>
            <p:cNvSpPr txBox="1"/>
            <p:nvPr/>
          </p:nvSpPr>
          <p:spPr>
            <a:xfrm flipH="1">
              <a:off x="3059832" y="4437112"/>
              <a:ext cx="2160240" cy="461665"/>
            </a:xfrm>
            <a:prstGeom prst="rect">
              <a:avLst/>
            </a:prstGeom>
            <a:noFill/>
          </p:spPr>
          <p:txBody>
            <a:bodyPr wrap="square" rtlCol="0">
              <a:spAutoFit/>
            </a:bodyPr>
            <a:lstStyle/>
            <a:p>
              <a:r>
                <a:rPr lang="en-US" altLang="zh-CN" sz="2400" spc="240" dirty="0" err="1">
                  <a:latin typeface="Symbol"/>
                  <a:ea typeface="Symbol"/>
                  <a:cs typeface="Symbol"/>
                  <a:sym typeface="Symbol"/>
                </a:rPr>
                <a:t>w</a:t>
              </a:r>
              <a:r>
                <a:rPr lang="en-US" altLang="zh-CN" sz="2400" i="1" baseline="30500" dirty="0" err="1">
                  <a:latin typeface="Times"/>
                  <a:ea typeface="Times"/>
                  <a:cs typeface="Times"/>
                  <a:sym typeface="Times"/>
                </a:rPr>
                <a:t>k</a:t>
              </a:r>
              <a:r>
                <a:rPr lang="en-US" altLang="zh-CN" sz="2400" i="1" baseline="30500" dirty="0">
                  <a:latin typeface="Times"/>
                  <a:ea typeface="Times"/>
                  <a:cs typeface="Times"/>
                  <a:sym typeface="Times"/>
                </a:rPr>
                <a:t>   </a:t>
              </a:r>
              <a:r>
                <a:rPr lang="en-US" altLang="zh-CN" sz="2400" spc="240" dirty="0">
                  <a:latin typeface="Symbol"/>
                  <a:ea typeface="Symbol"/>
                  <a:cs typeface="Symbol"/>
                  <a:sym typeface="Symbol"/>
                </a:rPr>
                <a:t>=-</a:t>
              </a:r>
              <a:r>
                <a:rPr lang="en-US" altLang="zh-CN" sz="2400" spc="240" dirty="0" err="1">
                  <a:latin typeface="Symbol"/>
                  <a:ea typeface="Symbol"/>
                  <a:cs typeface="Symbol"/>
                  <a:sym typeface="Symbol"/>
                </a:rPr>
                <a:t>w</a:t>
              </a:r>
              <a:r>
                <a:rPr lang="en-US" altLang="zh-CN" sz="2400" i="1" baseline="30500" dirty="0" err="1">
                  <a:latin typeface="Times"/>
                  <a:ea typeface="Times"/>
                  <a:cs typeface="Times"/>
                  <a:sym typeface="Times"/>
                </a:rPr>
                <a:t>k</a:t>
              </a:r>
              <a:r>
                <a:rPr lang="en-US" altLang="zh-CN" sz="2400" i="1" baseline="30500" dirty="0">
                  <a:latin typeface="Times"/>
                  <a:ea typeface="Times"/>
                  <a:cs typeface="Times"/>
                  <a:sym typeface="Times"/>
                </a:rPr>
                <a:t>+ </a:t>
              </a:r>
              <a:r>
                <a:rPr lang="en-US" altLang="zh-CN" sz="2400" baseline="30500" dirty="0">
                  <a:latin typeface="Times"/>
                  <a:ea typeface="Times"/>
                  <a:cs typeface="Times"/>
                  <a:sym typeface="Times"/>
                </a:rPr>
                <a:t>½</a:t>
              </a:r>
              <a:r>
                <a:rPr lang="en-US" altLang="zh-CN" sz="2400" i="1" baseline="30500" dirty="0">
                  <a:latin typeface="Times"/>
                  <a:ea typeface="Times"/>
                  <a:cs typeface="Times"/>
                  <a:sym typeface="Times"/>
                </a:rPr>
                <a:t>n</a:t>
              </a:r>
              <a:endParaRPr lang="zh-CN" altLang="en-US" sz="2400" dirty="0"/>
            </a:p>
          </p:txBody>
        </p:sp>
        <p:sp>
          <p:nvSpPr>
            <p:cNvPr id="5" name="圆角矩形 4"/>
            <p:cNvSpPr/>
            <p:nvPr/>
          </p:nvSpPr>
          <p:spPr>
            <a:xfrm>
              <a:off x="2987824" y="4437112"/>
              <a:ext cx="1872208" cy="504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Picture 6"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1171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27584" y="2996952"/>
            <a:ext cx="7859216" cy="3528392"/>
          </a:xfrm>
          <a:prstGeom prst="roundRect">
            <a:avLst>
              <a:gd name="adj" fmla="val 73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a:t>FFT:  implementation</a:t>
            </a:r>
            <a:endParaRPr lang="zh-CN" altLang="en-US"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b="1" dirty="0"/>
              <a:t>Goal.  </a:t>
            </a:r>
            <a:r>
              <a:rPr lang="en-US" altLang="zh-CN" sz="2400" dirty="0">
                <a:solidFill>
                  <a:srgbClr val="000000"/>
                </a:solidFill>
                <a:uFill>
                  <a:solidFill>
                    <a:srgbClr val="000000"/>
                  </a:solidFill>
                </a:uFill>
              </a:rPr>
              <a:t>Evaluate a degree </a:t>
            </a:r>
            <a:r>
              <a:rPr lang="en-US" altLang="zh-CN" sz="2400" i="1" dirty="0">
                <a:solidFill>
                  <a:srgbClr val="000000"/>
                </a:solidFill>
                <a:uFill>
                  <a:solidFill>
                    <a:srgbClr val="000000"/>
                  </a:solidFill>
                </a:uFill>
                <a:latin typeface="Times"/>
                <a:ea typeface="Times"/>
                <a:cs typeface="Times"/>
                <a:sym typeface="Times"/>
              </a:rPr>
              <a:t>n </a:t>
            </a:r>
            <a:r>
              <a:rPr lang="en-US" altLang="zh-CN" sz="2400" dirty="0">
                <a:solidFill>
                  <a:srgbClr val="000000"/>
                </a:solidFill>
                <a:uFill>
                  <a:solidFill>
                    <a:srgbClr val="000000"/>
                  </a:solidFill>
                </a:uFill>
                <a:latin typeface="Times"/>
                <a:ea typeface="Times"/>
                <a:cs typeface="Times"/>
                <a:sym typeface="Times"/>
              </a:rPr>
              <a:t>– 1</a:t>
            </a:r>
            <a:r>
              <a:rPr lang="en-US" altLang="zh-CN" sz="2400" dirty="0">
                <a:solidFill>
                  <a:srgbClr val="000000"/>
                </a:solidFill>
                <a:uFill>
                  <a:solidFill>
                    <a:srgbClr val="000000"/>
                  </a:solidFill>
                </a:uFill>
              </a:rPr>
              <a:t> polynomial </a:t>
            </a:r>
            <a:r>
              <a:rPr lang="en-US" altLang="zh-CN" sz="2400" i="1" dirty="0">
                <a:solidFill>
                  <a:srgbClr val="000000"/>
                </a:solidFill>
                <a:uFill>
                  <a:solidFill>
                    <a:srgbClr val="000000"/>
                  </a:solidFill>
                </a:uFill>
                <a:latin typeface="Times"/>
                <a:ea typeface="Times"/>
                <a:cs typeface="Times"/>
                <a:sym typeface="Times"/>
              </a:rPr>
              <a:t>A</a:t>
            </a:r>
            <a:r>
              <a:rPr lang="en-US" altLang="zh-CN" sz="2400" dirty="0">
                <a:solidFill>
                  <a:srgbClr val="000000"/>
                </a:solidFill>
                <a:uFill>
                  <a:solidFill>
                    <a:srgbClr val="000000"/>
                  </a:solidFill>
                </a:uFill>
                <a:latin typeface="Times"/>
                <a:ea typeface="Times"/>
                <a:cs typeface="Times"/>
                <a:sym typeface="Times"/>
              </a:rPr>
              <a:t>(</a:t>
            </a:r>
            <a:r>
              <a:rPr lang="en-US" altLang="zh-CN" sz="2400" i="1" dirty="0">
                <a:solidFill>
                  <a:srgbClr val="000000"/>
                </a:solidFill>
                <a:uFill>
                  <a:solidFill>
                    <a:srgbClr val="000000"/>
                  </a:solidFill>
                </a:uFill>
                <a:latin typeface="Times"/>
                <a:ea typeface="Times"/>
                <a:cs typeface="Times"/>
                <a:sym typeface="Times"/>
              </a:rPr>
              <a:t>x</a:t>
            </a:r>
            <a:r>
              <a:rPr lang="en-US" altLang="zh-CN" sz="2400" dirty="0">
                <a:solidFill>
                  <a:srgbClr val="000000"/>
                </a:solidFill>
                <a:uFill>
                  <a:solidFill>
                    <a:srgbClr val="000000"/>
                  </a:solidFill>
                </a:uFill>
                <a:latin typeface="Times"/>
                <a:ea typeface="Times"/>
                <a:cs typeface="Times"/>
                <a:sym typeface="Times"/>
              </a:rPr>
              <a:t>) = </a:t>
            </a:r>
            <a:r>
              <a:rPr lang="en-US" altLang="zh-CN" sz="2400" i="1" dirty="0">
                <a:solidFill>
                  <a:srgbClr val="000000"/>
                </a:solidFill>
                <a:uFill>
                  <a:solidFill>
                    <a:srgbClr val="000000"/>
                  </a:solidFill>
                </a:uFill>
                <a:latin typeface="Times"/>
                <a:ea typeface="Times"/>
                <a:cs typeface="Times"/>
                <a:sym typeface="Times"/>
              </a:rPr>
              <a:t>a</a:t>
            </a:r>
            <a:r>
              <a:rPr lang="en-US" altLang="zh-CN" sz="2400" baseline="-20250" dirty="0">
                <a:solidFill>
                  <a:srgbClr val="000000"/>
                </a:solidFill>
                <a:uFill>
                  <a:solidFill>
                    <a:srgbClr val="000000"/>
                  </a:solidFill>
                </a:uFill>
                <a:latin typeface="Times"/>
                <a:ea typeface="Times"/>
                <a:cs typeface="Times"/>
                <a:sym typeface="Times"/>
              </a:rPr>
              <a:t>0</a:t>
            </a:r>
            <a:r>
              <a:rPr lang="en-US" altLang="zh-CN" sz="2400" dirty="0">
                <a:solidFill>
                  <a:srgbClr val="000000"/>
                </a:solidFill>
                <a:uFill>
                  <a:solidFill>
                    <a:srgbClr val="000000"/>
                  </a:solidFill>
                </a:uFill>
                <a:latin typeface="Times"/>
                <a:ea typeface="Times"/>
                <a:cs typeface="Times"/>
                <a:sym typeface="Times"/>
              </a:rPr>
              <a:t> + ... + </a:t>
            </a:r>
            <a:r>
              <a:rPr lang="en-US" altLang="zh-CN" sz="2400" i="1" dirty="0">
                <a:solidFill>
                  <a:srgbClr val="000000"/>
                </a:solidFill>
                <a:uFill>
                  <a:solidFill>
                    <a:srgbClr val="000000"/>
                  </a:solidFill>
                </a:uFill>
                <a:latin typeface="Times"/>
                <a:ea typeface="Times"/>
                <a:cs typeface="Times"/>
                <a:sym typeface="Times"/>
              </a:rPr>
              <a:t>a</a:t>
            </a:r>
            <a:r>
              <a:rPr lang="en-US" altLang="zh-CN" sz="2400" i="1" baseline="-20250" dirty="0">
                <a:solidFill>
                  <a:srgbClr val="000000"/>
                </a:solidFill>
                <a:uFill>
                  <a:solidFill>
                    <a:srgbClr val="000000"/>
                  </a:solidFill>
                </a:uFill>
                <a:latin typeface="Times"/>
                <a:ea typeface="Times"/>
                <a:cs typeface="Times"/>
                <a:sym typeface="Times"/>
              </a:rPr>
              <a:t>n</a:t>
            </a:r>
            <a:r>
              <a:rPr lang="en-US" altLang="zh-CN" sz="2400" baseline="-20250" dirty="0">
                <a:solidFill>
                  <a:srgbClr val="000000"/>
                </a:solidFill>
                <a:uFill>
                  <a:solidFill>
                    <a:srgbClr val="000000"/>
                  </a:solidFill>
                </a:uFill>
                <a:latin typeface="Times"/>
                <a:ea typeface="Times"/>
                <a:cs typeface="Times"/>
                <a:sym typeface="Times"/>
              </a:rPr>
              <a:t>–1</a:t>
            </a:r>
            <a:r>
              <a:rPr lang="en-US" altLang="zh-CN" sz="2400" dirty="0">
                <a:solidFill>
                  <a:srgbClr val="000000"/>
                </a:solidFill>
                <a:uFill>
                  <a:solidFill>
                    <a:srgbClr val="000000"/>
                  </a:solidFill>
                </a:uFill>
                <a:latin typeface="Times"/>
                <a:ea typeface="Times"/>
                <a:cs typeface="Times"/>
                <a:sym typeface="Times"/>
              </a:rPr>
              <a:t> </a:t>
            </a:r>
            <a:r>
              <a:rPr lang="en-US" altLang="zh-CN" sz="2400" i="1" spc="240" dirty="0" err="1">
                <a:solidFill>
                  <a:srgbClr val="000000"/>
                </a:solidFill>
                <a:uFill>
                  <a:solidFill>
                    <a:srgbClr val="000000"/>
                  </a:solidFill>
                </a:uFill>
                <a:latin typeface="Times"/>
                <a:ea typeface="Times"/>
                <a:cs typeface="Times"/>
                <a:sym typeface="Times"/>
              </a:rPr>
              <a:t>x</a:t>
            </a:r>
            <a:r>
              <a:rPr lang="en-US" altLang="zh-CN" sz="2400" i="1" baseline="42999" dirty="0" err="1">
                <a:solidFill>
                  <a:srgbClr val="000000"/>
                </a:solidFill>
                <a:uFill>
                  <a:solidFill>
                    <a:srgbClr val="000000"/>
                  </a:solidFill>
                </a:uFill>
                <a:latin typeface="Times"/>
                <a:ea typeface="Times"/>
                <a:cs typeface="Times"/>
                <a:sym typeface="Times"/>
              </a:rPr>
              <a:t>n</a:t>
            </a:r>
            <a:r>
              <a:rPr lang="en-US" altLang="zh-CN" sz="2400" baseline="42999" dirty="0">
                <a:solidFill>
                  <a:srgbClr val="000000"/>
                </a:solidFill>
                <a:uFill>
                  <a:solidFill>
                    <a:srgbClr val="000000"/>
                  </a:solidFill>
                </a:uFill>
                <a:latin typeface="Times"/>
                <a:ea typeface="Times"/>
                <a:cs typeface="Times"/>
                <a:sym typeface="Times"/>
              </a:rPr>
              <a:t>–1</a:t>
            </a:r>
            <a:r>
              <a:rPr lang="en-US" altLang="zh-CN" sz="2400" dirty="0">
                <a:solidFill>
                  <a:srgbClr val="000000"/>
                </a:solidFill>
                <a:uFill>
                  <a:solidFill>
                    <a:srgbClr val="000000"/>
                  </a:solidFill>
                </a:uFill>
              </a:rPr>
              <a:t> at its </a:t>
            </a:r>
            <a:r>
              <a:rPr lang="en-US" altLang="zh-CN" sz="2400" i="1" dirty="0">
                <a:solidFill>
                  <a:srgbClr val="000000"/>
                </a:solidFill>
                <a:uFill>
                  <a:solidFill>
                    <a:srgbClr val="000000"/>
                  </a:solidFill>
                </a:uFill>
                <a:latin typeface="Times"/>
                <a:ea typeface="Times"/>
                <a:cs typeface="Times"/>
                <a:sym typeface="Times"/>
              </a:rPr>
              <a:t>n</a:t>
            </a:r>
            <a:r>
              <a:rPr lang="en-US" altLang="zh-CN" sz="2400" i="1" baseline="30500" dirty="0">
                <a:solidFill>
                  <a:srgbClr val="000000"/>
                </a:solidFill>
                <a:uFill>
                  <a:solidFill>
                    <a:srgbClr val="000000"/>
                  </a:solidFill>
                </a:uFill>
                <a:latin typeface="Times"/>
                <a:ea typeface="Times"/>
                <a:cs typeface="Times"/>
                <a:sym typeface="Times"/>
              </a:rPr>
              <a:t>th</a:t>
            </a:r>
            <a:r>
              <a:rPr lang="en-US" altLang="zh-CN" sz="2400" dirty="0">
                <a:solidFill>
                  <a:srgbClr val="000000"/>
                </a:solidFill>
                <a:uFill>
                  <a:solidFill>
                    <a:srgbClr val="000000"/>
                  </a:solidFill>
                </a:uFill>
              </a:rPr>
              <a:t> roots of unity: </a:t>
            </a:r>
            <a:r>
              <a:rPr lang="en-US" altLang="zh-CN" sz="2400" dirty="0">
                <a:solidFill>
                  <a:srgbClr val="000000"/>
                </a:solidFill>
                <a:uFill>
                  <a:solidFill>
                    <a:srgbClr val="000000"/>
                  </a:solidFill>
                </a:uFill>
                <a:latin typeface="Symbol"/>
                <a:ea typeface="Symbol"/>
                <a:cs typeface="Symbol"/>
                <a:sym typeface="Symbol"/>
              </a:rPr>
              <a:t>w</a:t>
            </a:r>
            <a:r>
              <a:rPr lang="en-US" altLang="zh-CN" sz="2400" baseline="42999" dirty="0">
                <a:solidFill>
                  <a:srgbClr val="000000"/>
                </a:solidFill>
                <a:uFill>
                  <a:solidFill>
                    <a:srgbClr val="000000"/>
                  </a:solidFill>
                </a:uFill>
                <a:latin typeface="Times"/>
                <a:ea typeface="Times"/>
                <a:cs typeface="Times"/>
                <a:sym typeface="Times"/>
              </a:rPr>
              <a:t>0</a:t>
            </a:r>
            <a:r>
              <a:rPr lang="en-US" altLang="zh-CN" sz="2400" dirty="0">
                <a:solidFill>
                  <a:srgbClr val="000000"/>
                </a:solidFill>
                <a:uFill>
                  <a:solidFill>
                    <a:srgbClr val="000000"/>
                  </a:solidFill>
                </a:uFill>
                <a:latin typeface="Times"/>
                <a:ea typeface="Times"/>
                <a:cs typeface="Times"/>
                <a:sym typeface="Times"/>
              </a:rPr>
              <a:t>, </a:t>
            </a:r>
            <a:r>
              <a:rPr lang="en-US" altLang="zh-CN" sz="2400" dirty="0">
                <a:solidFill>
                  <a:srgbClr val="000000"/>
                </a:solidFill>
                <a:uFill>
                  <a:solidFill>
                    <a:srgbClr val="000000"/>
                  </a:solidFill>
                </a:uFill>
                <a:latin typeface="Symbol"/>
                <a:ea typeface="Symbol"/>
                <a:cs typeface="Symbol"/>
                <a:sym typeface="Symbol"/>
              </a:rPr>
              <a:t>w</a:t>
            </a:r>
            <a:r>
              <a:rPr lang="en-US" altLang="zh-CN" sz="2400" baseline="42999" dirty="0">
                <a:solidFill>
                  <a:srgbClr val="000000"/>
                </a:solidFill>
                <a:uFill>
                  <a:solidFill>
                    <a:srgbClr val="000000"/>
                  </a:solidFill>
                </a:uFill>
                <a:latin typeface="Times"/>
                <a:ea typeface="Times"/>
                <a:cs typeface="Times"/>
                <a:sym typeface="Times"/>
              </a:rPr>
              <a:t>1</a:t>
            </a:r>
            <a:r>
              <a:rPr lang="en-US" altLang="zh-CN" sz="2400" dirty="0">
                <a:solidFill>
                  <a:srgbClr val="000000"/>
                </a:solidFill>
                <a:uFill>
                  <a:solidFill>
                    <a:srgbClr val="000000"/>
                  </a:solidFill>
                </a:uFill>
                <a:latin typeface="Times"/>
                <a:ea typeface="Times"/>
                <a:cs typeface="Times"/>
                <a:sym typeface="Times"/>
              </a:rPr>
              <a:t>, …,</a:t>
            </a:r>
            <a:r>
              <a:rPr lang="en-US" altLang="zh-CN" sz="2400" dirty="0">
                <a:solidFill>
                  <a:srgbClr val="000000"/>
                </a:solidFill>
                <a:uFill>
                  <a:solidFill>
                    <a:srgbClr val="000000"/>
                  </a:solidFill>
                </a:uFill>
              </a:rPr>
              <a:t> </a:t>
            </a:r>
            <a:r>
              <a:rPr lang="en-US" altLang="zh-CN" sz="2400" spc="240" dirty="0" err="1">
                <a:solidFill>
                  <a:srgbClr val="000000"/>
                </a:solidFill>
                <a:uFill>
                  <a:solidFill>
                    <a:srgbClr val="000000"/>
                  </a:solidFill>
                </a:uFill>
                <a:latin typeface="Symbol"/>
                <a:ea typeface="Symbol"/>
                <a:cs typeface="Symbol"/>
                <a:sym typeface="Symbol"/>
              </a:rPr>
              <a:t>w</a:t>
            </a:r>
            <a:r>
              <a:rPr lang="en-US" altLang="zh-CN" sz="2400" i="1" baseline="42999" dirty="0" err="1">
                <a:solidFill>
                  <a:srgbClr val="000000"/>
                </a:solidFill>
                <a:uFill>
                  <a:solidFill>
                    <a:srgbClr val="000000"/>
                  </a:solidFill>
                </a:uFill>
                <a:latin typeface="Times"/>
                <a:ea typeface="Times"/>
                <a:cs typeface="Times"/>
                <a:sym typeface="Times"/>
              </a:rPr>
              <a:t>n</a:t>
            </a:r>
            <a:r>
              <a:rPr lang="en-US" altLang="zh-CN" sz="2400" baseline="42999" dirty="0">
                <a:solidFill>
                  <a:srgbClr val="000000"/>
                </a:solidFill>
                <a:uFill>
                  <a:solidFill>
                    <a:srgbClr val="000000"/>
                  </a:solidFill>
                </a:uFill>
                <a:latin typeface="Times"/>
                <a:ea typeface="Times"/>
                <a:cs typeface="Times"/>
                <a:sym typeface="Times"/>
              </a:rPr>
              <a:t>–1</a:t>
            </a:r>
            <a:r>
              <a:rPr lang="en-US" altLang="zh-CN" sz="2400" dirty="0">
                <a:solidFill>
                  <a:srgbClr val="000000"/>
                </a:solidFill>
                <a:uFill>
                  <a:solidFill>
                    <a:srgbClr val="000000"/>
                  </a:solidFill>
                </a:uFill>
              </a:rPr>
              <a:t>.</a:t>
            </a:r>
          </a:p>
          <a:p>
            <a:pPr lvl="1"/>
            <a:r>
              <a:rPr lang="en-US" altLang="zh-CN" sz="2000" i="1" baseline="-1500" dirty="0" err="1">
                <a:latin typeface="Times"/>
                <a:ea typeface="Times"/>
                <a:cs typeface="Times"/>
                <a:sym typeface="Times"/>
              </a:rPr>
              <a:t>y</a:t>
            </a:r>
            <a:r>
              <a:rPr lang="en-US" altLang="zh-CN" sz="2000" i="1" baseline="-25000" dirty="0" err="1">
                <a:latin typeface="Times"/>
                <a:ea typeface="Times"/>
                <a:cs typeface="Times"/>
                <a:sym typeface="Times"/>
              </a:rPr>
              <a:t>k</a:t>
            </a:r>
            <a:r>
              <a:rPr lang="en-US" altLang="zh-CN" sz="2000" i="1" baseline="30500" dirty="0">
                <a:latin typeface="Times"/>
                <a:ea typeface="Times"/>
                <a:cs typeface="Times"/>
                <a:sym typeface="Times"/>
              </a:rPr>
              <a:t>	</a:t>
            </a:r>
            <a:r>
              <a:rPr lang="en-US" altLang="zh-CN" sz="2000" dirty="0">
                <a:latin typeface="Times"/>
                <a:ea typeface="Times"/>
                <a:cs typeface="Times"/>
                <a:sym typeface="Times"/>
              </a:rPr>
              <a:t>=  </a:t>
            </a:r>
            <a:r>
              <a:rPr lang="en-US" altLang="zh-CN" sz="2000" i="1" dirty="0">
                <a:latin typeface="Times"/>
                <a:ea typeface="Times"/>
                <a:cs typeface="Times"/>
                <a:sym typeface="Times"/>
              </a:rPr>
              <a:t>A</a:t>
            </a:r>
            <a:r>
              <a:rPr lang="en-US" altLang="zh-CN" sz="2000" dirty="0">
                <a:latin typeface="Times"/>
                <a:ea typeface="Times"/>
                <a:cs typeface="Times"/>
                <a:sym typeface="Times"/>
              </a:rPr>
              <a:t>(</a:t>
            </a:r>
            <a:r>
              <a:rPr lang="en-US" altLang="zh-CN" sz="2000" spc="240" dirty="0" err="1">
                <a:latin typeface="Symbol"/>
                <a:ea typeface="Symbol"/>
                <a:cs typeface="Symbol"/>
                <a:sym typeface="Symbol"/>
              </a:rPr>
              <a:t>w</a:t>
            </a:r>
            <a:r>
              <a:rPr lang="en-US" altLang="zh-CN" sz="2000" i="1" baseline="30500" dirty="0" err="1">
                <a:latin typeface="Times"/>
                <a:ea typeface="Times"/>
                <a:cs typeface="Times"/>
                <a:sym typeface="Times"/>
              </a:rPr>
              <a:t>k</a:t>
            </a:r>
            <a:r>
              <a:rPr lang="en-US" altLang="zh-CN" sz="2000" dirty="0">
                <a:latin typeface="Times"/>
                <a:ea typeface="Times"/>
                <a:cs typeface="Times"/>
                <a:sym typeface="Times"/>
              </a:rPr>
              <a:t>)</a:t>
            </a:r>
            <a:r>
              <a:rPr lang="en-US" altLang="zh-CN" sz="2000" i="1" dirty="0">
                <a:latin typeface="Times"/>
                <a:ea typeface="Times"/>
                <a:cs typeface="Times"/>
                <a:sym typeface="Times"/>
              </a:rPr>
              <a:t>  </a:t>
            </a:r>
            <a:r>
              <a:rPr lang="en-US" altLang="zh-CN" sz="2000" dirty="0">
                <a:latin typeface="Times"/>
                <a:ea typeface="Times"/>
                <a:cs typeface="Times"/>
                <a:sym typeface="Times"/>
              </a:rPr>
              <a:t>= </a:t>
            </a:r>
            <a:r>
              <a:rPr lang="en-US" altLang="zh-CN" sz="2000" i="1" dirty="0" err="1">
                <a:latin typeface="Times"/>
                <a:ea typeface="Times"/>
                <a:cs typeface="Times"/>
                <a:sym typeface="Times"/>
              </a:rPr>
              <a:t>A</a:t>
            </a:r>
            <a:r>
              <a:rPr lang="en-US" altLang="zh-CN" sz="2000" i="1" baseline="-20250" dirty="0" err="1">
                <a:latin typeface="Times"/>
                <a:ea typeface="Times"/>
                <a:cs typeface="Times"/>
                <a:sym typeface="Times"/>
              </a:rPr>
              <a:t>even</a:t>
            </a:r>
            <a:r>
              <a:rPr lang="en-US" altLang="zh-CN" sz="2000" dirty="0">
                <a:latin typeface="Times"/>
                <a:ea typeface="Times"/>
                <a:cs typeface="Times"/>
                <a:sym typeface="Times"/>
              </a:rPr>
              <a:t>(</a:t>
            </a:r>
            <a:r>
              <a:rPr lang="en-US" altLang="zh-CN" sz="2000" spc="240" dirty="0" err="1">
                <a:latin typeface="Symbol"/>
                <a:ea typeface="Symbol"/>
                <a:cs typeface="Symbol"/>
                <a:sym typeface="Symbol"/>
              </a:rPr>
              <a:t>n</a:t>
            </a:r>
            <a:r>
              <a:rPr lang="en-US" altLang="zh-CN" sz="2000" i="1" baseline="30500" dirty="0" err="1">
                <a:latin typeface="Times"/>
                <a:ea typeface="Times"/>
                <a:cs typeface="Times"/>
                <a:sym typeface="Times"/>
              </a:rPr>
              <a:t>k</a:t>
            </a:r>
            <a:r>
              <a:rPr lang="en-US" altLang="zh-CN" sz="2000" dirty="0">
                <a:latin typeface="Times"/>
                <a:ea typeface="Times"/>
                <a:cs typeface="Times"/>
                <a:sym typeface="Times"/>
              </a:rPr>
              <a:t>)</a:t>
            </a:r>
            <a:r>
              <a:rPr lang="en-US" altLang="zh-CN" sz="2000" i="1" dirty="0">
                <a:latin typeface="Times"/>
                <a:ea typeface="Times"/>
                <a:cs typeface="Times"/>
                <a:sym typeface="Times"/>
              </a:rPr>
              <a:t>  +  </a:t>
            </a:r>
            <a:r>
              <a:rPr lang="en-US" altLang="zh-CN" sz="2000" spc="240" dirty="0" err="1">
                <a:latin typeface="Symbol"/>
                <a:ea typeface="Symbol"/>
                <a:cs typeface="Symbol"/>
                <a:sym typeface="Symbol"/>
              </a:rPr>
              <a:t>w</a:t>
            </a:r>
            <a:r>
              <a:rPr lang="en-US" altLang="zh-CN" sz="2000" i="1" baseline="38833" dirty="0" err="1">
                <a:latin typeface="Times"/>
                <a:ea typeface="Times"/>
                <a:cs typeface="Times"/>
                <a:sym typeface="Times"/>
              </a:rPr>
              <a:t>k</a:t>
            </a:r>
            <a:r>
              <a:rPr lang="en-US" altLang="zh-CN" sz="2000" i="1" dirty="0">
                <a:latin typeface="Times"/>
                <a:ea typeface="Times"/>
                <a:cs typeface="Times"/>
                <a:sym typeface="Times"/>
              </a:rPr>
              <a:t> </a:t>
            </a:r>
            <a:r>
              <a:rPr lang="en-US" altLang="zh-CN" sz="2000" i="1" dirty="0" err="1">
                <a:latin typeface="Times"/>
                <a:ea typeface="Times"/>
                <a:cs typeface="Times"/>
                <a:sym typeface="Times"/>
              </a:rPr>
              <a:t>A</a:t>
            </a:r>
            <a:r>
              <a:rPr lang="en-US" altLang="zh-CN" sz="2000" i="1" baseline="-20250" dirty="0" err="1">
                <a:latin typeface="Times"/>
                <a:ea typeface="Times"/>
                <a:cs typeface="Times"/>
                <a:sym typeface="Times"/>
              </a:rPr>
              <a:t>odd</a:t>
            </a:r>
            <a:r>
              <a:rPr lang="en-US" altLang="zh-CN" sz="2000" baseline="-20250" dirty="0">
                <a:latin typeface="Times"/>
                <a:ea typeface="Times"/>
                <a:cs typeface="Times"/>
                <a:sym typeface="Times"/>
              </a:rPr>
              <a:t> </a:t>
            </a:r>
            <a:r>
              <a:rPr lang="en-US" altLang="zh-CN" sz="2000" dirty="0">
                <a:latin typeface="Times"/>
                <a:ea typeface="Times"/>
                <a:cs typeface="Times"/>
                <a:sym typeface="Times"/>
              </a:rPr>
              <a:t>(</a:t>
            </a:r>
            <a:r>
              <a:rPr lang="en-US" altLang="zh-CN" sz="2000" spc="240" dirty="0" err="1">
                <a:uFill>
                  <a:solidFill>
                    <a:srgbClr val="000000"/>
                  </a:solidFill>
                </a:uFill>
                <a:latin typeface="Symbol"/>
                <a:ea typeface="Symbol"/>
                <a:cs typeface="Symbol"/>
                <a:sym typeface="Symbol"/>
              </a:rPr>
              <a:t>n</a:t>
            </a:r>
            <a:r>
              <a:rPr lang="en-US" altLang="zh-CN" sz="2000" i="1" baseline="30500" dirty="0" err="1">
                <a:latin typeface="Times"/>
                <a:ea typeface="Times"/>
                <a:cs typeface="Times"/>
                <a:sym typeface="Times"/>
              </a:rPr>
              <a:t>k</a:t>
            </a:r>
            <a:r>
              <a:rPr lang="en-US" altLang="zh-CN" sz="2000" dirty="0">
                <a:latin typeface="Times"/>
                <a:ea typeface="Times"/>
                <a:cs typeface="Times"/>
                <a:sym typeface="Times"/>
              </a:rPr>
              <a:t>),   0 </a:t>
            </a:r>
            <a:r>
              <a:rPr lang="en-US" altLang="zh-CN" sz="2000" dirty="0">
                <a:latin typeface="Symbol"/>
                <a:ea typeface="Symbol"/>
                <a:cs typeface="Symbol"/>
                <a:sym typeface="Symbol"/>
              </a:rPr>
              <a:t>£</a:t>
            </a:r>
            <a:r>
              <a:rPr lang="en-US" altLang="zh-CN" sz="2000" i="1" dirty="0">
                <a:latin typeface="Times"/>
                <a:ea typeface="Times"/>
                <a:cs typeface="Times"/>
                <a:sym typeface="Times"/>
              </a:rPr>
              <a:t> k </a:t>
            </a:r>
            <a:r>
              <a:rPr lang="en-US" altLang="zh-CN" sz="2000" dirty="0">
                <a:latin typeface="Times"/>
                <a:ea typeface="Times"/>
                <a:cs typeface="Times"/>
                <a:sym typeface="Times"/>
              </a:rPr>
              <a:t>&lt;</a:t>
            </a:r>
            <a:r>
              <a:rPr lang="en-US" altLang="zh-CN" sz="2000" i="1" dirty="0">
                <a:latin typeface="Times"/>
                <a:ea typeface="Times"/>
                <a:cs typeface="Times"/>
                <a:sym typeface="Times"/>
              </a:rPr>
              <a:t> n</a:t>
            </a:r>
            <a:r>
              <a:rPr lang="en-US" altLang="zh-CN" sz="2000" dirty="0">
                <a:latin typeface="Times"/>
                <a:ea typeface="Times"/>
                <a:cs typeface="Times"/>
                <a:sym typeface="Times"/>
              </a:rPr>
              <a:t>/2</a:t>
            </a:r>
            <a:r>
              <a:rPr lang="en-US" altLang="zh-CN" sz="2000" dirty="0">
                <a:uFill>
                  <a:solidFill>
                    <a:srgbClr val="000000"/>
                  </a:solidFill>
                </a:uFill>
              </a:rPr>
              <a:t>.</a:t>
            </a:r>
            <a:endParaRPr lang="en-US" altLang="zh-CN" sz="2000" dirty="0">
              <a:latin typeface="Times"/>
              <a:ea typeface="Times"/>
              <a:cs typeface="Times"/>
              <a:sym typeface="Times"/>
            </a:endParaRPr>
          </a:p>
          <a:p>
            <a:pPr lvl="1"/>
            <a:r>
              <a:rPr lang="en-US" altLang="zh-CN" sz="2000" i="1" baseline="-1500" dirty="0" err="1">
                <a:latin typeface="Times"/>
                <a:ea typeface="Times"/>
                <a:cs typeface="Times"/>
                <a:sym typeface="Times"/>
              </a:rPr>
              <a:t>y</a:t>
            </a:r>
            <a:r>
              <a:rPr lang="en-US" altLang="zh-CN" sz="2000" i="1" baseline="-25000" dirty="0" err="1">
                <a:latin typeface="Times"/>
                <a:ea typeface="Times"/>
                <a:cs typeface="Times"/>
                <a:sym typeface="Times"/>
              </a:rPr>
              <a:t>k</a:t>
            </a:r>
            <a:r>
              <a:rPr lang="en-US" altLang="zh-CN" sz="2000" i="1" baseline="-25000" dirty="0">
                <a:latin typeface="Times"/>
                <a:ea typeface="Times"/>
                <a:cs typeface="Times"/>
                <a:sym typeface="Times"/>
              </a:rPr>
              <a:t>+ </a:t>
            </a:r>
            <a:r>
              <a:rPr lang="en-US" altLang="zh-CN" sz="2000" baseline="-25000" dirty="0">
                <a:latin typeface="Times"/>
                <a:ea typeface="Times"/>
                <a:cs typeface="Times"/>
                <a:sym typeface="Times"/>
              </a:rPr>
              <a:t>½</a:t>
            </a:r>
            <a:r>
              <a:rPr lang="en-US" altLang="zh-CN" sz="2000" i="1" baseline="-25000" dirty="0">
                <a:latin typeface="Times"/>
                <a:ea typeface="Times"/>
                <a:cs typeface="Times"/>
                <a:sym typeface="Times"/>
              </a:rPr>
              <a:t>n</a:t>
            </a:r>
            <a:r>
              <a:rPr lang="en-US" altLang="zh-CN" sz="2000" dirty="0">
                <a:latin typeface="Times"/>
                <a:ea typeface="Times"/>
                <a:cs typeface="Times"/>
                <a:sym typeface="Times"/>
              </a:rPr>
              <a:t>=  </a:t>
            </a:r>
            <a:r>
              <a:rPr lang="en-US" altLang="zh-CN" sz="2000" i="1" dirty="0">
                <a:latin typeface="Times"/>
                <a:ea typeface="Times"/>
                <a:cs typeface="Times"/>
                <a:sym typeface="Times"/>
              </a:rPr>
              <a:t>A</a:t>
            </a:r>
            <a:r>
              <a:rPr lang="en-US" altLang="zh-CN" sz="2000" dirty="0">
                <a:latin typeface="Times"/>
                <a:ea typeface="Times"/>
                <a:cs typeface="Times"/>
                <a:sym typeface="Times"/>
              </a:rPr>
              <a:t>(</a:t>
            </a:r>
            <a:r>
              <a:rPr lang="en-US" altLang="zh-CN" sz="2000" spc="240" dirty="0" err="1">
                <a:latin typeface="Symbol"/>
                <a:ea typeface="Symbol"/>
                <a:cs typeface="Symbol"/>
                <a:sym typeface="Symbol"/>
              </a:rPr>
              <a:t>w</a:t>
            </a:r>
            <a:r>
              <a:rPr lang="en-US" altLang="zh-CN" sz="2000" i="1" baseline="30500" dirty="0" err="1">
                <a:latin typeface="Times"/>
                <a:ea typeface="Times"/>
                <a:cs typeface="Times"/>
                <a:sym typeface="Times"/>
              </a:rPr>
              <a:t>k</a:t>
            </a:r>
            <a:r>
              <a:rPr lang="en-US" altLang="zh-CN" sz="2000" i="1" baseline="30500" dirty="0">
                <a:latin typeface="Times"/>
                <a:ea typeface="Times"/>
                <a:cs typeface="Times"/>
                <a:sym typeface="Times"/>
              </a:rPr>
              <a:t>+ </a:t>
            </a:r>
            <a:r>
              <a:rPr lang="en-US" altLang="zh-CN" sz="2000" baseline="30500" dirty="0">
                <a:latin typeface="Times"/>
                <a:ea typeface="Times"/>
                <a:cs typeface="Times"/>
                <a:sym typeface="Times"/>
              </a:rPr>
              <a:t>½</a:t>
            </a:r>
            <a:r>
              <a:rPr lang="en-US" altLang="zh-CN" sz="2000" i="1" baseline="30500" dirty="0">
                <a:latin typeface="Times"/>
                <a:ea typeface="Times"/>
                <a:cs typeface="Times"/>
                <a:sym typeface="Times"/>
              </a:rPr>
              <a:t>n</a:t>
            </a:r>
            <a:r>
              <a:rPr lang="en-US" altLang="zh-CN" sz="2000" dirty="0">
                <a:latin typeface="Times"/>
                <a:ea typeface="Times"/>
                <a:cs typeface="Times"/>
                <a:sym typeface="Times"/>
              </a:rPr>
              <a:t>) = </a:t>
            </a:r>
            <a:r>
              <a:rPr lang="en-US" altLang="zh-CN" sz="2000" i="1" dirty="0" err="1">
                <a:latin typeface="Times"/>
                <a:ea typeface="Times"/>
                <a:cs typeface="Times"/>
                <a:sym typeface="Times"/>
              </a:rPr>
              <a:t>A</a:t>
            </a:r>
            <a:r>
              <a:rPr lang="en-US" altLang="zh-CN" sz="2000" i="1" baseline="-20250" dirty="0" err="1">
                <a:latin typeface="Times"/>
                <a:ea typeface="Times"/>
                <a:cs typeface="Times"/>
                <a:sym typeface="Times"/>
              </a:rPr>
              <a:t>even</a:t>
            </a:r>
            <a:r>
              <a:rPr lang="en-US" altLang="zh-CN" sz="2000" dirty="0">
                <a:latin typeface="Times"/>
                <a:ea typeface="Times"/>
                <a:cs typeface="Times"/>
                <a:sym typeface="Times"/>
              </a:rPr>
              <a:t>(</a:t>
            </a:r>
            <a:r>
              <a:rPr lang="en-US" altLang="zh-CN" sz="2000" spc="240" dirty="0" err="1">
                <a:latin typeface="Symbol"/>
                <a:ea typeface="Symbol"/>
                <a:cs typeface="Symbol"/>
                <a:sym typeface="Symbol"/>
              </a:rPr>
              <a:t>n</a:t>
            </a:r>
            <a:r>
              <a:rPr lang="en-US" altLang="zh-CN" sz="2000" i="1" baseline="30500" dirty="0" err="1">
                <a:latin typeface="Times"/>
                <a:ea typeface="Times"/>
                <a:cs typeface="Times"/>
                <a:sym typeface="Times"/>
              </a:rPr>
              <a:t>k</a:t>
            </a:r>
            <a:r>
              <a:rPr lang="en-US" altLang="zh-CN" sz="2000" dirty="0">
                <a:latin typeface="Times"/>
                <a:ea typeface="Times"/>
                <a:cs typeface="Times"/>
                <a:sym typeface="Times"/>
              </a:rPr>
              <a:t>)</a:t>
            </a:r>
            <a:r>
              <a:rPr lang="en-US" altLang="zh-CN" sz="2000" i="1" dirty="0">
                <a:latin typeface="Times"/>
                <a:ea typeface="Times"/>
                <a:cs typeface="Times"/>
                <a:sym typeface="Times"/>
              </a:rPr>
              <a:t>  –   </a:t>
            </a:r>
            <a:r>
              <a:rPr lang="en-US" altLang="zh-CN" sz="2000" spc="240" dirty="0" err="1">
                <a:latin typeface="Symbol"/>
                <a:ea typeface="Symbol"/>
                <a:cs typeface="Symbol"/>
                <a:sym typeface="Symbol"/>
              </a:rPr>
              <a:t>w</a:t>
            </a:r>
            <a:r>
              <a:rPr lang="en-US" altLang="zh-CN" sz="2000" i="1" baseline="38833" dirty="0" err="1">
                <a:latin typeface="Times"/>
                <a:ea typeface="Times"/>
                <a:cs typeface="Times"/>
                <a:sym typeface="Times"/>
              </a:rPr>
              <a:t>k</a:t>
            </a:r>
            <a:r>
              <a:rPr lang="en-US" altLang="zh-CN" sz="2000" i="1" dirty="0">
                <a:latin typeface="Times"/>
                <a:ea typeface="Times"/>
                <a:cs typeface="Times"/>
                <a:sym typeface="Times"/>
              </a:rPr>
              <a:t> </a:t>
            </a:r>
            <a:r>
              <a:rPr lang="en-US" altLang="zh-CN" sz="2000" i="1" dirty="0" err="1">
                <a:latin typeface="Times"/>
                <a:ea typeface="Times"/>
                <a:cs typeface="Times"/>
                <a:sym typeface="Times"/>
              </a:rPr>
              <a:t>A</a:t>
            </a:r>
            <a:r>
              <a:rPr lang="en-US" altLang="zh-CN" sz="2000" i="1" baseline="-20250" dirty="0" err="1">
                <a:latin typeface="Times"/>
                <a:ea typeface="Times"/>
                <a:cs typeface="Times"/>
                <a:sym typeface="Times"/>
              </a:rPr>
              <a:t>odd</a:t>
            </a:r>
            <a:r>
              <a:rPr lang="en-US" altLang="zh-CN" sz="2000" i="1" baseline="-20250" dirty="0">
                <a:latin typeface="Times"/>
                <a:ea typeface="Times"/>
                <a:cs typeface="Times"/>
                <a:sym typeface="Times"/>
              </a:rPr>
              <a:t> </a:t>
            </a:r>
            <a:r>
              <a:rPr lang="en-US" altLang="zh-CN" sz="2000" dirty="0">
                <a:latin typeface="Times"/>
                <a:ea typeface="Times"/>
                <a:cs typeface="Times"/>
                <a:sym typeface="Times"/>
              </a:rPr>
              <a:t>(</a:t>
            </a:r>
            <a:r>
              <a:rPr lang="en-US" altLang="zh-CN" sz="2000" spc="240" dirty="0" err="1">
                <a:latin typeface="Symbol"/>
                <a:ea typeface="Symbol"/>
                <a:cs typeface="Symbol"/>
                <a:sym typeface="Symbol"/>
              </a:rPr>
              <a:t>n</a:t>
            </a:r>
            <a:r>
              <a:rPr lang="en-US" altLang="zh-CN" sz="2000" i="1" baseline="30500" dirty="0" err="1">
                <a:latin typeface="Times"/>
                <a:ea typeface="Times"/>
                <a:cs typeface="Times"/>
                <a:sym typeface="Times"/>
              </a:rPr>
              <a:t>k</a:t>
            </a:r>
            <a:r>
              <a:rPr lang="en-US" altLang="zh-CN" sz="2000" dirty="0">
                <a:latin typeface="Times"/>
                <a:ea typeface="Times"/>
                <a:cs typeface="Times"/>
                <a:sym typeface="Times"/>
              </a:rPr>
              <a:t>),   0 </a:t>
            </a:r>
            <a:r>
              <a:rPr lang="en-US" altLang="zh-CN" sz="2000" dirty="0">
                <a:latin typeface="Symbol"/>
                <a:ea typeface="Symbol"/>
                <a:cs typeface="Symbol"/>
                <a:sym typeface="Symbol"/>
              </a:rPr>
              <a:t>£</a:t>
            </a:r>
            <a:r>
              <a:rPr lang="en-US" altLang="zh-CN" sz="2000" dirty="0">
                <a:latin typeface="Times"/>
                <a:ea typeface="Times"/>
                <a:cs typeface="Times"/>
                <a:sym typeface="Times"/>
              </a:rPr>
              <a:t> </a:t>
            </a:r>
            <a:r>
              <a:rPr lang="en-US" altLang="zh-CN" sz="2000" i="1" dirty="0">
                <a:latin typeface="Times"/>
                <a:ea typeface="Times"/>
                <a:cs typeface="Times"/>
                <a:sym typeface="Times"/>
              </a:rPr>
              <a:t>k </a:t>
            </a:r>
            <a:r>
              <a:rPr lang="en-US" altLang="zh-CN" sz="2000" dirty="0">
                <a:latin typeface="Times"/>
                <a:ea typeface="Times"/>
                <a:cs typeface="Times"/>
                <a:sym typeface="Times"/>
              </a:rPr>
              <a:t>&lt;</a:t>
            </a:r>
            <a:r>
              <a:rPr lang="en-US" altLang="zh-CN" sz="2000" i="1" dirty="0">
                <a:latin typeface="Times"/>
                <a:ea typeface="Times"/>
                <a:cs typeface="Times"/>
                <a:sym typeface="Times"/>
              </a:rPr>
              <a:t> n</a:t>
            </a:r>
            <a:r>
              <a:rPr lang="en-US" altLang="zh-CN" sz="2000" dirty="0">
                <a:latin typeface="Times"/>
                <a:ea typeface="Times"/>
                <a:cs typeface="Times"/>
                <a:sym typeface="Times"/>
              </a:rPr>
              <a:t>/2</a:t>
            </a:r>
            <a:r>
              <a:rPr lang="en-US" altLang="zh-CN" sz="2000" dirty="0">
                <a:uFill>
                  <a:solidFill>
                    <a:srgbClr val="000000"/>
                  </a:solidFill>
                </a:uFill>
              </a:rPr>
              <a:t>.</a:t>
            </a:r>
          </a:p>
          <a:p>
            <a:pPr marL="0" indent="0">
              <a:spcBef>
                <a:spcPts val="1200"/>
              </a:spcBef>
              <a:buNone/>
              <a:defRPr sz="2400" i="1">
                <a:solidFill>
                  <a:srgbClr val="000000"/>
                </a:solidFill>
                <a:latin typeface="Times"/>
                <a:ea typeface="Times"/>
                <a:cs typeface="Times"/>
                <a:sym typeface="Times"/>
              </a:defRPr>
            </a:pPr>
            <a:r>
              <a:rPr lang="en-US" altLang="zh-CN" cap="small" dirty="0">
                <a:solidFill>
                  <a:srgbClr val="003F83"/>
                </a:solidFill>
              </a:rPr>
              <a:t>	</a:t>
            </a:r>
          </a:p>
          <a:p>
            <a:pPr marL="0" indent="0">
              <a:spcBef>
                <a:spcPts val="1200"/>
              </a:spcBef>
              <a:buNone/>
              <a:defRPr sz="2400" i="1">
                <a:solidFill>
                  <a:srgbClr val="000000"/>
                </a:solidFill>
                <a:latin typeface="Times"/>
                <a:ea typeface="Times"/>
                <a:cs typeface="Times"/>
                <a:sym typeface="Times"/>
              </a:defRPr>
            </a:pPr>
            <a:r>
              <a:rPr lang="en-US" altLang="zh-CN" cap="small" dirty="0">
                <a:solidFill>
                  <a:srgbClr val="003F83"/>
                </a:solidFill>
              </a:rPr>
              <a:t>	</a:t>
            </a:r>
            <a:endParaRPr lang="en-US" altLang="zh-CN" dirty="0">
              <a:uFill>
                <a:solidFill>
                  <a:srgbClr val="000000"/>
                </a:solidFill>
              </a:uFill>
            </a:endParaRPr>
          </a:p>
        </p:txBody>
      </p:sp>
      <p:sp>
        <p:nvSpPr>
          <p:cNvPr id="5" name="文本框 4"/>
          <p:cNvSpPr txBox="1"/>
          <p:nvPr/>
        </p:nvSpPr>
        <p:spPr>
          <a:xfrm>
            <a:off x="971600" y="3068960"/>
            <a:ext cx="6506909" cy="3323987"/>
          </a:xfrm>
          <a:prstGeom prst="rect">
            <a:avLst/>
          </a:prstGeom>
          <a:noFill/>
        </p:spPr>
        <p:txBody>
          <a:bodyPr wrap="none" rtlCol="0">
            <a:spAutoFit/>
          </a:bodyPr>
          <a:lstStyle/>
          <a:p>
            <a:pPr lvl="2">
              <a:spcBef>
                <a:spcPts val="600"/>
              </a:spcBef>
              <a:defRPr sz="2400" i="1">
                <a:solidFill>
                  <a:srgbClr val="000000"/>
                </a:solidFill>
                <a:latin typeface="Times"/>
                <a:ea typeface="Times"/>
                <a:cs typeface="Times"/>
                <a:sym typeface="Times"/>
              </a:defRPr>
            </a:pPr>
            <a:r>
              <a:rPr lang="en-US" altLang="zh-CN" sz="1600" cap="small" dirty="0">
                <a:solidFill>
                  <a:srgbClr val="003F83"/>
                </a:solidFill>
              </a:rPr>
              <a:t>FFT</a:t>
            </a:r>
            <a:r>
              <a:rPr lang="en-US" altLang="zh-CN" sz="1600" dirty="0"/>
              <a:t>(n, a</a:t>
            </a:r>
            <a:r>
              <a:rPr lang="en-US" altLang="zh-CN" sz="1600" baseline="-5999" dirty="0"/>
              <a:t>0</a:t>
            </a:r>
            <a:r>
              <a:rPr lang="en-US" altLang="zh-CN" sz="1600" dirty="0"/>
              <a:t>, a</a:t>
            </a:r>
            <a:r>
              <a:rPr lang="en-US" altLang="zh-CN" sz="1600" baseline="-5999" dirty="0"/>
              <a:t>1</a:t>
            </a:r>
            <a:r>
              <a:rPr lang="en-US" altLang="zh-CN" sz="1600" dirty="0"/>
              <a:t>, a</a:t>
            </a:r>
            <a:r>
              <a:rPr lang="en-US" altLang="zh-CN" sz="1600" baseline="-5999" dirty="0"/>
              <a:t>2</a:t>
            </a:r>
            <a:r>
              <a:rPr lang="en-US" altLang="zh-CN" sz="1600" dirty="0"/>
              <a:t>, …, a</a:t>
            </a:r>
            <a:r>
              <a:rPr lang="en-US" altLang="zh-CN" sz="1600" baseline="-5999" dirty="0"/>
              <a:t>n–1</a:t>
            </a:r>
            <a:r>
              <a:rPr lang="en-US" altLang="zh-CN" sz="1600" dirty="0"/>
              <a:t>) </a:t>
            </a:r>
            <a:r>
              <a:rPr lang="en-US" altLang="zh-CN" sz="1600" cap="small" dirty="0">
                <a:solidFill>
                  <a:srgbClr val="003F83"/>
                </a:solidFill>
              </a:rPr>
              <a:t>	</a:t>
            </a:r>
          </a:p>
          <a:p>
            <a:pPr lvl="2">
              <a:spcBef>
                <a:spcPts val="1200"/>
              </a:spcBef>
              <a:spcAft>
                <a:spcPts val="0"/>
              </a:spcAft>
              <a:defRPr sz="2400" i="1">
                <a:solidFill>
                  <a:srgbClr val="000000"/>
                </a:solidFill>
                <a:latin typeface="Times"/>
                <a:ea typeface="Times"/>
                <a:cs typeface="Times"/>
                <a:sym typeface="Times"/>
              </a:defRPr>
            </a:pPr>
            <a:r>
              <a:rPr lang="en-US" altLang="zh-CN" sz="1600" cap="small" dirty="0">
                <a:solidFill>
                  <a:srgbClr val="003F83"/>
                </a:solidFill>
              </a:rPr>
              <a:t>If</a:t>
            </a:r>
            <a:r>
              <a:rPr lang="en-US" altLang="zh-CN" sz="1600" dirty="0"/>
              <a:t>  (</a:t>
            </a:r>
            <a:r>
              <a:rPr lang="en-US" altLang="zh-CN" sz="1600" i="1" dirty="0"/>
              <a:t>n</a:t>
            </a:r>
            <a:r>
              <a:rPr lang="en-US" altLang="zh-CN" sz="1600" dirty="0"/>
              <a:t> = 1) </a:t>
            </a:r>
            <a:r>
              <a:rPr lang="en-US" altLang="zh-CN" sz="1600" cap="small" dirty="0">
                <a:solidFill>
                  <a:srgbClr val="003F83"/>
                </a:solidFill>
              </a:rPr>
              <a:t>Return</a:t>
            </a:r>
            <a:r>
              <a:rPr lang="en-US" altLang="zh-CN" sz="1600" i="1" cap="small" dirty="0"/>
              <a:t> </a:t>
            </a:r>
            <a:r>
              <a:rPr lang="en-US" altLang="zh-CN" sz="1600" dirty="0"/>
              <a:t> </a:t>
            </a:r>
            <a:r>
              <a:rPr lang="en-US" altLang="zh-CN" sz="1600" i="1" dirty="0"/>
              <a:t>a</a:t>
            </a:r>
            <a:r>
              <a:rPr lang="en-US" altLang="zh-CN" sz="1600" baseline="-5999" dirty="0"/>
              <a:t>0</a:t>
            </a:r>
            <a:r>
              <a:rPr lang="en-US" altLang="zh-CN" sz="1600" dirty="0"/>
              <a:t>.</a:t>
            </a:r>
          </a:p>
          <a:p>
            <a:pPr marL="0" indent="0">
              <a:spcBef>
                <a:spcPts val="600"/>
              </a:spcBef>
              <a:buNone/>
              <a:defRPr sz="2400">
                <a:solidFill>
                  <a:srgbClr val="000000"/>
                </a:solidFill>
                <a:latin typeface="Times"/>
                <a:ea typeface="Times"/>
                <a:cs typeface="Times"/>
                <a:sym typeface="Times"/>
              </a:defRPr>
            </a:pPr>
            <a:r>
              <a:rPr lang="en-US" altLang="zh-CN" sz="1600" dirty="0"/>
              <a:t>	</a:t>
            </a:r>
          </a:p>
          <a:p>
            <a:pPr marL="0" indent="0">
              <a:spcBef>
                <a:spcPts val="600"/>
              </a:spcBef>
              <a:buNone/>
              <a:defRPr sz="2400">
                <a:solidFill>
                  <a:srgbClr val="000000"/>
                </a:solidFill>
                <a:latin typeface="Times"/>
                <a:ea typeface="Times"/>
                <a:cs typeface="Times"/>
                <a:sym typeface="Times"/>
              </a:defRPr>
            </a:pPr>
            <a:r>
              <a:rPr lang="en-US" altLang="zh-CN" sz="1600" dirty="0"/>
              <a:t>	(</a:t>
            </a:r>
            <a:r>
              <a:rPr lang="en-US" altLang="zh-CN" sz="1600" i="1" dirty="0"/>
              <a:t>e</a:t>
            </a:r>
            <a:r>
              <a:rPr lang="en-US" altLang="zh-CN" sz="1600" baseline="-5999" dirty="0"/>
              <a:t>0</a:t>
            </a:r>
            <a:r>
              <a:rPr lang="en-US" altLang="zh-CN" sz="1600" dirty="0"/>
              <a:t>, </a:t>
            </a:r>
            <a:r>
              <a:rPr lang="en-US" altLang="zh-CN" sz="1600" i="1" dirty="0"/>
              <a:t>e</a:t>
            </a:r>
            <a:r>
              <a:rPr lang="en-US" altLang="zh-CN" sz="1600" baseline="-5999" dirty="0"/>
              <a:t>1</a:t>
            </a:r>
            <a:r>
              <a:rPr lang="en-US" altLang="zh-CN" sz="1600" dirty="0"/>
              <a:t>, …, </a:t>
            </a:r>
            <a:r>
              <a:rPr lang="en-US" altLang="zh-CN" sz="1600" i="1" dirty="0" err="1"/>
              <a:t>e</a:t>
            </a:r>
            <a:r>
              <a:rPr lang="en-US" altLang="zh-CN" sz="1600" i="1" baseline="-5999" dirty="0" err="1"/>
              <a:t>n</a:t>
            </a:r>
            <a:r>
              <a:rPr lang="en-US" altLang="zh-CN" sz="1600" i="1" baseline="-5999" dirty="0"/>
              <a:t>/</a:t>
            </a:r>
            <a:r>
              <a:rPr lang="en-US" altLang="zh-CN" sz="1600" baseline="-5999" dirty="0"/>
              <a:t>2–1</a:t>
            </a:r>
            <a:r>
              <a:rPr lang="en-US" altLang="zh-CN" sz="1600" dirty="0"/>
              <a:t>)</a:t>
            </a:r>
            <a:r>
              <a:rPr lang="en-US" altLang="zh-CN" sz="1600" i="1" dirty="0"/>
              <a:t> ← </a:t>
            </a:r>
            <a:r>
              <a:rPr lang="en-US" altLang="zh-CN" sz="1600" cap="small" dirty="0">
                <a:solidFill>
                  <a:srgbClr val="003F83"/>
                </a:solidFill>
              </a:rPr>
              <a:t>FFT</a:t>
            </a:r>
            <a:r>
              <a:rPr lang="en-US" altLang="zh-CN" sz="1600" dirty="0"/>
              <a:t>(</a:t>
            </a:r>
            <a:r>
              <a:rPr lang="en-US" altLang="zh-CN" sz="1600" i="1" dirty="0"/>
              <a:t>n</a:t>
            </a:r>
            <a:r>
              <a:rPr lang="en-US" altLang="zh-CN" sz="1600" dirty="0"/>
              <a:t> / 2</a:t>
            </a:r>
            <a:r>
              <a:rPr lang="en-US" altLang="zh-CN" sz="1600" i="1" dirty="0"/>
              <a:t>, a</a:t>
            </a:r>
            <a:r>
              <a:rPr lang="en-US" altLang="zh-CN" sz="1600" baseline="-5999" dirty="0"/>
              <a:t>0</a:t>
            </a:r>
            <a:r>
              <a:rPr lang="en-US" altLang="zh-CN" sz="1600" dirty="0"/>
              <a:t>, </a:t>
            </a:r>
            <a:r>
              <a:rPr lang="en-US" altLang="zh-CN" sz="1600" i="1" dirty="0"/>
              <a:t>a</a:t>
            </a:r>
            <a:r>
              <a:rPr lang="en-US" altLang="zh-CN" sz="1600" baseline="-5999" dirty="0"/>
              <a:t>2</a:t>
            </a:r>
            <a:r>
              <a:rPr lang="en-US" altLang="zh-CN" sz="1600" dirty="0"/>
              <a:t>, </a:t>
            </a:r>
            <a:r>
              <a:rPr lang="en-US" altLang="zh-CN" sz="1600" i="1" dirty="0"/>
              <a:t>a</a:t>
            </a:r>
            <a:r>
              <a:rPr lang="en-US" altLang="zh-CN" sz="1600" baseline="-5999" dirty="0"/>
              <a:t>4</a:t>
            </a:r>
            <a:r>
              <a:rPr lang="en-US" altLang="zh-CN" sz="1600" dirty="0"/>
              <a:t>, …, </a:t>
            </a:r>
            <a:r>
              <a:rPr lang="en-US" altLang="zh-CN" sz="1600" i="1" dirty="0"/>
              <a:t>a</a:t>
            </a:r>
            <a:r>
              <a:rPr lang="en-US" altLang="zh-CN" sz="1600" i="1" baseline="-5999" dirty="0"/>
              <a:t>n</a:t>
            </a:r>
            <a:r>
              <a:rPr lang="en-US" altLang="zh-CN" sz="1600" baseline="-5999" dirty="0"/>
              <a:t>–2</a:t>
            </a:r>
            <a:r>
              <a:rPr lang="en-US" altLang="zh-CN" sz="1600" dirty="0"/>
              <a:t>).</a:t>
            </a:r>
            <a:endParaRPr lang="en-US" altLang="zh-CN" sz="1600" i="1" dirty="0"/>
          </a:p>
          <a:p>
            <a:pPr marL="0" indent="0">
              <a:spcBef>
                <a:spcPts val="600"/>
              </a:spcBef>
              <a:buNone/>
              <a:defRPr sz="2400">
                <a:solidFill>
                  <a:srgbClr val="000000"/>
                </a:solidFill>
                <a:latin typeface="Times"/>
                <a:ea typeface="Times"/>
                <a:cs typeface="Times"/>
                <a:sym typeface="Times"/>
              </a:defRPr>
            </a:pPr>
            <a:r>
              <a:rPr lang="en-US" altLang="zh-CN" sz="1600" dirty="0"/>
              <a:t>	(</a:t>
            </a:r>
            <a:r>
              <a:rPr lang="en-US" altLang="zh-CN" sz="1600" i="1" dirty="0"/>
              <a:t>d</a:t>
            </a:r>
            <a:r>
              <a:rPr lang="en-US" altLang="zh-CN" sz="1600" baseline="-5999" dirty="0"/>
              <a:t>0</a:t>
            </a:r>
            <a:r>
              <a:rPr lang="en-US" altLang="zh-CN" sz="1600" dirty="0"/>
              <a:t>, </a:t>
            </a:r>
            <a:r>
              <a:rPr lang="en-US" altLang="zh-CN" sz="1600" i="1" dirty="0"/>
              <a:t>d</a:t>
            </a:r>
            <a:r>
              <a:rPr lang="en-US" altLang="zh-CN" sz="1600" baseline="-5999" dirty="0"/>
              <a:t>1</a:t>
            </a:r>
            <a:r>
              <a:rPr lang="en-US" altLang="zh-CN" sz="1600" dirty="0"/>
              <a:t>, …, </a:t>
            </a:r>
            <a:r>
              <a:rPr lang="en-US" altLang="zh-CN" sz="1600" i="1" dirty="0" err="1"/>
              <a:t>d</a:t>
            </a:r>
            <a:r>
              <a:rPr lang="en-US" altLang="zh-CN" sz="1600" i="1" baseline="-5999" dirty="0" err="1"/>
              <a:t>n</a:t>
            </a:r>
            <a:r>
              <a:rPr lang="en-US" altLang="zh-CN" sz="1600" baseline="-5999" dirty="0"/>
              <a:t>/2–1</a:t>
            </a:r>
            <a:r>
              <a:rPr lang="en-US" altLang="zh-CN" sz="1600" dirty="0"/>
              <a:t>)</a:t>
            </a:r>
            <a:r>
              <a:rPr lang="en-US" altLang="zh-CN" sz="1600" i="1" dirty="0"/>
              <a:t> ← </a:t>
            </a:r>
            <a:r>
              <a:rPr lang="en-US" altLang="zh-CN" sz="1600" cap="small" dirty="0">
                <a:solidFill>
                  <a:srgbClr val="003F83"/>
                </a:solidFill>
              </a:rPr>
              <a:t>FFT</a:t>
            </a:r>
            <a:r>
              <a:rPr lang="en-US" altLang="zh-CN" sz="1600" i="1" dirty="0"/>
              <a:t>(n</a:t>
            </a:r>
            <a:r>
              <a:rPr lang="en-US" altLang="zh-CN" sz="1600" dirty="0"/>
              <a:t> / 2, </a:t>
            </a:r>
            <a:r>
              <a:rPr lang="en-US" altLang="zh-CN" sz="1600" i="1" dirty="0"/>
              <a:t>a</a:t>
            </a:r>
            <a:r>
              <a:rPr lang="en-US" altLang="zh-CN" sz="1600" baseline="-5999" dirty="0"/>
              <a:t>1</a:t>
            </a:r>
            <a:r>
              <a:rPr lang="en-US" altLang="zh-CN" sz="1600" dirty="0"/>
              <a:t>, </a:t>
            </a:r>
            <a:r>
              <a:rPr lang="en-US" altLang="zh-CN" sz="1600" i="1" dirty="0"/>
              <a:t>a</a:t>
            </a:r>
            <a:r>
              <a:rPr lang="en-US" altLang="zh-CN" sz="1600" baseline="-5999" dirty="0"/>
              <a:t>3</a:t>
            </a:r>
            <a:r>
              <a:rPr lang="en-US" altLang="zh-CN" sz="1600" dirty="0"/>
              <a:t>, </a:t>
            </a:r>
            <a:r>
              <a:rPr lang="en-US" altLang="zh-CN" sz="1600" i="1" dirty="0"/>
              <a:t>a</a:t>
            </a:r>
            <a:r>
              <a:rPr lang="en-US" altLang="zh-CN" sz="1600" i="1" baseline="-5999" dirty="0"/>
              <a:t>5</a:t>
            </a:r>
            <a:r>
              <a:rPr lang="en-US" altLang="zh-CN" sz="1600" dirty="0"/>
              <a:t>, …, </a:t>
            </a:r>
            <a:r>
              <a:rPr lang="en-US" altLang="zh-CN" sz="1600" i="1" dirty="0"/>
              <a:t>a</a:t>
            </a:r>
            <a:r>
              <a:rPr lang="en-US" altLang="zh-CN" sz="1600" i="1" baseline="-5999" dirty="0"/>
              <a:t>n</a:t>
            </a:r>
            <a:r>
              <a:rPr lang="en-US" altLang="zh-CN" sz="1600" baseline="-5999" dirty="0"/>
              <a:t>–1</a:t>
            </a:r>
            <a:r>
              <a:rPr lang="en-US" altLang="zh-CN" sz="1600" dirty="0"/>
              <a:t>)</a:t>
            </a:r>
            <a:r>
              <a:rPr lang="en-US" altLang="zh-CN" sz="1600" i="1" dirty="0"/>
              <a:t>.                        </a:t>
            </a:r>
          </a:p>
          <a:p>
            <a:pPr marL="0" indent="0">
              <a:spcBef>
                <a:spcPts val="600"/>
              </a:spcBef>
              <a:buNone/>
              <a:defRPr sz="2400" i="1">
                <a:solidFill>
                  <a:srgbClr val="000000"/>
                </a:solidFill>
                <a:latin typeface="Times"/>
                <a:ea typeface="Times"/>
                <a:cs typeface="Times"/>
                <a:sym typeface="Times"/>
              </a:defRPr>
            </a:pPr>
            <a:r>
              <a:rPr lang="en-US" altLang="zh-CN" sz="1600" cap="small" dirty="0">
                <a:solidFill>
                  <a:srgbClr val="003F83"/>
                </a:solidFill>
              </a:rPr>
              <a:t>	For</a:t>
            </a:r>
            <a:r>
              <a:rPr lang="en-US" altLang="zh-CN" sz="1600" cap="small" dirty="0"/>
              <a:t>  </a:t>
            </a:r>
            <a:r>
              <a:rPr lang="en-US" altLang="zh-CN" sz="1600" dirty="0"/>
              <a:t>k = 0  </a:t>
            </a:r>
            <a:r>
              <a:rPr lang="en-US" altLang="zh-CN" sz="1600" cap="small" dirty="0">
                <a:solidFill>
                  <a:srgbClr val="003F83"/>
                </a:solidFill>
              </a:rPr>
              <a:t>to</a:t>
            </a:r>
            <a:r>
              <a:rPr lang="en-US" altLang="zh-CN" sz="1600" cap="small" dirty="0"/>
              <a:t>  </a:t>
            </a:r>
            <a:r>
              <a:rPr lang="en-US" altLang="zh-CN" sz="1600" dirty="0"/>
              <a:t>n / 2 – 1.</a:t>
            </a:r>
          </a:p>
          <a:p>
            <a:pPr marL="0" indent="0">
              <a:spcBef>
                <a:spcPts val="600"/>
              </a:spcBef>
              <a:buNone/>
              <a:defRPr sz="2400" i="1">
                <a:solidFill>
                  <a:srgbClr val="000000"/>
                </a:solidFill>
                <a:latin typeface="Times"/>
                <a:ea typeface="Times"/>
                <a:cs typeface="Times"/>
                <a:sym typeface="Times"/>
              </a:defRPr>
            </a:pPr>
            <a:r>
              <a:rPr lang="en-US" altLang="zh-CN" sz="1600" dirty="0"/>
              <a:t> 	</a:t>
            </a:r>
            <a:r>
              <a:rPr lang="en-US" altLang="zh-CN" sz="1600" spc="120" dirty="0" err="1">
                <a:uFill>
                  <a:solidFill>
                    <a:srgbClr val="000000"/>
                  </a:solidFill>
                </a:uFill>
                <a:latin typeface="Symbol"/>
                <a:ea typeface="Symbol"/>
                <a:cs typeface="Symbol"/>
                <a:sym typeface="Symbol"/>
              </a:rPr>
              <a:t>w</a:t>
            </a:r>
            <a:r>
              <a:rPr lang="en-US" altLang="zh-CN" sz="1600" baseline="31999" dirty="0" err="1"/>
              <a:t>k</a:t>
            </a:r>
            <a:r>
              <a:rPr lang="en-US" altLang="zh-CN" sz="1600" dirty="0"/>
              <a:t> ← </a:t>
            </a:r>
            <a:r>
              <a:rPr lang="en-US" altLang="zh-CN" sz="1600" spc="240" dirty="0"/>
              <a:t>e</a:t>
            </a:r>
            <a:r>
              <a:rPr lang="en-US" altLang="zh-CN" sz="1600" baseline="44499" dirty="0"/>
              <a:t>2</a:t>
            </a:r>
            <a:r>
              <a:rPr lang="el-GR" altLang="zh-CN" sz="1600" baseline="44499" dirty="0"/>
              <a:t>π </a:t>
            </a:r>
            <a:r>
              <a:rPr lang="en-US" altLang="zh-CN" sz="1600" baseline="44499" dirty="0" err="1"/>
              <a:t>i</a:t>
            </a:r>
            <a:r>
              <a:rPr lang="en-US" altLang="zh-CN" sz="1600" baseline="44499" dirty="0"/>
              <a:t> </a:t>
            </a:r>
            <a:r>
              <a:rPr lang="en-US" altLang="zh-CN" sz="1600" spc="240" baseline="44499" dirty="0"/>
              <a:t>k/</a:t>
            </a:r>
            <a:r>
              <a:rPr lang="en-US" altLang="zh-CN" sz="1600" baseline="44499" dirty="0"/>
              <a:t>n</a:t>
            </a:r>
            <a:r>
              <a:rPr lang="en-US" altLang="zh-CN" sz="1600" dirty="0"/>
              <a:t>.</a:t>
            </a:r>
            <a:endParaRPr lang="en-US" altLang="zh-CN" sz="1600" baseline="31999" dirty="0"/>
          </a:p>
          <a:p>
            <a:pPr marL="0" indent="0">
              <a:spcBef>
                <a:spcPts val="600"/>
              </a:spcBef>
              <a:buNone/>
              <a:defRPr sz="2400" i="1">
                <a:solidFill>
                  <a:srgbClr val="000000"/>
                </a:solidFill>
                <a:latin typeface="Times"/>
                <a:ea typeface="Times"/>
                <a:cs typeface="Times"/>
                <a:sym typeface="Times"/>
              </a:defRPr>
            </a:pPr>
            <a:r>
              <a:rPr lang="en-US" altLang="zh-CN" sz="1600" dirty="0"/>
              <a:t> 	</a:t>
            </a:r>
            <a:r>
              <a:rPr lang="en-US" altLang="zh-CN" sz="1600" dirty="0" err="1"/>
              <a:t>y</a:t>
            </a:r>
            <a:r>
              <a:rPr lang="en-US" altLang="zh-CN" sz="1600" baseline="-5999" dirty="0" err="1"/>
              <a:t>k</a:t>
            </a:r>
            <a:r>
              <a:rPr lang="en-US" altLang="zh-CN" sz="1600" dirty="0"/>
              <a:t>  ← </a:t>
            </a:r>
            <a:r>
              <a:rPr lang="en-US" altLang="zh-CN" sz="1600" dirty="0" err="1"/>
              <a:t>e</a:t>
            </a:r>
            <a:r>
              <a:rPr lang="en-US" altLang="zh-CN" sz="1600" baseline="-5999" dirty="0" err="1"/>
              <a:t>k</a:t>
            </a:r>
            <a:r>
              <a:rPr lang="en-US" altLang="zh-CN" sz="1600" baseline="-5999" dirty="0"/>
              <a:t>   </a:t>
            </a:r>
            <a:r>
              <a:rPr lang="en-US" altLang="zh-CN" sz="1600" dirty="0"/>
              <a:t>+ </a:t>
            </a:r>
            <a:r>
              <a:rPr lang="en-US" altLang="zh-CN" sz="1600" spc="120" dirty="0" err="1">
                <a:uFill>
                  <a:solidFill>
                    <a:srgbClr val="000000"/>
                  </a:solidFill>
                </a:uFill>
                <a:latin typeface="Symbol"/>
                <a:ea typeface="Symbol"/>
                <a:cs typeface="Symbol"/>
                <a:sym typeface="Symbol"/>
              </a:rPr>
              <a:t>w</a:t>
            </a:r>
            <a:r>
              <a:rPr lang="en-US" altLang="zh-CN" sz="1600" baseline="31999" dirty="0" err="1"/>
              <a:t>k</a:t>
            </a:r>
            <a:r>
              <a:rPr lang="en-US" altLang="zh-CN" sz="1600" dirty="0"/>
              <a:t> d</a:t>
            </a:r>
            <a:r>
              <a:rPr lang="en-US" altLang="zh-CN" sz="1600" baseline="-5999" dirty="0"/>
              <a:t>k</a:t>
            </a:r>
            <a:r>
              <a:rPr lang="en-US" altLang="zh-CN" sz="1600" dirty="0"/>
              <a:t>.</a:t>
            </a:r>
          </a:p>
          <a:p>
            <a:pPr marL="0" indent="0">
              <a:spcBef>
                <a:spcPts val="600"/>
              </a:spcBef>
              <a:buNone/>
              <a:defRPr sz="2400" i="1">
                <a:solidFill>
                  <a:srgbClr val="000000"/>
                </a:solidFill>
                <a:latin typeface="Times"/>
                <a:ea typeface="Times"/>
                <a:cs typeface="Times"/>
                <a:sym typeface="Times"/>
              </a:defRPr>
            </a:pPr>
            <a:r>
              <a:rPr lang="en-US" altLang="zh-CN" sz="1600" dirty="0"/>
              <a:t>	 </a:t>
            </a:r>
            <a:r>
              <a:rPr lang="en-US" altLang="zh-CN" sz="1600" dirty="0" err="1"/>
              <a:t>y</a:t>
            </a:r>
            <a:r>
              <a:rPr lang="en-US" altLang="zh-CN" sz="1600" baseline="-5999" dirty="0" err="1"/>
              <a:t>k</a:t>
            </a:r>
            <a:r>
              <a:rPr lang="en-US" altLang="zh-CN" sz="1600" baseline="-5999" dirty="0"/>
              <a:t> + n/2   </a:t>
            </a:r>
            <a:r>
              <a:rPr lang="en-US" altLang="zh-CN" sz="1600" dirty="0"/>
              <a:t>← </a:t>
            </a:r>
            <a:r>
              <a:rPr lang="en-US" altLang="zh-CN" sz="1600" dirty="0" err="1"/>
              <a:t>e</a:t>
            </a:r>
            <a:r>
              <a:rPr lang="en-US" altLang="zh-CN" sz="1600" baseline="-5999" dirty="0" err="1"/>
              <a:t>k</a:t>
            </a:r>
            <a:r>
              <a:rPr lang="en-US" altLang="zh-CN" sz="1600" dirty="0"/>
              <a:t>  –</a:t>
            </a:r>
            <a:r>
              <a:rPr lang="en-US" altLang="zh-CN" sz="1600" spc="144" dirty="0"/>
              <a:t> </a:t>
            </a:r>
            <a:r>
              <a:rPr lang="en-US" altLang="zh-CN" sz="1600" spc="120" dirty="0" err="1">
                <a:uFill>
                  <a:solidFill>
                    <a:srgbClr val="000000"/>
                  </a:solidFill>
                </a:uFill>
                <a:latin typeface="Symbol"/>
                <a:ea typeface="Symbol"/>
                <a:cs typeface="Symbol"/>
                <a:sym typeface="Symbol"/>
              </a:rPr>
              <a:t>w</a:t>
            </a:r>
            <a:r>
              <a:rPr lang="en-US" altLang="zh-CN" sz="1600" baseline="31999" dirty="0" err="1"/>
              <a:t>k</a:t>
            </a:r>
            <a:r>
              <a:rPr lang="en-US" altLang="zh-CN" sz="1600" dirty="0"/>
              <a:t> </a:t>
            </a:r>
            <a:r>
              <a:rPr lang="en-US" altLang="zh-CN" sz="1600" dirty="0" err="1"/>
              <a:t>d</a:t>
            </a:r>
            <a:r>
              <a:rPr lang="en-US" altLang="zh-CN" sz="1600" baseline="-5999" dirty="0" err="1"/>
              <a:t>k</a:t>
            </a:r>
            <a:r>
              <a:rPr lang="en-US" altLang="zh-CN" sz="1600" baseline="-5999" dirty="0"/>
              <a:t> </a:t>
            </a:r>
            <a:r>
              <a:rPr lang="en-US" altLang="zh-CN" sz="1600" dirty="0"/>
              <a:t>.</a:t>
            </a:r>
          </a:p>
          <a:p>
            <a:pPr marL="0" indent="0">
              <a:spcBef>
                <a:spcPts val="600"/>
              </a:spcBef>
              <a:buNone/>
              <a:defRPr sz="2400" i="1">
                <a:solidFill>
                  <a:srgbClr val="000000"/>
                </a:solidFill>
                <a:latin typeface="Times"/>
                <a:ea typeface="Times"/>
                <a:cs typeface="Times"/>
                <a:sym typeface="Times"/>
              </a:defRPr>
            </a:pPr>
            <a:r>
              <a:rPr lang="en-US" altLang="zh-CN" sz="1600" cap="small" dirty="0">
                <a:solidFill>
                  <a:srgbClr val="003F83"/>
                </a:solidFill>
              </a:rPr>
              <a:t>	Return</a:t>
            </a:r>
            <a:r>
              <a:rPr lang="en-US" altLang="zh-CN" sz="1600" dirty="0"/>
              <a:t> (y</a:t>
            </a:r>
            <a:r>
              <a:rPr lang="en-US" altLang="zh-CN" sz="1600" baseline="-5999" dirty="0"/>
              <a:t>0</a:t>
            </a:r>
            <a:r>
              <a:rPr lang="en-US" altLang="zh-CN" sz="1600" dirty="0"/>
              <a:t>, y</a:t>
            </a:r>
            <a:r>
              <a:rPr lang="en-US" altLang="zh-CN" sz="1600" baseline="-5999" dirty="0"/>
              <a:t>1</a:t>
            </a:r>
            <a:r>
              <a:rPr lang="en-US" altLang="zh-CN" sz="1600" dirty="0"/>
              <a:t>, y</a:t>
            </a:r>
            <a:r>
              <a:rPr lang="en-US" altLang="zh-CN" sz="1600" baseline="-5999" dirty="0"/>
              <a:t>2</a:t>
            </a:r>
            <a:r>
              <a:rPr lang="en-US" altLang="zh-CN" sz="1600" dirty="0"/>
              <a:t>, …, </a:t>
            </a:r>
            <a:r>
              <a:rPr lang="en-US" altLang="zh-CN" sz="1600" dirty="0" err="1"/>
              <a:t>y</a:t>
            </a:r>
            <a:r>
              <a:rPr lang="en-US" altLang="zh-CN" sz="1600" baseline="-5999" dirty="0" err="1"/>
              <a:t>n</a:t>
            </a:r>
            <a:r>
              <a:rPr lang="en-US" altLang="zh-CN" sz="1600" baseline="-5999" dirty="0"/>
              <a:t>–1</a:t>
            </a:r>
            <a:r>
              <a:rPr lang="en-US" altLang="zh-CN" sz="1600" dirty="0"/>
              <a:t>).</a:t>
            </a:r>
            <a:endParaRPr lang="zh-CN" altLang="en-US" sz="1400" dirty="0"/>
          </a:p>
        </p:txBody>
      </p:sp>
      <p:cxnSp>
        <p:nvCxnSpPr>
          <p:cNvPr id="7" name="直接连接符 6"/>
          <p:cNvCxnSpPr/>
          <p:nvPr/>
        </p:nvCxnSpPr>
        <p:spPr>
          <a:xfrm>
            <a:off x="1200718" y="3429000"/>
            <a:ext cx="60486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87347" y="6419434"/>
            <a:ext cx="60486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 name="Group"/>
          <p:cNvGrpSpPr/>
          <p:nvPr/>
        </p:nvGrpSpPr>
        <p:grpSpPr>
          <a:xfrm>
            <a:off x="6228184" y="4039538"/>
            <a:ext cx="2246541" cy="742662"/>
            <a:chOff x="0" y="716251"/>
            <a:chExt cx="2246539" cy="742661"/>
          </a:xfrm>
        </p:grpSpPr>
        <p:grpSp>
          <p:nvGrpSpPr>
            <p:cNvPr id="10" name="Group"/>
            <p:cNvGrpSpPr/>
            <p:nvPr/>
          </p:nvGrpSpPr>
          <p:grpSpPr>
            <a:xfrm>
              <a:off x="73991" y="950630"/>
              <a:ext cx="2172549" cy="304801"/>
              <a:chOff x="0" y="0"/>
              <a:chExt cx="2172548" cy="304800"/>
            </a:xfrm>
          </p:grpSpPr>
          <p:sp>
            <p:nvSpPr>
              <p:cNvPr id="12" name="2 T(n / 2)"/>
              <p:cNvSpPr txBox="1"/>
              <p:nvPr/>
            </p:nvSpPr>
            <p:spPr>
              <a:xfrm>
                <a:off x="1207348" y="0"/>
                <a:ext cx="965201" cy="3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t>2 </a:t>
                </a:r>
                <a:r>
                  <a:rPr i="1"/>
                  <a:t>T</a:t>
                </a:r>
                <a:r>
                  <a:t>(</a:t>
                </a:r>
                <a:r>
                  <a:rPr i="1"/>
                  <a:t>n</a:t>
                </a:r>
                <a:r>
                  <a:t> / 2)</a:t>
                </a:r>
              </a:p>
            </p:txBody>
          </p:sp>
          <p:sp>
            <p:nvSpPr>
              <p:cNvPr id="13" name="Line"/>
              <p:cNvSpPr/>
              <p:nvPr/>
            </p:nvSpPr>
            <p:spPr>
              <a:xfrm>
                <a:off x="0" y="152400"/>
                <a:ext cx="959771" cy="127"/>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1" name="Line"/>
            <p:cNvSpPr/>
            <p:nvPr/>
          </p:nvSpPr>
          <p:spPr>
            <a:xfrm flipV="1">
              <a:off x="-1" y="716251"/>
              <a:ext cx="2" cy="742662"/>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grpSp>
        <p:nvGrpSpPr>
          <p:cNvPr id="14" name="Group"/>
          <p:cNvGrpSpPr/>
          <p:nvPr/>
        </p:nvGrpSpPr>
        <p:grpSpPr>
          <a:xfrm>
            <a:off x="4318091" y="4739123"/>
            <a:ext cx="1875002" cy="1296000"/>
            <a:chOff x="-1" y="-749303"/>
            <a:chExt cx="1875001" cy="1295998"/>
          </a:xfrm>
        </p:grpSpPr>
        <p:grpSp>
          <p:nvGrpSpPr>
            <p:cNvPr id="15" name="Group"/>
            <p:cNvGrpSpPr/>
            <p:nvPr/>
          </p:nvGrpSpPr>
          <p:grpSpPr>
            <a:xfrm>
              <a:off x="140549" y="-339620"/>
              <a:ext cx="1734451" cy="304801"/>
              <a:chOff x="-9642" y="-289383"/>
              <a:chExt cx="1734449" cy="304800"/>
            </a:xfrm>
          </p:grpSpPr>
          <p:sp>
            <p:nvSpPr>
              <p:cNvPr id="17" name="Θ(n)"/>
              <p:cNvSpPr txBox="1"/>
              <p:nvPr/>
            </p:nvSpPr>
            <p:spPr>
              <a:xfrm>
                <a:off x="1204354" y="-289383"/>
                <a:ext cx="520453" cy="3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lgn="l">
                  <a:defRPr sz="2000">
                    <a:latin typeface="Times"/>
                    <a:ea typeface="Times"/>
                    <a:cs typeface="Times"/>
                    <a:sym typeface="Times"/>
                  </a:defRPr>
                </a:pPr>
                <a:r>
                  <a:rPr dirty="0"/>
                  <a:t>Θ(</a:t>
                </a:r>
                <a:r>
                  <a:rPr i="1" dirty="0"/>
                  <a:t>n</a:t>
                </a:r>
                <a:r>
                  <a:rPr dirty="0"/>
                  <a:t>)</a:t>
                </a:r>
              </a:p>
            </p:txBody>
          </p:sp>
          <p:sp>
            <p:nvSpPr>
              <p:cNvPr id="18" name="Line"/>
              <p:cNvSpPr/>
              <p:nvPr/>
            </p:nvSpPr>
            <p:spPr>
              <a:xfrm>
                <a:off x="-9642" y="-136983"/>
                <a:ext cx="959771" cy="128"/>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a:p>
            </p:txBody>
          </p:sp>
        </p:grpSp>
        <p:sp>
          <p:nvSpPr>
            <p:cNvPr id="16" name="Line"/>
            <p:cNvSpPr/>
            <p:nvPr/>
          </p:nvSpPr>
          <p:spPr>
            <a:xfrm flipV="1">
              <a:off x="-1" y="-749303"/>
              <a:ext cx="2" cy="1295998"/>
            </a:xfrm>
            <a:prstGeom prst="line">
              <a:avLst/>
            </a:prstGeom>
            <a:noFill/>
            <a:ln w="25400" cap="flat">
              <a:solidFill>
                <a:srgbClr val="8D3124"/>
              </a:solidFill>
              <a:prstDash val="solid"/>
              <a:miter lim="400000"/>
            </a:ln>
            <a:effectLst/>
          </p:spPr>
          <p:txBody>
            <a:bodyPr wrap="square" lIns="0" tIns="0" rIns="0" bIns="0" numCol="1" anchor="t">
              <a:noAutofit/>
            </a:bodyPr>
            <a:lstStyle/>
            <a:p>
              <a:pPr marL="61411" marR="61411" algn="l" defTabSz="457200">
                <a:defRPr sz="2200">
                  <a:solidFill>
                    <a:srgbClr val="000000"/>
                  </a:solidFill>
                </a:defRPr>
              </a:pPr>
              <a:endParaRPr/>
            </a:p>
          </p:txBody>
        </p:sp>
      </p:grpSp>
      <p:pic>
        <p:nvPicPr>
          <p:cNvPr id="19" name="Picture 18"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0140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4" grpId="0"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FFT:  summary</a:t>
            </a:r>
            <a:endParaRPr lang="zh-CN" altLang="en-US" dirty="0"/>
          </a:p>
        </p:txBody>
      </p:sp>
      <p:sp>
        <p:nvSpPr>
          <p:cNvPr id="3" name="内容占位符 2"/>
          <p:cNvSpPr>
            <a:spLocks noGrp="1"/>
          </p:cNvSpPr>
          <p:nvPr>
            <p:ph idx="1"/>
          </p:nvPr>
        </p:nvSpPr>
        <p:spPr/>
        <p:txBody>
          <a:bodyPr/>
          <a:lstStyle/>
          <a:p>
            <a:r>
              <a:rPr lang="en-US" altLang="zh-CN" b="1" dirty="0"/>
              <a:t>Theorem.  </a:t>
            </a:r>
            <a:r>
              <a:rPr lang="en-US" altLang="zh-CN" dirty="0">
                <a:solidFill>
                  <a:srgbClr val="000000"/>
                </a:solidFill>
                <a:uFill>
                  <a:solidFill>
                    <a:srgbClr val="000000"/>
                  </a:solidFill>
                </a:uFill>
              </a:rPr>
              <a:t>The FFT algorithm evaluates a degree </a:t>
            </a:r>
            <a:r>
              <a:rPr lang="en-US" altLang="zh-CN" i="1" dirty="0">
                <a:solidFill>
                  <a:srgbClr val="000000"/>
                </a:solidFill>
                <a:uFill>
                  <a:solidFill>
                    <a:srgbClr val="000000"/>
                  </a:solidFill>
                </a:uFill>
                <a:latin typeface="Times"/>
                <a:ea typeface="Times"/>
                <a:cs typeface="Times"/>
                <a:sym typeface="Times"/>
              </a:rPr>
              <a:t>n </a:t>
            </a:r>
            <a:r>
              <a:rPr lang="en-US" altLang="zh-CN" dirty="0">
                <a:solidFill>
                  <a:srgbClr val="000000"/>
                </a:solidFill>
                <a:uFill>
                  <a:solidFill>
                    <a:srgbClr val="000000"/>
                  </a:solidFill>
                </a:uFill>
                <a:latin typeface="Times"/>
                <a:ea typeface="Times"/>
                <a:cs typeface="Times"/>
                <a:sym typeface="Times"/>
              </a:rPr>
              <a:t>– 1</a:t>
            </a:r>
            <a:r>
              <a:rPr lang="en-US" altLang="zh-CN" dirty="0">
                <a:solidFill>
                  <a:srgbClr val="000000"/>
                </a:solidFill>
                <a:uFill>
                  <a:solidFill>
                    <a:srgbClr val="000000"/>
                  </a:solidFill>
                </a:uFill>
              </a:rPr>
              <a:t> polynomial at each of the </a:t>
            </a:r>
            <a:r>
              <a:rPr lang="en-US" altLang="zh-CN" i="1" dirty="0">
                <a:solidFill>
                  <a:srgbClr val="000000"/>
                </a:solidFill>
                <a:uFill>
                  <a:solidFill>
                    <a:srgbClr val="000000"/>
                  </a:solidFill>
                </a:uFill>
                <a:latin typeface="Times"/>
                <a:ea typeface="Times"/>
                <a:cs typeface="Times"/>
                <a:sym typeface="Times"/>
              </a:rPr>
              <a:t>n</a:t>
            </a:r>
            <a:r>
              <a:rPr lang="en-US" altLang="zh-CN" i="1" baseline="30500" dirty="0">
                <a:solidFill>
                  <a:srgbClr val="000000"/>
                </a:solidFill>
                <a:uFill>
                  <a:solidFill>
                    <a:srgbClr val="000000"/>
                  </a:solidFill>
                </a:uFill>
                <a:latin typeface="Times"/>
                <a:ea typeface="Times"/>
                <a:cs typeface="Times"/>
                <a:sym typeface="Times"/>
              </a:rPr>
              <a:t>th</a:t>
            </a:r>
            <a:r>
              <a:rPr lang="en-US" altLang="zh-CN" dirty="0">
                <a:solidFill>
                  <a:srgbClr val="000000"/>
                </a:solidFill>
                <a:uFill>
                  <a:solidFill>
                    <a:srgbClr val="000000"/>
                  </a:solidFill>
                </a:uFill>
              </a:rPr>
              <a:t> roots of unity in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 log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arithmetic operations and </a:t>
            </a:r>
            <a:r>
              <a:rPr lang="en-US" altLang="zh-CN" i="1" dirty="0">
                <a:solidFill>
                  <a:srgbClr val="000000"/>
                </a:solidFill>
                <a:uFill>
                  <a:solidFill>
                    <a:srgbClr val="000000"/>
                  </a:solidFill>
                </a:uFill>
                <a:latin typeface="Times"/>
                <a:ea typeface="Times"/>
                <a:cs typeface="Times"/>
                <a:sym typeface="Times"/>
              </a:rPr>
              <a:t>O</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extra space.</a:t>
            </a:r>
          </a:p>
          <a:p>
            <a:r>
              <a:rPr lang="en-US" altLang="zh-CN" b="1" dirty="0"/>
              <a:t>Pf. </a:t>
            </a:r>
          </a:p>
          <a:p>
            <a:endParaRPr lang="zh-CN" altLang="en-US" dirty="0"/>
          </a:p>
        </p:txBody>
      </p:sp>
      <p:pic>
        <p:nvPicPr>
          <p:cNvPr id="4" name="Image" descr="Image"/>
          <p:cNvPicPr>
            <a:picLocks noChangeAspect="1"/>
          </p:cNvPicPr>
          <p:nvPr/>
        </p:nvPicPr>
        <p:blipFill>
          <a:blip r:embed="rId2"/>
          <a:stretch>
            <a:fillRect/>
          </a:stretch>
        </p:blipFill>
        <p:spPr>
          <a:xfrm>
            <a:off x="2051720" y="2852936"/>
            <a:ext cx="4575033" cy="961421"/>
          </a:xfrm>
          <a:prstGeom prst="rect">
            <a:avLst/>
          </a:prstGeom>
          <a:ln w="12700">
            <a:miter lim="400000"/>
          </a:ln>
        </p:spPr>
      </p:pic>
      <p:grpSp>
        <p:nvGrpSpPr>
          <p:cNvPr id="5" name="Group"/>
          <p:cNvGrpSpPr/>
          <p:nvPr/>
        </p:nvGrpSpPr>
        <p:grpSpPr>
          <a:xfrm>
            <a:off x="541017" y="4509120"/>
            <a:ext cx="8061966" cy="1265857"/>
            <a:chOff x="18790" y="-242201"/>
            <a:chExt cx="11014909" cy="1588013"/>
          </a:xfrm>
        </p:grpSpPr>
        <p:sp>
          <p:nvSpPr>
            <p:cNvPr id="6" name="point-value representation"/>
            <p:cNvSpPr txBox="1"/>
            <p:nvPr/>
          </p:nvSpPr>
          <p:spPr>
            <a:xfrm>
              <a:off x="6876790" y="-54301"/>
              <a:ext cx="4156909" cy="3474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defRPr b="1">
                  <a:solidFill>
                    <a:srgbClr val="000000"/>
                  </a:solidFill>
                  <a:latin typeface="Lucida Grande"/>
                  <a:ea typeface="Lucida Grande"/>
                  <a:cs typeface="Lucida Grande"/>
                  <a:sym typeface="Lucida Grande"/>
                </a:defRPr>
              </a:lvl1pPr>
            </a:lstStyle>
            <a:p>
              <a:r>
                <a:rPr lang="en-US" altLang="zh-CN" dirty="0"/>
                <a:t>P</a:t>
              </a:r>
              <a:r>
                <a:rPr dirty="0"/>
                <a:t>oint-value representation</a:t>
              </a:r>
            </a:p>
          </p:txBody>
        </p:sp>
        <p:sp>
          <p:nvSpPr>
            <p:cNvPr id="7" name="Rounded Rectangle"/>
            <p:cNvSpPr/>
            <p:nvPr/>
          </p:nvSpPr>
          <p:spPr>
            <a:xfrm>
              <a:off x="18790" y="522216"/>
              <a:ext cx="2920348" cy="662923"/>
            </a:xfrm>
            <a:prstGeom prst="roundRect">
              <a:avLst>
                <a:gd name="adj" fmla="val 28736"/>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8" name="coefficient representation"/>
            <p:cNvSpPr txBox="1"/>
            <p:nvPr/>
          </p:nvSpPr>
          <p:spPr>
            <a:xfrm>
              <a:off x="104939" y="-242201"/>
              <a:ext cx="2945295" cy="6949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b="1">
                  <a:solidFill>
                    <a:srgbClr val="000000"/>
                  </a:solidFill>
                  <a:latin typeface="Lucida Grande"/>
                  <a:ea typeface="Lucida Grande"/>
                  <a:cs typeface="Lucida Grande"/>
                  <a:sym typeface="Lucida Grande"/>
                </a:defRPr>
              </a:lvl1pPr>
            </a:lstStyle>
            <a:p>
              <a:r>
                <a:rPr lang="en-US" dirty="0"/>
                <a:t>C</a:t>
              </a:r>
              <a:r>
                <a:rPr dirty="0"/>
                <a:t>oefficient representation</a:t>
              </a:r>
            </a:p>
          </p:txBody>
        </p:sp>
        <p:pic>
          <p:nvPicPr>
            <p:cNvPr id="9" name="Image" descr="Image"/>
            <p:cNvPicPr>
              <a:picLocks noChangeAspect="1"/>
            </p:cNvPicPr>
            <p:nvPr/>
          </p:nvPicPr>
          <p:blipFill>
            <a:blip r:embed="rId3"/>
            <a:srcRect b="50000"/>
            <a:stretch>
              <a:fillRect/>
            </a:stretch>
          </p:blipFill>
          <p:spPr>
            <a:xfrm>
              <a:off x="396854" y="792091"/>
              <a:ext cx="2146301" cy="330201"/>
            </a:xfrm>
            <a:prstGeom prst="rect">
              <a:avLst/>
            </a:prstGeom>
            <a:ln w="12700" cap="flat">
              <a:noFill/>
              <a:miter lim="400000"/>
            </a:ln>
            <a:effectLst/>
          </p:spPr>
        </p:pic>
        <p:sp>
          <p:nvSpPr>
            <p:cNvPr id="10" name="Rounded Rectangle"/>
            <p:cNvSpPr/>
            <p:nvPr/>
          </p:nvSpPr>
          <p:spPr>
            <a:xfrm>
              <a:off x="6876790" y="522216"/>
              <a:ext cx="3940991" cy="662923"/>
            </a:xfrm>
            <a:prstGeom prst="roundRect">
              <a:avLst>
                <a:gd name="adj" fmla="val 28736"/>
              </a:avLst>
            </a:prstGeom>
            <a:solidFill>
              <a:srgbClr val="CCDAEE"/>
            </a:solidFill>
            <a:ln w="19050" cap="flat">
              <a:solidFill>
                <a:srgbClr val="000000"/>
              </a:solidFill>
              <a:prstDash val="solid"/>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cxnSp>
          <p:nvCxnSpPr>
            <p:cNvPr id="11" name="Connection Line"/>
            <p:cNvCxnSpPr>
              <a:stCxn id="13" idx="0"/>
              <a:endCxn id="14" idx="0"/>
            </p:cNvCxnSpPr>
            <p:nvPr/>
          </p:nvCxnSpPr>
          <p:spPr>
            <a:xfrm>
              <a:off x="2942312" y="612731"/>
              <a:ext cx="3911601" cy="1"/>
            </a:xfrm>
            <a:prstGeom prst="straightConnector1">
              <a:avLst/>
            </a:prstGeom>
            <a:ln w="63500" cap="flat">
              <a:solidFill>
                <a:srgbClr val="005493"/>
              </a:solidFill>
              <a:prstDash val="solid"/>
              <a:miter lim="400000"/>
              <a:tailEnd type="stealth" w="med" len="med"/>
            </a:ln>
            <a:effectLst/>
          </p:spPr>
        </p:cxnSp>
        <p:sp>
          <p:nvSpPr>
            <p:cNvPr id="12" name="O(n log n)…"/>
            <p:cNvSpPr txBox="1"/>
            <p:nvPr/>
          </p:nvSpPr>
          <p:spPr>
            <a:xfrm>
              <a:off x="3932985" y="18367"/>
              <a:ext cx="1834190" cy="830849"/>
            </a:xfrm>
            <a:prstGeom prst="rect">
              <a:avLst/>
            </a:prstGeom>
            <a:solidFill>
              <a:srgbClr val="F2F6F9"/>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8900" tIns="88900" rIns="88900" bIns="88900" numCol="1" anchor="ctr">
              <a:spAutoFit/>
            </a:bodyPr>
            <a:lstStyle/>
            <a:p>
              <a:pPr algn="ctr">
                <a:lnSpc>
                  <a:spcPct val="120000"/>
                </a:lnSpc>
                <a:defRPr sz="1800">
                  <a:solidFill>
                    <a:srgbClr val="000000"/>
                  </a:solidFill>
                  <a:latin typeface="Times"/>
                  <a:ea typeface="Times"/>
                  <a:cs typeface="Times"/>
                  <a:sym typeface="Times"/>
                </a:defRPr>
              </a:pPr>
              <a:r>
                <a:rPr sz="1400" i="1" dirty="0"/>
                <a:t>O</a:t>
              </a:r>
              <a:r>
                <a:rPr sz="1400" dirty="0"/>
                <a:t>(</a:t>
              </a:r>
              <a:r>
                <a:rPr sz="1400" i="1" dirty="0"/>
                <a:t>n</a:t>
              </a:r>
              <a:r>
                <a:rPr sz="1400" dirty="0"/>
                <a:t> log </a:t>
              </a:r>
              <a:r>
                <a:rPr sz="1400" i="1" dirty="0"/>
                <a:t>n</a:t>
              </a:r>
              <a:r>
                <a:rPr sz="1400" dirty="0"/>
                <a:t>)</a:t>
              </a:r>
            </a:p>
            <a:p>
              <a:pPr algn="ctr">
                <a:lnSpc>
                  <a:spcPct val="120000"/>
                </a:lnSpc>
                <a:defRPr sz="1800" b="1">
                  <a:solidFill>
                    <a:srgbClr val="000000"/>
                  </a:solidFill>
                  <a:latin typeface="Lucida Grande"/>
                  <a:ea typeface="Lucida Grande"/>
                  <a:cs typeface="Lucida Grande"/>
                  <a:sym typeface="Lucida Grande"/>
                </a:defRPr>
              </a:pPr>
              <a:r>
                <a:rPr sz="1400" dirty="0"/>
                <a:t>FFT</a:t>
              </a:r>
            </a:p>
          </p:txBody>
        </p:sp>
        <p:sp>
          <p:nvSpPr>
            <p:cNvPr id="13" name="Circle"/>
            <p:cNvSpPr/>
            <p:nvPr/>
          </p:nvSpPr>
          <p:spPr>
            <a:xfrm>
              <a:off x="2935962" y="606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14" name="Circle"/>
            <p:cNvSpPr/>
            <p:nvPr/>
          </p:nvSpPr>
          <p:spPr>
            <a:xfrm>
              <a:off x="6847562" y="606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cxnSp>
          <p:nvCxnSpPr>
            <p:cNvPr id="15" name="Connection Line"/>
            <p:cNvCxnSpPr>
              <a:stCxn id="16" idx="0"/>
              <a:endCxn id="17" idx="0"/>
            </p:cNvCxnSpPr>
            <p:nvPr/>
          </p:nvCxnSpPr>
          <p:spPr>
            <a:xfrm>
              <a:off x="2942312" y="1120731"/>
              <a:ext cx="3911601" cy="1"/>
            </a:xfrm>
            <a:prstGeom prst="straightConnector1">
              <a:avLst/>
            </a:prstGeom>
            <a:ln w="63500" cap="flat">
              <a:solidFill>
                <a:srgbClr val="005493"/>
              </a:solidFill>
              <a:prstDash val="solid"/>
              <a:miter lim="400000"/>
              <a:headEnd type="stealth" w="med" len="med"/>
            </a:ln>
            <a:effectLst/>
          </p:spPr>
        </p:cxnSp>
        <p:sp>
          <p:nvSpPr>
            <p:cNvPr id="16" name="Circle"/>
            <p:cNvSpPr/>
            <p:nvPr/>
          </p:nvSpPr>
          <p:spPr>
            <a:xfrm>
              <a:off x="2935962" y="1114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17" name="Circle"/>
            <p:cNvSpPr/>
            <p:nvPr/>
          </p:nvSpPr>
          <p:spPr>
            <a:xfrm>
              <a:off x="6847562" y="1114381"/>
              <a:ext cx="12701" cy="12701"/>
            </a:xfrm>
            <a:prstGeom prst="ellipse">
              <a:avLst/>
            </a:prstGeom>
            <a:solidFill>
              <a:srgbClr val="005493"/>
            </a:solidFill>
            <a:ln w="12700" cap="flat">
              <a:noFill/>
              <a:miter lim="400000"/>
            </a:ln>
            <a:effectLst/>
          </p:spPr>
          <p:txBody>
            <a:bodyPr wrap="square" lIns="50800" tIns="50800" rIns="50800" bIns="50800" numCol="1" anchor="ctr">
              <a:noAutofit/>
            </a:bodyPr>
            <a:lstStyle/>
            <a:p>
              <a:pPr marL="61411" marR="61411" algn="l" defTabSz="457200">
                <a:defRPr sz="2200">
                  <a:solidFill>
                    <a:srgbClr val="000000"/>
                  </a:solidFill>
                </a:defRPr>
              </a:pPr>
              <a:endParaRPr/>
            </a:p>
          </p:txBody>
        </p:sp>
        <p:sp>
          <p:nvSpPr>
            <p:cNvPr id="18" name="???"/>
            <p:cNvSpPr txBox="1"/>
            <p:nvPr/>
          </p:nvSpPr>
          <p:spPr>
            <a:xfrm>
              <a:off x="4554446" y="901311"/>
              <a:ext cx="798441" cy="444501"/>
            </a:xfrm>
            <a:prstGeom prst="rect">
              <a:avLst/>
            </a:prstGeom>
            <a:solidFill>
              <a:srgbClr val="F2F6F9"/>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8900" tIns="88900" rIns="88900" bIns="88900" numCol="1" anchor="ctr">
              <a:spAutoFit/>
            </a:bodyPr>
            <a:lstStyle>
              <a:lvl1pPr>
                <a:lnSpc>
                  <a:spcPct val="120000"/>
                </a:lnSpc>
                <a:defRPr sz="1800" b="1">
                  <a:solidFill>
                    <a:srgbClr val="000000"/>
                  </a:solidFill>
                  <a:latin typeface="Lucida Grande"/>
                  <a:ea typeface="Lucida Grande"/>
                  <a:cs typeface="Lucida Grande"/>
                  <a:sym typeface="Lucida Grande"/>
                </a:defRPr>
              </a:lvl1pPr>
            </a:lstStyle>
            <a:p>
              <a:r>
                <a:t>???</a:t>
              </a:r>
            </a:p>
          </p:txBody>
        </p:sp>
        <p:pic>
          <p:nvPicPr>
            <p:cNvPr id="19" name="Image" descr="Image"/>
            <p:cNvPicPr>
              <a:picLocks noChangeAspect="1"/>
            </p:cNvPicPr>
            <p:nvPr/>
          </p:nvPicPr>
          <p:blipFill>
            <a:blip r:embed="rId4"/>
            <a:stretch>
              <a:fillRect/>
            </a:stretch>
          </p:blipFill>
          <p:spPr>
            <a:xfrm>
              <a:off x="7261831" y="695862"/>
              <a:ext cx="3340101" cy="317501"/>
            </a:xfrm>
            <a:prstGeom prst="rect">
              <a:avLst/>
            </a:prstGeom>
            <a:ln w="12700" cap="flat">
              <a:noFill/>
              <a:miter lim="400000"/>
            </a:ln>
            <a:effectLst/>
          </p:spPr>
        </p:pic>
      </p:grpSp>
      <p:pic>
        <p:nvPicPr>
          <p:cNvPr id="20" name="Picture 19"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096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5"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6</a:t>
            </a:r>
            <a:endParaRPr lang="zh-CN" altLang="en-US" dirty="0"/>
          </a:p>
        </p:txBody>
      </p:sp>
      <p:sp>
        <p:nvSpPr>
          <p:cNvPr id="3" name="内容占位符 2"/>
          <p:cNvSpPr>
            <a:spLocks noGrp="1"/>
          </p:cNvSpPr>
          <p:nvPr>
            <p:ph idx="1"/>
          </p:nvPr>
        </p:nvSpPr>
        <p:spPr/>
        <p:txBody>
          <a:bodyPr/>
          <a:lstStyle/>
          <a:p>
            <a:r>
              <a:rPr lang="en-US" altLang="zh-CN" dirty="0"/>
              <a:t>When computing the FFT of (a</a:t>
            </a:r>
            <a:r>
              <a:rPr lang="en-US" altLang="zh-CN" baseline="-5999" dirty="0"/>
              <a:t>0</a:t>
            </a:r>
            <a:r>
              <a:rPr lang="en-US" altLang="zh-CN" dirty="0"/>
              <a:t>, a</a:t>
            </a:r>
            <a:r>
              <a:rPr lang="en-US" altLang="zh-CN" baseline="-5999" dirty="0"/>
              <a:t>1</a:t>
            </a:r>
            <a:r>
              <a:rPr lang="en-US" altLang="zh-CN" dirty="0"/>
              <a:t>, a</a:t>
            </a:r>
            <a:r>
              <a:rPr lang="en-US" altLang="zh-CN" baseline="-5999" dirty="0"/>
              <a:t>2</a:t>
            </a:r>
            <a:r>
              <a:rPr lang="en-US" altLang="zh-CN" dirty="0"/>
              <a:t>, …, a</a:t>
            </a:r>
            <a:r>
              <a:rPr lang="en-US" altLang="zh-CN" baseline="-5999" dirty="0"/>
              <a:t>7</a:t>
            </a:r>
            <a:r>
              <a:rPr lang="en-US" altLang="zh-CN" dirty="0"/>
              <a:t>), which are the first two coefficients involved in an arithmetic operation?</a:t>
            </a:r>
          </a:p>
          <a:p>
            <a:pPr marL="457200" lvl="1" indent="0">
              <a:buNone/>
              <a:defRPr b="0"/>
            </a:pPr>
            <a:endParaRPr lang="en-US" altLang="zh-CN" i="1" dirty="0">
              <a:solidFill>
                <a:srgbClr val="000000"/>
              </a:solidFill>
              <a:uFill>
                <a:solidFill>
                  <a:srgbClr val="000000"/>
                </a:solidFill>
              </a:uFill>
              <a:latin typeface="Times"/>
              <a:ea typeface="Times"/>
              <a:cs typeface="Times"/>
              <a:sym typeface="Times"/>
            </a:endParaRPr>
          </a:p>
          <a:p>
            <a:pPr marL="457200" lvl="1" indent="0">
              <a:buNone/>
              <a:defRPr b="0"/>
            </a:pPr>
            <a:r>
              <a:rPr lang="en-US" altLang="zh-CN" i="1" dirty="0">
                <a:solidFill>
                  <a:srgbClr val="000000"/>
                </a:solidFill>
                <a:uFill>
                  <a:solidFill>
                    <a:srgbClr val="000000"/>
                  </a:solidFill>
                </a:uFill>
                <a:latin typeface="Times"/>
                <a:ea typeface="Times"/>
                <a:cs typeface="Times"/>
                <a:sym typeface="Times"/>
              </a:rPr>
              <a:t>A. a</a:t>
            </a:r>
            <a:r>
              <a:rPr lang="en-US" altLang="zh-CN" baseline="-5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a</a:t>
            </a:r>
            <a:r>
              <a:rPr lang="en-US" altLang="zh-CN" baseline="-5999" dirty="0">
                <a:solidFill>
                  <a:srgbClr val="000000"/>
                </a:solidFill>
                <a:uFill>
                  <a:solidFill>
                    <a:srgbClr val="000000"/>
                  </a:solidFill>
                </a:uFill>
                <a:latin typeface="Times"/>
                <a:ea typeface="Times"/>
                <a:cs typeface="Times"/>
                <a:sym typeface="Times"/>
              </a:rPr>
              <a:t>1</a:t>
            </a:r>
            <a:r>
              <a:rPr lang="en-US" altLang="zh-CN" dirty="0">
                <a:solidFill>
                  <a:srgbClr val="000000"/>
                </a:solidFill>
                <a:uFill>
                  <a:solidFill>
                    <a:srgbClr val="000000"/>
                  </a:solidFill>
                </a:uFill>
              </a:rPr>
              <a:t>.</a:t>
            </a:r>
          </a:p>
          <a:p>
            <a:pPr marL="457200" lvl="1" indent="0">
              <a:buNone/>
              <a:defRPr b="0"/>
            </a:pPr>
            <a:r>
              <a:rPr lang="en-US" altLang="zh-CN" i="1" dirty="0">
                <a:solidFill>
                  <a:srgbClr val="000000"/>
                </a:solidFill>
                <a:uFill>
                  <a:solidFill>
                    <a:srgbClr val="000000"/>
                  </a:solidFill>
                </a:uFill>
                <a:latin typeface="Times"/>
                <a:ea typeface="Times"/>
                <a:cs typeface="Times"/>
                <a:sym typeface="Times"/>
              </a:rPr>
              <a:t>B. a</a:t>
            </a:r>
            <a:r>
              <a:rPr lang="en-US" altLang="zh-CN" baseline="-5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a</a:t>
            </a:r>
            <a:r>
              <a:rPr lang="en-US" altLang="zh-CN" baseline="-5999" dirty="0">
                <a:solidFill>
                  <a:srgbClr val="000000"/>
                </a:solidFill>
                <a:uFill>
                  <a:solidFill>
                    <a:srgbClr val="000000"/>
                  </a:solidFill>
                </a:uFill>
                <a:latin typeface="Times"/>
                <a:ea typeface="Times"/>
                <a:cs typeface="Times"/>
                <a:sym typeface="Times"/>
              </a:rPr>
              <a:t>2</a:t>
            </a:r>
            <a:r>
              <a:rPr lang="en-US" altLang="zh-CN" dirty="0">
                <a:solidFill>
                  <a:srgbClr val="000000"/>
                </a:solidFill>
                <a:uFill>
                  <a:solidFill>
                    <a:srgbClr val="000000"/>
                  </a:solidFill>
                </a:uFill>
              </a:rPr>
              <a:t>.</a:t>
            </a:r>
          </a:p>
          <a:p>
            <a:pPr marL="457200" lvl="1" indent="0">
              <a:buNone/>
              <a:defRPr b="0"/>
            </a:pPr>
            <a:r>
              <a:rPr lang="en-US" altLang="zh-CN" i="1" dirty="0">
                <a:solidFill>
                  <a:srgbClr val="000000"/>
                </a:solidFill>
                <a:uFill>
                  <a:solidFill>
                    <a:srgbClr val="000000"/>
                  </a:solidFill>
                </a:uFill>
                <a:latin typeface="Times"/>
                <a:ea typeface="Times"/>
                <a:cs typeface="Times"/>
                <a:sym typeface="Times"/>
              </a:rPr>
              <a:t>C. a</a:t>
            </a:r>
            <a:r>
              <a:rPr lang="en-US" altLang="zh-CN" baseline="-5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a</a:t>
            </a:r>
            <a:r>
              <a:rPr lang="en-US" altLang="zh-CN" baseline="-5999" dirty="0">
                <a:solidFill>
                  <a:srgbClr val="000000"/>
                </a:solidFill>
                <a:uFill>
                  <a:solidFill>
                    <a:srgbClr val="000000"/>
                  </a:solidFill>
                </a:uFill>
                <a:latin typeface="Times"/>
                <a:ea typeface="Times"/>
                <a:cs typeface="Times"/>
                <a:sym typeface="Times"/>
              </a:rPr>
              <a:t>4</a:t>
            </a:r>
            <a:r>
              <a:rPr lang="en-US" altLang="zh-CN" dirty="0">
                <a:solidFill>
                  <a:srgbClr val="000000"/>
                </a:solidFill>
                <a:uFill>
                  <a:solidFill>
                    <a:srgbClr val="000000"/>
                  </a:solidFill>
                </a:uFill>
              </a:rPr>
              <a:t>.</a:t>
            </a:r>
          </a:p>
          <a:p>
            <a:pPr marL="457200" lvl="1" indent="0">
              <a:buNone/>
              <a:defRPr b="0"/>
            </a:pPr>
            <a:r>
              <a:rPr lang="en-US" altLang="zh-CN" i="1" dirty="0">
                <a:solidFill>
                  <a:srgbClr val="000000"/>
                </a:solidFill>
                <a:uFill>
                  <a:solidFill>
                    <a:srgbClr val="000000"/>
                  </a:solidFill>
                </a:uFill>
                <a:latin typeface="Times"/>
                <a:ea typeface="Times"/>
                <a:cs typeface="Times"/>
                <a:sym typeface="Times"/>
              </a:rPr>
              <a:t>D. a</a:t>
            </a:r>
            <a:r>
              <a:rPr lang="en-US" altLang="zh-CN" baseline="-5999"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a</a:t>
            </a:r>
            <a:r>
              <a:rPr lang="en-US" altLang="zh-CN" baseline="-5999" dirty="0">
                <a:solidFill>
                  <a:srgbClr val="000000"/>
                </a:solidFill>
                <a:uFill>
                  <a:solidFill>
                    <a:srgbClr val="000000"/>
                  </a:solidFill>
                </a:uFill>
                <a:latin typeface="Times"/>
                <a:ea typeface="Times"/>
                <a:cs typeface="Times"/>
                <a:sym typeface="Times"/>
              </a:rPr>
              <a:t>7</a:t>
            </a:r>
            <a:r>
              <a:rPr lang="en-US" altLang="zh-CN" dirty="0">
                <a:solidFill>
                  <a:srgbClr val="000000"/>
                </a:solidFill>
                <a:uFill>
                  <a:solidFill>
                    <a:srgbClr val="000000"/>
                  </a:solidFill>
                </a:uFill>
              </a:rPr>
              <a:t>.</a:t>
            </a:r>
          </a:p>
          <a:p>
            <a:pPr marL="457200" lvl="1" indent="0">
              <a:buNone/>
              <a:defRPr b="0"/>
            </a:pPr>
            <a:r>
              <a:rPr lang="en-US" altLang="zh-CN" dirty="0">
                <a:solidFill>
                  <a:srgbClr val="000000"/>
                </a:solidFill>
                <a:uFill>
                  <a:solidFill>
                    <a:srgbClr val="000000"/>
                  </a:solidFill>
                </a:uFill>
              </a:rPr>
              <a:t>E. None of the above.</a:t>
            </a:r>
          </a:p>
          <a:p>
            <a:endParaRPr lang="zh-CN" altLang="en-US" dirty="0"/>
          </a:p>
        </p:txBody>
      </p:sp>
      <p:sp>
        <p:nvSpPr>
          <p:cNvPr id="4" name="圆角矩形 3"/>
          <p:cNvSpPr/>
          <p:nvPr/>
        </p:nvSpPr>
        <p:spPr>
          <a:xfrm>
            <a:off x="899592" y="3212976"/>
            <a:ext cx="432048" cy="43204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344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Integer multiplication, </a:t>
            </a:r>
            <a:r>
              <a:rPr lang="en-US" altLang="zh-CN" dirty="0" err="1"/>
              <a:t>redux</a:t>
            </a:r>
            <a:endParaRPr lang="zh-CN" altLang="en-US" dirty="0"/>
          </a:p>
        </p:txBody>
      </p:sp>
      <p:sp>
        <p:nvSpPr>
          <p:cNvPr id="3" name="内容占位符 2"/>
          <p:cNvSpPr>
            <a:spLocks noGrp="1"/>
          </p:cNvSpPr>
          <p:nvPr>
            <p:ph idx="1"/>
          </p:nvPr>
        </p:nvSpPr>
        <p:spPr/>
        <p:txBody>
          <a:bodyPr>
            <a:normAutofit/>
          </a:bodyPr>
          <a:lstStyle/>
          <a:p>
            <a:r>
              <a:rPr lang="en-US" altLang="zh-CN" b="1" dirty="0"/>
              <a:t>Integer multiplication.  </a:t>
            </a:r>
            <a:r>
              <a:rPr lang="en-US" altLang="zh-CN" dirty="0">
                <a:solidFill>
                  <a:srgbClr val="000000"/>
                </a:solidFill>
                <a:uFill>
                  <a:solidFill>
                    <a:srgbClr val="000000"/>
                  </a:solidFill>
                </a:uFill>
              </a:rPr>
              <a:t>Given two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-bit integers </a:t>
            </a:r>
            <a:r>
              <a:rPr lang="en-US" altLang="zh-CN" i="1" dirty="0">
                <a:solidFill>
                  <a:srgbClr val="000000"/>
                </a:solidFill>
                <a:uFill>
                  <a:solidFill>
                    <a:srgbClr val="000000"/>
                  </a:solidFill>
                </a:uFill>
                <a:latin typeface="Times"/>
                <a:ea typeface="Times"/>
                <a:cs typeface="Times"/>
                <a:sym typeface="Times"/>
              </a:rPr>
              <a:t>a = a</a:t>
            </a:r>
            <a:r>
              <a:rPr lang="en-US" altLang="zh-CN" i="1" baseline="-20250" dirty="0">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i="1" baseline="-20250" dirty="0">
                <a:solidFill>
                  <a:srgbClr val="000000"/>
                </a:solidFill>
                <a:uFill>
                  <a:solidFill>
                    <a:srgbClr val="000000"/>
                  </a:solidFill>
                </a:uFill>
                <a:latin typeface="Times"/>
                <a:ea typeface="Times"/>
                <a:cs typeface="Times"/>
                <a:sym typeface="Times"/>
              </a:rPr>
              <a:t> </a:t>
            </a:r>
            <a:r>
              <a:rPr lang="en-US" altLang="zh-CN" i="1" dirty="0">
                <a:solidFill>
                  <a:srgbClr val="000000"/>
                </a:solidFill>
                <a:uFill>
                  <a:solidFill>
                    <a:srgbClr val="000000"/>
                  </a:solidFill>
                </a:uFill>
                <a:latin typeface="Times"/>
                <a:ea typeface="Times"/>
                <a:cs typeface="Times"/>
                <a:sym typeface="Times"/>
              </a:rPr>
              <a:t>… a</a:t>
            </a:r>
            <a:r>
              <a:rPr lang="en-US" altLang="zh-CN" baseline="-20250" dirty="0">
                <a:solidFill>
                  <a:srgbClr val="000000"/>
                </a:solidFill>
                <a:uFill>
                  <a:solidFill>
                    <a:srgbClr val="000000"/>
                  </a:solidFill>
                </a:uFill>
                <a:latin typeface="Times"/>
                <a:ea typeface="Times"/>
                <a:cs typeface="Times"/>
                <a:sym typeface="Times"/>
              </a:rPr>
              <a:t>1</a:t>
            </a:r>
            <a:r>
              <a:rPr lang="en-US" altLang="zh-CN" i="1" dirty="0">
                <a:solidFill>
                  <a:srgbClr val="000000"/>
                </a:solidFill>
                <a:uFill>
                  <a:solidFill>
                    <a:srgbClr val="000000"/>
                  </a:solidFill>
                </a:uFill>
                <a:latin typeface="Times"/>
                <a:ea typeface="Times"/>
                <a:cs typeface="Times"/>
                <a:sym typeface="Times"/>
              </a:rPr>
              <a:t>a</a:t>
            </a:r>
            <a:r>
              <a:rPr lang="en-US" altLang="zh-CN" baseline="-20250" dirty="0">
                <a:solidFill>
                  <a:srgbClr val="000000"/>
                </a:solidFill>
                <a:uFill>
                  <a:solidFill>
                    <a:srgbClr val="000000"/>
                  </a:solidFill>
                </a:uFill>
                <a:latin typeface="Times"/>
                <a:ea typeface="Times"/>
                <a:cs typeface="Times"/>
                <a:sym typeface="Times"/>
              </a:rPr>
              <a:t>0</a:t>
            </a:r>
            <a:r>
              <a:rPr lang="en-US" altLang="zh-CN" baseline="-20250" dirty="0">
                <a:solidFill>
                  <a:srgbClr val="000000"/>
                </a:solidFill>
                <a:uFill>
                  <a:solidFill>
                    <a:srgbClr val="000000"/>
                  </a:solidFill>
                </a:uFill>
              </a:rPr>
              <a:t> </a:t>
            </a:r>
            <a:r>
              <a:rPr lang="en-US" altLang="zh-CN" dirty="0">
                <a:solidFill>
                  <a:srgbClr val="000000"/>
                </a:solidFill>
                <a:uFill>
                  <a:solidFill>
                    <a:srgbClr val="000000"/>
                  </a:solidFill>
                </a:uFill>
              </a:rPr>
              <a:t>and</a:t>
            </a:r>
            <a:br>
              <a:rPr lang="en-US" altLang="zh-CN" dirty="0">
                <a:solidFill>
                  <a:srgbClr val="000000"/>
                </a:solidFill>
                <a:uFill>
                  <a:solidFill>
                    <a:srgbClr val="000000"/>
                  </a:solidFill>
                </a:uFill>
              </a:rPr>
            </a:br>
            <a:r>
              <a:rPr lang="en-US" altLang="zh-CN" i="1" dirty="0">
                <a:solidFill>
                  <a:srgbClr val="000000"/>
                </a:solidFill>
                <a:uFill>
                  <a:solidFill>
                    <a:srgbClr val="000000"/>
                  </a:solidFill>
                </a:uFill>
                <a:latin typeface="Times"/>
                <a:ea typeface="Times"/>
                <a:cs typeface="Times"/>
                <a:sym typeface="Times"/>
              </a:rPr>
              <a:t>b = </a:t>
            </a:r>
            <a:r>
              <a:rPr lang="en-US" altLang="zh-CN" i="1" dirty="0" err="1">
                <a:solidFill>
                  <a:srgbClr val="000000"/>
                </a:solidFill>
                <a:uFill>
                  <a:solidFill>
                    <a:srgbClr val="000000"/>
                  </a:solidFill>
                </a:uFill>
                <a:latin typeface="Times"/>
                <a:ea typeface="Times"/>
                <a:cs typeface="Times"/>
                <a:sym typeface="Times"/>
              </a:rPr>
              <a:t>b</a:t>
            </a:r>
            <a:r>
              <a:rPr lang="en-US" altLang="zh-CN" i="1" baseline="-20250" dirty="0" err="1">
                <a:solidFill>
                  <a:srgbClr val="000000"/>
                </a:solidFill>
                <a:uFill>
                  <a:solidFill>
                    <a:srgbClr val="000000"/>
                  </a:solidFill>
                </a:uFill>
                <a:latin typeface="Times"/>
                <a:ea typeface="Times"/>
                <a:cs typeface="Times"/>
                <a:sym typeface="Times"/>
              </a:rPr>
              <a:t>n</a:t>
            </a:r>
            <a:r>
              <a:rPr lang="en-US" altLang="zh-CN" baseline="-20250" dirty="0">
                <a:solidFill>
                  <a:srgbClr val="000000"/>
                </a:solidFill>
                <a:uFill>
                  <a:solidFill>
                    <a:srgbClr val="000000"/>
                  </a:solidFill>
                </a:uFill>
                <a:latin typeface="Times"/>
                <a:ea typeface="Times"/>
                <a:cs typeface="Times"/>
                <a:sym typeface="Times"/>
              </a:rPr>
              <a:t>–1</a:t>
            </a:r>
            <a:r>
              <a:rPr lang="en-US" altLang="zh-CN" i="1" baseline="-20250" dirty="0">
                <a:solidFill>
                  <a:srgbClr val="000000"/>
                </a:solidFill>
                <a:uFill>
                  <a:solidFill>
                    <a:srgbClr val="000000"/>
                  </a:solidFill>
                </a:uFill>
                <a:latin typeface="Times"/>
                <a:ea typeface="Times"/>
                <a:cs typeface="Times"/>
                <a:sym typeface="Times"/>
              </a:rPr>
              <a:t> </a:t>
            </a:r>
            <a:r>
              <a:rPr lang="en-US" altLang="zh-CN" i="1" dirty="0">
                <a:solidFill>
                  <a:srgbClr val="000000"/>
                </a:solidFill>
                <a:uFill>
                  <a:solidFill>
                    <a:srgbClr val="000000"/>
                  </a:solidFill>
                </a:uFill>
                <a:latin typeface="Times"/>
                <a:ea typeface="Times"/>
                <a:cs typeface="Times"/>
                <a:sym typeface="Times"/>
              </a:rPr>
              <a:t>… b</a:t>
            </a:r>
            <a:r>
              <a:rPr lang="en-US" altLang="zh-CN" baseline="-20250" dirty="0">
                <a:solidFill>
                  <a:srgbClr val="000000"/>
                </a:solidFill>
                <a:uFill>
                  <a:solidFill>
                    <a:srgbClr val="000000"/>
                  </a:solidFill>
                </a:uFill>
                <a:latin typeface="Times"/>
                <a:ea typeface="Times"/>
                <a:cs typeface="Times"/>
                <a:sym typeface="Times"/>
              </a:rPr>
              <a:t>1</a:t>
            </a:r>
            <a:r>
              <a:rPr lang="en-US" altLang="zh-CN" i="1" dirty="0">
                <a:solidFill>
                  <a:srgbClr val="000000"/>
                </a:solidFill>
                <a:uFill>
                  <a:solidFill>
                    <a:srgbClr val="000000"/>
                  </a:solidFill>
                </a:uFill>
                <a:latin typeface="Times"/>
                <a:ea typeface="Times"/>
                <a:cs typeface="Times"/>
                <a:sym typeface="Times"/>
              </a:rPr>
              <a:t>b</a:t>
            </a:r>
            <a:r>
              <a:rPr lang="en-US" altLang="zh-CN" baseline="-20250" dirty="0">
                <a:solidFill>
                  <a:srgbClr val="000000"/>
                </a:solidFill>
                <a:uFill>
                  <a:solidFill>
                    <a:srgbClr val="000000"/>
                  </a:solidFill>
                </a:uFill>
                <a:latin typeface="Times"/>
                <a:ea typeface="Times"/>
                <a:cs typeface="Times"/>
                <a:sym typeface="Times"/>
              </a:rPr>
              <a:t>0</a:t>
            </a:r>
            <a:r>
              <a:rPr lang="en-US" altLang="zh-CN" dirty="0">
                <a:solidFill>
                  <a:srgbClr val="000000"/>
                </a:solidFill>
                <a:uFill>
                  <a:solidFill>
                    <a:srgbClr val="000000"/>
                  </a:solidFill>
                </a:uFill>
              </a:rPr>
              <a:t>, compute their product </a:t>
            </a:r>
            <a:r>
              <a:rPr lang="en-US" altLang="zh-CN" i="1" dirty="0">
                <a:solidFill>
                  <a:srgbClr val="000000"/>
                </a:solidFill>
                <a:uFill>
                  <a:solidFill>
                    <a:srgbClr val="000000"/>
                  </a:solidFill>
                </a:uFill>
                <a:latin typeface="Times"/>
                <a:ea typeface="Times"/>
                <a:cs typeface="Times"/>
                <a:sym typeface="Times"/>
              </a:rPr>
              <a:t>a</a:t>
            </a:r>
            <a:r>
              <a:rPr lang="en-US" altLang="zh-CN" dirty="0">
                <a:solidFill>
                  <a:srgbClr val="000000"/>
                </a:solidFill>
                <a:uFill>
                  <a:solidFill>
                    <a:srgbClr val="000000"/>
                  </a:solidFill>
                </a:uFill>
              </a:rPr>
              <a:t> </a:t>
            </a:r>
            <a:r>
              <a:rPr lang="en-US" altLang="zh-CN" dirty="0">
                <a:solidFill>
                  <a:srgbClr val="000000"/>
                </a:solidFill>
                <a:uFill>
                  <a:solidFill>
                    <a:srgbClr val="000000"/>
                  </a:solidFill>
                </a:uFill>
                <a:latin typeface="Symbol"/>
                <a:ea typeface="Symbol"/>
                <a:cs typeface="Symbol"/>
                <a:sym typeface="Symbol"/>
              </a:rPr>
              <a:t>×</a:t>
            </a:r>
            <a:r>
              <a:rPr lang="en-US" altLang="zh-CN" dirty="0">
                <a:solidFill>
                  <a:srgbClr val="000000"/>
                </a:solidFill>
                <a:uFill>
                  <a:solidFill>
                    <a:srgbClr val="000000"/>
                  </a:solidFill>
                </a:uFill>
              </a:rPr>
              <a:t> </a:t>
            </a:r>
            <a:r>
              <a:rPr lang="en-US" altLang="zh-CN" i="1" dirty="0">
                <a:solidFill>
                  <a:srgbClr val="000000"/>
                </a:solidFill>
                <a:uFill>
                  <a:solidFill>
                    <a:srgbClr val="000000"/>
                  </a:solidFill>
                </a:uFill>
                <a:latin typeface="Times"/>
                <a:ea typeface="Times"/>
                <a:cs typeface="Times"/>
                <a:sym typeface="Times"/>
              </a:rPr>
              <a:t>b</a:t>
            </a:r>
            <a:r>
              <a:rPr lang="en-US" altLang="zh-CN" dirty="0">
                <a:solidFill>
                  <a:srgbClr val="000000"/>
                </a:solidFill>
                <a:uFill>
                  <a:solidFill>
                    <a:srgbClr val="000000"/>
                  </a:solidFill>
                </a:uFill>
              </a:rPr>
              <a:t>.</a:t>
            </a:r>
          </a:p>
          <a:p>
            <a:r>
              <a:rPr lang="en-US" altLang="zh-CN" b="1" dirty="0"/>
              <a:t>Convolution algorithm.</a:t>
            </a:r>
          </a:p>
          <a:p>
            <a:pPr lvl="1"/>
            <a:r>
              <a:rPr lang="en-US" altLang="zh-CN" dirty="0"/>
              <a:t>Form two polynomials.</a:t>
            </a:r>
          </a:p>
          <a:p>
            <a:pPr lvl="1"/>
            <a:r>
              <a:rPr lang="en-US" altLang="zh-CN" dirty="0"/>
              <a:t>Note:  </a:t>
            </a:r>
            <a:r>
              <a:rPr lang="en-US" altLang="zh-CN" i="1" dirty="0">
                <a:latin typeface="Times"/>
                <a:ea typeface="Times"/>
                <a:cs typeface="Times"/>
                <a:sym typeface="Times"/>
              </a:rPr>
              <a:t>a = A</a:t>
            </a:r>
            <a:r>
              <a:rPr lang="en-US" altLang="zh-CN" dirty="0">
                <a:latin typeface="Times"/>
                <a:ea typeface="Times"/>
                <a:cs typeface="Times"/>
                <a:sym typeface="Times"/>
              </a:rPr>
              <a:t>(2)</a:t>
            </a:r>
            <a:r>
              <a:rPr lang="en-US" altLang="zh-CN" i="1" dirty="0">
                <a:latin typeface="Times"/>
                <a:ea typeface="Times"/>
                <a:cs typeface="Times"/>
                <a:sym typeface="Times"/>
              </a:rPr>
              <a:t>, b = B</a:t>
            </a:r>
            <a:r>
              <a:rPr lang="en-US" altLang="zh-CN" dirty="0">
                <a:latin typeface="Times"/>
                <a:ea typeface="Times"/>
                <a:cs typeface="Times"/>
                <a:sym typeface="Times"/>
              </a:rPr>
              <a:t>(2)</a:t>
            </a:r>
            <a:r>
              <a:rPr lang="en-US" altLang="zh-CN" i="1" dirty="0">
                <a:latin typeface="Times"/>
                <a:ea typeface="Times"/>
                <a:cs typeface="Times"/>
                <a:sym typeface="Times"/>
              </a:rPr>
              <a:t>.</a:t>
            </a:r>
          </a:p>
          <a:p>
            <a:pPr lvl="1"/>
            <a:r>
              <a:rPr lang="en-US" altLang="zh-CN" dirty="0"/>
              <a:t>Compute </a:t>
            </a:r>
            <a:r>
              <a:rPr lang="en-US" altLang="zh-CN" i="1" dirty="0">
                <a:latin typeface="Times"/>
                <a:ea typeface="Times"/>
                <a:cs typeface="Times"/>
                <a:sym typeface="Times"/>
              </a:rPr>
              <a:t>C</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dirty="0"/>
              <a:t> = </a:t>
            </a:r>
            <a:r>
              <a:rPr lang="en-US" altLang="zh-CN" i="1" dirty="0">
                <a:latin typeface="Times"/>
                <a:ea typeface="Times"/>
                <a:cs typeface="Times"/>
                <a:sym typeface="Times"/>
              </a:rPr>
              <a:t>A</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dirty="0"/>
              <a:t> </a:t>
            </a:r>
            <a:r>
              <a:rPr lang="en-US" altLang="zh-CN" dirty="0">
                <a:latin typeface="Symbol"/>
                <a:ea typeface="Symbol"/>
                <a:cs typeface="Symbol"/>
                <a:sym typeface="Symbol"/>
              </a:rPr>
              <a:t>×</a:t>
            </a:r>
            <a:r>
              <a:rPr lang="en-US" altLang="zh-CN" dirty="0"/>
              <a:t> </a:t>
            </a:r>
            <a:r>
              <a:rPr lang="en-US" altLang="zh-CN" i="1" dirty="0">
                <a:latin typeface="Times"/>
                <a:ea typeface="Times"/>
                <a:cs typeface="Times"/>
                <a:sym typeface="Times"/>
              </a:rPr>
              <a:t>B</a:t>
            </a:r>
            <a:r>
              <a:rPr lang="en-US" altLang="zh-CN" dirty="0">
                <a:latin typeface="Times"/>
                <a:ea typeface="Times"/>
                <a:cs typeface="Times"/>
                <a:sym typeface="Times"/>
              </a:rPr>
              <a:t>(</a:t>
            </a:r>
            <a:r>
              <a:rPr lang="en-US" altLang="zh-CN" i="1" dirty="0">
                <a:latin typeface="Times"/>
                <a:ea typeface="Times"/>
                <a:cs typeface="Times"/>
                <a:sym typeface="Times"/>
              </a:rPr>
              <a:t>x</a:t>
            </a:r>
            <a:r>
              <a:rPr lang="en-US" altLang="zh-CN" dirty="0">
                <a:latin typeface="Times"/>
                <a:ea typeface="Times"/>
                <a:cs typeface="Times"/>
                <a:sym typeface="Times"/>
              </a:rPr>
              <a:t>)</a:t>
            </a:r>
            <a:r>
              <a:rPr lang="en-US" altLang="zh-CN" dirty="0"/>
              <a:t>.</a:t>
            </a:r>
          </a:p>
          <a:p>
            <a:pPr lvl="1"/>
            <a:r>
              <a:rPr lang="en-US" altLang="zh-CN" dirty="0"/>
              <a:t>Evaluate </a:t>
            </a:r>
            <a:r>
              <a:rPr lang="en-US" altLang="zh-CN" i="1" dirty="0">
                <a:latin typeface="Times"/>
                <a:ea typeface="Times"/>
                <a:cs typeface="Times"/>
                <a:sym typeface="Times"/>
              </a:rPr>
              <a:t>C</a:t>
            </a:r>
            <a:r>
              <a:rPr lang="en-US" altLang="zh-CN" dirty="0">
                <a:latin typeface="Times"/>
                <a:ea typeface="Times"/>
                <a:cs typeface="Times"/>
                <a:sym typeface="Times"/>
              </a:rPr>
              <a:t>(2)</a:t>
            </a:r>
            <a:r>
              <a:rPr lang="en-US" altLang="zh-CN" dirty="0"/>
              <a:t> = </a:t>
            </a:r>
            <a:r>
              <a:rPr lang="en-US" altLang="zh-CN" i="1" dirty="0">
                <a:latin typeface="Times"/>
                <a:ea typeface="Times"/>
                <a:cs typeface="Times"/>
                <a:sym typeface="Times"/>
              </a:rPr>
              <a:t>a</a:t>
            </a:r>
            <a:r>
              <a:rPr lang="en-US" altLang="zh-CN" dirty="0"/>
              <a:t> </a:t>
            </a:r>
            <a:r>
              <a:rPr lang="en-US" altLang="zh-CN" dirty="0">
                <a:latin typeface="Symbol"/>
                <a:ea typeface="Symbol"/>
                <a:cs typeface="Symbol"/>
                <a:sym typeface="Symbol"/>
              </a:rPr>
              <a:t>×</a:t>
            </a:r>
            <a:r>
              <a:rPr lang="en-US" altLang="zh-CN" dirty="0"/>
              <a:t> </a:t>
            </a:r>
            <a:r>
              <a:rPr lang="en-US" altLang="zh-CN" i="1" dirty="0">
                <a:latin typeface="Times"/>
                <a:ea typeface="Times"/>
                <a:cs typeface="Times"/>
                <a:sym typeface="Times"/>
              </a:rPr>
              <a:t>b</a:t>
            </a:r>
            <a:r>
              <a:rPr lang="en-US" altLang="zh-CN" dirty="0"/>
              <a:t>.</a:t>
            </a:r>
          </a:p>
          <a:p>
            <a:pPr lvl="1"/>
            <a:r>
              <a:rPr lang="en-US" altLang="zh-CN" dirty="0"/>
              <a:t>Running time: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 floating-point</a:t>
            </a:r>
            <a:r>
              <a:rPr lang="en-US" altLang="zh-CN" dirty="0">
                <a:solidFill>
                  <a:srgbClr val="D81E00"/>
                </a:solidFill>
                <a:uFill>
                  <a:solidFill>
                    <a:srgbClr val="D81E00"/>
                  </a:solidFill>
                </a:uFill>
              </a:rPr>
              <a:t> </a:t>
            </a:r>
            <a:r>
              <a:rPr lang="en-US" altLang="zh-CN" dirty="0"/>
              <a:t>operations.</a:t>
            </a:r>
          </a:p>
          <a:p>
            <a:r>
              <a:rPr lang="en-US" altLang="zh-CN" b="1" dirty="0"/>
              <a:t>Theory.  </a:t>
            </a:r>
            <a:r>
              <a:rPr lang="en-US" altLang="zh-CN" dirty="0">
                <a:solidFill>
                  <a:srgbClr val="606060"/>
                </a:solidFill>
                <a:uFill>
                  <a:solidFill>
                    <a:srgbClr val="606060"/>
                  </a:solidFill>
                </a:uFill>
              </a:rPr>
              <a:t>[Schönhage–Strassen 1971]</a:t>
            </a:r>
          </a:p>
          <a:p>
            <a:pPr lvl="1"/>
            <a:r>
              <a:rPr lang="en-US" altLang="zh-CN" i="1" dirty="0">
                <a:uFill>
                  <a:solidFill>
                    <a:srgbClr val="000000"/>
                  </a:solidFill>
                </a:uFill>
                <a:latin typeface="Times"/>
                <a:ea typeface="Times"/>
                <a:cs typeface="Times"/>
                <a:sym typeface="Times"/>
              </a:rPr>
              <a:t>O</a:t>
            </a:r>
            <a:r>
              <a:rPr lang="en-US" altLang="zh-CN" dirty="0">
                <a:uFill>
                  <a:solidFill>
                    <a:srgbClr val="000000"/>
                  </a:solidFill>
                </a:uFill>
                <a:latin typeface="Times"/>
                <a:ea typeface="Times"/>
                <a:cs typeface="Times"/>
                <a:sym typeface="Times"/>
              </a:rPr>
              <a:t>(</a:t>
            </a:r>
            <a:r>
              <a:rPr lang="en-US" altLang="zh-CN" i="1" dirty="0">
                <a:uFill>
                  <a:solidFill>
                    <a:srgbClr val="000000"/>
                  </a:solidFill>
                </a:uFill>
                <a:latin typeface="Times"/>
                <a:ea typeface="Times"/>
                <a:cs typeface="Times"/>
                <a:sym typeface="Times"/>
              </a:rPr>
              <a:t>n </a:t>
            </a:r>
            <a:r>
              <a:rPr lang="en-US" altLang="zh-CN" dirty="0">
                <a:uFill>
                  <a:solidFill>
                    <a:srgbClr val="000000"/>
                  </a:solidFill>
                </a:uFill>
                <a:latin typeface="Times"/>
                <a:ea typeface="Times"/>
                <a:cs typeface="Times"/>
                <a:sym typeface="Times"/>
              </a:rPr>
              <a:t>log</a:t>
            </a:r>
            <a:r>
              <a:rPr lang="en-US" altLang="zh-CN" baseline="44499" dirty="0">
                <a:uFill>
                  <a:solidFill>
                    <a:srgbClr val="000000"/>
                  </a:solidFill>
                </a:uFill>
                <a:latin typeface="Times"/>
                <a:ea typeface="Times"/>
                <a:cs typeface="Times"/>
                <a:sym typeface="Times"/>
              </a:rPr>
              <a:t>2</a:t>
            </a:r>
            <a:r>
              <a:rPr lang="en-US" altLang="zh-CN" i="1" dirty="0">
                <a:uFill>
                  <a:solidFill>
                    <a:srgbClr val="000000"/>
                  </a:solidFill>
                </a:uFill>
                <a:latin typeface="Times"/>
                <a:ea typeface="Times"/>
                <a:cs typeface="Times"/>
                <a:sym typeface="Times"/>
              </a:rPr>
              <a:t> n</a:t>
            </a:r>
            <a:r>
              <a:rPr lang="en-US" altLang="zh-CN" dirty="0">
                <a:uFill>
                  <a:solidFill>
                    <a:srgbClr val="000000"/>
                  </a:solidFill>
                </a:uFill>
                <a:latin typeface="Times"/>
                <a:ea typeface="Times"/>
                <a:cs typeface="Times"/>
                <a:sym typeface="Times"/>
              </a:rPr>
              <a:t>)</a:t>
            </a:r>
            <a:r>
              <a:rPr lang="en-US" altLang="zh-CN" dirty="0">
                <a:uFill>
                  <a:solidFill>
                    <a:srgbClr val="000000"/>
                  </a:solidFill>
                </a:uFill>
              </a:rPr>
              <a:t> bit operations.</a:t>
            </a:r>
          </a:p>
          <a:p>
            <a:pPr lvl="1"/>
            <a:r>
              <a:rPr lang="en-US" altLang="zh-CN" i="1" dirty="0">
                <a:uFill>
                  <a:solidFill>
                    <a:srgbClr val="000000"/>
                  </a:solidFill>
                </a:uFill>
                <a:latin typeface="Times"/>
                <a:ea typeface="Times"/>
                <a:cs typeface="Times"/>
                <a:sym typeface="Times"/>
              </a:rPr>
              <a:t>O</a:t>
            </a:r>
            <a:r>
              <a:rPr lang="en-US" altLang="zh-CN" dirty="0">
                <a:uFill>
                  <a:solidFill>
                    <a:srgbClr val="000000"/>
                  </a:solidFill>
                </a:uFill>
                <a:latin typeface="Times"/>
                <a:ea typeface="Times"/>
                <a:cs typeface="Times"/>
                <a:sym typeface="Times"/>
              </a:rPr>
              <a:t>(</a:t>
            </a:r>
            <a:r>
              <a:rPr lang="en-US" altLang="zh-CN" i="1" dirty="0">
                <a:uFill>
                  <a:solidFill>
                    <a:srgbClr val="000000"/>
                  </a:solidFill>
                </a:uFill>
                <a:latin typeface="Times"/>
                <a:ea typeface="Times"/>
                <a:cs typeface="Times"/>
                <a:sym typeface="Times"/>
              </a:rPr>
              <a:t>n </a:t>
            </a:r>
            <a:r>
              <a:rPr lang="en-US" altLang="zh-CN" dirty="0">
                <a:uFill>
                  <a:solidFill>
                    <a:srgbClr val="000000"/>
                  </a:solidFill>
                </a:uFill>
                <a:latin typeface="Times"/>
                <a:ea typeface="Times"/>
                <a:cs typeface="Times"/>
                <a:sym typeface="Times"/>
              </a:rPr>
              <a:t>log</a:t>
            </a:r>
            <a:r>
              <a:rPr lang="en-US" altLang="zh-CN" i="1" dirty="0">
                <a:uFill>
                  <a:solidFill>
                    <a:srgbClr val="000000"/>
                  </a:solidFill>
                </a:uFill>
                <a:latin typeface="Times"/>
                <a:ea typeface="Times"/>
                <a:cs typeface="Times"/>
                <a:sym typeface="Times"/>
              </a:rPr>
              <a:t> n ⋅ </a:t>
            </a:r>
            <a:r>
              <a:rPr lang="en-US" altLang="zh-CN" dirty="0">
                <a:uFill>
                  <a:solidFill>
                    <a:srgbClr val="000000"/>
                  </a:solidFill>
                </a:uFill>
                <a:latin typeface="Times"/>
                <a:ea typeface="Times"/>
                <a:cs typeface="Times"/>
                <a:sym typeface="Times"/>
              </a:rPr>
              <a:t>log </a:t>
            </a:r>
            <a:r>
              <a:rPr lang="en-US" altLang="zh-CN" dirty="0" err="1">
                <a:uFill>
                  <a:solidFill>
                    <a:srgbClr val="000000"/>
                  </a:solidFill>
                </a:uFill>
                <a:latin typeface="Times"/>
                <a:ea typeface="Times"/>
                <a:cs typeface="Times"/>
                <a:sym typeface="Times"/>
              </a:rPr>
              <a:t>log</a:t>
            </a:r>
            <a:r>
              <a:rPr lang="en-US" altLang="zh-CN" i="1" dirty="0">
                <a:uFill>
                  <a:solidFill>
                    <a:srgbClr val="000000"/>
                  </a:solidFill>
                </a:uFill>
                <a:latin typeface="Times"/>
                <a:ea typeface="Times"/>
                <a:cs typeface="Times"/>
                <a:sym typeface="Times"/>
              </a:rPr>
              <a:t> n</a:t>
            </a:r>
            <a:r>
              <a:rPr lang="en-US" altLang="zh-CN" dirty="0">
                <a:uFill>
                  <a:solidFill>
                    <a:srgbClr val="000000"/>
                  </a:solidFill>
                </a:uFill>
                <a:latin typeface="Times"/>
                <a:ea typeface="Times"/>
                <a:cs typeface="Times"/>
                <a:sym typeface="Times"/>
              </a:rPr>
              <a:t>)</a:t>
            </a:r>
            <a:r>
              <a:rPr lang="en-US" altLang="zh-CN" dirty="0">
                <a:uFill>
                  <a:solidFill>
                    <a:srgbClr val="000000"/>
                  </a:solidFill>
                </a:uFill>
              </a:rPr>
              <a:t> bit operations.</a:t>
            </a:r>
          </a:p>
          <a:p>
            <a:r>
              <a:rPr lang="en-US" altLang="zh-CN" b="1" dirty="0"/>
              <a:t>Practice.  </a:t>
            </a:r>
            <a:r>
              <a:rPr lang="en-US" altLang="zh-CN" dirty="0">
                <a:solidFill>
                  <a:srgbClr val="606060"/>
                </a:solidFill>
                <a:uFill>
                  <a:solidFill>
                    <a:srgbClr val="606060"/>
                  </a:solidFill>
                </a:uFill>
              </a:rPr>
              <a:t>[GNU Multiple Precision Arithmetic Library]</a:t>
            </a:r>
            <a:br>
              <a:rPr lang="en-US" altLang="zh-CN" dirty="0">
                <a:solidFill>
                  <a:srgbClr val="606060"/>
                </a:solidFill>
                <a:uFill>
                  <a:solidFill>
                    <a:srgbClr val="606060"/>
                  </a:solidFill>
                </a:uFill>
              </a:rPr>
            </a:br>
            <a:r>
              <a:rPr lang="en-US" altLang="zh-CN" dirty="0">
                <a:solidFill>
                  <a:srgbClr val="000000"/>
                </a:solidFill>
                <a:uFill>
                  <a:solidFill>
                    <a:srgbClr val="000000"/>
                  </a:solidFill>
                </a:uFill>
              </a:rPr>
              <a:t>Switches to FFT-based algorithm when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 is large (≥ 5–10K).</a:t>
            </a:r>
          </a:p>
          <a:p>
            <a:endParaRPr lang="zh-CN" altLang="en-US" dirty="0"/>
          </a:p>
        </p:txBody>
      </p:sp>
      <p:grpSp>
        <p:nvGrpSpPr>
          <p:cNvPr id="4" name="Group"/>
          <p:cNvGrpSpPr/>
          <p:nvPr/>
        </p:nvGrpSpPr>
        <p:grpSpPr>
          <a:xfrm>
            <a:off x="3779912" y="4675629"/>
            <a:ext cx="6566109" cy="240194"/>
            <a:chOff x="-288032" y="-11757"/>
            <a:chExt cx="6566108" cy="240193"/>
          </a:xfrm>
        </p:grpSpPr>
        <p:sp>
          <p:nvSpPr>
            <p:cNvPr id="5" name="FFT over complex numbers; need O(log n) bits of precision"/>
            <p:cNvSpPr txBox="1"/>
            <p:nvPr/>
          </p:nvSpPr>
          <p:spPr>
            <a:xfrm>
              <a:off x="360040" y="-11757"/>
              <a:ext cx="5918036" cy="2401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l">
                <a:lnSpc>
                  <a:spcPts val="2000"/>
                </a:lnSpc>
              </a:pPr>
              <a:r>
                <a:rPr sz="1400" dirty="0">
                  <a:solidFill>
                    <a:srgbClr val="C00000"/>
                  </a:solidFill>
                </a:rPr>
                <a:t>FFT over complex numbers; need </a:t>
              </a:r>
              <a:r>
                <a:rPr sz="1400" i="1" dirty="0">
                  <a:solidFill>
                    <a:srgbClr val="C00000"/>
                  </a:solidFill>
                  <a:latin typeface="Times"/>
                  <a:ea typeface="Times"/>
                  <a:cs typeface="Times"/>
                  <a:sym typeface="Times"/>
                </a:rPr>
                <a:t>O</a:t>
              </a:r>
              <a:r>
                <a:rPr sz="1400" dirty="0">
                  <a:solidFill>
                    <a:srgbClr val="C00000"/>
                  </a:solidFill>
                  <a:latin typeface="Times"/>
                  <a:ea typeface="Times"/>
                  <a:cs typeface="Times"/>
                  <a:sym typeface="Times"/>
                </a:rPr>
                <a:t>(log </a:t>
              </a:r>
              <a:r>
                <a:rPr sz="1400" i="1" dirty="0">
                  <a:solidFill>
                    <a:srgbClr val="C00000"/>
                  </a:solidFill>
                  <a:latin typeface="Times"/>
                  <a:ea typeface="Times"/>
                  <a:cs typeface="Times"/>
                  <a:sym typeface="Times"/>
                </a:rPr>
                <a:t>n</a:t>
              </a:r>
              <a:r>
                <a:rPr sz="1400" dirty="0">
                  <a:solidFill>
                    <a:srgbClr val="C00000"/>
                  </a:solidFill>
                  <a:latin typeface="Times"/>
                  <a:ea typeface="Times"/>
                  <a:cs typeface="Times"/>
                  <a:sym typeface="Times"/>
                </a:rPr>
                <a:t>)</a:t>
              </a:r>
              <a:r>
                <a:rPr sz="1400" dirty="0">
                  <a:solidFill>
                    <a:srgbClr val="C00000"/>
                  </a:solidFill>
                </a:rPr>
                <a:t> bits of precision</a:t>
              </a:r>
            </a:p>
          </p:txBody>
        </p:sp>
        <p:sp>
          <p:nvSpPr>
            <p:cNvPr id="6" name="Line"/>
            <p:cNvSpPr/>
            <p:nvPr/>
          </p:nvSpPr>
          <p:spPr>
            <a:xfrm>
              <a:off x="-288032" y="108340"/>
              <a:ext cx="549861" cy="1"/>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sz="1050">
                <a:solidFill>
                  <a:srgbClr val="C00000"/>
                </a:solidFill>
              </a:endParaRPr>
            </a:p>
          </p:txBody>
        </p:sp>
      </p:grpSp>
      <p:grpSp>
        <p:nvGrpSpPr>
          <p:cNvPr id="7" name="Group"/>
          <p:cNvGrpSpPr/>
          <p:nvPr/>
        </p:nvGrpSpPr>
        <p:grpSpPr>
          <a:xfrm>
            <a:off x="4712519" y="5085184"/>
            <a:ext cx="5624329" cy="239040"/>
            <a:chOff x="-75506" y="-21551"/>
            <a:chExt cx="5624327" cy="239038"/>
          </a:xfrm>
        </p:grpSpPr>
        <p:sp>
          <p:nvSpPr>
            <p:cNvPr id="8" name="FFT over ring of integers (modulo a Fermat number)"/>
            <p:cNvSpPr txBox="1"/>
            <p:nvPr/>
          </p:nvSpPr>
          <p:spPr>
            <a:xfrm>
              <a:off x="199424" y="-21551"/>
              <a:ext cx="5349397" cy="2390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l">
                <a:lnSpc>
                  <a:spcPts val="2000"/>
                </a:lnSpc>
              </a:lvl1pPr>
            </a:lstStyle>
            <a:p>
              <a:r>
                <a:rPr sz="1400" dirty="0">
                  <a:solidFill>
                    <a:srgbClr val="C00000"/>
                  </a:solidFill>
                </a:rPr>
                <a:t>FFT over ring of integers (modulo a Fermat number)</a:t>
              </a:r>
            </a:p>
          </p:txBody>
        </p:sp>
        <p:sp>
          <p:nvSpPr>
            <p:cNvPr id="9" name="Line"/>
            <p:cNvSpPr/>
            <p:nvPr/>
          </p:nvSpPr>
          <p:spPr>
            <a:xfrm>
              <a:off x="-75506" y="85213"/>
              <a:ext cx="219522" cy="37251"/>
            </a:xfrm>
            <a:prstGeom prst="line">
              <a:avLst/>
            </a:prstGeom>
            <a:noFill/>
            <a:ln w="25400" cap="flat">
              <a:solidFill>
                <a:srgbClr val="8D3124"/>
              </a:solidFill>
              <a:prstDash val="solid"/>
              <a:miter lim="400000"/>
              <a:headEnd type="stealth" w="med" len="med"/>
            </a:ln>
            <a:effectLst/>
          </p:spPr>
          <p:txBody>
            <a:bodyPr wrap="square" lIns="0" tIns="0" rIns="0" bIns="0" numCol="1" anchor="t">
              <a:noAutofit/>
            </a:bodyPr>
            <a:lstStyle/>
            <a:p>
              <a:pPr algn="l" defTabSz="457200">
                <a:lnSpc>
                  <a:spcPct val="100000"/>
                </a:lnSpc>
                <a:buClrTx/>
                <a:buFontTx/>
                <a:tabLst/>
                <a:defRPr sz="1200">
                  <a:solidFill>
                    <a:srgbClr val="000000"/>
                  </a:solidFill>
                </a:defRPr>
              </a:pPr>
              <a:endParaRPr sz="1050">
                <a:solidFill>
                  <a:srgbClr val="C00000"/>
                </a:solidFill>
              </a:endParaRPr>
            </a:p>
          </p:txBody>
        </p:sp>
      </p:gr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052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dvAuto="0"/>
      <p:bldP spid="7" grpId="0"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FFT Butterfly</a:t>
            </a:r>
            <a:endParaRPr lang="zh-CN" altLang="en-US" dirty="0"/>
          </a:p>
        </p:txBody>
      </p:sp>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191360"/>
            <a:ext cx="8229600" cy="4071045"/>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332656"/>
            <a:ext cx="1440160" cy="1814602"/>
          </a:xfrm>
          <a:prstGeom prst="rect">
            <a:avLst/>
          </a:prstGeom>
        </p:spPr>
      </p:pic>
      <p:sp>
        <p:nvSpPr>
          <p:cNvPr id="3" name="文本框 2"/>
          <p:cNvSpPr txBox="1"/>
          <p:nvPr/>
        </p:nvSpPr>
        <p:spPr>
          <a:xfrm>
            <a:off x="611560" y="6309320"/>
            <a:ext cx="5237331" cy="369332"/>
          </a:xfrm>
          <a:prstGeom prst="rect">
            <a:avLst/>
          </a:prstGeom>
          <a:noFill/>
        </p:spPr>
        <p:txBody>
          <a:bodyPr wrap="none" rtlCol="0">
            <a:spAutoFit/>
          </a:bodyPr>
          <a:lstStyle/>
          <a:p>
            <a:r>
              <a:rPr lang="en-US" altLang="zh-CN" dirty="0"/>
              <a:t>Ref: http://en.wikipedia.org/wiki/Butterfly_diagram</a:t>
            </a:r>
            <a:endParaRPr lang="zh-CN" altLang="en-US" dirty="0"/>
          </a:p>
        </p:txBody>
      </p:sp>
      <p:pic>
        <p:nvPicPr>
          <p:cNvPr id="9" name="Picture 8"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8964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Master Theorem</a:t>
            </a:r>
          </a:p>
          <a:p>
            <a:r>
              <a:rPr lang="en-US" altLang="zh-CN" dirty="0">
                <a:solidFill>
                  <a:srgbClr val="C00000"/>
                </a:solidFill>
              </a:rPr>
              <a:t>Integer Multiplication</a:t>
            </a:r>
          </a:p>
          <a:p>
            <a:r>
              <a:rPr lang="en-US" altLang="zh-CN" dirty="0"/>
              <a:t>Matrix Multiplication</a:t>
            </a:r>
          </a:p>
          <a:p>
            <a:r>
              <a:rPr lang="en-US" altLang="zh-CN" dirty="0"/>
              <a:t>Convolution and FFT</a:t>
            </a:r>
          </a:p>
          <a:p>
            <a:endParaRPr lang="zh-CN" altLang="en-US" dirty="0"/>
          </a:p>
        </p:txBody>
      </p:sp>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1538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Integer addition and subtraction</a:t>
            </a:r>
            <a:endParaRPr lang="en-US" altLang="en-US" dirty="0">
              <a:latin typeface="Arial" charset="0"/>
              <a:cs typeface="Arial" charset="0"/>
            </a:endParaRPr>
          </a:p>
        </p:txBody>
      </p:sp>
      <p:sp>
        <p:nvSpPr>
          <p:cNvPr id="5123" name="Rectangle 3"/>
          <p:cNvSpPr>
            <a:spLocks noGrp="1" noChangeArrowheads="1"/>
          </p:cNvSpPr>
          <p:nvPr>
            <p:ph type="body" idx="1"/>
          </p:nvPr>
        </p:nvSpPr>
        <p:spPr/>
        <p:txBody>
          <a:bodyPr>
            <a:normAutofit lnSpcReduction="10000"/>
          </a:bodyPr>
          <a:lstStyle/>
          <a:p>
            <a:r>
              <a:rPr lang="en-US" altLang="zh-CN" dirty="0"/>
              <a:t>Addition.  </a:t>
            </a:r>
            <a:r>
              <a:rPr lang="en-US" altLang="zh-CN" dirty="0">
                <a:solidFill>
                  <a:srgbClr val="000000"/>
                </a:solidFill>
                <a:uFill>
                  <a:solidFill>
                    <a:srgbClr val="000000"/>
                  </a:solidFill>
                </a:uFill>
              </a:rPr>
              <a:t>Given two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-bit integers </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cs typeface="Times"/>
                <a:sym typeface="Times"/>
              </a:rPr>
              <a:t>y</a:t>
            </a:r>
            <a:r>
              <a:rPr lang="en-US" altLang="zh-CN" dirty="0">
                <a:solidFill>
                  <a:srgbClr val="000000"/>
                </a:solidFill>
                <a:uFill>
                  <a:solidFill>
                    <a:srgbClr val="000000"/>
                  </a:solidFill>
                </a:uFill>
              </a:rPr>
              <a:t>, compute </a:t>
            </a:r>
            <a:r>
              <a:rPr lang="en-US" altLang="zh-CN" i="1" dirty="0">
                <a:solidFill>
                  <a:srgbClr val="000000"/>
                </a:solidFill>
                <a:uFill>
                  <a:solidFill>
                    <a:srgbClr val="000000"/>
                  </a:solidFill>
                </a:uFill>
                <a:latin typeface="Times"/>
                <a:cs typeface="Times"/>
                <a:sym typeface="Times"/>
              </a:rPr>
              <a:t>x</a:t>
            </a:r>
            <a:r>
              <a:rPr lang="en-US" altLang="zh-CN" i="1" dirty="0">
                <a:solidFill>
                  <a:srgbClr val="000000"/>
                </a:solidFill>
                <a:uFill>
                  <a:solidFill>
                    <a:srgbClr val="000000"/>
                  </a:solidFill>
                </a:uFill>
                <a:latin typeface="Times"/>
                <a:ea typeface="Times"/>
                <a:cs typeface="Times"/>
                <a:sym typeface="Times"/>
              </a:rPr>
              <a:t> + y</a:t>
            </a:r>
            <a:r>
              <a:rPr lang="en-US" altLang="zh-CN" dirty="0">
                <a:solidFill>
                  <a:srgbClr val="000000"/>
                </a:solidFill>
                <a:uFill>
                  <a:solidFill>
                    <a:srgbClr val="000000"/>
                  </a:solidFill>
                </a:uFill>
              </a:rPr>
              <a:t>.</a:t>
            </a:r>
          </a:p>
          <a:p>
            <a:r>
              <a:rPr lang="en-US" altLang="zh-CN" dirty="0"/>
              <a:t>Subtraction.  </a:t>
            </a:r>
            <a:r>
              <a:rPr lang="en-US" altLang="zh-CN" dirty="0">
                <a:solidFill>
                  <a:srgbClr val="000000"/>
                </a:solidFill>
                <a:uFill>
                  <a:solidFill>
                    <a:srgbClr val="000000"/>
                  </a:solidFill>
                </a:uFill>
              </a:rPr>
              <a:t>Given two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-bit integers </a:t>
            </a:r>
            <a:r>
              <a:rPr lang="en-US" altLang="zh-CN" i="1" dirty="0">
                <a:solidFill>
                  <a:srgbClr val="000000"/>
                </a:solidFill>
                <a:uFill>
                  <a:solidFill>
                    <a:srgbClr val="000000"/>
                  </a:solidFill>
                </a:uFill>
                <a:latin typeface="Times"/>
                <a:cs typeface="Times"/>
                <a:sym typeface="Times"/>
              </a:rPr>
              <a:t>x</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y</a:t>
            </a:r>
            <a:r>
              <a:rPr lang="en-US" altLang="zh-CN" dirty="0">
                <a:solidFill>
                  <a:srgbClr val="000000"/>
                </a:solidFill>
                <a:uFill>
                  <a:solidFill>
                    <a:srgbClr val="000000"/>
                  </a:solidFill>
                </a:uFill>
              </a:rPr>
              <a:t>, compute </a:t>
            </a:r>
            <a:r>
              <a:rPr lang="en-US" altLang="zh-CN" i="1" dirty="0">
                <a:solidFill>
                  <a:srgbClr val="000000"/>
                </a:solidFill>
                <a:uFill>
                  <a:solidFill>
                    <a:srgbClr val="000000"/>
                  </a:solidFill>
                </a:uFill>
                <a:latin typeface="Times"/>
                <a:cs typeface="Times"/>
                <a:sym typeface="Times"/>
              </a:rPr>
              <a:t>x</a:t>
            </a:r>
            <a:r>
              <a:rPr lang="en-US" altLang="zh-CN" i="1" dirty="0">
                <a:solidFill>
                  <a:srgbClr val="000000"/>
                </a:solidFill>
                <a:uFill>
                  <a:solidFill>
                    <a:srgbClr val="000000"/>
                  </a:solidFill>
                </a:uFill>
                <a:latin typeface="Times"/>
                <a:ea typeface="Times"/>
                <a:cs typeface="Times"/>
                <a:sym typeface="Times"/>
              </a:rPr>
              <a:t> – y</a:t>
            </a:r>
            <a:r>
              <a:rPr lang="en-US" altLang="zh-CN" dirty="0">
                <a:solidFill>
                  <a:srgbClr val="000000"/>
                </a:solidFill>
                <a:uFill>
                  <a:solidFill>
                    <a:srgbClr val="000000"/>
                  </a:solidFill>
                </a:uFill>
              </a:rPr>
              <a:t>.</a:t>
            </a:r>
          </a:p>
          <a:p>
            <a:r>
              <a:rPr lang="en-US" altLang="zh-CN" dirty="0"/>
              <a:t>Grade-school algorithm.  </a:t>
            </a:r>
            <a:r>
              <a:rPr lang="en-US" altLang="zh-CN" dirty="0">
                <a:solidFill>
                  <a:srgbClr val="000000"/>
                </a:solidFill>
                <a:uFill>
                  <a:solidFill>
                    <a:srgbClr val="000000"/>
                  </a:solidFill>
                </a:uFill>
                <a:latin typeface="Symbol"/>
                <a:ea typeface="Symbol"/>
                <a:cs typeface="Symbol"/>
                <a:sym typeface="Symbol"/>
              </a:rPr>
              <a:t>Q</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bit operations.</a:t>
            </a:r>
          </a:p>
          <a:p>
            <a:pPr marL="0" indent="0">
              <a:buNone/>
            </a:pP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endParaRPr lang="en-US" altLang="zh-CN" dirty="0">
              <a:solidFill>
                <a:srgbClr val="000000"/>
              </a:solidFill>
              <a:uFill>
                <a:solidFill>
                  <a:srgbClr val="000000"/>
                </a:solidFill>
              </a:uFill>
            </a:endParaRPr>
          </a:p>
          <a:p>
            <a:pPr marL="0" indent="0">
              <a:buNone/>
            </a:pP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br>
              <a:rPr lang="en-US" altLang="zh-CN" dirty="0">
                <a:solidFill>
                  <a:srgbClr val="000000"/>
                </a:solidFill>
                <a:uFill>
                  <a:solidFill>
                    <a:srgbClr val="000000"/>
                  </a:solidFill>
                </a:uFill>
              </a:rPr>
            </a:br>
            <a:r>
              <a:rPr lang="en-US" altLang="zh-CN" dirty="0"/>
              <a:t>Remark.  </a:t>
            </a:r>
            <a:r>
              <a:rPr lang="en-US" altLang="zh-CN" dirty="0">
                <a:solidFill>
                  <a:srgbClr val="000000"/>
                </a:solidFill>
                <a:uFill>
                  <a:solidFill>
                    <a:srgbClr val="000000"/>
                  </a:solidFill>
                </a:uFill>
              </a:rPr>
              <a:t>Grade-school addition and subtraction algorithms are optimal.</a:t>
            </a:r>
          </a:p>
        </p:txBody>
      </p:sp>
      <p:grpSp>
        <p:nvGrpSpPr>
          <p:cNvPr id="4" name="Group"/>
          <p:cNvGrpSpPr/>
          <p:nvPr/>
        </p:nvGrpSpPr>
        <p:grpSpPr>
          <a:xfrm>
            <a:off x="1691680" y="2708920"/>
            <a:ext cx="5600700" cy="2933700"/>
            <a:chOff x="0" y="0"/>
            <a:chExt cx="5600700" cy="2933700"/>
          </a:xfrm>
        </p:grpSpPr>
        <p:sp>
          <p:nvSpPr>
            <p:cNvPr id="5" name="Rectangle"/>
            <p:cNvSpPr/>
            <p:nvPr/>
          </p:nvSpPr>
          <p:spPr>
            <a:xfrm>
              <a:off x="0" y="0"/>
              <a:ext cx="5600700" cy="2933700"/>
            </a:xfrm>
            <a:prstGeom prst="rect">
              <a:avLst/>
            </a:prstGeom>
            <a:solidFill>
              <a:srgbClr val="FFFFFF"/>
            </a:solidFill>
            <a:ln w="12700" cap="flat">
              <a:noFill/>
              <a:round/>
            </a:ln>
            <a:effectLst/>
          </p:spPr>
          <p:txBody>
            <a:bodyPr wrap="square" lIns="203200" tIns="203200" rIns="203200" bIns="203200" numCol="1" anchor="t">
              <a:noAutofit/>
            </a:bodyPr>
            <a:lstStyle/>
            <a:p>
              <a:pPr marL="7224" marR="7224" algn="l" defTabSz="1295400">
                <a:lnSpc>
                  <a:spcPct val="120000"/>
                </a:lnSpc>
                <a:buClrTx/>
                <a:buFontTx/>
                <a:tabLst/>
                <a:defRPr sz="2200">
                  <a:solidFill>
                    <a:srgbClr val="005493"/>
                  </a:solidFill>
                  <a:uFill>
                    <a:solidFill>
                      <a:srgbClr val="0048AA"/>
                    </a:solidFill>
                  </a:uFill>
                </a:defRPr>
              </a:pPr>
              <a:endParaRPr/>
            </a:p>
          </p:txBody>
        </p:sp>
        <p:graphicFrame>
          <p:nvGraphicFramePr>
            <p:cNvPr id="6" name="Table"/>
            <p:cNvGraphicFramePr/>
            <p:nvPr>
              <p:extLst>
                <p:ext uri="{D42A27DB-BD31-4B8C-83A1-F6EECF244321}">
                  <p14:modId xmlns:p14="http://schemas.microsoft.com/office/powerpoint/2010/main" val="4276852639"/>
                </p:ext>
              </p:extLst>
            </p:nvPr>
          </p:nvGraphicFramePr>
          <p:xfrm>
            <a:off x="263798" y="345874"/>
            <a:ext cx="4711690" cy="2156382"/>
          </p:xfrm>
          <a:graphic>
            <a:graphicData uri="http://schemas.openxmlformats.org/drawingml/2006/table">
              <a:tbl>
                <a:tblPr/>
                <a:tblGrid>
                  <a:gridCol w="471169">
                    <a:extLst>
                      <a:ext uri="{9D8B030D-6E8A-4147-A177-3AD203B41FA5}">
                        <a16:colId xmlns:a16="http://schemas.microsoft.com/office/drawing/2014/main" val="20000"/>
                      </a:ext>
                    </a:extLst>
                  </a:gridCol>
                  <a:gridCol w="471169">
                    <a:extLst>
                      <a:ext uri="{9D8B030D-6E8A-4147-A177-3AD203B41FA5}">
                        <a16:colId xmlns:a16="http://schemas.microsoft.com/office/drawing/2014/main" val="20001"/>
                      </a:ext>
                    </a:extLst>
                  </a:gridCol>
                  <a:gridCol w="471169">
                    <a:extLst>
                      <a:ext uri="{9D8B030D-6E8A-4147-A177-3AD203B41FA5}">
                        <a16:colId xmlns:a16="http://schemas.microsoft.com/office/drawing/2014/main" val="20002"/>
                      </a:ext>
                    </a:extLst>
                  </a:gridCol>
                  <a:gridCol w="471169">
                    <a:extLst>
                      <a:ext uri="{9D8B030D-6E8A-4147-A177-3AD203B41FA5}">
                        <a16:colId xmlns:a16="http://schemas.microsoft.com/office/drawing/2014/main" val="20003"/>
                      </a:ext>
                    </a:extLst>
                  </a:gridCol>
                  <a:gridCol w="471169">
                    <a:extLst>
                      <a:ext uri="{9D8B030D-6E8A-4147-A177-3AD203B41FA5}">
                        <a16:colId xmlns:a16="http://schemas.microsoft.com/office/drawing/2014/main" val="20004"/>
                      </a:ext>
                    </a:extLst>
                  </a:gridCol>
                  <a:gridCol w="471169">
                    <a:extLst>
                      <a:ext uri="{9D8B030D-6E8A-4147-A177-3AD203B41FA5}">
                        <a16:colId xmlns:a16="http://schemas.microsoft.com/office/drawing/2014/main" val="20005"/>
                      </a:ext>
                    </a:extLst>
                  </a:gridCol>
                  <a:gridCol w="437580">
                    <a:extLst>
                      <a:ext uri="{9D8B030D-6E8A-4147-A177-3AD203B41FA5}">
                        <a16:colId xmlns:a16="http://schemas.microsoft.com/office/drawing/2014/main" val="20006"/>
                      </a:ext>
                    </a:extLst>
                  </a:gridCol>
                  <a:gridCol w="504758">
                    <a:extLst>
                      <a:ext uri="{9D8B030D-6E8A-4147-A177-3AD203B41FA5}">
                        <a16:colId xmlns:a16="http://schemas.microsoft.com/office/drawing/2014/main" val="20007"/>
                      </a:ext>
                    </a:extLst>
                  </a:gridCol>
                  <a:gridCol w="471169">
                    <a:extLst>
                      <a:ext uri="{9D8B030D-6E8A-4147-A177-3AD203B41FA5}">
                        <a16:colId xmlns:a16="http://schemas.microsoft.com/office/drawing/2014/main" val="20008"/>
                      </a:ext>
                    </a:extLst>
                  </a:gridCol>
                  <a:gridCol w="471169">
                    <a:extLst>
                      <a:ext uri="{9D8B030D-6E8A-4147-A177-3AD203B41FA5}">
                        <a16:colId xmlns:a16="http://schemas.microsoft.com/office/drawing/2014/main" val="20009"/>
                      </a:ext>
                    </a:extLst>
                  </a:gridCol>
                </a:tblGrid>
                <a:tr h="553334">
                  <a:tc>
                    <a:txBody>
                      <a:bodyPr/>
                      <a:lstStyle/>
                      <a:p>
                        <a:pPr marL="58702" marR="58702" defTabSz="1295400">
                          <a:buClrTx/>
                          <a:buFontTx/>
                          <a:tabLst/>
                          <a:defRPr sz="1800">
                            <a:uFill>
                              <a:solidFill>
                                <a:srgbClr val="000000"/>
                              </a:solidFill>
                            </a:uFill>
                          </a:defRPr>
                        </a:pPr>
                        <a:endParaRPr/>
                      </a:p>
                    </a:txBody>
                    <a:tcPr marL="50800" marR="50800" marT="50800" marB="50800" anchor="ctr" horzOverflow="overflow">
                      <a:lnL w="28575">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pPr>
                        <a:r>
                          <a:rPr sz="1400">
                            <a:solidFill>
                              <a:srgbClr val="003F83"/>
                            </a:solidFill>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28575">
                        <a:miter lim="400000"/>
                      </a:lnT>
                      <a:lnB w="12700">
                        <a:solidFill>
                          <a:srgbClr val="FFFFFF"/>
                        </a:solidFill>
                        <a:miter lim="400000"/>
                      </a:lnB>
                    </a:tcPr>
                  </a:tc>
                  <a:tc>
                    <a:txBody>
                      <a:bodyPr/>
                      <a:lstStyle/>
                      <a:p>
                        <a:pPr marL="58702" marR="58702" defTabSz="1295400">
                          <a:buClrTx/>
                          <a:buFontTx/>
                          <a:tabLst/>
                          <a:defRPr sz="1800">
                            <a:uFill>
                              <a:solidFill>
                                <a:srgbClr val="000000"/>
                              </a:solidFill>
                            </a:uFill>
                          </a:defRPr>
                        </a:pPr>
                        <a:endParaRPr/>
                      </a:p>
                    </a:txBody>
                    <a:tcPr marL="50800" marR="50800" marT="50800" marB="50800" anchor="ctr" horzOverflow="overflow">
                      <a:lnL w="12700">
                        <a:solidFill>
                          <a:srgbClr val="FFFFFF"/>
                        </a:solidFill>
                        <a:miter lim="400000"/>
                      </a:lnL>
                      <a:lnR w="28575">
                        <a:miter lim="400000"/>
                      </a:lnR>
                      <a:lnT w="28575">
                        <a:miter lim="400000"/>
                      </a:lnT>
                      <a:lnB w="12700">
                        <a:solidFill>
                          <a:srgbClr val="FFFFFF"/>
                        </a:solidFill>
                        <a:miter lim="400000"/>
                      </a:lnB>
                    </a:tcPr>
                  </a:tc>
                  <a:extLst>
                    <a:ext uri="{0D108BD9-81ED-4DB2-BD59-A6C34878D82A}">
                      <a16:rowId xmlns:a16="http://schemas.microsoft.com/office/drawing/2014/main" val="10000"/>
                    </a:ext>
                  </a:extLst>
                </a:tr>
                <a:tr h="553334">
                  <a:tc>
                    <a:txBody>
                      <a:bodyPr/>
                      <a:lstStyle/>
                      <a:p>
                        <a:pPr marL="58702" marR="58702" defTabSz="1295400">
                          <a:buClrTx/>
                          <a:buFontTx/>
                          <a:tabLst/>
                          <a:defRPr sz="1800">
                            <a:uFill>
                              <a:solidFill>
                                <a:srgbClr val="000000"/>
                              </a:solidFill>
                            </a:uFill>
                          </a:defRPr>
                        </a:pPr>
                        <a:endParaRPr/>
                      </a:p>
                    </a:txBody>
                    <a:tcPr marL="50800" marR="50800" marT="50800" marB="50800" anchor="ctr" horzOverflow="overflow">
                      <a:lnL w="28575">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marL="58702" marR="58702" defTabSz="1295400">
                          <a:buClrTx/>
                          <a:buFontTx/>
                          <a:tabLst/>
                          <a:defRPr sz="1800">
                            <a:uFill>
                              <a:solidFill>
                                <a:srgbClr val="000000"/>
                              </a:solidFill>
                            </a:uFill>
                          </a:defRPr>
                        </a:pPr>
                        <a:endParaRP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dirty="0">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28575">
                        <a:miter lim="400000"/>
                      </a:lnR>
                      <a:lnT w="12700">
                        <a:solidFill>
                          <a:srgbClr val="FFFFFF"/>
                        </a:solidFill>
                        <a:miter lim="400000"/>
                      </a:lnT>
                      <a:lnB w="12700">
                        <a:solidFill>
                          <a:srgbClr val="FFFFFF"/>
                        </a:solidFill>
                        <a:miter lim="400000"/>
                      </a:lnB>
                      <a:solidFill>
                        <a:srgbClr val="EBEBEB"/>
                      </a:solidFill>
                    </a:tcPr>
                  </a:tc>
                  <a:extLst>
                    <a:ext uri="{0D108BD9-81ED-4DB2-BD59-A6C34878D82A}">
                      <a16:rowId xmlns:a16="http://schemas.microsoft.com/office/drawing/2014/main" val="10001"/>
                    </a:ext>
                  </a:extLst>
                </a:tr>
                <a:tr h="409575">
                  <a:tc>
                    <a:txBody>
                      <a:bodyPr/>
                      <a:lstStyle/>
                      <a:p>
                        <a:pPr marL="58702" marR="58702" defTabSz="1295400">
                          <a:buClrTx/>
                          <a:buFontTx/>
                          <a:tabLst/>
                          <a:defRPr sz="1800">
                            <a:uFill>
                              <a:solidFill>
                                <a:srgbClr val="000000"/>
                              </a:solidFill>
                            </a:uFill>
                          </a:defRPr>
                        </a:pPr>
                        <a:endParaRPr/>
                      </a:p>
                    </a:txBody>
                    <a:tcPr marL="50800" marR="50800" marT="50800" marB="50800" anchor="ctr" horzOverflow="overflow">
                      <a:lnL w="28575">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marL="58702" marR="58702" lvl="1" indent="0" algn="l" defTabSz="1295400">
                          <a:lnSpc>
                            <a:spcPct val="120000"/>
                          </a:lnSpc>
                          <a:buClrTx/>
                          <a:buFontTx/>
                          <a:tabLst/>
                          <a:defRPr sz="2400">
                            <a:uFill>
                              <a:solidFill>
                                <a:srgbClr val="0048AA"/>
                              </a:solidFill>
                            </a:uFill>
                          </a:defRPr>
                        </a:pPr>
                        <a:r>
                          <a:rPr>
                            <a:latin typeface="Symbol"/>
                            <a:ea typeface="Symbol"/>
                            <a:cs typeface="Symbol"/>
                            <a:sym typeface="Symbol"/>
                          </a:rPr>
                          <a:t>+</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000000"/>
                        </a:solidFill>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28575">
                        <a:miter lim="400000"/>
                      </a:lnR>
                      <a:lnT w="12700">
                        <a:solidFill>
                          <a:srgbClr val="FFFFFF"/>
                        </a:solidFill>
                        <a:miter lim="400000"/>
                      </a:lnT>
                      <a:lnB w="12700">
                        <a:solidFill>
                          <a:srgbClr val="000000"/>
                        </a:solidFill>
                        <a:miter lim="400000"/>
                      </a:lnB>
                      <a:solidFill>
                        <a:srgbClr val="EBEBEB"/>
                      </a:solidFill>
                    </a:tcPr>
                  </a:tc>
                  <a:extLst>
                    <a:ext uri="{0D108BD9-81ED-4DB2-BD59-A6C34878D82A}">
                      <a16:rowId xmlns:a16="http://schemas.microsoft.com/office/drawing/2014/main" val="10002"/>
                    </a:ext>
                  </a:extLst>
                </a:tr>
                <a:tr h="553334">
                  <a:tc>
                    <a:txBody>
                      <a:bodyPr/>
                      <a:lstStyle/>
                      <a:p>
                        <a:pPr marL="58702" marR="58702" defTabSz="1295400">
                          <a:buClrTx/>
                          <a:buFontTx/>
                          <a:tabLst/>
                          <a:defRPr sz="1800">
                            <a:uFill>
                              <a:solidFill>
                                <a:srgbClr val="000000"/>
                              </a:solidFill>
                            </a:uFill>
                          </a:defRPr>
                        </a:pPr>
                        <a:endParaRPr/>
                      </a:p>
                    </a:txBody>
                    <a:tcPr marL="50800" marR="50800" marT="50800" marB="50800" anchor="ctr" horzOverflow="overflow">
                      <a:lnL w="28575">
                        <a:miter lim="400000"/>
                      </a:lnL>
                      <a:lnR w="12700">
                        <a:solidFill>
                          <a:srgbClr val="FFFFFF"/>
                        </a:solidFill>
                        <a:miter lim="400000"/>
                      </a:lnR>
                      <a:lnT w="12700">
                        <a:solidFill>
                          <a:srgbClr val="FFFFFF"/>
                        </a:solidFill>
                        <a:miter lim="400000"/>
                      </a:lnT>
                      <a:lnB w="28575">
                        <a:miter lim="400000"/>
                      </a:lnB>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0</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a:uFill>
                              <a:solidFill>
                                <a:srgbClr val="000000"/>
                              </a:solidFill>
                            </a:uFill>
                          </a:rPr>
                          <a:t>1</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lnB w="28575">
                        <a:miter lim="400000"/>
                      </a:lnB>
                      <a:solidFill>
                        <a:srgbClr val="EBEBEB"/>
                      </a:solidFill>
                    </a:tcPr>
                  </a:tc>
                  <a:tc>
                    <a:txBody>
                      <a:bodyPr/>
                      <a:lstStyle/>
                      <a:p>
                        <a:pPr marL="58702" marR="58702" defTabSz="1295400">
                          <a:buClrTx/>
                          <a:buFontTx/>
                          <a:tabLst/>
                          <a:defRPr sz="1800"/>
                        </a:pPr>
                        <a:r>
                          <a:rPr dirty="0">
                            <a:uFill>
                              <a:solidFill>
                                <a:srgbClr val="000000"/>
                              </a:solidFill>
                            </a:uFill>
                          </a:rPr>
                          <a:t>0</a:t>
                        </a:r>
                      </a:p>
                    </a:txBody>
                    <a:tcPr marL="50800" marR="50800" marT="50800" marB="50800" anchor="ctr" horzOverflow="overflow">
                      <a:lnL w="12700">
                        <a:solidFill>
                          <a:srgbClr val="FFFFFF"/>
                        </a:solidFill>
                        <a:miter lim="400000"/>
                      </a:lnL>
                      <a:lnR w="28575">
                        <a:miter lim="400000"/>
                      </a:lnR>
                      <a:lnT w="12700">
                        <a:solidFill>
                          <a:srgbClr val="000000"/>
                        </a:solidFill>
                        <a:miter lim="400000"/>
                      </a:lnT>
                      <a:lnB w="28575">
                        <a:miter lim="400000"/>
                      </a:lnB>
                      <a:solidFill>
                        <a:srgbClr val="EBEBEB"/>
                      </a:solidFill>
                    </a:tcPr>
                  </a:tc>
                  <a:extLst>
                    <a:ext uri="{0D108BD9-81ED-4DB2-BD59-A6C34878D82A}">
                      <a16:rowId xmlns:a16="http://schemas.microsoft.com/office/drawing/2014/main" val="10003"/>
                    </a:ext>
                  </a:extLst>
                </a:tr>
              </a:tbl>
            </a:graphicData>
          </a:graphic>
        </p:graphicFrame>
      </p:grpSp>
      <p:pic>
        <p:nvPicPr>
          <p:cNvPr id="5124" name="Picture 51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1474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Integer multiplication</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r>
              <a:rPr lang="en-US" altLang="zh-CN" dirty="0"/>
              <a:t>Multiplication. </a:t>
            </a:r>
            <a:r>
              <a:rPr lang="en-US" altLang="zh-CN" dirty="0">
                <a:solidFill>
                  <a:srgbClr val="000000"/>
                </a:solidFill>
                <a:uFill>
                  <a:solidFill>
                    <a:srgbClr val="000000"/>
                  </a:solidFill>
                </a:uFill>
              </a:rPr>
              <a:t>Given two </a:t>
            </a:r>
            <a:r>
              <a:rPr lang="en-US" altLang="zh-CN" i="1" dirty="0">
                <a:solidFill>
                  <a:srgbClr val="000000"/>
                </a:solidFill>
                <a:uFill>
                  <a:solidFill>
                    <a:srgbClr val="000000"/>
                  </a:solidFill>
                </a:uFill>
                <a:latin typeface="Times"/>
                <a:ea typeface="Times"/>
                <a:cs typeface="Times"/>
                <a:sym typeface="Times"/>
              </a:rPr>
              <a:t>n</a:t>
            </a:r>
            <a:r>
              <a:rPr lang="en-US" altLang="zh-CN" dirty="0">
                <a:solidFill>
                  <a:srgbClr val="000000"/>
                </a:solidFill>
                <a:uFill>
                  <a:solidFill>
                    <a:srgbClr val="000000"/>
                  </a:solidFill>
                </a:uFill>
              </a:rPr>
              <a:t>-bit integers </a:t>
            </a:r>
            <a:r>
              <a:rPr lang="en-US" altLang="zh-CN" i="1" dirty="0">
                <a:solidFill>
                  <a:srgbClr val="000000"/>
                </a:solidFill>
                <a:uFill>
                  <a:solidFill>
                    <a:srgbClr val="000000"/>
                  </a:solidFill>
                </a:uFill>
                <a:latin typeface="Times"/>
                <a:ea typeface="Times"/>
                <a:cs typeface="Times"/>
                <a:sym typeface="Times"/>
              </a:rPr>
              <a:t>x</a:t>
            </a:r>
            <a:r>
              <a:rPr lang="en-US" altLang="zh-CN" dirty="0">
                <a:solidFill>
                  <a:srgbClr val="000000"/>
                </a:solidFill>
                <a:uFill>
                  <a:solidFill>
                    <a:srgbClr val="000000"/>
                  </a:solidFill>
                </a:uFill>
              </a:rPr>
              <a:t> and </a:t>
            </a:r>
            <a:r>
              <a:rPr lang="en-US" altLang="zh-CN" i="1" dirty="0">
                <a:solidFill>
                  <a:srgbClr val="000000"/>
                </a:solidFill>
                <a:uFill>
                  <a:solidFill>
                    <a:srgbClr val="000000"/>
                  </a:solidFill>
                </a:uFill>
                <a:latin typeface="Times"/>
                <a:ea typeface="Times"/>
                <a:cs typeface="Times"/>
                <a:sym typeface="Times"/>
              </a:rPr>
              <a:t>y</a:t>
            </a:r>
            <a:r>
              <a:rPr lang="en-US" altLang="zh-CN" dirty="0">
                <a:solidFill>
                  <a:srgbClr val="000000"/>
                </a:solidFill>
                <a:uFill>
                  <a:solidFill>
                    <a:srgbClr val="000000"/>
                  </a:solidFill>
                </a:uFill>
              </a:rPr>
              <a:t>, compute </a:t>
            </a:r>
            <a:r>
              <a:rPr lang="en-US" altLang="zh-CN" i="1" dirty="0">
                <a:solidFill>
                  <a:srgbClr val="000000"/>
                </a:solidFill>
                <a:uFill>
                  <a:solidFill>
                    <a:srgbClr val="000000"/>
                  </a:solidFill>
                </a:uFill>
                <a:latin typeface="Times"/>
                <a:ea typeface="Times"/>
                <a:cs typeface="Times"/>
                <a:sym typeface="Times"/>
              </a:rPr>
              <a:t>x </a:t>
            </a:r>
            <a:r>
              <a:rPr lang="en-US" altLang="zh-CN" dirty="0">
                <a:solidFill>
                  <a:srgbClr val="000000"/>
                </a:solidFill>
                <a:uFill>
                  <a:solidFill>
                    <a:srgbClr val="000000"/>
                  </a:solidFill>
                </a:uFill>
                <a:latin typeface="Symbol"/>
                <a:ea typeface="Symbol"/>
                <a:cs typeface="Symbol"/>
                <a:sym typeface="Symbol"/>
              </a:rPr>
              <a:t>´</a:t>
            </a:r>
            <a:r>
              <a:rPr lang="en-US" altLang="zh-CN" dirty="0">
                <a:solidFill>
                  <a:srgbClr val="000000"/>
                </a:solidFill>
                <a:uFill>
                  <a:solidFill>
                    <a:srgbClr val="000000"/>
                  </a:solidFill>
                </a:uFill>
              </a:rPr>
              <a:t> </a:t>
            </a:r>
            <a:r>
              <a:rPr lang="en-US" altLang="zh-CN" i="1" dirty="0">
                <a:solidFill>
                  <a:srgbClr val="000000"/>
                </a:solidFill>
                <a:uFill>
                  <a:solidFill>
                    <a:srgbClr val="000000"/>
                  </a:solidFill>
                </a:uFill>
                <a:latin typeface="Times"/>
                <a:ea typeface="Times"/>
                <a:cs typeface="Times"/>
                <a:sym typeface="Times"/>
              </a:rPr>
              <a:t>y</a:t>
            </a:r>
            <a:r>
              <a:rPr lang="en-US" altLang="zh-CN" dirty="0">
                <a:solidFill>
                  <a:srgbClr val="000000"/>
                </a:solidFill>
                <a:uFill>
                  <a:solidFill>
                    <a:srgbClr val="000000"/>
                  </a:solidFill>
                </a:uFill>
              </a:rPr>
              <a:t>.</a:t>
            </a:r>
          </a:p>
          <a:p>
            <a:r>
              <a:rPr lang="en-US" altLang="zh-CN" dirty="0"/>
              <a:t>Grade-school algorithm (long multiplication).  </a:t>
            </a:r>
            <a:r>
              <a:rPr lang="en-US" altLang="zh-CN" dirty="0">
                <a:solidFill>
                  <a:srgbClr val="000000"/>
                </a:solidFill>
                <a:uFill>
                  <a:solidFill>
                    <a:srgbClr val="000000"/>
                  </a:solidFill>
                </a:uFill>
                <a:latin typeface="Symbol"/>
                <a:ea typeface="Symbol"/>
                <a:cs typeface="Symbol"/>
                <a:sym typeface="Symbol"/>
              </a:rPr>
              <a:t>Q</a:t>
            </a:r>
            <a:r>
              <a:rPr lang="en-US" altLang="zh-CN" dirty="0">
                <a:solidFill>
                  <a:srgbClr val="000000"/>
                </a:solidFill>
                <a:uFill>
                  <a:solidFill>
                    <a:srgbClr val="000000"/>
                  </a:solidFill>
                </a:uFill>
                <a:latin typeface="Times"/>
                <a:ea typeface="Times"/>
                <a:cs typeface="Times"/>
                <a:sym typeface="Times"/>
              </a:rPr>
              <a:t>(</a:t>
            </a:r>
            <a:r>
              <a:rPr lang="en-US" altLang="zh-CN" i="1" dirty="0">
                <a:solidFill>
                  <a:srgbClr val="000000"/>
                </a:solidFill>
                <a:uFill>
                  <a:solidFill>
                    <a:srgbClr val="000000"/>
                  </a:solidFill>
                </a:uFill>
                <a:latin typeface="Times"/>
                <a:ea typeface="Times"/>
                <a:cs typeface="Times"/>
                <a:sym typeface="Times"/>
              </a:rPr>
              <a:t>n</a:t>
            </a:r>
            <a:r>
              <a:rPr lang="en-US" altLang="zh-CN" baseline="30500" dirty="0">
                <a:solidFill>
                  <a:srgbClr val="000000"/>
                </a:solidFill>
                <a:uFill>
                  <a:solidFill>
                    <a:srgbClr val="000000"/>
                  </a:solidFill>
                </a:uFill>
                <a:latin typeface="Times"/>
                <a:ea typeface="Times"/>
                <a:cs typeface="Times"/>
                <a:sym typeface="Times"/>
              </a:rPr>
              <a:t>2</a:t>
            </a:r>
            <a:r>
              <a:rPr lang="en-US" altLang="zh-CN" dirty="0">
                <a:solidFill>
                  <a:srgbClr val="000000"/>
                </a:solidFill>
                <a:uFill>
                  <a:solidFill>
                    <a:srgbClr val="000000"/>
                  </a:solidFill>
                </a:uFill>
                <a:latin typeface="Times"/>
                <a:ea typeface="Times"/>
                <a:cs typeface="Times"/>
                <a:sym typeface="Times"/>
              </a:rPr>
              <a:t>)</a:t>
            </a:r>
            <a:r>
              <a:rPr lang="en-US" altLang="zh-CN" dirty="0">
                <a:solidFill>
                  <a:srgbClr val="000000"/>
                </a:solidFill>
                <a:uFill>
                  <a:solidFill>
                    <a:srgbClr val="000000"/>
                  </a:solidFill>
                </a:uFill>
              </a:rPr>
              <a:t> bit operations.</a:t>
            </a:r>
          </a:p>
        </p:txBody>
      </p:sp>
      <p:pic>
        <p:nvPicPr>
          <p:cNvPr id="2" name="图片 1"/>
          <p:cNvPicPr>
            <a:picLocks noChangeAspect="1"/>
          </p:cNvPicPr>
          <p:nvPr/>
        </p:nvPicPr>
        <p:blipFill>
          <a:blip r:embed="rId3"/>
          <a:stretch>
            <a:fillRect/>
          </a:stretch>
        </p:blipFill>
        <p:spPr>
          <a:xfrm>
            <a:off x="1979712" y="2564904"/>
            <a:ext cx="5040560" cy="3617038"/>
          </a:xfrm>
          <a:prstGeom prst="rect">
            <a:avLst/>
          </a:prstGeom>
        </p:spPr>
      </p:pic>
      <p:pic>
        <p:nvPicPr>
          <p:cNvPr id="6148" name="Picture 614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0044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508104" y="5101753"/>
            <a:ext cx="3153222" cy="348358"/>
            <a:chOff x="5508104" y="5101753"/>
            <a:chExt cx="3153222" cy="348358"/>
          </a:xfrm>
        </p:grpSpPr>
        <p:sp>
          <p:nvSpPr>
            <p:cNvPr id="27" name="圆角矩形 26"/>
            <p:cNvSpPr/>
            <p:nvPr/>
          </p:nvSpPr>
          <p:spPr>
            <a:xfrm>
              <a:off x="5508104" y="5101962"/>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688671" y="5101753"/>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7306004" y="5103836"/>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8265282" y="5101753"/>
              <a:ext cx="396044" cy="3462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70" name="Rectangle 2"/>
          <p:cNvSpPr>
            <a:spLocks noGrp="1" noChangeArrowheads="1"/>
          </p:cNvSpPr>
          <p:nvPr>
            <p:ph type="title"/>
          </p:nvPr>
        </p:nvSpPr>
        <p:spPr/>
        <p:txBody>
          <a:bodyPr/>
          <a:lstStyle/>
          <a:p>
            <a:r>
              <a:rPr lang="en-US" altLang="zh-CN" dirty="0"/>
              <a:t>Divide-and-conquer multiplication</a:t>
            </a:r>
            <a:endParaRPr lang="en-US" altLang="en-US" dirty="0">
              <a:latin typeface="Arial" charset="0"/>
              <a:cs typeface="Arial" charset="0"/>
            </a:endParaRPr>
          </a:p>
        </p:txBody>
      </p:sp>
      <p:sp>
        <p:nvSpPr>
          <p:cNvPr id="7171" name="Rectangle 3"/>
          <p:cNvSpPr>
            <a:spLocks noGrp="1" noChangeArrowheads="1"/>
          </p:cNvSpPr>
          <p:nvPr>
            <p:ph type="body" idx="1"/>
          </p:nvPr>
        </p:nvSpPr>
        <p:spPr/>
        <p:txBody>
          <a:bodyPr/>
          <a:lstStyle/>
          <a:p>
            <a:r>
              <a:rPr lang="en-US" altLang="zh-CN" dirty="0"/>
              <a:t>To multiply two</a:t>
            </a:r>
            <a:r>
              <a:rPr lang="en-US" altLang="zh-CN" dirty="0">
                <a:uFill>
                  <a:solidFill>
                    <a:srgbClr val="0048AA"/>
                  </a:solidFill>
                </a:uFill>
              </a:rPr>
              <a:t> </a:t>
            </a:r>
            <a:r>
              <a:rPr lang="en-US" altLang="zh-CN" i="1" dirty="0">
                <a:uFill>
                  <a:solidFill>
                    <a:srgbClr val="0048AA"/>
                  </a:solidFill>
                </a:uFill>
                <a:latin typeface="Times"/>
                <a:ea typeface="Times"/>
                <a:cs typeface="Times"/>
                <a:sym typeface="Times"/>
              </a:rPr>
              <a:t>n</a:t>
            </a:r>
            <a:r>
              <a:rPr lang="en-US" altLang="zh-CN" dirty="0">
                <a:uFill>
                  <a:solidFill>
                    <a:srgbClr val="0048AA"/>
                  </a:solidFill>
                </a:uFill>
              </a:rPr>
              <a:t>-bit integers </a:t>
            </a:r>
            <a:r>
              <a:rPr lang="en-US" altLang="zh-CN" i="1" dirty="0">
                <a:uFill>
                  <a:solidFill>
                    <a:srgbClr val="0048AA"/>
                  </a:solidFill>
                </a:uFill>
                <a:latin typeface="Times"/>
                <a:ea typeface="Times"/>
                <a:cs typeface="Times"/>
                <a:sym typeface="Times"/>
              </a:rPr>
              <a:t>x</a:t>
            </a:r>
            <a:r>
              <a:rPr lang="en-US" altLang="zh-CN" dirty="0">
                <a:uFill>
                  <a:solidFill>
                    <a:srgbClr val="0048AA"/>
                  </a:solidFill>
                </a:uFill>
              </a:rPr>
              <a:t> and </a:t>
            </a:r>
            <a:r>
              <a:rPr lang="en-US" altLang="zh-CN" i="1" dirty="0">
                <a:uFill>
                  <a:solidFill>
                    <a:srgbClr val="0048AA"/>
                  </a:solidFill>
                </a:uFill>
                <a:latin typeface="Times"/>
                <a:ea typeface="Times"/>
                <a:cs typeface="Times"/>
                <a:sym typeface="Times"/>
              </a:rPr>
              <a:t>y</a:t>
            </a:r>
            <a:r>
              <a:rPr lang="en-US" altLang="zh-CN" dirty="0">
                <a:uFill>
                  <a:solidFill>
                    <a:srgbClr val="0048AA"/>
                  </a:solidFill>
                </a:uFill>
              </a:rPr>
              <a:t>:</a:t>
            </a:r>
          </a:p>
          <a:p>
            <a:pPr lvl="1"/>
            <a:r>
              <a:rPr lang="en-US" altLang="zh-CN" dirty="0"/>
              <a:t>Divide </a:t>
            </a:r>
            <a:r>
              <a:rPr lang="en-US" altLang="zh-CN" i="1" dirty="0">
                <a:latin typeface="Times"/>
                <a:ea typeface="Times"/>
                <a:cs typeface="Times"/>
                <a:sym typeface="Times"/>
              </a:rPr>
              <a:t>x</a:t>
            </a:r>
            <a:r>
              <a:rPr lang="en-US" altLang="zh-CN" dirty="0"/>
              <a:t> and </a:t>
            </a:r>
            <a:r>
              <a:rPr lang="en-US" altLang="zh-CN" i="1" dirty="0">
                <a:latin typeface="Times"/>
                <a:ea typeface="Times"/>
                <a:cs typeface="Times"/>
                <a:sym typeface="Times"/>
              </a:rPr>
              <a:t>y</a:t>
            </a:r>
            <a:r>
              <a:rPr lang="en-US" altLang="zh-CN" dirty="0"/>
              <a:t> into low- and high-order bits.</a:t>
            </a:r>
            <a:endParaRPr lang="en-US" altLang="zh-CN" dirty="0">
              <a:solidFill>
                <a:srgbClr val="0048AA"/>
              </a:solidFill>
              <a:uFill>
                <a:solidFill>
                  <a:srgbClr val="0048AA"/>
                </a:solidFill>
              </a:uFill>
            </a:endParaRPr>
          </a:p>
          <a:p>
            <a:pPr lvl="1"/>
            <a:r>
              <a:rPr lang="en-US" altLang="zh-CN" dirty="0"/>
              <a:t>Multiply </a:t>
            </a:r>
            <a:r>
              <a:rPr lang="en-US" altLang="zh-CN" dirty="0">
                <a:solidFill>
                  <a:srgbClr val="8D3124"/>
                </a:solidFill>
                <a:uFill>
                  <a:solidFill>
                    <a:srgbClr val="8D3124"/>
                  </a:solidFill>
                </a:uFill>
              </a:rPr>
              <a:t>four</a:t>
            </a:r>
            <a:r>
              <a:rPr lang="en-US" altLang="zh-CN" dirty="0">
                <a:solidFill>
                  <a:srgbClr val="D81E00"/>
                </a:solidFill>
                <a:uFill>
                  <a:solidFill>
                    <a:srgbClr val="D81E00"/>
                  </a:solidFill>
                </a:uFill>
              </a:rPr>
              <a:t> </a:t>
            </a:r>
            <a:r>
              <a:rPr lang="en-US" altLang="zh-CN" dirty="0">
                <a:latin typeface="Times"/>
                <a:ea typeface="Times"/>
                <a:cs typeface="Times"/>
                <a:sym typeface="Times"/>
              </a:rPr>
              <a:t>½</a:t>
            </a:r>
            <a:r>
              <a:rPr lang="en-US" altLang="zh-CN" i="1" dirty="0">
                <a:latin typeface="Times"/>
                <a:ea typeface="Times"/>
                <a:cs typeface="Times"/>
                <a:sym typeface="Times"/>
              </a:rPr>
              <a:t>n</a:t>
            </a:r>
            <a:r>
              <a:rPr lang="en-US" altLang="zh-CN" dirty="0"/>
              <a:t>-bit integers, recursively.</a:t>
            </a:r>
          </a:p>
          <a:p>
            <a:pPr lvl="1"/>
            <a:r>
              <a:rPr lang="en-US" altLang="zh-CN" dirty="0"/>
              <a:t>Add and shift to obtain result.</a:t>
            </a:r>
          </a:p>
          <a:p>
            <a:pPr lvl="1">
              <a:buFontTx/>
              <a:buNone/>
            </a:pPr>
            <a:endParaRPr lang="en-US" altLang="en-US" sz="1600" b="1" dirty="0">
              <a:latin typeface="Courier New" pitchFamily="49" charset="0"/>
              <a:cs typeface="Arial" charset="0"/>
            </a:endParaRPr>
          </a:p>
        </p:txBody>
      </p:sp>
      <p:sp>
        <p:nvSpPr>
          <p:cNvPr id="2" name="矩形 1"/>
          <p:cNvSpPr/>
          <p:nvPr/>
        </p:nvSpPr>
        <p:spPr>
          <a:xfrm>
            <a:off x="2123728" y="3863181"/>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03848" y="3863181"/>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25085" y="3311239"/>
            <a:ext cx="606256" cy="461665"/>
          </a:xfrm>
          <a:prstGeom prst="rect">
            <a:avLst/>
          </a:prstGeom>
          <a:noFill/>
        </p:spPr>
        <p:txBody>
          <a:bodyPr wrap="none" rtlCol="0">
            <a:spAutoFit/>
          </a:bodyPr>
          <a:lstStyle/>
          <a:p>
            <a:r>
              <a:rPr lang="en-US" altLang="zh-CN" sz="2400" i="1" dirty="0">
                <a:latin typeface="Times"/>
                <a:ea typeface="Times"/>
                <a:cs typeface="Times"/>
                <a:sym typeface="Times"/>
              </a:rPr>
              <a:t>x =</a:t>
            </a:r>
            <a:endParaRPr lang="zh-CN" altLang="en-US" sz="2400" dirty="0"/>
          </a:p>
        </p:txBody>
      </p:sp>
      <p:sp>
        <p:nvSpPr>
          <p:cNvPr id="7" name="文本框 6"/>
          <p:cNvSpPr txBox="1"/>
          <p:nvPr/>
        </p:nvSpPr>
        <p:spPr>
          <a:xfrm>
            <a:off x="2519860" y="3740849"/>
            <a:ext cx="338554" cy="461665"/>
          </a:xfrm>
          <a:prstGeom prst="rect">
            <a:avLst/>
          </a:prstGeom>
          <a:noFill/>
        </p:spPr>
        <p:txBody>
          <a:bodyPr wrap="none" rtlCol="0">
            <a:spAutoFit/>
          </a:bodyPr>
          <a:lstStyle/>
          <a:p>
            <a:r>
              <a:rPr lang="en-US" altLang="zh-CN" sz="2400" i="1" dirty="0">
                <a:latin typeface="Times"/>
                <a:ea typeface="Times"/>
                <a:cs typeface="Times"/>
                <a:sym typeface="Times"/>
              </a:rPr>
              <a:t>a</a:t>
            </a:r>
            <a:endParaRPr lang="zh-CN" altLang="en-US" sz="2400" dirty="0"/>
          </a:p>
        </p:txBody>
      </p:sp>
      <p:sp>
        <p:nvSpPr>
          <p:cNvPr id="8" name="文本框 7"/>
          <p:cNvSpPr txBox="1"/>
          <p:nvPr/>
        </p:nvSpPr>
        <p:spPr>
          <a:xfrm>
            <a:off x="3574631" y="3758163"/>
            <a:ext cx="338554" cy="461665"/>
          </a:xfrm>
          <a:prstGeom prst="rect">
            <a:avLst/>
          </a:prstGeom>
          <a:noFill/>
        </p:spPr>
        <p:txBody>
          <a:bodyPr wrap="none" rtlCol="0">
            <a:spAutoFit/>
          </a:bodyPr>
          <a:lstStyle/>
          <a:p>
            <a:r>
              <a:rPr lang="en-US" altLang="zh-CN" sz="2400" i="1" dirty="0">
                <a:latin typeface="Times"/>
                <a:ea typeface="Times"/>
                <a:cs typeface="Times"/>
                <a:sym typeface="Times"/>
              </a:rPr>
              <a:t>b</a:t>
            </a:r>
            <a:endParaRPr lang="zh-CN" altLang="en-US" sz="2400" dirty="0"/>
          </a:p>
        </p:txBody>
      </p:sp>
      <p:sp>
        <p:nvSpPr>
          <p:cNvPr id="9" name="矩形 8"/>
          <p:cNvSpPr/>
          <p:nvPr/>
        </p:nvSpPr>
        <p:spPr>
          <a:xfrm>
            <a:off x="2106110" y="3421233"/>
            <a:ext cx="216024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16577" y="3858577"/>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96697" y="3858577"/>
            <a:ext cx="108012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17934" y="3306635"/>
            <a:ext cx="606256" cy="461665"/>
          </a:xfrm>
          <a:prstGeom prst="rect">
            <a:avLst/>
          </a:prstGeom>
          <a:noFill/>
        </p:spPr>
        <p:txBody>
          <a:bodyPr wrap="none" rtlCol="0">
            <a:spAutoFit/>
          </a:bodyPr>
          <a:lstStyle/>
          <a:p>
            <a:r>
              <a:rPr lang="en-US" altLang="zh-CN" sz="2400" i="1" dirty="0">
                <a:latin typeface="Times"/>
                <a:ea typeface="Times"/>
                <a:cs typeface="Times"/>
                <a:sym typeface="Times"/>
              </a:rPr>
              <a:t>y =</a:t>
            </a:r>
            <a:endParaRPr lang="zh-CN" altLang="en-US" sz="2400" dirty="0"/>
          </a:p>
        </p:txBody>
      </p:sp>
      <p:sp>
        <p:nvSpPr>
          <p:cNvPr id="14" name="文本框 13"/>
          <p:cNvSpPr txBox="1"/>
          <p:nvPr/>
        </p:nvSpPr>
        <p:spPr>
          <a:xfrm>
            <a:off x="5812709" y="3736245"/>
            <a:ext cx="320922" cy="461665"/>
          </a:xfrm>
          <a:prstGeom prst="rect">
            <a:avLst/>
          </a:prstGeom>
          <a:noFill/>
        </p:spPr>
        <p:txBody>
          <a:bodyPr wrap="none" rtlCol="0">
            <a:spAutoFit/>
          </a:bodyPr>
          <a:lstStyle/>
          <a:p>
            <a:r>
              <a:rPr lang="en-US" altLang="zh-CN" sz="2400" i="1" dirty="0">
                <a:latin typeface="Times"/>
                <a:ea typeface="Times"/>
                <a:cs typeface="Times"/>
                <a:sym typeface="Times"/>
              </a:rPr>
              <a:t>c</a:t>
            </a:r>
            <a:endParaRPr lang="zh-CN" altLang="en-US" sz="2400" dirty="0"/>
          </a:p>
        </p:txBody>
      </p:sp>
      <p:sp>
        <p:nvSpPr>
          <p:cNvPr id="15" name="文本框 14"/>
          <p:cNvSpPr txBox="1"/>
          <p:nvPr/>
        </p:nvSpPr>
        <p:spPr>
          <a:xfrm>
            <a:off x="6867480" y="3753559"/>
            <a:ext cx="338554" cy="461665"/>
          </a:xfrm>
          <a:prstGeom prst="rect">
            <a:avLst/>
          </a:prstGeom>
          <a:noFill/>
        </p:spPr>
        <p:txBody>
          <a:bodyPr wrap="none" rtlCol="0">
            <a:spAutoFit/>
          </a:bodyPr>
          <a:lstStyle/>
          <a:p>
            <a:r>
              <a:rPr lang="en-US" altLang="zh-CN" sz="2400" i="1" dirty="0">
                <a:latin typeface="Times"/>
                <a:ea typeface="Times"/>
                <a:cs typeface="Times"/>
                <a:sym typeface="Times"/>
              </a:rPr>
              <a:t>d</a:t>
            </a:r>
            <a:endParaRPr lang="zh-CN" altLang="en-US" sz="2400" dirty="0"/>
          </a:p>
        </p:txBody>
      </p:sp>
      <p:sp>
        <p:nvSpPr>
          <p:cNvPr id="16" name="矩形 15"/>
          <p:cNvSpPr/>
          <p:nvPr/>
        </p:nvSpPr>
        <p:spPr>
          <a:xfrm>
            <a:off x="5398959" y="3416629"/>
            <a:ext cx="2160240" cy="28803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2123728" y="3311239"/>
            <a:ext cx="2142622"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47395" y="3000600"/>
            <a:ext cx="300082" cy="369332"/>
          </a:xfrm>
          <a:prstGeom prst="rect">
            <a:avLst/>
          </a:prstGeom>
          <a:noFill/>
        </p:spPr>
        <p:txBody>
          <a:bodyPr wrap="none" rtlCol="0">
            <a:spAutoFit/>
          </a:bodyPr>
          <a:lstStyle/>
          <a:p>
            <a:r>
              <a:rPr lang="en-US" altLang="zh-CN" i="1" dirty="0">
                <a:latin typeface="Times"/>
                <a:ea typeface="Times"/>
                <a:cs typeface="Times"/>
                <a:sym typeface="Times"/>
              </a:rPr>
              <a:t>n</a:t>
            </a:r>
            <a:endParaRPr lang="zh-CN" altLang="en-US" dirty="0"/>
          </a:p>
        </p:txBody>
      </p:sp>
      <p:cxnSp>
        <p:nvCxnSpPr>
          <p:cNvPr id="23" name="直接箭头连接符 22"/>
          <p:cNvCxnSpPr/>
          <p:nvPr/>
        </p:nvCxnSpPr>
        <p:spPr>
          <a:xfrm>
            <a:off x="5416577" y="3300305"/>
            <a:ext cx="2142622"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31435" y="2994270"/>
            <a:ext cx="300082" cy="369332"/>
          </a:xfrm>
          <a:prstGeom prst="rect">
            <a:avLst/>
          </a:prstGeom>
          <a:noFill/>
        </p:spPr>
        <p:txBody>
          <a:bodyPr wrap="none" rtlCol="0">
            <a:spAutoFit/>
          </a:bodyPr>
          <a:lstStyle/>
          <a:p>
            <a:r>
              <a:rPr lang="en-US" altLang="zh-CN" i="1" dirty="0">
                <a:latin typeface="Times"/>
                <a:ea typeface="Times"/>
                <a:cs typeface="Times"/>
                <a:sym typeface="Times"/>
              </a:rPr>
              <a:t>n</a:t>
            </a:r>
            <a:endParaRPr lang="zh-CN" altLang="en-US" dirty="0"/>
          </a:p>
        </p:txBody>
      </p:sp>
      <p:cxnSp>
        <p:nvCxnSpPr>
          <p:cNvPr id="25" name="直接箭头连接符 24"/>
          <p:cNvCxnSpPr/>
          <p:nvPr/>
        </p:nvCxnSpPr>
        <p:spPr>
          <a:xfrm>
            <a:off x="2104814" y="4260219"/>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267744" y="4256231"/>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cxnSp>
        <p:nvCxnSpPr>
          <p:cNvPr id="28" name="直接箭头连接符 27"/>
          <p:cNvCxnSpPr/>
          <p:nvPr/>
        </p:nvCxnSpPr>
        <p:spPr>
          <a:xfrm>
            <a:off x="3184547" y="4260219"/>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347477" y="4256231"/>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cxnSp>
        <p:nvCxnSpPr>
          <p:cNvPr id="30" name="直接箭头连接符 29"/>
          <p:cNvCxnSpPr/>
          <p:nvPr/>
        </p:nvCxnSpPr>
        <p:spPr>
          <a:xfrm>
            <a:off x="5417569" y="4266920"/>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580499" y="4262932"/>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cxnSp>
        <p:nvCxnSpPr>
          <p:cNvPr id="32" name="直接箭头连接符 31"/>
          <p:cNvCxnSpPr/>
          <p:nvPr/>
        </p:nvCxnSpPr>
        <p:spPr>
          <a:xfrm>
            <a:off x="6497302" y="4266920"/>
            <a:ext cx="1086466"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660232" y="4262932"/>
            <a:ext cx="1203237" cy="369332"/>
          </a:xfrm>
          <a:prstGeom prst="rect">
            <a:avLst/>
          </a:prstGeom>
          <a:noFill/>
        </p:spPr>
        <p:txBody>
          <a:bodyPr wrap="square" rtlCol="0">
            <a:spAutoFit/>
          </a:bodyPr>
          <a:lstStyle/>
          <a:p>
            <a:r>
              <a:rPr lang="en-US" altLang="zh-CN" i="1" dirty="0">
                <a:latin typeface="Times"/>
                <a:ea typeface="Times"/>
                <a:cs typeface="Times"/>
                <a:sym typeface="Times"/>
              </a:rPr>
              <a:t>m=n/2</a:t>
            </a:r>
            <a:endParaRPr lang="zh-CN" altLang="en-US" dirty="0"/>
          </a:p>
        </p:txBody>
      </p:sp>
      <p:sp>
        <p:nvSpPr>
          <p:cNvPr id="22" name="文本框 21"/>
          <p:cNvSpPr txBox="1"/>
          <p:nvPr/>
        </p:nvSpPr>
        <p:spPr>
          <a:xfrm>
            <a:off x="969123" y="4524040"/>
            <a:ext cx="774571" cy="369332"/>
          </a:xfrm>
          <a:prstGeom prst="rect">
            <a:avLst/>
          </a:prstGeom>
          <a:noFill/>
        </p:spPr>
        <p:txBody>
          <a:bodyPr wrap="none" rtlCol="0">
            <a:spAutoFit/>
          </a:bodyPr>
          <a:lstStyle/>
          <a:p>
            <a:r>
              <a:rPr lang="en-US" altLang="zh-CN" dirty="0"/>
              <a:t>Then </a:t>
            </a:r>
            <a:endParaRPr lang="zh-CN" altLang="en-US" dirty="0"/>
          </a:p>
        </p:txBody>
      </p:sp>
      <p:sp>
        <p:nvSpPr>
          <p:cNvPr id="35" name="x y  =  (2m a + b) (2m c + d)  =  22m ac  + 2m (bc + ad)  +  bd"/>
          <p:cNvSpPr txBox="1"/>
          <p:nvPr/>
        </p:nvSpPr>
        <p:spPr>
          <a:xfrm>
            <a:off x="1187624" y="5082894"/>
            <a:ext cx="7397502"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a:defRPr sz="2400">
                <a:solidFill>
                  <a:srgbClr val="000000"/>
                </a:solidFill>
                <a:latin typeface="Times"/>
                <a:ea typeface="Times"/>
                <a:cs typeface="Times"/>
                <a:sym typeface="Times"/>
              </a:defRPr>
            </a:pPr>
            <a:r>
              <a:rPr i="1" dirty="0"/>
              <a:t>x y</a:t>
            </a:r>
            <a:r>
              <a:rPr dirty="0"/>
              <a:t>  =  (2</a:t>
            </a:r>
            <a:r>
              <a:rPr i="1" baseline="44499" dirty="0"/>
              <a:t>m</a:t>
            </a:r>
            <a:r>
              <a:rPr dirty="0"/>
              <a:t> </a:t>
            </a:r>
            <a:r>
              <a:rPr i="1" dirty="0"/>
              <a:t>a + b</a:t>
            </a:r>
            <a:r>
              <a:rPr dirty="0"/>
              <a:t>) (2</a:t>
            </a:r>
            <a:r>
              <a:rPr i="1" baseline="44499" dirty="0"/>
              <a:t>m</a:t>
            </a:r>
            <a:r>
              <a:rPr dirty="0"/>
              <a:t> </a:t>
            </a:r>
            <a:r>
              <a:rPr i="1" dirty="0"/>
              <a:t>c + d</a:t>
            </a:r>
            <a:r>
              <a:rPr dirty="0"/>
              <a:t>)  =  2</a:t>
            </a:r>
            <a:r>
              <a:rPr baseline="44499" dirty="0"/>
              <a:t>2</a:t>
            </a:r>
            <a:r>
              <a:rPr i="1" baseline="44499" dirty="0"/>
              <a:t>m</a:t>
            </a:r>
            <a:r>
              <a:rPr dirty="0"/>
              <a:t> </a:t>
            </a:r>
            <a:r>
              <a:rPr i="1" dirty="0"/>
              <a:t>ac  + </a:t>
            </a:r>
            <a:r>
              <a:rPr dirty="0"/>
              <a:t>2</a:t>
            </a:r>
            <a:r>
              <a:rPr i="1" baseline="44499" dirty="0"/>
              <a:t>m</a:t>
            </a:r>
            <a:r>
              <a:rPr dirty="0"/>
              <a:t> (</a:t>
            </a:r>
            <a:r>
              <a:rPr i="1" dirty="0" err="1"/>
              <a:t>bc</a:t>
            </a:r>
            <a:r>
              <a:rPr i="1" dirty="0"/>
              <a:t> + ad</a:t>
            </a:r>
            <a:r>
              <a:rPr dirty="0"/>
              <a:t>)</a:t>
            </a:r>
            <a:r>
              <a:rPr i="1" dirty="0"/>
              <a:t>  +  </a:t>
            </a:r>
            <a:r>
              <a:rPr i="1" dirty="0" err="1"/>
              <a:t>bd</a:t>
            </a:r>
            <a:endParaRPr i="1" dirty="0"/>
          </a:p>
        </p:txBody>
      </p:sp>
      <p:grpSp>
        <p:nvGrpSpPr>
          <p:cNvPr id="36" name="Group"/>
          <p:cNvGrpSpPr/>
          <p:nvPr/>
        </p:nvGrpSpPr>
        <p:grpSpPr>
          <a:xfrm>
            <a:off x="1123488" y="5794278"/>
            <a:ext cx="4957832" cy="759586"/>
            <a:chOff x="16668" y="0"/>
            <a:chExt cx="4957831" cy="759585"/>
          </a:xfrm>
        </p:grpSpPr>
        <p:sp>
          <p:nvSpPr>
            <p:cNvPr id="37" name="Ex.  x  = 10001101    y  = 11100001"/>
            <p:cNvSpPr txBox="1"/>
            <p:nvPr/>
          </p:nvSpPr>
          <p:spPr>
            <a:xfrm>
              <a:off x="16668" y="0"/>
              <a:ext cx="4957831" cy="3077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marL="58702" marR="58702">
                <a:defRPr sz="2400" i="1">
                  <a:solidFill>
                    <a:srgbClr val="000000"/>
                  </a:solidFill>
                  <a:latin typeface="Times"/>
                  <a:ea typeface="Times"/>
                  <a:cs typeface="Times"/>
                  <a:sym typeface="Times"/>
                </a:defRPr>
              </a:pPr>
              <a:r>
                <a:rPr sz="2000" i="0" dirty="0">
                  <a:solidFill>
                    <a:srgbClr val="0048AA"/>
                  </a:solidFill>
                  <a:latin typeface="+mn-lt"/>
                  <a:cs typeface="+mn-cs"/>
                  <a:sym typeface="Lucida Sans"/>
                </a:rPr>
                <a:t>Ex.</a:t>
              </a:r>
              <a:r>
                <a:rPr sz="2000" dirty="0"/>
                <a:t>  x</a:t>
              </a:r>
              <a:r>
                <a:rPr sz="2000" i="0" dirty="0"/>
                <a:t>  = </a:t>
              </a:r>
              <a:r>
                <a:rPr sz="2000" i="0" spc="600" dirty="0"/>
                <a:t>10001101</a:t>
              </a:r>
              <a:r>
                <a:rPr sz="2000" dirty="0"/>
                <a:t>    y</a:t>
              </a:r>
              <a:r>
                <a:rPr sz="2000" i="0" dirty="0"/>
                <a:t>  = </a:t>
              </a:r>
              <a:r>
                <a:rPr sz="2000" i="0" spc="600" dirty="0"/>
                <a:t>11100001</a:t>
              </a:r>
            </a:p>
          </p:txBody>
        </p:sp>
        <p:sp>
          <p:nvSpPr>
            <p:cNvPr id="38" name="Line"/>
            <p:cNvSpPr/>
            <p:nvPr/>
          </p:nvSpPr>
          <p:spPr>
            <a:xfrm rot="5400000">
              <a:off x="1250487" y="38215"/>
              <a:ext cx="152401" cy="622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sz="2000"/>
            </a:p>
          </p:txBody>
        </p:sp>
        <p:sp>
          <p:nvSpPr>
            <p:cNvPr id="39" name="a"/>
            <p:cNvSpPr txBox="1"/>
            <p:nvPr/>
          </p:nvSpPr>
          <p:spPr>
            <a:xfrm>
              <a:off x="1176404" y="461125"/>
              <a:ext cx="233397" cy="2769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marL="58702" marR="58702">
                <a:buClr>
                  <a:srgbClr val="606060"/>
                </a:buClr>
                <a:buFont typeface="Times"/>
                <a:defRPr sz="2000" i="1">
                  <a:solidFill>
                    <a:srgbClr val="000000"/>
                  </a:solidFill>
                  <a:uFill>
                    <a:solidFill>
                      <a:srgbClr val="000000"/>
                    </a:solidFill>
                  </a:uFill>
                  <a:latin typeface="Times"/>
                  <a:ea typeface="Times"/>
                  <a:cs typeface="Times"/>
                  <a:sym typeface="Times"/>
                </a:defRPr>
              </a:lvl1pPr>
            </a:lstStyle>
            <a:p>
              <a:pPr>
                <a:defRPr>
                  <a:uFillTx/>
                </a:defRPr>
              </a:pPr>
              <a:r>
                <a:rPr sz="1800">
                  <a:uFill>
                    <a:solidFill>
                      <a:srgbClr val="000000"/>
                    </a:solidFill>
                  </a:uFill>
                </a:rPr>
                <a:t>a</a:t>
              </a:r>
            </a:p>
          </p:txBody>
        </p:sp>
        <p:sp>
          <p:nvSpPr>
            <p:cNvPr id="40" name="Line"/>
            <p:cNvSpPr/>
            <p:nvPr/>
          </p:nvSpPr>
          <p:spPr>
            <a:xfrm rot="5400000">
              <a:off x="2023977" y="57137"/>
              <a:ext cx="152401" cy="622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sz="2000"/>
            </a:p>
          </p:txBody>
        </p:sp>
        <p:sp>
          <p:nvSpPr>
            <p:cNvPr id="41" name="b"/>
            <p:cNvSpPr txBox="1"/>
            <p:nvPr/>
          </p:nvSpPr>
          <p:spPr>
            <a:xfrm>
              <a:off x="1947777" y="482586"/>
              <a:ext cx="233397" cy="2769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marL="58702" marR="58702">
                <a:buClr>
                  <a:srgbClr val="606060"/>
                </a:buClr>
                <a:buFont typeface="Times"/>
                <a:defRPr sz="2000" i="1">
                  <a:solidFill>
                    <a:srgbClr val="000000"/>
                  </a:solidFill>
                  <a:uFill>
                    <a:solidFill>
                      <a:srgbClr val="000000"/>
                    </a:solidFill>
                  </a:uFill>
                  <a:latin typeface="Times"/>
                  <a:ea typeface="Times"/>
                  <a:cs typeface="Times"/>
                  <a:sym typeface="Times"/>
                </a:defRPr>
              </a:lvl1pPr>
            </a:lstStyle>
            <a:p>
              <a:pPr>
                <a:defRPr>
                  <a:uFillTx/>
                </a:defRPr>
              </a:pPr>
              <a:r>
                <a:rPr sz="1800" dirty="0">
                  <a:uFill>
                    <a:solidFill>
                      <a:srgbClr val="000000"/>
                    </a:solidFill>
                  </a:uFill>
                </a:rPr>
                <a:t>b</a:t>
              </a:r>
            </a:p>
          </p:txBody>
        </p:sp>
        <p:sp>
          <p:nvSpPr>
            <p:cNvPr id="42" name="Line"/>
            <p:cNvSpPr/>
            <p:nvPr/>
          </p:nvSpPr>
          <p:spPr>
            <a:xfrm rot="5400000">
              <a:off x="3525289" y="57137"/>
              <a:ext cx="152401" cy="622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sz="2000"/>
            </a:p>
          </p:txBody>
        </p:sp>
        <p:sp>
          <p:nvSpPr>
            <p:cNvPr id="43" name="c"/>
            <p:cNvSpPr txBox="1"/>
            <p:nvPr/>
          </p:nvSpPr>
          <p:spPr>
            <a:xfrm>
              <a:off x="3456220" y="482586"/>
              <a:ext cx="220573" cy="2769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marL="58702" marR="58702">
                <a:buClr>
                  <a:srgbClr val="606060"/>
                </a:buClr>
                <a:buFont typeface="Times"/>
                <a:defRPr sz="2000" i="1">
                  <a:solidFill>
                    <a:srgbClr val="000000"/>
                  </a:solidFill>
                  <a:uFill>
                    <a:solidFill>
                      <a:srgbClr val="000000"/>
                    </a:solidFill>
                  </a:uFill>
                  <a:latin typeface="Times"/>
                  <a:ea typeface="Times"/>
                  <a:cs typeface="Times"/>
                  <a:sym typeface="Times"/>
                </a:defRPr>
              </a:lvl1pPr>
            </a:lstStyle>
            <a:p>
              <a:pPr>
                <a:defRPr>
                  <a:uFillTx/>
                </a:defRPr>
              </a:pPr>
              <a:r>
                <a:rPr sz="1800" dirty="0">
                  <a:uFill>
                    <a:solidFill>
                      <a:srgbClr val="000000"/>
                    </a:solidFill>
                  </a:uFill>
                </a:rPr>
                <a:t>c</a:t>
              </a:r>
            </a:p>
          </p:txBody>
        </p:sp>
        <p:sp>
          <p:nvSpPr>
            <p:cNvPr id="44" name="Line"/>
            <p:cNvSpPr/>
            <p:nvPr/>
          </p:nvSpPr>
          <p:spPr>
            <a:xfrm rot="5400000">
              <a:off x="4325199" y="57137"/>
              <a:ext cx="152401" cy="622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miter lim="400000"/>
            </a:ln>
            <a:effectLst/>
          </p:spPr>
          <p:txBody>
            <a:bodyPr wrap="square" lIns="139700" tIns="139700" rIns="139700" bIns="139700" numCol="1" anchor="ctr">
              <a:noAutofit/>
            </a:bodyPr>
            <a:lstStyle/>
            <a:p>
              <a:pPr marL="61411" marR="61411" algn="l" defTabSz="457200">
                <a:defRPr sz="2200">
                  <a:solidFill>
                    <a:srgbClr val="000000"/>
                  </a:solidFill>
                </a:defRPr>
              </a:pPr>
              <a:endParaRPr sz="2000"/>
            </a:p>
          </p:txBody>
        </p:sp>
        <p:sp>
          <p:nvSpPr>
            <p:cNvPr id="45" name="d"/>
            <p:cNvSpPr txBox="1"/>
            <p:nvPr/>
          </p:nvSpPr>
          <p:spPr>
            <a:xfrm>
              <a:off x="4248999" y="482586"/>
              <a:ext cx="233397" cy="2769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marL="58702" marR="58702">
                <a:buClr>
                  <a:srgbClr val="606060"/>
                </a:buClr>
                <a:buFont typeface="Times"/>
                <a:defRPr sz="2000" i="1">
                  <a:solidFill>
                    <a:srgbClr val="000000"/>
                  </a:solidFill>
                  <a:uFill>
                    <a:solidFill>
                      <a:srgbClr val="000000"/>
                    </a:solidFill>
                  </a:uFill>
                  <a:latin typeface="Times"/>
                  <a:ea typeface="Times"/>
                  <a:cs typeface="Times"/>
                  <a:sym typeface="Times"/>
                </a:defRPr>
              </a:lvl1pPr>
            </a:lstStyle>
            <a:p>
              <a:pPr>
                <a:defRPr>
                  <a:uFillTx/>
                </a:defRPr>
              </a:pPr>
              <a:r>
                <a:rPr sz="1800" dirty="0">
                  <a:uFill>
                    <a:solidFill>
                      <a:srgbClr val="000000"/>
                    </a:solidFill>
                  </a:uFill>
                </a:rPr>
                <a:t>d</a:t>
              </a:r>
            </a:p>
          </p:txBody>
        </p:sp>
      </p:grpSp>
      <p:sp>
        <p:nvSpPr>
          <p:cNvPr id="51" name="1"/>
          <p:cNvSpPr/>
          <p:nvPr/>
        </p:nvSpPr>
        <p:spPr>
          <a:xfrm>
            <a:off x="5506903" y="5530479"/>
            <a:ext cx="298027" cy="293478"/>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rPr dirty="0"/>
              <a:t>1</a:t>
            </a:r>
          </a:p>
        </p:txBody>
      </p:sp>
      <p:sp>
        <p:nvSpPr>
          <p:cNvPr id="52" name="2"/>
          <p:cNvSpPr/>
          <p:nvPr/>
        </p:nvSpPr>
        <p:spPr>
          <a:xfrm>
            <a:off x="6736545" y="5525117"/>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t>2</a:t>
            </a:r>
          </a:p>
        </p:txBody>
      </p:sp>
      <p:sp>
        <p:nvSpPr>
          <p:cNvPr id="53" name="3"/>
          <p:cNvSpPr/>
          <p:nvPr/>
        </p:nvSpPr>
        <p:spPr>
          <a:xfrm>
            <a:off x="7371545" y="5525117"/>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t>3</a:t>
            </a:r>
          </a:p>
        </p:txBody>
      </p:sp>
      <p:sp>
        <p:nvSpPr>
          <p:cNvPr id="54" name="4"/>
          <p:cNvSpPr/>
          <p:nvPr/>
        </p:nvSpPr>
        <p:spPr>
          <a:xfrm>
            <a:off x="8311345" y="5525117"/>
            <a:ext cx="298027" cy="293477"/>
          </a:xfrm>
          <a:prstGeom prst="ellipse">
            <a:avLst/>
          </a:prstGeom>
          <a:solidFill>
            <a:srgbClr val="01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61411" marR="61411" defTabSz="457200">
              <a:lnSpc>
                <a:spcPct val="100000"/>
              </a:lnSpc>
              <a:defRPr sz="1000">
                <a:solidFill>
                  <a:srgbClr val="FFFFFF"/>
                </a:solidFill>
                <a:latin typeface="Lucida Grande"/>
                <a:ea typeface="Lucida Grande"/>
                <a:cs typeface="Lucida Grande"/>
                <a:sym typeface="Lucida Grande"/>
              </a:defRPr>
            </a:lvl1pPr>
          </a:lstStyle>
          <a:p>
            <a:r>
              <a:t>4</a:t>
            </a:r>
          </a:p>
        </p:txBody>
      </p:sp>
      <p:pic>
        <p:nvPicPr>
          <p:cNvPr id="7172" name="Picture 717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511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5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5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5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dvAuto="0"/>
      <p:bldP spid="36" grpId="0" animBg="1" advAuto="0"/>
      <p:bldP spid="51" grpId="0" animBg="1" advAuto="0"/>
      <p:bldP spid="52" grpId="0" animBg="1" advAuto="0"/>
      <p:bldP spid="53" grpId="0" animBg="1" advAuto="0"/>
      <p:bldP spid="54" grpId="0" animBg="1" advAuto="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35108</TotalTime>
  <Words>5530</Words>
  <Application>Microsoft Office PowerPoint</Application>
  <PresentationFormat>全屏显示(4:3)</PresentationFormat>
  <Paragraphs>735</Paragraphs>
  <Slides>57</Slides>
  <Notes>31</Notes>
  <HiddenSlides>3</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57</vt:i4>
      </vt:variant>
    </vt:vector>
  </HeadingPairs>
  <TitlesOfParts>
    <vt:vector size="71" baseType="lpstr">
      <vt:lpstr>-apple-system</vt:lpstr>
      <vt:lpstr>Courier</vt:lpstr>
      <vt:lpstr>Lucida Grande</vt:lpstr>
      <vt:lpstr>宋体</vt:lpstr>
      <vt:lpstr>Arial</vt:lpstr>
      <vt:lpstr>Calibri</vt:lpstr>
      <vt:lpstr>Cambria Math</vt:lpstr>
      <vt:lpstr>Courier New</vt:lpstr>
      <vt:lpstr>Lucida Sans</vt:lpstr>
      <vt:lpstr>Lucida Sans Typewriter</vt:lpstr>
      <vt:lpstr>Symbol</vt:lpstr>
      <vt:lpstr>Times</vt:lpstr>
      <vt:lpstr>Times New Roman</vt:lpstr>
      <vt:lpstr>Custom Design</vt:lpstr>
      <vt:lpstr>CS101 Algorithms and Data Structures</vt:lpstr>
      <vt:lpstr>Outline</vt:lpstr>
      <vt:lpstr>Master Theorem</vt:lpstr>
      <vt:lpstr>Master Theorem</vt:lpstr>
      <vt:lpstr>Master Theorem</vt:lpstr>
      <vt:lpstr>Outline</vt:lpstr>
      <vt:lpstr>Integer addition and subtraction</vt:lpstr>
      <vt:lpstr>Integer multiplication</vt:lpstr>
      <vt:lpstr>Divide-and-conquer multiplication</vt:lpstr>
      <vt:lpstr>PowerPoint 演示文稿</vt:lpstr>
      <vt:lpstr>Question 1</vt:lpstr>
      <vt:lpstr>Recursion Tree for Integer Multiplication</vt:lpstr>
      <vt:lpstr>Karatsuba trick</vt:lpstr>
      <vt:lpstr>Divide-and-conquer multiplication</vt:lpstr>
      <vt:lpstr>PowerPoint 演示文稿</vt:lpstr>
      <vt:lpstr>Question 2</vt:lpstr>
      <vt:lpstr>Recursion Tree for Integer Multiplication</vt:lpstr>
      <vt:lpstr>Outline</vt:lpstr>
      <vt:lpstr>Dot product</vt:lpstr>
      <vt:lpstr>Matrix multiplication</vt:lpstr>
      <vt:lpstr>Block matrix multiplication</vt:lpstr>
      <vt:lpstr>Block matrix multiplication</vt:lpstr>
      <vt:lpstr>Block matrix multiplication:  warmup</vt:lpstr>
      <vt:lpstr>Strassen’s trick</vt:lpstr>
      <vt:lpstr>Strassen’s trick</vt:lpstr>
      <vt:lpstr>PowerPoint 演示文稿</vt:lpstr>
      <vt:lpstr>Analysis of Strassen’s algorithm</vt:lpstr>
      <vt:lpstr>Strassen’s algorithm: practice</vt:lpstr>
      <vt:lpstr>Question 3</vt:lpstr>
      <vt:lpstr>Question 4</vt:lpstr>
      <vt:lpstr>Fast matrix multiplication:  theory</vt:lpstr>
      <vt:lpstr>History of arithmetic complexity of matrix multiplication</vt:lpstr>
      <vt:lpstr>Outline</vt:lpstr>
      <vt:lpstr>Outline</vt:lpstr>
      <vt:lpstr>Time domain vs. frequency domain</vt:lpstr>
      <vt:lpstr>Fast Fourier Transform (FFT)</vt:lpstr>
      <vt:lpstr>Fast Fourier transform:  applications</vt:lpstr>
      <vt:lpstr>Fast Fourier transform:  brief history</vt:lpstr>
      <vt:lpstr>Polynomials:  coefficient representation</vt:lpstr>
      <vt:lpstr>Polynomials:  point-value representation</vt:lpstr>
      <vt:lpstr>Polynomials:  point-value representation</vt:lpstr>
      <vt:lpstr>Converting between two representations</vt:lpstr>
      <vt:lpstr>Converting between two representations</vt:lpstr>
      <vt:lpstr>Converting between two representations:  brute force</vt:lpstr>
      <vt:lpstr>Converting between two representations:  brute force</vt:lpstr>
      <vt:lpstr>Question 5</vt:lpstr>
      <vt:lpstr>Divide-and-conquer</vt:lpstr>
      <vt:lpstr>Coefficient to point-value representation:  intuition</vt:lpstr>
      <vt:lpstr>Coefficient to point-value representation:  intuition</vt:lpstr>
      <vt:lpstr>Euler’s identity</vt:lpstr>
      <vt:lpstr>Roots of unity</vt:lpstr>
      <vt:lpstr>Fast Fourier transform</vt:lpstr>
      <vt:lpstr>FFT:  implementation</vt:lpstr>
      <vt:lpstr>FFT:  summary</vt:lpstr>
      <vt:lpstr>Question 6</vt:lpstr>
      <vt:lpstr>Integer multiplication, redux</vt:lpstr>
      <vt:lpstr>FFT Butterfly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1491</cp:revision>
  <dcterms:created xsi:type="dcterms:W3CDTF">2009-09-11T23:00:44Z</dcterms:created>
  <dcterms:modified xsi:type="dcterms:W3CDTF">2023-11-01T08:55:38Z</dcterms:modified>
</cp:coreProperties>
</file>