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7115" r:id="rId1"/>
  </p:sldMasterIdLst>
  <p:notesMasterIdLst>
    <p:notesMasterId r:id="rId3"/>
  </p:notesMasterIdLst>
  <p:handoutMasterIdLst>
    <p:handoutMasterId r:id="rId4"/>
  </p:handoutMasterIdLst>
  <p:sldIdLst>
    <p:sldId id="2147374531" r:id="rId2"/>
  </p:sldIdLst>
  <p:sldSz cx="14630400" cy="8229600"/>
  <p:notesSz cx="6799263" cy="9929813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/>
  <p:cmAuthor id="2" name="Mike Bevil" initials="MB" lastIdx="9" clrIdx="1"/>
  <p:cmAuthor id="3" name="Mike Bevil" initials="MB [2]" lastIdx="1" clrIdx="2"/>
  <p:cmAuthor id="4" name="Mike Bevil" initials="MB [3]" lastIdx="1" clrIdx="3"/>
  <p:cmAuthor id="5" name="Mike Bevil" initials="MB [4]" lastIdx="1" clrIdx="4"/>
  <p:cmAuthor id="6" name="Mike Bevil" initials="MB [5]" lastIdx="1" clrIdx="5"/>
  <p:cmAuthor id="7" name="Mike Bevil" initials="MB [6]" lastIdx="1" clrIdx="6"/>
  <p:cmAuthor id="8" name="Mike Bevil" initials="MB [7]" lastIdx="1" clrIdx="7"/>
  <p:cmAuthor id="9" name="Mike Bevil" initials="MB [3] [2]" lastIdx="1" clrIdx="8"/>
  <p:cmAuthor id="10" name="Mike Bevil" initials="MB [8]" lastIdx="1" clrIdx="9"/>
  <p:cmAuthor id="11" name="Mike Bevil" initials="MB [9]" lastIdx="1" clrIdx="10"/>
  <p:cmAuthor id="12" name="Mike Bevil" initials="MB [10]" lastIdx="1" clrIdx="11"/>
  <p:cmAuthor id="13" name="Mike Bevil" initials="MB [11]" lastIdx="1" clrIdx="12"/>
  <p:cmAuthor id="14" name="Mike Bevil" initials="MB [12]" lastIdx="1" clrIdx="13"/>
  <p:cmAuthor id="15" name="Mike Bevil" initials="MB [7] [2]" lastIdx="1" clrIdx="14"/>
  <p:cmAuthor id="16" name="Mike Bevil" initials="MB [7] [3]" lastIdx="1" clrIdx="15"/>
  <p:cmAuthor id="17" name="Biren Gandhi" initials="BG" lastIdx="5" clrIdx="16">
    <p:extLst>
      <p:ext uri="{19B8F6BF-5375-455C-9EA6-DF929625EA0E}">
        <p15:presenceInfo xmlns:p15="http://schemas.microsoft.com/office/powerpoint/2012/main" userId="Biren Gandhi" providerId="None"/>
      </p:ext>
    </p:extLst>
  </p:cmAuthor>
  <p:cmAuthor id="18" name="Rachel Derowitsch" initials="RD" lastIdx="12" clrIdx="17">
    <p:extLst>
      <p:ext uri="{19B8F6BF-5375-455C-9EA6-DF929625EA0E}">
        <p15:presenceInfo xmlns:p15="http://schemas.microsoft.com/office/powerpoint/2012/main" userId="S::rderowitsch@us.ibm.com::9fcd9998-d250-441f-805f-a5782948cf57" providerId="AD"/>
      </p:ext>
    </p:extLst>
  </p:cmAuthor>
  <p:cmAuthor id="19" name="Marcos Nyssens" initials="MN" lastIdx="2" clrIdx="18">
    <p:extLst>
      <p:ext uri="{19B8F6BF-5375-455C-9EA6-DF929625EA0E}">
        <p15:presenceInfo xmlns:p15="http://schemas.microsoft.com/office/powerpoint/2012/main" userId="S::mnyssens@br.ibm.com::b4fbee74-d3b9-4786-aebf-f073340d795d" providerId="AD"/>
      </p:ext>
    </p:extLst>
  </p:cmAuthor>
  <p:cmAuthor id="20" name="Kimberly Morick" initials="KM" lastIdx="2" clrIdx="19">
    <p:extLst>
      <p:ext uri="{19B8F6BF-5375-455C-9EA6-DF929625EA0E}">
        <p15:presenceInfo xmlns:p15="http://schemas.microsoft.com/office/powerpoint/2012/main" userId="S::kimberly.e.morick@us.ibm.com::cb27574c-b3fe-475a-8207-b0b5f95262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D7306D"/>
    <a:srgbClr val="FFFFFF"/>
    <a:srgbClr val="0146CA"/>
    <a:srgbClr val="E5B089"/>
    <a:srgbClr val="0F6DFF"/>
    <a:srgbClr val="B3FCF9"/>
    <a:srgbClr val="E1FFF2"/>
    <a:srgbClr val="000000"/>
    <a:srgbClr val="B2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9" autoAdjust="0"/>
    <p:restoredTop sz="93792" autoAdjust="0"/>
  </p:normalViewPr>
  <p:slideViewPr>
    <p:cSldViewPr snapToObjects="1">
      <p:cViewPr varScale="1">
        <p:scale>
          <a:sx n="89" d="100"/>
          <a:sy n="89" d="100"/>
        </p:scale>
        <p:origin x="121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80" d="100"/>
          <a:sy n="80" d="100"/>
        </p:scale>
        <p:origin x="31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A1D4-C2F1-4FBA-9F37-B87A976340E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01E57-0ADC-4285-9663-DD3D73EB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2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5288BB53-F264-D84E-8876-073A512183CA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98D0594-4E60-8F4B-8226-C705B9469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8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D0594-4E60-8F4B-8226-C705B94694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1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770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2578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271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333" r:id="rId1"/>
  </p:sldLayoutIdLst>
  <p:txStyles>
    <p:titleStyle>
      <a:lvl1pPr algn="l" defTabSz="1097236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36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590" indent="-228590" algn="l" defTabSz="1097236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182" indent="-228590" algn="l" defTabSz="1097236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772" indent="-228590" algn="l" defTabSz="1097236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364" indent="-228590" algn="l" defTabSz="1097236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399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017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636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254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18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36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54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72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91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08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26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945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EB1496-3C16-14B7-7149-133C7EB88435}"/>
              </a:ext>
            </a:extLst>
          </p:cNvPr>
          <p:cNvSpPr txBox="1"/>
          <p:nvPr/>
        </p:nvSpPr>
        <p:spPr>
          <a:xfrm>
            <a:off x="162224" y="6770458"/>
            <a:ext cx="11121835" cy="963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9144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1097208">
              <a:defRPr sz="1920" b="1">
                <a:solidFill>
                  <a:srgbClr val="0070C0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b="0" dirty="0" err="1">
                <a:latin typeface="+mn-lt"/>
              </a:rPr>
              <a:t>Fybrik</a:t>
            </a:r>
            <a:r>
              <a:rPr lang="en-US" sz="2000" b="0" dirty="0">
                <a:latin typeface="+mn-lt"/>
              </a:rPr>
              <a:t> data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67E98-B23F-4D95-FB24-E5C275BE62C9}"/>
              </a:ext>
            </a:extLst>
          </p:cNvPr>
          <p:cNvSpPr txBox="1"/>
          <p:nvPr/>
        </p:nvSpPr>
        <p:spPr>
          <a:xfrm>
            <a:off x="11833656" y="2551027"/>
            <a:ext cx="2401425" cy="155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9144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1097208">
              <a:defRPr sz="1920" b="1">
                <a:solidFill>
                  <a:srgbClr val="0070C0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b="0" dirty="0">
                <a:latin typeface="+mn-lt"/>
              </a:rPr>
              <a:t>Module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C1046-80D1-06EA-911B-92CD167883BE}"/>
              </a:ext>
            </a:extLst>
          </p:cNvPr>
          <p:cNvSpPr txBox="1"/>
          <p:nvPr/>
        </p:nvSpPr>
        <p:spPr>
          <a:xfrm>
            <a:off x="212417" y="2379421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en-US" sz="2000" err="1">
              <a:ea typeface="IBM Plex Sans" charset="0"/>
              <a:cs typeface="IBM Plex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9CD75-326B-02AD-72CD-63D96A99ECBA}"/>
              </a:ext>
            </a:extLst>
          </p:cNvPr>
          <p:cNvSpPr txBox="1"/>
          <p:nvPr/>
        </p:nvSpPr>
        <p:spPr>
          <a:xfrm>
            <a:off x="192516" y="2016110"/>
            <a:ext cx="11121835" cy="4259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9144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1097208">
              <a:defRPr sz="1920" b="1">
                <a:solidFill>
                  <a:srgbClr val="0070C0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b="0" dirty="0">
                <a:latin typeface="+mn-lt"/>
              </a:rPr>
              <a:t>							       </a:t>
            </a:r>
            <a:r>
              <a:rPr lang="en-US" sz="2000" b="0" dirty="0" err="1">
                <a:latin typeface="+mn-lt"/>
              </a:rPr>
              <a:t>Fybrik</a:t>
            </a:r>
            <a:r>
              <a:rPr lang="en-US" sz="2000" b="0" dirty="0">
                <a:latin typeface="+mn-lt"/>
              </a:rPr>
              <a:t> control 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B4705-BBED-D7F2-2CB7-E0013721E21B}"/>
              </a:ext>
            </a:extLst>
          </p:cNvPr>
          <p:cNvSpPr txBox="1"/>
          <p:nvPr/>
        </p:nvSpPr>
        <p:spPr>
          <a:xfrm>
            <a:off x="2025692" y="3038048"/>
            <a:ext cx="8610693" cy="277088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						</a:t>
            </a:r>
            <a:r>
              <a:rPr lang="en-US" sz="2000" dirty="0" err="1">
                <a:solidFill>
                  <a:srgbClr val="0070C0"/>
                </a:solidFill>
              </a:rPr>
              <a:t>Fybrik</a:t>
            </a:r>
            <a:r>
              <a:rPr lang="en-US" sz="2000" dirty="0">
                <a:solidFill>
                  <a:srgbClr val="0070C0"/>
                </a:solidFill>
              </a:rPr>
              <a:t> manager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9CA74-1D44-96C7-6D40-8461F2A53E7A}"/>
              </a:ext>
            </a:extLst>
          </p:cNvPr>
          <p:cNvSpPr txBox="1"/>
          <p:nvPr/>
        </p:nvSpPr>
        <p:spPr>
          <a:xfrm>
            <a:off x="2499160" y="3717186"/>
            <a:ext cx="7854132" cy="679531"/>
          </a:xfrm>
          <a:prstGeom prst="rect">
            <a:avLst/>
          </a:prstGeom>
          <a:solidFill>
            <a:srgbClr val="0070C0"/>
          </a:solidFill>
          <a:ln w="38100">
            <a:solidFill>
              <a:srgbClr val="52525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err="1">
                <a:solidFill>
                  <a:schemeClr val="bg2"/>
                </a:solidFill>
              </a:rPr>
              <a:t>Fybrik</a:t>
            </a:r>
            <a:r>
              <a:rPr lang="en-US" sz="2400" dirty="0">
                <a:solidFill>
                  <a:schemeClr val="bg2"/>
                </a:solidFill>
              </a:rPr>
              <a:t> core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75F456-E389-00C4-51EC-6917158EBD42}"/>
              </a:ext>
            </a:extLst>
          </p:cNvPr>
          <p:cNvSpPr txBox="1"/>
          <p:nvPr/>
        </p:nvSpPr>
        <p:spPr>
          <a:xfrm>
            <a:off x="4277404" y="4730753"/>
            <a:ext cx="4107267" cy="679531"/>
          </a:xfrm>
          <a:prstGeom prst="rect">
            <a:avLst/>
          </a:prstGeom>
          <a:solidFill>
            <a:srgbClr val="0070C0"/>
          </a:solidFill>
          <a:ln w="38100">
            <a:solidFill>
              <a:srgbClr val="52525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Blueprint Controller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EDA8D2-8130-4ECE-9EBB-A98A7A9C7E18}"/>
              </a:ext>
            </a:extLst>
          </p:cNvPr>
          <p:cNvSpPr txBox="1"/>
          <p:nvPr/>
        </p:nvSpPr>
        <p:spPr>
          <a:xfrm>
            <a:off x="629372" y="265489"/>
            <a:ext cx="22108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/>
              <a:t>Credential 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F9251-AD4A-86B7-93EE-4A648A188B39}"/>
              </a:ext>
            </a:extLst>
          </p:cNvPr>
          <p:cNvSpPr txBox="1"/>
          <p:nvPr/>
        </p:nvSpPr>
        <p:spPr>
          <a:xfrm>
            <a:off x="3841295" y="265489"/>
            <a:ext cx="15311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/>
              <a:t>Data Catalog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0F7C99-D42C-1EC0-FBFB-F8EEAF158A8D}"/>
              </a:ext>
            </a:extLst>
          </p:cNvPr>
          <p:cNvSpPr txBox="1"/>
          <p:nvPr/>
        </p:nvSpPr>
        <p:spPr>
          <a:xfrm>
            <a:off x="192516" y="831198"/>
            <a:ext cx="3109513" cy="100921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rgbClr val="52525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D35528-8751-E594-F609-308A2356BD19}"/>
              </a:ext>
            </a:extLst>
          </p:cNvPr>
          <p:cNvGrpSpPr/>
          <p:nvPr/>
        </p:nvGrpSpPr>
        <p:grpSpPr>
          <a:xfrm>
            <a:off x="10377447" y="3058874"/>
            <a:ext cx="3669805" cy="954969"/>
            <a:chOff x="-1458903" y="1524277"/>
            <a:chExt cx="3743767" cy="937534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A038DA30-6E7A-3B19-AECD-DB8C0347E08D}"/>
                </a:ext>
              </a:extLst>
            </p:cNvPr>
            <p:cNvSpPr/>
            <p:nvPr/>
          </p:nvSpPr>
          <p:spPr>
            <a:xfrm>
              <a:off x="234303" y="1524277"/>
              <a:ext cx="1684801" cy="571774"/>
            </a:xfrm>
            <a:prstGeom prst="hexagon">
              <a:avLst/>
            </a:prstGeom>
            <a:solidFill>
              <a:schemeClr val="bg2"/>
            </a:solidFill>
            <a:ln w="38100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8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24D2D3BC-9592-95E3-7056-CE402C69A34B}"/>
                </a:ext>
              </a:extLst>
            </p:cNvPr>
            <p:cNvSpPr/>
            <p:nvPr/>
          </p:nvSpPr>
          <p:spPr>
            <a:xfrm>
              <a:off x="417183" y="1707157"/>
              <a:ext cx="1684801" cy="571774"/>
            </a:xfrm>
            <a:prstGeom prst="hexagon">
              <a:avLst/>
            </a:prstGeom>
            <a:solidFill>
              <a:schemeClr val="bg2"/>
            </a:solidFill>
            <a:ln w="38100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8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8CC28463-23C2-E578-1E39-736AE603B2BE}"/>
                </a:ext>
              </a:extLst>
            </p:cNvPr>
            <p:cNvSpPr/>
            <p:nvPr/>
          </p:nvSpPr>
          <p:spPr>
            <a:xfrm>
              <a:off x="600063" y="1890037"/>
              <a:ext cx="1684801" cy="571774"/>
            </a:xfrm>
            <a:prstGeom prst="hexagon">
              <a:avLst/>
            </a:prstGeom>
            <a:solidFill>
              <a:schemeClr val="bg2"/>
            </a:solidFill>
            <a:ln w="38100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Module yaml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4A4B80B-2132-18DB-FE11-51D3A4B71496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 flipH="1">
              <a:off x="-1458903" y="2175924"/>
              <a:ext cx="2058966" cy="270305"/>
            </a:xfrm>
            <a:prstGeom prst="straightConnector1">
              <a:avLst/>
            </a:prstGeom>
            <a:ln w="38100">
              <a:solidFill>
                <a:srgbClr val="D730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1C5514AD-F9A9-4E21-A2D5-8705A8238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-102465" r="-1"/>
            <a:stretch/>
          </p:blipFill>
          <p:spPr>
            <a:xfrm>
              <a:off x="1520351" y="2019248"/>
              <a:ext cx="625102" cy="345358"/>
            </a:xfrm>
            <a:prstGeom prst="rect">
              <a:avLst/>
            </a:prstGeom>
          </p:spPr>
        </p:pic>
      </p:grpSp>
      <p:sp>
        <p:nvSpPr>
          <p:cNvPr id="59" name="Down Arrow 1023">
            <a:extLst>
              <a:ext uri="{FF2B5EF4-FFF2-40B4-BE49-F238E27FC236}">
                <a16:creationId xmlns:a16="http://schemas.microsoft.com/office/drawing/2014/main" id="{98BB8498-C957-4DF3-4CDE-E42ACA8E05C9}"/>
              </a:ext>
            </a:extLst>
          </p:cNvPr>
          <p:cNvSpPr/>
          <p:nvPr/>
        </p:nvSpPr>
        <p:spPr>
          <a:xfrm>
            <a:off x="5321122" y="6127303"/>
            <a:ext cx="2237726" cy="466238"/>
          </a:xfrm>
          <a:prstGeom prst="down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0C9354-5A60-40AB-DD6E-C0E28168B90A}"/>
              </a:ext>
            </a:extLst>
          </p:cNvPr>
          <p:cNvSpPr txBox="1"/>
          <p:nvPr/>
        </p:nvSpPr>
        <p:spPr>
          <a:xfrm>
            <a:off x="3459335" y="836218"/>
            <a:ext cx="2415878" cy="100921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rgbClr val="52525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A03F60-27E6-99A2-9867-B03C64EDD86C}"/>
              </a:ext>
            </a:extLst>
          </p:cNvPr>
          <p:cNvSpPr txBox="1"/>
          <p:nvPr/>
        </p:nvSpPr>
        <p:spPr>
          <a:xfrm>
            <a:off x="6163176" y="836216"/>
            <a:ext cx="2713924" cy="100534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rgbClr val="52525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2DE4DC-BF2C-0BA9-6951-7B181578F1AF}"/>
              </a:ext>
            </a:extLst>
          </p:cNvPr>
          <p:cNvCxnSpPr>
            <a:cxnSpLocks/>
          </p:cNvCxnSpPr>
          <p:nvPr/>
        </p:nvCxnSpPr>
        <p:spPr>
          <a:xfrm>
            <a:off x="7484889" y="1841561"/>
            <a:ext cx="0" cy="1875625"/>
          </a:xfrm>
          <a:prstGeom prst="straightConnector1">
            <a:avLst/>
          </a:prstGeom>
          <a:ln w="38100">
            <a:solidFill>
              <a:srgbClr val="D730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Hexagon 62">
            <a:extLst>
              <a:ext uri="{FF2B5EF4-FFF2-40B4-BE49-F238E27FC236}">
                <a16:creationId xmlns:a16="http://schemas.microsoft.com/office/drawing/2014/main" id="{37212FB4-D8EA-B62E-69BB-2FB9224C72C2}"/>
              </a:ext>
            </a:extLst>
          </p:cNvPr>
          <p:cNvSpPr/>
          <p:nvPr/>
        </p:nvSpPr>
        <p:spPr>
          <a:xfrm>
            <a:off x="6426226" y="2253310"/>
            <a:ext cx="2117327" cy="491870"/>
          </a:xfrm>
          <a:prstGeom prst="hexagon">
            <a:avLst/>
          </a:prstGeom>
          <a:solidFill>
            <a:schemeClr val="bg2"/>
          </a:solidFill>
          <a:ln w="381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Policy Manager Connector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E3CCD4A-3A7A-8379-89BA-4891089F9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4667274" y="1845433"/>
            <a:ext cx="0" cy="1871753"/>
          </a:xfrm>
          <a:prstGeom prst="straightConnector1">
            <a:avLst/>
          </a:prstGeom>
          <a:ln w="38100">
            <a:solidFill>
              <a:srgbClr val="D730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Hexagon 64">
            <a:extLst>
              <a:ext uri="{FF2B5EF4-FFF2-40B4-BE49-F238E27FC236}">
                <a16:creationId xmlns:a16="http://schemas.microsoft.com/office/drawing/2014/main" id="{9EAA1D2D-E365-6231-8F90-FE1D62861CAA}"/>
              </a:ext>
            </a:extLst>
          </p:cNvPr>
          <p:cNvSpPr/>
          <p:nvPr/>
        </p:nvSpPr>
        <p:spPr>
          <a:xfrm>
            <a:off x="3646838" y="2236159"/>
            <a:ext cx="2117327" cy="526174"/>
          </a:xfrm>
          <a:prstGeom prst="hexagon">
            <a:avLst/>
          </a:prstGeom>
          <a:solidFill>
            <a:schemeClr val="bg2"/>
          </a:solidFill>
          <a:ln w="381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Catalog Connector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4511BCF-E72A-5557-5BB3-35C931866D2B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746222" y="1840413"/>
            <a:ext cx="1051" cy="4855602"/>
          </a:xfrm>
          <a:prstGeom prst="straightConnector1">
            <a:avLst/>
          </a:prstGeom>
          <a:ln w="38100">
            <a:solidFill>
              <a:srgbClr val="D730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exagon 66">
            <a:extLst>
              <a:ext uri="{FF2B5EF4-FFF2-40B4-BE49-F238E27FC236}">
                <a16:creationId xmlns:a16="http://schemas.microsoft.com/office/drawing/2014/main" id="{C910DC87-D608-B339-41C3-4038DE5BEC82}"/>
              </a:ext>
            </a:extLst>
          </p:cNvPr>
          <p:cNvSpPr/>
          <p:nvPr/>
        </p:nvSpPr>
        <p:spPr>
          <a:xfrm>
            <a:off x="688608" y="2253559"/>
            <a:ext cx="2117327" cy="491371"/>
          </a:xfrm>
          <a:prstGeom prst="hexagon">
            <a:avLst/>
          </a:prstGeom>
          <a:solidFill>
            <a:schemeClr val="bg2"/>
          </a:solidFill>
          <a:ln w="381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Vault REST API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577D62-CE6D-CB49-07FD-226ADA559A48}"/>
              </a:ext>
            </a:extLst>
          </p:cNvPr>
          <p:cNvSpPr txBox="1"/>
          <p:nvPr/>
        </p:nvSpPr>
        <p:spPr>
          <a:xfrm>
            <a:off x="8630718" y="3787192"/>
            <a:ext cx="1554573" cy="518330"/>
          </a:xfrm>
          <a:prstGeom prst="rect">
            <a:avLst/>
          </a:prstGeom>
          <a:solidFill>
            <a:srgbClr val="0070C0"/>
          </a:solidFill>
          <a:ln w="38100">
            <a:solidFill>
              <a:srgbClr val="52525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Optimizer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F7D77AB-C3A6-9B6B-B6CF-01B3EBD5F9F2}"/>
              </a:ext>
            </a:extLst>
          </p:cNvPr>
          <p:cNvGrpSpPr/>
          <p:nvPr/>
        </p:nvGrpSpPr>
        <p:grpSpPr>
          <a:xfrm>
            <a:off x="10377448" y="4119312"/>
            <a:ext cx="3932329" cy="1105739"/>
            <a:chOff x="-1319596" y="1592644"/>
            <a:chExt cx="3918540" cy="1085551"/>
          </a:xfrm>
        </p:grpSpPr>
        <p:sp>
          <p:nvSpPr>
            <p:cNvPr id="74" name="Hexagon 73">
              <a:extLst>
                <a:ext uri="{FF2B5EF4-FFF2-40B4-BE49-F238E27FC236}">
                  <a16:creationId xmlns:a16="http://schemas.microsoft.com/office/drawing/2014/main" id="{2E039F56-87CB-BBEB-B0A4-10DA14BD428E}"/>
                </a:ext>
              </a:extLst>
            </p:cNvPr>
            <p:cNvSpPr/>
            <p:nvPr/>
          </p:nvSpPr>
          <p:spPr>
            <a:xfrm>
              <a:off x="131506" y="1975936"/>
              <a:ext cx="2467438" cy="702259"/>
            </a:xfrm>
            <a:prstGeom prst="hexagon">
              <a:avLst/>
            </a:prstGeom>
            <a:solidFill>
              <a:schemeClr val="bg2"/>
            </a:solidFill>
            <a:ln w="38100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CSP solver (e.g., 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Google OR-Tools)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50FF74E-1E57-59D3-930C-06ECE39D1EF4}"/>
                </a:ext>
              </a:extLst>
            </p:cNvPr>
            <p:cNvCxnSpPr>
              <a:cxnSpLocks/>
              <a:stCxn id="74" idx="3"/>
            </p:cNvCxnSpPr>
            <p:nvPr/>
          </p:nvCxnSpPr>
          <p:spPr>
            <a:xfrm flipH="1" flipV="1">
              <a:off x="-1319596" y="1592644"/>
              <a:ext cx="1451103" cy="734422"/>
            </a:xfrm>
            <a:prstGeom prst="straightConnector1">
              <a:avLst/>
            </a:prstGeom>
            <a:ln w="38100">
              <a:solidFill>
                <a:srgbClr val="D730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D42667F-9807-130B-39F6-423F2FDB3ED0}"/>
              </a:ext>
            </a:extLst>
          </p:cNvPr>
          <p:cNvSpPr txBox="1"/>
          <p:nvPr/>
        </p:nvSpPr>
        <p:spPr>
          <a:xfrm>
            <a:off x="1392528" y="1082173"/>
            <a:ext cx="1361286" cy="197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5000"/>
              </a:lnSpc>
              <a:spcBef>
                <a:spcPts val="1000"/>
              </a:spcBef>
            </a:pPr>
            <a:r>
              <a:rPr lang="en-IL" sz="14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</a:t>
            </a:r>
            <a:r>
              <a:rPr lang="en-US" sz="14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OpenMetaData</a:t>
            </a:r>
            <a:endParaRPr lang="en-IL" sz="1400" dirty="0">
              <a:solidFill>
                <a:schemeClr val="bg2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340723-4D77-EB62-7713-9C1F55F2E87E}"/>
              </a:ext>
            </a:extLst>
          </p:cNvPr>
          <p:cNvSpPr txBox="1"/>
          <p:nvPr/>
        </p:nvSpPr>
        <p:spPr>
          <a:xfrm>
            <a:off x="800676" y="1064458"/>
            <a:ext cx="690191" cy="2325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5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Vault</a:t>
            </a:r>
            <a:endParaRPr lang="en-IL" sz="1400" dirty="0">
              <a:solidFill>
                <a:schemeClr val="bg2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72F5FF2-0B99-DB26-DE28-E15FF00B8DA3}"/>
              </a:ext>
            </a:extLst>
          </p:cNvPr>
          <p:cNvCxnSpPr>
            <a:cxnSpLocks/>
          </p:cNvCxnSpPr>
          <p:nvPr/>
        </p:nvCxnSpPr>
        <p:spPr>
          <a:xfrm>
            <a:off x="192516" y="1454620"/>
            <a:ext cx="3109513" cy="0"/>
          </a:xfrm>
          <a:prstGeom prst="line">
            <a:avLst/>
          </a:prstGeom>
          <a:ln w="190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D10D425-907F-4955-EBFE-6AEE37A882AF}"/>
              </a:ext>
            </a:extLst>
          </p:cNvPr>
          <p:cNvCxnSpPr>
            <a:cxnSpLocks/>
          </p:cNvCxnSpPr>
          <p:nvPr/>
        </p:nvCxnSpPr>
        <p:spPr>
          <a:xfrm flipV="1">
            <a:off x="868223" y="829536"/>
            <a:ext cx="0" cy="625083"/>
          </a:xfrm>
          <a:prstGeom prst="line">
            <a:avLst/>
          </a:prstGeom>
          <a:ln w="190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3719A80-DF26-5311-E938-62287F166375}"/>
              </a:ext>
            </a:extLst>
          </p:cNvPr>
          <p:cNvCxnSpPr>
            <a:cxnSpLocks/>
          </p:cNvCxnSpPr>
          <p:nvPr/>
        </p:nvCxnSpPr>
        <p:spPr>
          <a:xfrm flipV="1">
            <a:off x="1387612" y="861218"/>
            <a:ext cx="0" cy="593402"/>
          </a:xfrm>
          <a:prstGeom prst="line">
            <a:avLst/>
          </a:prstGeom>
          <a:ln w="190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DF0BB39-E09E-7958-7AB7-D6209CCE7562}"/>
              </a:ext>
            </a:extLst>
          </p:cNvPr>
          <p:cNvSpPr txBox="1"/>
          <p:nvPr/>
        </p:nvSpPr>
        <p:spPr>
          <a:xfrm>
            <a:off x="136577" y="954430"/>
            <a:ext cx="748344" cy="452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5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K8s</a:t>
            </a:r>
            <a:br>
              <a:rPr lang="en-US" sz="1400" dirty="0">
                <a:solidFill>
                  <a:schemeClr val="bg2"/>
                </a:solidFill>
                <a:ea typeface="IBM Plex Sans" charset="0"/>
                <a:cs typeface="IBM Plex Sans" charset="0"/>
              </a:rPr>
            </a:br>
            <a:r>
              <a:rPr lang="en-US" sz="14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secrets</a:t>
            </a:r>
            <a:endParaRPr lang="en-IL" sz="1400" dirty="0">
              <a:solidFill>
                <a:schemeClr val="bg2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790DA84-0B2E-5337-6490-BC260AD139FE}"/>
              </a:ext>
            </a:extLst>
          </p:cNvPr>
          <p:cNvSpPr txBox="1"/>
          <p:nvPr/>
        </p:nvSpPr>
        <p:spPr>
          <a:xfrm>
            <a:off x="3138605" y="6975249"/>
            <a:ext cx="5021178" cy="584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9144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1097208">
              <a:defRPr sz="1920" b="1">
                <a:solidFill>
                  <a:srgbClr val="0070C0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b="0" dirty="0">
                <a:latin typeface="+mn-lt"/>
              </a:rPr>
              <a:t>Modules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0F93F8E7-781B-0BA1-71AC-776D420027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02465" r="-1"/>
          <a:stretch/>
        </p:blipFill>
        <p:spPr>
          <a:xfrm>
            <a:off x="4358228" y="7142971"/>
            <a:ext cx="568016" cy="326097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DC706104-1DA9-A56C-EE6F-00BCEC87E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4353" y="7041114"/>
            <a:ext cx="441330" cy="512985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DDAB1ACA-E86A-2B0E-4C2D-0F3A031F84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25736" y="6975249"/>
            <a:ext cx="550570" cy="63995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E27D63C-0375-7E58-F094-C2E6AEE45C1B}"/>
              </a:ext>
            </a:extLst>
          </p:cNvPr>
          <p:cNvSpPr txBox="1"/>
          <p:nvPr/>
        </p:nvSpPr>
        <p:spPr>
          <a:xfrm>
            <a:off x="3022279" y="917965"/>
            <a:ext cx="2359891" cy="343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5000"/>
              </a:lnSpc>
              <a:spcBef>
                <a:spcPts val="1000"/>
              </a:spcBef>
            </a:pPr>
            <a:r>
              <a:rPr lang="en-IL" sz="16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OpenMetaData</a:t>
            </a:r>
            <a:endParaRPr lang="en-IL" sz="1600" dirty="0">
              <a:solidFill>
                <a:schemeClr val="bg2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6126F37-1D7A-1521-3B37-ECED02D94E67}"/>
              </a:ext>
            </a:extLst>
          </p:cNvPr>
          <p:cNvSpPr txBox="1"/>
          <p:nvPr/>
        </p:nvSpPr>
        <p:spPr>
          <a:xfrm>
            <a:off x="3482051" y="1323846"/>
            <a:ext cx="2359891" cy="343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Watson</a:t>
            </a:r>
            <a:br>
              <a:rPr lang="en-US" sz="1600" dirty="0">
                <a:solidFill>
                  <a:schemeClr val="bg2"/>
                </a:solidFill>
              </a:rPr>
            </a:br>
            <a:r>
              <a:rPr lang="en-US" sz="1600" dirty="0">
                <a:solidFill>
                  <a:schemeClr val="bg2"/>
                </a:solidFill>
              </a:rPr>
              <a:t>Knowledge Catalog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AD372A-61AD-84C0-BE50-CC992149A917}"/>
              </a:ext>
            </a:extLst>
          </p:cNvPr>
          <p:cNvSpPr txBox="1"/>
          <p:nvPr/>
        </p:nvSpPr>
        <p:spPr>
          <a:xfrm>
            <a:off x="4207396" y="933694"/>
            <a:ext cx="2359891" cy="343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5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Egeria</a:t>
            </a:r>
            <a:endParaRPr lang="en-IL" sz="1600" dirty="0">
              <a:solidFill>
                <a:schemeClr val="bg2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5C04F0A-E88F-8DDA-17AC-46B04AFAA8EC}"/>
              </a:ext>
            </a:extLst>
          </p:cNvPr>
          <p:cNvCxnSpPr>
            <a:cxnSpLocks/>
          </p:cNvCxnSpPr>
          <p:nvPr/>
        </p:nvCxnSpPr>
        <p:spPr>
          <a:xfrm flipV="1">
            <a:off x="4951281" y="829536"/>
            <a:ext cx="0" cy="470962"/>
          </a:xfrm>
          <a:prstGeom prst="line">
            <a:avLst/>
          </a:prstGeom>
          <a:ln w="190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830DFAE-4D53-CD97-3708-779145CAB210}"/>
              </a:ext>
            </a:extLst>
          </p:cNvPr>
          <p:cNvCxnSpPr>
            <a:cxnSpLocks/>
          </p:cNvCxnSpPr>
          <p:nvPr/>
        </p:nvCxnSpPr>
        <p:spPr>
          <a:xfrm>
            <a:off x="3459335" y="1292310"/>
            <a:ext cx="2415878" cy="0"/>
          </a:xfrm>
          <a:prstGeom prst="line">
            <a:avLst/>
          </a:prstGeom>
          <a:ln w="190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968920F-F6EC-9866-9F29-83CCB3B6E170}"/>
              </a:ext>
            </a:extLst>
          </p:cNvPr>
          <p:cNvCxnSpPr>
            <a:cxnSpLocks/>
          </p:cNvCxnSpPr>
          <p:nvPr/>
        </p:nvCxnSpPr>
        <p:spPr>
          <a:xfrm>
            <a:off x="6163176" y="1290373"/>
            <a:ext cx="2713924" cy="0"/>
          </a:xfrm>
          <a:prstGeom prst="line">
            <a:avLst/>
          </a:prstGeom>
          <a:ln w="190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58CB58-10EA-D5EB-6816-2B9217281060}"/>
              </a:ext>
            </a:extLst>
          </p:cNvPr>
          <p:cNvSpPr txBox="1"/>
          <p:nvPr/>
        </p:nvSpPr>
        <p:spPr>
          <a:xfrm>
            <a:off x="6270827" y="1329699"/>
            <a:ext cx="2359891" cy="343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Watson</a:t>
            </a:r>
            <a:br>
              <a:rPr lang="en-US" sz="1600" dirty="0">
                <a:solidFill>
                  <a:schemeClr val="bg2"/>
                </a:solidFill>
              </a:rPr>
            </a:br>
            <a:r>
              <a:rPr lang="en-US" sz="1600" dirty="0">
                <a:solidFill>
                  <a:schemeClr val="bg2"/>
                </a:solidFill>
              </a:rPr>
              <a:t>Knowledge Catalog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6BC3EDB-BCAA-82A0-5D9A-EAD442B630A6}"/>
              </a:ext>
            </a:extLst>
          </p:cNvPr>
          <p:cNvSpPr txBox="1"/>
          <p:nvPr/>
        </p:nvSpPr>
        <p:spPr>
          <a:xfrm>
            <a:off x="6359904" y="924558"/>
            <a:ext cx="2359891" cy="343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5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bg2"/>
                </a:solidFill>
              </a:rPr>
              <a:t>Open Policy Agent</a:t>
            </a:r>
            <a:endParaRPr lang="en-IL" sz="1600" dirty="0">
              <a:solidFill>
                <a:schemeClr val="bg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978B96A-A7E0-F50C-9FF9-F52C86635DB2}"/>
              </a:ext>
            </a:extLst>
          </p:cNvPr>
          <p:cNvSpPr txBox="1"/>
          <p:nvPr/>
        </p:nvSpPr>
        <p:spPr>
          <a:xfrm>
            <a:off x="868223" y="1533585"/>
            <a:ext cx="1791652" cy="274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5000"/>
              </a:lnSpc>
              <a:spcBef>
                <a:spcPts val="1000"/>
              </a:spcBef>
            </a:pPr>
            <a:r>
              <a:rPr lang="en-IL" sz="16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Vault Server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005E0C4-08E4-7420-C4AB-0B37B9629376}"/>
              </a:ext>
            </a:extLst>
          </p:cNvPr>
          <p:cNvCxnSpPr>
            <a:cxnSpLocks/>
          </p:cNvCxnSpPr>
          <p:nvPr/>
        </p:nvCxnSpPr>
        <p:spPr>
          <a:xfrm flipV="1">
            <a:off x="2737942" y="861218"/>
            <a:ext cx="0" cy="593402"/>
          </a:xfrm>
          <a:prstGeom prst="line">
            <a:avLst/>
          </a:prstGeom>
          <a:ln w="190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808B5F8-89B4-C08B-14C8-0E34FA046E7E}"/>
              </a:ext>
            </a:extLst>
          </p:cNvPr>
          <p:cNvSpPr txBox="1"/>
          <p:nvPr/>
        </p:nvSpPr>
        <p:spPr>
          <a:xfrm>
            <a:off x="2815182" y="1081584"/>
            <a:ext cx="439795" cy="198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IL" sz="14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WKC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9E5ED8D-BD7E-EDC9-67E7-6A362EF5B770}"/>
              </a:ext>
            </a:extLst>
          </p:cNvPr>
          <p:cNvSpPr txBox="1"/>
          <p:nvPr/>
        </p:nvSpPr>
        <p:spPr>
          <a:xfrm>
            <a:off x="6297030" y="113089"/>
            <a:ext cx="244621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Data Governance</a:t>
            </a:r>
          </a:p>
          <a:p>
            <a:pPr algn="ctr"/>
            <a:r>
              <a:rPr lang="en-US" sz="1800" dirty="0"/>
              <a:t>Policy Manager</a:t>
            </a:r>
          </a:p>
        </p:txBody>
      </p:sp>
    </p:spTree>
    <p:extLst>
      <p:ext uri="{BB962C8B-B14F-4D97-AF65-F5344CB8AC3E}">
        <p14:creationId xmlns:p14="http://schemas.microsoft.com/office/powerpoint/2010/main" val="1189939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0_Light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C337D2-65C6-4D65-BB4E-F23517284207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BLACK</Template>
  <TotalTime>42930</TotalTime>
  <Words>85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.AppleSystemUIFont</vt:lpstr>
      <vt:lpstr>Arial</vt:lpstr>
      <vt:lpstr>Arial Regular</vt:lpstr>
      <vt:lpstr>Calibri</vt:lpstr>
      <vt:lpstr>IBM Plex Sans</vt:lpstr>
      <vt:lpstr>LucidaGrande</vt:lpstr>
      <vt:lpstr>10_Light Background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Edward Hanapole</dc:creator>
  <cp:keywords/>
  <dc:description>Designed by Austin J. Nam</dc:description>
  <cp:lastModifiedBy>Arad Halevy</cp:lastModifiedBy>
  <cp:revision>432</cp:revision>
  <cp:lastPrinted>2022-10-24T13:30:56Z</cp:lastPrinted>
  <dcterms:created xsi:type="dcterms:W3CDTF">2021-04-28T13:02:06Z</dcterms:created>
  <dcterms:modified xsi:type="dcterms:W3CDTF">2022-10-30T21:11:23Z</dcterms:modified>
  <cp:category/>
</cp:coreProperties>
</file>