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9" r:id="rId3"/>
    <p:sldId id="256" r:id="rId4"/>
    <p:sldId id="258" r:id="rId5"/>
    <p:sldId id="260" r:id="rId6"/>
    <p:sldId id="262" r:id="rId7"/>
    <p:sldId id="266" r:id="rId8"/>
    <p:sldId id="264" r:id="rId9"/>
    <p:sldId id="268" r:id="rId10"/>
    <p:sldId id="272" r:id="rId11"/>
    <p:sldId id="274" r:id="rId12"/>
    <p:sldId id="273" r:id="rId13"/>
  </p:sldIdLst>
  <p:sldSz cx="12192000" cy="6858000"/>
  <p:notesSz cx="6858000" cy="9144000"/>
  <p:custDataLst>
    <p:tags r:id="rId14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2"/>
    <a:srgbClr val="FFDE7C"/>
    <a:srgbClr val="C7D4ED"/>
    <a:srgbClr val="A0B6E0"/>
    <a:srgbClr val="76B900"/>
    <a:srgbClr val="ED7D31"/>
    <a:srgbClr val="0D3858"/>
    <a:srgbClr val="C1392B"/>
    <a:srgbClr val="43C5DB"/>
    <a:srgbClr val="067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7141F3-9A8E-494A-982D-A8FD2D10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EB6FA7-127F-4D59-8003-11207C874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5B5E54-FD98-495C-9456-06D9337D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8E3B40-0359-46CF-8A55-FC57C984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B23AFC-2D6A-4566-8B52-9A99190E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17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50A7A5-72C3-4153-B512-14C3176E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FD04135-6057-48D2-95F8-2CE5C0376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BD631C-7A3F-4394-8495-83194EC1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C3FDEB-0031-419C-8CEE-21549C9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9FA800-D57F-4216-8771-D7AB85D1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74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8D3A0AB-4C4D-4B16-AAD7-C8C55272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9B2E76E-47FD-4E09-9CA9-64BCB9BB3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9198C0-91E8-44AF-97C7-9102091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C034B5-5D4E-4B27-B107-4F86AD3C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BFB945-908B-4BD3-BE32-21C88002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85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9369C7-622F-4DC0-B180-887794EC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90055B-9E71-406C-9B46-9BDAC6D8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1E4F2F-02EB-4BFB-A7F7-1A1252FC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88B71A-0512-495A-99A7-2BD726CF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7FEB49-F43F-407E-900E-CA2E1B28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97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46DC2C-4FFE-4116-AC0C-5AADB42C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EF7D1C-FF5D-4709-81CD-89264E15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096C08-FE74-4130-970A-157A29A3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AAD9F6-B766-4EA3-BF14-5F600511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8B0FF3-FF6F-4E4E-AAD2-F48B8A5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512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F25233-B592-4640-9AA8-A5E53E33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90B0C27-37A0-41D5-A47C-C35BF80E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782D3E-1CF9-4526-8543-85DC8CF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F9BA1C-A202-4B5E-AB23-4BED3828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8C72F3-A74F-4965-8145-8700B9EF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88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CAB483-841C-4F59-B9EA-C145F771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D48CC9-1A02-4A77-BE0B-9DF21AB2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FB2F456-A4C3-4C24-B64D-7D92A456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1BCD74-DD60-42B8-875C-9CE1176A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042AF9-4377-4C43-BCE1-4126183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C7D5B1-2139-4B58-B0B3-8EAD3118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3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F4DDD8-BEB5-416E-87E2-AA730E81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541EFA-4167-43F5-BB5D-255C1E94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AEF3E7-73B1-4F48-B584-87FB8175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35F54C5-ADDE-4857-A9FC-829CC3E0F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1034522-520B-46E6-845C-2B9BE2F7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E5B9EE-6CD4-4D14-AD56-12557012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5C86CC0-4F67-47FB-A092-8F023B44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28D8CD-5C0C-4A09-BD81-38C0EA3D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17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7FE9C-7106-4901-809F-4BC7E939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139991B-2446-4480-9541-DCA6A69B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5F0471A-2FA1-4E95-88EE-A5884739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6180685-4919-4676-A024-FDF964DC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58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B3CDD5-125D-4EFA-8BFE-A53EB9F6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590A3A1-8114-474A-972F-2E322579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D7D9A2-F34C-4C4F-AF5B-3632B8D5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5836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8434F7-8967-42E5-9CAC-F2EFA6FA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EB86FE-46B5-4DC2-AFE5-5C4C34D1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6F24D31-C8B3-4839-804E-3C07B552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11AC9E-193E-4842-BCF2-FAC18946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65A79F-20BB-465A-9471-F46CF52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9810F0-B8D9-4EDA-AEFF-95DB1731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31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34BBE0-88A0-49F0-B4A2-0D60A18C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ED35CF-1B8D-4450-BF09-B9701D8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EDECCC-DEF1-4AB6-93E3-8230C9CF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08D521-A0B7-4027-A0FE-783AD883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8BD606-18FC-4B63-A978-91FF973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EDB0A-1310-4DEB-9787-001CF875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A023570-43A0-4404-A2B8-AA55E9BED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92FB43F-88BA-4792-A6D8-A8BFCA02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BF8509-4089-496C-B782-66390D5D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DC0AF8-E1CF-48C8-A77D-3455F982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23CC50-CF93-4B94-87AE-107A8F31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93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FE62A6-B22E-4980-BA72-834BBC4C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B4BB34-9145-40C9-8284-F12B6EE8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C28510-4743-4D1D-B350-FEB352C8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4EB5CB-9AA1-432C-9846-65ECEBE1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97286D-2ECD-4CFC-88C4-3E7F80FB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694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6656FE-9F84-43A1-B95E-FB9763A05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9E65F1-0E56-4C01-9332-A2F5DC8E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CA87B4-07EE-40AC-9174-FB052CDE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10EF01-99E0-440B-B550-2A1B0EE6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63ABDB-8E27-4923-84E1-DFB6A3A5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90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A1052B-A9D9-4FBA-8960-25468652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957EE4-72C8-4E1D-A602-52F3D49C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8DF4E6-2442-4B86-8FA0-536FCF14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ED5698-7E70-404C-BB40-6BBBE85A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7101C9-65FA-4761-BB6D-FFCA4112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68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836C0E-440A-40BF-B1DA-5519907E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1B62DB-38DA-4E97-84A0-5681DBE1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3103C8-33BA-4B87-9897-49DDD8C6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F705EB-0D1E-4810-833C-7059CA46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9AC1BB-B419-489A-A72B-00C15D8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9B9297-AFBF-41DC-9921-7553FA1F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87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EAF7F9-B1A6-44B8-8F67-A78F9494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CCBAA9-9BFC-4FDF-8325-81DFBBFDC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B953F4C-B960-4676-B894-5D27DE8F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5007734-185F-4719-A489-4E7E77E1E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9E05A0-C521-4713-A896-4F3893F36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2909092-501E-4263-9536-BCF4C4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599EB1-3CAE-4C24-A10C-EA5B4A00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50AE768-565E-455E-88D3-6CFE9C3C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01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2BD0AD-D86B-41FE-9779-AAE150E0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2787B73-4475-41B2-AFF3-758CF0E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EBFA78-B44E-485B-83E6-D736B8B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D0256AC-0D4D-488E-8AC1-AF457F84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7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2255BE-3182-4040-8F32-8C23725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79E9D9-6B3C-4154-8EAF-A4CAF6F5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C5E713-4560-4BA8-8F53-F878C426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5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BE686-F469-4139-8C2A-F8DAF7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EA7CD7-8FEE-48EA-9FEA-63539BE9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5B198A-571B-49B5-8AFC-5D194A80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8EFF13-E9FC-4690-ABFA-2CCBF219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DDD8B5-0D90-4E58-B16C-080B75DE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57F3CF-D569-4F37-AA0C-9734805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9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0250DB-FFC2-4650-95C0-095F1725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6972B9D-7703-4EE0-866D-B4E8B720F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3E1CA0-427D-47A5-92E8-6BB6814B0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6449BD-0BFE-44AB-A260-581F947C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DDE8B5-702F-4296-B86D-580595FE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489162-59E8-4018-A1BD-47196D5E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7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FAC32E1-1884-4EEF-B3A9-6C6B298E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E68712-02C6-4540-847E-42C05ECA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4EFC6F-B7BC-444B-B93B-94DE82D2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4A68-FE88-466A-BAD4-CC1044703BEF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647BFC-04FF-48A8-B932-4C045E40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70F10F-527C-4FF3-8EA1-F6C8D43C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2030-F36B-49A4-8528-6573B1465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65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BE8CE9D-082F-42E1-B2D2-B41C3BF9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511AAC-A849-48EC-B098-47012320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AF65CD-46DB-4D7B-ACB2-C184DCA7C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774B-D79B-4ECC-9E1E-0F06F09B8E8B}" type="datetimeFigureOut">
              <a:rPr lang="he-IL" smtClean="0"/>
              <a:t>ו'/סיון/תשפ"ב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601FD4-5094-42CC-8134-0C86D9425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71C803-576A-4A0C-B3B8-680A66F3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742F-38FA-441C-A158-04947A6BEC5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2CF07D8-834E-4E7F-9C0C-2FCFAE0A62CD}"/>
              </a:ext>
            </a:extLst>
          </p:cNvPr>
          <p:cNvSpPr/>
          <p:nvPr userDrawn="1"/>
        </p:nvSpPr>
        <p:spPr>
          <a:xfrm>
            <a:off x="149285" y="6169709"/>
            <a:ext cx="2879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3600" i="1" cap="none" spc="0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D3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Super</a:t>
            </a:r>
            <a:r>
              <a:rPr lang="en-US" sz="3600" i="1" cap="none" spc="0" dirty="0">
                <a:ln w="10160">
                  <a:solidFill>
                    <a:srgbClr val="9CBD3A"/>
                  </a:solidFill>
                  <a:prstDash val="solid"/>
                </a:ln>
                <a:solidFill>
                  <a:srgbClr val="9CBD3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Quick</a:t>
            </a:r>
            <a:endParaRPr lang="he-IL" sz="3600" i="1" cap="none" spc="0" dirty="0">
              <a:ln w="10160">
                <a:solidFill>
                  <a:srgbClr val="9CBD3A"/>
                </a:solidFill>
                <a:prstDash val="solid"/>
              </a:ln>
              <a:solidFill>
                <a:srgbClr val="9CBD3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66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2E10D102-C6D9-4A0E-A858-49BEDB86F729}"/>
              </a:ext>
            </a:extLst>
          </p:cNvPr>
          <p:cNvGrpSpPr/>
          <p:nvPr/>
        </p:nvGrpSpPr>
        <p:grpSpPr>
          <a:xfrm>
            <a:off x="0" y="523189"/>
            <a:ext cx="12192000" cy="6334811"/>
            <a:chOff x="0" y="523189"/>
            <a:chExt cx="12192000" cy="6334811"/>
          </a:xfrm>
        </p:grpSpPr>
        <p:pic>
          <p:nvPicPr>
            <p:cNvPr id="2062" name="Picture 14" descr="Grocery food store with shopping basket sale Vector Image">
              <a:extLst>
                <a:ext uri="{FF2B5EF4-FFF2-40B4-BE49-F238E27FC236}">
                  <a16:creationId xmlns:a16="http://schemas.microsoft.com/office/drawing/2014/main" id="{3301B9EF-BA61-4332-9B72-E97CDE072E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46" b="20747"/>
            <a:stretch/>
          </p:blipFill>
          <p:spPr bwMode="auto">
            <a:xfrm>
              <a:off x="0" y="523189"/>
              <a:ext cx="12192000" cy="6334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61C9A2-C525-44A2-9326-9AD3001C59BB}"/>
                </a:ext>
              </a:extLst>
            </p:cNvPr>
            <p:cNvSpPr/>
            <p:nvPr/>
          </p:nvSpPr>
          <p:spPr>
            <a:xfrm>
              <a:off x="7635712" y="1527337"/>
              <a:ext cx="4147794" cy="640827"/>
            </a:xfrm>
            <a:prstGeom prst="rect">
              <a:avLst/>
            </a:prstGeom>
            <a:solidFill>
              <a:srgbClr val="FEF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D69F55C6-9D45-4D14-B2DC-33CA6AB735CD}"/>
                </a:ext>
              </a:extLst>
            </p:cNvPr>
            <p:cNvSpPr/>
            <p:nvPr/>
          </p:nvSpPr>
          <p:spPr>
            <a:xfrm>
              <a:off x="7635712" y="2960310"/>
              <a:ext cx="4147794" cy="3072845"/>
            </a:xfrm>
            <a:prstGeom prst="rect">
              <a:avLst/>
            </a:prstGeom>
            <a:solidFill>
              <a:srgbClr val="FEF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" name="מלבן 4">
            <a:extLst>
              <a:ext uri="{FF2B5EF4-FFF2-40B4-BE49-F238E27FC236}">
                <a16:creationId xmlns:a16="http://schemas.microsoft.com/office/drawing/2014/main" id="{274818E1-F6CC-4803-8FA0-3A1957AC15C7}"/>
              </a:ext>
            </a:extLst>
          </p:cNvPr>
          <p:cNvSpPr/>
          <p:nvPr/>
        </p:nvSpPr>
        <p:spPr>
          <a:xfrm>
            <a:off x="6814893" y="3260091"/>
            <a:ext cx="544240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MEETS</a:t>
            </a:r>
            <a:r>
              <a:rPr lang="en-US" sz="6600" b="1" i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600" b="1" i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BCD7D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r>
              <a:rPr lang="en-US" sz="6600" b="1" i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6600" b="1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NEEDS</a:t>
            </a:r>
            <a:endParaRPr lang="he-IL" sz="6600" b="1" cap="none" spc="0" dirty="0">
              <a:ln w="10160">
                <a:solidFill>
                  <a:schemeClr val="bg2">
                    <a:lumMod val="10000"/>
                  </a:schemeClr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4DD59AF-2E16-48F5-B2C5-BCDE3D24CB9B}"/>
              </a:ext>
            </a:extLst>
          </p:cNvPr>
          <p:cNvSpPr txBox="1"/>
          <p:nvPr/>
        </p:nvSpPr>
        <p:spPr>
          <a:xfrm>
            <a:off x="7303546" y="2410310"/>
            <a:ext cx="4282179" cy="400110"/>
          </a:xfrm>
          <a:prstGeom prst="rect">
            <a:avLst/>
          </a:prstGeom>
          <a:solidFill>
            <a:srgbClr val="C2DEE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000" dirty="0">
                <a:latin typeface="+mj-lt"/>
              </a:rPr>
              <a:t>WHEN</a:t>
            </a:r>
            <a:r>
              <a:rPr lang="en-US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ONLINE GROCERIES SHOPPING</a:t>
            </a:r>
            <a:endParaRPr lang="he-IL" dirty="0">
              <a:latin typeface="+mj-lt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51A883F-1EAD-47D1-80D8-DD7C5FC997EC}"/>
              </a:ext>
            </a:extLst>
          </p:cNvPr>
          <p:cNvSpPr/>
          <p:nvPr/>
        </p:nvSpPr>
        <p:spPr>
          <a:xfrm>
            <a:off x="7442325" y="1104715"/>
            <a:ext cx="400462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i="1" cap="none" spc="0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D3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Super</a:t>
            </a:r>
            <a:r>
              <a:rPr lang="en-US" sz="6600" i="1" cap="none" spc="0" dirty="0">
                <a:ln w="10160">
                  <a:solidFill>
                    <a:srgbClr val="9CBD3A"/>
                  </a:solidFill>
                  <a:prstDash val="solid"/>
                </a:ln>
                <a:solidFill>
                  <a:srgbClr val="9CBD3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Quick</a:t>
            </a:r>
            <a:endParaRPr lang="he-IL" sz="6600" i="1" cap="none" spc="0" dirty="0">
              <a:ln w="10160">
                <a:solidFill>
                  <a:srgbClr val="9CBD3A"/>
                </a:solidFill>
                <a:prstDash val="solid"/>
              </a:ln>
              <a:solidFill>
                <a:srgbClr val="9CBD3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9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B6796DF-22B6-4D5B-A58E-C25306DECDE2}"/>
              </a:ext>
            </a:extLst>
          </p:cNvPr>
          <p:cNvSpPr txBox="1"/>
          <p:nvPr/>
        </p:nvSpPr>
        <p:spPr>
          <a:xfrm>
            <a:off x="1008668" y="256300"/>
            <a:ext cx="1064286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b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תוצאות המודל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6E3CBF2-5665-4828-8D84-CDC8DAF9DBF8}"/>
              </a:ext>
            </a:extLst>
          </p:cNvPr>
          <p:cNvSpPr txBox="1"/>
          <p:nvPr/>
        </p:nvSpPr>
        <p:spPr>
          <a:xfrm>
            <a:off x="898518" y="1339890"/>
            <a:ext cx="10558020" cy="24622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לאחר הרצת המודל על מדגם של נתונים משנת 2015, התקבל דיוק של </a:t>
            </a:r>
          </a:p>
          <a:p>
            <a:pPr algn="ctr">
              <a:spcAft>
                <a:spcPts val="600"/>
              </a:spcAft>
            </a:pPr>
            <a:r>
              <a:rPr lang="he-IL" sz="4000" b="1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51.4%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בהמלצה על מוצרים נוספים.</a:t>
            </a:r>
          </a:p>
          <a:p>
            <a:pPr>
              <a:spcAft>
                <a:spcPts val="600"/>
              </a:spcAft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כלומר, מבין אלפי המוצרים הזמינים באתר, המוצרים שעליהם מערכת ההמלצות תצביע יהיו מדויקים בלמעלה ממחצית מהפעמים.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לדוגמא: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24E79832-E92B-43A5-8DD8-E7469E4EC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758" t="23505" r="13402" b="21924"/>
          <a:stretch/>
        </p:blipFill>
        <p:spPr>
          <a:xfrm>
            <a:off x="2944681" y="3774257"/>
            <a:ext cx="6302638" cy="262005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56DDE11-1358-4370-BA5B-F2212D615D75}"/>
              </a:ext>
            </a:extLst>
          </p:cNvPr>
          <p:cNvSpPr txBox="1"/>
          <p:nvPr/>
        </p:nvSpPr>
        <p:spPr>
          <a:xfrm>
            <a:off x="3849107" y="3428999"/>
            <a:ext cx="23284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המוצרים בסל הנתון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33C099A-559A-4848-B42B-44D72CE0574F}"/>
              </a:ext>
            </a:extLst>
          </p:cNvPr>
          <p:cNvSpPr txBox="1"/>
          <p:nvPr/>
        </p:nvSpPr>
        <p:spPr>
          <a:xfrm>
            <a:off x="6947444" y="3429000"/>
            <a:ext cx="252341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חיזוי המוצרים הבאים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4BD7E40-1696-4FB4-AC90-A4B8643D8888}"/>
              </a:ext>
            </a:extLst>
          </p:cNvPr>
          <p:cNvSpPr txBox="1"/>
          <p:nvPr/>
        </p:nvSpPr>
        <p:spPr>
          <a:xfrm>
            <a:off x="3104936" y="6277899"/>
            <a:ext cx="4871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המוצרים שהיו בסל בפועל בסיום הקנייה</a:t>
            </a:r>
          </a:p>
        </p:txBody>
      </p:sp>
    </p:spTree>
    <p:extLst>
      <p:ext uri="{BB962C8B-B14F-4D97-AF65-F5344CB8AC3E}">
        <p14:creationId xmlns:p14="http://schemas.microsoft.com/office/powerpoint/2010/main" val="418399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0B596D9-8AB8-4421-B7D1-097F051A1986}"/>
              </a:ext>
            </a:extLst>
          </p:cNvPr>
          <p:cNvSpPr txBox="1"/>
          <p:nvPr/>
        </p:nvSpPr>
        <p:spPr>
          <a:xfrm>
            <a:off x="-101954" y="615487"/>
            <a:ext cx="92666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מסקנות והמלצות להמשך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AAD0B8E-1CCB-446B-8192-0F3AD0080266}"/>
              </a:ext>
            </a:extLst>
          </p:cNvPr>
          <p:cNvSpPr txBox="1"/>
          <p:nvPr/>
        </p:nvSpPr>
        <p:spPr>
          <a:xfrm>
            <a:off x="731520" y="2072640"/>
            <a:ext cx="10647680" cy="36163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בשלב זה מערכת ההמלצות מתבססת על נתונים של משתמשים דומים אחרים (נתונים מבוססי שיתופיות). בכדי שהמערכת תהיה יעילה יותר, רצוי להתחשב גם במוצרים שרכש המשתמש בעבר (נתונים מבוססי תוכן).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מערכת מסוג זה צריכה להתעדכן על בסיס קבוע, על מנת שתהיה מדויקת יותר. בכדי שדבר זה יוכל לקרות, יש צורך במערכת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מחשובית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חזקה יותר.</a:t>
            </a:r>
          </a:p>
        </p:txBody>
      </p:sp>
    </p:spTree>
    <p:extLst>
      <p:ext uri="{BB962C8B-B14F-4D97-AF65-F5344CB8AC3E}">
        <p14:creationId xmlns:p14="http://schemas.microsoft.com/office/powerpoint/2010/main" val="92554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file photo of Dor Simai">
            <a:extLst>
              <a:ext uri="{FF2B5EF4-FFF2-40B4-BE49-F238E27FC236}">
                <a16:creationId xmlns:a16="http://schemas.microsoft.com/office/drawing/2014/main" id="{AADE3AA1-3B48-4F1A-A5AA-6C8F21BB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64" y="1433477"/>
            <a:ext cx="1296000" cy="1296000"/>
          </a:xfrm>
          <a:prstGeom prst="ellipse">
            <a:avLst/>
          </a:prstGeom>
          <a:noFill/>
          <a:ln w="57150">
            <a:solidFill>
              <a:srgbClr val="9CBD3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14A7A0-6437-4615-871D-6B43620F5188}"/>
              </a:ext>
            </a:extLst>
          </p:cNvPr>
          <p:cNvSpPr txBox="1"/>
          <p:nvPr/>
        </p:nvSpPr>
        <p:spPr>
          <a:xfrm>
            <a:off x="3405800" y="828035"/>
            <a:ext cx="325224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דור סימאי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CTO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30" name="Picture 6" descr="profile image">
            <a:extLst>
              <a:ext uri="{FF2B5EF4-FFF2-40B4-BE49-F238E27FC236}">
                <a16:creationId xmlns:a16="http://schemas.microsoft.com/office/drawing/2014/main" id="{D8E8EFDB-78E1-436C-B842-EE9BEF88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64" y="1433477"/>
            <a:ext cx="1296000" cy="1296000"/>
          </a:xfrm>
          <a:prstGeom prst="ellipse">
            <a:avLst/>
          </a:prstGeom>
          <a:noFill/>
          <a:ln w="57150">
            <a:solidFill>
              <a:srgbClr val="9CBD3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3663251-FE48-4A4B-A56B-872EBF6614AC}"/>
              </a:ext>
            </a:extLst>
          </p:cNvPr>
          <p:cNvSpPr txBox="1"/>
          <p:nvPr/>
        </p:nvSpPr>
        <p:spPr>
          <a:xfrm>
            <a:off x="6652751" y="862095"/>
            <a:ext cx="325224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אריאל </a:t>
            </a:r>
            <a:r>
              <a:rPr kumimoji="0" lang="he-IL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גורמס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CEO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32" name="Picture 8" descr="Profile photo of Itamar Ben David">
            <a:extLst>
              <a:ext uri="{FF2B5EF4-FFF2-40B4-BE49-F238E27FC236}">
                <a16:creationId xmlns:a16="http://schemas.microsoft.com/office/drawing/2014/main" id="{9DC86333-2BCF-43E2-933E-80F91C80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32" y="4264398"/>
            <a:ext cx="1296000" cy="1296000"/>
          </a:xfrm>
          <a:prstGeom prst="ellipse">
            <a:avLst/>
          </a:prstGeom>
          <a:noFill/>
          <a:ln w="57150">
            <a:solidFill>
              <a:srgbClr val="FFCD3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D990A29-B253-4FAE-953F-34E8847AFDF3}"/>
              </a:ext>
            </a:extLst>
          </p:cNvPr>
          <p:cNvSpPr txBox="1"/>
          <p:nvPr/>
        </p:nvSpPr>
        <p:spPr>
          <a:xfrm>
            <a:off x="8242204" y="3663701"/>
            <a:ext cx="325224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איתמר בן-דוד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CIO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34" name="Picture 10" descr="Profile photo of Ziv Parchi">
            <a:extLst>
              <a:ext uri="{FF2B5EF4-FFF2-40B4-BE49-F238E27FC236}">
                <a16:creationId xmlns:a16="http://schemas.microsoft.com/office/drawing/2014/main" id="{0AAC4815-ABA7-4068-86F8-1323DFA2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28" y="4264398"/>
            <a:ext cx="1296000" cy="1296000"/>
          </a:xfrm>
          <a:prstGeom prst="ellipse">
            <a:avLst/>
          </a:prstGeom>
          <a:noFill/>
          <a:ln w="57150">
            <a:solidFill>
              <a:srgbClr val="FFCD3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7639BAF-FA77-4905-9600-10FF8ED6CC95}"/>
              </a:ext>
            </a:extLst>
          </p:cNvPr>
          <p:cNvSpPr txBox="1"/>
          <p:nvPr/>
        </p:nvSpPr>
        <p:spPr>
          <a:xfrm>
            <a:off x="4891774" y="3657546"/>
            <a:ext cx="325224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זיו פרחי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R&amp;D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36" name="Picture 12" descr="Profile photo of Ido Deutsch">
            <a:extLst>
              <a:ext uri="{FF2B5EF4-FFF2-40B4-BE49-F238E27FC236}">
                <a16:creationId xmlns:a16="http://schemas.microsoft.com/office/drawing/2014/main" id="{D17C0EEE-5A29-4CEB-A129-AEC37440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79" y="4264398"/>
            <a:ext cx="1296000" cy="1296000"/>
          </a:xfrm>
          <a:prstGeom prst="ellipse">
            <a:avLst/>
          </a:prstGeom>
          <a:noFill/>
          <a:ln w="57150">
            <a:solidFill>
              <a:srgbClr val="FFCD3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382E789-CFD4-46A3-AB57-7AE3EEE429D8}"/>
              </a:ext>
            </a:extLst>
          </p:cNvPr>
          <p:cNvSpPr txBox="1"/>
          <p:nvPr/>
        </p:nvSpPr>
        <p:spPr>
          <a:xfrm>
            <a:off x="1777011" y="3663701"/>
            <a:ext cx="325224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עידו דויטש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1E34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Analyst</a:t>
            </a: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rgbClr val="121E3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17596F1-C29F-4AA9-9A73-1FD501D25B4C}"/>
              </a:ext>
            </a:extLst>
          </p:cNvPr>
          <p:cNvSpPr/>
          <p:nvPr/>
        </p:nvSpPr>
        <p:spPr>
          <a:xfrm rot="16200000">
            <a:off x="-1762772" y="2722571"/>
            <a:ext cx="573907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1" u="none" strike="noStrike" kern="1200" cap="none" spc="0" normalizeH="0" baseline="0" noProof="0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D3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Super</a:t>
            </a:r>
            <a:r>
              <a:rPr kumimoji="0" lang="en-US" sz="9600" b="0" i="1" u="none" strike="noStrike" kern="1200" cap="none" spc="0" normalizeH="0" baseline="0" noProof="0" dirty="0">
                <a:ln w="10160">
                  <a:solidFill>
                    <a:srgbClr val="9CBD3A"/>
                  </a:solidFill>
                  <a:prstDash val="solid"/>
                </a:ln>
                <a:solidFill>
                  <a:srgbClr val="9CBD3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Quick</a:t>
            </a:r>
            <a:endParaRPr kumimoji="0" lang="he-IL" sz="9600" b="0" i="1" u="none" strike="noStrike" kern="1200" cap="none" spc="0" normalizeH="0" baseline="0" noProof="0" dirty="0">
              <a:ln w="10160">
                <a:solidFill>
                  <a:srgbClr val="9CBD3A"/>
                </a:solidFill>
                <a:prstDash val="solid"/>
              </a:ln>
              <a:solidFill>
                <a:srgbClr val="9CBD3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2" descr="Hebrew University – קרן רמון">
            <a:extLst>
              <a:ext uri="{FF2B5EF4-FFF2-40B4-BE49-F238E27FC236}">
                <a16:creationId xmlns:a16="http://schemas.microsoft.com/office/drawing/2014/main" id="{A852E485-CF03-4375-ADB0-4CEF6747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02" y="5826747"/>
            <a:ext cx="1031253" cy="10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nsumer with shopping cart of groceries Vector Image">
            <a:extLst>
              <a:ext uri="{FF2B5EF4-FFF2-40B4-BE49-F238E27FC236}">
                <a16:creationId xmlns:a16="http://schemas.microsoft.com/office/drawing/2014/main" id="{9D4048E5-4402-4482-94E8-F01450800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77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34B33F7-B345-4E85-9491-336181FC6582}"/>
              </a:ext>
            </a:extLst>
          </p:cNvPr>
          <p:cNvSpPr txBox="1"/>
          <p:nvPr/>
        </p:nvSpPr>
        <p:spPr>
          <a:xfrm>
            <a:off x="6893088" y="197641"/>
            <a:ext cx="21304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i="1" dirty="0">
                <a:ln>
                  <a:solidFill>
                    <a:schemeClr val="bg1"/>
                  </a:solidFill>
                </a:ln>
                <a:solidFill>
                  <a:srgbClr val="C139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  <a:endParaRPr lang="he-IL" sz="7200" b="1" i="1" dirty="0">
              <a:ln>
                <a:solidFill>
                  <a:schemeClr val="bg1"/>
                </a:solidFill>
              </a:ln>
              <a:solidFill>
                <a:srgbClr val="C139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8731F8A-A2AB-462A-A8BD-E39EE0D84EA0}"/>
              </a:ext>
            </a:extLst>
          </p:cNvPr>
          <p:cNvSpPr txBox="1"/>
          <p:nvPr/>
        </p:nvSpPr>
        <p:spPr>
          <a:xfrm>
            <a:off x="6256046" y="1274190"/>
            <a:ext cx="324198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למרות קצב החיים המהיר,</a:t>
            </a:r>
          </a:p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ישראלים רבים נהגו לבלות </a:t>
            </a:r>
            <a:r>
              <a:rPr lang="he-IL" sz="24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0D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זמן רב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בסופרמרקט לצורך רכישת מוצרי מזון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B2CE4E4-2EDB-483F-B550-E2CD88CFA2DF}"/>
              </a:ext>
            </a:extLst>
          </p:cNvPr>
          <p:cNvSpPr txBox="1"/>
          <p:nvPr/>
        </p:nvSpPr>
        <p:spPr>
          <a:xfrm>
            <a:off x="1331828" y="1498118"/>
            <a:ext cx="21304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i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endParaRPr lang="he-IL" sz="7200" b="1" i="1" dirty="0">
              <a:ln>
                <a:solidFill>
                  <a:schemeClr val="bg1"/>
                </a:solidFill>
              </a:ln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CD10ABC-8673-4A7A-AE88-61619677A511}"/>
              </a:ext>
            </a:extLst>
          </p:cNvPr>
          <p:cNvSpPr txBox="1"/>
          <p:nvPr/>
        </p:nvSpPr>
        <p:spPr>
          <a:xfrm>
            <a:off x="296407" y="2596138"/>
            <a:ext cx="3818393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כ-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9EC7C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מהישראלים דיווחו שהם מבצעים את הקניות שלהם לעיתים באונליין – הקנייה המרכזית עברה לפלטפורמה המקוונת, כאשר "השלמות" נרכשות בסניפים פיזיים.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CBF2767-DC4C-4D59-B3FC-11CB7693C9C6}"/>
              </a:ext>
            </a:extLst>
          </p:cNvPr>
          <p:cNvSpPr txBox="1"/>
          <p:nvPr/>
        </p:nvSpPr>
        <p:spPr>
          <a:xfrm>
            <a:off x="152400" y="6221709"/>
            <a:ext cx="548752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7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רז-חיימוביץ', מ' (2021, 13 בספטמבר). </a:t>
            </a:r>
            <a:r>
              <a:rPr lang="he-IL" sz="17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70% כבר באונליין: </a:t>
            </a:r>
            <a:r>
              <a:rPr lang="he-IL" sz="1700" i="1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במקינזי</a:t>
            </a:r>
            <a:r>
              <a:rPr lang="he-IL" sz="1700" i="1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בדקו מה קרה להרגלי הצריכה של הישראלים בקורונה. </a:t>
            </a:r>
            <a:r>
              <a:rPr lang="he-IL" sz="17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גלובס. 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6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ill online shopping be the norm post-coronavirus? Not entirely, say Brick  Meets Click and Symphony Retail AI">
            <a:extLst>
              <a:ext uri="{FF2B5EF4-FFF2-40B4-BE49-F238E27FC236}">
                <a16:creationId xmlns:a16="http://schemas.microsoft.com/office/drawing/2014/main" id="{E8F85F1C-57CF-420C-89A2-762374D3D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5759" b="-1"/>
          <a:stretch/>
        </p:blipFill>
        <p:spPr bwMode="auto">
          <a:xfrm>
            <a:off x="0" y="10"/>
            <a:ext cx="6600127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4F0653B-A4AD-4E5E-85A0-6D45CC3DC8C8}"/>
              </a:ext>
            </a:extLst>
          </p:cNvPr>
          <p:cNvSpPr txBox="1"/>
          <p:nvPr/>
        </p:nvSpPr>
        <p:spPr>
          <a:xfrm>
            <a:off x="6875583" y="677936"/>
            <a:ext cx="5237283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6000" i="1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הגורם לשינוי:</a:t>
            </a:r>
          </a:p>
          <a:p>
            <a:pPr algn="ctr"/>
            <a:r>
              <a:rPr lang="he-IL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מגפת הקורונה</a:t>
            </a:r>
          </a:p>
        </p:txBody>
      </p:sp>
      <p:pic>
        <p:nvPicPr>
          <p:cNvPr id="1028" name="Picture 4" descr="Hemostasis Science Weeks - March 4–April 1, 2021">
            <a:extLst>
              <a:ext uri="{FF2B5EF4-FFF2-40B4-BE49-F238E27FC236}">
                <a16:creationId xmlns:a16="http://schemas.microsoft.com/office/drawing/2014/main" id="{3B9173EE-A0CE-4031-8F96-C6B942CDA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 rot="3272250">
            <a:off x="7946659" y="2790457"/>
            <a:ext cx="1547565" cy="15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emostasis Science Weeks - March 4–April 1, 2021">
            <a:extLst>
              <a:ext uri="{FF2B5EF4-FFF2-40B4-BE49-F238E27FC236}">
                <a16:creationId xmlns:a16="http://schemas.microsoft.com/office/drawing/2014/main" id="{CB54A581-A324-4176-8789-82CB1FAE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 rot="12349161">
            <a:off x="10536131" y="4277379"/>
            <a:ext cx="830314" cy="8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emostasis Science Weeks - March 4–April 1, 2021">
            <a:extLst>
              <a:ext uri="{FF2B5EF4-FFF2-40B4-BE49-F238E27FC236}">
                <a16:creationId xmlns:a16="http://schemas.microsoft.com/office/drawing/2014/main" id="{BB2CB417-4CB6-4BF7-B772-5BCFC0F0D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 rot="18179856">
            <a:off x="7782537" y="5716801"/>
            <a:ext cx="464649" cy="46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emostasis Science Weeks - March 4–April 1, 2021">
            <a:extLst>
              <a:ext uri="{FF2B5EF4-FFF2-40B4-BE49-F238E27FC236}">
                <a16:creationId xmlns:a16="http://schemas.microsoft.com/office/drawing/2014/main" id="{9805C50E-2052-4961-B8FC-DE30C3ED1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>
            <a:off x="6367802" y="5045427"/>
            <a:ext cx="232325" cy="2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emostasis Science Weeks - March 4–April 1, 2021">
            <a:extLst>
              <a:ext uri="{FF2B5EF4-FFF2-40B4-BE49-F238E27FC236}">
                <a16:creationId xmlns:a16="http://schemas.microsoft.com/office/drawing/2014/main" id="{56718C20-135D-4159-A061-2C914D308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 rot="6686801">
            <a:off x="10234819" y="6167297"/>
            <a:ext cx="602624" cy="6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mostasis Science Weeks - March 4–April 1, 2021">
            <a:extLst>
              <a:ext uri="{FF2B5EF4-FFF2-40B4-BE49-F238E27FC236}">
                <a16:creationId xmlns:a16="http://schemas.microsoft.com/office/drawing/2014/main" id="{5C7938D4-5CCE-46B0-A3F9-34F0EA453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>
            <a:off x="11461479" y="412074"/>
            <a:ext cx="232325" cy="2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mostasis Science Weeks - March 4–April 1, 2021">
            <a:extLst>
              <a:ext uri="{FF2B5EF4-FFF2-40B4-BE49-F238E27FC236}">
                <a16:creationId xmlns:a16="http://schemas.microsoft.com/office/drawing/2014/main" id="{E5D34BB6-8070-4AFA-BE51-70833BD76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6" t="12084" r="28486" b="12660"/>
          <a:stretch/>
        </p:blipFill>
        <p:spPr bwMode="auto">
          <a:xfrm rot="6686801">
            <a:off x="6497308" y="227476"/>
            <a:ext cx="602624" cy="6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A33945E-3051-492D-8EC2-19C047937409}"/>
              </a:ext>
            </a:extLst>
          </p:cNvPr>
          <p:cNvSpPr txBox="1"/>
          <p:nvPr/>
        </p:nvSpPr>
        <p:spPr>
          <a:xfrm>
            <a:off x="7841848" y="968430"/>
            <a:ext cx="381409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i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היתרונות שבקדמה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BF24939-D430-489D-8A4D-CD0CD3B0958B}"/>
              </a:ext>
            </a:extLst>
          </p:cNvPr>
          <p:cNvSpPr txBox="1"/>
          <p:nvPr/>
        </p:nvSpPr>
        <p:spPr>
          <a:xfrm>
            <a:off x="7177517" y="2061090"/>
            <a:ext cx="4586680" cy="40010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תהליך הרכישה ברשת לוקח 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דקות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בממוצע בלבד!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קל ופשוט לבצע 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השוואת מחירים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התאמה 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אישית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– הרשתות מתאימות לצרכן מבצעים וקופונים.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נגישות</a:t>
            </a: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9A7B4DD-4A18-4420-883C-88C8FC491B55}"/>
              </a:ext>
            </a:extLst>
          </p:cNvPr>
          <p:cNvSpPr txBox="1"/>
          <p:nvPr/>
        </p:nvSpPr>
        <p:spPr>
          <a:xfrm>
            <a:off x="536056" y="968430"/>
            <a:ext cx="50230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i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איפה החסרונות?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6F7E512-CB94-4D81-AD31-A3D0E5E23FE7}"/>
              </a:ext>
            </a:extLst>
          </p:cNvPr>
          <p:cNvSpPr txBox="1"/>
          <p:nvPr/>
        </p:nvSpPr>
        <p:spPr>
          <a:xfrm>
            <a:off x="789230" y="2058688"/>
            <a:ext cx="496797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×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שווי העגלה הווירטואלית 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גבוה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מעגלה ממוצעת בסופר הפיזי.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×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קושי בהסבה לסופר אחר – ה</a:t>
            </a: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קיבעון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באונליין גבוה יותר</a:t>
            </a:r>
            <a:endParaRPr lang="he-IL" sz="2800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rgbClr val="43C5D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×"/>
            </a:pPr>
            <a:r>
              <a:rPr lang="he-IL" sz="28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43C5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היעדר שקיפות 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בזמן הרכישה – המלאי לא ידוע, זמני המשלוח לא מדויקים</a:t>
            </a: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DF7C240-1351-48A8-925E-1104B972676F}"/>
              </a:ext>
            </a:extLst>
          </p:cNvPr>
          <p:cNvCxnSpPr>
            <a:cxnSpLocks/>
          </p:cNvCxnSpPr>
          <p:nvPr/>
        </p:nvCxnSpPr>
        <p:spPr>
          <a:xfrm>
            <a:off x="6532942" y="1921017"/>
            <a:ext cx="13488" cy="384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5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4B8EBED-19B5-4185-96B7-52503C619331}"/>
              </a:ext>
            </a:extLst>
          </p:cNvPr>
          <p:cNvSpPr txBox="1"/>
          <p:nvPr/>
        </p:nvSpPr>
        <p:spPr>
          <a:xfrm>
            <a:off x="558449" y="1991282"/>
            <a:ext cx="1107510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i="1" dirty="0">
                <a:ln>
                  <a:solidFill>
                    <a:schemeClr val="bg1"/>
                  </a:solidFill>
                </a:ln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במטרה להנות מהיתרונות ולצמצם את החסרונות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EDC5616-62CB-4721-8CB0-D69E8B574715}"/>
              </a:ext>
            </a:extLst>
          </p:cNvPr>
          <p:cNvSpPr txBox="1"/>
          <p:nvPr/>
        </p:nvSpPr>
        <p:spPr>
          <a:xfrm>
            <a:off x="6853503" y="2830230"/>
            <a:ext cx="37451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i="1" dirty="0">
                <a:ln>
                  <a:solidFill>
                    <a:schemeClr val="bg1"/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הוקם האתר</a:t>
            </a:r>
          </a:p>
        </p:txBody>
      </p:sp>
      <p:pic>
        <p:nvPicPr>
          <p:cNvPr id="3074" name="Picture 2" descr="מיי סופרמרקט | גיקטיים">
            <a:extLst>
              <a:ext uri="{FF2B5EF4-FFF2-40B4-BE49-F238E27FC236}">
                <a16:creationId xmlns:a16="http://schemas.microsoft.com/office/drawing/2014/main" id="{45AE3B57-9BC5-4509-B28E-70A65EF5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82" y="1871482"/>
            <a:ext cx="4890852" cy="27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upermarket השוואת מחירים - אפליקציות ב-Google Play">
            <a:extLst>
              <a:ext uri="{FF2B5EF4-FFF2-40B4-BE49-F238E27FC236}">
                <a16:creationId xmlns:a16="http://schemas.microsoft.com/office/drawing/2014/main" id="{84EB563D-4EC6-49C8-B358-2BBB8502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949" y="3520462"/>
            <a:ext cx="2611120" cy="261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449E0C8-8508-4226-885F-12EA0622C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50" t="8593" r="1167" b="40593"/>
          <a:stretch/>
        </p:blipFill>
        <p:spPr>
          <a:xfrm>
            <a:off x="6222262" y="349328"/>
            <a:ext cx="5291969" cy="494590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728CB63-FBA5-4347-8090-D4C5E6010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67" t="24992" r="10083" b="26518"/>
          <a:stretch/>
        </p:blipFill>
        <p:spPr>
          <a:xfrm rot="20844940">
            <a:off x="535764" y="2859268"/>
            <a:ext cx="6904819" cy="347156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6B2E902-950D-4739-915A-9FFE27CE6820}"/>
              </a:ext>
            </a:extLst>
          </p:cNvPr>
          <p:cNvSpPr txBox="1"/>
          <p:nvPr/>
        </p:nvSpPr>
        <p:spPr>
          <a:xfrm>
            <a:off x="915579" y="2471391"/>
            <a:ext cx="10598652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dirty="0">
                <a:latin typeface="Calibri" panose="020F0502020204030204" pitchFamily="34" charset="0"/>
                <a:cs typeface="Calibri" panose="020F0502020204030204" pitchFamily="34" charset="0"/>
              </a:rPr>
              <a:t>אילו כלים ניתן לפתח על מנת לסייע לרוכשים - להפוך את האתר לשימושי, כך שיהיה כדאי מבחינה עסקית?</a:t>
            </a:r>
          </a:p>
        </p:txBody>
      </p:sp>
    </p:spTree>
    <p:extLst>
      <p:ext uri="{BB962C8B-B14F-4D97-AF65-F5344CB8AC3E}">
        <p14:creationId xmlns:p14="http://schemas.microsoft.com/office/powerpoint/2010/main" val="3755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A321031-B42D-4217-A59E-04079E654F9D}"/>
              </a:ext>
            </a:extLst>
          </p:cNvPr>
          <p:cNvSpPr txBox="1"/>
          <p:nvPr/>
        </p:nvSpPr>
        <p:spPr>
          <a:xfrm>
            <a:off x="3190241" y="1011312"/>
            <a:ext cx="55595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ln>
                  <a:solidFill>
                    <a:schemeClr val="bg1">
                      <a:lumMod val="50000"/>
                      <a:alpha val="40000"/>
                    </a:schemeClr>
                  </a:solidFill>
                </a:ln>
                <a:solidFill>
                  <a:srgbClr val="1C4266">
                    <a:alpha val="40000"/>
                  </a:srgbClr>
                </a:solidFill>
                <a:effectLst>
                  <a:glow rad="25400">
                    <a:srgbClr val="43C5DB">
                      <a:alpha val="40000"/>
                    </a:srgb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חכם יותר, מהיר יותר, זול יותר...</a:t>
            </a:r>
          </a:p>
        </p:txBody>
      </p:sp>
      <p:pic>
        <p:nvPicPr>
          <p:cNvPr id="7170" name="Picture 2" descr="3d icons | Sodafish">
            <a:extLst>
              <a:ext uri="{FF2B5EF4-FFF2-40B4-BE49-F238E27FC236}">
                <a16:creationId xmlns:a16="http://schemas.microsoft.com/office/drawing/2014/main" id="{3965EE6B-1975-417B-8FAE-8D0F35D25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6" t="22743" r="54691" b="20014"/>
          <a:stretch/>
        </p:blipFill>
        <p:spPr bwMode="auto">
          <a:xfrm>
            <a:off x="2903646" y="3336267"/>
            <a:ext cx="1432492" cy="1411665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057CDB1-82A0-4BFA-92D4-75E51D739AF8}"/>
              </a:ext>
            </a:extLst>
          </p:cNvPr>
          <p:cNvSpPr txBox="1"/>
          <p:nvPr/>
        </p:nvSpPr>
        <p:spPr>
          <a:xfrm>
            <a:off x="1701337" y="4893967"/>
            <a:ext cx="368588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e-IL" sz="32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27C8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חיסכון בזמן ומאמץ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סיוע למשתמש בהרכבת הסל באמצעות מערכת המלצות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0AC07D9-A754-41A8-A5AB-327608859895}"/>
              </a:ext>
            </a:extLst>
          </p:cNvPr>
          <p:cNvSpPr txBox="1"/>
          <p:nvPr/>
        </p:nvSpPr>
        <p:spPr>
          <a:xfrm>
            <a:off x="7111253" y="4893967"/>
            <a:ext cx="451759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he-IL" sz="32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rgbClr val="27C8E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חיסכון בכסף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ממליץ על הרשת המשתלמת ביותר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מציג מוצרים חלופיים זולים יותר </a:t>
            </a:r>
          </a:p>
        </p:txBody>
      </p:sp>
      <p:pic>
        <p:nvPicPr>
          <p:cNvPr id="7176" name="Picture 8" descr="Flat Icon Money Blue, HD Png Download - kindpng">
            <a:extLst>
              <a:ext uri="{FF2B5EF4-FFF2-40B4-BE49-F238E27FC236}">
                <a16:creationId xmlns:a16="http://schemas.microsoft.com/office/drawing/2014/main" id="{771F815A-844C-449D-95AA-F313B1246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" t="4811" r="4671" b="7216"/>
          <a:stretch/>
        </p:blipFill>
        <p:spPr bwMode="auto">
          <a:xfrm>
            <a:off x="8653805" y="3312942"/>
            <a:ext cx="1432492" cy="1458317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new | Pico-Sport Lda">
            <a:extLst>
              <a:ext uri="{FF2B5EF4-FFF2-40B4-BE49-F238E27FC236}">
                <a16:creationId xmlns:a16="http://schemas.microsoft.com/office/drawing/2014/main" id="{CEF9494D-598F-4F78-9CA8-7ABC1518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90" y="3142284"/>
            <a:ext cx="1272452" cy="6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E0BC3DE-1565-438B-9DC0-68010A2E59FF}"/>
              </a:ext>
            </a:extLst>
          </p:cNvPr>
          <p:cNvSpPr txBox="1"/>
          <p:nvPr/>
        </p:nvSpPr>
        <p:spPr>
          <a:xfrm>
            <a:off x="464455" y="388947"/>
            <a:ext cx="11506929" cy="2154436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1">
            <a:spAutoFit/>
          </a:bodyPr>
          <a:lstStyle/>
          <a:p>
            <a:pPr>
              <a:spcBef>
                <a:spcPts val="600"/>
              </a:spcBef>
            </a:pPr>
            <a:r>
              <a:rPr lang="he-IL" sz="4000" b="1" dirty="0">
                <a:solidFill>
                  <a:srgbClr val="067A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מטרת הפרויקט:</a:t>
            </a:r>
          </a:p>
          <a:p>
            <a:pPr>
              <a:spcBef>
                <a:spcPts val="600"/>
              </a:spcBef>
            </a:pPr>
            <a:endParaRPr lang="he-IL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שיפור חווית הלקוח, באמצעות </a:t>
            </a:r>
            <a:r>
              <a:rPr lang="he-I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מערכת המלצות חכמה</a:t>
            </a:r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שתחזה את הרכב הסל, ותקצר את הזמן הנדרש לביצוע ההזמנה בעבור הצרכן.</a:t>
            </a:r>
          </a:p>
        </p:txBody>
      </p:sp>
    </p:spTree>
    <p:extLst>
      <p:ext uri="{BB962C8B-B14F-4D97-AF65-F5344CB8AC3E}">
        <p14:creationId xmlns:p14="http://schemas.microsoft.com/office/powerpoint/2010/main" val="4395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C932BDF-3462-445F-A248-0284DF6E6981}"/>
              </a:ext>
            </a:extLst>
          </p:cNvPr>
          <p:cNvSpPr txBox="1"/>
          <p:nvPr/>
        </p:nvSpPr>
        <p:spPr>
          <a:xfrm>
            <a:off x="4752823" y="329256"/>
            <a:ext cx="706067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  <a:t>סקירת ספרות</a:t>
            </a:r>
            <a:endParaRPr lang="he-IL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E8CAA52-F15F-436E-9626-DD643D964386}"/>
              </a:ext>
            </a:extLst>
          </p:cNvPr>
          <p:cNvSpPr txBox="1"/>
          <p:nvPr/>
        </p:nvSpPr>
        <p:spPr>
          <a:xfrm>
            <a:off x="148472" y="5503220"/>
            <a:ext cx="11895055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Aft>
                <a:spcPts val="600"/>
              </a:spcAft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Hsu, S. H., Wen, M. H., Lin, H. C., Lee, C. C., &amp; Lee, C. H. (2007, May). AIMED-A personalized TV recommendation system. In </a:t>
            </a:r>
            <a:r>
              <a:rPr lang="en-US" sz="17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European conference on interactive television 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(pp. 166-174). Springer, Berlin, Heidelberg.‏</a:t>
            </a:r>
          </a:p>
          <a:p>
            <a:pPr algn="just" rtl="0">
              <a:spcAft>
                <a:spcPts val="600"/>
              </a:spcAft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Smt.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Namitha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S J, 2019, Music Recommendation System, </a:t>
            </a:r>
            <a:r>
              <a:rPr lang="en-US" sz="17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International journal of engineering research &amp; technology (IJERT)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 Volume 08, Issue 07 (July 2019),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91F482D-C73C-4181-86C7-CE8C41670919}"/>
              </a:ext>
            </a:extLst>
          </p:cNvPr>
          <p:cNvSpPr txBox="1"/>
          <p:nvPr/>
        </p:nvSpPr>
        <p:spPr>
          <a:xfrm>
            <a:off x="529616" y="1551021"/>
            <a:ext cx="1078254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spcAft>
                <a:spcPts val="600"/>
              </a:spcAft>
            </a:pP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2007: מחקר שבו נעשה שימוש ב-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ANN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על מנת לפתח מערכת המלצות לשירותי צפייה בתוכניות טלוויזיה וסרטים, שלוקחת בחשבון הן את התנהגות המשתמש באותה העת (נתונים מבוססי תוכן) והן את הפרטים הדמוגרפיים וההעדפות שעליהן הצהיר (נתונים מבוססי שיתופיות).</a:t>
            </a:r>
          </a:p>
          <a:p>
            <a:pPr algn="just" rtl="1">
              <a:spcAft>
                <a:spcPts val="600"/>
              </a:spcAft>
            </a:pPr>
            <a:endParaRPr lang="he-IL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rtl="1">
              <a:spcAft>
                <a:spcPts val="600"/>
              </a:spcAft>
            </a:pP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2019: מחקר שעשה שימוש ב-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ANN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וב-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KNN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בכדי לבנות מערכת המלצות לאפליקציית מוזיקה, שתמליץ למשתמש על שירים, בהתבסס על דמיון לשיר שמתנגן כעת.</a:t>
            </a:r>
          </a:p>
        </p:txBody>
      </p:sp>
      <p:pic>
        <p:nvPicPr>
          <p:cNvPr id="8" name="Picture 2" descr="Online Purchase Vector SVG Icon - SVG Repo">
            <a:extLst>
              <a:ext uri="{FF2B5EF4-FFF2-40B4-BE49-F238E27FC236}">
                <a16:creationId xmlns:a16="http://schemas.microsoft.com/office/drawing/2014/main" id="{95B95B33-BA6C-4C7E-AACE-CA65E45D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576" y="1676019"/>
            <a:ext cx="483932" cy="4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nline Purchase Vector SVG Icon - SVG Repo">
            <a:extLst>
              <a:ext uri="{FF2B5EF4-FFF2-40B4-BE49-F238E27FC236}">
                <a16:creationId xmlns:a16="http://schemas.microsoft.com/office/drawing/2014/main" id="{C6012B87-344A-4DCF-9553-4DD4F11E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718" y="3907308"/>
            <a:ext cx="483933" cy="4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4017CDC2-1A4D-4CEE-9B68-2B9DE783A655}"/>
              </a:ext>
            </a:extLst>
          </p:cNvPr>
          <p:cNvSpPr/>
          <p:nvPr/>
        </p:nvSpPr>
        <p:spPr>
          <a:xfrm rot="21375642">
            <a:off x="168977" y="1454303"/>
            <a:ext cx="5427648" cy="2659229"/>
          </a:xfrm>
          <a:prstGeom prst="rect">
            <a:avLst/>
          </a:prstGeom>
          <a:solidFill>
            <a:srgbClr val="FFE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FA09F1B-F634-4ADF-8811-538DDB8A61D9}"/>
              </a:ext>
            </a:extLst>
          </p:cNvPr>
          <p:cNvSpPr/>
          <p:nvPr/>
        </p:nvSpPr>
        <p:spPr>
          <a:xfrm rot="261599">
            <a:off x="6568239" y="2131466"/>
            <a:ext cx="5573681" cy="2273377"/>
          </a:xfrm>
          <a:prstGeom prst="rect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2D1CD88-FFAD-4242-817D-2EC2CED6FD1A}"/>
              </a:ext>
            </a:extLst>
          </p:cNvPr>
          <p:cNvSpPr txBox="1"/>
          <p:nvPr/>
        </p:nvSpPr>
        <p:spPr>
          <a:xfrm>
            <a:off x="2349524" y="156884"/>
            <a:ext cx="944623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>
                <a:ln>
                  <a:solidFill>
                    <a:schemeClr val="bg1">
                      <a:lumMod val="5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מתודולוגיה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CE403B7-B97A-49B2-983D-26457F31D201}"/>
              </a:ext>
            </a:extLst>
          </p:cNvPr>
          <p:cNvSpPr txBox="1"/>
          <p:nvPr/>
        </p:nvSpPr>
        <p:spPr>
          <a:xfrm rot="249714">
            <a:off x="6699379" y="2112152"/>
            <a:ext cx="5346191" cy="23237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שימוש במודל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</a:t>
            </a: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he-IL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(רשת עצבית מלאכותית)</a:t>
            </a:r>
            <a:r>
              <a:rPr lang="he-IL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he-I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מנסה לבצע באופן מלאכותי את התהליכים הקוגניטיביים שמתבצעים במוח האנושי.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F97D12A-535E-4820-BC63-167906EC8A16}"/>
              </a:ext>
            </a:extLst>
          </p:cNvPr>
          <p:cNvSpPr txBox="1"/>
          <p:nvPr/>
        </p:nvSpPr>
        <p:spPr>
          <a:xfrm rot="21377326">
            <a:off x="306877" y="1706442"/>
            <a:ext cx="50982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he-I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בניית האלגוריתם נעשתה באמצעות למידה של נתוני רכישות קודמות באתר, במטרה להציג בפניי המשתמש מספר המלצות מותאמות אישית למוצרים נוספים לרכישה, בהתבסס על המוצרים שכבר נמצאים בסל הקנייה שלו.</a:t>
            </a:r>
          </a:p>
        </p:txBody>
      </p:sp>
      <p:pic>
        <p:nvPicPr>
          <p:cNvPr id="9" name="Picture 2" descr="How to Build a Winning Recommendation System, Part 1 | NVIDIA Technical Blog">
            <a:extLst>
              <a:ext uri="{FF2B5EF4-FFF2-40B4-BE49-F238E27FC236}">
                <a16:creationId xmlns:a16="http://schemas.microsoft.com/office/drawing/2014/main" id="{0164EF84-A3C4-4570-9CDA-5F248A576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3" r="13918" b="12966"/>
          <a:stretch/>
        </p:blipFill>
        <p:spPr bwMode="auto">
          <a:xfrm>
            <a:off x="2188545" y="3654452"/>
            <a:ext cx="1336804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קבוצה 31">
            <a:extLst>
              <a:ext uri="{FF2B5EF4-FFF2-40B4-BE49-F238E27FC236}">
                <a16:creationId xmlns:a16="http://schemas.microsoft.com/office/drawing/2014/main" id="{D7E75231-4CAA-4D1C-BFF5-415F7AC90532}"/>
              </a:ext>
            </a:extLst>
          </p:cNvPr>
          <p:cNvGrpSpPr/>
          <p:nvPr/>
        </p:nvGrpSpPr>
        <p:grpSpPr>
          <a:xfrm rot="229340">
            <a:off x="6381482" y="4709173"/>
            <a:ext cx="5639696" cy="1782395"/>
            <a:chOff x="6381482" y="4709173"/>
            <a:chExt cx="5639696" cy="1782395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1DD5279A-3CFA-4CE5-8764-9AB661D4FB7C}"/>
                </a:ext>
              </a:extLst>
            </p:cNvPr>
            <p:cNvSpPr/>
            <p:nvPr/>
          </p:nvSpPr>
          <p:spPr>
            <a:xfrm>
              <a:off x="8487350" y="4709173"/>
              <a:ext cx="540266" cy="542541"/>
            </a:xfrm>
            <a:prstGeom prst="ellipse">
              <a:avLst/>
            </a:prstGeom>
            <a:solidFill>
              <a:srgbClr val="FFDE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BE9FD1B9-0185-4D65-B84A-339CCC064447}"/>
                </a:ext>
              </a:extLst>
            </p:cNvPr>
            <p:cNvSpPr/>
            <p:nvPr/>
          </p:nvSpPr>
          <p:spPr>
            <a:xfrm>
              <a:off x="8487350" y="5949027"/>
              <a:ext cx="540266" cy="542541"/>
            </a:xfrm>
            <a:prstGeom prst="ellipse">
              <a:avLst/>
            </a:prstGeom>
            <a:solidFill>
              <a:srgbClr val="FFDE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BA138A70-A2FF-4408-B8D8-3239F056EE83}"/>
                </a:ext>
              </a:extLst>
            </p:cNvPr>
            <p:cNvSpPr/>
            <p:nvPr/>
          </p:nvSpPr>
          <p:spPr>
            <a:xfrm>
              <a:off x="9564058" y="5288647"/>
              <a:ext cx="540266" cy="542541"/>
            </a:xfrm>
            <a:prstGeom prst="ellipse">
              <a:avLst/>
            </a:prstGeom>
            <a:solidFill>
              <a:srgbClr val="FFDE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BE40C76E-C2B2-42A2-965C-ACFDBB540809}"/>
                </a:ext>
              </a:extLst>
            </p:cNvPr>
            <p:cNvSpPr txBox="1"/>
            <p:nvPr/>
          </p:nvSpPr>
          <p:spPr>
            <a:xfrm>
              <a:off x="6381482" y="5210341"/>
              <a:ext cx="1353443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קלט</a:t>
              </a:r>
              <a:endParaRPr lang="he-IL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he-I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המוצרים בסל</a:t>
              </a:r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F83FF16A-0135-4449-A109-7677CBCE8024}"/>
                </a:ext>
              </a:extLst>
            </p:cNvPr>
            <p:cNvSpPr/>
            <p:nvPr/>
          </p:nvSpPr>
          <p:spPr>
            <a:xfrm>
              <a:off x="7556395" y="4929468"/>
              <a:ext cx="112922" cy="10195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6A9B60DF-C7A6-4917-AA18-6BF980AD9C7A}"/>
                </a:ext>
              </a:extLst>
            </p:cNvPr>
            <p:cNvSpPr/>
            <p:nvPr/>
          </p:nvSpPr>
          <p:spPr>
            <a:xfrm>
              <a:off x="7556395" y="6163555"/>
              <a:ext cx="112922" cy="10195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D7A8713A-920D-4685-998B-548EB4133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3755" y="5031420"/>
              <a:ext cx="255702" cy="17892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7E7C59F2-376D-485E-8F8F-AE05607D8B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7344" y="5861034"/>
              <a:ext cx="255702" cy="2678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307BC923-6561-4788-A104-D7E102F68067}"/>
                </a:ext>
              </a:extLst>
            </p:cNvPr>
            <p:cNvCxnSpPr>
              <a:cxnSpLocks/>
            </p:cNvCxnSpPr>
            <p:nvPr/>
          </p:nvCxnSpPr>
          <p:spPr>
            <a:xfrm>
              <a:off x="7598197" y="4980444"/>
              <a:ext cx="818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3FF5E67B-5219-4C9C-A60A-B0D4B4F2B6C4}"/>
                </a:ext>
              </a:extLst>
            </p:cNvPr>
            <p:cNvCxnSpPr>
              <a:cxnSpLocks/>
            </p:cNvCxnSpPr>
            <p:nvPr/>
          </p:nvCxnSpPr>
          <p:spPr>
            <a:xfrm>
              <a:off x="7612856" y="6235706"/>
              <a:ext cx="8180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093303D0-929E-4143-A118-FFCBCCF9C1D3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52780" y="5016489"/>
              <a:ext cx="834570" cy="9171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059E4BDC-7278-4AE2-BB16-08D2A76802F3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7652780" y="5223606"/>
              <a:ext cx="840975" cy="954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A54DD2B5-B6B2-476A-BCB1-5816F5754F6F}"/>
                </a:ext>
              </a:extLst>
            </p:cNvPr>
            <p:cNvCxnSpPr>
              <a:cxnSpLocks/>
            </p:cNvCxnSpPr>
            <p:nvPr/>
          </p:nvCxnSpPr>
          <p:spPr>
            <a:xfrm>
              <a:off x="9016158" y="5062579"/>
              <a:ext cx="547900" cy="313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30A3ED1D-6CF4-4226-AA58-006D7A334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7616" y="5831188"/>
              <a:ext cx="536442" cy="384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3C7DAF57-82FC-4DD7-83D3-714647D86834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324" y="5569894"/>
              <a:ext cx="487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4A336A8-F9DA-4F49-B47B-8D526372E567}"/>
                </a:ext>
              </a:extLst>
            </p:cNvPr>
            <p:cNvSpPr txBox="1"/>
            <p:nvPr/>
          </p:nvSpPr>
          <p:spPr>
            <a:xfrm>
              <a:off x="10490294" y="5210648"/>
              <a:ext cx="1530884" cy="6771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פלט</a:t>
              </a:r>
              <a:endParaRPr lang="he-IL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he-IL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מוצרים מומלצים</a:t>
              </a:r>
            </a:p>
          </p:txBody>
        </p:sp>
      </p:grpSp>
      <p:sp>
        <p:nvSpPr>
          <p:cNvPr id="26" name="מלבן 25">
            <a:extLst>
              <a:ext uri="{FF2B5EF4-FFF2-40B4-BE49-F238E27FC236}">
                <a16:creationId xmlns:a16="http://schemas.microsoft.com/office/drawing/2014/main" id="{B3F92773-C7B2-4768-AD87-2C0C2EA245DC}"/>
              </a:ext>
            </a:extLst>
          </p:cNvPr>
          <p:cNvSpPr/>
          <p:nvPr/>
        </p:nvSpPr>
        <p:spPr>
          <a:xfrm rot="238392">
            <a:off x="6828735" y="1971410"/>
            <a:ext cx="787927" cy="369093"/>
          </a:xfrm>
          <a:prstGeom prst="rect">
            <a:avLst/>
          </a:prstGeom>
          <a:solidFill>
            <a:srgbClr val="A0B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07B0CBF1-F25C-4CFC-8916-E13B7A4B29C2}"/>
              </a:ext>
            </a:extLst>
          </p:cNvPr>
          <p:cNvSpPr/>
          <p:nvPr/>
        </p:nvSpPr>
        <p:spPr>
          <a:xfrm rot="289789">
            <a:off x="6862987" y="1544876"/>
            <a:ext cx="787927" cy="427419"/>
          </a:xfrm>
          <a:prstGeom prst="rect">
            <a:avLst/>
          </a:prstGeom>
          <a:solidFill>
            <a:srgbClr val="C7D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ED9989B-19EA-4FDB-9A63-2E9A1F4DD41E}"/>
              </a:ext>
            </a:extLst>
          </p:cNvPr>
          <p:cNvSpPr/>
          <p:nvPr/>
        </p:nvSpPr>
        <p:spPr>
          <a:xfrm rot="21351562">
            <a:off x="849773" y="3801076"/>
            <a:ext cx="787927" cy="427419"/>
          </a:xfrm>
          <a:prstGeom prst="rect">
            <a:avLst/>
          </a:prstGeom>
          <a:solidFill>
            <a:srgbClr val="FFD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90658A07-1169-4D32-BEC6-073B4F41316D}"/>
              </a:ext>
            </a:extLst>
          </p:cNvPr>
          <p:cNvSpPr/>
          <p:nvPr/>
        </p:nvSpPr>
        <p:spPr>
          <a:xfrm rot="21351562">
            <a:off x="875486" y="4210431"/>
            <a:ext cx="787927" cy="427419"/>
          </a:xfrm>
          <a:prstGeom prst="rect">
            <a:avLst/>
          </a:prstGeom>
          <a:solidFill>
            <a:srgbClr val="FFE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F90E28EB-97FD-496C-BD9B-557FD2C6AA00}"/>
              </a:ext>
            </a:extLst>
          </p:cNvPr>
          <p:cNvSpPr/>
          <p:nvPr/>
        </p:nvSpPr>
        <p:spPr>
          <a:xfrm rot="21351562">
            <a:off x="4476148" y="1298978"/>
            <a:ext cx="787927" cy="179577"/>
          </a:xfrm>
          <a:prstGeom prst="rect">
            <a:avLst/>
          </a:prstGeom>
          <a:solidFill>
            <a:srgbClr val="FFD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FF04E6F5-6BB1-4FA4-B77F-C91DA42A1D13}"/>
              </a:ext>
            </a:extLst>
          </p:cNvPr>
          <p:cNvSpPr/>
          <p:nvPr/>
        </p:nvSpPr>
        <p:spPr>
          <a:xfrm rot="21351562">
            <a:off x="4457041" y="910443"/>
            <a:ext cx="787927" cy="427419"/>
          </a:xfrm>
          <a:prstGeom prst="rect">
            <a:avLst/>
          </a:prstGeom>
          <a:solidFill>
            <a:srgbClr val="FFE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21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"/>
</p:tagLst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593</Words>
  <Application>Microsoft Office PowerPoint</Application>
  <PresentationFormat>מסך רחב</PresentationFormat>
  <Paragraphs>89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ערכת נושא Office</vt:lpstr>
      <vt:lpstr>1_ערכת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Gormes, Ariel (TS)</dc:creator>
  <cp:lastModifiedBy>Gormes, Ariel (TS)</cp:lastModifiedBy>
  <cp:revision>62</cp:revision>
  <dcterms:created xsi:type="dcterms:W3CDTF">2022-05-22T15:39:05Z</dcterms:created>
  <dcterms:modified xsi:type="dcterms:W3CDTF">2022-06-05T19:01:31Z</dcterms:modified>
</cp:coreProperties>
</file>