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61"/>
  </p:notesMasterIdLst>
  <p:sldIdLst>
    <p:sldId id="339" r:id="rId3"/>
    <p:sldId id="338" r:id="rId4"/>
    <p:sldId id="266" r:id="rId5"/>
    <p:sldId id="267" r:id="rId6"/>
    <p:sldId id="268" r:id="rId7"/>
    <p:sldId id="269" r:id="rId8"/>
    <p:sldId id="300" r:id="rId9"/>
    <p:sldId id="318" r:id="rId10"/>
    <p:sldId id="305" r:id="rId11"/>
    <p:sldId id="286" r:id="rId12"/>
    <p:sldId id="306" r:id="rId13"/>
    <p:sldId id="304" r:id="rId14"/>
    <p:sldId id="303" r:id="rId15"/>
    <p:sldId id="270" r:id="rId16"/>
    <p:sldId id="332" r:id="rId17"/>
    <p:sldId id="277" r:id="rId18"/>
    <p:sldId id="331" r:id="rId19"/>
    <p:sldId id="279" r:id="rId20"/>
    <p:sldId id="322" r:id="rId21"/>
    <p:sldId id="282" r:id="rId22"/>
    <p:sldId id="307" r:id="rId23"/>
    <p:sldId id="283" r:id="rId24"/>
    <p:sldId id="309" r:id="rId25"/>
    <p:sldId id="327" r:id="rId26"/>
    <p:sldId id="285" r:id="rId27"/>
    <p:sldId id="312" r:id="rId28"/>
    <p:sldId id="287" r:id="rId29"/>
    <p:sldId id="335" r:id="rId30"/>
    <p:sldId id="313" r:id="rId31"/>
    <p:sldId id="314" r:id="rId32"/>
    <p:sldId id="328" r:id="rId33"/>
    <p:sldId id="329" r:id="rId34"/>
    <p:sldId id="316" r:id="rId35"/>
    <p:sldId id="288" r:id="rId36"/>
    <p:sldId id="334" r:id="rId37"/>
    <p:sldId id="315" r:id="rId38"/>
    <p:sldId id="308" r:id="rId39"/>
    <p:sldId id="289" r:id="rId40"/>
    <p:sldId id="317" r:id="rId41"/>
    <p:sldId id="323" r:id="rId42"/>
    <p:sldId id="324" r:id="rId43"/>
    <p:sldId id="310" r:id="rId44"/>
    <p:sldId id="321" r:id="rId45"/>
    <p:sldId id="325" r:id="rId46"/>
    <p:sldId id="290" r:id="rId47"/>
    <p:sldId id="320" r:id="rId48"/>
    <p:sldId id="291" r:id="rId49"/>
    <p:sldId id="292" r:id="rId50"/>
    <p:sldId id="293" r:id="rId51"/>
    <p:sldId id="294" r:id="rId52"/>
    <p:sldId id="296" r:id="rId53"/>
    <p:sldId id="330" r:id="rId54"/>
    <p:sldId id="297" r:id="rId55"/>
    <p:sldId id="298" r:id="rId56"/>
    <p:sldId id="299" r:id="rId57"/>
    <p:sldId id="319" r:id="rId58"/>
    <p:sldId id="326" r:id="rId59"/>
    <p:sldId id="340" r:id="rId60"/>
  </p:sldIdLst>
  <p:sldSz cx="9144000" cy="6858000" type="screen4x3"/>
  <p:notesSz cx="6858000" cy="9144000"/>
  <p:custShowLst>
    <p:custShow name="Intro" id="0">
      <p:sldLst>
        <p:sld r:id="rId3"/>
      </p:sldLst>
    </p:custShow>
    <p:custShow name="Body" id="1">
      <p:sldLst>
        <p:sld r:id="rId4"/>
        <p:sld r:id="rId5"/>
        <p:sld r:id="rId6"/>
        <p:sld r:id="rId7"/>
        <p:sld r:id="rId8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2"/>
        <p:sld r:id="rId23"/>
        <p:sld r:id="rId24"/>
        <p:sld r:id="rId25"/>
        <p:sld r:id="rId26"/>
        <p:sld r:id="rId28"/>
        <p:sld r:id="rId29"/>
        <p:sld r:id="rId30"/>
        <p:sld r:id="rId32"/>
        <p:sld r:id="rId33"/>
        <p:sld r:id="rId34"/>
        <p:sld r:id="rId35"/>
        <p:sld r:id="rId36"/>
        <p:sld r:id="rId38"/>
        <p:sld r:id="rId39"/>
        <p:sld r:id="rId40"/>
        <p:sld r:id="rId41"/>
        <p:sld r:id="rId42"/>
        <p:sld r:id="rId43"/>
        <p:sld r:id="rId44"/>
        <p:sld r:id="rId45"/>
        <p:sld r:id="rId46"/>
        <p:sld r:id="rId47"/>
        <p:sld r:id="rId48"/>
        <p:sld r:id="rId49"/>
        <p:sld r:id="rId50"/>
        <p:sld r:id="rId51"/>
        <p:sld r:id="rId52"/>
        <p:sld r:id="rId53"/>
        <p:sld r:id="rId54"/>
        <p:sld r:id="rId55"/>
        <p:sld r:id="rId56"/>
        <p:sld r:id="rId57"/>
        <p:sld r:id="rId58"/>
        <p:sld r:id="rId59"/>
        <p:sld r:id="rId60"/>
      </p:sldLst>
    </p:custShow>
  </p:custShow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Calibri" charset="0"/>
        <a:ea typeface="ＭＳ Ｐゴシック" charset="0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Calibri" charset="0"/>
        <a:ea typeface="ＭＳ Ｐゴシック" charset="0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Calibri" charset="0"/>
        <a:ea typeface="ＭＳ Ｐゴシック" charset="0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Calibri" charset="0"/>
        <a:ea typeface="ＭＳ Ｐゴシック" charset="0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Calibri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Calibri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Calibri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Calibri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Calibri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custShow id="0"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736E5"/>
    <a:srgbClr val="2E2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78965" autoAdjust="0"/>
  </p:normalViewPr>
  <p:slideViewPr>
    <p:cSldViewPr>
      <p:cViewPr varScale="1">
        <p:scale>
          <a:sx n="122" d="100"/>
          <a:sy n="122" d="100"/>
        </p:scale>
        <p:origin x="-2736" y="-1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468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notesMaster" Target="notesMasters/notes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5125" cy="1248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69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1"/>
          <p:cNvSpPr>
            <a:spLocks noGrp="1" noChangeArrowheads="1"/>
          </p:cNvSpPr>
          <p:nvPr>
            <p:ph type="sldNum" sz="quarter"/>
          </p:nvPr>
        </p:nvSpPr>
        <p:spPr>
          <a:xfrm>
            <a:off x="1588" y="8685213"/>
            <a:ext cx="2932112" cy="4175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B2ED65-6946-1441-9B09-E0C78A56A3E0}" type="slidenum">
              <a:rPr lang="he-IL"/>
              <a:pPr>
                <a:defRPr/>
              </a:pPr>
              <a:t>1</a:t>
            </a:fld>
            <a:endParaRPr lang="he-IL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48300" cy="417036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 smtClean="0"/>
          </a:p>
          <a:p>
            <a:r>
              <a:rPr lang="nb-NO" dirty="0" smtClean="0"/>
              <a:t>let arr = [];</a:t>
            </a:r>
          </a:p>
          <a:p>
            <a:r>
              <a:rPr lang="nb-NO" dirty="0" smtClean="0"/>
              <a:t>for (var i=0; i &lt; 3; i++) {</a:t>
            </a:r>
          </a:p>
          <a:p>
            <a:r>
              <a:rPr lang="nb-NO" dirty="0" smtClean="0"/>
              <a:t>    </a:t>
            </a:r>
            <a:r>
              <a:rPr lang="nb-NO" dirty="0" err="1" smtClean="0"/>
              <a:t>arr.push</a:t>
            </a:r>
            <a:r>
              <a:rPr lang="nb-NO" dirty="0" smtClean="0"/>
              <a:t>(() =&gt; i);</a:t>
            </a:r>
          </a:p>
          <a:p>
            <a:r>
              <a:rPr lang="nb-NO" dirty="0" smtClean="0"/>
              <a:t>}</a:t>
            </a:r>
          </a:p>
          <a:p>
            <a:r>
              <a:rPr lang="nb-NO" dirty="0" err="1" smtClean="0"/>
              <a:t>console.log</a:t>
            </a:r>
            <a:r>
              <a:rPr lang="nb-NO" dirty="0" smtClean="0"/>
              <a:t>(</a:t>
            </a:r>
            <a:r>
              <a:rPr lang="nb-NO" dirty="0" err="1" smtClean="0"/>
              <a:t>arr.map</a:t>
            </a:r>
            <a:r>
              <a:rPr lang="nb-NO" dirty="0" smtClean="0"/>
              <a:t>(x =&gt; x()));</a:t>
            </a:r>
            <a:endParaRPr lang="en-US" dirty="0" smtClean="0"/>
          </a:p>
          <a:p>
            <a:r>
              <a:rPr lang="en-US" dirty="0" smtClean="0"/>
              <a:t>------------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runFunc</a:t>
            </a:r>
            <a:r>
              <a:rPr lang="en-US" dirty="0" smtClean="0"/>
              <a:t> = function(</a:t>
            </a:r>
            <a:r>
              <a:rPr lang="en-US" dirty="0" err="1" smtClean="0"/>
              <a:t>func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func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class Foo{</a:t>
            </a:r>
          </a:p>
          <a:p>
            <a:r>
              <a:rPr lang="en-US" dirty="0" smtClean="0"/>
              <a:t>  constructor(){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this.prop</a:t>
            </a:r>
            <a:r>
              <a:rPr lang="en-US" dirty="0" smtClean="0"/>
              <a:t> = 'Foo prop';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run(){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console.log</a:t>
            </a:r>
            <a:r>
              <a:rPr lang="en-US" dirty="0" smtClean="0"/>
              <a:t>('prop in run = \'' + </a:t>
            </a:r>
            <a:r>
              <a:rPr lang="en-US" dirty="0" err="1" smtClean="0"/>
              <a:t>this.prop</a:t>
            </a:r>
            <a:r>
              <a:rPr lang="en-US" dirty="0" smtClean="0"/>
              <a:t>+ '\'');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runFunc</a:t>
            </a:r>
            <a:r>
              <a:rPr lang="en-US" dirty="0" smtClean="0"/>
              <a:t>(function(){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console.log</a:t>
            </a:r>
            <a:r>
              <a:rPr lang="en-US" dirty="0" smtClean="0"/>
              <a:t>('prop in </a:t>
            </a:r>
            <a:r>
              <a:rPr lang="en-US" dirty="0" err="1" smtClean="0"/>
              <a:t>runFunc</a:t>
            </a:r>
            <a:r>
              <a:rPr lang="en-US" dirty="0" smtClean="0"/>
              <a:t> = \'' + </a:t>
            </a:r>
            <a:r>
              <a:rPr lang="en-US" dirty="0" err="1" smtClean="0"/>
              <a:t>this.prop</a:t>
            </a:r>
            <a:r>
              <a:rPr lang="en-US" dirty="0" smtClean="0"/>
              <a:t>+ '\'');</a:t>
            </a:r>
          </a:p>
          <a:p>
            <a:r>
              <a:rPr lang="en-US" dirty="0" smtClean="0"/>
              <a:t>    }.bind(this));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runFunc</a:t>
            </a:r>
            <a:r>
              <a:rPr lang="en-US" dirty="0" smtClean="0"/>
              <a:t>(()=&gt;{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console.log</a:t>
            </a:r>
            <a:r>
              <a:rPr lang="en-US" dirty="0" smtClean="0"/>
              <a:t>('prop in </a:t>
            </a:r>
            <a:r>
              <a:rPr lang="en-US" dirty="0" err="1" smtClean="0"/>
              <a:t>runFunc</a:t>
            </a:r>
            <a:r>
              <a:rPr lang="en-US" dirty="0" smtClean="0"/>
              <a:t> = \'' + </a:t>
            </a:r>
            <a:r>
              <a:rPr lang="en-US" dirty="0" err="1" smtClean="0"/>
              <a:t>this.prop</a:t>
            </a:r>
            <a:r>
              <a:rPr lang="en-US" dirty="0" smtClean="0"/>
              <a:t>+ '\'');</a:t>
            </a:r>
          </a:p>
          <a:p>
            <a:r>
              <a:rPr lang="en-US" dirty="0" smtClean="0"/>
              <a:t>    });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 f = new Foo();</a:t>
            </a:r>
          </a:p>
          <a:p>
            <a:r>
              <a:rPr lang="en-US" dirty="0" err="1" smtClean="0"/>
              <a:t>f.run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Class</a:t>
            </a:r>
          </a:p>
          <a:p>
            <a:pPr marL="0" indent="0">
              <a:buNone/>
            </a:pPr>
            <a:endParaRPr lang="en-US" sz="1200" kern="1200" dirty="0" smtClean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+mn-cs"/>
            </a:endParaRPr>
          </a:p>
          <a:p>
            <a:pPr marL="0" indent="0">
              <a:buNone/>
            </a:pP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Board.js</a:t>
            </a:r>
            <a:endParaRPr lang="en-US" sz="1200" kern="1200" dirty="0" smtClean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+mn-cs"/>
            </a:endParaRPr>
          </a:p>
          <a:p>
            <a:pPr marL="228600" indent="-228600">
              <a:buAutoNum type="arabicPeriod"/>
            </a:pP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Convert to class</a:t>
            </a:r>
          </a:p>
          <a:p>
            <a:pPr marL="228600" indent="-228600">
              <a:buAutoNum type="arabicPeriod"/>
            </a:pP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Use getter and setter</a:t>
            </a:r>
          </a:p>
          <a:p>
            <a:pPr marL="228600" indent="-228600">
              <a:buAutoNum type="arabicPeriod"/>
            </a:pP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Struct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object as a static getter</a:t>
            </a:r>
          </a:p>
          <a:p>
            <a:pPr marL="228600" indent="-228600">
              <a:buAutoNum type="arabicPeriod"/>
            </a:pP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talk about scope in loops (use let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i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= and not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var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i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sliderViews.js</a:t>
            </a:r>
            <a:endParaRPr lang="en-US" sz="1200" kern="1200" dirty="0" smtClean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+mn-cs"/>
            </a:endParaRPr>
          </a:p>
          <a:p>
            <a:pPr marL="228600" indent="-228600">
              <a:buAutoNum type="arabicPeriod"/>
            </a:pPr>
            <a:r>
              <a:rPr lang="en-US" sz="1200" kern="1200" baseline="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Convert to class</a:t>
            </a:r>
          </a:p>
          <a:p>
            <a:pPr marL="228600" indent="-228600">
              <a:buAutoNum type="arabicPeriod"/>
            </a:pPr>
            <a:r>
              <a:rPr lang="en-US" sz="1200" kern="1200" baseline="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Use arrow function and don’t use self=this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Games.js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Convert to class</a:t>
            </a:r>
          </a:p>
          <a:p>
            <a:pPr marL="228600" indent="-228600">
              <a:buAutoNum type="arabicPeriod"/>
            </a:pP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Static method</a:t>
            </a:r>
          </a:p>
          <a:p>
            <a:pPr marL="0" indent="0">
              <a:buNone/>
            </a:pPr>
            <a:endParaRPr lang="en-US" sz="1200" kern="1200" dirty="0" smtClean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+mn-cs"/>
            </a:endParaRPr>
          </a:p>
          <a:p>
            <a:pPr marL="228600" indent="-228600">
              <a:buAutoNum type="arabicPeriod"/>
            </a:pP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class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TwoWheels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constructor(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name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this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_name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name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get </a:t>
            </a:r>
            <a:r>
              <a:rPr lang="en-US" dirty="0" err="1" smtClean="0"/>
              <a:t>wheelBase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return 2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get </a:t>
            </a:r>
            <a:r>
              <a:rPr lang="en-US" dirty="0" smtClean="0"/>
              <a:t>name()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return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this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_name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class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FourWheels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constructor(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name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this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_name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name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get </a:t>
            </a:r>
            <a:r>
              <a:rPr lang="en-US" dirty="0" err="1" smtClean="0"/>
              <a:t>wheelBase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return 4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get </a:t>
            </a:r>
            <a:r>
              <a:rPr lang="en-US" dirty="0" smtClean="0"/>
              <a:t>name()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return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this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_name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const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createWheelBaseClass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</a:t>
            </a:r>
            <a:r>
              <a:rPr lang="en-US" dirty="0" smtClean="0"/>
              <a:t>= 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baseClass</a:t>
            </a:r>
            <a:r>
              <a:rPr lang="en-US" dirty="0" smtClean="0"/>
              <a:t>) =&gt;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let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dynamicClass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class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newClass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extends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baseClass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constructor(...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args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super</a:t>
            </a:r>
            <a:r>
              <a:rPr lang="en-US" dirty="0" smtClean="0"/>
              <a:t>(...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args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//Do something</a:t>
            </a:r>
            <a:b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</a:b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/>
            </a:r>
            <a:b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</a:b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   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   };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return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dynamicClass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let Bicycle </a:t>
            </a:r>
            <a:r>
              <a:rPr lang="en-US" dirty="0" smtClean="0"/>
              <a:t>=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createWheelBaseClass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TwoWheels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let Car </a:t>
            </a:r>
            <a:r>
              <a:rPr lang="en-US" dirty="0" smtClean="0"/>
              <a:t>=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createWheelBaseClass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FourWheels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let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bmx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new Bicycle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'BMX'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console</a:t>
            </a:r>
            <a:r>
              <a:rPr lang="en-US" dirty="0" err="1" smtClean="0"/>
              <a:t>.log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bmx</a:t>
            </a:r>
            <a:r>
              <a:rPr lang="en-US" dirty="0" err="1" smtClean="0"/>
              <a:t>.name</a:t>
            </a:r>
            <a:r>
              <a:rPr lang="en-US" dirty="0" smtClean="0"/>
              <a:t> +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' has ' </a:t>
            </a:r>
            <a:r>
              <a:rPr lang="en-US" dirty="0" smtClean="0"/>
              <a:t>+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bmx</a:t>
            </a:r>
            <a:r>
              <a:rPr lang="en-US" dirty="0" err="1" smtClean="0"/>
              <a:t>.wheelBase</a:t>
            </a:r>
            <a:r>
              <a:rPr lang="en-US" dirty="0" smtClean="0"/>
              <a:t> +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' wheels.'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let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ferrari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new Car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'Ferrari'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console</a:t>
            </a:r>
            <a:r>
              <a:rPr lang="en-US" dirty="0" err="1" smtClean="0"/>
              <a:t>.log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ferrari</a:t>
            </a:r>
            <a:r>
              <a:rPr lang="en-US" dirty="0" err="1" smtClean="0"/>
              <a:t>.name</a:t>
            </a:r>
            <a:r>
              <a:rPr lang="en-US" dirty="0" smtClean="0"/>
              <a:t> +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' has ' </a:t>
            </a:r>
            <a:r>
              <a:rPr lang="en-US" dirty="0" smtClean="0"/>
              <a:t>+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ferrari</a:t>
            </a:r>
            <a:r>
              <a:rPr lang="en-US" dirty="0" err="1" smtClean="0"/>
              <a:t>.wheelBase</a:t>
            </a:r>
            <a:r>
              <a:rPr lang="en-US" dirty="0" smtClean="0"/>
              <a:t> +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' wheels.'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28600" indent="-228600">
              <a:buAutoNum type="arabicPeriod"/>
            </a:pP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Knockout request an object so any class is great or you can use something like knockout-es6 to make life easier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Symbol("foo") !== Symbol("foo")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const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 foo = Symbol()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const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 bar = Symbol()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typeof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 foo === "symbol"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typeof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 bar === "symbol"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let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obj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 = {}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obj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[foo] = "foo"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obj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[bar] = "bar"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JSON.stringify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obj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) // {}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Object.keys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obj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) // []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Object.getOwnPropertyNames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obj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) // []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Object.getOwnPropertySymbols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obj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) // [ foo, bar ]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Symbol("foo") !== Symbol("foo")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const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 foo = Symbol()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const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 bar = Symbol()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typeof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 foo === "symbol"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typeof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 bar === "symbol"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let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obj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 = {}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obj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[foo] = "foo"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obj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[bar] = "bar"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JSON.stringify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obj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) // {}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Object.keys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obj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) // []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Object.getOwnPropertyNames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obj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) // []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Object.getOwnPropertySymbols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obj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) // [ foo, bar ]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wm</a:t>
            </a:r>
            <a:r>
              <a:rPr lang="en-US" dirty="0" smtClean="0"/>
              <a:t> = new </a:t>
            </a:r>
            <a:r>
              <a:rPr lang="en-US" dirty="0" err="1" smtClean="0"/>
              <a:t>WeakMap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{};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obj2 = {};</a:t>
            </a:r>
          </a:p>
          <a:p>
            <a:endParaRPr lang="en-US" dirty="0" smtClean="0"/>
          </a:p>
          <a:p>
            <a:r>
              <a:rPr lang="en-US" dirty="0" err="1" smtClean="0"/>
              <a:t>wm.set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, 37);</a:t>
            </a:r>
          </a:p>
          <a:p>
            <a:r>
              <a:rPr lang="en-US" dirty="0" err="1" smtClean="0"/>
              <a:t>wm.set</a:t>
            </a:r>
            <a:r>
              <a:rPr lang="en-US" dirty="0" smtClean="0"/>
              <a:t>(obj2, 55);</a:t>
            </a:r>
          </a:p>
          <a:p>
            <a:endParaRPr lang="en-US" dirty="0" smtClean="0"/>
          </a:p>
          <a:p>
            <a:r>
              <a:rPr lang="en-US" dirty="0" err="1" smtClean="0"/>
              <a:t>console.log</a:t>
            </a:r>
            <a:r>
              <a:rPr lang="en-US" dirty="0" smtClean="0"/>
              <a:t>(</a:t>
            </a:r>
            <a:r>
              <a:rPr lang="en-US" dirty="0" err="1" smtClean="0"/>
              <a:t>wm.get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))</a:t>
            </a:r>
          </a:p>
          <a:p>
            <a:r>
              <a:rPr lang="en-US" dirty="0" err="1" smtClean="0"/>
              <a:t>console.log</a:t>
            </a:r>
            <a:r>
              <a:rPr lang="en-US" dirty="0" smtClean="0"/>
              <a:t>(</a:t>
            </a:r>
            <a:r>
              <a:rPr lang="en-US" dirty="0" err="1" smtClean="0"/>
              <a:t>wm.get</a:t>
            </a:r>
            <a:r>
              <a:rPr lang="en-US" dirty="0" smtClean="0"/>
              <a:t>(obj2))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wm</a:t>
            </a:r>
            <a:r>
              <a:rPr lang="en-US" dirty="0" smtClean="0"/>
              <a:t> = new </a:t>
            </a:r>
            <a:r>
              <a:rPr lang="en-US" dirty="0" err="1" smtClean="0"/>
              <a:t>WeakMap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{};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obj2 = {};</a:t>
            </a:r>
          </a:p>
          <a:p>
            <a:endParaRPr lang="en-US" dirty="0" smtClean="0"/>
          </a:p>
          <a:p>
            <a:r>
              <a:rPr lang="en-US" dirty="0" err="1" smtClean="0"/>
              <a:t>wm.set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, 37);</a:t>
            </a:r>
          </a:p>
          <a:p>
            <a:r>
              <a:rPr lang="en-US" dirty="0" err="1" smtClean="0"/>
              <a:t>wm.set</a:t>
            </a:r>
            <a:r>
              <a:rPr lang="en-US" dirty="0" smtClean="0"/>
              <a:t>(obj2, 55);</a:t>
            </a:r>
          </a:p>
          <a:p>
            <a:endParaRPr lang="en-US" dirty="0" smtClean="0"/>
          </a:p>
          <a:p>
            <a:r>
              <a:rPr lang="en-US" dirty="0" err="1" smtClean="0"/>
              <a:t>console.log</a:t>
            </a:r>
            <a:r>
              <a:rPr lang="en-US" dirty="0" smtClean="0"/>
              <a:t>(</a:t>
            </a:r>
            <a:r>
              <a:rPr lang="en-US" dirty="0" err="1" smtClean="0"/>
              <a:t>wm.get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))</a:t>
            </a:r>
          </a:p>
          <a:p>
            <a:r>
              <a:rPr lang="en-US" dirty="0" err="1" smtClean="0"/>
              <a:t>console.log</a:t>
            </a:r>
            <a:r>
              <a:rPr lang="en-US" dirty="0" smtClean="0"/>
              <a:t>(</a:t>
            </a:r>
            <a:r>
              <a:rPr lang="en-US" dirty="0" err="1" smtClean="0"/>
              <a:t>wm.get</a:t>
            </a:r>
            <a:r>
              <a:rPr lang="en-US" dirty="0" smtClean="0"/>
              <a:t>(obj2))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>
              <a:buFont typeface="Arial"/>
              <a:buChar char="•"/>
            </a:pPr>
            <a:r>
              <a:rPr lang="en-US" sz="1200" dirty="0" smtClean="0"/>
              <a:t>ECMAScript is the language, whereas JavaScript and </a:t>
            </a:r>
            <a:r>
              <a:rPr lang="en-US" sz="1200" dirty="0" err="1" smtClean="0"/>
              <a:t>JScript</a:t>
            </a:r>
            <a:r>
              <a:rPr lang="en-US" sz="1200" dirty="0" smtClean="0"/>
              <a:t> are "dialects".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 smtClean="0"/>
              <a:t>const</a:t>
            </a:r>
            <a:r>
              <a:rPr lang="en-US" dirty="0" smtClean="0"/>
              <a:t> DAYS = </a:t>
            </a:r>
            <a:r>
              <a:rPr lang="en-US" dirty="0" err="1" smtClean="0"/>
              <a:t>Object.freeze</a:t>
            </a:r>
            <a:r>
              <a:rPr lang="en-US" dirty="0" smtClean="0"/>
              <a:t>({ Sun : 0, Mon: 1, Tue : 2, Wed: 3, Thu : 4, Fri: 5, Sat: 6});</a:t>
            </a:r>
          </a:p>
          <a:p>
            <a:r>
              <a:rPr lang="en-US" dirty="0" smtClean="0"/>
              <a:t>class Scheduler{</a:t>
            </a:r>
          </a:p>
          <a:p>
            <a:r>
              <a:rPr lang="en-US" dirty="0" smtClean="0"/>
              <a:t>  constructor(){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this._days</a:t>
            </a:r>
            <a:r>
              <a:rPr lang="en-US" dirty="0" smtClean="0"/>
              <a:t> = ['Sun', 'Mon', 'Tue', 'Wed', 'Thu', 'Fri', 'Sat'];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this._schedule</a:t>
            </a:r>
            <a:r>
              <a:rPr lang="en-US" dirty="0" smtClean="0"/>
              <a:t> = </a:t>
            </a:r>
            <a:r>
              <a:rPr lang="en-US" dirty="0" err="1" smtClean="0"/>
              <a:t>Array.apply</a:t>
            </a:r>
            <a:r>
              <a:rPr lang="en-US" dirty="0" smtClean="0"/>
              <a:t>(null, Array(7)).map(() =&gt; []);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fillSchedule</a:t>
            </a:r>
            <a:r>
              <a:rPr lang="en-US" dirty="0" smtClean="0"/>
              <a:t>(day, time, comments){</a:t>
            </a:r>
          </a:p>
          <a:p>
            <a:r>
              <a:rPr lang="en-US" dirty="0" smtClean="0"/>
              <a:t>    let </a:t>
            </a:r>
            <a:r>
              <a:rPr lang="en-US" dirty="0" err="1" smtClean="0"/>
              <a:t>dayOfWeek</a:t>
            </a:r>
            <a:r>
              <a:rPr lang="en-US" dirty="0" smtClean="0"/>
              <a:t> = </a:t>
            </a:r>
            <a:r>
              <a:rPr lang="en-US" dirty="0" err="1" smtClean="0"/>
              <a:t>this._schedule</a:t>
            </a:r>
            <a:r>
              <a:rPr lang="en-US" dirty="0" smtClean="0"/>
              <a:t>[day];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dayOfWeek.push</a:t>
            </a:r>
            <a:r>
              <a:rPr lang="en-US" dirty="0" smtClean="0"/>
              <a:t>({time, comments});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[</a:t>
            </a:r>
            <a:r>
              <a:rPr lang="en-US" dirty="0" err="1" smtClean="0"/>
              <a:t>Symbol.iterator</a:t>
            </a:r>
            <a:r>
              <a:rPr lang="en-US" dirty="0" smtClean="0"/>
              <a:t>]() {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let schedule = [];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(let day of </a:t>
            </a:r>
            <a:r>
              <a:rPr lang="en-US" dirty="0" err="1" smtClean="0"/>
              <a:t>this._schedule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   if (day){</a:t>
            </a:r>
          </a:p>
          <a:p>
            <a:r>
              <a:rPr lang="en-US" dirty="0" smtClean="0"/>
              <a:t>        for(let appointment of day){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schedule.push</a:t>
            </a:r>
            <a:r>
              <a:rPr lang="en-US" dirty="0" smtClean="0"/>
              <a:t>(appointment);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return { </a:t>
            </a:r>
          </a:p>
          <a:p>
            <a:r>
              <a:rPr lang="en-US" dirty="0" smtClean="0"/>
              <a:t>    next: function() {</a:t>
            </a:r>
          </a:p>
          <a:p>
            <a:r>
              <a:rPr lang="en-US" dirty="0" smtClean="0"/>
              <a:t>      if (</a:t>
            </a:r>
            <a:r>
              <a:rPr lang="en-US" dirty="0" err="1" smtClean="0"/>
              <a:t>schedule.length</a:t>
            </a:r>
            <a:r>
              <a:rPr lang="en-US" dirty="0" smtClean="0"/>
              <a:t> &gt; this._</a:t>
            </a:r>
            <a:r>
              <a:rPr lang="en-US" dirty="0" err="1" smtClean="0"/>
              <a:t>iteratorIdx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     return { value: schedule[this._</a:t>
            </a:r>
            <a:r>
              <a:rPr lang="en-US" dirty="0" err="1" smtClean="0"/>
              <a:t>iteratorIdx</a:t>
            </a:r>
            <a:r>
              <a:rPr lang="en-US" dirty="0" smtClean="0"/>
              <a:t>++], done: false };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     else {</a:t>
            </a:r>
          </a:p>
          <a:p>
            <a:r>
              <a:rPr lang="en-US" dirty="0" smtClean="0"/>
              <a:t>        return { done: true };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   },</a:t>
            </a:r>
          </a:p>
          <a:p>
            <a:r>
              <a:rPr lang="en-US" dirty="0" smtClean="0"/>
              <a:t>    _</a:t>
            </a:r>
            <a:r>
              <a:rPr lang="en-US" dirty="0" err="1" smtClean="0"/>
              <a:t>iteratorIdx</a:t>
            </a:r>
            <a:r>
              <a:rPr lang="en-US" dirty="0" smtClean="0"/>
              <a:t>: 0</a:t>
            </a:r>
          </a:p>
          <a:p>
            <a:r>
              <a:rPr lang="en-US" dirty="0" smtClean="0"/>
              <a:t>  };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 err="1" smtClean="0"/>
              <a:t>mySchedule</a:t>
            </a:r>
            <a:r>
              <a:rPr lang="en-US" dirty="0" smtClean="0"/>
              <a:t> = new Scheduler();</a:t>
            </a:r>
          </a:p>
          <a:p>
            <a:r>
              <a:rPr lang="en-US" dirty="0" err="1" smtClean="0"/>
              <a:t>mySchedule.fillSchedule</a:t>
            </a:r>
            <a:r>
              <a:rPr lang="en-US" dirty="0" smtClean="0"/>
              <a:t>(</a:t>
            </a:r>
            <a:r>
              <a:rPr lang="en-US" dirty="0" err="1" smtClean="0"/>
              <a:t>DAYS.Sun</a:t>
            </a:r>
            <a:r>
              <a:rPr lang="en-US" dirty="0" smtClean="0"/>
              <a:t>, 9, 'learn JS');</a:t>
            </a:r>
          </a:p>
          <a:p>
            <a:r>
              <a:rPr lang="en-US" dirty="0" err="1" smtClean="0"/>
              <a:t>mySchedule.fillSchedule</a:t>
            </a:r>
            <a:r>
              <a:rPr lang="en-US" dirty="0" smtClean="0"/>
              <a:t>(</a:t>
            </a:r>
            <a:r>
              <a:rPr lang="en-US" dirty="0" err="1" smtClean="0"/>
              <a:t>DAYS.Sun</a:t>
            </a:r>
            <a:r>
              <a:rPr lang="en-US" dirty="0" smtClean="0"/>
              <a:t>, 10, 'start learning ES6');</a:t>
            </a:r>
          </a:p>
          <a:p>
            <a:r>
              <a:rPr lang="en-US" dirty="0" err="1" smtClean="0"/>
              <a:t>mySchedule.fillSchedule</a:t>
            </a:r>
            <a:r>
              <a:rPr lang="en-US" dirty="0" smtClean="0"/>
              <a:t>(</a:t>
            </a:r>
            <a:r>
              <a:rPr lang="en-US" dirty="0" err="1" smtClean="0"/>
              <a:t>DAYS.Mon</a:t>
            </a:r>
            <a:r>
              <a:rPr lang="en-US" dirty="0" smtClean="0"/>
              <a:t>, 8, 'Get the kids to school');</a:t>
            </a:r>
          </a:p>
          <a:p>
            <a:r>
              <a:rPr lang="en-US" dirty="0" err="1" smtClean="0"/>
              <a:t>mySchedule.fillSchedule</a:t>
            </a:r>
            <a:r>
              <a:rPr lang="en-US" dirty="0" smtClean="0"/>
              <a:t>(</a:t>
            </a:r>
            <a:r>
              <a:rPr lang="en-US" dirty="0" err="1" smtClean="0"/>
              <a:t>DAYS.Mon</a:t>
            </a:r>
            <a:r>
              <a:rPr lang="en-US" dirty="0" smtClean="0"/>
              <a:t>, 11, '</a:t>
            </a:r>
            <a:r>
              <a:rPr lang="en-US" dirty="0" err="1" smtClean="0"/>
              <a:t>Prepair</a:t>
            </a:r>
            <a:r>
              <a:rPr lang="en-US" dirty="0" smtClean="0"/>
              <a:t> lecture');</a:t>
            </a:r>
          </a:p>
          <a:p>
            <a:r>
              <a:rPr lang="en-US" dirty="0" err="1" smtClean="0"/>
              <a:t>mySchedule.fillSchedule</a:t>
            </a:r>
            <a:r>
              <a:rPr lang="en-US" dirty="0" smtClean="0"/>
              <a:t>(</a:t>
            </a:r>
            <a:r>
              <a:rPr lang="en-US" dirty="0" err="1" smtClean="0"/>
              <a:t>DAYS.Tue</a:t>
            </a:r>
            <a:r>
              <a:rPr lang="en-US" dirty="0" smtClean="0"/>
              <a:t>, 17, 'Play Squash');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for(let appointment of </a:t>
            </a:r>
            <a:r>
              <a:rPr lang="en-US" dirty="0" err="1" smtClean="0"/>
              <a:t>mySchedule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console.log</a:t>
            </a:r>
            <a:r>
              <a:rPr lang="en-US" dirty="0" smtClean="0"/>
              <a:t>(</a:t>
            </a:r>
            <a:r>
              <a:rPr lang="en-US" dirty="0" err="1" smtClean="0"/>
              <a:t>appointment.time</a:t>
            </a:r>
            <a:r>
              <a:rPr lang="en-US" dirty="0" smtClean="0"/>
              <a:t> + '--' + </a:t>
            </a:r>
            <a:r>
              <a:rPr lang="en-US" dirty="0" err="1" smtClean="0"/>
              <a:t>appointment.comments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 smtClean="0"/>
              <a:t>const</a:t>
            </a:r>
            <a:r>
              <a:rPr lang="en-US" dirty="0" smtClean="0"/>
              <a:t> DAYS = </a:t>
            </a:r>
            <a:r>
              <a:rPr lang="en-US" dirty="0" err="1" smtClean="0"/>
              <a:t>Object.freeze</a:t>
            </a:r>
            <a:r>
              <a:rPr lang="en-US" dirty="0" smtClean="0"/>
              <a:t>({ Sun : 0, Mon: 1, Tue : 2, Wed: 3, Thu : 4, Fri: 5, Sat: 6});</a:t>
            </a:r>
          </a:p>
          <a:p>
            <a:r>
              <a:rPr lang="en-US" dirty="0" smtClean="0"/>
              <a:t>class Scheduler{</a:t>
            </a:r>
          </a:p>
          <a:p>
            <a:r>
              <a:rPr lang="en-US" dirty="0" smtClean="0"/>
              <a:t>  constructor(){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this._days</a:t>
            </a:r>
            <a:r>
              <a:rPr lang="en-US" dirty="0" smtClean="0"/>
              <a:t> = ['Sun', 'Mon', 'Tue', 'Wed', 'Thu', 'Fri', 'Sat'];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this._schedule</a:t>
            </a:r>
            <a:r>
              <a:rPr lang="en-US" dirty="0" smtClean="0"/>
              <a:t> = </a:t>
            </a:r>
            <a:r>
              <a:rPr lang="en-US" dirty="0" err="1" smtClean="0"/>
              <a:t>Array.apply</a:t>
            </a:r>
            <a:r>
              <a:rPr lang="en-US" dirty="0" smtClean="0"/>
              <a:t>(null, Array(7)).map(() =&gt; []);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fillSchedule</a:t>
            </a:r>
            <a:r>
              <a:rPr lang="en-US" dirty="0" smtClean="0"/>
              <a:t>(day, time, comments){</a:t>
            </a:r>
          </a:p>
          <a:p>
            <a:r>
              <a:rPr lang="en-US" dirty="0" smtClean="0"/>
              <a:t>    let </a:t>
            </a:r>
            <a:r>
              <a:rPr lang="en-US" dirty="0" err="1" smtClean="0"/>
              <a:t>dayOfWeek</a:t>
            </a:r>
            <a:r>
              <a:rPr lang="en-US" dirty="0" smtClean="0"/>
              <a:t> = </a:t>
            </a:r>
            <a:r>
              <a:rPr lang="en-US" dirty="0" err="1" smtClean="0"/>
              <a:t>this._schedule</a:t>
            </a:r>
            <a:r>
              <a:rPr lang="en-US" dirty="0" smtClean="0"/>
              <a:t>[day];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dayOfWeek.push</a:t>
            </a:r>
            <a:r>
              <a:rPr lang="en-US" dirty="0" smtClean="0"/>
              <a:t>({time, comments});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[</a:t>
            </a:r>
            <a:r>
              <a:rPr lang="en-US" dirty="0" err="1" smtClean="0"/>
              <a:t>Symbol.iterator</a:t>
            </a:r>
            <a:r>
              <a:rPr lang="en-US" dirty="0" smtClean="0"/>
              <a:t>]() {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let schedule = [];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(let day of </a:t>
            </a:r>
            <a:r>
              <a:rPr lang="en-US" dirty="0" err="1" smtClean="0"/>
              <a:t>this._schedule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   if (day){</a:t>
            </a:r>
          </a:p>
          <a:p>
            <a:r>
              <a:rPr lang="en-US" dirty="0" smtClean="0"/>
              <a:t>        for(let appointment of day){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schedule.push</a:t>
            </a:r>
            <a:r>
              <a:rPr lang="en-US" dirty="0" smtClean="0"/>
              <a:t>(appointment);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return { </a:t>
            </a:r>
          </a:p>
          <a:p>
            <a:r>
              <a:rPr lang="en-US" dirty="0" smtClean="0"/>
              <a:t>    next: function() {</a:t>
            </a:r>
          </a:p>
          <a:p>
            <a:r>
              <a:rPr lang="en-US" dirty="0" smtClean="0"/>
              <a:t>      if (</a:t>
            </a:r>
            <a:r>
              <a:rPr lang="en-US" dirty="0" err="1" smtClean="0"/>
              <a:t>schedule.length</a:t>
            </a:r>
            <a:r>
              <a:rPr lang="en-US" dirty="0" smtClean="0"/>
              <a:t> &gt; this._</a:t>
            </a:r>
            <a:r>
              <a:rPr lang="en-US" dirty="0" err="1" smtClean="0"/>
              <a:t>iteratorIdx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     return { value: schedule[this._</a:t>
            </a:r>
            <a:r>
              <a:rPr lang="en-US" dirty="0" err="1" smtClean="0"/>
              <a:t>iteratorIdx</a:t>
            </a:r>
            <a:r>
              <a:rPr lang="en-US" dirty="0" smtClean="0"/>
              <a:t>++], done: false };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     else {</a:t>
            </a:r>
          </a:p>
          <a:p>
            <a:r>
              <a:rPr lang="en-US" dirty="0" smtClean="0"/>
              <a:t>        return { done: true };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   },</a:t>
            </a:r>
          </a:p>
          <a:p>
            <a:r>
              <a:rPr lang="en-US" dirty="0" smtClean="0"/>
              <a:t>    _</a:t>
            </a:r>
            <a:r>
              <a:rPr lang="en-US" dirty="0" err="1" smtClean="0"/>
              <a:t>iteratorIdx</a:t>
            </a:r>
            <a:r>
              <a:rPr lang="en-US" dirty="0" smtClean="0"/>
              <a:t>: 0</a:t>
            </a:r>
          </a:p>
          <a:p>
            <a:r>
              <a:rPr lang="en-US" dirty="0" smtClean="0"/>
              <a:t>  };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 err="1" smtClean="0"/>
              <a:t>mySchedule</a:t>
            </a:r>
            <a:r>
              <a:rPr lang="en-US" dirty="0" smtClean="0"/>
              <a:t> = new Scheduler();</a:t>
            </a:r>
          </a:p>
          <a:p>
            <a:r>
              <a:rPr lang="en-US" dirty="0" err="1" smtClean="0"/>
              <a:t>mySchedule.fillSchedule</a:t>
            </a:r>
            <a:r>
              <a:rPr lang="en-US" dirty="0" smtClean="0"/>
              <a:t>(</a:t>
            </a:r>
            <a:r>
              <a:rPr lang="en-US" dirty="0" err="1" smtClean="0"/>
              <a:t>DAYS.Sun</a:t>
            </a:r>
            <a:r>
              <a:rPr lang="en-US" dirty="0" smtClean="0"/>
              <a:t>, 9, 'learn JS');</a:t>
            </a:r>
          </a:p>
          <a:p>
            <a:r>
              <a:rPr lang="en-US" dirty="0" err="1" smtClean="0"/>
              <a:t>mySchedule.fillSchedule</a:t>
            </a:r>
            <a:r>
              <a:rPr lang="en-US" dirty="0" smtClean="0"/>
              <a:t>(</a:t>
            </a:r>
            <a:r>
              <a:rPr lang="en-US" dirty="0" err="1" smtClean="0"/>
              <a:t>DAYS.Sun</a:t>
            </a:r>
            <a:r>
              <a:rPr lang="en-US" dirty="0" smtClean="0"/>
              <a:t>, 10, 'start learning ES6');</a:t>
            </a:r>
          </a:p>
          <a:p>
            <a:r>
              <a:rPr lang="en-US" dirty="0" err="1" smtClean="0"/>
              <a:t>mySchedule.fillSchedule</a:t>
            </a:r>
            <a:r>
              <a:rPr lang="en-US" dirty="0" smtClean="0"/>
              <a:t>(</a:t>
            </a:r>
            <a:r>
              <a:rPr lang="en-US" dirty="0" err="1" smtClean="0"/>
              <a:t>DAYS.Mon</a:t>
            </a:r>
            <a:r>
              <a:rPr lang="en-US" dirty="0" smtClean="0"/>
              <a:t>, 8, 'Get the kids to school');</a:t>
            </a:r>
          </a:p>
          <a:p>
            <a:r>
              <a:rPr lang="en-US" dirty="0" err="1" smtClean="0"/>
              <a:t>mySchedule.fillSchedule</a:t>
            </a:r>
            <a:r>
              <a:rPr lang="en-US" dirty="0" smtClean="0"/>
              <a:t>(</a:t>
            </a:r>
            <a:r>
              <a:rPr lang="en-US" dirty="0" err="1" smtClean="0"/>
              <a:t>DAYS.Mon</a:t>
            </a:r>
            <a:r>
              <a:rPr lang="en-US" dirty="0" smtClean="0"/>
              <a:t>, 11, '</a:t>
            </a:r>
            <a:r>
              <a:rPr lang="en-US" dirty="0" err="1" smtClean="0"/>
              <a:t>Prepair</a:t>
            </a:r>
            <a:r>
              <a:rPr lang="en-US" dirty="0" smtClean="0"/>
              <a:t> lecture');</a:t>
            </a:r>
          </a:p>
          <a:p>
            <a:r>
              <a:rPr lang="en-US" dirty="0" err="1" smtClean="0"/>
              <a:t>mySchedule.fillSchedule</a:t>
            </a:r>
            <a:r>
              <a:rPr lang="en-US" dirty="0" smtClean="0"/>
              <a:t>(</a:t>
            </a:r>
            <a:r>
              <a:rPr lang="en-US" dirty="0" err="1" smtClean="0"/>
              <a:t>DAYS.Tue</a:t>
            </a:r>
            <a:r>
              <a:rPr lang="en-US" dirty="0" smtClean="0"/>
              <a:t>, 17, 'Play Squash');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for(let appointment of </a:t>
            </a:r>
            <a:r>
              <a:rPr lang="en-US" dirty="0" err="1" smtClean="0"/>
              <a:t>mySchedule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console.log</a:t>
            </a:r>
            <a:r>
              <a:rPr lang="en-US" dirty="0" smtClean="0"/>
              <a:t>(</a:t>
            </a:r>
            <a:r>
              <a:rPr lang="en-US" dirty="0" err="1" smtClean="0"/>
              <a:t>appointment.time</a:t>
            </a:r>
            <a:r>
              <a:rPr lang="en-US" dirty="0" smtClean="0"/>
              <a:t> + '--' + </a:t>
            </a:r>
            <a:r>
              <a:rPr lang="en-US" dirty="0" err="1" smtClean="0"/>
              <a:t>appointment.comments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function* </a:t>
            </a:r>
            <a:r>
              <a:rPr lang="en-US" dirty="0" err="1" smtClean="0"/>
              <a:t>fibonacci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let fib0 = 0; let fib1 = 1; </a:t>
            </a:r>
          </a:p>
          <a:p>
            <a:r>
              <a:rPr lang="en-US" dirty="0" smtClean="0"/>
              <a:t>  yield fib1;</a:t>
            </a:r>
          </a:p>
          <a:p>
            <a:r>
              <a:rPr lang="en-US" dirty="0" smtClean="0"/>
              <a:t>  while(true) {</a:t>
            </a:r>
          </a:p>
          <a:p>
            <a:r>
              <a:rPr lang="en-US" dirty="0" smtClean="0"/>
              <a:t>    let result = (fib0 + fib1); </a:t>
            </a:r>
          </a:p>
          <a:p>
            <a:r>
              <a:rPr lang="en-US" smtClean="0"/>
              <a:t>    yield </a:t>
            </a:r>
            <a:r>
              <a:rPr lang="en-US" dirty="0" smtClean="0"/>
              <a:t>result;</a:t>
            </a:r>
          </a:p>
          <a:p>
            <a:r>
              <a:rPr lang="en-US" dirty="0" smtClean="0"/>
              <a:t>    fib0 = fib1, fib1 = result;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function* </a:t>
            </a:r>
            <a:r>
              <a:rPr lang="en-US" dirty="0" err="1" smtClean="0"/>
              <a:t>fibonacci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let fib0 = 0; let fib1 = 1; </a:t>
            </a:r>
          </a:p>
          <a:p>
            <a:r>
              <a:rPr lang="en-US" dirty="0" smtClean="0"/>
              <a:t>  yield fib1;</a:t>
            </a:r>
          </a:p>
          <a:p>
            <a:r>
              <a:rPr lang="en-US" dirty="0" smtClean="0"/>
              <a:t>  while(true) {</a:t>
            </a:r>
          </a:p>
          <a:p>
            <a:r>
              <a:rPr lang="en-US" dirty="0" smtClean="0"/>
              <a:t>    let result = (fib0 + fib1); </a:t>
            </a:r>
          </a:p>
          <a:p>
            <a:r>
              <a:rPr lang="en-US" dirty="0" smtClean="0"/>
              <a:t>    yield result;</a:t>
            </a:r>
          </a:p>
          <a:p>
            <a:r>
              <a:rPr lang="en-US" dirty="0" smtClean="0"/>
              <a:t>    fib0 = fib1, fib1 = result;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iterator</a:t>
            </a:r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dirty="0" smtClean="0"/>
              <a:t>//Hello ES2015! Goodbye </a:t>
            </a:r>
            <a:r>
              <a:rPr lang="en-US" dirty="0" smtClean="0"/>
              <a:t>ES5.1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 smtClean="0"/>
              <a:t>var</a:t>
            </a:r>
            <a:r>
              <a:rPr lang="en-US" dirty="0" smtClean="0"/>
              <a:t> p1 = new Promise((resolve, reject) =&gt; {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setTimeout</a:t>
            </a:r>
            <a:r>
              <a:rPr lang="en-US" dirty="0" smtClean="0"/>
              <a:t>(resolve, 1000, "one"); </a:t>
            </a:r>
          </a:p>
          <a:p>
            <a:r>
              <a:rPr lang="en-US" dirty="0" smtClean="0"/>
              <a:t>}); 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p2 = new Promise((resolve, reject) =&gt; {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setTimeout</a:t>
            </a:r>
            <a:r>
              <a:rPr lang="en-US" dirty="0" smtClean="0"/>
              <a:t>(resolve, 2000, "two"); </a:t>
            </a:r>
          </a:p>
          <a:p>
            <a:r>
              <a:rPr lang="en-US" dirty="0" smtClean="0"/>
              <a:t>});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p3 = new Promise((resolve, reject) =&gt;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setTimeout</a:t>
            </a:r>
            <a:r>
              <a:rPr lang="en-US" dirty="0" smtClean="0"/>
              <a:t>(resolve, 3000, "three");</a:t>
            </a:r>
          </a:p>
          <a:p>
            <a:r>
              <a:rPr lang="en-US" dirty="0" smtClean="0"/>
              <a:t>});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p4 = new Promise((resolve, reject) =&gt;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setTimeout</a:t>
            </a:r>
            <a:r>
              <a:rPr lang="en-US" dirty="0" smtClean="0"/>
              <a:t>(resolve, 4000, "four");</a:t>
            </a:r>
          </a:p>
          <a:p>
            <a:r>
              <a:rPr lang="en-US" dirty="0" smtClean="0"/>
              <a:t>});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p5 = new Promise((resolve, reject) =&gt;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setTimeout</a:t>
            </a:r>
            <a:r>
              <a:rPr lang="en-US" dirty="0" smtClean="0"/>
              <a:t>(reject, 2000, "five");</a:t>
            </a:r>
          </a:p>
          <a:p>
            <a:r>
              <a:rPr lang="en-US" dirty="0" smtClean="0"/>
              <a:t>});</a:t>
            </a:r>
          </a:p>
          <a:p>
            <a:endParaRPr lang="en-US" dirty="0" smtClean="0"/>
          </a:p>
          <a:p>
            <a:r>
              <a:rPr lang="en-US" dirty="0" err="1" smtClean="0"/>
              <a:t>Promise.all</a:t>
            </a:r>
            <a:r>
              <a:rPr lang="en-US" dirty="0" smtClean="0"/>
              <a:t>([p1, p2, p3, p4, p5]).then(value =&gt; {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console.log</a:t>
            </a:r>
            <a:r>
              <a:rPr lang="en-US" dirty="0" smtClean="0"/>
              <a:t>(value);</a:t>
            </a:r>
          </a:p>
          <a:p>
            <a:r>
              <a:rPr lang="en-US" dirty="0" smtClean="0"/>
              <a:t>}, function(reason)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console.log</a:t>
            </a:r>
            <a:r>
              <a:rPr lang="en-US" dirty="0" smtClean="0"/>
              <a:t>(reason)</a:t>
            </a:r>
          </a:p>
          <a:p>
            <a:r>
              <a:rPr lang="en-US" dirty="0" smtClean="0"/>
              <a:t>});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Promise</a:t>
            </a:r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 smtClean="0"/>
              <a:t>var</a:t>
            </a:r>
            <a:r>
              <a:rPr lang="en-US" dirty="0" smtClean="0"/>
              <a:t> fib = (</a:t>
            </a:r>
            <a:r>
              <a:rPr lang="en-US" dirty="0" err="1" smtClean="0"/>
              <a:t>num</a:t>
            </a:r>
            <a:r>
              <a:rPr lang="en-US" dirty="0" smtClean="0"/>
              <a:t>) =&gt; {</a:t>
            </a:r>
          </a:p>
          <a:p>
            <a:r>
              <a:rPr lang="en-US" dirty="0" smtClean="0"/>
              <a:t>    return new Promise((resolve) =&gt; {</a:t>
            </a:r>
          </a:p>
          <a:p>
            <a:r>
              <a:rPr lang="en-US" dirty="0" smtClean="0"/>
              <a:t>        if (</a:t>
            </a:r>
            <a:r>
              <a:rPr lang="en-US" dirty="0" err="1" smtClean="0"/>
              <a:t>num</a:t>
            </a:r>
            <a:r>
              <a:rPr lang="en-US" dirty="0" smtClean="0"/>
              <a:t> &lt; 2) {</a:t>
            </a:r>
          </a:p>
          <a:p>
            <a:r>
              <a:rPr lang="en-US" dirty="0" smtClean="0"/>
              <a:t>            resolve(1);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else {</a:t>
            </a:r>
          </a:p>
          <a:p>
            <a:r>
              <a:rPr lang="en-US" dirty="0" smtClean="0"/>
              <a:t>            let fib2;</a:t>
            </a:r>
          </a:p>
          <a:p>
            <a:r>
              <a:rPr lang="en-US" dirty="0" smtClean="0"/>
              <a:t>            fib(</a:t>
            </a:r>
            <a:r>
              <a:rPr lang="en-US" dirty="0" err="1" smtClean="0"/>
              <a:t>num</a:t>
            </a:r>
            <a:r>
              <a:rPr lang="en-US" dirty="0" smtClean="0"/>
              <a:t> - 1)</a:t>
            </a:r>
          </a:p>
          <a:p>
            <a:r>
              <a:rPr lang="en-US" dirty="0" smtClean="0"/>
              <a:t>                .then((</a:t>
            </a:r>
            <a:r>
              <a:rPr lang="en-US" dirty="0" err="1" smtClean="0"/>
              <a:t>val</a:t>
            </a:r>
            <a:r>
              <a:rPr lang="en-US" dirty="0" smtClean="0"/>
              <a:t>) =&gt; {</a:t>
            </a:r>
          </a:p>
          <a:p>
            <a:r>
              <a:rPr lang="en-US" dirty="0" smtClean="0"/>
              <a:t>                    fib2 =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        return fib(</a:t>
            </a:r>
            <a:r>
              <a:rPr lang="en-US" dirty="0" err="1" smtClean="0"/>
              <a:t>num</a:t>
            </a:r>
            <a:r>
              <a:rPr lang="en-US" dirty="0" smtClean="0"/>
              <a:t> - 2)})</a:t>
            </a:r>
          </a:p>
          <a:p>
            <a:r>
              <a:rPr lang="en-US" dirty="0" smtClean="0"/>
              <a:t>                .then((fib1) =&gt; {</a:t>
            </a:r>
          </a:p>
          <a:p>
            <a:r>
              <a:rPr lang="en-US" dirty="0" smtClean="0"/>
              <a:t>                    resolve(fib1 + fib2);</a:t>
            </a:r>
          </a:p>
          <a:p>
            <a:r>
              <a:rPr lang="en-US" dirty="0" smtClean="0"/>
              <a:t>                });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})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fib(5).then((</a:t>
            </a:r>
            <a:r>
              <a:rPr lang="en-US" dirty="0" err="1" smtClean="0"/>
              <a:t>val</a:t>
            </a:r>
            <a:r>
              <a:rPr lang="en-US" dirty="0" smtClean="0"/>
              <a:t>) =&gt; {</a:t>
            </a:r>
            <a:r>
              <a:rPr lang="en-US" dirty="0" err="1" smtClean="0"/>
              <a:t>console.log</a:t>
            </a:r>
            <a:r>
              <a:rPr lang="en-US" dirty="0" smtClean="0"/>
              <a:t>(</a:t>
            </a:r>
            <a:r>
              <a:rPr lang="en-US" dirty="0" err="1" smtClean="0"/>
              <a:t>val</a:t>
            </a:r>
            <a:r>
              <a:rPr lang="en-US" dirty="0" smtClean="0"/>
              <a:t>);})</a:t>
            </a:r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/>
              <a:buNone/>
            </a:pPr>
            <a:r>
              <a:rPr lang="en-US" sz="2400" dirty="0" smtClean="0"/>
              <a:t>The main differences between rest parameters and the arguments object: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rest parameters are only the ones that haven't been given a separate name, while the arguments object contains all arguments passed to the function;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the arguments object is not a real array, while rest parameters are Array instances, meaning methods like sort, map, </a:t>
            </a:r>
            <a:r>
              <a:rPr lang="en-US" sz="2000" dirty="0" err="1" smtClean="0"/>
              <a:t>forEach</a:t>
            </a:r>
            <a:r>
              <a:rPr lang="en-US" sz="2000" dirty="0" smtClean="0"/>
              <a:t> or pop can be applied on it directly;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the arguments object has additional functionality specific to itself (like the </a:t>
            </a:r>
            <a:r>
              <a:rPr lang="en-US" sz="2000" dirty="0" err="1" smtClean="0"/>
              <a:t>callee</a:t>
            </a:r>
            <a:r>
              <a:rPr lang="en-US" sz="2000" dirty="0" smtClean="0"/>
              <a:t> property).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rest</a:t>
            </a:r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Why not to use the old or operator for initialization.</a:t>
            </a:r>
          </a:p>
          <a:p>
            <a:r>
              <a:rPr lang="en-US" dirty="0" smtClean="0"/>
              <a:t>1) It takes time for this hack to become intuitive</a:t>
            </a:r>
          </a:p>
          <a:p>
            <a:r>
              <a:rPr lang="en-US" dirty="0" smtClean="0"/>
              <a:t>2) using || to set default values breaks down when </a:t>
            </a:r>
            <a:r>
              <a:rPr lang="en-US" dirty="0" err="1" smtClean="0"/>
              <a:t>falsy</a:t>
            </a:r>
            <a:r>
              <a:rPr lang="en-US" dirty="0" smtClean="0"/>
              <a:t> values, like 0 or “”, are passed into the function.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function multiply(a, b = 1) {</a:t>
            </a:r>
          </a:p>
          <a:p>
            <a:r>
              <a:rPr lang="en-US" dirty="0" smtClean="0"/>
              <a:t>  return a*b;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multiply(5); // 5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s-IS" dirty="0" smtClean="0"/>
              <a:t>var a, b, rest;</a:t>
            </a:r>
          </a:p>
          <a:p>
            <a:r>
              <a:rPr lang="is-IS" dirty="0" smtClean="0"/>
              <a:t>[a, b] = [1, 2]</a:t>
            </a:r>
          </a:p>
          <a:p>
            <a:r>
              <a:rPr lang="is-IS" dirty="0" smtClean="0"/>
              <a:t>console.log(a) // 1</a:t>
            </a:r>
          </a:p>
          <a:p>
            <a:r>
              <a:rPr lang="is-IS" dirty="0" smtClean="0"/>
              <a:t>console.log(b) // 2</a:t>
            </a:r>
          </a:p>
          <a:p>
            <a:endParaRPr lang="is-IS" dirty="0" smtClean="0"/>
          </a:p>
          <a:p>
            <a:r>
              <a:rPr lang="is-IS" dirty="0" smtClean="0"/>
              <a:t>[a, b, ...rest] = [1, 2, 3, 4, 5]</a:t>
            </a:r>
          </a:p>
          <a:p>
            <a:r>
              <a:rPr lang="is-IS" dirty="0" smtClean="0"/>
              <a:t>console.log(a) // 1</a:t>
            </a:r>
          </a:p>
          <a:p>
            <a:r>
              <a:rPr lang="is-IS" dirty="0" smtClean="0"/>
              <a:t>console.log(b) // 2</a:t>
            </a:r>
          </a:p>
          <a:p>
            <a:r>
              <a:rPr lang="is-IS" dirty="0" smtClean="0"/>
              <a:t>console.log(rest) // [3, 4, 5]</a:t>
            </a:r>
          </a:p>
          <a:p>
            <a:endParaRPr lang="is-IS" dirty="0" smtClean="0"/>
          </a:p>
          <a:p>
            <a:r>
              <a:rPr lang="is-IS" dirty="0" smtClean="0"/>
              <a:t>({a, b} = {a:1, b:2})</a:t>
            </a:r>
          </a:p>
          <a:p>
            <a:r>
              <a:rPr lang="is-IS" dirty="0" smtClean="0"/>
              <a:t>console.log(a) // 1</a:t>
            </a:r>
          </a:p>
          <a:p>
            <a:r>
              <a:rPr lang="is-IS" dirty="0" smtClean="0"/>
              <a:t>console.log(b) // 2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Chrome - Only missing tail calls optimization</a:t>
            </a:r>
          </a:p>
          <a:p>
            <a:r>
              <a:rPr lang="en-US" dirty="0" smtClean="0"/>
              <a:t>Safari - All but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Symbol.isConcatSpreadable</a:t>
            </a:r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1"/>
          <p:cNvSpPr>
            <a:spLocks noGrp="1" noChangeArrowheads="1"/>
          </p:cNvSpPr>
          <p:nvPr>
            <p:ph type="sldNum" sz="quarter"/>
          </p:nvPr>
        </p:nvSpPr>
        <p:spPr>
          <a:xfrm>
            <a:off x="1588" y="8685213"/>
            <a:ext cx="2932112" cy="4175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0B51341-BA61-604A-98FB-04DBD25A1A36}" type="slidenum">
              <a:rPr lang="he-IL"/>
              <a:pPr>
                <a:defRPr/>
              </a:pPr>
              <a:t>58</a:t>
            </a:fld>
            <a:endParaRPr lang="he-IL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9350" y="685800"/>
            <a:ext cx="4524375" cy="33940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48300" cy="417036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git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clone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git@github.com:zivr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/ES2015Workshop.git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cd ES2015Workshop/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git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checkout ES5.1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npm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install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bower install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git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checkout IIFE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let allows you to declare variables that are limited in scope to the block, statement, or expression on which it is used. This is unlike the </a:t>
            </a:r>
            <a:r>
              <a:rPr lang="en-US" dirty="0" err="1" smtClean="0"/>
              <a:t>var</a:t>
            </a:r>
            <a:r>
              <a:rPr lang="en-US" dirty="0" smtClean="0"/>
              <a:t> keyword, which defines a variable globally, or locally to an entire function regardless of block scope.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F6B12C8-86D5-2643-ACF6-5819E48907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31410"/>
      </p:ext>
    </p:extLst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04DA036-8594-2342-BCA3-7CE5BA41E0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9664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46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6625" cy="5846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7586B89-DCE8-2E49-8ACF-08FDD6AC13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55228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000A4-16B6-124C-AC72-F15723DF864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223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6FB6D-BABD-8B48-A816-0CA031C36B87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7658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F3396-00D8-E041-BD15-5B40DD3E8590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4958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17963" cy="4486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7563" y="1600200"/>
            <a:ext cx="4019550" cy="4486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56D09-E503-2F43-8412-59A00CFEDAD8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1022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59C6D-D628-934C-8F8A-0706E8BD6440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1223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25731-6194-D444-85C9-BF70B01C04E5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7326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52B7E-BE8F-CB49-98B7-E8D735EB5265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627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FC019-0508-0A4D-B112-13161DF5B881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877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3B72917-BEB7-4E4D-A3A3-9ECC834AB1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3869"/>
      </p:ext>
    </p:extLst>
  </p:cSld>
  <p:clrMapOvr>
    <a:masterClrMapping/>
  </p:clrMapOvr>
  <p:transition xmlns:p14="http://schemas.microsoft.com/office/powerpoint/2010/main"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B88C9-8B98-5647-B74F-5EEFCB9F742F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48849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291C7-2ED5-5141-9DF7-65DB1667B24E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3294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0825" y="274638"/>
            <a:ext cx="2046288" cy="5811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9912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48BD0-53B8-854D-8EDA-101400547FD6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8306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9913" cy="1103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6C7DE-A8FD-2B40-9854-90102AF93D83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696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52AFC83-2583-A244-8325-E62A3811C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37031"/>
      </p:ext>
    </p:extLst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A115E65-625D-7546-982A-13EA3EFC2D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10885"/>
      </p:ext>
    </p:extLst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0D3F3A1-959A-BC4D-A91F-636662FCD7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45210"/>
      </p:ext>
    </p:extLst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B450044-26C5-5D40-9CAF-5DCDDB7A1A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03232"/>
      </p:ext>
    </p:extLst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72F4D31-BD3D-ED4D-9D20-D061513CD8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34481"/>
      </p:ext>
    </p:extLst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E83651C-8DE0-4E46-B504-34EDCA27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06328"/>
      </p:ext>
    </p:extLst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408F22F-1E5F-2B4E-A5C4-BA84FC5493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57448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4838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483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28838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28838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898989"/>
                </a:solidFill>
              </a:defRPr>
            </a:lvl1pPr>
          </a:lstStyle>
          <a:p>
            <a:fld id="{C64D6A17-732B-0641-ADDC-8F32FC7EFC0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med"/>
  <p:txStyles>
    <p:titleStyle>
      <a:lvl1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Arial" charset="0"/>
        </a:defRPr>
      </a:lvl2pPr>
      <a:lvl3pPr marL="1143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Arial" charset="0"/>
        </a:defRPr>
      </a:lvl3pPr>
      <a:lvl4pPr marL="1600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Arial" charset="0"/>
        </a:defRPr>
      </a:lvl4pPr>
      <a:lvl5pPr marL="20574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Arial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Arial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Arial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Arial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Arial" charset="0"/>
        </a:defRPr>
      </a:lvl9pPr>
    </p:titleStyle>
    <p:bodyStyle>
      <a:lvl1pPr marL="342900" indent="-342900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189913" cy="110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189913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553200" y="6345238"/>
            <a:ext cx="2093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mtClean="0">
                <a:solidFill>
                  <a:srgbClr val="000000"/>
                </a:solidFill>
                <a:cs typeface="Arial" charset="0"/>
              </a:defRPr>
            </a:lvl1pPr>
          </a:lstStyle>
          <a:p>
            <a:pPr algn="r" rtl="1">
              <a:defRPr/>
            </a:pPr>
            <a:endParaRPr lang="he-IL">
              <a:latin typeface="Arial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rtl="1">
              <a:defRPr/>
            </a:pPr>
            <a:endParaRPr 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457200" y="6345238"/>
            <a:ext cx="2093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mtClean="0">
                <a:solidFill>
                  <a:srgbClr val="000000"/>
                </a:solidFill>
                <a:cs typeface="Arial" charset="0"/>
              </a:defRPr>
            </a:lvl1pPr>
          </a:lstStyle>
          <a:p>
            <a:pPr algn="r" rtl="1">
              <a:defRPr/>
            </a:pPr>
            <a:fld id="{2EECD78E-714D-0D46-A779-0589A2787C7F}" type="slidenum">
              <a:rPr lang="he-IL">
                <a:latin typeface="Arial" charset="0"/>
              </a:rPr>
              <a:pPr algn="r" rtl="1">
                <a:defRPr/>
              </a:pPr>
              <a:t>‹#›</a:t>
            </a:fld>
            <a:endParaRPr lang="he-IL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200" rtl="1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1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Times New Roman" charset="0"/>
        </a:defRPr>
      </a:lvl2pPr>
      <a:lvl3pPr algn="ctr" defTabSz="457200" rtl="1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Times New Roman" charset="0"/>
        </a:defRPr>
      </a:lvl3pPr>
      <a:lvl4pPr algn="ctr" defTabSz="457200" rtl="1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Times New Roman" charset="0"/>
        </a:defRPr>
      </a:lvl4pPr>
      <a:lvl5pPr algn="ctr" defTabSz="457200" rtl="1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Times New Roman" charset="0"/>
        </a:defRPr>
      </a:lvl5pPr>
      <a:lvl6pPr marL="2514600" indent="-228600" algn="ctr" defTabSz="457200" rtl="1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Times New Roman" charset="0"/>
        </a:defRPr>
      </a:lvl6pPr>
      <a:lvl7pPr marL="2971800" indent="-228600" algn="ctr" defTabSz="457200" rtl="1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Times New Roman" charset="0"/>
        </a:defRPr>
      </a:lvl7pPr>
      <a:lvl8pPr marL="3429000" indent="-228600" algn="ctr" defTabSz="457200" rtl="1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Times New Roman" charset="0"/>
        </a:defRPr>
      </a:lvl8pPr>
      <a:lvl9pPr marL="3886200" indent="-228600" algn="ctr" defTabSz="457200" rtl="1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Times New Roman" charset="0"/>
        </a:defRPr>
      </a:lvl9pPr>
    </p:titleStyle>
    <p:bodyStyle>
      <a:lvl1pPr marL="342900" indent="-342900" algn="r" defTabSz="457200" rtl="1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r" defTabSz="457200" rtl="1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r" defTabSz="457200" rtl="1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r" defTabSz="457200" rtl="1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r" defTabSz="457200" rtl="1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r" defTabSz="457200" rtl="1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r" defTabSz="457200" rtl="1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r" defTabSz="457200" rtl="1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r" defTabSz="457200" rtl="1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hyperlink" Target="https://babeljs.io/" TargetMode="External"/><Relationship Id="rId6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mailto:name@tikla.com" TargetMode="External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63" y="401638"/>
            <a:ext cx="2784475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41300"/>
            <a:ext cx="1949450" cy="177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1912938" y="1949450"/>
            <a:ext cx="7086600" cy="1588"/>
          </a:xfrm>
          <a:prstGeom prst="line">
            <a:avLst/>
          </a:prstGeom>
          <a:noFill/>
          <a:ln w="36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r" rtl="1">
              <a:defRPr/>
            </a:pPr>
            <a:endParaRPr 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214563" y="1408113"/>
            <a:ext cx="2851150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r" rtl="1">
              <a:defRPr/>
            </a:pPr>
            <a:r>
              <a:rPr lang="en-US" sz="2200" smtClean="0">
                <a:solidFill>
                  <a:srgbClr val="FFFFFF"/>
                </a:solidFill>
              </a:rPr>
              <a:t>Fullstack as a service</a:t>
            </a: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286000" y="2057400"/>
            <a:ext cx="4724400" cy="4446588"/>
            <a:chOff x="1981200" y="457200"/>
            <a:chExt cx="4495800" cy="4515185"/>
          </a:xfrm>
        </p:grpSpPr>
        <p:pic>
          <p:nvPicPr>
            <p:cNvPr id="3080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457200"/>
              <a:ext cx="1369560" cy="937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081" name="Group 17"/>
            <p:cNvGrpSpPr>
              <a:grpSpLocks/>
            </p:cNvGrpSpPr>
            <p:nvPr/>
          </p:nvGrpSpPr>
          <p:grpSpPr bwMode="auto">
            <a:xfrm>
              <a:off x="1981200" y="1360496"/>
              <a:ext cx="4495800" cy="3611889"/>
              <a:chOff x="1981200" y="1360496"/>
              <a:chExt cx="4495800" cy="3611889"/>
            </a:xfrm>
          </p:grpSpPr>
          <p:sp>
            <p:nvSpPr>
              <p:cNvPr id="19" name="Content Placeholder 2"/>
              <p:cNvSpPr txBox="1">
                <a:spLocks/>
              </p:cNvSpPr>
              <p:nvPr/>
            </p:nvSpPr>
            <p:spPr bwMode="auto">
              <a:xfrm>
                <a:off x="3047744" y="1359914"/>
                <a:ext cx="3429256" cy="3430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 lIns="90000" tIns="46800" rIns="90000" bIns="46800"/>
              <a:lstStyle>
                <a:lvl1pPr marL="342900" indent="-342900" algn="l" defTabSz="457200" rtl="0" fontAlgn="base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3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fontAlgn="base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2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fontAlgn="base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24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200000"/>
                  </a:lnSpc>
                  <a:defRPr/>
                </a:pPr>
                <a:r>
                  <a:rPr lang="en-US" sz="2400" dirty="0" err="1" smtClean="0">
                    <a:solidFill>
                      <a:srgbClr val="FFFFFF"/>
                    </a:solidFill>
                    <a:latin typeface="Calibri"/>
                    <a:ea typeface="ＭＳ Ｐゴシック"/>
                    <a:cs typeface="Arial"/>
                  </a:rPr>
                  <a:t>Nodejs</a:t>
                </a:r>
                <a:r>
                  <a:rPr lang="en-US" sz="2400" dirty="0">
                    <a:solidFill>
                      <a:srgbClr val="FFFFFF"/>
                    </a:solidFill>
                    <a:latin typeface="Calibri"/>
                    <a:ea typeface="ＭＳ Ｐゴシック"/>
                    <a:cs typeface="Arial"/>
                  </a:rPr>
                  <a:t> - </a:t>
                </a:r>
                <a:r>
                  <a:rPr lang="en-US" sz="2000" dirty="0" smtClean="0">
                    <a:solidFill>
                      <a:srgbClr val="FFFFFF"/>
                    </a:solidFill>
                    <a:latin typeface="Calibri"/>
                    <a:ea typeface="ＭＳ Ｐゴシック"/>
                    <a:cs typeface="Arial"/>
                  </a:rPr>
                  <a:t>https://</a:t>
                </a:r>
                <a:r>
                  <a:rPr lang="en-US" sz="2000" dirty="0" err="1" smtClean="0">
                    <a:solidFill>
                      <a:srgbClr val="FFFFFF"/>
                    </a:solidFill>
                    <a:latin typeface="Calibri"/>
                    <a:ea typeface="ＭＳ Ｐゴシック"/>
                    <a:cs typeface="Arial"/>
                  </a:rPr>
                  <a:t>nodejs.org</a:t>
                </a:r>
                <a:r>
                  <a:rPr lang="en-US" sz="2000" dirty="0" smtClean="0">
                    <a:solidFill>
                      <a:srgbClr val="FFFFFF"/>
                    </a:solidFill>
                    <a:latin typeface="Calibri"/>
                    <a:ea typeface="ＭＳ Ｐゴシック"/>
                    <a:cs typeface="Arial"/>
                  </a:rPr>
                  <a:t>/</a:t>
                </a:r>
              </a:p>
              <a:p>
                <a:pPr marL="0" indent="0">
                  <a:lnSpc>
                    <a:spcPct val="200000"/>
                  </a:lnSpc>
                  <a:defRPr/>
                </a:pPr>
                <a:r>
                  <a:rPr lang="en-US" sz="2400" dirty="0" smtClean="0">
                    <a:solidFill>
                      <a:srgbClr val="FFFFFF"/>
                    </a:solidFill>
                    <a:latin typeface="Calibri"/>
                    <a:ea typeface="ＭＳ Ｐゴシック"/>
                    <a:cs typeface="Arial"/>
                  </a:rPr>
                  <a:t>NPM </a:t>
                </a:r>
                <a:r>
                  <a:rPr lang="en-US" sz="2400" dirty="0">
                    <a:solidFill>
                      <a:srgbClr val="FFFFFF"/>
                    </a:solidFill>
                    <a:latin typeface="Calibri"/>
                    <a:ea typeface="ＭＳ Ｐゴシック"/>
                    <a:cs typeface="Arial"/>
                  </a:rPr>
                  <a:t>- </a:t>
                </a:r>
                <a:r>
                  <a:rPr lang="en-US" sz="2000" dirty="0" err="1">
                    <a:solidFill>
                      <a:srgbClr val="FFFFFF"/>
                    </a:solidFill>
                    <a:latin typeface="Calibri"/>
                    <a:ea typeface="ＭＳ Ｐゴシック"/>
                    <a:cs typeface="Arial"/>
                  </a:rPr>
                  <a:t>npm</a:t>
                </a:r>
                <a:r>
                  <a:rPr lang="en-US" sz="2000" dirty="0">
                    <a:solidFill>
                      <a:srgbClr val="FFFFFF"/>
                    </a:solidFill>
                    <a:latin typeface="Calibri"/>
                    <a:ea typeface="ＭＳ Ｐゴシック"/>
                    <a:cs typeface="Arial"/>
                  </a:rPr>
                  <a:t> install </a:t>
                </a:r>
                <a:r>
                  <a:rPr lang="en-US" sz="2000" dirty="0" err="1">
                    <a:solidFill>
                      <a:srgbClr val="FFFFFF"/>
                    </a:solidFill>
                    <a:latin typeface="Calibri"/>
                    <a:ea typeface="ＭＳ Ｐゴシック"/>
                    <a:cs typeface="Arial"/>
                  </a:rPr>
                  <a:t>npm</a:t>
                </a:r>
                <a:r>
                  <a:rPr lang="en-US" sz="2000" dirty="0">
                    <a:solidFill>
                      <a:srgbClr val="FFFFFF"/>
                    </a:solidFill>
                    <a:latin typeface="Calibri"/>
                    <a:ea typeface="ＭＳ Ｐゴシック"/>
                    <a:cs typeface="Arial"/>
                  </a:rPr>
                  <a:t> -</a:t>
                </a:r>
                <a:r>
                  <a:rPr lang="en-US" sz="2000" dirty="0" smtClean="0">
                    <a:solidFill>
                      <a:srgbClr val="FFFFFF"/>
                    </a:solidFill>
                    <a:latin typeface="Calibri"/>
                    <a:ea typeface="ＭＳ Ｐゴシック"/>
                    <a:cs typeface="Arial"/>
                  </a:rPr>
                  <a:t>g</a:t>
                </a:r>
              </a:p>
              <a:p>
                <a:pPr marL="0" indent="0">
                  <a:lnSpc>
                    <a:spcPct val="200000"/>
                  </a:lnSpc>
                  <a:defRPr/>
                </a:pPr>
                <a:r>
                  <a:rPr lang="en-US" sz="2400" dirty="0">
                    <a:solidFill>
                      <a:srgbClr val="FFFFFF"/>
                    </a:solidFill>
                    <a:latin typeface="Calibri"/>
                    <a:ea typeface="ＭＳ Ｐゴシック"/>
                    <a:cs typeface="Arial"/>
                  </a:rPr>
                  <a:t>Bower - </a:t>
                </a:r>
                <a:r>
                  <a:rPr lang="en-US" sz="2000" dirty="0" err="1">
                    <a:solidFill>
                      <a:srgbClr val="FFFFFF"/>
                    </a:solidFill>
                    <a:latin typeface="Calibri"/>
                    <a:ea typeface="ＭＳ Ｐゴシック"/>
                    <a:cs typeface="Arial"/>
                  </a:rPr>
                  <a:t>npm</a:t>
                </a:r>
                <a:r>
                  <a:rPr lang="en-US" sz="2000" dirty="0">
                    <a:solidFill>
                      <a:srgbClr val="FFFFFF"/>
                    </a:solidFill>
                    <a:latin typeface="Calibri"/>
                    <a:ea typeface="ＭＳ Ｐゴシック"/>
                    <a:cs typeface="Arial"/>
                  </a:rPr>
                  <a:t> install -g bower</a:t>
                </a:r>
                <a:endParaRPr lang="en-US" sz="2000" dirty="0" smtClean="0">
                  <a:solidFill>
                    <a:srgbClr val="FFFFFF"/>
                  </a:solidFill>
                  <a:latin typeface="Calibri"/>
                  <a:ea typeface="ＭＳ Ｐゴシック"/>
                  <a:cs typeface="Arial"/>
                </a:endParaRPr>
              </a:p>
              <a:p>
                <a:pPr marL="0" indent="0">
                  <a:lnSpc>
                    <a:spcPct val="200000"/>
                  </a:lnSpc>
                  <a:defRPr/>
                </a:pPr>
                <a:r>
                  <a:rPr lang="en-US" sz="2400" dirty="0" smtClean="0">
                    <a:solidFill>
                      <a:srgbClr val="FFFFFF"/>
                    </a:solidFill>
                    <a:latin typeface="Calibri"/>
                    <a:ea typeface="ＭＳ Ｐゴシック"/>
                    <a:cs typeface="Arial"/>
                  </a:rPr>
                  <a:t>Gulp </a:t>
                </a:r>
                <a:r>
                  <a:rPr lang="en-US" sz="2400" dirty="0">
                    <a:solidFill>
                      <a:srgbClr val="FFFFFF"/>
                    </a:solidFill>
                    <a:latin typeface="Calibri"/>
                    <a:ea typeface="ＭＳ Ｐゴシック"/>
                    <a:cs typeface="Arial"/>
                  </a:rPr>
                  <a:t>- </a:t>
                </a:r>
                <a:r>
                  <a:rPr lang="en-US" sz="2000" dirty="0" err="1">
                    <a:solidFill>
                      <a:srgbClr val="FFFFFF"/>
                    </a:solidFill>
                    <a:latin typeface="Calibri"/>
                    <a:ea typeface="ＭＳ Ｐゴシック"/>
                    <a:cs typeface="Arial"/>
                  </a:rPr>
                  <a:t>npm</a:t>
                </a:r>
                <a:r>
                  <a:rPr lang="en-US" sz="2000" dirty="0">
                    <a:solidFill>
                      <a:srgbClr val="FFFFFF"/>
                    </a:solidFill>
                    <a:latin typeface="Calibri"/>
                    <a:ea typeface="ＭＳ Ｐゴシック"/>
                    <a:cs typeface="Arial"/>
                  </a:rPr>
                  <a:t> install -g </a:t>
                </a:r>
                <a:r>
                  <a:rPr lang="en-US" sz="2000" dirty="0" smtClean="0">
                    <a:solidFill>
                      <a:srgbClr val="FFFFFF"/>
                    </a:solidFill>
                    <a:latin typeface="Calibri"/>
                    <a:ea typeface="ＭＳ Ｐゴシック"/>
                    <a:cs typeface="Arial"/>
                  </a:rPr>
                  <a:t>gulp</a:t>
                </a:r>
                <a:endParaRPr lang="en-US" sz="2000" dirty="0">
                  <a:solidFill>
                    <a:srgbClr val="FFFFFF"/>
                  </a:solidFill>
                  <a:latin typeface="Calibri"/>
                  <a:ea typeface="ＭＳ Ｐゴシック"/>
                  <a:cs typeface="Arial"/>
                </a:endParaRPr>
              </a:p>
            </p:txBody>
          </p:sp>
          <p:pic>
            <p:nvPicPr>
              <p:cNvPr id="3083" name="Picture 19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200" y="1617637"/>
                <a:ext cx="9144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84" name="Picture 20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200" y="2545986"/>
                <a:ext cx="914399" cy="355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85" name="Picture 21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200" y="3319611"/>
                <a:ext cx="955040" cy="587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86" name="Picture 22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2286" y="4015874"/>
                <a:ext cx="427616" cy="956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828800" y="2362200"/>
            <a:ext cx="5715000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rtl="1"/>
            <a:endParaRPr lang="en-US" sz="4400" dirty="0" smtClean="0">
              <a:solidFill>
                <a:srgbClr val="FFFFFF"/>
              </a:solidFill>
              <a:latin typeface="Open Sans Light" charset="0"/>
              <a:cs typeface="Open Sans Light" charset="0"/>
            </a:endParaRPr>
          </a:p>
          <a:p>
            <a:pPr algn="ctr" rtl="1"/>
            <a:r>
              <a:rPr lang="en-US" sz="4400" dirty="0" smtClean="0">
                <a:solidFill>
                  <a:srgbClr val="FFFFFF"/>
                </a:solidFill>
                <a:latin typeface="Open Sans Light" charset="0"/>
                <a:cs typeface="Open Sans Light" charset="0"/>
              </a:rPr>
              <a:t>ECMAScript® 2015</a:t>
            </a:r>
          </a:p>
          <a:p>
            <a:pPr algn="ctr" rtl="1"/>
            <a:endParaRPr lang="en-US" sz="4000" dirty="0" smtClean="0">
              <a:solidFill>
                <a:srgbClr val="FFFFFF"/>
              </a:solidFill>
              <a:latin typeface="Open Sans Light" charset="0"/>
              <a:cs typeface="Open Sans Light" charset="0"/>
            </a:endParaRPr>
          </a:p>
          <a:p>
            <a:pPr algn="ctr" rtl="1"/>
            <a:endParaRPr lang="en-US" sz="4000" dirty="0" smtClean="0">
              <a:solidFill>
                <a:srgbClr val="FFFFFF"/>
              </a:solidFill>
              <a:latin typeface="Open Sans Light" charset="0"/>
              <a:cs typeface="Open Sans Light" charset="0"/>
            </a:endParaRPr>
          </a:p>
          <a:p>
            <a:pPr algn="ctr" rtl="1"/>
            <a:endParaRPr lang="en-US" sz="4000" dirty="0" smtClean="0">
              <a:solidFill>
                <a:srgbClr val="FFFFFF"/>
              </a:solidFill>
              <a:latin typeface="Open Sans Light" charset="0"/>
              <a:cs typeface="Open Sans Light" charset="0"/>
            </a:endParaRPr>
          </a:p>
          <a:p>
            <a:pPr algn="ctr" rtl="1"/>
            <a:r>
              <a:rPr lang="en-US" sz="3600" dirty="0" smtClean="0">
                <a:solidFill>
                  <a:srgbClr val="FFFFFF"/>
                </a:solidFill>
                <a:latin typeface="Open Sans Light" charset="0"/>
                <a:cs typeface="Open Sans Light" charset="0"/>
              </a:rPr>
              <a:t>Ziv </a:t>
            </a:r>
            <a:r>
              <a:rPr lang="en-US" sz="2800" dirty="0" smtClean="0">
                <a:solidFill>
                  <a:srgbClr val="FFFFFF"/>
                </a:solidFill>
                <a:latin typeface="Open Sans Light" charset="0"/>
                <a:cs typeface="Open Sans Light" charset="0"/>
              </a:rPr>
              <a:t>Rosenzweig</a:t>
            </a:r>
            <a:endParaRPr lang="en-US" sz="3600" dirty="0" smtClean="0">
              <a:solidFill>
                <a:srgbClr val="FFFFFF"/>
              </a:solidFill>
              <a:latin typeface="Arial" charset="0"/>
              <a:cs typeface="ＭＳ Ｐゴシック" charset="0"/>
            </a:endParaRPr>
          </a:p>
        </p:txBody>
      </p:sp>
      <p:sp>
        <p:nvSpPr>
          <p:cNvPr id="3" name="Action Button: Custom 2">
            <a:hlinkClick r:id="" action="ppaction://customshow?id=1" highlightClick="1"/>
          </p:cNvPr>
          <p:cNvSpPr/>
          <p:nvPr/>
        </p:nvSpPr>
        <p:spPr bwMode="auto">
          <a:xfrm>
            <a:off x="6248400" y="4495800"/>
            <a:ext cx="2895600" cy="2362200"/>
          </a:xfrm>
          <a:prstGeom prst="actionButtonBlank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4572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 spd="med" advClick="0" advTm="2000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1" nodeType="after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17" presetID="9" presetClass="exit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smtClean="0"/>
              <a:t>New keywords - let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9600" y="1600200"/>
            <a:ext cx="7924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2400" dirty="0" smtClean="0"/>
              <a:t>In loops, you get a fresh binding for each iteration if you let-declare a variable.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95800" y="3657600"/>
            <a:ext cx="3733800" cy="1833503"/>
          </a:xfrm>
          <a:prstGeom prst="rect">
            <a:avLst/>
          </a:prstGeom>
          <a:solidFill>
            <a:schemeClr val="tx2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0000" tIns="46800" rIns="90000" bIns="46800" anchor="t"/>
          <a:lstStyle>
            <a:defPPr>
              <a:defRPr lang="en-GB"/>
            </a:defPPr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dirty="0"/>
              <a:t>for (</a:t>
            </a:r>
            <a:r>
              <a:rPr lang="en-US" sz="2800" dirty="0">
                <a:solidFill>
                  <a:srgbClr val="3333CC"/>
                </a:solidFill>
              </a:rPr>
              <a:t>let</a:t>
            </a:r>
            <a:r>
              <a:rPr lang="en-US" sz="2800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&lt;10;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</a:t>
            </a:r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 </a:t>
            </a:r>
            <a:r>
              <a:rPr lang="en-US" dirty="0">
                <a:solidFill>
                  <a:srgbClr val="009973"/>
                </a:solidFill>
              </a:rPr>
              <a:t>// 0, 1, 2, ... 9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 </a:t>
            </a:r>
            <a:r>
              <a:rPr lang="en-US" dirty="0">
                <a:solidFill>
                  <a:srgbClr val="009973"/>
                </a:solidFill>
              </a:rPr>
              <a:t>// </a:t>
            </a:r>
            <a:r>
              <a:rPr lang="en-US" dirty="0" err="1">
                <a:solidFill>
                  <a:srgbClr val="009973"/>
                </a:solidFill>
              </a:rPr>
              <a:t>i</a:t>
            </a:r>
            <a:r>
              <a:rPr lang="en-US" dirty="0">
                <a:solidFill>
                  <a:srgbClr val="009973"/>
                </a:solidFill>
              </a:rPr>
              <a:t> is not defined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2509897"/>
            <a:ext cx="3429000" cy="1692771"/>
          </a:xfrm>
          <a:prstGeom prst="rect">
            <a:avLst/>
          </a:prstGeom>
          <a:solidFill>
            <a:schemeClr val="tx2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0000" tIns="46800" rIns="90000" bIns="46800" anchor="t"/>
          <a:lstStyle>
            <a:defPPr>
              <a:defRPr lang="en-GB"/>
            </a:defPPr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dirty="0"/>
              <a:t>for (</a:t>
            </a:r>
            <a:r>
              <a:rPr lang="en-US" sz="2400" dirty="0" err="1">
                <a:solidFill>
                  <a:srgbClr val="3333CC"/>
                </a:solidFill>
              </a:rPr>
              <a:t>var</a:t>
            </a:r>
            <a:r>
              <a:rPr lang="en-US" sz="2400" dirty="0">
                <a:solidFill>
                  <a:srgbClr val="3333CC"/>
                </a:solidFill>
              </a:rPr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&lt;10;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</a:t>
            </a:r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 </a:t>
            </a:r>
            <a:r>
              <a:rPr lang="en-US" dirty="0">
                <a:solidFill>
                  <a:srgbClr val="009973"/>
                </a:solidFill>
              </a:rPr>
              <a:t>// 0, 1, 2, ... 9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is defined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5896066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smtClean="0"/>
              <a:t>New keywords - let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9600" y="1600200"/>
            <a:ext cx="7924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2400" dirty="0"/>
              <a:t>let, unlike </a:t>
            </a:r>
            <a:r>
              <a:rPr lang="en-US" sz="2400" dirty="0" err="1"/>
              <a:t>var</a:t>
            </a:r>
            <a:r>
              <a:rPr lang="en-US" sz="2400" dirty="0"/>
              <a:t>, does not create a property on the global </a:t>
            </a:r>
            <a:r>
              <a:rPr lang="en-US" sz="2400" dirty="0" smtClean="0"/>
              <a:t>object.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733800" y="4191000"/>
            <a:ext cx="4648200" cy="1143000"/>
          </a:xfrm>
          <a:prstGeom prst="rect">
            <a:avLst/>
          </a:prstGeom>
          <a:solidFill>
            <a:schemeClr val="tx2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0000" tIns="46800" rIns="90000" bIns="46800" anchor="t"/>
          <a:lstStyle>
            <a:defPPr>
              <a:defRPr lang="en-GB"/>
            </a:defPPr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2400" dirty="0">
                <a:solidFill>
                  <a:srgbClr val="3366FF"/>
                </a:solidFill>
              </a:rPr>
              <a:t>let</a:t>
            </a:r>
            <a:r>
              <a:rPr lang="en-US" sz="2400" dirty="0"/>
              <a:t> </a:t>
            </a:r>
            <a:r>
              <a:rPr lang="en-US" dirty="0"/>
              <a:t>x = 5</a:t>
            </a:r>
          </a:p>
          <a:p>
            <a:endParaRPr lang="en-US" dirty="0"/>
          </a:p>
          <a:p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window.x</a:t>
            </a:r>
            <a:r>
              <a:rPr lang="en-US" dirty="0"/>
              <a:t>); </a:t>
            </a:r>
            <a:r>
              <a:rPr lang="en-US" dirty="0">
                <a:solidFill>
                  <a:srgbClr val="009973"/>
                </a:solidFill>
              </a:rPr>
              <a:t>// x is not defined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2509897"/>
            <a:ext cx="3810000" cy="1223903"/>
          </a:xfrm>
          <a:prstGeom prst="rect">
            <a:avLst/>
          </a:prstGeom>
          <a:solidFill>
            <a:schemeClr val="tx2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0000" tIns="46800" rIns="90000" bIns="46800" anchor="t"/>
          <a:lstStyle>
            <a:defPPr>
              <a:defRPr lang="en-GB"/>
            </a:defPPr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2400" dirty="0" err="1">
                <a:solidFill>
                  <a:srgbClr val="3366FF"/>
                </a:solidFill>
              </a:rPr>
              <a:t>var</a:t>
            </a:r>
            <a:r>
              <a:rPr lang="en-US" sz="2400" dirty="0">
                <a:solidFill>
                  <a:srgbClr val="3366FF"/>
                </a:solidFill>
              </a:rPr>
              <a:t> </a:t>
            </a:r>
            <a:r>
              <a:rPr lang="en-US" dirty="0"/>
              <a:t>x = 5</a:t>
            </a:r>
          </a:p>
          <a:p>
            <a:endParaRPr lang="en-US" dirty="0"/>
          </a:p>
          <a:p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window.x</a:t>
            </a:r>
            <a:r>
              <a:rPr lang="en-US" dirty="0"/>
              <a:t>); </a:t>
            </a:r>
            <a:r>
              <a:rPr lang="en-US" dirty="0">
                <a:solidFill>
                  <a:srgbClr val="009973"/>
                </a:solidFill>
              </a:rPr>
              <a:t>// 5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211955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smtClean="0"/>
              <a:t>New keywords - </a:t>
            </a:r>
            <a:r>
              <a:rPr lang="en-US" sz="4000" dirty="0" err="1" smtClean="0"/>
              <a:t>const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9600" y="1600200"/>
            <a:ext cx="7924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2400" dirty="0" smtClean="0"/>
              <a:t>The </a:t>
            </a:r>
            <a:r>
              <a:rPr lang="en-US" sz="2400" dirty="0" err="1">
                <a:solidFill>
                  <a:srgbClr val="0000FF"/>
                </a:solidFill>
              </a:rPr>
              <a:t>const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declaration creates a read-only reference to a value</a:t>
            </a:r>
            <a:r>
              <a:rPr lang="en-US" sz="2400" dirty="0" smtClean="0"/>
              <a:t>.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It doesn’t makes </a:t>
            </a:r>
            <a:r>
              <a:rPr lang="en-US" sz="2400" dirty="0"/>
              <a:t>the object </a:t>
            </a:r>
            <a:r>
              <a:rPr lang="en-US" sz="2400" dirty="0" smtClean="0"/>
              <a:t>immutable.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4953000"/>
            <a:ext cx="4648200" cy="1143000"/>
          </a:xfrm>
          <a:prstGeom prst="rect">
            <a:avLst/>
          </a:prstGeom>
          <a:solidFill>
            <a:schemeClr val="tx2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0000" tIns="46800" rIns="90000" bIns="46800" anchor="t"/>
          <a:lstStyle>
            <a:defPPr>
              <a:defRPr lang="en-GB"/>
            </a:defPPr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2800" dirty="0" err="1" smtClean="0">
                <a:solidFill>
                  <a:srgbClr val="3333CC"/>
                </a:solidFill>
              </a:rPr>
              <a:t>const</a:t>
            </a:r>
            <a:r>
              <a:rPr lang="en-US" sz="2800" dirty="0" smtClean="0">
                <a:solidFill>
                  <a:srgbClr val="3333CC"/>
                </a:solidFill>
              </a:rPr>
              <a:t> </a:t>
            </a:r>
            <a:r>
              <a:rPr lang="en-US" dirty="0" err="1" smtClean="0"/>
              <a:t>obj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{ x:5 }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o</a:t>
            </a:r>
            <a:r>
              <a:rPr lang="en-US" dirty="0" err="1" smtClean="0"/>
              <a:t>bj.x</a:t>
            </a:r>
            <a:r>
              <a:rPr lang="en-US" dirty="0" smtClean="0"/>
              <a:t> = 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2590800"/>
            <a:ext cx="7086600" cy="1223903"/>
          </a:xfrm>
          <a:prstGeom prst="rect">
            <a:avLst/>
          </a:prstGeom>
          <a:solidFill>
            <a:schemeClr val="tx2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0000" tIns="46800" rIns="90000" bIns="46800" anchor="t"/>
          <a:lstStyle>
            <a:defPPr>
              <a:defRPr lang="en-GB"/>
            </a:defPPr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2800" dirty="0" err="1" smtClean="0">
                <a:solidFill>
                  <a:srgbClr val="3333CC"/>
                </a:solidFill>
              </a:rPr>
              <a:t>const</a:t>
            </a:r>
            <a:r>
              <a:rPr lang="en-US" sz="2800" dirty="0" smtClean="0">
                <a:solidFill>
                  <a:srgbClr val="3333CC"/>
                </a:solidFill>
              </a:rPr>
              <a:t> </a:t>
            </a:r>
            <a:r>
              <a:rPr lang="en-US" dirty="0" smtClean="0"/>
              <a:t>x </a:t>
            </a:r>
            <a:r>
              <a:rPr lang="en-US" dirty="0"/>
              <a:t>= 5</a:t>
            </a:r>
          </a:p>
          <a:p>
            <a:endParaRPr lang="en-US" dirty="0"/>
          </a:p>
          <a:p>
            <a:r>
              <a:rPr lang="en-US" dirty="0"/>
              <a:t>x = 3 </a:t>
            </a:r>
            <a:r>
              <a:rPr lang="en-US" dirty="0">
                <a:solidFill>
                  <a:srgbClr val="009973"/>
                </a:solidFill>
              </a:rPr>
              <a:t>/</a:t>
            </a:r>
            <a:r>
              <a:rPr lang="en-US" dirty="0" smtClean="0">
                <a:solidFill>
                  <a:srgbClr val="009973"/>
                </a:solidFill>
              </a:rPr>
              <a:t>/Uncaught </a:t>
            </a:r>
            <a:r>
              <a:rPr lang="en-US" dirty="0" err="1">
                <a:solidFill>
                  <a:srgbClr val="009973"/>
                </a:solidFill>
              </a:rPr>
              <a:t>TypeError</a:t>
            </a:r>
            <a:r>
              <a:rPr lang="en-US" dirty="0">
                <a:solidFill>
                  <a:srgbClr val="009973"/>
                </a:solidFill>
              </a:rPr>
              <a:t>: Assignment to constant variable.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123946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smtClean="0"/>
              <a:t>Arrow function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9600" y="1600200"/>
            <a:ext cx="7924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When </a:t>
            </a:r>
            <a:r>
              <a:rPr lang="en-US" sz="2400" dirty="0"/>
              <a:t>using </a:t>
            </a:r>
            <a:r>
              <a:rPr lang="en-US" sz="2400" dirty="0" smtClean="0">
                <a:solidFill>
                  <a:srgbClr val="0000FF"/>
                </a:solidFill>
              </a:rPr>
              <a:t>arrow function </a:t>
            </a:r>
            <a:r>
              <a:rPr lang="en-US" sz="2400" dirty="0"/>
              <a:t>syntax the context is “inherited” to the function</a:t>
            </a:r>
          </a:p>
          <a:p>
            <a:pPr>
              <a:buFont typeface="Arial"/>
              <a:buChar char="•"/>
            </a:pPr>
            <a:endParaRPr lang="en-US" sz="2400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5800" y="4114800"/>
            <a:ext cx="7620000" cy="1676400"/>
          </a:xfrm>
          <a:prstGeom prst="rect">
            <a:avLst/>
          </a:prstGeom>
          <a:solidFill>
            <a:schemeClr val="tx2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0000" tIns="46800" rIns="90000" bIns="46800" anchor="t"/>
          <a:lstStyle>
            <a:defPPr>
              <a:defRPr lang="en-GB"/>
            </a:defPPr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66FF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" dirty="0">
                <a:solidFill>
                  <a:schemeClr val="bg1"/>
                </a:solidFill>
                <a:sym typeface="Ubuntu"/>
              </a:rPr>
              <a:t>function startTimer() {</a:t>
            </a:r>
          </a:p>
          <a:p>
            <a:r>
              <a:rPr lang="en" dirty="0">
                <a:solidFill>
                  <a:schemeClr val="bg1"/>
                </a:solidFill>
                <a:sym typeface="Ubuntu"/>
              </a:rPr>
              <a:t>  </a:t>
            </a:r>
            <a:r>
              <a:rPr lang="en" sz="2800" dirty="0">
                <a:solidFill>
                  <a:srgbClr val="3736E5"/>
                </a:solidFill>
                <a:sym typeface="Ubuntu"/>
              </a:rPr>
              <a:t>this</a:t>
            </a:r>
            <a:r>
              <a:rPr lang="en" dirty="0">
                <a:solidFill>
                  <a:schemeClr val="bg1"/>
                </a:solidFill>
                <a:sym typeface="Ubuntu"/>
              </a:rPr>
              <a:t>.seconds = 0;</a:t>
            </a:r>
          </a:p>
          <a:p>
            <a:r>
              <a:rPr lang="en" dirty="0">
                <a:solidFill>
                  <a:schemeClr val="bg1"/>
                </a:solidFill>
                <a:sym typeface="Ubuntu"/>
              </a:rPr>
              <a:t>  window.setInterval(() </a:t>
            </a:r>
            <a:r>
              <a:rPr lang="en" dirty="0">
                <a:solidFill>
                  <a:srgbClr val="3736E5"/>
                </a:solidFill>
                <a:sym typeface="Ubuntu"/>
              </a:rPr>
              <a:t>=&gt;</a:t>
            </a:r>
            <a:r>
              <a:rPr lang="en" dirty="0">
                <a:solidFill>
                  <a:schemeClr val="bg1"/>
                </a:solidFill>
                <a:sym typeface="Ubuntu"/>
              </a:rPr>
              <a:t> </a:t>
            </a:r>
            <a:r>
              <a:rPr lang="en" sz="3200" dirty="0">
                <a:solidFill>
                  <a:srgbClr val="3736E5"/>
                </a:solidFill>
                <a:sym typeface="Ubuntu"/>
              </a:rPr>
              <a:t>this</a:t>
            </a:r>
            <a:r>
              <a:rPr lang="en" dirty="0">
                <a:solidFill>
                  <a:schemeClr val="bg1"/>
                </a:solidFill>
                <a:sym typeface="Ubuntu"/>
              </a:rPr>
              <a:t>.seconds++, 1000);</a:t>
            </a:r>
          </a:p>
          <a:p>
            <a:r>
              <a:rPr lang="en" dirty="0">
                <a:solidFill>
                  <a:schemeClr val="bg1"/>
                </a:solidFill>
                <a:sym typeface="Ubuntu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7620000" cy="990600"/>
          </a:xfrm>
          <a:prstGeom prst="rect">
            <a:avLst/>
          </a:prstGeom>
          <a:solidFill>
            <a:schemeClr val="tx2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0000" tIns="46800" rIns="90000" bIns="46800" anchor="t"/>
          <a:lstStyle>
            <a:defPPr>
              <a:defRPr lang="en-GB"/>
            </a:defPPr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" dirty="0">
                <a:sym typeface="Ubuntu"/>
              </a:rPr>
              <a:t>function () { … }               ==    </a:t>
            </a:r>
            <a:r>
              <a:rPr lang="en-US" dirty="0"/>
              <a:t>() </a:t>
            </a:r>
            <a:r>
              <a:rPr lang="en-US" dirty="0">
                <a:solidFill>
                  <a:srgbClr val="3736E5"/>
                </a:solidFill>
              </a:rPr>
              <a:t>=&gt;</a:t>
            </a:r>
            <a:r>
              <a:rPr lang="en-US" dirty="0"/>
              <a:t> { … };</a:t>
            </a:r>
          </a:p>
          <a:p>
            <a:r>
              <a:rPr lang="en-US" dirty="0"/>
              <a:t>function (v) { return v+1 }    ==      v </a:t>
            </a:r>
            <a:r>
              <a:rPr lang="en-US" dirty="0">
                <a:solidFill>
                  <a:srgbClr val="3736E5"/>
                </a:solidFill>
              </a:rPr>
              <a:t>=&gt;</a:t>
            </a:r>
            <a:r>
              <a:rPr lang="en-US" dirty="0"/>
              <a:t> v+ 1; 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28734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smtClean="0"/>
              <a:t>Class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68313" y="1773238"/>
            <a:ext cx="8447087" cy="455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t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New in ECMAScript 2015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Can be transformed to a normal function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Doesn’t support private/public/protected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Support getter and setter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Support static functions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495800" y="3352800"/>
            <a:ext cx="2667000" cy="2819400"/>
          </a:xfrm>
          <a:prstGeom prst="rect">
            <a:avLst/>
          </a:prstGeom>
          <a:solidFill>
            <a:schemeClr val="tx2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0000" tIns="46800" rIns="90000" bIns="46800" anchor="t"/>
          <a:lstStyle>
            <a:defPPr>
              <a:defRPr lang="en-GB"/>
            </a:defPPr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3200" dirty="0">
                <a:solidFill>
                  <a:srgbClr val="3736E5"/>
                </a:solidFill>
              </a:rPr>
              <a:t>class</a:t>
            </a:r>
            <a:r>
              <a:rPr lang="en-US" sz="3200" dirty="0"/>
              <a:t> </a:t>
            </a:r>
            <a:r>
              <a:rPr lang="en-US" dirty="0"/>
              <a:t>Shape {</a:t>
            </a:r>
            <a:br>
              <a:rPr lang="en-US" dirty="0"/>
            </a:br>
            <a:r>
              <a:rPr lang="en-US" dirty="0"/>
              <a:t>    constructor (x, y)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	</a:t>
            </a:r>
            <a:r>
              <a:rPr lang="en-US" dirty="0" err="1" smtClean="0"/>
              <a:t>this.x</a:t>
            </a:r>
            <a:r>
              <a:rPr lang="en-US" dirty="0" smtClean="0"/>
              <a:t> </a:t>
            </a:r>
            <a:r>
              <a:rPr lang="en-US" dirty="0"/>
              <a:t>= x;</a:t>
            </a:r>
          </a:p>
          <a:p>
            <a:r>
              <a:rPr lang="en-US" dirty="0"/>
              <a:t>	</a:t>
            </a:r>
            <a:r>
              <a:rPr lang="en-US" dirty="0" err="1" smtClean="0"/>
              <a:t>this.y</a:t>
            </a:r>
            <a:r>
              <a:rPr lang="en-US" dirty="0" smtClean="0"/>
              <a:t> </a:t>
            </a:r>
            <a:r>
              <a:rPr lang="en-US" dirty="0"/>
              <a:t>= y;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8443819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smtClean="0"/>
              <a:t>Class - getter/setter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62000" y="1905000"/>
            <a:ext cx="6019800" cy="4114800"/>
          </a:xfrm>
          <a:prstGeom prst="rect">
            <a:avLst/>
          </a:prstGeom>
          <a:solidFill>
            <a:schemeClr val="tx2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0000" tIns="46800" rIns="90000" bIns="46800" anchor="t"/>
          <a:lstStyle>
            <a:defPPr>
              <a:defRPr lang="en-GB"/>
            </a:defPPr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3736E5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2800" dirty="0"/>
              <a:t>class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Shape </a:t>
            </a:r>
            <a:r>
              <a:rPr lang="en-US" sz="2000" dirty="0">
                <a:solidFill>
                  <a:schemeClr val="bg1"/>
                </a:solidFill>
              </a:rPr>
              <a:t>{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   constructor (x, </a:t>
            </a:r>
            <a:r>
              <a:rPr lang="en-US" sz="2000" dirty="0" smtClean="0">
                <a:solidFill>
                  <a:schemeClr val="bg1"/>
                </a:solidFill>
              </a:rPr>
              <a:t>y) </a:t>
            </a:r>
            <a:r>
              <a:rPr lang="en-US" sz="2000" dirty="0">
                <a:solidFill>
                  <a:schemeClr val="bg1"/>
                </a:solidFill>
              </a:rPr>
              <a:t>{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       </a:t>
            </a:r>
            <a:r>
              <a:rPr lang="en-US" sz="2000" dirty="0" err="1" smtClean="0">
                <a:solidFill>
                  <a:schemeClr val="bg1"/>
                </a:solidFill>
              </a:rPr>
              <a:t>this._x</a:t>
            </a:r>
            <a:r>
              <a:rPr lang="en-US" sz="2000" dirty="0" smtClean="0">
                <a:solidFill>
                  <a:schemeClr val="bg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= </a:t>
            </a:r>
            <a:r>
              <a:rPr lang="en-US" sz="2000" dirty="0" smtClean="0">
                <a:solidFill>
                  <a:schemeClr val="bg1"/>
                </a:solidFill>
              </a:rPr>
              <a:t>x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       </a:t>
            </a:r>
            <a:r>
              <a:rPr lang="en-US" sz="2000" dirty="0" err="1">
                <a:solidFill>
                  <a:schemeClr val="bg1"/>
                </a:solidFill>
              </a:rPr>
              <a:t>this</a:t>
            </a:r>
            <a:r>
              <a:rPr lang="en-US" sz="2000" dirty="0" err="1" smtClean="0">
                <a:solidFill>
                  <a:schemeClr val="bg1"/>
                </a:solidFill>
              </a:rPr>
              <a:t>._y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= </a:t>
            </a:r>
            <a:r>
              <a:rPr lang="en-US" sz="2000" dirty="0" smtClean="0">
                <a:solidFill>
                  <a:schemeClr val="bg1"/>
                </a:solidFill>
              </a:rPr>
              <a:t>y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</a:t>
            </a:r>
            <a:r>
              <a:rPr lang="en-US" sz="2000" dirty="0">
                <a:solidFill>
                  <a:schemeClr val="bg1"/>
                </a:solidFill>
              </a:rPr>
              <a:t>}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   </a:t>
            </a:r>
            <a:r>
              <a:rPr lang="en-US" sz="2800" dirty="0" smtClean="0">
                <a:solidFill>
                  <a:srgbClr val="3333CC"/>
                </a:solidFill>
              </a:rPr>
              <a:t>get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xPos</a:t>
            </a:r>
            <a:r>
              <a:rPr lang="en-US" sz="2000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       return </a:t>
            </a:r>
            <a:r>
              <a:rPr lang="en-US" sz="2000" dirty="0" err="1" smtClean="0">
                <a:solidFill>
                  <a:schemeClr val="bg1"/>
                </a:solidFill>
              </a:rPr>
              <a:t>this._x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  }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</a:t>
            </a:r>
            <a:r>
              <a:rPr lang="en-US" sz="2800" dirty="0" smtClean="0">
                <a:solidFill>
                  <a:srgbClr val="3333CC"/>
                </a:solidFill>
              </a:rPr>
              <a:t>set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xPos</a:t>
            </a:r>
            <a:r>
              <a:rPr lang="en-US" sz="2000" dirty="0" smtClean="0">
                <a:solidFill>
                  <a:schemeClr val="bg1"/>
                </a:solidFill>
              </a:rPr>
              <a:t>(value) </a:t>
            </a:r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this</a:t>
            </a:r>
            <a:r>
              <a:rPr lang="en-US" sz="2000" dirty="0" err="1">
                <a:solidFill>
                  <a:schemeClr val="bg1"/>
                </a:solidFill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</a:rPr>
              <a:t>_x</a:t>
            </a:r>
            <a:r>
              <a:rPr lang="en-US" sz="2000" dirty="0" smtClean="0">
                <a:solidFill>
                  <a:schemeClr val="bg1"/>
                </a:solidFill>
              </a:rPr>
              <a:t> = value;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  </a:t>
            </a:r>
            <a:r>
              <a:rPr lang="en-US" sz="20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}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2272154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smtClean="0"/>
              <a:t>Class - super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838200" y="1828800"/>
            <a:ext cx="5867400" cy="3352800"/>
          </a:xfrm>
          <a:prstGeom prst="rect">
            <a:avLst/>
          </a:prstGeom>
          <a:solidFill>
            <a:schemeClr val="tx2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0000" tIns="46800" rIns="90000" bIns="46800" anchor="t"/>
          <a:lstStyle>
            <a:defPPr>
              <a:defRPr lang="en-GB"/>
            </a:defPPr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3736E5"/>
                </a:solidFill>
              </a:rPr>
              <a:t>class</a:t>
            </a:r>
            <a:r>
              <a:rPr lang="en-US" dirty="0"/>
              <a:t> </a:t>
            </a:r>
            <a:r>
              <a:rPr lang="en-US" sz="2000" dirty="0"/>
              <a:t>Circle </a:t>
            </a:r>
            <a:r>
              <a:rPr lang="en-US" dirty="0">
                <a:solidFill>
                  <a:srgbClr val="3736E5"/>
                </a:solidFill>
              </a:rPr>
              <a:t>extends</a:t>
            </a:r>
            <a:r>
              <a:rPr lang="en-US" dirty="0"/>
              <a:t> </a:t>
            </a:r>
            <a:r>
              <a:rPr lang="en-US" sz="2000" dirty="0"/>
              <a:t>Shape {</a:t>
            </a:r>
            <a:br>
              <a:rPr lang="en-US" sz="2000" dirty="0"/>
            </a:br>
            <a:r>
              <a:rPr lang="en-US" sz="2000" dirty="0"/>
              <a:t>    constructor (x, y, radius) {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dirty="0">
                <a:solidFill>
                  <a:srgbClr val="3736E5"/>
                </a:solidFill>
              </a:rPr>
              <a:t>super</a:t>
            </a:r>
            <a:r>
              <a:rPr lang="en-US" sz="2000" dirty="0"/>
              <a:t>(x, y)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this.radius</a:t>
            </a:r>
            <a:r>
              <a:rPr lang="en-US" sz="2000" dirty="0"/>
              <a:t> = radius</a:t>
            </a:r>
            <a:br>
              <a:rPr lang="en-US" sz="2000" dirty="0"/>
            </a:br>
            <a:r>
              <a:rPr lang="en-US" sz="2000" dirty="0"/>
              <a:t>    }</a:t>
            </a:r>
          </a:p>
          <a:p>
            <a:r>
              <a:rPr lang="en-US" sz="2000" dirty="0"/>
              <a:t>    paint(color) {</a:t>
            </a:r>
          </a:p>
          <a:p>
            <a:r>
              <a:rPr lang="en-US" sz="2000" dirty="0"/>
              <a:t>	//…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}</a:t>
            </a:r>
          </a:p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05912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smtClean="0"/>
              <a:t>Class - static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62000" y="1905000"/>
            <a:ext cx="6019800" cy="3581400"/>
          </a:xfrm>
          <a:prstGeom prst="rect">
            <a:avLst/>
          </a:prstGeom>
          <a:solidFill>
            <a:schemeClr val="tx2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0000" tIns="46800" rIns="90000" bIns="46800" anchor="t"/>
          <a:lstStyle>
            <a:defPPr>
              <a:defRPr lang="en-GB"/>
            </a:defPPr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3736E5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2800" dirty="0"/>
              <a:t>class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Rectangle </a:t>
            </a:r>
            <a:r>
              <a:rPr lang="en-US" sz="2400" dirty="0"/>
              <a:t>extends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Shape {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   constructor (x, y, width, height) {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       </a:t>
            </a:r>
            <a:r>
              <a:rPr lang="en-US" sz="2800" dirty="0"/>
              <a:t>super</a:t>
            </a:r>
            <a:r>
              <a:rPr lang="en-US" sz="2000" dirty="0">
                <a:solidFill>
                  <a:schemeClr val="bg1"/>
                </a:solidFill>
              </a:rPr>
              <a:t>(x, y)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       </a:t>
            </a:r>
            <a:r>
              <a:rPr lang="en-US" sz="2000" dirty="0" err="1">
                <a:solidFill>
                  <a:schemeClr val="bg1"/>
                </a:solidFill>
              </a:rPr>
              <a:t>this.width</a:t>
            </a:r>
            <a:r>
              <a:rPr lang="en-US" sz="2000" dirty="0">
                <a:solidFill>
                  <a:schemeClr val="bg1"/>
                </a:solidFill>
              </a:rPr>
              <a:t>  = width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       </a:t>
            </a:r>
            <a:r>
              <a:rPr lang="en-US" sz="2000" dirty="0" err="1">
                <a:solidFill>
                  <a:schemeClr val="bg1"/>
                </a:solidFill>
              </a:rPr>
              <a:t>this.height</a:t>
            </a:r>
            <a:r>
              <a:rPr lang="en-US" sz="2000" dirty="0">
                <a:solidFill>
                  <a:schemeClr val="bg1"/>
                </a:solidFill>
              </a:rPr>
              <a:t> = height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   }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800" dirty="0"/>
              <a:t>static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createDefault</a:t>
            </a:r>
            <a:r>
              <a:rPr lang="en-US" sz="2000" dirty="0">
                <a:solidFill>
                  <a:schemeClr val="bg1"/>
                </a:solidFill>
              </a:rPr>
              <a:t>() {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       return new Rectangle(0,0,50,50);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   }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}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164379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smtClean="0"/>
              <a:t>Hands-on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9600" y="1600200"/>
            <a:ext cx="7924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2400" dirty="0" smtClean="0"/>
              <a:t>Convert </a:t>
            </a:r>
            <a:r>
              <a:rPr lang="en-US" sz="2400" dirty="0" err="1" smtClean="0"/>
              <a:t>Board.js</a:t>
            </a:r>
            <a:r>
              <a:rPr lang="en-US" sz="2400" dirty="0" smtClean="0"/>
              <a:t> 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Use Class and not function and prototype.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Use getter and setter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Use Arrow functions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Use let</a:t>
            </a:r>
            <a:r>
              <a:rPr lang="en-US" sz="2000" dirty="0"/>
              <a:t> </a:t>
            </a:r>
            <a:r>
              <a:rPr lang="en-US" sz="2000" dirty="0" smtClean="0"/>
              <a:t>or </a:t>
            </a:r>
            <a:r>
              <a:rPr lang="en-US" sz="2000" dirty="0" err="1" smtClean="0"/>
              <a:t>const</a:t>
            </a:r>
            <a:r>
              <a:rPr lang="en-US" sz="2000" dirty="0" smtClean="0"/>
              <a:t> and not </a:t>
            </a:r>
            <a:r>
              <a:rPr lang="en-US" sz="2000" dirty="0" err="1" smtClean="0"/>
              <a:t>var</a:t>
            </a:r>
            <a:endParaRPr lang="en-US" sz="2000" dirty="0" smtClean="0"/>
          </a:p>
          <a:p>
            <a:pPr>
              <a:buFont typeface="Arial"/>
              <a:buChar char="•"/>
            </a:pPr>
            <a:endParaRPr lang="en-US" sz="2400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45265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smtClean="0"/>
              <a:t>Hands-on - Going crazy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9600" y="1600200"/>
            <a:ext cx="7924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2400" dirty="0" smtClean="0"/>
              <a:t>Create a function that dynamically create a class   </a:t>
            </a:r>
          </a:p>
          <a:p>
            <a:pPr>
              <a:buFont typeface="Arial"/>
              <a:buChar char="•"/>
            </a:pPr>
            <a:endParaRPr lang="en-US" sz="24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0387484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04825" y="363539"/>
            <a:ext cx="6135688" cy="108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l" rtl="0"/>
            <a:r>
              <a:rPr lang="en-US" sz="5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Open Sans Light" charset="0"/>
                <a:cs typeface="Open Sans Light" charset="0"/>
              </a:rPr>
              <a:t>WHO AM I?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1676400"/>
            <a:ext cx="8001000" cy="3744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Over 15 years as developer/team leader</a:t>
            </a: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Over 10 years as a JS developer</a:t>
            </a: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Over 2 years with Tikal</a:t>
            </a: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Over 25 years as a Squash player</a:t>
            </a: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048000"/>
            <a:ext cx="5461000" cy="54610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327038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609600" y="1701077"/>
            <a:ext cx="7924800" cy="4928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Classes are functions that can be initialized using new argument.</a:t>
            </a:r>
          </a:p>
          <a:p>
            <a:r>
              <a:rPr lang="en-US" sz="2400" dirty="0" smtClean="0"/>
              <a:t>Angular controllers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React Component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00400" y="2667000"/>
            <a:ext cx="5791200" cy="1323439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D0D0"/>
                </a:solidFill>
              </a:rPr>
              <a:t>class </a:t>
            </a:r>
            <a:r>
              <a:rPr lang="en-US" sz="1600" dirty="0" err="1" smtClean="0">
                <a:solidFill>
                  <a:srgbClr val="FF8080"/>
                </a:solidFill>
              </a:rPr>
              <a:t>CstomerController</a:t>
            </a:r>
            <a:r>
              <a:rPr lang="en-US" sz="1600" dirty="0" smtClean="0">
                <a:solidFill>
                  <a:srgbClr val="FF8080"/>
                </a:solidFill>
              </a:rPr>
              <a:t> </a:t>
            </a:r>
            <a:r>
              <a:rPr lang="en-US" sz="1600" dirty="0" smtClean="0">
                <a:solidFill>
                  <a:srgbClr val="BED6FF"/>
                </a:solidFill>
              </a:rPr>
              <a:t>{</a:t>
            </a:r>
          </a:p>
          <a:p>
            <a:r>
              <a:rPr lang="en-US" sz="1600" dirty="0">
                <a:solidFill>
                  <a:srgbClr val="BED6FF"/>
                </a:solidFill>
              </a:rPr>
              <a:t> </a:t>
            </a:r>
            <a:r>
              <a:rPr lang="en-US" sz="1600" dirty="0" smtClean="0">
                <a:solidFill>
                  <a:srgbClr val="BED6FF"/>
                </a:solidFill>
              </a:rPr>
              <a:t>   </a:t>
            </a:r>
            <a:r>
              <a:rPr lang="en-US" sz="1600" dirty="0" smtClean="0"/>
              <a:t>constructor(service){}</a:t>
            </a:r>
            <a:endParaRPr lang="en-US" sz="1600" dirty="0" smtClean="0">
              <a:solidFill>
                <a:srgbClr val="BED6FF"/>
              </a:solidFill>
            </a:endParaRPr>
          </a:p>
          <a:p>
            <a:r>
              <a:rPr lang="en-US" sz="1600" dirty="0">
                <a:solidFill>
                  <a:srgbClr val="BED6FF"/>
                </a:solidFill>
              </a:rPr>
              <a:t>}</a:t>
            </a:r>
            <a:endParaRPr lang="en-US" sz="1600" dirty="0" smtClean="0">
              <a:solidFill>
                <a:srgbClr val="BED6FF"/>
              </a:solidFill>
            </a:endParaRPr>
          </a:p>
          <a:p>
            <a:r>
              <a:rPr lang="en-US" sz="1600" dirty="0" err="1" smtClean="0">
                <a:solidFill>
                  <a:srgbClr val="BED6FF"/>
                </a:solidFill>
              </a:rPr>
              <a:t>angular</a:t>
            </a:r>
            <a:r>
              <a:rPr lang="en-US" sz="1600" dirty="0" err="1" smtClean="0"/>
              <a:t>.</a:t>
            </a:r>
            <a:r>
              <a:rPr lang="en-US" sz="1600" dirty="0" err="1" smtClean="0">
                <a:solidFill>
                  <a:srgbClr val="BED6FF"/>
                </a:solidFill>
              </a:rPr>
              <a:t>module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DC78DC"/>
                </a:solidFill>
              </a:rPr>
              <a:t>’Tikal'</a:t>
            </a:r>
            <a:r>
              <a:rPr lang="en-US" sz="1600" dirty="0"/>
              <a:t>)</a:t>
            </a:r>
            <a:r>
              <a:rPr lang="en-US" sz="1600" dirty="0" smtClean="0"/>
              <a:t>.</a:t>
            </a:r>
            <a:r>
              <a:rPr lang="en-US" sz="1600" dirty="0" smtClean="0">
                <a:solidFill>
                  <a:srgbClr val="BED6FF"/>
                </a:solidFill>
              </a:rPr>
              <a:t>controller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DC78DC"/>
                </a:solidFill>
              </a:rPr>
              <a:t>’</a:t>
            </a:r>
            <a:r>
              <a:rPr lang="en-US" sz="1600" dirty="0" err="1" smtClean="0">
                <a:solidFill>
                  <a:srgbClr val="DC78DC"/>
                </a:solidFill>
              </a:rPr>
              <a:t>CustomersController</a:t>
            </a:r>
            <a:r>
              <a:rPr lang="en-US" sz="1600" dirty="0" smtClean="0">
                <a:solidFill>
                  <a:srgbClr val="DC78DC"/>
                </a:solidFill>
              </a:rPr>
              <a:t>’</a:t>
            </a:r>
            <a:r>
              <a:rPr lang="en-US" sz="1600" dirty="0" smtClean="0"/>
              <a:t>, [</a:t>
            </a:r>
            <a:r>
              <a:rPr lang="en-US" sz="1600" dirty="0" smtClean="0">
                <a:solidFill>
                  <a:srgbClr val="DC78DC"/>
                </a:solidFill>
              </a:rPr>
              <a:t>’service'</a:t>
            </a:r>
            <a:r>
              <a:rPr lang="en-US" sz="1600" dirty="0" smtClean="0"/>
              <a:t>,</a:t>
            </a:r>
            <a:r>
              <a:rPr lang="en-US" sz="1600" dirty="0" err="1" smtClean="0">
                <a:solidFill>
                  <a:srgbClr val="FF8080"/>
                </a:solidFill>
              </a:rPr>
              <a:t>CstomerController</a:t>
            </a:r>
            <a:r>
              <a:rPr lang="en-US" sz="1600" dirty="0" smtClean="0">
                <a:solidFill>
                  <a:srgbClr val="FF8080"/>
                </a:solidFill>
              </a:rPr>
              <a:t>]</a:t>
            </a:r>
            <a:r>
              <a:rPr lang="en-US" sz="1600" dirty="0" smtClean="0"/>
              <a:t>)</a:t>
            </a:r>
            <a:r>
              <a:rPr lang="en-US" sz="1600" dirty="0"/>
              <a:t>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00400" y="4495800"/>
            <a:ext cx="5791200" cy="1815882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D0D0"/>
                </a:solidFill>
              </a:rPr>
              <a:t>class </a:t>
            </a:r>
            <a:r>
              <a:rPr lang="en-US" sz="1600" dirty="0" err="1">
                <a:solidFill>
                  <a:srgbClr val="FF8080"/>
                </a:solidFill>
              </a:rPr>
              <a:t>HelloMessage</a:t>
            </a:r>
            <a:r>
              <a:rPr lang="en-US" sz="1600" dirty="0">
                <a:solidFill>
                  <a:srgbClr val="FF8080"/>
                </a:solidFill>
              </a:rPr>
              <a:t> </a:t>
            </a:r>
            <a:r>
              <a:rPr lang="en-US" sz="1600" dirty="0">
                <a:solidFill>
                  <a:srgbClr val="00D0D0"/>
                </a:solidFill>
              </a:rPr>
              <a:t>extends </a:t>
            </a:r>
            <a:r>
              <a:rPr lang="en-US" sz="1600" dirty="0" err="1"/>
              <a:t>React.Component</a:t>
            </a: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>    render()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>
                <a:solidFill>
                  <a:srgbClr val="00D0D0"/>
                </a:solidFill>
              </a:rPr>
              <a:t>return </a:t>
            </a:r>
            <a:r>
              <a:rPr lang="en-US" sz="1600" dirty="0"/>
              <a:t>&lt;</a:t>
            </a:r>
            <a:r>
              <a:rPr lang="en-US" sz="1600" dirty="0">
                <a:solidFill>
                  <a:srgbClr val="BED6FF"/>
                </a:solidFill>
              </a:rPr>
              <a:t>div</a:t>
            </a:r>
            <a:r>
              <a:rPr lang="en-US" sz="1600" dirty="0"/>
              <a:t>&gt;Hello {</a:t>
            </a:r>
            <a:r>
              <a:rPr lang="en-US" sz="1600" dirty="0" err="1">
                <a:solidFill>
                  <a:srgbClr val="00D0D0"/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BED6FF"/>
                </a:solidFill>
              </a:rPr>
              <a:t>props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BED6FF"/>
                </a:solidFill>
              </a:rPr>
              <a:t>name</a:t>
            </a:r>
            <a:r>
              <a:rPr lang="en-US" sz="1600" dirty="0"/>
              <a:t>}&lt;/</a:t>
            </a:r>
            <a:r>
              <a:rPr lang="en-US" sz="1600" dirty="0">
                <a:solidFill>
                  <a:srgbClr val="BED6FF"/>
                </a:solidFill>
              </a:rPr>
              <a:t>div</a:t>
            </a:r>
            <a:r>
              <a:rPr lang="en-US" sz="1600" dirty="0"/>
              <a:t>&gt;;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React.render</a:t>
            </a:r>
            <a:r>
              <a:rPr lang="en-US" sz="1600" dirty="0"/>
              <a:t>(&lt;</a:t>
            </a:r>
            <a:r>
              <a:rPr lang="en-US" sz="1600" dirty="0" err="1">
                <a:solidFill>
                  <a:srgbClr val="FF8080"/>
                </a:solidFill>
              </a:rPr>
              <a:t>HelloMessage</a:t>
            </a:r>
            <a:r>
              <a:rPr lang="en-US" sz="1600" dirty="0">
                <a:solidFill>
                  <a:srgbClr val="FF8080"/>
                </a:solidFill>
              </a:rPr>
              <a:t> </a:t>
            </a:r>
            <a:r>
              <a:rPr lang="en-US" sz="1600" dirty="0">
                <a:solidFill>
                  <a:srgbClr val="BED6FF"/>
                </a:solidFill>
              </a:rPr>
              <a:t>name</a:t>
            </a:r>
            <a:r>
              <a:rPr lang="en-US" sz="1600" dirty="0"/>
              <a:t>=</a:t>
            </a:r>
            <a:r>
              <a:rPr lang="en-US" sz="1600" dirty="0">
                <a:solidFill>
                  <a:srgbClr val="DC78DC"/>
                </a:solidFill>
              </a:rPr>
              <a:t>"Sebastian" </a:t>
            </a:r>
            <a:r>
              <a:rPr lang="en-US" sz="1600" dirty="0"/>
              <a:t>/&gt;</a:t>
            </a:r>
            <a:r>
              <a:rPr lang="en-US" sz="1600" dirty="0" smtClean="0"/>
              <a:t>,  </a:t>
            </a:r>
            <a:r>
              <a:rPr lang="en-US" sz="1600" dirty="0" err="1"/>
              <a:t>mountNode</a:t>
            </a:r>
            <a:r>
              <a:rPr lang="en-US" sz="1600" dirty="0"/>
              <a:t>);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09600" y="775675"/>
            <a:ext cx="7924800" cy="587527"/>
          </a:xfrm>
          <a:prstGeom prst="rect">
            <a:avLst/>
          </a:prstGeom>
        </p:spPr>
        <p:txBody>
          <a:bodyPr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marL="742950" indent="-285750" algn="ctr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 marL="1143000" indent="-228600" algn="ctr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 marL="1600200" indent="-228600" algn="ctr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 marL="2057400" indent="-228600" algn="ctr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algn="ctr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algn="ctr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algn="ctr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algn="ctr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mtClean="0"/>
              <a:t>Classes in Frameworks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6200" y="5791200"/>
            <a:ext cx="1143000" cy="972512"/>
            <a:chOff x="7086600" y="5257800"/>
            <a:chExt cx="1828800" cy="160020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788962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smtClean="0"/>
              <a:t>Class - private/protected/public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9600" y="1600200"/>
            <a:ext cx="7924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2400" dirty="0" smtClean="0"/>
              <a:t>No support . However they are defined as reserved word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Symbol was brought to enable private properties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Few suggestion as a work around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Closures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Symbols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3048000"/>
            <a:ext cx="4650288" cy="3231654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  <a:ln/>
          <a:effectLst>
            <a:outerShdw blurRad="40000" dist="23000" dir="5400000" sx="103000" sy="103000" rotWithShape="0">
              <a:schemeClr val="accent2">
                <a:lumMod val="75000"/>
                <a:alpha val="35000"/>
              </a:scheme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let </a:t>
            </a:r>
            <a:r>
              <a:rPr lang="en-US" sz="2000" dirty="0" err="1">
                <a:solidFill>
                  <a:schemeClr val="bg1"/>
                </a:solidFill>
              </a:rPr>
              <a:t>nameSymbol</a:t>
            </a:r>
            <a:r>
              <a:rPr lang="en-US" sz="2000" dirty="0">
                <a:solidFill>
                  <a:schemeClr val="bg1"/>
                </a:solidFill>
              </a:rPr>
              <a:t> = </a:t>
            </a:r>
            <a:r>
              <a:rPr lang="en-US" sz="2800" dirty="0">
                <a:solidFill>
                  <a:srgbClr val="3736E5"/>
                </a:solidFill>
              </a:rPr>
              <a:t>Symbol</a:t>
            </a:r>
            <a:r>
              <a:rPr lang="en-US" sz="2000" dirty="0">
                <a:solidFill>
                  <a:schemeClr val="bg1"/>
                </a:solidFill>
              </a:rPr>
              <a:t>('name');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class Company {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   constructor(name){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       </a:t>
            </a:r>
            <a:r>
              <a:rPr lang="en-US" sz="2800" dirty="0">
                <a:solidFill>
                  <a:srgbClr val="3736E5"/>
                </a:solidFill>
              </a:rPr>
              <a:t>this[</a:t>
            </a:r>
            <a:r>
              <a:rPr lang="en-US" sz="2800" dirty="0" err="1">
                <a:solidFill>
                  <a:srgbClr val="3736E5"/>
                </a:solidFill>
              </a:rPr>
              <a:t>nameSymbol</a:t>
            </a:r>
            <a:r>
              <a:rPr lang="en-US" sz="2800" dirty="0">
                <a:solidFill>
                  <a:srgbClr val="3736E5"/>
                </a:solidFill>
              </a:rPr>
              <a:t>] </a:t>
            </a:r>
            <a:r>
              <a:rPr lang="en-US" sz="2000" dirty="0">
                <a:solidFill>
                  <a:schemeClr val="bg1"/>
                </a:solidFill>
              </a:rPr>
              <a:t>= name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   }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 err="1">
                <a:solidFill>
                  <a:schemeClr val="bg1"/>
                </a:solidFill>
              </a:rPr>
              <a:t>getName</a:t>
            </a:r>
            <a:r>
              <a:rPr lang="en-US" sz="2000" dirty="0">
                <a:solidFill>
                  <a:schemeClr val="bg1"/>
                </a:solidFill>
              </a:rPr>
              <a:t> () {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       return </a:t>
            </a:r>
            <a:r>
              <a:rPr lang="en-US" sz="2800" dirty="0">
                <a:solidFill>
                  <a:srgbClr val="3736E5"/>
                </a:solidFill>
              </a:rPr>
              <a:t>this[</a:t>
            </a:r>
            <a:r>
              <a:rPr lang="en-US" sz="2800" dirty="0" err="1">
                <a:solidFill>
                  <a:srgbClr val="3736E5"/>
                </a:solidFill>
              </a:rPr>
              <a:t>nameSymbol</a:t>
            </a:r>
            <a:r>
              <a:rPr lang="en-US" sz="2800" dirty="0">
                <a:solidFill>
                  <a:srgbClr val="3736E5"/>
                </a:solidFill>
              </a:rPr>
              <a:t>]</a:t>
            </a:r>
            <a:br>
              <a:rPr lang="en-US" sz="2800" dirty="0">
                <a:solidFill>
                  <a:srgbClr val="3736E5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   };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}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21077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smtClean="0"/>
              <a:t>Symbol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9600" y="1600200"/>
            <a:ext cx="7924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2400" dirty="0" smtClean="0"/>
              <a:t>Symbol </a:t>
            </a:r>
            <a:r>
              <a:rPr lang="en-US" sz="2400" dirty="0"/>
              <a:t>- primitive value that represents a unique, non-String Object</a:t>
            </a:r>
          </a:p>
          <a:p>
            <a:pPr>
              <a:buFont typeface="Arial"/>
              <a:buChar char="•"/>
            </a:pPr>
            <a:r>
              <a:rPr lang="en-US" sz="2400" dirty="0"/>
              <a:t>Great to defined properties that can’t be overridden by external </a:t>
            </a:r>
            <a:r>
              <a:rPr lang="en-US" sz="2400" dirty="0" smtClean="0"/>
              <a:t>modules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3576935"/>
            <a:ext cx="4650288" cy="461665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36E5"/>
                </a:solidFill>
                <a:latin typeface="Times New Roman" charset="0"/>
                <a:ea typeface="ＭＳ Ｐゴシック" charset="0"/>
              </a:rPr>
              <a:t>Symbol</a:t>
            </a:r>
            <a:r>
              <a:rPr lang="en-US" sz="2400" dirty="0" smtClean="0">
                <a:solidFill>
                  <a:schemeClr val="bg1"/>
                </a:solidFill>
                <a:latin typeface="Times New Roman" charset="0"/>
                <a:ea typeface="ＭＳ Ｐゴシック" charset="0"/>
              </a:rPr>
              <a:t>(‘foo’) </a:t>
            </a:r>
            <a:r>
              <a:rPr lang="en-US" sz="2400" dirty="0">
                <a:solidFill>
                  <a:schemeClr val="bg1"/>
                </a:solidFill>
                <a:latin typeface="Times New Roman" charset="0"/>
                <a:ea typeface="ＭＳ Ｐゴシック" charset="0"/>
              </a:rPr>
              <a:t>!== </a:t>
            </a:r>
            <a:r>
              <a:rPr lang="en-US" sz="2400" dirty="0">
                <a:solidFill>
                  <a:srgbClr val="3736E5"/>
                </a:solidFill>
                <a:latin typeface="Times New Roman" charset="0"/>
                <a:ea typeface="ＭＳ Ｐゴシック" charset="0"/>
              </a:rPr>
              <a:t>Symbol</a:t>
            </a:r>
            <a:r>
              <a:rPr lang="en-US" sz="2400" dirty="0" smtClean="0">
                <a:solidFill>
                  <a:schemeClr val="bg1"/>
                </a:solidFill>
                <a:latin typeface="Times New Roman" charset="0"/>
                <a:ea typeface="ＭＳ Ｐゴシック" charset="0"/>
              </a:rPr>
              <a:t>(‘foo’) </a:t>
            </a:r>
            <a:endParaRPr lang="en-US" sz="2400" dirty="0">
              <a:solidFill>
                <a:schemeClr val="bg1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4655403"/>
            <a:ext cx="4650288" cy="830997"/>
          </a:xfrm>
          <a:prstGeom prst="rect">
            <a:avLst/>
          </a:prstGeom>
          <a:solidFill>
            <a:schemeClr val="tx1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const</a:t>
            </a:r>
            <a:r>
              <a:rPr lang="en-US" sz="2400" dirty="0" smtClean="0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 foo </a:t>
            </a:r>
            <a:r>
              <a:rPr lang="en-US" sz="2400" dirty="0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sz="2400" dirty="0">
                <a:solidFill>
                  <a:srgbClr val="3736E5"/>
                </a:solidFill>
                <a:latin typeface="Times New Roman" charset="0"/>
                <a:ea typeface="ＭＳ Ｐゴシック" charset="0"/>
              </a:rPr>
              <a:t>Symbol</a:t>
            </a:r>
            <a:r>
              <a:rPr lang="en-US" sz="2400" dirty="0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() </a:t>
            </a:r>
          </a:p>
          <a:p>
            <a:r>
              <a:rPr lang="en-US" sz="2400" dirty="0" err="1" smtClean="0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typeof</a:t>
            </a:r>
            <a:r>
              <a:rPr lang="en-US" sz="2400" dirty="0" smtClean="0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foo === </a:t>
            </a:r>
            <a:r>
              <a:rPr lang="en-US" sz="2400" dirty="0" smtClean="0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‘symbol’</a:t>
            </a:r>
            <a:endParaRPr lang="en-US" sz="2400" dirty="0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1419167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smtClean="0"/>
              <a:t>Symbol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9600" y="1600200"/>
            <a:ext cx="7924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2400" dirty="0" err="1" smtClean="0"/>
              <a:t>getOwnPropertySymbols</a:t>
            </a:r>
            <a:r>
              <a:rPr lang="en-US" sz="2400" dirty="0" smtClean="0"/>
              <a:t> </a:t>
            </a:r>
            <a:r>
              <a:rPr lang="en-US" sz="2400" dirty="0"/>
              <a:t>– returns an array of all symbol properties found directly upon a given object</a:t>
            </a:r>
            <a:r>
              <a:rPr lang="en-US" sz="2400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2667000"/>
            <a:ext cx="6477000" cy="2739211"/>
          </a:xfrm>
          <a:prstGeom prst="rect">
            <a:avLst/>
          </a:prstGeom>
          <a:solidFill>
            <a:schemeClr val="tx1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</a:lstStyle>
          <a:p>
            <a:r>
              <a:rPr lang="en-US" dirty="0"/>
              <a:t>let </a:t>
            </a:r>
            <a:r>
              <a:rPr lang="en-US" dirty="0" err="1"/>
              <a:t>obj</a:t>
            </a:r>
            <a:r>
              <a:rPr lang="en-US" dirty="0"/>
              <a:t> = {} </a:t>
            </a:r>
          </a:p>
          <a:p>
            <a:r>
              <a:rPr lang="en-US" dirty="0" err="1"/>
              <a:t>obj</a:t>
            </a:r>
            <a:r>
              <a:rPr lang="en-US" dirty="0"/>
              <a:t>[foo] = "foo" </a:t>
            </a:r>
          </a:p>
          <a:p>
            <a:endParaRPr lang="en-US" dirty="0"/>
          </a:p>
          <a:p>
            <a:r>
              <a:rPr lang="en-US" dirty="0" err="1"/>
              <a:t>JSON.stringify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 </a:t>
            </a:r>
            <a:r>
              <a:rPr lang="en-US" dirty="0">
                <a:solidFill>
                  <a:srgbClr val="009973"/>
                </a:solidFill>
              </a:rPr>
              <a:t>// {} </a:t>
            </a:r>
          </a:p>
          <a:p>
            <a:r>
              <a:rPr lang="en-US" dirty="0" err="1"/>
              <a:t>Object.keys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 </a:t>
            </a:r>
            <a:r>
              <a:rPr lang="en-US" dirty="0">
                <a:solidFill>
                  <a:srgbClr val="009973"/>
                </a:solidFill>
              </a:rPr>
              <a:t>// [] </a:t>
            </a:r>
          </a:p>
          <a:p>
            <a:r>
              <a:rPr lang="en-US" dirty="0" err="1"/>
              <a:t>Object.getOwnPropertyNames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 </a:t>
            </a:r>
            <a:r>
              <a:rPr lang="en-US" dirty="0">
                <a:solidFill>
                  <a:srgbClr val="009973"/>
                </a:solidFill>
              </a:rPr>
              <a:t>// [] </a:t>
            </a:r>
          </a:p>
          <a:p>
            <a:r>
              <a:rPr lang="en-US" sz="2800" dirty="0" err="1"/>
              <a:t>Object.</a:t>
            </a:r>
            <a:r>
              <a:rPr lang="en-US" sz="2800" dirty="0" err="1">
                <a:solidFill>
                  <a:srgbClr val="3736E5"/>
                </a:solidFill>
              </a:rPr>
              <a:t>getOwnPropertySymbols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 </a:t>
            </a:r>
            <a:r>
              <a:rPr lang="en-US" dirty="0">
                <a:solidFill>
                  <a:srgbClr val="009973"/>
                </a:solidFill>
              </a:rPr>
              <a:t>// [ foo]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93135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smtClean="0"/>
              <a:t>Map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9600" y="1600200"/>
            <a:ext cx="7924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2400" dirty="0" smtClean="0"/>
              <a:t>Collections </a:t>
            </a:r>
            <a:r>
              <a:rPr lang="en-US" sz="2400" dirty="0"/>
              <a:t>of key/value pairs where </a:t>
            </a:r>
            <a:r>
              <a:rPr lang="en-US" sz="2400" dirty="0" smtClean="0"/>
              <a:t>both </a:t>
            </a:r>
            <a:r>
              <a:rPr lang="en-US" sz="2400" dirty="0"/>
              <a:t>objects and primitive </a:t>
            </a:r>
            <a:r>
              <a:rPr lang="en-US" sz="2400" dirty="0" smtClean="0"/>
              <a:t>values </a:t>
            </a:r>
            <a:r>
              <a:rPr lang="en-US" sz="2400" dirty="0"/>
              <a:t>may be used as either a key or a value</a:t>
            </a:r>
            <a:r>
              <a:rPr lang="en-US" sz="2400" dirty="0" smtClean="0"/>
              <a:t>.</a:t>
            </a:r>
          </a:p>
          <a:p>
            <a:pPr>
              <a:buFont typeface="Arial"/>
              <a:buChar char="•"/>
            </a:pP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2667000"/>
            <a:ext cx="6477000" cy="2062103"/>
          </a:xfrm>
          <a:prstGeom prst="rect">
            <a:avLst/>
          </a:prstGeom>
          <a:solidFill>
            <a:schemeClr val="tx1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</a:lstStyle>
          <a:p>
            <a:r>
              <a:rPr lang="en-US" dirty="0"/>
              <a:t>let m = new </a:t>
            </a:r>
            <a:r>
              <a:rPr lang="en-US" sz="3200" dirty="0">
                <a:solidFill>
                  <a:schemeClr val="accent2"/>
                </a:solidFill>
              </a:rPr>
              <a:t>Map</a:t>
            </a:r>
            <a:r>
              <a:rPr lang="en-US" dirty="0"/>
              <a:t>()</a:t>
            </a:r>
          </a:p>
          <a:p>
            <a:r>
              <a:rPr lang="en-US" dirty="0" err="1"/>
              <a:t>m.set</a:t>
            </a:r>
            <a:r>
              <a:rPr lang="en-US" dirty="0"/>
              <a:t>("hello", 42)</a:t>
            </a:r>
          </a:p>
          <a:p>
            <a:r>
              <a:rPr lang="en-US" dirty="0" err="1"/>
              <a:t>m.set</a:t>
            </a:r>
            <a:r>
              <a:rPr lang="en-US" dirty="0"/>
              <a:t>(s, 34)</a:t>
            </a:r>
          </a:p>
          <a:p>
            <a:r>
              <a:rPr lang="en-US" dirty="0" err="1"/>
              <a:t>m.get</a:t>
            </a:r>
            <a:r>
              <a:rPr lang="en-US" dirty="0"/>
              <a:t>(s) === 34</a:t>
            </a:r>
          </a:p>
          <a:p>
            <a:r>
              <a:rPr lang="en-US" dirty="0" err="1"/>
              <a:t>m.size</a:t>
            </a:r>
            <a:r>
              <a:rPr lang="en-US" dirty="0"/>
              <a:t> === 2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220589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err="1" smtClean="0"/>
              <a:t>WeakMap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9600" y="1600200"/>
            <a:ext cx="7924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2400" dirty="0" smtClean="0"/>
              <a:t>collections </a:t>
            </a:r>
            <a:r>
              <a:rPr lang="en-US" sz="2400" dirty="0"/>
              <a:t>of key/value pairs where the keys are objects and values may be arbitrary values.</a:t>
            </a:r>
          </a:p>
          <a:p>
            <a:pPr>
              <a:buFont typeface="Arial"/>
              <a:buChar char="•"/>
            </a:pPr>
            <a:r>
              <a:rPr lang="en-US" sz="2400" dirty="0"/>
              <a:t>Primitive data types as keys are not allowed</a:t>
            </a:r>
          </a:p>
          <a:p>
            <a:pPr>
              <a:buFont typeface="Arial"/>
              <a:buChar char="•"/>
            </a:pPr>
            <a:r>
              <a:rPr lang="en-US" sz="2400" dirty="0"/>
              <a:t>The key in a </a:t>
            </a:r>
            <a:r>
              <a:rPr lang="en-US" sz="2400" dirty="0" err="1"/>
              <a:t>WeakMap</a:t>
            </a:r>
            <a:r>
              <a:rPr lang="en-US" sz="2400" dirty="0"/>
              <a:t> is held weakly - if there are no other strong references to the key, then the entire entry will be removed from the </a:t>
            </a:r>
            <a:r>
              <a:rPr lang="en-US" sz="2400" dirty="0" err="1"/>
              <a:t>WeakMap</a:t>
            </a:r>
            <a:r>
              <a:rPr lang="en-US" sz="2400" dirty="0"/>
              <a:t> by the garbage collector.</a:t>
            </a:r>
          </a:p>
          <a:p>
            <a:pPr>
              <a:buFont typeface="Arial"/>
              <a:buChar char="•"/>
            </a:pP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8598128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err="1" smtClean="0"/>
              <a:t>Iterable</a:t>
            </a:r>
            <a:r>
              <a:rPr lang="en-US" sz="4000" dirty="0" smtClean="0"/>
              <a:t> </a:t>
            </a:r>
            <a:r>
              <a:rPr lang="en-US" sz="4000" dirty="0"/>
              <a:t>protocol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14400" y="2819400"/>
            <a:ext cx="6477000" cy="2431435"/>
          </a:xfrm>
          <a:prstGeom prst="rect">
            <a:avLst/>
          </a:prstGeom>
          <a:solidFill>
            <a:schemeClr val="tx1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</a:lstStyle>
          <a:p>
            <a:r>
              <a:rPr lang="en-US" dirty="0"/>
              <a:t>for (let x </a:t>
            </a:r>
            <a:r>
              <a:rPr lang="en-US" sz="3200" dirty="0">
                <a:solidFill>
                  <a:srgbClr val="3736E5"/>
                </a:solidFill>
              </a:rPr>
              <a:t>of</a:t>
            </a:r>
            <a:r>
              <a:rPr lang="en-US" sz="3200" dirty="0"/>
              <a:t> </a:t>
            </a:r>
            <a:r>
              <a:rPr lang="en-US" dirty="0"/>
              <a:t>['a', 'b', 'c']) {</a:t>
            </a:r>
          </a:p>
          <a:p>
            <a:r>
              <a:rPr lang="en-US" dirty="0"/>
              <a:t>      </a:t>
            </a:r>
            <a:r>
              <a:rPr lang="en-US" dirty="0" err="1"/>
              <a:t>console.log</a:t>
            </a:r>
            <a:r>
              <a:rPr lang="en-US" dirty="0"/>
              <a:t>(x)</a:t>
            </a:r>
            <a:r>
              <a:rPr lang="en-US" dirty="0" smtClean="0"/>
              <a:t>; 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}</a:t>
            </a:r>
          </a:p>
          <a:p>
            <a:r>
              <a:rPr lang="en-US" dirty="0" smtClean="0">
                <a:solidFill>
                  <a:srgbClr val="009973"/>
                </a:solidFill>
              </a:rPr>
              <a:t>//a</a:t>
            </a:r>
          </a:p>
          <a:p>
            <a:r>
              <a:rPr lang="en-US" dirty="0" smtClean="0">
                <a:solidFill>
                  <a:srgbClr val="009973"/>
                </a:solidFill>
              </a:rPr>
              <a:t>//b</a:t>
            </a:r>
          </a:p>
          <a:p>
            <a:r>
              <a:rPr lang="en-US" dirty="0" smtClean="0">
                <a:solidFill>
                  <a:srgbClr val="009973"/>
                </a:solidFill>
              </a:rPr>
              <a:t>//c</a:t>
            </a:r>
            <a:endParaRPr lang="en-US" dirty="0">
              <a:solidFill>
                <a:srgbClr val="009973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9600" y="1600200"/>
            <a:ext cx="7924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2400" dirty="0"/>
              <a:t>The iterator protocol defines a standard way to produce a sequence of values (either finite or infinite)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7620000" y="5595550"/>
            <a:ext cx="1524000" cy="1244362"/>
            <a:chOff x="7086600" y="5257800"/>
            <a:chExt cx="1828800" cy="1600200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198083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err="1" smtClean="0"/>
              <a:t>Iterable</a:t>
            </a:r>
            <a:r>
              <a:rPr lang="en-US" sz="4000" dirty="0" smtClean="0"/>
              <a:t> </a:t>
            </a:r>
            <a:r>
              <a:rPr lang="en-US" sz="4000" dirty="0"/>
              <a:t>protocol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9600" y="1600200"/>
            <a:ext cx="7924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2400" dirty="0" smtClean="0"/>
              <a:t>An </a:t>
            </a:r>
            <a:r>
              <a:rPr lang="en-US" sz="2400" dirty="0" err="1"/>
              <a:t>iterable</a:t>
            </a:r>
            <a:r>
              <a:rPr lang="en-US" sz="2400" dirty="0"/>
              <a:t> object is an object the implement the @@iterator method.</a:t>
            </a:r>
          </a:p>
          <a:p>
            <a:pPr>
              <a:buFont typeface="Arial"/>
              <a:buChar char="•"/>
            </a:pP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2819400"/>
            <a:ext cx="7010400" cy="954107"/>
          </a:xfrm>
          <a:prstGeom prst="rect">
            <a:avLst/>
          </a:prstGeom>
          <a:solidFill>
            <a:schemeClr val="tx1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</a:lstStyle>
          <a:p>
            <a:r>
              <a:rPr lang="en-US" dirty="0"/>
              <a:t>let </a:t>
            </a:r>
            <a:r>
              <a:rPr lang="en-US" dirty="0" err="1"/>
              <a:t>fooStr</a:t>
            </a:r>
            <a:r>
              <a:rPr lang="en-US" dirty="0"/>
              <a:t>= ”Just another string";</a:t>
            </a:r>
          </a:p>
          <a:p>
            <a:r>
              <a:rPr lang="en-US" dirty="0" err="1"/>
              <a:t>typeof</a:t>
            </a:r>
            <a:r>
              <a:rPr lang="en-US" dirty="0"/>
              <a:t> </a:t>
            </a:r>
            <a:r>
              <a:rPr lang="en-US" dirty="0" err="1"/>
              <a:t>fooStr</a:t>
            </a:r>
            <a:r>
              <a:rPr lang="en-US" dirty="0"/>
              <a:t>[</a:t>
            </a:r>
            <a:r>
              <a:rPr lang="en-US" sz="3200" dirty="0" err="1">
                <a:solidFill>
                  <a:srgbClr val="3736E5"/>
                </a:solidFill>
              </a:rPr>
              <a:t>Symbol.iterator</a:t>
            </a:r>
            <a:r>
              <a:rPr lang="en-US" dirty="0"/>
              <a:t>];  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/>
                </a:solidFill>
              </a:rPr>
              <a:t>// "function"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620000" y="5595550"/>
            <a:ext cx="1524000" cy="1244362"/>
            <a:chOff x="7086600" y="5257800"/>
            <a:chExt cx="1828800" cy="1600200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022851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smtClean="0"/>
              <a:t>Iterator protocol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9600" y="1600200"/>
            <a:ext cx="792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2400" dirty="0" smtClean="0"/>
              <a:t>An </a:t>
            </a:r>
            <a:r>
              <a:rPr lang="en-US" sz="2400" dirty="0"/>
              <a:t>iterator is an object with a </a:t>
            </a:r>
            <a:r>
              <a:rPr lang="en-US" sz="2400" dirty="0">
                <a:solidFill>
                  <a:srgbClr val="0000FF"/>
                </a:solidFill>
              </a:rPr>
              <a:t>next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method that returns </a:t>
            </a:r>
            <a:r>
              <a:rPr lang="en-US" sz="2400" dirty="0">
                <a:solidFill>
                  <a:srgbClr val="0000FF"/>
                </a:solidFill>
              </a:rPr>
              <a:t>{ done, value } </a:t>
            </a:r>
            <a:r>
              <a:rPr lang="en-US" sz="2400" dirty="0"/>
              <a:t>tuples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590800"/>
            <a:ext cx="4876800" cy="2492990"/>
          </a:xfrm>
          <a:prstGeom prst="rect">
            <a:avLst/>
          </a:prstGeom>
          <a:solidFill>
            <a:schemeClr val="tx1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</a:lstStyle>
          <a:p>
            <a:r>
              <a:rPr lang="en-US" sz="1800" dirty="0"/>
              <a:t>function </a:t>
            </a:r>
            <a:r>
              <a:rPr lang="en-US" sz="1800" dirty="0" smtClean="0"/>
              <a:t>foo(</a:t>
            </a:r>
            <a:r>
              <a:rPr lang="en-US" sz="1800" dirty="0"/>
              <a:t>){</a:t>
            </a:r>
          </a:p>
          <a:p>
            <a:r>
              <a:rPr lang="en-US" sz="1800" dirty="0"/>
              <a:t>    let </a:t>
            </a:r>
            <a:r>
              <a:rPr lang="en-US" sz="1800" dirty="0" smtClean="0"/>
              <a:t>f=0;</a:t>
            </a:r>
            <a:endParaRPr lang="en-US" sz="1800" dirty="0"/>
          </a:p>
          <a:p>
            <a:r>
              <a:rPr lang="en-US" sz="1800" dirty="0"/>
              <a:t>    return {</a:t>
            </a:r>
          </a:p>
          <a:p>
            <a:r>
              <a:rPr lang="en-US" sz="2000" dirty="0"/>
              <a:t>       </a:t>
            </a:r>
            <a:r>
              <a:rPr lang="en-US" dirty="0">
                <a:solidFill>
                  <a:schemeClr val="accent2"/>
                </a:solidFill>
              </a:rPr>
              <a:t>next</a:t>
            </a:r>
            <a:r>
              <a:rPr lang="en-US" sz="2000" dirty="0"/>
              <a:t>:() =&gt; {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return </a:t>
            </a:r>
            <a:r>
              <a:rPr lang="en-US" dirty="0" smtClean="0">
                <a:solidFill>
                  <a:srgbClr val="3736E5"/>
                </a:solidFill>
              </a:rPr>
              <a:t>{</a:t>
            </a:r>
            <a:r>
              <a:rPr lang="en-US" dirty="0">
                <a:solidFill>
                  <a:srgbClr val="3736E5"/>
                </a:solidFill>
              </a:rPr>
              <a:t>value: </a:t>
            </a:r>
            <a:r>
              <a:rPr lang="en-US" dirty="0" smtClean="0">
                <a:solidFill>
                  <a:srgbClr val="3736E5"/>
                </a:solidFill>
              </a:rPr>
              <a:t>f++, </a:t>
            </a:r>
            <a:r>
              <a:rPr lang="en-US" dirty="0">
                <a:solidFill>
                  <a:srgbClr val="3736E5"/>
                </a:solidFill>
              </a:rPr>
              <a:t>done: </a:t>
            </a:r>
            <a:r>
              <a:rPr lang="en-US" dirty="0" smtClean="0">
                <a:solidFill>
                  <a:srgbClr val="3736E5"/>
                </a:solidFill>
              </a:rPr>
              <a:t>f&gt;2} </a:t>
            </a:r>
            <a:r>
              <a:rPr lang="en-US" sz="1800" dirty="0"/>
              <a:t>;</a:t>
            </a:r>
          </a:p>
          <a:p>
            <a:r>
              <a:rPr lang="en-US" sz="1800" dirty="0"/>
              <a:t>       }</a:t>
            </a:r>
          </a:p>
          <a:p>
            <a:r>
              <a:rPr lang="en-US" sz="1800" dirty="0"/>
              <a:t>    }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2590800"/>
            <a:ext cx="2713185" cy="2369880"/>
          </a:xfrm>
          <a:prstGeom prst="rect">
            <a:avLst/>
          </a:prstGeom>
          <a:solidFill>
            <a:schemeClr val="tx1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</a:lstStyle>
          <a:p>
            <a:r>
              <a:rPr lang="en-US" sz="2000" dirty="0" err="1" smtClean="0"/>
              <a:t>const</a:t>
            </a:r>
            <a:r>
              <a:rPr lang="en-US" sz="2000" dirty="0" smtClean="0"/>
              <a:t> iterator = foo();</a:t>
            </a:r>
          </a:p>
          <a:p>
            <a:r>
              <a:rPr lang="en-US" dirty="0" err="1" smtClean="0"/>
              <a:t>iterator.</a:t>
            </a:r>
            <a:r>
              <a:rPr lang="en-US" dirty="0" err="1" smtClean="0">
                <a:solidFill>
                  <a:srgbClr val="3333CC"/>
                </a:solidFill>
              </a:rPr>
              <a:t>next</a:t>
            </a:r>
            <a:r>
              <a:rPr lang="en-US" dirty="0"/>
              <a:t>(); </a:t>
            </a:r>
            <a:endParaRPr lang="en-US" dirty="0" smtClean="0"/>
          </a:p>
          <a:p>
            <a:r>
              <a:rPr lang="en-US" sz="2000" dirty="0" smtClean="0">
                <a:solidFill>
                  <a:srgbClr val="00CC99"/>
                </a:solidFill>
              </a:rPr>
              <a:t>//{</a:t>
            </a:r>
            <a:r>
              <a:rPr lang="en-US" sz="2000" dirty="0">
                <a:solidFill>
                  <a:srgbClr val="00CC99"/>
                </a:solidFill>
              </a:rPr>
              <a:t>value: 0, done: false</a:t>
            </a:r>
            <a:r>
              <a:rPr lang="en-US" sz="2000" dirty="0" smtClean="0">
                <a:solidFill>
                  <a:srgbClr val="00CC99"/>
                </a:solidFill>
              </a:rPr>
              <a:t>}</a:t>
            </a:r>
          </a:p>
          <a:p>
            <a:r>
              <a:rPr lang="en-US" dirty="0" err="1"/>
              <a:t>iterator.</a:t>
            </a:r>
            <a:r>
              <a:rPr lang="en-US" dirty="0" err="1">
                <a:solidFill>
                  <a:schemeClr val="accent2"/>
                </a:solidFill>
              </a:rPr>
              <a:t>next</a:t>
            </a:r>
            <a:r>
              <a:rPr lang="en-US" dirty="0"/>
              <a:t>(); </a:t>
            </a:r>
            <a:endParaRPr lang="en-US" dirty="0" smtClean="0"/>
          </a:p>
          <a:p>
            <a:r>
              <a:rPr lang="en-US" sz="2000" dirty="0" smtClean="0">
                <a:solidFill>
                  <a:srgbClr val="00CC99"/>
                </a:solidFill>
              </a:rPr>
              <a:t>//{</a:t>
            </a:r>
            <a:r>
              <a:rPr lang="en-US" sz="2000" dirty="0">
                <a:solidFill>
                  <a:srgbClr val="00CC99"/>
                </a:solidFill>
              </a:rPr>
              <a:t>value: </a:t>
            </a:r>
            <a:r>
              <a:rPr lang="en-US" sz="2000" dirty="0" smtClean="0">
                <a:solidFill>
                  <a:srgbClr val="00CC99"/>
                </a:solidFill>
              </a:rPr>
              <a:t>1, </a:t>
            </a:r>
            <a:r>
              <a:rPr lang="en-US" sz="2000" dirty="0">
                <a:solidFill>
                  <a:srgbClr val="00CC99"/>
                </a:solidFill>
              </a:rPr>
              <a:t>done: false</a:t>
            </a:r>
            <a:r>
              <a:rPr lang="en-US" sz="2000" dirty="0" smtClean="0">
                <a:solidFill>
                  <a:srgbClr val="00CC99"/>
                </a:solidFill>
              </a:rPr>
              <a:t>}</a:t>
            </a:r>
          </a:p>
          <a:p>
            <a:r>
              <a:rPr lang="en-US" sz="2000" dirty="0" err="1"/>
              <a:t>iterator.</a:t>
            </a:r>
            <a:r>
              <a:rPr lang="en-US" sz="2000" dirty="0" err="1">
                <a:solidFill>
                  <a:srgbClr val="3333CC"/>
                </a:solidFill>
              </a:rPr>
              <a:t>next</a:t>
            </a:r>
            <a:r>
              <a:rPr lang="en-US" sz="2000" dirty="0"/>
              <a:t>(); 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CC99"/>
                </a:solidFill>
              </a:rPr>
              <a:t>//{</a:t>
            </a:r>
            <a:r>
              <a:rPr lang="en-US" sz="2000" dirty="0">
                <a:solidFill>
                  <a:srgbClr val="00CC99"/>
                </a:solidFill>
              </a:rPr>
              <a:t>value: </a:t>
            </a:r>
            <a:r>
              <a:rPr lang="en-US" sz="2000" dirty="0" smtClean="0">
                <a:solidFill>
                  <a:srgbClr val="00CC99"/>
                </a:solidFill>
              </a:rPr>
              <a:t>2, </a:t>
            </a:r>
            <a:r>
              <a:rPr lang="en-US" sz="2000" dirty="0">
                <a:solidFill>
                  <a:srgbClr val="00CC99"/>
                </a:solidFill>
              </a:rPr>
              <a:t>done: </a:t>
            </a:r>
            <a:r>
              <a:rPr lang="en-US" sz="2000" dirty="0" smtClean="0">
                <a:solidFill>
                  <a:srgbClr val="00CC99"/>
                </a:solidFill>
              </a:rPr>
              <a:t>true}</a:t>
            </a:r>
            <a:endParaRPr lang="en-US" sz="2000" dirty="0">
              <a:solidFill>
                <a:srgbClr val="00CC99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20000" y="5595550"/>
            <a:ext cx="1524000" cy="1244362"/>
            <a:chOff x="7086600" y="5257800"/>
            <a:chExt cx="1828800" cy="1600200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251854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smtClean="0"/>
              <a:t>Iterator protocol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9600" y="1600200"/>
            <a:ext cx="7924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2400" dirty="0" smtClean="0"/>
              <a:t>An </a:t>
            </a:r>
            <a:r>
              <a:rPr lang="en-US" sz="2400" dirty="0"/>
              <a:t>iterator is an object with a </a:t>
            </a:r>
            <a:r>
              <a:rPr lang="en-US" sz="2400" dirty="0">
                <a:solidFill>
                  <a:srgbClr val="0000FF"/>
                </a:solidFill>
              </a:rPr>
              <a:t>next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method that returns </a:t>
            </a:r>
            <a:r>
              <a:rPr lang="en-US" sz="2400" dirty="0">
                <a:solidFill>
                  <a:srgbClr val="0000FF"/>
                </a:solidFill>
              </a:rPr>
              <a:t>{ done, value } </a:t>
            </a:r>
            <a:r>
              <a:rPr lang="en-US" sz="2400" dirty="0"/>
              <a:t>tuples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2514600"/>
            <a:ext cx="6248400" cy="3724097"/>
          </a:xfrm>
          <a:prstGeom prst="rect">
            <a:avLst/>
          </a:prstGeom>
          <a:solidFill>
            <a:schemeClr val="tx1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</a:lstStyle>
          <a:p>
            <a:r>
              <a:rPr lang="en-US" sz="2000" dirty="0"/>
              <a:t>function </a:t>
            </a:r>
            <a:r>
              <a:rPr lang="en-US" sz="2000" dirty="0" err="1"/>
              <a:t>makeFibIterator</a:t>
            </a:r>
            <a:r>
              <a:rPr lang="en-US" sz="2000" dirty="0"/>
              <a:t>(){</a:t>
            </a:r>
          </a:p>
          <a:p>
            <a:r>
              <a:rPr lang="en-US" sz="2000" dirty="0"/>
              <a:t>    let fib0 = 0; let fib1 = 0;</a:t>
            </a:r>
          </a:p>
          <a:p>
            <a:r>
              <a:rPr lang="en-US" sz="2000" dirty="0"/>
              <a:t>    return {</a:t>
            </a:r>
          </a:p>
          <a:p>
            <a:r>
              <a:rPr lang="en-US" sz="2000" dirty="0"/>
              <a:t>       </a:t>
            </a:r>
            <a:r>
              <a:rPr lang="en-US" sz="2800" dirty="0">
                <a:solidFill>
                  <a:schemeClr val="accent2"/>
                </a:solidFill>
              </a:rPr>
              <a:t>next</a:t>
            </a:r>
            <a:r>
              <a:rPr lang="en-US" sz="2000" dirty="0"/>
              <a:t>:() =&gt; { </a:t>
            </a:r>
          </a:p>
          <a:p>
            <a:r>
              <a:rPr lang="en-US" sz="2000" dirty="0"/>
              <a:t>           if (!fib1) { fib1 = 1; return {value: 1, done: false};}</a:t>
            </a:r>
          </a:p>
          <a:p>
            <a:r>
              <a:rPr lang="en-US" sz="2000" dirty="0"/>
              <a:t>           let result = fib0 + fib1;</a:t>
            </a:r>
          </a:p>
          <a:p>
            <a:r>
              <a:rPr lang="en-US" sz="2000" dirty="0"/>
              <a:t>           fib0 = fib1; fib1 = result;</a:t>
            </a:r>
          </a:p>
          <a:p>
            <a:r>
              <a:rPr lang="en-US" sz="2000" dirty="0"/>
              <a:t>           return </a:t>
            </a:r>
            <a:r>
              <a:rPr lang="en-US" sz="2800" dirty="0">
                <a:solidFill>
                  <a:srgbClr val="3736E5"/>
                </a:solidFill>
              </a:rPr>
              <a:t>{value: result, done: false} </a:t>
            </a:r>
            <a:r>
              <a:rPr lang="en-US" sz="2000" dirty="0"/>
              <a:t>;</a:t>
            </a:r>
          </a:p>
          <a:p>
            <a:r>
              <a:rPr lang="en-US" sz="2000" dirty="0"/>
              <a:t>       }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2736101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smtClean="0">
                <a:latin typeface="Open Sans Light" charset="0"/>
                <a:cs typeface="Open Sans Light" charset="0"/>
              </a:rPr>
              <a:t>What is the correct name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68313" y="1773238"/>
            <a:ext cx="8370887" cy="409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t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sz="2400" dirty="0" smtClean="0"/>
              <a:t>Developed </a:t>
            </a:r>
            <a:r>
              <a:rPr lang="en-US" sz="2400" dirty="0"/>
              <a:t>in 1995 by Brendan </a:t>
            </a:r>
            <a:r>
              <a:rPr lang="en-US" sz="2400" dirty="0" err="1"/>
              <a:t>Eich</a:t>
            </a:r>
            <a:r>
              <a:rPr lang="en-US" sz="2400" dirty="0"/>
              <a:t> of Netscape as </a:t>
            </a:r>
            <a:r>
              <a:rPr lang="en-US" sz="2400" dirty="0" smtClean="0"/>
              <a:t>Mocha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Changed the to JavaScript as a publicity stunt in 1996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/>
              <a:t>Ecma</a:t>
            </a:r>
            <a:r>
              <a:rPr lang="en-US" sz="2400" dirty="0"/>
              <a:t> International took the code and released as “ECMAScript” in 1997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ECMAScript </a:t>
            </a:r>
            <a:r>
              <a:rPr lang="en-US" sz="2400" dirty="0"/>
              <a:t>2015 (6</a:t>
            </a:r>
            <a:r>
              <a:rPr lang="en-US" sz="2400" baseline="30000" dirty="0"/>
              <a:t>th</a:t>
            </a:r>
            <a:r>
              <a:rPr lang="en-US" sz="2400" dirty="0"/>
              <a:t> edition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635340"/>
              </p:ext>
            </p:extLst>
          </p:nvPr>
        </p:nvGraphicFramePr>
        <p:xfrm>
          <a:off x="4953000" y="3124200"/>
          <a:ext cx="3048000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906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Release 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June</a:t>
                      </a:r>
                      <a:r>
                        <a:rPr lang="en-US" baseline="0" dirty="0" smtClean="0"/>
                        <a:t> 1997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June 1998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December 1999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December 2009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June 2011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June 2015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June 2016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47173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err="1" smtClean="0"/>
              <a:t>Iterable</a:t>
            </a:r>
            <a:r>
              <a:rPr lang="en-US" sz="4000" dirty="0" smtClean="0"/>
              <a:t> </a:t>
            </a:r>
            <a:r>
              <a:rPr lang="en-US" sz="4000" dirty="0"/>
              <a:t>protocol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9600" y="1600200"/>
            <a:ext cx="792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2400" dirty="0" smtClean="0"/>
              <a:t>@</a:t>
            </a:r>
            <a:r>
              <a:rPr lang="en-US" sz="2400" dirty="0"/>
              <a:t>@iterator is a zero arguments function that return an iterator object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514600"/>
            <a:ext cx="5181600" cy="3477875"/>
          </a:xfrm>
          <a:prstGeom prst="rect">
            <a:avLst/>
          </a:prstGeom>
          <a:solidFill>
            <a:schemeClr val="tx1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</a:lstStyle>
          <a:p>
            <a:r>
              <a:rPr lang="en-US" sz="1800" dirty="0"/>
              <a:t>class Foo{</a:t>
            </a:r>
            <a:br>
              <a:rPr lang="en-US" sz="1800" dirty="0"/>
            </a:br>
            <a:r>
              <a:rPr lang="en-US" sz="1800" dirty="0"/>
              <a:t>    constructor(){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dirty="0" err="1"/>
              <a:t>this.f</a:t>
            </a:r>
            <a:r>
              <a:rPr lang="en-US" sz="1800" dirty="0"/>
              <a:t> = 0;</a:t>
            </a:r>
            <a:br>
              <a:rPr lang="en-US" sz="1800" dirty="0"/>
            </a:br>
            <a:r>
              <a:rPr lang="en-US" sz="1800" dirty="0"/>
              <a:t>    }</a:t>
            </a:r>
            <a:br>
              <a:rPr lang="en-US" sz="1800" dirty="0"/>
            </a:br>
            <a:r>
              <a:rPr lang="en-US" sz="2000" dirty="0"/>
              <a:t>    </a:t>
            </a:r>
            <a:r>
              <a:rPr lang="en-US" dirty="0">
                <a:solidFill>
                  <a:srgbClr val="3333CC"/>
                </a:solidFill>
              </a:rPr>
              <a:t>[</a:t>
            </a:r>
            <a:r>
              <a:rPr lang="en-US" dirty="0" err="1">
                <a:solidFill>
                  <a:srgbClr val="3333CC"/>
                </a:solidFill>
              </a:rPr>
              <a:t>Symbol.iterator</a:t>
            </a:r>
            <a:r>
              <a:rPr lang="en-US" dirty="0">
                <a:solidFill>
                  <a:srgbClr val="3333CC"/>
                </a:solidFill>
              </a:rPr>
              <a:t>]</a:t>
            </a:r>
            <a:r>
              <a:rPr lang="en-US" sz="2000" dirty="0"/>
              <a:t>() {</a:t>
            </a:r>
            <a:br>
              <a:rPr lang="en-US" sz="2000" dirty="0"/>
            </a:br>
            <a:r>
              <a:rPr lang="en-US" sz="2000" dirty="0"/>
              <a:t>      </a:t>
            </a:r>
            <a:r>
              <a:rPr lang="en-US" sz="2000" dirty="0" smtClean="0"/>
              <a:t>return </a:t>
            </a:r>
            <a:r>
              <a:rPr lang="en-US" sz="1800" dirty="0"/>
              <a:t>{</a:t>
            </a:r>
            <a:br>
              <a:rPr lang="en-US" sz="1800" dirty="0"/>
            </a:br>
            <a:r>
              <a:rPr lang="en-US" sz="2000" dirty="0"/>
              <a:t>         </a:t>
            </a:r>
            <a:r>
              <a:rPr lang="en-US" sz="2000" dirty="0" smtClean="0"/>
              <a:t>next</a:t>
            </a:r>
            <a:r>
              <a:rPr lang="en-US" sz="2000" dirty="0"/>
              <a:t>: () =&gt; </a:t>
            </a:r>
            <a:r>
              <a:rPr lang="en-US" sz="1800" dirty="0"/>
              <a:t>{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  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3333CC"/>
                </a:solidFill>
              </a:rPr>
              <a:t>return </a:t>
            </a:r>
            <a:r>
              <a:rPr lang="en-US" sz="2000" dirty="0">
                <a:solidFill>
                  <a:srgbClr val="3333CC"/>
                </a:solidFill>
              </a:rPr>
              <a:t>{ value: </a:t>
            </a:r>
            <a:r>
              <a:rPr lang="en-US" sz="2000" dirty="0" err="1">
                <a:solidFill>
                  <a:srgbClr val="3333CC"/>
                </a:solidFill>
              </a:rPr>
              <a:t>this.f</a:t>
            </a:r>
            <a:r>
              <a:rPr lang="en-US" sz="2000" dirty="0">
                <a:solidFill>
                  <a:srgbClr val="3333CC"/>
                </a:solidFill>
              </a:rPr>
              <a:t>++, done: </a:t>
            </a:r>
            <a:r>
              <a:rPr lang="en-US" sz="2000" dirty="0" err="1">
                <a:solidFill>
                  <a:srgbClr val="3333CC"/>
                </a:solidFill>
              </a:rPr>
              <a:t>this.f</a:t>
            </a:r>
            <a:r>
              <a:rPr lang="en-US" sz="2000" dirty="0">
                <a:solidFill>
                  <a:srgbClr val="3333CC"/>
                </a:solidFill>
              </a:rPr>
              <a:t> &gt; 3</a:t>
            </a:r>
            <a:r>
              <a:rPr lang="en-US" sz="2000" dirty="0" smtClean="0">
                <a:solidFill>
                  <a:srgbClr val="3333CC"/>
                </a:solidFill>
              </a:rPr>
              <a:t>};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1600" dirty="0"/>
              <a:t>         </a:t>
            </a:r>
            <a:r>
              <a:rPr lang="en-US" sz="1600" dirty="0" smtClean="0"/>
              <a:t>}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      }</a:t>
            </a:r>
            <a:br>
              <a:rPr lang="en-US" sz="1600" dirty="0" smtClean="0"/>
            </a:br>
            <a:r>
              <a:rPr lang="en-US" sz="1600" dirty="0" smtClean="0"/>
              <a:t>    }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514600"/>
            <a:ext cx="2819400" cy="2369880"/>
          </a:xfrm>
          <a:prstGeom prst="rect">
            <a:avLst/>
          </a:prstGeom>
          <a:solidFill>
            <a:schemeClr val="tx1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</a:lstStyle>
          <a:p>
            <a:r>
              <a:rPr lang="en-US" sz="2000" dirty="0"/>
              <a:t>for(let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800" dirty="0">
                <a:solidFill>
                  <a:srgbClr val="3333CC"/>
                </a:solidFill>
              </a:rPr>
              <a:t>of </a:t>
            </a:r>
            <a:r>
              <a:rPr lang="en-US" sz="2000" dirty="0"/>
              <a:t>new Foo()){ </a:t>
            </a:r>
            <a:endParaRPr lang="en-US" sz="2000" dirty="0" smtClean="0"/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console.log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}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CC99"/>
                </a:solidFill>
              </a:rPr>
              <a:t>//0</a:t>
            </a:r>
          </a:p>
          <a:p>
            <a:r>
              <a:rPr lang="en-US" sz="2000" dirty="0" smtClean="0">
                <a:solidFill>
                  <a:srgbClr val="00CC99"/>
                </a:solidFill>
              </a:rPr>
              <a:t>//1</a:t>
            </a:r>
          </a:p>
          <a:p>
            <a:r>
              <a:rPr lang="en-US" sz="2000" dirty="0" smtClean="0">
                <a:solidFill>
                  <a:srgbClr val="00CC99"/>
                </a:solidFill>
              </a:rPr>
              <a:t>//2</a:t>
            </a:r>
            <a:endParaRPr lang="en-US" sz="2000" dirty="0">
              <a:solidFill>
                <a:srgbClr val="00CC99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919015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smtClean="0"/>
              <a:t>for .. of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9600" y="1600200"/>
            <a:ext cx="7924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2400" dirty="0" smtClean="0"/>
              <a:t>Creates </a:t>
            </a:r>
            <a:r>
              <a:rPr lang="en-US" sz="2400" dirty="0"/>
              <a:t>a loop iterating over </a:t>
            </a:r>
            <a:r>
              <a:rPr lang="en-US" sz="2400" dirty="0" err="1"/>
              <a:t>iterable</a:t>
            </a:r>
            <a:r>
              <a:rPr lang="en-US" sz="2400" dirty="0"/>
              <a:t> objects.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2893873"/>
            <a:ext cx="3200400" cy="2677656"/>
          </a:xfrm>
          <a:prstGeom prst="rect">
            <a:avLst/>
          </a:prstGeom>
          <a:solidFill>
            <a:schemeClr val="tx1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</a:lstStyle>
          <a:p>
            <a:r>
              <a:rPr lang="en-US" sz="2000" dirty="0"/>
              <a:t>let </a:t>
            </a:r>
            <a:r>
              <a:rPr lang="en-US" sz="2000" dirty="0" err="1"/>
              <a:t>iterable</a:t>
            </a:r>
            <a:r>
              <a:rPr lang="en-US" sz="2000" dirty="0"/>
              <a:t> = [10, 20, 30];</a:t>
            </a:r>
          </a:p>
          <a:p>
            <a:endParaRPr lang="en-US" sz="2000" dirty="0"/>
          </a:p>
          <a:p>
            <a:r>
              <a:rPr lang="en-US" sz="2000" dirty="0"/>
              <a:t>for (let value </a:t>
            </a:r>
            <a:r>
              <a:rPr lang="en-US" sz="2800" dirty="0">
                <a:solidFill>
                  <a:srgbClr val="3333CC"/>
                </a:solidFill>
              </a:rPr>
              <a:t>of</a:t>
            </a:r>
            <a:r>
              <a:rPr lang="en-US" sz="2800" dirty="0"/>
              <a:t> </a:t>
            </a:r>
            <a:r>
              <a:rPr lang="en-US" sz="2000" dirty="0" err="1"/>
              <a:t>iterable</a:t>
            </a:r>
            <a:r>
              <a:rPr lang="en-US" sz="2000" dirty="0"/>
              <a:t>) 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console.log</a:t>
            </a:r>
            <a:r>
              <a:rPr lang="en-US" sz="2000" dirty="0"/>
              <a:t>(value);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>
                <a:solidFill>
                  <a:schemeClr val="accent1"/>
                </a:solidFill>
              </a:rPr>
              <a:t>//10</a:t>
            </a:r>
          </a:p>
          <a:p>
            <a:r>
              <a:rPr lang="en-US" sz="2000" dirty="0" smtClean="0">
                <a:solidFill>
                  <a:schemeClr val="accent1"/>
                </a:solidFill>
              </a:rPr>
              <a:t>//20</a:t>
            </a:r>
          </a:p>
          <a:p>
            <a:r>
              <a:rPr lang="en-US" sz="2000" dirty="0" smtClean="0">
                <a:solidFill>
                  <a:schemeClr val="accent1"/>
                </a:solidFill>
              </a:rPr>
              <a:t>//30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22815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</a:rPr>
              <a:t>Array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24400" y="2893873"/>
            <a:ext cx="3200400" cy="2985433"/>
          </a:xfrm>
          <a:prstGeom prst="rect">
            <a:avLst/>
          </a:prstGeom>
          <a:solidFill>
            <a:schemeClr val="tx1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</a:lstStyle>
          <a:p>
            <a:r>
              <a:rPr lang="en-US" sz="2000" dirty="0"/>
              <a:t>let </a:t>
            </a:r>
            <a:r>
              <a:rPr lang="en-US" sz="2000" dirty="0" err="1"/>
              <a:t>iterable</a:t>
            </a:r>
            <a:r>
              <a:rPr lang="en-US" sz="2000" dirty="0"/>
              <a:t> = "boo";</a:t>
            </a:r>
          </a:p>
          <a:p>
            <a:endParaRPr lang="en-US" sz="2000" dirty="0"/>
          </a:p>
          <a:p>
            <a:r>
              <a:rPr lang="en-US" sz="2000" dirty="0"/>
              <a:t>for (let value </a:t>
            </a:r>
            <a:r>
              <a:rPr lang="en-US" sz="2800" dirty="0">
                <a:solidFill>
                  <a:srgbClr val="3333CC"/>
                </a:solidFill>
              </a:rPr>
              <a:t>of</a:t>
            </a:r>
            <a:r>
              <a:rPr lang="en-US" sz="2800" dirty="0"/>
              <a:t> </a:t>
            </a:r>
            <a:r>
              <a:rPr lang="en-US" sz="2000" dirty="0" err="1"/>
              <a:t>iterable</a:t>
            </a:r>
            <a:r>
              <a:rPr lang="en-US" sz="2000" dirty="0"/>
              <a:t>) 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console.log</a:t>
            </a:r>
            <a:r>
              <a:rPr lang="en-US" sz="2000" dirty="0"/>
              <a:t>(value);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>
                <a:solidFill>
                  <a:srgbClr val="00CC99"/>
                </a:solidFill>
              </a:rPr>
              <a:t>//b</a:t>
            </a:r>
          </a:p>
          <a:p>
            <a:r>
              <a:rPr lang="en-US" sz="2000" dirty="0" smtClean="0">
                <a:solidFill>
                  <a:srgbClr val="00CC99"/>
                </a:solidFill>
              </a:rPr>
              <a:t>//o</a:t>
            </a:r>
          </a:p>
          <a:p>
            <a:r>
              <a:rPr lang="en-US" sz="2000" dirty="0" smtClean="0">
                <a:solidFill>
                  <a:srgbClr val="00CC99"/>
                </a:solidFill>
              </a:rPr>
              <a:t>//o</a:t>
            </a:r>
            <a:endParaRPr lang="en-US" sz="2000" dirty="0">
              <a:solidFill>
                <a:srgbClr val="00CC99"/>
              </a:solidFill>
            </a:endParaRPr>
          </a:p>
          <a:p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22815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</a:rPr>
              <a:t>String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68877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smtClean="0"/>
              <a:t>for .. of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9600" y="1600200"/>
            <a:ext cx="7924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2400" dirty="0" smtClean="0"/>
              <a:t>Creates </a:t>
            </a:r>
            <a:r>
              <a:rPr lang="en-US" sz="2400" dirty="0"/>
              <a:t>a loop iterating over </a:t>
            </a:r>
            <a:r>
              <a:rPr lang="en-US" sz="2400" dirty="0" err="1"/>
              <a:t>iterable</a:t>
            </a:r>
            <a:r>
              <a:rPr lang="en-US" sz="2400" dirty="0"/>
              <a:t> objects.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2893873"/>
            <a:ext cx="6400800" cy="2554545"/>
          </a:xfrm>
          <a:prstGeom prst="rect">
            <a:avLst/>
          </a:prstGeom>
          <a:solidFill>
            <a:schemeClr val="tx1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</a:lstStyle>
          <a:p>
            <a:r>
              <a:rPr lang="en-US" sz="2000" dirty="0"/>
              <a:t>let </a:t>
            </a:r>
            <a:r>
              <a:rPr lang="en-US" sz="2000" dirty="0" err="1"/>
              <a:t>iterable</a:t>
            </a:r>
            <a:r>
              <a:rPr lang="en-US" sz="2000" dirty="0"/>
              <a:t> = new Map([["a", 1], ["b", 2], </a:t>
            </a:r>
            <a:r>
              <a:rPr lang="en-US" sz="2000" dirty="0" smtClean="0"/>
              <a:t>[{key: "c</a:t>
            </a:r>
            <a:r>
              <a:rPr lang="en-US" sz="2000" dirty="0"/>
              <a:t>"</a:t>
            </a:r>
            <a:r>
              <a:rPr lang="en-US" sz="2000" dirty="0" smtClean="0"/>
              <a:t>}, </a:t>
            </a:r>
            <a:r>
              <a:rPr lang="en-US" sz="2000" dirty="0"/>
              <a:t>3]]);</a:t>
            </a:r>
          </a:p>
          <a:p>
            <a:endParaRPr lang="en-US" sz="2000" dirty="0"/>
          </a:p>
          <a:p>
            <a:r>
              <a:rPr lang="en-US" sz="2000" dirty="0"/>
              <a:t>for (let entry of </a:t>
            </a:r>
            <a:r>
              <a:rPr lang="en-US" sz="2000" dirty="0" err="1"/>
              <a:t>iterable</a:t>
            </a:r>
            <a:r>
              <a:rPr lang="en-US" sz="2000" dirty="0"/>
              <a:t>) 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console.log</a:t>
            </a:r>
            <a:r>
              <a:rPr lang="en-US" sz="2000" dirty="0"/>
              <a:t>(entry);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>
                <a:solidFill>
                  <a:srgbClr val="00CC99"/>
                </a:solidFill>
              </a:rPr>
              <a:t>//["a", 1</a:t>
            </a:r>
            <a:r>
              <a:rPr lang="en-US" sz="2000" dirty="0" smtClean="0">
                <a:solidFill>
                  <a:srgbClr val="00CC99"/>
                </a:solidFill>
              </a:rPr>
              <a:t>]</a:t>
            </a:r>
          </a:p>
          <a:p>
            <a:r>
              <a:rPr lang="en-US" sz="2000" dirty="0">
                <a:solidFill>
                  <a:srgbClr val="00CC99"/>
                </a:solidFill>
              </a:rPr>
              <a:t>//["b", 2</a:t>
            </a:r>
            <a:r>
              <a:rPr lang="en-US" sz="2000" dirty="0" smtClean="0">
                <a:solidFill>
                  <a:srgbClr val="00CC99"/>
                </a:solidFill>
              </a:rPr>
              <a:t>]</a:t>
            </a:r>
          </a:p>
          <a:p>
            <a:r>
              <a:rPr lang="en-US" sz="2000" dirty="0">
                <a:solidFill>
                  <a:srgbClr val="00CC99"/>
                </a:solidFill>
              </a:rPr>
              <a:t>//[Object, 3]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2815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</a:rPr>
              <a:t>Map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454390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/>
              <a:t>Generators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9600" y="1600200"/>
            <a:ext cx="7924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2400" dirty="0"/>
              <a:t>The Generator object is returned by a generator function and it conforms to both the iterator and the </a:t>
            </a:r>
            <a:r>
              <a:rPr lang="en-US" sz="2400" dirty="0" err="1"/>
              <a:t>Iterable</a:t>
            </a:r>
            <a:r>
              <a:rPr lang="en-US" sz="2400" dirty="0"/>
              <a:t> protocol.</a:t>
            </a:r>
          </a:p>
          <a:p>
            <a:pPr>
              <a:buFont typeface="Arial"/>
              <a:buChar char="•"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00FF"/>
                </a:solidFill>
              </a:rPr>
              <a:t>function*</a:t>
            </a:r>
            <a:r>
              <a:rPr lang="en-US" sz="2400" dirty="0"/>
              <a:t> declaration defines a generator function, which returns a Generator object.</a:t>
            </a:r>
          </a:p>
          <a:p>
            <a:pPr>
              <a:buFont typeface="Arial"/>
              <a:buChar char="•"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00FF"/>
                </a:solidFill>
              </a:rPr>
              <a:t>yield </a:t>
            </a:r>
            <a:r>
              <a:rPr lang="en-US" sz="2400" dirty="0"/>
              <a:t>keyword is used to pause and resume a generator </a:t>
            </a:r>
            <a:r>
              <a:rPr lang="en-US" sz="2400" dirty="0" smtClean="0"/>
              <a:t>function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8001000" y="5885488"/>
            <a:ext cx="1143000" cy="972512"/>
            <a:chOff x="7086600" y="5257800"/>
            <a:chExt cx="1828800" cy="1600200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3824492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/>
              <a:t>Generators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66800" y="1752600"/>
            <a:ext cx="3200400" cy="1877437"/>
          </a:xfrm>
          <a:prstGeom prst="rect">
            <a:avLst/>
          </a:prstGeom>
          <a:solidFill>
            <a:schemeClr val="tx1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>
              <a:defRPr sz="20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</a:lstStyle>
          <a:p>
            <a:r>
              <a:rPr lang="en-US" sz="2400" dirty="0">
                <a:solidFill>
                  <a:srgbClr val="3736E5"/>
                </a:solidFill>
              </a:rPr>
              <a:t>function* </a:t>
            </a:r>
            <a:r>
              <a:rPr lang="en-US" dirty="0" smtClean="0"/>
              <a:t>foo(</a:t>
            </a:r>
            <a:r>
              <a:rPr lang="en-US" dirty="0"/>
              <a:t>){</a:t>
            </a:r>
          </a:p>
          <a:p>
            <a:r>
              <a:rPr lang="en-US" sz="2400" dirty="0" smtClean="0">
                <a:solidFill>
                  <a:srgbClr val="3736E5"/>
                </a:solidFill>
              </a:rPr>
              <a:t>	yield</a:t>
            </a:r>
            <a:r>
              <a:rPr lang="en-US" sz="2400" dirty="0" smtClean="0"/>
              <a:t> </a:t>
            </a:r>
            <a:r>
              <a:rPr lang="en-US" dirty="0" smtClean="0"/>
              <a:t>1;</a:t>
            </a:r>
          </a:p>
          <a:p>
            <a:r>
              <a:rPr lang="en-US" dirty="0"/>
              <a:t>	</a:t>
            </a:r>
            <a:r>
              <a:rPr lang="en-US" sz="2400" dirty="0" smtClean="0">
                <a:solidFill>
                  <a:schemeClr val="accent2"/>
                </a:solidFill>
              </a:rPr>
              <a:t>yield</a:t>
            </a:r>
            <a:r>
              <a:rPr lang="en-US" sz="2400" dirty="0" smtClean="0"/>
              <a:t> </a:t>
            </a:r>
            <a:r>
              <a:rPr lang="en-US" dirty="0" smtClean="0"/>
              <a:t>2;</a:t>
            </a:r>
          </a:p>
          <a:p>
            <a:r>
              <a:rPr lang="en-US" dirty="0"/>
              <a:t>	</a:t>
            </a:r>
            <a:r>
              <a:rPr lang="en-US" sz="2400" dirty="0" smtClean="0">
                <a:solidFill>
                  <a:srgbClr val="3333CC"/>
                </a:solidFill>
              </a:rPr>
              <a:t>yield</a:t>
            </a:r>
            <a:r>
              <a:rPr lang="en-US" sz="2400" dirty="0" smtClean="0"/>
              <a:t> </a:t>
            </a:r>
            <a:r>
              <a:rPr lang="en-US" dirty="0" smtClean="0"/>
              <a:t>3;</a:t>
            </a:r>
            <a:endParaRPr lang="en-US" dirty="0"/>
          </a:p>
          <a:p>
            <a:r>
              <a:rPr lang="en-US" dirty="0" smtClean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4267200"/>
            <a:ext cx="2743200" cy="2062103"/>
          </a:xfrm>
          <a:prstGeom prst="rect">
            <a:avLst/>
          </a:prstGeom>
          <a:solidFill>
            <a:schemeClr val="tx1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>
              <a:defRPr sz="20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</a:lstStyle>
          <a:p>
            <a:r>
              <a:rPr lang="en-US" dirty="0" smtClean="0"/>
              <a:t>for</a:t>
            </a:r>
            <a:r>
              <a:rPr lang="en-US" dirty="0"/>
              <a:t>(let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sz="2800" dirty="0">
                <a:solidFill>
                  <a:srgbClr val="3333CC"/>
                </a:solidFill>
              </a:rPr>
              <a:t>of</a:t>
            </a:r>
            <a:r>
              <a:rPr lang="en-US" dirty="0"/>
              <a:t> foo())</a:t>
            </a:r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console.log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//1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//2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//3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4400" y="1752600"/>
            <a:ext cx="2743200" cy="2369880"/>
          </a:xfrm>
          <a:prstGeom prst="rect">
            <a:avLst/>
          </a:prstGeom>
          <a:solidFill>
            <a:schemeClr val="tx1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</a:lstStyle>
          <a:p>
            <a:r>
              <a:rPr lang="en-US" sz="2000" dirty="0" err="1" smtClean="0"/>
              <a:t>const</a:t>
            </a:r>
            <a:r>
              <a:rPr lang="en-US" sz="2000" dirty="0" smtClean="0"/>
              <a:t> iterator = foo();</a:t>
            </a:r>
          </a:p>
          <a:p>
            <a:r>
              <a:rPr lang="en-US" dirty="0" err="1" smtClean="0"/>
              <a:t>iterator.</a:t>
            </a:r>
            <a:r>
              <a:rPr lang="en-US" dirty="0" err="1" smtClean="0">
                <a:solidFill>
                  <a:srgbClr val="3333CC"/>
                </a:solidFill>
              </a:rPr>
              <a:t>next</a:t>
            </a:r>
            <a:r>
              <a:rPr lang="en-US" dirty="0"/>
              <a:t>(); </a:t>
            </a:r>
            <a:endParaRPr lang="en-US" dirty="0" smtClean="0"/>
          </a:p>
          <a:p>
            <a:r>
              <a:rPr lang="en-US" sz="2000" dirty="0" smtClean="0">
                <a:solidFill>
                  <a:srgbClr val="00CC99"/>
                </a:solidFill>
              </a:rPr>
              <a:t>//{</a:t>
            </a:r>
            <a:r>
              <a:rPr lang="en-US" sz="2000" dirty="0">
                <a:solidFill>
                  <a:srgbClr val="00CC99"/>
                </a:solidFill>
              </a:rPr>
              <a:t>value: </a:t>
            </a:r>
            <a:r>
              <a:rPr lang="en-US" sz="2000" dirty="0" smtClean="0">
                <a:solidFill>
                  <a:srgbClr val="00CC99"/>
                </a:solidFill>
              </a:rPr>
              <a:t>1, </a:t>
            </a:r>
            <a:r>
              <a:rPr lang="en-US" sz="2000" dirty="0">
                <a:solidFill>
                  <a:srgbClr val="00CC99"/>
                </a:solidFill>
              </a:rPr>
              <a:t>done: false</a:t>
            </a:r>
            <a:r>
              <a:rPr lang="en-US" sz="2000" dirty="0" smtClean="0">
                <a:solidFill>
                  <a:srgbClr val="00CC99"/>
                </a:solidFill>
              </a:rPr>
              <a:t>}</a:t>
            </a:r>
          </a:p>
          <a:p>
            <a:r>
              <a:rPr lang="en-US" dirty="0" err="1"/>
              <a:t>iterator.</a:t>
            </a:r>
            <a:r>
              <a:rPr lang="en-US" dirty="0" err="1">
                <a:solidFill>
                  <a:schemeClr val="accent2"/>
                </a:solidFill>
              </a:rPr>
              <a:t>next</a:t>
            </a:r>
            <a:r>
              <a:rPr lang="en-US" dirty="0"/>
              <a:t>(); </a:t>
            </a:r>
            <a:endParaRPr lang="en-US" dirty="0" smtClean="0"/>
          </a:p>
          <a:p>
            <a:r>
              <a:rPr lang="en-US" sz="2000" dirty="0" smtClean="0">
                <a:solidFill>
                  <a:srgbClr val="00CC99"/>
                </a:solidFill>
              </a:rPr>
              <a:t>//{</a:t>
            </a:r>
            <a:r>
              <a:rPr lang="en-US" sz="2000" dirty="0">
                <a:solidFill>
                  <a:srgbClr val="00CC99"/>
                </a:solidFill>
              </a:rPr>
              <a:t>value: 2</a:t>
            </a:r>
            <a:r>
              <a:rPr lang="en-US" sz="2000" dirty="0" smtClean="0">
                <a:solidFill>
                  <a:srgbClr val="00CC99"/>
                </a:solidFill>
              </a:rPr>
              <a:t>, </a:t>
            </a:r>
            <a:r>
              <a:rPr lang="en-US" sz="2000" dirty="0">
                <a:solidFill>
                  <a:srgbClr val="00CC99"/>
                </a:solidFill>
              </a:rPr>
              <a:t>done: false</a:t>
            </a:r>
            <a:r>
              <a:rPr lang="en-US" sz="2000" dirty="0" smtClean="0">
                <a:solidFill>
                  <a:srgbClr val="00CC99"/>
                </a:solidFill>
              </a:rPr>
              <a:t>}</a:t>
            </a:r>
          </a:p>
          <a:p>
            <a:r>
              <a:rPr lang="en-US" sz="2000" dirty="0" err="1"/>
              <a:t>iterator.</a:t>
            </a:r>
            <a:r>
              <a:rPr lang="en-US" sz="2000" dirty="0" err="1">
                <a:solidFill>
                  <a:srgbClr val="3333CC"/>
                </a:solidFill>
              </a:rPr>
              <a:t>next</a:t>
            </a:r>
            <a:r>
              <a:rPr lang="en-US" sz="2000" dirty="0"/>
              <a:t>(); 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CC99"/>
                </a:solidFill>
              </a:rPr>
              <a:t>//{</a:t>
            </a:r>
            <a:r>
              <a:rPr lang="en-US" sz="2000" dirty="0">
                <a:solidFill>
                  <a:srgbClr val="00CC99"/>
                </a:solidFill>
              </a:rPr>
              <a:t>value: 3</a:t>
            </a:r>
            <a:r>
              <a:rPr lang="en-US" sz="2000" dirty="0" smtClean="0">
                <a:solidFill>
                  <a:srgbClr val="00CC99"/>
                </a:solidFill>
              </a:rPr>
              <a:t>, </a:t>
            </a:r>
            <a:r>
              <a:rPr lang="en-US" sz="2000" dirty="0">
                <a:solidFill>
                  <a:srgbClr val="00CC99"/>
                </a:solidFill>
              </a:rPr>
              <a:t>done: </a:t>
            </a:r>
            <a:r>
              <a:rPr lang="en-US" sz="2000" dirty="0" smtClean="0">
                <a:solidFill>
                  <a:srgbClr val="00CC99"/>
                </a:solidFill>
              </a:rPr>
              <a:t>true}</a:t>
            </a:r>
            <a:endParaRPr lang="en-US" sz="2000" dirty="0">
              <a:solidFill>
                <a:srgbClr val="00CC99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665451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/>
              <a:t>Generators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90600" y="1828800"/>
            <a:ext cx="7086600" cy="2739211"/>
          </a:xfrm>
          <a:prstGeom prst="rect">
            <a:avLst/>
          </a:prstGeom>
          <a:solidFill>
            <a:schemeClr val="tx1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>
              <a:defRPr sz="20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</a:lstStyle>
          <a:p>
            <a:r>
              <a:rPr lang="en-US" sz="2400" dirty="0">
                <a:solidFill>
                  <a:srgbClr val="3736E5"/>
                </a:solidFill>
              </a:rPr>
              <a:t>function* </a:t>
            </a:r>
            <a:r>
              <a:rPr lang="en-US" dirty="0" err="1"/>
              <a:t>makeFibIterator</a:t>
            </a:r>
            <a:r>
              <a:rPr lang="en-US" dirty="0"/>
              <a:t>(){</a:t>
            </a:r>
          </a:p>
          <a:p>
            <a:r>
              <a:rPr lang="en-US" dirty="0"/>
              <a:t>    let fib0 = 0; </a:t>
            </a:r>
            <a:r>
              <a:rPr lang="en-US" dirty="0" smtClean="0"/>
              <a:t>let </a:t>
            </a:r>
            <a:r>
              <a:rPr lang="en-US" dirty="0"/>
              <a:t>fib1 = 0; let result = null;</a:t>
            </a:r>
          </a:p>
          <a:p>
            <a:r>
              <a:rPr lang="en-US" dirty="0"/>
              <a:t>    </a:t>
            </a:r>
            <a:r>
              <a:rPr lang="en-US" sz="2400" dirty="0">
                <a:solidFill>
                  <a:srgbClr val="3736E5"/>
                </a:solidFill>
              </a:rPr>
              <a:t>yield</a:t>
            </a:r>
            <a:r>
              <a:rPr lang="en-US" sz="2400" dirty="0"/>
              <a:t> </a:t>
            </a:r>
            <a:r>
              <a:rPr lang="en-US" dirty="0"/>
              <a:t>fib1;</a:t>
            </a:r>
          </a:p>
          <a:p>
            <a:r>
              <a:rPr lang="en-US" dirty="0"/>
              <a:t>    while(true) {</a:t>
            </a:r>
          </a:p>
          <a:p>
            <a:r>
              <a:rPr lang="en-US" dirty="0"/>
              <a:t>	</a:t>
            </a:r>
            <a:r>
              <a:rPr lang="en-US" sz="2400" dirty="0">
                <a:solidFill>
                  <a:srgbClr val="3736E5"/>
                </a:solidFill>
              </a:rPr>
              <a:t>yield</a:t>
            </a:r>
            <a:r>
              <a:rPr lang="en-US" sz="2400" dirty="0"/>
              <a:t> </a:t>
            </a:r>
            <a:r>
              <a:rPr lang="en-US" dirty="0"/>
              <a:t>result = fib0 + fib1;</a:t>
            </a:r>
          </a:p>
          <a:p>
            <a:r>
              <a:rPr lang="en-US" dirty="0"/>
              <a:t>	fib0 = fib1; fib1 = result;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831256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/>
              <a:t>Generators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9600" y="1447800"/>
            <a:ext cx="7924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0000FF"/>
                </a:solidFill>
              </a:rPr>
              <a:t>yield*</a:t>
            </a:r>
            <a:r>
              <a:rPr lang="en-US" sz="2400" dirty="0" smtClean="0"/>
              <a:t> expression is used to delegate to another generator or </a:t>
            </a:r>
            <a:r>
              <a:rPr lang="en-US" sz="2400" dirty="0" err="1" smtClean="0"/>
              <a:t>iterable</a:t>
            </a:r>
            <a:r>
              <a:rPr lang="en-US" sz="2400" dirty="0" smtClean="0"/>
              <a:t> object.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2667000"/>
            <a:ext cx="3657600" cy="3046988"/>
          </a:xfrm>
          <a:prstGeom prst="rect">
            <a:avLst/>
          </a:prstGeom>
          <a:solidFill>
            <a:schemeClr val="tx1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>
              <a:defRPr sz="20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</a:lstStyle>
          <a:p>
            <a:r>
              <a:rPr lang="en-US" sz="2400" dirty="0">
                <a:solidFill>
                  <a:srgbClr val="3736E5"/>
                </a:solidFill>
              </a:rPr>
              <a:t>function*</a:t>
            </a:r>
            <a:r>
              <a:rPr lang="en-US" dirty="0"/>
              <a:t> foo(){</a:t>
            </a:r>
          </a:p>
          <a:p>
            <a:r>
              <a:rPr lang="en-US" dirty="0"/>
              <a:t>    	yield 1; </a:t>
            </a:r>
          </a:p>
          <a:p>
            <a:r>
              <a:rPr lang="en-US" dirty="0"/>
              <a:t>	yield 2;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3736E5"/>
                </a:solidFill>
              </a:rPr>
              <a:t>function*</a:t>
            </a:r>
            <a:r>
              <a:rPr lang="en-US" dirty="0"/>
              <a:t> goo() {</a:t>
            </a:r>
          </a:p>
          <a:p>
            <a:r>
              <a:rPr lang="en-US" dirty="0"/>
              <a:t>	</a:t>
            </a:r>
            <a:r>
              <a:rPr lang="en-US" sz="2800" dirty="0">
                <a:solidFill>
                  <a:srgbClr val="3736E5"/>
                </a:solidFill>
              </a:rPr>
              <a:t>yield*</a:t>
            </a:r>
            <a:r>
              <a:rPr lang="en-US" dirty="0"/>
              <a:t> foo(); </a:t>
            </a:r>
          </a:p>
          <a:p>
            <a:r>
              <a:rPr lang="en-US" dirty="0"/>
              <a:t>	yield 3;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62600" y="2667000"/>
            <a:ext cx="2743200" cy="2369880"/>
          </a:xfrm>
          <a:prstGeom prst="rect">
            <a:avLst/>
          </a:prstGeom>
          <a:solidFill>
            <a:schemeClr val="tx1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</a:lstStyle>
          <a:p>
            <a:r>
              <a:rPr lang="en-US" sz="2000" dirty="0" err="1" smtClean="0"/>
              <a:t>const</a:t>
            </a:r>
            <a:r>
              <a:rPr lang="en-US" sz="2000" dirty="0" smtClean="0"/>
              <a:t> iterator = goo();</a:t>
            </a:r>
          </a:p>
          <a:p>
            <a:r>
              <a:rPr lang="en-US" dirty="0" err="1" smtClean="0"/>
              <a:t>iterator.</a:t>
            </a:r>
            <a:r>
              <a:rPr lang="en-US" dirty="0" err="1" smtClean="0">
                <a:solidFill>
                  <a:srgbClr val="3333CC"/>
                </a:solidFill>
              </a:rPr>
              <a:t>next</a:t>
            </a:r>
            <a:r>
              <a:rPr lang="en-US" dirty="0"/>
              <a:t>(); </a:t>
            </a:r>
            <a:endParaRPr lang="en-US" dirty="0" smtClean="0"/>
          </a:p>
          <a:p>
            <a:r>
              <a:rPr lang="en-US" sz="2000" dirty="0" smtClean="0">
                <a:solidFill>
                  <a:srgbClr val="00CC99"/>
                </a:solidFill>
              </a:rPr>
              <a:t>//{</a:t>
            </a:r>
            <a:r>
              <a:rPr lang="en-US" sz="2000" dirty="0">
                <a:solidFill>
                  <a:srgbClr val="00CC99"/>
                </a:solidFill>
              </a:rPr>
              <a:t>value: </a:t>
            </a:r>
            <a:r>
              <a:rPr lang="en-US" sz="2000" dirty="0" smtClean="0">
                <a:solidFill>
                  <a:srgbClr val="00CC99"/>
                </a:solidFill>
              </a:rPr>
              <a:t>1, </a:t>
            </a:r>
            <a:r>
              <a:rPr lang="en-US" sz="2000" dirty="0">
                <a:solidFill>
                  <a:srgbClr val="00CC99"/>
                </a:solidFill>
              </a:rPr>
              <a:t>done: false</a:t>
            </a:r>
            <a:r>
              <a:rPr lang="en-US" sz="2000" dirty="0" smtClean="0">
                <a:solidFill>
                  <a:srgbClr val="00CC99"/>
                </a:solidFill>
              </a:rPr>
              <a:t>}</a:t>
            </a:r>
          </a:p>
          <a:p>
            <a:r>
              <a:rPr lang="en-US" dirty="0" err="1"/>
              <a:t>iterator.</a:t>
            </a:r>
            <a:r>
              <a:rPr lang="en-US" dirty="0" err="1">
                <a:solidFill>
                  <a:schemeClr val="accent2"/>
                </a:solidFill>
              </a:rPr>
              <a:t>next</a:t>
            </a:r>
            <a:r>
              <a:rPr lang="en-US" dirty="0"/>
              <a:t>(); </a:t>
            </a:r>
            <a:endParaRPr lang="en-US" dirty="0" smtClean="0"/>
          </a:p>
          <a:p>
            <a:r>
              <a:rPr lang="en-US" sz="2000" dirty="0" smtClean="0">
                <a:solidFill>
                  <a:srgbClr val="00CC99"/>
                </a:solidFill>
              </a:rPr>
              <a:t>//{</a:t>
            </a:r>
            <a:r>
              <a:rPr lang="en-US" sz="2000" dirty="0">
                <a:solidFill>
                  <a:srgbClr val="00CC99"/>
                </a:solidFill>
              </a:rPr>
              <a:t>value: 2</a:t>
            </a:r>
            <a:r>
              <a:rPr lang="en-US" sz="2000" dirty="0" smtClean="0">
                <a:solidFill>
                  <a:srgbClr val="00CC99"/>
                </a:solidFill>
              </a:rPr>
              <a:t>, </a:t>
            </a:r>
            <a:r>
              <a:rPr lang="en-US" sz="2000" dirty="0">
                <a:solidFill>
                  <a:srgbClr val="00CC99"/>
                </a:solidFill>
              </a:rPr>
              <a:t>done: false</a:t>
            </a:r>
            <a:r>
              <a:rPr lang="en-US" sz="2000" dirty="0" smtClean="0">
                <a:solidFill>
                  <a:srgbClr val="00CC99"/>
                </a:solidFill>
              </a:rPr>
              <a:t>}</a:t>
            </a:r>
          </a:p>
          <a:p>
            <a:r>
              <a:rPr lang="en-US" sz="2000" dirty="0" err="1"/>
              <a:t>iterator.</a:t>
            </a:r>
            <a:r>
              <a:rPr lang="en-US" sz="2000" dirty="0" err="1">
                <a:solidFill>
                  <a:srgbClr val="3333CC"/>
                </a:solidFill>
              </a:rPr>
              <a:t>next</a:t>
            </a:r>
            <a:r>
              <a:rPr lang="en-US" sz="2000" dirty="0"/>
              <a:t>(); 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CC99"/>
                </a:solidFill>
              </a:rPr>
              <a:t>//{</a:t>
            </a:r>
            <a:r>
              <a:rPr lang="en-US" sz="2000" dirty="0">
                <a:solidFill>
                  <a:srgbClr val="00CC99"/>
                </a:solidFill>
              </a:rPr>
              <a:t>value: 3</a:t>
            </a:r>
            <a:r>
              <a:rPr lang="en-US" sz="2000" dirty="0" smtClean="0">
                <a:solidFill>
                  <a:srgbClr val="00CC99"/>
                </a:solidFill>
              </a:rPr>
              <a:t>, </a:t>
            </a:r>
            <a:r>
              <a:rPr lang="en-US" sz="2000" dirty="0">
                <a:solidFill>
                  <a:srgbClr val="00CC99"/>
                </a:solidFill>
              </a:rPr>
              <a:t>done: </a:t>
            </a:r>
            <a:r>
              <a:rPr lang="en-US" sz="2000" dirty="0" smtClean="0">
                <a:solidFill>
                  <a:srgbClr val="00CC99"/>
                </a:solidFill>
              </a:rPr>
              <a:t>true}</a:t>
            </a:r>
            <a:endParaRPr lang="en-US" sz="2000" dirty="0">
              <a:solidFill>
                <a:srgbClr val="00CC99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696563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smtClean="0"/>
              <a:t>Hands-on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9600" y="1600200"/>
            <a:ext cx="7924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2400" dirty="0" smtClean="0"/>
              <a:t>Make </a:t>
            </a:r>
            <a:r>
              <a:rPr lang="en-US" sz="2400" dirty="0" err="1" smtClean="0"/>
              <a:t>SquareCollection</a:t>
            </a:r>
            <a:r>
              <a:rPr lang="en-US" sz="2400" dirty="0" smtClean="0"/>
              <a:t> a generator Object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444134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/>
              <a:t>Promises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9600" y="1600200"/>
            <a:ext cx="7924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2000" dirty="0"/>
              <a:t>A Promise represents an operation that hasn't completed yet, but is expected in the future</a:t>
            </a:r>
          </a:p>
          <a:p>
            <a:pPr>
              <a:buFont typeface="Arial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0000FF"/>
                </a:solidFill>
              </a:rPr>
              <a:t>Promise </a:t>
            </a:r>
            <a:r>
              <a:rPr lang="en-US" sz="2000" dirty="0"/>
              <a:t>object is used for deferred and asynchronous computations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3352800"/>
            <a:ext cx="6705600" cy="1446550"/>
          </a:xfrm>
          <a:prstGeom prst="rect">
            <a:avLst/>
          </a:prstGeom>
          <a:solidFill>
            <a:schemeClr val="tx1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>
              <a:defRPr sz="20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</a:lstStyle>
          <a:p>
            <a:r>
              <a:rPr lang="en-US" dirty="0"/>
              <a:t>let promise = new </a:t>
            </a:r>
            <a:r>
              <a:rPr lang="en-US" sz="2800" dirty="0">
                <a:solidFill>
                  <a:srgbClr val="3736E5"/>
                </a:solidFill>
              </a:rPr>
              <a:t>Promise</a:t>
            </a:r>
            <a:r>
              <a:rPr lang="en-US" dirty="0"/>
              <a:t>((</a:t>
            </a:r>
            <a:r>
              <a:rPr lang="en-US" dirty="0">
                <a:solidFill>
                  <a:srgbClr val="3736E5"/>
                </a:solidFill>
              </a:rPr>
              <a:t>resolve</a:t>
            </a:r>
            <a:r>
              <a:rPr lang="en-US" dirty="0"/>
              <a:t>, </a:t>
            </a:r>
            <a:r>
              <a:rPr lang="en-US" dirty="0">
                <a:solidFill>
                  <a:srgbClr val="3736E5"/>
                </a:solidFill>
              </a:rPr>
              <a:t>reject</a:t>
            </a:r>
            <a:r>
              <a:rPr lang="en-US" dirty="0"/>
              <a:t>) =&gt; {</a:t>
            </a:r>
          </a:p>
          <a:p>
            <a:r>
              <a:rPr lang="en-US" dirty="0"/>
              <a:t> 	</a:t>
            </a:r>
            <a:r>
              <a:rPr lang="en-US" dirty="0">
                <a:solidFill>
                  <a:srgbClr val="00CC99"/>
                </a:solidFill>
              </a:rPr>
              <a:t>//</a:t>
            </a:r>
            <a:r>
              <a:rPr lang="en-US" dirty="0" err="1">
                <a:solidFill>
                  <a:srgbClr val="00CC99"/>
                </a:solidFill>
              </a:rPr>
              <a:t>async</a:t>
            </a:r>
            <a:r>
              <a:rPr lang="en-US" dirty="0">
                <a:solidFill>
                  <a:srgbClr val="00CC99"/>
                </a:solidFill>
              </a:rPr>
              <a:t> code</a:t>
            </a:r>
          </a:p>
          <a:p>
            <a:r>
              <a:rPr lang="en-US" dirty="0">
                <a:solidFill>
                  <a:srgbClr val="00CC99"/>
                </a:solidFill>
              </a:rPr>
              <a:t>	//at the end call resolve or reject function </a:t>
            </a:r>
          </a:p>
          <a:p>
            <a:r>
              <a:rPr lang="en-US" dirty="0"/>
              <a:t>});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488894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/>
              <a:t>Promises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9600" y="1600200"/>
            <a:ext cx="7924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Promise is in one of these states: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pending: initial state, not fulfilled or rejected.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fulfilled: meaning that the operation completed successfully.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rejected: meaning that the operation failed.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229600" y="6096000"/>
            <a:ext cx="914400" cy="743912"/>
            <a:chOff x="7086600" y="5257800"/>
            <a:chExt cx="1828800" cy="1600200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3276600"/>
            <a:ext cx="8014857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631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/>
              <a:t>ECMAScript 2015 Goals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68313" y="1773238"/>
            <a:ext cx="8370887" cy="409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t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sz="2400" dirty="0"/>
              <a:t>Better support for large applications, library creation and compilation target for other languages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Class declarations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Lexical block scoping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Iterators and generators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Promises for asynchronous programming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Cleaner code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1108618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smtClean="0"/>
              <a:t>Promises - then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9600" y="1600200"/>
            <a:ext cx="7924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2000" dirty="0" smtClean="0"/>
              <a:t>Returns </a:t>
            </a:r>
            <a:r>
              <a:rPr lang="en-US" sz="2000" dirty="0"/>
              <a:t>a Promise. </a:t>
            </a:r>
            <a:endParaRPr lang="en-US" sz="2000" dirty="0" smtClean="0"/>
          </a:p>
          <a:p>
            <a:pPr>
              <a:buFont typeface="Arial"/>
              <a:buChar char="•"/>
            </a:pPr>
            <a:r>
              <a:rPr lang="en-US" sz="2000" dirty="0" smtClean="0"/>
              <a:t>Takes </a:t>
            </a:r>
            <a:r>
              <a:rPr lang="en-US" sz="2000" dirty="0"/>
              <a:t>two </a:t>
            </a:r>
            <a:r>
              <a:rPr lang="en-US" sz="2000" dirty="0" smtClean="0"/>
              <a:t>callback functions resolve and reject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2590800"/>
            <a:ext cx="6705600" cy="1754327"/>
          </a:xfrm>
          <a:prstGeom prst="rect">
            <a:avLst/>
          </a:prstGeom>
          <a:solidFill>
            <a:schemeClr val="tx1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>
              <a:defRPr sz="20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</a:lstStyle>
          <a:p>
            <a:r>
              <a:rPr lang="en-US" dirty="0"/>
              <a:t>function </a:t>
            </a:r>
            <a:r>
              <a:rPr lang="en-US" dirty="0" err="1"/>
              <a:t>msgAfterTimeout</a:t>
            </a:r>
            <a:r>
              <a:rPr lang="en-US" dirty="0"/>
              <a:t> </a:t>
            </a:r>
            <a:r>
              <a:rPr lang="en-US" dirty="0" smtClean="0"/>
              <a:t>(who) </a:t>
            </a:r>
            <a:r>
              <a:rPr lang="en-US" dirty="0"/>
              <a:t>{</a:t>
            </a:r>
          </a:p>
          <a:p>
            <a:r>
              <a:rPr lang="en-US" dirty="0"/>
              <a:t>    return new </a:t>
            </a:r>
            <a:r>
              <a:rPr lang="en-US" dirty="0">
                <a:solidFill>
                  <a:schemeClr val="bg1"/>
                </a:solidFill>
              </a:rPr>
              <a:t>Promise</a:t>
            </a:r>
            <a:r>
              <a:rPr lang="en-US" dirty="0"/>
              <a:t>((</a:t>
            </a:r>
            <a:r>
              <a:rPr lang="en-US" sz="2800" dirty="0">
                <a:solidFill>
                  <a:srgbClr val="3333CC"/>
                </a:solidFill>
              </a:rPr>
              <a:t>resolve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2"/>
                </a:solidFill>
              </a:rPr>
              <a:t>reject</a:t>
            </a:r>
            <a:r>
              <a:rPr lang="en-US" dirty="0"/>
              <a:t>) =&gt; {</a:t>
            </a:r>
          </a:p>
          <a:p>
            <a:r>
              <a:rPr lang="en-US" dirty="0"/>
              <a:t>        </a:t>
            </a:r>
            <a:r>
              <a:rPr lang="en-US" dirty="0" err="1"/>
              <a:t>setTimeout</a:t>
            </a:r>
            <a:r>
              <a:rPr lang="en-US" dirty="0"/>
              <a:t>(() =&gt; resolve(</a:t>
            </a:r>
            <a:r>
              <a:rPr lang="en-US" dirty="0" smtClean="0"/>
              <a:t>`Hello </a:t>
            </a:r>
            <a:r>
              <a:rPr lang="en-US" dirty="0"/>
              <a:t>${who}!`), </a:t>
            </a:r>
            <a:r>
              <a:rPr lang="en-US" dirty="0" smtClean="0"/>
              <a:t>1000);</a:t>
            </a:r>
            <a:endParaRPr lang="en-US" dirty="0"/>
          </a:p>
          <a:p>
            <a:r>
              <a:rPr lang="en-US" dirty="0"/>
              <a:t>    }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4724400"/>
            <a:ext cx="6705600" cy="1138773"/>
          </a:xfrm>
          <a:prstGeom prst="rect">
            <a:avLst/>
          </a:prstGeom>
          <a:solidFill>
            <a:schemeClr val="tx1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>
              <a:defRPr sz="20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</a:lstStyle>
          <a:p>
            <a:r>
              <a:rPr lang="en-US" dirty="0" err="1" smtClean="0"/>
              <a:t>msgAfterTimeout</a:t>
            </a:r>
            <a:r>
              <a:rPr lang="en-US" dirty="0" smtClean="0"/>
              <a:t>(‘ES2015’)</a:t>
            </a:r>
          </a:p>
          <a:p>
            <a:r>
              <a:rPr lang="en-US" sz="2400" dirty="0" smtClean="0">
                <a:solidFill>
                  <a:srgbClr val="3333CC"/>
                </a:solidFill>
              </a:rPr>
              <a:t>   .then</a:t>
            </a:r>
            <a:r>
              <a:rPr lang="en-US" dirty="0"/>
              <a:t>((</a:t>
            </a:r>
            <a:r>
              <a:rPr lang="en-US" dirty="0" err="1"/>
              <a:t>msg</a:t>
            </a:r>
            <a:r>
              <a:rPr lang="en-US" dirty="0"/>
              <a:t>) =</a:t>
            </a:r>
            <a:r>
              <a:rPr lang="en-US" dirty="0" smtClean="0"/>
              <a:t>&gt; </a:t>
            </a:r>
            <a:r>
              <a:rPr lang="en-US" dirty="0" err="1" smtClean="0"/>
              <a:t>msg</a:t>
            </a:r>
            <a:r>
              <a:rPr lang="en-US" dirty="0" smtClean="0"/>
              <a:t> + ‘ Goodbye ES5.1’)</a:t>
            </a:r>
          </a:p>
          <a:p>
            <a:r>
              <a:rPr lang="en-US" sz="2400" dirty="0" smtClean="0">
                <a:solidFill>
                  <a:srgbClr val="3333CC"/>
                </a:solidFill>
              </a:rPr>
              <a:t>   .then</a:t>
            </a:r>
            <a:r>
              <a:rPr lang="en-US" dirty="0" smtClean="0"/>
              <a:t>((</a:t>
            </a:r>
            <a:r>
              <a:rPr lang="en-US" dirty="0" err="1" smtClean="0"/>
              <a:t>msg</a:t>
            </a:r>
            <a:r>
              <a:rPr lang="en-US" dirty="0" smtClean="0"/>
              <a:t>) =&gt; { </a:t>
            </a:r>
            <a:r>
              <a:rPr lang="en-US" dirty="0" err="1" smtClean="0"/>
              <a:t>console.log</a:t>
            </a:r>
            <a:r>
              <a:rPr lang="en-US" dirty="0" smtClean="0"/>
              <a:t>(</a:t>
            </a:r>
            <a:r>
              <a:rPr lang="en-US" dirty="0" err="1" smtClean="0"/>
              <a:t>msg</a:t>
            </a:r>
            <a:r>
              <a:rPr lang="en-US" dirty="0" smtClean="0"/>
              <a:t>);})</a:t>
            </a:r>
            <a:r>
              <a:rPr lang="en-US" dirty="0"/>
              <a:t>; </a:t>
            </a:r>
            <a:endParaRPr lang="en-US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5856431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smtClean="0"/>
              <a:t>Promise - all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9600" y="1600200"/>
            <a:ext cx="7924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2000" dirty="0" smtClean="0"/>
              <a:t>Returns </a:t>
            </a:r>
            <a:r>
              <a:rPr lang="en-US" sz="2000" dirty="0"/>
              <a:t>a Promise. </a:t>
            </a:r>
            <a:endParaRPr lang="en-US" sz="2000" dirty="0" smtClean="0"/>
          </a:p>
          <a:p>
            <a:pPr>
              <a:buFont typeface="Arial"/>
              <a:buChar char="•"/>
            </a:pPr>
            <a:r>
              <a:rPr lang="en-US" sz="2000" dirty="0"/>
              <a:t>resolves when all of the promises </a:t>
            </a:r>
            <a:r>
              <a:rPr lang="en-US" sz="2000" dirty="0" smtClean="0"/>
              <a:t>have </a:t>
            </a:r>
            <a:r>
              <a:rPr lang="en-US" sz="2000" dirty="0"/>
              <a:t>resolved, or rejects with the reason of the first passed promise that rejects.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958167"/>
            <a:ext cx="6705600" cy="2985433"/>
          </a:xfrm>
          <a:prstGeom prst="rect">
            <a:avLst/>
          </a:prstGeom>
          <a:solidFill>
            <a:schemeClr val="tx1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>
              <a:defRPr sz="20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</a:lstStyle>
          <a:p>
            <a:r>
              <a:rPr lang="en-US" dirty="0" err="1"/>
              <a:t>var</a:t>
            </a:r>
            <a:r>
              <a:rPr lang="en-US" dirty="0"/>
              <a:t> p1 = </a:t>
            </a:r>
            <a:r>
              <a:rPr lang="en-US" dirty="0" err="1"/>
              <a:t>Promise.resolve</a:t>
            </a:r>
            <a:r>
              <a:rPr lang="en-US" dirty="0"/>
              <a:t>(3);</a:t>
            </a:r>
          </a:p>
          <a:p>
            <a:r>
              <a:rPr lang="en-US" dirty="0" err="1"/>
              <a:t>var</a:t>
            </a:r>
            <a:r>
              <a:rPr lang="en-US" dirty="0"/>
              <a:t> p2 = 1337;</a:t>
            </a:r>
          </a:p>
          <a:p>
            <a:r>
              <a:rPr lang="en-US" dirty="0" err="1"/>
              <a:t>var</a:t>
            </a:r>
            <a:r>
              <a:rPr lang="en-US" dirty="0"/>
              <a:t> p3 = new Promise((resolve, reject) =&gt; {</a:t>
            </a:r>
          </a:p>
          <a:p>
            <a:r>
              <a:rPr lang="en-US" dirty="0"/>
              <a:t>  </a:t>
            </a:r>
            <a:r>
              <a:rPr lang="en-US" dirty="0" err="1"/>
              <a:t>setTimeout</a:t>
            </a:r>
            <a:r>
              <a:rPr lang="en-US" dirty="0"/>
              <a:t>(resolve, 100, "foo");</a:t>
            </a:r>
          </a:p>
          <a:p>
            <a:r>
              <a:rPr lang="en-US" dirty="0"/>
              <a:t>}); </a:t>
            </a:r>
          </a:p>
          <a:p>
            <a:endParaRPr lang="en-US" dirty="0"/>
          </a:p>
          <a:p>
            <a:r>
              <a:rPr lang="en-US" sz="2800" dirty="0" err="1">
                <a:solidFill>
                  <a:srgbClr val="3333CC"/>
                </a:solidFill>
              </a:rPr>
              <a:t>Promise.all</a:t>
            </a:r>
            <a:r>
              <a:rPr lang="en-US" dirty="0"/>
              <a:t>([p1, p2, p3]).then(values =&gt; { </a:t>
            </a:r>
          </a:p>
          <a:p>
            <a:r>
              <a:rPr lang="en-US" dirty="0"/>
              <a:t>  </a:t>
            </a:r>
            <a:r>
              <a:rPr lang="en-US" dirty="0" err="1"/>
              <a:t>console.log</a:t>
            </a:r>
            <a:r>
              <a:rPr lang="en-US" dirty="0"/>
              <a:t>(values); </a:t>
            </a:r>
            <a:r>
              <a:rPr lang="en-US" dirty="0">
                <a:solidFill>
                  <a:srgbClr val="00CC99"/>
                </a:solidFill>
              </a:rPr>
              <a:t>// [3, 1337, "foo"] </a:t>
            </a:r>
          </a:p>
          <a:p>
            <a:r>
              <a:rPr lang="en-US" dirty="0"/>
              <a:t>});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946568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smtClean="0"/>
              <a:t>Hands-on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9600" y="1600200"/>
            <a:ext cx="7924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2400" dirty="0" smtClean="0"/>
              <a:t>Lets say they </a:t>
            </a:r>
            <a:r>
              <a:rPr lang="en-US" sz="2400" dirty="0" err="1" smtClean="0"/>
              <a:t>isSolvable</a:t>
            </a:r>
            <a:r>
              <a:rPr lang="en-US" sz="2400" dirty="0" smtClean="0"/>
              <a:t> takes allot of time to be resolve. Lets call it a synchronically by returning a promise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962044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smtClean="0"/>
              <a:t>Hands-on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9600" y="1600200"/>
            <a:ext cx="7924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2400" dirty="0" smtClean="0"/>
              <a:t>Task - create </a:t>
            </a:r>
            <a:r>
              <a:rPr lang="en-US" sz="2400" dirty="0"/>
              <a:t>a </a:t>
            </a:r>
            <a:r>
              <a:rPr lang="en-US" sz="2400" dirty="0" smtClean="0"/>
              <a:t>recursive function that use Promise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5218588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smtClean="0"/>
              <a:t>Template string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9600" y="1600200"/>
            <a:ext cx="7924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2400" dirty="0"/>
              <a:t>string literals allowing embedded expressions.</a:t>
            </a:r>
          </a:p>
          <a:p>
            <a:pPr>
              <a:buFont typeface="Arial"/>
              <a:buChar char="•"/>
            </a:pPr>
            <a:r>
              <a:rPr lang="en-US" sz="2400" dirty="0"/>
              <a:t>Support multi-line and string interpolation</a:t>
            </a:r>
          </a:p>
          <a:p>
            <a:pPr>
              <a:buFont typeface="Arial"/>
              <a:buChar char="•"/>
            </a:pP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85800" y="2819400"/>
            <a:ext cx="7696200" cy="1754327"/>
          </a:xfrm>
          <a:prstGeom prst="rect">
            <a:avLst/>
          </a:prstGeom>
          <a:solidFill>
            <a:schemeClr val="tx1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>
              <a:defRPr sz="20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</a:lstStyle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classRoom</a:t>
            </a:r>
            <a:r>
              <a:rPr lang="en-US" dirty="0"/>
              <a:t> = { rows: </a:t>
            </a:r>
            <a:r>
              <a:rPr lang="en-US" dirty="0" smtClean="0"/>
              <a:t>7, </a:t>
            </a:r>
            <a:r>
              <a:rPr lang="en-US" dirty="0"/>
              <a:t>cols: </a:t>
            </a:r>
            <a:r>
              <a:rPr lang="en-US" dirty="0" smtClean="0"/>
              <a:t>2 </a:t>
            </a:r>
            <a:r>
              <a:rPr lang="en-US" dirty="0"/>
              <a:t>, name: '</a:t>
            </a:r>
            <a:r>
              <a:rPr lang="en-US" dirty="0" smtClean="0"/>
              <a:t>Tikal' </a:t>
            </a:r>
            <a:r>
              <a:rPr lang="en-US" dirty="0"/>
              <a:t>}</a:t>
            </a:r>
          </a:p>
          <a:p>
            <a:r>
              <a:rPr lang="en-US" dirty="0" err="1"/>
              <a:t>var</a:t>
            </a:r>
            <a:r>
              <a:rPr lang="en-US" dirty="0"/>
              <a:t> message = </a:t>
            </a:r>
            <a:r>
              <a:rPr lang="en-US" sz="2800" dirty="0">
                <a:solidFill>
                  <a:srgbClr val="3333CC"/>
                </a:solidFill>
              </a:rPr>
              <a:t>`</a:t>
            </a:r>
            <a:r>
              <a:rPr lang="en-US" dirty="0">
                <a:solidFill>
                  <a:srgbClr val="FF0000"/>
                </a:solidFill>
              </a:rPr>
              <a:t>we have </a:t>
            </a:r>
            <a:r>
              <a:rPr lang="en-US" dirty="0">
                <a:solidFill>
                  <a:srgbClr val="85FFE0"/>
                </a:solidFill>
              </a:rPr>
              <a:t>${</a:t>
            </a:r>
            <a:r>
              <a:rPr lang="en-US" dirty="0" err="1">
                <a:solidFill>
                  <a:srgbClr val="85FFE0"/>
                </a:solidFill>
              </a:rPr>
              <a:t>classRoom.rows</a:t>
            </a:r>
            <a:r>
              <a:rPr lang="en-US" dirty="0">
                <a:solidFill>
                  <a:srgbClr val="85FFE0"/>
                </a:solidFill>
              </a:rPr>
              <a:t> * </a:t>
            </a:r>
            <a:r>
              <a:rPr lang="en-US" dirty="0" err="1">
                <a:solidFill>
                  <a:srgbClr val="85FFE0"/>
                </a:solidFill>
              </a:rPr>
              <a:t>classRoom.cols</a:t>
            </a:r>
            <a:r>
              <a:rPr lang="en-US" dirty="0">
                <a:solidFill>
                  <a:srgbClr val="85FFE0"/>
                </a:solidFill>
              </a:rPr>
              <a:t> * 2} </a:t>
            </a:r>
            <a:r>
              <a:rPr lang="en-US" dirty="0">
                <a:solidFill>
                  <a:srgbClr val="FF0000"/>
                </a:solidFill>
              </a:rPr>
              <a:t>chairs </a:t>
            </a:r>
          </a:p>
          <a:p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${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classRoom.name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r>
              <a:rPr lang="en-US" dirty="0" smtClean="0">
                <a:solidFill>
                  <a:srgbClr val="3333CC"/>
                </a:solidFill>
              </a:rPr>
              <a:t>`</a:t>
            </a:r>
            <a:endParaRPr lang="en-US" dirty="0">
              <a:solidFill>
                <a:srgbClr val="3333CC"/>
              </a:solidFill>
            </a:endParaRPr>
          </a:p>
          <a:p>
            <a:endParaRPr lang="en-US" dirty="0"/>
          </a:p>
          <a:p>
            <a:r>
              <a:rPr lang="en-US" dirty="0" err="1"/>
              <a:t>console.log</a:t>
            </a:r>
            <a:r>
              <a:rPr lang="en-US" dirty="0"/>
              <a:t>(message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00CC99"/>
                </a:solidFill>
              </a:rPr>
              <a:t>//we have 28 chairs in Tikal</a:t>
            </a:r>
            <a:endParaRPr lang="en-US" dirty="0">
              <a:solidFill>
                <a:srgbClr val="00CC99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546578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smtClean="0"/>
              <a:t>Rest Parameters 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9600" y="1600200"/>
            <a:ext cx="7924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2400" dirty="0" smtClean="0"/>
              <a:t>Allows </a:t>
            </a:r>
            <a:r>
              <a:rPr lang="en-US" sz="2400" dirty="0"/>
              <a:t>us to represent an indefinite number of arguments as an array</a:t>
            </a:r>
            <a:r>
              <a:rPr lang="en-US" sz="2400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2514600"/>
            <a:ext cx="6705600" cy="1446550"/>
          </a:xfrm>
          <a:prstGeom prst="rect">
            <a:avLst/>
          </a:prstGeom>
          <a:solidFill>
            <a:schemeClr val="tx1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>
              <a:defRPr sz="20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</a:lstStyle>
          <a:p>
            <a:r>
              <a:rPr lang="en-US" dirty="0" smtClean="0"/>
              <a:t>function foo(</a:t>
            </a:r>
            <a:r>
              <a:rPr lang="en-US" dirty="0"/>
              <a:t>a, b, </a:t>
            </a:r>
            <a:r>
              <a:rPr lang="en-US" sz="2800" dirty="0">
                <a:solidFill>
                  <a:srgbClr val="3736E5"/>
                </a:solidFill>
              </a:rPr>
              <a:t>..</a:t>
            </a:r>
            <a:r>
              <a:rPr lang="en-US" sz="2800" dirty="0" smtClean="0">
                <a:solidFill>
                  <a:srgbClr val="3736E5"/>
                </a:solidFill>
              </a:rPr>
              <a:t>.</a:t>
            </a:r>
            <a:r>
              <a:rPr lang="en-US" sz="2800" dirty="0" err="1" smtClean="0">
                <a:solidFill>
                  <a:srgbClr val="3736E5"/>
                </a:solidFill>
              </a:rPr>
              <a:t>args</a:t>
            </a:r>
            <a:r>
              <a:rPr lang="en-US" dirty="0" smtClean="0"/>
              <a:t>) { </a:t>
            </a:r>
          </a:p>
          <a:p>
            <a:r>
              <a:rPr lang="en-US" dirty="0" smtClean="0"/>
              <a:t>  // ...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foo(1,2,3,4,5,6); </a:t>
            </a:r>
            <a:r>
              <a:rPr lang="en-US" dirty="0" smtClean="0">
                <a:solidFill>
                  <a:srgbClr val="00CC99"/>
                </a:solidFill>
              </a:rPr>
              <a:t>//</a:t>
            </a:r>
            <a:r>
              <a:rPr lang="en-US" dirty="0" err="1" smtClean="0">
                <a:solidFill>
                  <a:srgbClr val="00CC99"/>
                </a:solidFill>
              </a:rPr>
              <a:t>args</a:t>
            </a:r>
            <a:r>
              <a:rPr lang="en-US" dirty="0" smtClean="0">
                <a:solidFill>
                  <a:srgbClr val="00CC99"/>
                </a:solidFill>
              </a:rPr>
              <a:t> = [3,4,5,6]</a:t>
            </a:r>
            <a:endParaRPr lang="en-US" dirty="0">
              <a:solidFill>
                <a:srgbClr val="00CC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4343400"/>
            <a:ext cx="6705600" cy="1754327"/>
          </a:xfrm>
          <a:prstGeom prst="rect">
            <a:avLst/>
          </a:prstGeom>
          <a:solidFill>
            <a:schemeClr val="tx1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>
              <a:defRPr sz="20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</a:lstStyle>
          <a:p>
            <a:r>
              <a:rPr lang="en-US" dirty="0" smtClean="0"/>
              <a:t>function goo(</a:t>
            </a:r>
            <a:r>
              <a:rPr lang="en-US" dirty="0"/>
              <a:t>a, b, </a:t>
            </a:r>
            <a:r>
              <a:rPr lang="en-US" sz="2800" dirty="0">
                <a:solidFill>
                  <a:srgbClr val="3736E5"/>
                </a:solidFill>
              </a:rPr>
              <a:t>..</a:t>
            </a:r>
            <a:r>
              <a:rPr lang="en-US" sz="2800" dirty="0" smtClean="0">
                <a:solidFill>
                  <a:srgbClr val="3736E5"/>
                </a:solidFill>
              </a:rPr>
              <a:t>.</a:t>
            </a:r>
            <a:r>
              <a:rPr lang="en-US" sz="2800" dirty="0" err="1" smtClean="0">
                <a:solidFill>
                  <a:srgbClr val="3736E5"/>
                </a:solidFill>
              </a:rPr>
              <a:t>args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smtClean="0"/>
              <a:t>foo(</a:t>
            </a:r>
            <a:r>
              <a:rPr lang="en-US" dirty="0" smtClean="0">
                <a:solidFill>
                  <a:schemeClr val="accent2"/>
                </a:solidFill>
              </a:rPr>
              <a:t>…</a:t>
            </a:r>
            <a:r>
              <a:rPr lang="en-US" dirty="0" err="1" smtClean="0">
                <a:solidFill>
                  <a:schemeClr val="accent2"/>
                </a:solidFill>
              </a:rPr>
              <a:t>args</a:t>
            </a:r>
            <a:r>
              <a:rPr lang="en-US" dirty="0" smtClean="0"/>
              <a:t>); </a:t>
            </a:r>
            <a:r>
              <a:rPr lang="en-US" dirty="0" smtClean="0">
                <a:solidFill>
                  <a:srgbClr val="00CC99"/>
                </a:solidFill>
              </a:rPr>
              <a:t>//call foo(3,4,5,6)</a:t>
            </a:r>
          </a:p>
          <a:p>
            <a:r>
              <a:rPr lang="en-US" dirty="0"/>
              <a:t> </a:t>
            </a:r>
            <a:r>
              <a:rPr lang="en-US" dirty="0" smtClean="0"/>
              <a:t> foo(</a:t>
            </a:r>
            <a:r>
              <a:rPr lang="en-US" dirty="0" err="1" smtClean="0">
                <a:solidFill>
                  <a:srgbClr val="3333CC"/>
                </a:solidFill>
              </a:rPr>
              <a:t>args</a:t>
            </a:r>
            <a:r>
              <a:rPr lang="en-US" dirty="0" smtClean="0"/>
              <a:t>); </a:t>
            </a:r>
            <a:r>
              <a:rPr lang="en-US" dirty="0" smtClean="0">
                <a:solidFill>
                  <a:srgbClr val="00CC99"/>
                </a:solidFill>
              </a:rPr>
              <a:t>//call foo([3,4,5,6])</a:t>
            </a:r>
            <a:endParaRPr lang="en-US" dirty="0">
              <a:solidFill>
                <a:srgbClr val="00CC99"/>
              </a:solidFill>
            </a:endParaRP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goo(1,2,3,4,5,6);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534025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smtClean="0"/>
              <a:t>Hands-on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9600" y="1600200"/>
            <a:ext cx="7924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2400" dirty="0" smtClean="0"/>
              <a:t>one line array initialization at </a:t>
            </a:r>
            <a:r>
              <a:rPr lang="en-US" sz="2400" dirty="0" err="1" smtClean="0"/>
              <a:t>board.js</a:t>
            </a:r>
            <a:r>
              <a:rPr lang="en-US" sz="2400" dirty="0" smtClean="0"/>
              <a:t>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298274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smtClean="0"/>
              <a:t>Default Parameters 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914400" y="1676400"/>
            <a:ext cx="7391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Allow </a:t>
            </a:r>
            <a:r>
              <a:rPr lang="en-US" sz="2400" dirty="0"/>
              <a:t>formal parameters to be initialized with default values if no value or undefined is passed.</a:t>
            </a:r>
            <a:endParaRPr lang="en-US" sz="2000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990600" y="2590800"/>
            <a:ext cx="6019800" cy="1323439"/>
          </a:xfrm>
          <a:prstGeom prst="rect">
            <a:avLst/>
          </a:prstGeom>
          <a:solidFill>
            <a:schemeClr val="tx1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>
              <a:defRPr sz="20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</a:lstStyle>
          <a:p>
            <a:r>
              <a:rPr lang="en-US" dirty="0"/>
              <a:t>function </a:t>
            </a:r>
            <a:r>
              <a:rPr lang="en-US" dirty="0" err="1"/>
              <a:t>playSport</a:t>
            </a:r>
            <a:r>
              <a:rPr lang="en-US" dirty="0"/>
              <a:t>(</a:t>
            </a:r>
            <a:r>
              <a:rPr lang="en-US" dirty="0" err="1"/>
              <a:t>sportName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3736E5"/>
                </a:solidFill>
              </a:rPr>
              <a:t>sportName</a:t>
            </a:r>
            <a:r>
              <a:rPr lang="en-US" dirty="0">
                <a:solidFill>
                  <a:srgbClr val="3736E5"/>
                </a:solidFill>
              </a:rPr>
              <a:t>= </a:t>
            </a:r>
            <a:r>
              <a:rPr lang="en-US" dirty="0" err="1">
                <a:solidFill>
                  <a:srgbClr val="3736E5"/>
                </a:solidFill>
              </a:rPr>
              <a:t>sportName</a:t>
            </a:r>
            <a:r>
              <a:rPr lang="en-US" dirty="0">
                <a:solidFill>
                  <a:srgbClr val="3736E5"/>
                </a:solidFill>
              </a:rPr>
              <a:t>|| </a:t>
            </a:r>
            <a:r>
              <a:rPr lang="en-US" dirty="0" smtClean="0">
                <a:solidFill>
                  <a:srgbClr val="3736E5"/>
                </a:solidFill>
              </a:rPr>
              <a:t>‘Squash’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...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990600" y="4495800"/>
            <a:ext cx="6019800" cy="1138773"/>
          </a:xfrm>
          <a:prstGeom prst="rect">
            <a:avLst/>
          </a:prstGeom>
          <a:solidFill>
            <a:schemeClr val="tx1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>
              <a:defRPr sz="20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</a:lstStyle>
          <a:p>
            <a:r>
              <a:rPr lang="en-US" dirty="0"/>
              <a:t>function </a:t>
            </a:r>
            <a:r>
              <a:rPr lang="en-US" dirty="0" err="1"/>
              <a:t>playSport</a:t>
            </a:r>
            <a:r>
              <a:rPr lang="en-US" dirty="0"/>
              <a:t>(</a:t>
            </a:r>
            <a:r>
              <a:rPr lang="en-US" dirty="0" err="1"/>
              <a:t>sportName</a:t>
            </a:r>
            <a:r>
              <a:rPr lang="en-US" dirty="0"/>
              <a:t> </a:t>
            </a:r>
            <a:r>
              <a:rPr lang="en-US" sz="2800" dirty="0">
                <a:solidFill>
                  <a:srgbClr val="3736E5"/>
                </a:solidFill>
              </a:rPr>
              <a:t>= </a:t>
            </a:r>
            <a:r>
              <a:rPr lang="en-US" sz="2800" dirty="0" smtClean="0">
                <a:solidFill>
                  <a:srgbClr val="3736E5"/>
                </a:solidFill>
              </a:rPr>
              <a:t>‘Squash’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r>
              <a:rPr lang="en-US" dirty="0"/>
              <a:t>    ...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4611286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err="1"/>
              <a:t>Destructuring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914400" y="1676400"/>
            <a:ext cx="7391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new syntax that makes it possible to extract data from arrays or objects into distinct variables</a:t>
            </a:r>
            <a:r>
              <a:rPr lang="en-US" sz="2400" dirty="0" smtClean="0"/>
              <a:t>.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25908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</a:rPr>
              <a:t>ES5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219200" y="3124200"/>
            <a:ext cx="2743200" cy="400110"/>
          </a:xfrm>
          <a:prstGeom prst="rect">
            <a:avLst/>
          </a:prstGeom>
          <a:solidFill>
            <a:schemeClr val="tx1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>
              <a:defRPr sz="20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</a:lstStyle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x = [1, 2, 3, 4, 5]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40386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</a:rPr>
              <a:t>ES2015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219200" y="4648200"/>
            <a:ext cx="2895600" cy="1138773"/>
          </a:xfrm>
          <a:prstGeom prst="rect">
            <a:avLst/>
          </a:prstGeom>
          <a:solidFill>
            <a:schemeClr val="tx1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>
              <a:defRPr sz="20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</a:lstStyle>
          <a:p>
            <a:r>
              <a:rPr lang="is-IS" dirty="0" smtClean="0"/>
              <a:t>const </a:t>
            </a:r>
            <a:r>
              <a:rPr lang="is-IS" sz="2800" dirty="0">
                <a:solidFill>
                  <a:srgbClr val="3736E5"/>
                </a:solidFill>
              </a:rPr>
              <a:t>[y, z] </a:t>
            </a:r>
            <a:r>
              <a:rPr lang="is-IS" dirty="0"/>
              <a:t>= x</a:t>
            </a:r>
          </a:p>
          <a:p>
            <a:r>
              <a:rPr lang="is-IS" dirty="0"/>
              <a:t>console.log(y); </a:t>
            </a:r>
            <a:r>
              <a:rPr lang="is-IS" dirty="0">
                <a:solidFill>
                  <a:srgbClr val="00CC99"/>
                </a:solidFill>
              </a:rPr>
              <a:t>// 1</a:t>
            </a:r>
          </a:p>
          <a:p>
            <a:r>
              <a:rPr lang="is-IS" dirty="0"/>
              <a:t>console.log(z); </a:t>
            </a:r>
            <a:r>
              <a:rPr lang="is-IS" dirty="0">
                <a:solidFill>
                  <a:srgbClr val="00CC99"/>
                </a:solidFill>
              </a:rPr>
              <a:t>// 2</a:t>
            </a:r>
            <a:endParaRPr lang="en-US" dirty="0">
              <a:solidFill>
                <a:srgbClr val="00CC99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0276281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err="1" smtClean="0"/>
              <a:t>Destructuring</a:t>
            </a:r>
            <a:r>
              <a:rPr lang="he-IL" sz="4000" dirty="0" smtClean="0"/>
              <a:t> -</a:t>
            </a:r>
            <a:r>
              <a:rPr lang="en-US" sz="4000" dirty="0" smtClean="0"/>
              <a:t> Array</a:t>
            </a:r>
            <a:r>
              <a:rPr lang="he-IL" sz="4000" dirty="0" smtClean="0"/>
              <a:t> 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219200" y="1828800"/>
            <a:ext cx="3276600" cy="1371600"/>
          </a:xfrm>
          <a:prstGeom prst="rect">
            <a:avLst/>
          </a:prstGeom>
          <a:solidFill>
            <a:schemeClr val="tx1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>
              <a:defRPr sz="20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</a:lstStyle>
          <a:p>
            <a:r>
              <a:rPr lang="is-IS" dirty="0"/>
              <a:t>let a, b;</a:t>
            </a:r>
          </a:p>
          <a:p>
            <a:r>
              <a:rPr lang="is-IS" sz="2400" dirty="0">
                <a:solidFill>
                  <a:srgbClr val="3736E5"/>
                </a:solidFill>
              </a:rPr>
              <a:t>[a, b] </a:t>
            </a:r>
            <a:r>
              <a:rPr lang="is-IS" dirty="0"/>
              <a:t>= [1, 2];</a:t>
            </a:r>
          </a:p>
          <a:p>
            <a:r>
              <a:rPr lang="is-IS" dirty="0"/>
              <a:t>console.log(a); </a:t>
            </a:r>
            <a:r>
              <a:rPr lang="is-IS" dirty="0">
                <a:solidFill>
                  <a:srgbClr val="00CC99"/>
                </a:solidFill>
              </a:rPr>
              <a:t>// 1</a:t>
            </a:r>
          </a:p>
          <a:p>
            <a:r>
              <a:rPr lang="is-IS" dirty="0"/>
              <a:t>console.log(b); </a:t>
            </a:r>
            <a:r>
              <a:rPr lang="is-IS" dirty="0">
                <a:solidFill>
                  <a:srgbClr val="00CC99"/>
                </a:solidFill>
              </a:rPr>
              <a:t>// 2</a:t>
            </a:r>
            <a:endParaRPr lang="en-US" dirty="0">
              <a:solidFill>
                <a:srgbClr val="00CC99"/>
              </a:solidFill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219200" y="3810000"/>
            <a:ext cx="3200400" cy="1077218"/>
          </a:xfrm>
          <a:prstGeom prst="rect">
            <a:avLst/>
          </a:prstGeom>
          <a:solidFill>
            <a:schemeClr val="tx1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>
              <a:defRPr sz="20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</a:lstStyle>
          <a:p>
            <a:r>
              <a:rPr lang="is-IS" sz="2400" dirty="0">
                <a:solidFill>
                  <a:srgbClr val="3736E5"/>
                </a:solidFill>
              </a:rPr>
              <a:t>[a=5, b=7] </a:t>
            </a:r>
            <a:r>
              <a:rPr lang="is-IS" dirty="0"/>
              <a:t>= [1];</a:t>
            </a:r>
          </a:p>
          <a:p>
            <a:r>
              <a:rPr lang="is-IS" dirty="0"/>
              <a:t>console.log(a); </a:t>
            </a:r>
            <a:r>
              <a:rPr lang="is-IS" dirty="0">
                <a:solidFill>
                  <a:srgbClr val="00CC99"/>
                </a:solidFill>
              </a:rPr>
              <a:t>// 1</a:t>
            </a:r>
          </a:p>
          <a:p>
            <a:r>
              <a:rPr lang="is-IS" dirty="0"/>
              <a:t>console.log(b); </a:t>
            </a:r>
            <a:r>
              <a:rPr lang="is-IS" dirty="0">
                <a:solidFill>
                  <a:srgbClr val="00CC99"/>
                </a:solidFill>
              </a:rPr>
              <a:t>// 7</a:t>
            </a:r>
            <a:endParaRPr lang="en-US" dirty="0">
              <a:solidFill>
                <a:srgbClr val="00CC99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616015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smtClean="0">
                <a:latin typeface="Open Sans Light" charset="0"/>
                <a:cs typeface="Open Sans Light" charset="0"/>
              </a:rPr>
              <a:t>Browser Support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" y="1752600"/>
            <a:ext cx="7924800" cy="4114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>
              <a:buFont typeface="Arial"/>
              <a:buChar char="•"/>
            </a:pPr>
            <a:r>
              <a:rPr lang="en-US" sz="2400" dirty="0"/>
              <a:t>Currently none of the browser support the full ES 2015 </a:t>
            </a:r>
            <a:r>
              <a:rPr lang="en-US" sz="2400" dirty="0" smtClean="0"/>
              <a:t>specifications</a:t>
            </a:r>
            <a:endParaRPr lang="en-US" sz="2400" dirty="0"/>
          </a:p>
          <a:p>
            <a:pPr marL="400050">
              <a:buFont typeface="Arial"/>
              <a:buChar char="•"/>
            </a:pPr>
            <a:r>
              <a:rPr lang="en-US" sz="2400" dirty="0"/>
              <a:t>To use it today we use </a:t>
            </a: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hlinkClick r:id="rId5"/>
              </a:rPr>
              <a:t>BABEL </a:t>
            </a:r>
            <a:r>
              <a:rPr lang="en-US" sz="2400" dirty="0"/>
              <a:t>to transform ES 2015 to ES5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733800"/>
            <a:ext cx="9144000" cy="163121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7631669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err="1" smtClean="0"/>
              <a:t>Destructuring</a:t>
            </a:r>
            <a:r>
              <a:rPr lang="he-IL" sz="4000" dirty="0" smtClean="0"/>
              <a:t> -</a:t>
            </a:r>
            <a:r>
              <a:rPr lang="en-US" sz="4000" dirty="0" smtClean="0"/>
              <a:t> Array for Swapping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219200" y="1828800"/>
            <a:ext cx="3276600" cy="2133600"/>
          </a:xfrm>
          <a:prstGeom prst="rect">
            <a:avLst/>
          </a:prstGeom>
          <a:solidFill>
            <a:schemeClr val="tx2"/>
          </a:solidFill>
          <a:ln/>
          <a:effectLst>
            <a:outerShdw blurRad="40000" dist="23000" dir="5400000" sx="104000" sy="104000" rotWithShape="0">
              <a:schemeClr val="accent2">
                <a:alpha val="35000"/>
              </a:scheme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0000" tIns="46800" rIns="90000" bIns="46800" anchor="t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is-IS" sz="2000" dirty="0" smtClean="0">
                <a:solidFill>
                  <a:schemeClr val="bg1"/>
                </a:solidFill>
              </a:rPr>
              <a:t>let </a:t>
            </a:r>
            <a:r>
              <a:rPr lang="is-IS" sz="2000" dirty="0">
                <a:solidFill>
                  <a:schemeClr val="bg1"/>
                </a:solidFill>
              </a:rPr>
              <a:t>a = 1;</a:t>
            </a:r>
          </a:p>
          <a:p>
            <a:r>
              <a:rPr lang="is-IS" sz="2000" dirty="0" smtClean="0">
                <a:solidFill>
                  <a:schemeClr val="bg1"/>
                </a:solidFill>
              </a:rPr>
              <a:t>let </a:t>
            </a:r>
            <a:r>
              <a:rPr lang="is-IS" sz="2000" dirty="0">
                <a:solidFill>
                  <a:schemeClr val="bg1"/>
                </a:solidFill>
              </a:rPr>
              <a:t>b = 3;</a:t>
            </a:r>
          </a:p>
          <a:p>
            <a:endParaRPr lang="is-IS" sz="2000" dirty="0">
              <a:solidFill>
                <a:schemeClr val="bg1"/>
              </a:solidFill>
            </a:endParaRPr>
          </a:p>
          <a:p>
            <a:r>
              <a:rPr lang="is-IS" sz="2800" dirty="0">
                <a:solidFill>
                  <a:srgbClr val="3736E5"/>
                </a:solidFill>
              </a:rPr>
              <a:t>[a, b] = [b, a]</a:t>
            </a:r>
            <a:r>
              <a:rPr lang="is-IS" sz="2000" dirty="0">
                <a:solidFill>
                  <a:schemeClr val="bg1"/>
                </a:solidFill>
              </a:rPr>
              <a:t>;</a:t>
            </a:r>
          </a:p>
          <a:p>
            <a:r>
              <a:rPr lang="is-IS" sz="2000" dirty="0">
                <a:solidFill>
                  <a:schemeClr val="bg1"/>
                </a:solidFill>
              </a:rPr>
              <a:t>console.log(a); </a:t>
            </a:r>
            <a:r>
              <a:rPr lang="is-IS" sz="2000" dirty="0">
                <a:solidFill>
                  <a:srgbClr val="00CC99"/>
                </a:solidFill>
              </a:rPr>
              <a:t>// 3</a:t>
            </a:r>
          </a:p>
          <a:p>
            <a:r>
              <a:rPr lang="is-IS" sz="2000" dirty="0">
                <a:solidFill>
                  <a:schemeClr val="bg1"/>
                </a:solidFill>
              </a:rPr>
              <a:t>console.log(b); </a:t>
            </a:r>
            <a:r>
              <a:rPr lang="is-IS" sz="2000" dirty="0">
                <a:solidFill>
                  <a:srgbClr val="00CC99"/>
                </a:solidFill>
              </a:rPr>
              <a:t>// 1</a:t>
            </a:r>
            <a:endParaRPr lang="en-US" sz="2000" dirty="0">
              <a:solidFill>
                <a:srgbClr val="00CC99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8546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err="1" smtClean="0"/>
              <a:t>Destructuring</a:t>
            </a:r>
            <a:r>
              <a:rPr lang="he-IL" sz="4000" dirty="0" smtClean="0"/>
              <a:t> -</a:t>
            </a:r>
            <a:r>
              <a:rPr lang="en-US" sz="4000" dirty="0" smtClean="0"/>
              <a:t> Array with functions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219200" y="1828800"/>
            <a:ext cx="3276600" cy="2667000"/>
          </a:xfrm>
          <a:prstGeom prst="rect">
            <a:avLst/>
          </a:prstGeom>
          <a:solidFill>
            <a:schemeClr val="tx2"/>
          </a:solidFill>
          <a:ln/>
          <a:effectLst>
            <a:outerShdw blurRad="40000" dist="23000" dir="5400000" sx="104000" sy="104000" rotWithShape="0">
              <a:schemeClr val="accent2">
                <a:alpha val="35000"/>
              </a:scheme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0000" tIns="46800" rIns="90000" bIns="46800" anchor="t"/>
          <a:lstStyle>
            <a:defPPr>
              <a:defRPr lang="en-GB"/>
            </a:defPPr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dirty="0"/>
              <a:t>function f() {</a:t>
            </a:r>
          </a:p>
          <a:p>
            <a:r>
              <a:rPr lang="en-US" dirty="0"/>
              <a:t>  return [1, 2, 3];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sz="2800" dirty="0">
                <a:solidFill>
                  <a:srgbClr val="3736E5"/>
                </a:solidFill>
              </a:rPr>
              <a:t>[a, , b] </a:t>
            </a:r>
            <a:r>
              <a:rPr lang="en-US" dirty="0"/>
              <a:t>= f();</a:t>
            </a:r>
          </a:p>
          <a:p>
            <a:r>
              <a:rPr lang="en-US" dirty="0" err="1"/>
              <a:t>console.log</a:t>
            </a:r>
            <a:r>
              <a:rPr lang="en-US" dirty="0"/>
              <a:t>(a); </a:t>
            </a:r>
            <a:r>
              <a:rPr lang="en-US" dirty="0">
                <a:solidFill>
                  <a:srgbClr val="00CC99"/>
                </a:solidFill>
              </a:rPr>
              <a:t>// 1</a:t>
            </a:r>
          </a:p>
          <a:p>
            <a:r>
              <a:rPr lang="en-US" dirty="0" err="1"/>
              <a:t>console.log</a:t>
            </a:r>
            <a:r>
              <a:rPr lang="en-US" dirty="0"/>
              <a:t>(b); </a:t>
            </a:r>
            <a:r>
              <a:rPr lang="en-US" dirty="0">
                <a:solidFill>
                  <a:srgbClr val="00CC99"/>
                </a:solidFill>
              </a:rPr>
              <a:t>// 3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8338762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err="1" smtClean="0"/>
              <a:t>Destructuring</a:t>
            </a:r>
            <a:r>
              <a:rPr lang="he-IL" sz="4000" dirty="0" smtClean="0"/>
              <a:t> -</a:t>
            </a:r>
            <a:r>
              <a:rPr lang="en-US" sz="4000" dirty="0" smtClean="0"/>
              <a:t> Map with for loop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4876800" y="2819400"/>
            <a:ext cx="3581400" cy="1905000"/>
          </a:xfrm>
          <a:prstGeom prst="rect">
            <a:avLst/>
          </a:prstGeom>
          <a:solidFill>
            <a:schemeClr val="tx2"/>
          </a:solidFill>
          <a:ln/>
          <a:effectLst>
            <a:outerShdw blurRad="40000" dist="23000" dir="5400000" sx="104000" sy="104000" rotWithShape="0">
              <a:schemeClr val="accent2">
                <a:alpha val="35000"/>
              </a:scheme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0000" tIns="46800" rIns="90000" bIns="46800" anchor="t"/>
          <a:lstStyle>
            <a:defPPr>
              <a:defRPr lang="en-GB"/>
            </a:defPPr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dirty="0"/>
              <a:t>for (let [key, value] of </a:t>
            </a:r>
            <a:r>
              <a:rPr lang="en-US" dirty="0" err="1"/>
              <a:t>iterable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dirty="0" err="1"/>
              <a:t>console.log</a:t>
            </a:r>
            <a:r>
              <a:rPr lang="en-US" dirty="0"/>
              <a:t>(value);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>
                <a:solidFill>
                  <a:srgbClr val="00CC99"/>
                </a:solidFill>
              </a:rPr>
              <a:t>//1</a:t>
            </a:r>
          </a:p>
          <a:p>
            <a:r>
              <a:rPr lang="en-US" dirty="0" smtClean="0">
                <a:solidFill>
                  <a:srgbClr val="00CC99"/>
                </a:solidFill>
              </a:rPr>
              <a:t>//2</a:t>
            </a:r>
          </a:p>
          <a:p>
            <a:r>
              <a:rPr lang="en-US" dirty="0" smtClean="0">
                <a:solidFill>
                  <a:srgbClr val="00CC99"/>
                </a:solidFill>
              </a:rPr>
              <a:t>//3</a:t>
            </a:r>
            <a:endParaRPr lang="en-US" dirty="0">
              <a:solidFill>
                <a:srgbClr val="00CC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828800"/>
            <a:ext cx="3810000" cy="2862322"/>
          </a:xfrm>
          <a:prstGeom prst="rect">
            <a:avLst/>
          </a:prstGeom>
          <a:solidFill>
            <a:schemeClr val="tx1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</a:lstStyle>
          <a:p>
            <a:r>
              <a:rPr lang="en-US" sz="2000" dirty="0" err="1" smtClean="0"/>
              <a:t>const</a:t>
            </a:r>
            <a:r>
              <a:rPr lang="en-US" sz="2000" dirty="0" smtClean="0"/>
              <a:t> </a:t>
            </a:r>
            <a:r>
              <a:rPr lang="en-US" sz="2000" dirty="0" err="1"/>
              <a:t>iterable</a:t>
            </a:r>
            <a:r>
              <a:rPr lang="en-US" sz="2000" dirty="0"/>
              <a:t> = new Map(</a:t>
            </a:r>
            <a:r>
              <a:rPr lang="en-US" sz="2000" dirty="0" smtClean="0"/>
              <a:t>[[</a:t>
            </a:r>
            <a:r>
              <a:rPr lang="en-US" sz="2000" dirty="0"/>
              <a:t>"a", 1], ["b", 2], </a:t>
            </a:r>
            <a:r>
              <a:rPr lang="en-US" sz="2000" dirty="0" smtClean="0"/>
              <a:t>[{key: "c</a:t>
            </a:r>
            <a:r>
              <a:rPr lang="en-US" sz="2000" dirty="0"/>
              <a:t>"</a:t>
            </a:r>
            <a:r>
              <a:rPr lang="en-US" sz="2000" dirty="0" smtClean="0"/>
              <a:t>}, </a:t>
            </a:r>
            <a:r>
              <a:rPr lang="en-US" sz="2000" dirty="0"/>
              <a:t>3]]);</a:t>
            </a:r>
          </a:p>
          <a:p>
            <a:endParaRPr lang="en-US" sz="2000" dirty="0"/>
          </a:p>
          <a:p>
            <a:r>
              <a:rPr lang="en-US" sz="2000" dirty="0"/>
              <a:t>for (let entry of </a:t>
            </a:r>
            <a:r>
              <a:rPr lang="en-US" sz="2000" dirty="0" err="1"/>
              <a:t>iterable</a:t>
            </a:r>
            <a:r>
              <a:rPr lang="en-US" sz="2000" dirty="0"/>
              <a:t>) 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console.log</a:t>
            </a:r>
            <a:r>
              <a:rPr lang="en-US" sz="2000" dirty="0"/>
              <a:t>(entry)</a:t>
            </a:r>
            <a:r>
              <a:rPr lang="en-US" sz="2000" dirty="0" smtClean="0"/>
              <a:t>; </a:t>
            </a:r>
            <a:endParaRPr lang="en-US" sz="2000" dirty="0"/>
          </a:p>
          <a:p>
            <a:r>
              <a:rPr lang="en-US" sz="2000" dirty="0" smtClean="0"/>
              <a:t>}</a:t>
            </a:r>
          </a:p>
          <a:p>
            <a:r>
              <a:rPr lang="en-US" sz="2000" dirty="0">
                <a:solidFill>
                  <a:srgbClr val="00CC99"/>
                </a:solidFill>
              </a:rPr>
              <a:t>//["a", 1]</a:t>
            </a:r>
          </a:p>
          <a:p>
            <a:r>
              <a:rPr lang="en-US" sz="2000" dirty="0">
                <a:solidFill>
                  <a:srgbClr val="00CC99"/>
                </a:solidFill>
              </a:rPr>
              <a:t>//["b", 2]</a:t>
            </a:r>
          </a:p>
          <a:p>
            <a:r>
              <a:rPr lang="en-US" sz="2000" dirty="0">
                <a:solidFill>
                  <a:srgbClr val="00CC99"/>
                </a:solidFill>
              </a:rPr>
              <a:t>//[Object, 3</a:t>
            </a:r>
            <a:r>
              <a:rPr lang="en-US" sz="2000" dirty="0" smtClean="0">
                <a:solidFill>
                  <a:srgbClr val="00CC99"/>
                </a:solidFill>
              </a:rPr>
              <a:t>]</a:t>
            </a:r>
            <a:endParaRPr lang="en-US" sz="2000" dirty="0">
              <a:solidFill>
                <a:srgbClr val="00CC99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364412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err="1" smtClean="0"/>
              <a:t>Destructuring</a:t>
            </a:r>
            <a:r>
              <a:rPr lang="he-IL" sz="4000" dirty="0" smtClean="0"/>
              <a:t> -</a:t>
            </a:r>
            <a:r>
              <a:rPr lang="en-US" sz="4000" dirty="0" smtClean="0"/>
              <a:t> Array real usage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762000" y="1828800"/>
            <a:ext cx="8153400" cy="3505200"/>
          </a:xfrm>
          <a:prstGeom prst="rect">
            <a:avLst/>
          </a:prstGeom>
          <a:solidFill>
            <a:schemeClr val="tx2"/>
          </a:solidFill>
          <a:ln/>
          <a:effectLst>
            <a:outerShdw blurRad="40000" dist="23000" dir="5400000" sx="103000" sy="103000" rotWithShape="0">
              <a:schemeClr val="accent2">
                <a:alpha val="35000"/>
              </a:scheme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0000" tIns="46800" rIns="90000" bIns="46800" anchor="t"/>
          <a:lstStyle>
            <a:defPPr>
              <a:defRPr lang="en-GB"/>
            </a:defPPr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url</a:t>
            </a:r>
            <a:r>
              <a:rPr lang="en-US" dirty="0"/>
              <a:t> = "http://</a:t>
            </a:r>
            <a:r>
              <a:rPr lang="en-US" dirty="0" err="1"/>
              <a:t>www.tikalk.com</a:t>
            </a:r>
            <a:r>
              <a:rPr lang="en-US" dirty="0"/>
              <a:t>";</a:t>
            </a:r>
          </a:p>
          <a:p>
            <a:endParaRPr lang="en-US" dirty="0"/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parsedURL</a:t>
            </a:r>
            <a:r>
              <a:rPr lang="en-US" dirty="0"/>
              <a:t> = /^(\w+)\:\/\/([^\/]+)\/(.*)$/.</a:t>
            </a:r>
            <a:r>
              <a:rPr lang="en-US" sz="2400" dirty="0">
                <a:solidFill>
                  <a:srgbClr val="3736E5"/>
                </a:solidFill>
              </a:rPr>
              <a:t>exec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); </a:t>
            </a:r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/</a:t>
            </a:r>
            <a:r>
              <a:rPr lang="en-US" dirty="0">
                <a:solidFill>
                  <a:schemeClr val="accent1"/>
                </a:solidFill>
              </a:rPr>
              <a:t>/ ["https://</a:t>
            </a:r>
            <a:r>
              <a:rPr lang="en-US" dirty="0" err="1">
                <a:solidFill>
                  <a:schemeClr val="accent1"/>
                </a:solidFill>
              </a:rPr>
              <a:t>www.tikalk.com</a:t>
            </a:r>
            <a:r>
              <a:rPr lang="en-US" dirty="0">
                <a:solidFill>
                  <a:schemeClr val="accent1"/>
                </a:solidFill>
              </a:rPr>
              <a:t>", "http", ”</a:t>
            </a:r>
            <a:r>
              <a:rPr lang="en-US" dirty="0" err="1">
                <a:solidFill>
                  <a:schemeClr val="accent1"/>
                </a:solidFill>
              </a:rPr>
              <a:t>www.tikalk.com</a:t>
            </a:r>
            <a:r>
              <a:rPr lang="en-US" dirty="0">
                <a:solidFill>
                  <a:schemeClr val="accent1"/>
                </a:solidFill>
              </a:rPr>
              <a:t>", “"]</a:t>
            </a:r>
          </a:p>
          <a:p>
            <a:endParaRPr lang="en-US" dirty="0"/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sz="2400" dirty="0" smtClean="0">
                <a:solidFill>
                  <a:srgbClr val="3736E5"/>
                </a:solidFill>
              </a:rPr>
              <a:t>[</a:t>
            </a:r>
            <a:r>
              <a:rPr lang="en-US" sz="2400" dirty="0">
                <a:solidFill>
                  <a:srgbClr val="3736E5"/>
                </a:solidFill>
              </a:rPr>
              <a:t>, protocol, </a:t>
            </a:r>
            <a:r>
              <a:rPr lang="en-US" sz="2400" dirty="0" err="1">
                <a:solidFill>
                  <a:srgbClr val="3736E5"/>
                </a:solidFill>
              </a:rPr>
              <a:t>fullhost</a:t>
            </a:r>
            <a:r>
              <a:rPr lang="en-US" sz="2400" dirty="0">
                <a:solidFill>
                  <a:srgbClr val="3736E5"/>
                </a:solidFill>
              </a:rPr>
              <a:t>, </a:t>
            </a:r>
            <a:r>
              <a:rPr lang="en-US" sz="2400" dirty="0" err="1">
                <a:solidFill>
                  <a:srgbClr val="3736E5"/>
                </a:solidFill>
              </a:rPr>
              <a:t>fullpath</a:t>
            </a:r>
            <a:r>
              <a:rPr lang="en-US" sz="2400" dirty="0">
                <a:solidFill>
                  <a:srgbClr val="3736E5"/>
                </a:solidFill>
              </a:rPr>
              <a:t>] </a:t>
            </a:r>
            <a:r>
              <a:rPr lang="en-US" dirty="0"/>
              <a:t>= </a:t>
            </a:r>
            <a:r>
              <a:rPr lang="en-US" dirty="0" err="1"/>
              <a:t>parsedURL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console.log</a:t>
            </a:r>
            <a:r>
              <a:rPr lang="en-US" dirty="0"/>
              <a:t>(protocol); </a:t>
            </a:r>
            <a:r>
              <a:rPr lang="en-US" dirty="0">
                <a:solidFill>
                  <a:srgbClr val="00CC99"/>
                </a:solidFill>
              </a:rPr>
              <a:t>// "https"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051157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err="1" smtClean="0"/>
              <a:t>Destructuring</a:t>
            </a:r>
            <a:r>
              <a:rPr lang="he-IL" sz="4000" dirty="0" smtClean="0"/>
              <a:t> -</a:t>
            </a:r>
            <a:r>
              <a:rPr lang="en-US" sz="4000" dirty="0" smtClean="0"/>
              <a:t> Object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762000" y="1600200"/>
            <a:ext cx="3124200" cy="1981200"/>
          </a:xfrm>
          <a:prstGeom prst="rect">
            <a:avLst/>
          </a:prstGeom>
          <a:solidFill>
            <a:schemeClr val="tx2"/>
          </a:solidFill>
          <a:ln/>
          <a:effectLst>
            <a:outerShdw blurRad="40000" dist="23000" dir="5400000" sx="104000" sy="104000" rotWithShape="0">
              <a:schemeClr val="accent2">
                <a:alpha val="35000"/>
              </a:scheme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0000" tIns="46800" rIns="90000" bIns="46800" anchor="t"/>
          <a:lstStyle>
            <a:defPPr>
              <a:defRPr lang="en-GB"/>
            </a:defPPr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pt-BR" dirty="0" err="1" smtClean="0"/>
              <a:t>const</a:t>
            </a:r>
            <a:r>
              <a:rPr lang="pt-BR" dirty="0" smtClean="0"/>
              <a:t> o </a:t>
            </a:r>
            <a:r>
              <a:rPr lang="pt-BR" dirty="0"/>
              <a:t>= {</a:t>
            </a:r>
            <a:r>
              <a:rPr lang="pt-BR" dirty="0" err="1"/>
              <a:t>p</a:t>
            </a:r>
            <a:r>
              <a:rPr lang="pt-BR" dirty="0"/>
              <a:t>: 42, </a:t>
            </a:r>
            <a:r>
              <a:rPr lang="pt-BR" dirty="0" err="1"/>
              <a:t>q</a:t>
            </a:r>
            <a:r>
              <a:rPr lang="pt-BR" dirty="0"/>
              <a:t>: true};</a:t>
            </a:r>
          </a:p>
          <a:p>
            <a:r>
              <a:rPr lang="pt-BR" dirty="0" err="1" smtClean="0"/>
              <a:t>let</a:t>
            </a:r>
            <a:r>
              <a:rPr lang="pt-BR" dirty="0" smtClean="0"/>
              <a:t> </a:t>
            </a:r>
            <a:r>
              <a:rPr lang="pt-BR" sz="2800" dirty="0">
                <a:solidFill>
                  <a:srgbClr val="3736E5"/>
                </a:solidFill>
              </a:rPr>
              <a:t>{</a:t>
            </a:r>
            <a:r>
              <a:rPr lang="pt-BR" sz="2800" dirty="0" err="1">
                <a:solidFill>
                  <a:srgbClr val="3736E5"/>
                </a:solidFill>
              </a:rPr>
              <a:t>p</a:t>
            </a:r>
            <a:r>
              <a:rPr lang="pt-BR" sz="2800" dirty="0">
                <a:solidFill>
                  <a:srgbClr val="3736E5"/>
                </a:solidFill>
              </a:rPr>
              <a:t>, </a:t>
            </a:r>
            <a:r>
              <a:rPr lang="pt-BR" sz="2800" dirty="0" err="1">
                <a:solidFill>
                  <a:srgbClr val="3736E5"/>
                </a:solidFill>
              </a:rPr>
              <a:t>q</a:t>
            </a:r>
            <a:r>
              <a:rPr lang="pt-BR" sz="2800" dirty="0">
                <a:solidFill>
                  <a:srgbClr val="3736E5"/>
                </a:solidFill>
              </a:rPr>
              <a:t>} = o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 </a:t>
            </a:r>
            <a:r>
              <a:rPr lang="pt-BR" dirty="0">
                <a:solidFill>
                  <a:srgbClr val="00CC99"/>
                </a:solidFill>
              </a:rPr>
              <a:t>// 42</a:t>
            </a:r>
          </a:p>
          <a:p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q</a:t>
            </a:r>
            <a:r>
              <a:rPr lang="pt-BR" dirty="0"/>
              <a:t>); </a:t>
            </a:r>
            <a:r>
              <a:rPr lang="pt-BR" dirty="0">
                <a:solidFill>
                  <a:srgbClr val="00CC99"/>
                </a:solidFill>
              </a:rPr>
              <a:t>// true</a:t>
            </a:r>
            <a:endParaRPr lang="en-US" dirty="0">
              <a:solidFill>
                <a:srgbClr val="00CC99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724400" y="1600200"/>
            <a:ext cx="2819400" cy="1219200"/>
          </a:xfrm>
          <a:prstGeom prst="rect">
            <a:avLst/>
          </a:prstGeom>
          <a:solidFill>
            <a:schemeClr val="tx2"/>
          </a:solidFill>
          <a:ln/>
          <a:effectLst>
            <a:outerShdw blurRad="40000" dist="23000" dir="5400000" sx="104000" sy="104000" rotWithShape="0">
              <a:schemeClr val="accent2">
                <a:alpha val="35000"/>
              </a:scheme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0000" tIns="46800" rIns="90000" bIns="46800" anchor="t"/>
          <a:lstStyle>
            <a:defPPr>
              <a:defRPr lang="en-GB"/>
            </a:defPPr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is-IS" dirty="0" smtClean="0"/>
              <a:t>let </a:t>
            </a:r>
            <a:r>
              <a:rPr lang="is-IS" dirty="0"/>
              <a:t>a, b;</a:t>
            </a:r>
          </a:p>
          <a:p>
            <a:endParaRPr lang="is-IS" dirty="0"/>
          </a:p>
          <a:p>
            <a:r>
              <a:rPr lang="is-IS" dirty="0"/>
              <a:t>({a, b} = {a:1, b:2});</a:t>
            </a:r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62000" y="3962400"/>
            <a:ext cx="3124200" cy="1981200"/>
          </a:xfrm>
          <a:prstGeom prst="rect">
            <a:avLst/>
          </a:prstGeom>
          <a:solidFill>
            <a:schemeClr val="tx2"/>
          </a:solidFill>
          <a:ln/>
          <a:effectLst>
            <a:outerShdw blurRad="40000" dist="23000" dir="5400000" sx="104000" sy="104000" rotWithShape="0">
              <a:schemeClr val="accent2">
                <a:alpha val="35000"/>
              </a:scheme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0000" tIns="46800" rIns="90000" bIns="46800" anchor="t"/>
          <a:lstStyle>
            <a:defPPr>
              <a:defRPr lang="en-GB"/>
            </a:defPPr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pt-BR" dirty="0" err="1" smtClean="0"/>
              <a:t>const</a:t>
            </a:r>
            <a:r>
              <a:rPr lang="pt-BR" dirty="0" smtClean="0"/>
              <a:t> </a:t>
            </a:r>
            <a:r>
              <a:rPr lang="pt-BR" dirty="0"/>
              <a:t>o = {</a:t>
            </a:r>
            <a:r>
              <a:rPr lang="pt-BR" dirty="0" err="1"/>
              <a:t>p</a:t>
            </a:r>
            <a:r>
              <a:rPr lang="pt-BR" dirty="0"/>
              <a:t>: 42, </a:t>
            </a:r>
            <a:r>
              <a:rPr lang="pt-BR" dirty="0" err="1"/>
              <a:t>q</a:t>
            </a:r>
            <a:r>
              <a:rPr lang="pt-BR" dirty="0"/>
              <a:t>: true};</a:t>
            </a:r>
          </a:p>
          <a:p>
            <a:r>
              <a:rPr lang="pt-BR" dirty="0" err="1" smtClean="0"/>
              <a:t>let</a:t>
            </a:r>
            <a:r>
              <a:rPr lang="pt-BR" dirty="0" smtClean="0"/>
              <a:t> </a:t>
            </a:r>
            <a:r>
              <a:rPr lang="pt-BR" sz="2400" dirty="0">
                <a:solidFill>
                  <a:srgbClr val="3736E5"/>
                </a:solidFill>
              </a:rPr>
              <a:t>{</a:t>
            </a:r>
            <a:r>
              <a:rPr lang="pt-BR" sz="2400" dirty="0" err="1">
                <a:solidFill>
                  <a:srgbClr val="3736E5"/>
                </a:solidFill>
              </a:rPr>
              <a:t>p</a:t>
            </a:r>
            <a:r>
              <a:rPr lang="pt-BR" sz="2400" dirty="0">
                <a:solidFill>
                  <a:srgbClr val="3736E5"/>
                </a:solidFill>
              </a:rPr>
              <a:t>: </a:t>
            </a:r>
            <a:r>
              <a:rPr lang="pt-BR" sz="2400" dirty="0" err="1">
                <a:solidFill>
                  <a:srgbClr val="3736E5"/>
                </a:solidFill>
              </a:rPr>
              <a:t>foo</a:t>
            </a:r>
            <a:r>
              <a:rPr lang="pt-BR" sz="2400" dirty="0">
                <a:solidFill>
                  <a:srgbClr val="3736E5"/>
                </a:solidFill>
              </a:rPr>
              <a:t>, </a:t>
            </a:r>
            <a:r>
              <a:rPr lang="pt-BR" sz="2400" dirty="0" err="1">
                <a:solidFill>
                  <a:srgbClr val="3736E5"/>
                </a:solidFill>
              </a:rPr>
              <a:t>q</a:t>
            </a:r>
            <a:r>
              <a:rPr lang="pt-BR" sz="2400" dirty="0">
                <a:solidFill>
                  <a:srgbClr val="3736E5"/>
                </a:solidFill>
              </a:rPr>
              <a:t>: bar} = o</a:t>
            </a:r>
            <a:r>
              <a:rPr lang="pt-BR" dirty="0"/>
              <a:t>;</a:t>
            </a:r>
          </a:p>
          <a:p>
            <a:r>
              <a:rPr lang="pt-BR" dirty="0"/>
              <a:t> </a:t>
            </a:r>
          </a:p>
          <a:p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foo</a:t>
            </a:r>
            <a:r>
              <a:rPr lang="pt-BR" dirty="0"/>
              <a:t>); </a:t>
            </a:r>
            <a:r>
              <a:rPr lang="pt-BR" dirty="0">
                <a:solidFill>
                  <a:srgbClr val="00CC99"/>
                </a:solidFill>
              </a:rPr>
              <a:t>// 42 </a:t>
            </a:r>
          </a:p>
          <a:p>
            <a:r>
              <a:rPr lang="pt-BR" dirty="0" err="1"/>
              <a:t>console.log</a:t>
            </a:r>
            <a:r>
              <a:rPr lang="pt-BR" dirty="0"/>
              <a:t>(bar); </a:t>
            </a:r>
            <a:r>
              <a:rPr lang="pt-BR" dirty="0">
                <a:solidFill>
                  <a:srgbClr val="00CC99"/>
                </a:solidFill>
              </a:rPr>
              <a:t>// true </a:t>
            </a:r>
            <a:endParaRPr lang="en-US" dirty="0">
              <a:solidFill>
                <a:srgbClr val="00CC99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724400" y="3962400"/>
            <a:ext cx="2819400" cy="1981200"/>
          </a:xfrm>
          <a:prstGeom prst="rect">
            <a:avLst/>
          </a:prstGeom>
          <a:solidFill>
            <a:schemeClr val="tx2"/>
          </a:solidFill>
          <a:ln/>
          <a:effectLst>
            <a:outerShdw blurRad="40000" dist="23000" dir="5400000" sx="104000" sy="104000" rotWithShape="0">
              <a:schemeClr val="accent2">
                <a:alpha val="35000"/>
              </a:scheme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0000" tIns="46800" rIns="90000" bIns="46800" anchor="t"/>
          <a:lstStyle>
            <a:defPPr>
              <a:defRPr lang="en-GB"/>
            </a:defPPr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is-IS" dirty="0" smtClean="0"/>
              <a:t>let </a:t>
            </a:r>
            <a:r>
              <a:rPr lang="is-IS" dirty="0"/>
              <a:t>{a=10, b=5} = {a: 3};</a:t>
            </a:r>
          </a:p>
          <a:p>
            <a:endParaRPr lang="is-IS" dirty="0"/>
          </a:p>
          <a:p>
            <a:r>
              <a:rPr lang="is-IS" dirty="0"/>
              <a:t>console.log(a); </a:t>
            </a:r>
            <a:r>
              <a:rPr lang="is-IS" dirty="0">
                <a:solidFill>
                  <a:srgbClr val="00CC99"/>
                </a:solidFill>
              </a:rPr>
              <a:t>// 3</a:t>
            </a:r>
          </a:p>
          <a:p>
            <a:r>
              <a:rPr lang="is-IS" dirty="0"/>
              <a:t>console.log(b); </a:t>
            </a:r>
            <a:r>
              <a:rPr lang="is-IS" dirty="0">
                <a:solidFill>
                  <a:srgbClr val="00CC99"/>
                </a:solidFill>
              </a:rPr>
              <a:t>// 5</a:t>
            </a:r>
            <a:endParaRPr lang="en-US" dirty="0">
              <a:solidFill>
                <a:srgbClr val="00CC99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7205627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err="1" smtClean="0"/>
              <a:t>Destructuring</a:t>
            </a:r>
            <a:r>
              <a:rPr lang="he-IL" sz="4000" dirty="0" smtClean="0"/>
              <a:t> -</a:t>
            </a:r>
            <a:r>
              <a:rPr lang="en-US" sz="4000" dirty="0" smtClean="0"/>
              <a:t> Object with for loop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762000" y="1828800"/>
            <a:ext cx="8153400" cy="2895600"/>
          </a:xfrm>
          <a:prstGeom prst="rect">
            <a:avLst/>
          </a:prstGeom>
          <a:solidFill>
            <a:schemeClr val="tx2"/>
          </a:solidFill>
          <a:ln/>
          <a:effectLst>
            <a:outerShdw blurRad="40000" dist="23000" dir="5400000" sx="104000" sy="104000" rotWithShape="0">
              <a:schemeClr val="accent2">
                <a:alpha val="35000"/>
              </a:scheme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0000" tIns="46800" rIns="90000" bIns="46800" anchor="t"/>
          <a:lstStyle>
            <a:defPPr>
              <a:defRPr lang="en-GB"/>
            </a:defPPr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pt-BR" dirty="0" err="1" smtClean="0"/>
              <a:t>const</a:t>
            </a:r>
            <a:r>
              <a:rPr lang="pt-BR" dirty="0" smtClean="0"/>
              <a:t> </a:t>
            </a:r>
            <a:r>
              <a:rPr lang="pt-BR" dirty="0" err="1"/>
              <a:t>languages</a:t>
            </a:r>
            <a:r>
              <a:rPr lang="pt-BR" dirty="0"/>
              <a:t> = [ { </a:t>
            </a:r>
            <a:r>
              <a:rPr lang="pt-BR" dirty="0" err="1"/>
              <a:t>name</a:t>
            </a:r>
            <a:r>
              <a:rPr lang="pt-BR" dirty="0"/>
              <a:t>: ‘</a:t>
            </a:r>
            <a:r>
              <a:rPr lang="pt-BR" dirty="0" err="1"/>
              <a:t>JavaScript</a:t>
            </a:r>
            <a:r>
              <a:rPr lang="pt-BR" dirty="0"/>
              <a:t>’ , </a:t>
            </a:r>
            <a:r>
              <a:rPr lang="pt-BR" dirty="0" err="1"/>
              <a:t>version</a:t>
            </a:r>
            <a:r>
              <a:rPr lang="pt-BR" dirty="0"/>
              <a:t> : { </a:t>
            </a:r>
            <a:r>
              <a:rPr lang="pt-BR" dirty="0" err="1"/>
              <a:t>last</a:t>
            </a:r>
            <a:r>
              <a:rPr lang="pt-BR" dirty="0"/>
              <a:t>: </a:t>
            </a:r>
            <a:r>
              <a:rPr lang="pt-BR" dirty="0" smtClean="0"/>
              <a:t>6 </a:t>
            </a:r>
            <a:r>
              <a:rPr lang="pt-BR" dirty="0"/>
              <a:t>, ....} ... } ,</a:t>
            </a:r>
          </a:p>
          <a:p>
            <a:pPr lvl="2"/>
            <a:r>
              <a:rPr lang="pt-BR" dirty="0" smtClean="0"/>
              <a:t>{8 </a:t>
            </a:r>
            <a:r>
              <a:rPr lang="pt-BR" dirty="0"/>
              <a:t>, ....} ... } ]</a:t>
            </a:r>
          </a:p>
          <a:p>
            <a:r>
              <a:rPr lang="pt-BR" dirty="0"/>
              <a:t>for (</a:t>
            </a: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sz="2400" dirty="0">
                <a:solidFill>
                  <a:srgbClr val="3736E5"/>
                </a:solidFill>
              </a:rPr>
              <a:t>{</a:t>
            </a:r>
            <a:r>
              <a:rPr lang="pt-BR" sz="2400" dirty="0" err="1">
                <a:solidFill>
                  <a:srgbClr val="3736E5"/>
                </a:solidFill>
              </a:rPr>
              <a:t>name</a:t>
            </a:r>
            <a:r>
              <a:rPr lang="pt-BR" sz="2400" dirty="0">
                <a:solidFill>
                  <a:srgbClr val="3736E5"/>
                </a:solidFill>
              </a:rPr>
              <a:t>: </a:t>
            </a:r>
            <a:r>
              <a:rPr lang="pt-BR" sz="2400" dirty="0" err="1">
                <a:solidFill>
                  <a:srgbClr val="3736E5"/>
                </a:solidFill>
              </a:rPr>
              <a:t>lang</a:t>
            </a:r>
            <a:r>
              <a:rPr lang="pt-BR" sz="2400" dirty="0">
                <a:solidFill>
                  <a:srgbClr val="3736E5"/>
                </a:solidFill>
              </a:rPr>
              <a:t>, </a:t>
            </a:r>
            <a:r>
              <a:rPr lang="pt-BR" sz="2400" dirty="0" err="1">
                <a:solidFill>
                  <a:srgbClr val="3736E5"/>
                </a:solidFill>
              </a:rPr>
              <a:t>version</a:t>
            </a:r>
            <a:r>
              <a:rPr lang="pt-BR" sz="2400" dirty="0">
                <a:solidFill>
                  <a:srgbClr val="3736E5"/>
                </a:solidFill>
              </a:rPr>
              <a:t>: { </a:t>
            </a:r>
            <a:r>
              <a:rPr lang="pt-BR" sz="2400" dirty="0" err="1">
                <a:solidFill>
                  <a:srgbClr val="3736E5"/>
                </a:solidFill>
              </a:rPr>
              <a:t>last</a:t>
            </a:r>
            <a:r>
              <a:rPr lang="pt-BR" sz="2400" dirty="0">
                <a:solidFill>
                  <a:srgbClr val="3736E5"/>
                </a:solidFill>
              </a:rPr>
              <a:t>: </a:t>
            </a:r>
            <a:r>
              <a:rPr lang="pt-BR" sz="2400" dirty="0" err="1">
                <a:solidFill>
                  <a:srgbClr val="3736E5"/>
                </a:solidFill>
              </a:rPr>
              <a:t>currentVer</a:t>
            </a:r>
            <a:r>
              <a:rPr lang="pt-BR" sz="2400" dirty="0">
                <a:solidFill>
                  <a:srgbClr val="3736E5"/>
                </a:solidFill>
              </a:rPr>
              <a:t> } }</a:t>
            </a:r>
            <a:r>
              <a:rPr lang="pt-BR" sz="2800" dirty="0">
                <a:solidFill>
                  <a:srgbClr val="3736E5"/>
                </a:solidFill>
              </a:rPr>
              <a:t> </a:t>
            </a:r>
            <a:r>
              <a:rPr lang="pt-BR" sz="2400" dirty="0" err="1">
                <a:solidFill>
                  <a:srgbClr val="3736E5"/>
                </a:solidFill>
              </a:rPr>
              <a:t>of</a:t>
            </a:r>
            <a:r>
              <a:rPr lang="pt-BR" dirty="0">
                <a:solidFill>
                  <a:srgbClr val="3736E5"/>
                </a:solidFill>
              </a:rPr>
              <a:t> </a:t>
            </a:r>
            <a:r>
              <a:rPr lang="pt-BR" dirty="0" err="1"/>
              <a:t>languages</a:t>
            </a:r>
            <a:r>
              <a:rPr lang="pt-BR" dirty="0"/>
              <a:t>) {</a:t>
            </a:r>
          </a:p>
          <a:p>
            <a:r>
              <a:rPr lang="pt-BR" dirty="0" smtClean="0"/>
              <a:t>  </a:t>
            </a:r>
            <a:r>
              <a:rPr lang="pt-BR" dirty="0" err="1" smtClean="0"/>
              <a:t>console.log</a:t>
            </a:r>
            <a:r>
              <a:rPr lang="pt-BR" dirty="0" smtClean="0"/>
              <a:t>(</a:t>
            </a:r>
            <a:r>
              <a:rPr lang="pt-BR" dirty="0" err="1" smtClean="0"/>
              <a:t>lang</a:t>
            </a:r>
            <a:r>
              <a:rPr lang="pt-BR" dirty="0" smtClean="0"/>
              <a:t>+ ‘ </a:t>
            </a:r>
            <a:r>
              <a:rPr lang="pt-BR" dirty="0" err="1" smtClean="0"/>
              <a:t>current</a:t>
            </a:r>
            <a:r>
              <a:rPr lang="pt-BR" dirty="0" smtClean="0"/>
              <a:t> </a:t>
            </a:r>
            <a:r>
              <a:rPr lang="pt-BR" dirty="0" err="1" smtClean="0"/>
              <a:t>version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: ‘ + </a:t>
            </a:r>
            <a:r>
              <a:rPr lang="pt-BR" dirty="0" err="1" smtClean="0"/>
              <a:t>currentVer</a:t>
            </a:r>
            <a:r>
              <a:rPr lang="pt-BR" dirty="0" smtClean="0"/>
              <a:t>);</a:t>
            </a:r>
          </a:p>
          <a:p>
            <a:r>
              <a:rPr lang="pt-BR" dirty="0" smtClean="0"/>
              <a:t>}</a:t>
            </a:r>
            <a:endParaRPr lang="pt-BR" dirty="0"/>
          </a:p>
          <a:p>
            <a:endParaRPr lang="pt-BR" dirty="0"/>
          </a:p>
          <a:p>
            <a:r>
              <a:rPr lang="en-US" dirty="0" smtClean="0">
                <a:solidFill>
                  <a:srgbClr val="00CC99"/>
                </a:solidFill>
              </a:rPr>
              <a:t>//</a:t>
            </a:r>
            <a:r>
              <a:rPr lang="en-US" dirty="0" err="1" smtClean="0">
                <a:solidFill>
                  <a:srgbClr val="00CC99"/>
                </a:solidFill>
              </a:rPr>
              <a:t>Javascript</a:t>
            </a:r>
            <a:r>
              <a:rPr lang="en-US" dirty="0" smtClean="0">
                <a:solidFill>
                  <a:srgbClr val="00CC99"/>
                </a:solidFill>
              </a:rPr>
              <a:t> current version is: 6</a:t>
            </a:r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6009624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smtClean="0"/>
              <a:t>Hands-on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9600" y="1600200"/>
            <a:ext cx="7924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2400" dirty="0" err="1" smtClean="0"/>
              <a:t>onSwapSquares</a:t>
            </a:r>
            <a:r>
              <a:rPr lang="en-US" sz="2400" dirty="0" smtClean="0"/>
              <a:t> </a:t>
            </a:r>
          </a:p>
          <a:p>
            <a:pPr>
              <a:buFont typeface="Arial"/>
              <a:buChar char="•"/>
            </a:pPr>
            <a:r>
              <a:rPr lang="en-US" sz="2400" dirty="0" err="1" smtClean="0"/>
              <a:t>onSquareClicked</a:t>
            </a:r>
            <a:endParaRPr lang="en-US" sz="2400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69528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smtClean="0"/>
              <a:t>ES2016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9600" y="1600200"/>
            <a:ext cx="7924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2400" dirty="0" smtClean="0"/>
              <a:t>From now on we will get a small releases.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New features include:</a:t>
            </a:r>
          </a:p>
          <a:p>
            <a:pPr lvl="1">
              <a:buFont typeface="Arial"/>
              <a:buChar char="•"/>
            </a:pPr>
            <a:r>
              <a:rPr lang="en-US" sz="2000" dirty="0" err="1" smtClean="0"/>
              <a:t>Array.prototype.includes</a:t>
            </a:r>
            <a:r>
              <a:rPr lang="en-US" sz="2000" dirty="0" smtClean="0"/>
              <a:t>(value : any) : </a:t>
            </a:r>
            <a:r>
              <a:rPr lang="en-US" sz="2000" dirty="0" err="1" smtClean="0"/>
              <a:t>boolean</a:t>
            </a:r>
            <a:endParaRPr lang="en-US" sz="2000" dirty="0" smtClean="0"/>
          </a:p>
          <a:p>
            <a:pPr lvl="1">
              <a:buFont typeface="Arial"/>
              <a:buChar char="•"/>
            </a:pPr>
            <a:r>
              <a:rPr lang="en-US" sz="2000" dirty="0" smtClean="0"/>
              <a:t>exponentiation operator (**)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33528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</a:rPr>
              <a:t>ES5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219200" y="3886200"/>
            <a:ext cx="2743200" cy="400110"/>
          </a:xfrm>
          <a:prstGeom prst="rect">
            <a:avLst/>
          </a:prstGeom>
          <a:solidFill>
            <a:schemeClr val="tx1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>
              <a:defRPr sz="20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</a:lstStyle>
          <a:p>
            <a:r>
              <a:rPr lang="en-US" dirty="0"/>
              <a:t> </a:t>
            </a:r>
            <a:r>
              <a:rPr lang="en-US" dirty="0" err="1"/>
              <a:t>Math.pow</a:t>
            </a:r>
            <a:r>
              <a:rPr lang="en-US" dirty="0"/>
              <a:t>(x, y)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48006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</a:rPr>
              <a:t>ES2015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219200" y="5410200"/>
            <a:ext cx="2895600" cy="400110"/>
          </a:xfrm>
          <a:prstGeom prst="rect">
            <a:avLst/>
          </a:prstGeom>
          <a:solidFill>
            <a:schemeClr val="tx1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>
              <a:defRPr sz="20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</a:lstStyle>
          <a:p>
            <a:r>
              <a:rPr lang="es-ES_tradnl" dirty="0"/>
              <a:t>x ** y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3740324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69875"/>
            <a:ext cx="8194675" cy="1298575"/>
          </a:xfrm>
        </p:spPr>
        <p:txBody>
          <a:bodyPr/>
          <a:lstStyle/>
          <a:p>
            <a:pPr>
              <a:defRPr/>
            </a:pPr>
            <a:endParaRPr lang="en-US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733550"/>
            <a:ext cx="8194675" cy="4402138"/>
          </a:xfrm>
        </p:spPr>
        <p:txBody>
          <a:bodyPr lIns="0" tIns="0" rIns="0" bIns="0" anchor="ctr"/>
          <a:lstStyle/>
          <a:p>
            <a:pPr marL="0" indent="0" algn="ctr">
              <a:defRPr/>
            </a:pPr>
            <a:endParaRPr lang="en-US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814638" y="765175"/>
            <a:ext cx="4043362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rt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400">
                <a:solidFill>
                  <a:srgbClr val="000000"/>
                </a:solidFill>
                <a:latin typeface="Open Sans Light" charset="0"/>
                <a:cs typeface="Open Sans Light" charset="0"/>
              </a:rPr>
              <a:t>THANK YOU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132138" y="2925763"/>
            <a:ext cx="3040062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rt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Open Sans" charset="0"/>
                <a:cs typeface="Open Sans" charset="0"/>
              </a:rPr>
              <a:t>Ziv Rosenzweig</a:t>
            </a:r>
          </a:p>
          <a:p>
            <a:pPr rt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Open Sans Light" charset="0"/>
                <a:cs typeface="Open Sans Light" charset="0"/>
              </a:rPr>
              <a:t>Email: </a:t>
            </a:r>
            <a:r>
              <a:rPr lang="en-US" sz="2000" dirty="0">
                <a:solidFill>
                  <a:srgbClr val="CCCCFF"/>
                </a:solidFill>
                <a:latin typeface="Open Sans Light" charset="0"/>
                <a:cs typeface="Open Sans Light" charset="0"/>
                <a:hlinkClick r:id="rId4"/>
              </a:rPr>
              <a:t>ziv</a:t>
            </a:r>
            <a:r>
              <a:rPr lang="en-US" sz="2000" smtClean="0">
                <a:solidFill>
                  <a:srgbClr val="CCCCFF"/>
                </a:solidFill>
                <a:latin typeface="Open Sans Light" charset="0"/>
                <a:cs typeface="Open Sans Light" charset="0"/>
                <a:hlinkClick r:id="rId4"/>
              </a:rPr>
              <a:t>@tikalk.com</a:t>
            </a:r>
            <a:endParaRPr lang="en-US" sz="2000" dirty="0">
              <a:solidFill>
                <a:srgbClr val="CCCCFF"/>
              </a:solidFill>
              <a:latin typeface="Open Sans Light" charset="0"/>
              <a:cs typeface="Open Sans Light" charset="0"/>
              <a:hlinkClick r:id="rId4"/>
            </a:endParaRPr>
          </a:p>
          <a:p>
            <a:pPr rt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Open Sans Light" charset="0"/>
                <a:cs typeface="Open Sans Light" charset="0"/>
              </a:rPr>
              <a:t>Tel: +972-52-8814271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smtClean="0"/>
              <a:t>Slide game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68313" y="1773238"/>
            <a:ext cx="8370887" cy="409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t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Game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ES5.1 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  <p:pic>
        <p:nvPicPr>
          <p:cNvPr id="2" name="Picture 1" descr="Screen Shot 2016-06-06 at 11.27.3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951" y="1828800"/>
            <a:ext cx="6676663" cy="39552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67000" y="5943600"/>
            <a:ext cx="5749215" cy="800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latin typeface="Times New Roman" charset="0"/>
              </a:rPr>
              <a:t>git</a:t>
            </a:r>
            <a:r>
              <a:rPr lang="en-US" sz="2000" dirty="0">
                <a:solidFill>
                  <a:srgbClr val="FFFFFF"/>
                </a:solidFill>
                <a:latin typeface="Times New Roman" charset="0"/>
              </a:rPr>
              <a:t> clone https://</a:t>
            </a:r>
            <a:r>
              <a:rPr lang="en-US" sz="2000" dirty="0" err="1">
                <a:solidFill>
                  <a:srgbClr val="FFFFFF"/>
                </a:solidFill>
                <a:latin typeface="Times New Roman" charset="0"/>
              </a:rPr>
              <a:t>github.com</a:t>
            </a:r>
            <a:r>
              <a:rPr lang="en-US" sz="2000" dirty="0">
                <a:solidFill>
                  <a:srgbClr val="FFFFFF"/>
                </a:solidFill>
                <a:latin typeface="Times New Roman" charset="0"/>
              </a:rPr>
              <a:t>/</a:t>
            </a:r>
            <a:r>
              <a:rPr lang="en-US" sz="2000" dirty="0" err="1">
                <a:solidFill>
                  <a:srgbClr val="FFFFFF"/>
                </a:solidFill>
                <a:latin typeface="Times New Roman" charset="0"/>
              </a:rPr>
              <a:t>zivr</a:t>
            </a:r>
            <a:r>
              <a:rPr lang="en-US" sz="2000" dirty="0">
                <a:solidFill>
                  <a:srgbClr val="FFFFFF"/>
                </a:solidFill>
                <a:latin typeface="Times New Roman" charset="0"/>
              </a:rPr>
              <a:t>/ES2015Workshop.git</a:t>
            </a:r>
            <a:endParaRPr lang="en-US" sz="2000" dirty="0" smtClean="0">
              <a:solidFill>
                <a:srgbClr val="FFFFFF"/>
              </a:solidFill>
              <a:latin typeface="Times New Roman" charset="0"/>
            </a:endParaRPr>
          </a:p>
          <a:p>
            <a:pPr eaLnBrk="0" hangingPunct="0">
              <a:spcBef>
                <a:spcPct val="300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git</a:t>
            </a:r>
            <a:r>
              <a:rPr lang="en-US" sz="2000" dirty="0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 checkout </a:t>
            </a:r>
            <a:r>
              <a:rPr lang="en-US" sz="2000" dirty="0" smtClean="0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ES5.1</a:t>
            </a:r>
            <a:endParaRPr lang="en-US" sz="2000" dirty="0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6165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/>
              <a:t>Immediately Invoked Function Expression (IIFE)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3000" y="19812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</a:rPr>
              <a:t>ES5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219200" y="2514600"/>
            <a:ext cx="4495800" cy="1066800"/>
          </a:xfrm>
          <a:prstGeom prst="rect">
            <a:avLst/>
          </a:prstGeom>
          <a:solidFill>
            <a:schemeClr val="tx2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0000" tIns="46800" rIns="90000" bIns="46800" anchor="t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</a:rPr>
              <a:t>(function() {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….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})()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9200" y="3653135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</a:rPr>
              <a:t>ES2015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219200" y="4267200"/>
            <a:ext cx="2895600" cy="1143000"/>
          </a:xfrm>
          <a:prstGeom prst="rect">
            <a:avLst/>
          </a:prstGeom>
          <a:solidFill>
            <a:schemeClr val="tx2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0000" tIns="46800" rIns="90000" bIns="46800" anchor="t"/>
          <a:lstStyle>
            <a:defPPr>
              <a:defRPr lang="en-GB"/>
            </a:defPPr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is-IS" dirty="0"/>
              <a:t>{</a:t>
            </a:r>
          </a:p>
          <a:p>
            <a:r>
              <a:rPr lang="is-IS" dirty="0"/>
              <a:t>....</a:t>
            </a:r>
          </a:p>
          <a:p>
            <a:r>
              <a:rPr lang="is-IS" dirty="0"/>
              <a:t>}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845136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smtClean="0"/>
              <a:t>Hands-on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9600" y="1600200"/>
            <a:ext cx="7924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2400" dirty="0" smtClean="0"/>
              <a:t>Change HTML script code to use ES2015 IIFE</a:t>
            </a:r>
          </a:p>
          <a:p>
            <a:pPr>
              <a:buFont typeface="Arial"/>
              <a:buChar char="•"/>
            </a:pPr>
            <a:endParaRPr lang="en-US" sz="24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795270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547813" y="549275"/>
            <a:ext cx="81375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smtClean="0"/>
              <a:t>New keywords - let</a:t>
            </a:r>
            <a:endParaRPr lang="en-US" sz="4000" dirty="0">
              <a:latin typeface="Open Sans Light" charset="0"/>
              <a:cs typeface="Open Sans Ligh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0350"/>
            <a:ext cx="7477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9600" y="1600200"/>
            <a:ext cx="7924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2400" dirty="0" smtClean="0"/>
              <a:t>The </a:t>
            </a:r>
            <a:r>
              <a:rPr lang="en-US" sz="2400" dirty="0">
                <a:solidFill>
                  <a:srgbClr val="0000FF"/>
                </a:solidFill>
              </a:rPr>
              <a:t>let </a:t>
            </a:r>
            <a:r>
              <a:rPr lang="en-US" sz="2400" dirty="0"/>
              <a:t>statement declares a block scope local variable, optionally initializing it to a value.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doesn’t matter if you defined the variable at the beginning or the end of the block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3352800"/>
            <a:ext cx="4267200" cy="2743200"/>
          </a:xfrm>
          <a:prstGeom prst="rect">
            <a:avLst/>
          </a:prstGeom>
          <a:solidFill>
            <a:schemeClr val="tx2"/>
          </a:solidFill>
          <a:ln/>
          <a:effectLst>
            <a:outerShdw blurRad="40000" dist="23000" dir="5400000" sx="103000" sy="103000" rotWithShape="0">
              <a:schemeClr val="accent2">
                <a:lumMod val="50000"/>
                <a:alpha val="35000"/>
              </a:scheme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0000" tIns="46800" rIns="90000" bIns="46800" anchor="t"/>
          <a:lstStyle>
            <a:defPPr>
              <a:defRPr lang="en-GB"/>
            </a:defPPr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bg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dirty="0"/>
              <a:t>function foo() {</a:t>
            </a:r>
          </a:p>
          <a:p>
            <a:r>
              <a:rPr lang="en-US" dirty="0"/>
              <a:t>  </a:t>
            </a:r>
            <a:r>
              <a:rPr lang="en-US" sz="2400" dirty="0">
                <a:solidFill>
                  <a:schemeClr val="accent2"/>
                </a:solidFill>
              </a:rPr>
              <a:t>let</a:t>
            </a:r>
            <a:r>
              <a:rPr lang="en-US" sz="2400" dirty="0"/>
              <a:t> </a:t>
            </a:r>
            <a:r>
              <a:rPr lang="en-US" dirty="0"/>
              <a:t>x = 1;</a:t>
            </a:r>
          </a:p>
          <a:p>
            <a:r>
              <a:rPr lang="en-US" dirty="0"/>
              <a:t>  if (true) {</a:t>
            </a:r>
          </a:p>
          <a:p>
            <a:r>
              <a:rPr lang="en-US" dirty="0"/>
              <a:t>    </a:t>
            </a:r>
            <a:r>
              <a:rPr lang="en-US" sz="2800" dirty="0">
                <a:solidFill>
                  <a:srgbClr val="3333CC"/>
                </a:solidFill>
              </a:rPr>
              <a:t>let</a:t>
            </a:r>
            <a:r>
              <a:rPr lang="en-US" sz="2800" dirty="0"/>
              <a:t> </a:t>
            </a:r>
            <a:r>
              <a:rPr lang="en-US" dirty="0"/>
              <a:t>x = 2;  </a:t>
            </a:r>
            <a:r>
              <a:rPr lang="en-US" dirty="0">
                <a:solidFill>
                  <a:srgbClr val="009973"/>
                </a:solidFill>
              </a:rPr>
              <a:t>// different variable</a:t>
            </a:r>
          </a:p>
          <a:p>
            <a:r>
              <a:rPr lang="en-US" dirty="0"/>
              <a:t>    </a:t>
            </a:r>
            <a:r>
              <a:rPr lang="en-US" dirty="0" err="1"/>
              <a:t>console.log</a:t>
            </a:r>
            <a:r>
              <a:rPr lang="en-US" dirty="0"/>
              <a:t>(x);  </a:t>
            </a:r>
            <a:r>
              <a:rPr lang="en-US" dirty="0">
                <a:solidFill>
                  <a:srgbClr val="009973"/>
                </a:solidFill>
              </a:rPr>
              <a:t>// 2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dirty="0" err="1"/>
              <a:t>console.log</a:t>
            </a:r>
            <a:r>
              <a:rPr lang="en-US" dirty="0"/>
              <a:t>(x);  </a:t>
            </a:r>
            <a:r>
              <a:rPr lang="en-US" dirty="0">
                <a:solidFill>
                  <a:srgbClr val="009973"/>
                </a:solidFill>
              </a:rPr>
              <a:t>// 1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001000" y="5867400"/>
            <a:ext cx="1143000" cy="972512"/>
            <a:chOff x="7086600" y="5257800"/>
            <a:chExt cx="1828800" cy="160020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257800"/>
              <a:ext cx="1828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13" y="5943600"/>
              <a:ext cx="13716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61271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Arial"/>
      </a:majorFont>
      <a:minorFont>
        <a:latin typeface="Calibri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Calibri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Calibri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Times New Roman"/>
      </a:majorFont>
      <a:minorFont>
        <a:latin typeface="Calibri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4572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4572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167251</TotalTime>
  <Words>5117</Words>
  <Application>Microsoft Macintosh PowerPoint</Application>
  <PresentationFormat>On-screen Show (4:3)</PresentationFormat>
  <Paragraphs>792</Paragraphs>
  <Slides>58</Slides>
  <Notes>58</Notes>
  <HiddenSlides>6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  <vt:variant>
        <vt:lpstr>Custom Shows</vt:lpstr>
      </vt:variant>
      <vt:variant>
        <vt:i4>2</vt:i4>
      </vt:variant>
    </vt:vector>
  </HeadingPairs>
  <TitlesOfParts>
    <vt:vector size="62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</vt:lpstr>
      <vt:lpstr>Body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</dc:creator>
  <cp:lastModifiedBy>GE</cp:lastModifiedBy>
  <cp:revision>347</cp:revision>
  <cp:lastPrinted>1601-01-01T00:00:00Z</cp:lastPrinted>
  <dcterms:created xsi:type="dcterms:W3CDTF">2013-05-26T07:05:39Z</dcterms:created>
  <dcterms:modified xsi:type="dcterms:W3CDTF">2016-07-14T06:39:19Z</dcterms:modified>
</cp:coreProperties>
</file>