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63" r:id="rId9"/>
    <p:sldId id="264" r:id="rId10"/>
    <p:sldId id="265" r:id="rId11"/>
    <p:sldId id="266" r:id="rId12"/>
    <p:sldId id="267" r:id="rId13"/>
    <p:sldId id="284" r:id="rId14"/>
    <p:sldId id="286" r:id="rId15"/>
    <p:sldId id="287" r:id="rId16"/>
    <p:sldId id="296" r:id="rId17"/>
    <p:sldId id="297" r:id="rId18"/>
    <p:sldId id="288" r:id="rId19"/>
    <p:sldId id="271" r:id="rId20"/>
    <p:sldId id="291" r:id="rId21"/>
    <p:sldId id="274" r:id="rId22"/>
    <p:sldId id="292" r:id="rId23"/>
    <p:sldId id="276" r:id="rId24"/>
    <p:sldId id="277" r:id="rId25"/>
    <p:sldId id="283" r:id="rId26"/>
    <p:sldId id="278" r:id="rId27"/>
    <p:sldId id="293" r:id="rId28"/>
    <p:sldId id="300" r:id="rId29"/>
    <p:sldId id="301" r:id="rId30"/>
    <p:sldId id="279" r:id="rId31"/>
    <p:sldId id="280" r:id="rId32"/>
    <p:sldId id="281" r:id="rId33"/>
    <p:sldId id="298" r:id="rId34"/>
    <p:sldId id="302" r:id="rId3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08" autoAdjust="0"/>
    <p:restoredTop sz="94663"/>
  </p:normalViewPr>
  <p:slideViewPr>
    <p:cSldViewPr>
      <p:cViewPr varScale="1">
        <p:scale>
          <a:sx n="117" d="100"/>
          <a:sy n="117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fld id="{A04A5F5C-E4C8-470C-8880-895BFF7D9A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7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C3B2-8F0F-4571-A66B-2DBE2C3E31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3B54-9C39-44AE-83A9-5C7A29572BC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6BFA3-0267-4301-8574-512FC14712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כותרת וטבל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בלה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9F19C-3213-4929-AA05-7CEC328F63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1CB69-D031-4AF6-A599-A8FD8DE7AF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EA8-4E06-4E97-B999-0E5EE586230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35DA1-832B-43A5-8D51-655046E621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9DA4-A321-4983-BF0B-5D1B98A96B5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DE4D-35EF-4B86-8707-1BCB8D7A5C6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49CF-4BDE-406B-81DC-D47B82397F7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0BEE-032B-4C7F-AD92-ACAD4BFB418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D7774-6A06-4E11-9A06-FE6019960A4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06C72-E676-4603-BD9B-F5C8B2DE923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fld id="{7582CA76-036C-4908-908C-7D7E970306B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ebcourse.cs.technion.ac.il/236360/Winter2015-2016/ho/WCFiles/Winter0708_regexp_operators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flex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ניתוח לקסיקלי וכלי </a:t>
            </a: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Lex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5445125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he-IL" sz="2000" dirty="0"/>
              <a:t>עודכן סמסטר אביב </a:t>
            </a:r>
            <a:r>
              <a:rPr lang="en-US" sz="2000" dirty="0"/>
              <a:t>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המנתח הלקסיקלי ותכונות סמנטיות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400" dirty="0"/>
              <a:t>הלקסמות אינן עוברות הלאה לשלבים הבאים בניתוח, אלא רק האסימונים שנוצרו מהן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dirty="0"/>
              <a:t>המנתח התחבירי אינו  צריך את הלקסמות.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000" dirty="0"/>
              <a:t>המנתח הסמנטי כן צריך מידע עליהן: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1800" dirty="0"/>
              <a:t>האם קיים משתנה ששמו </a:t>
            </a:r>
            <a:r>
              <a:rPr lang="en-US" sz="1800" dirty="0"/>
              <a:t>x</a:t>
            </a:r>
            <a:r>
              <a:rPr lang="he-IL" sz="1800" dirty="0"/>
              <a:t>?</a:t>
            </a:r>
          </a:p>
          <a:p>
            <a:pPr lvl="2" eaLnBrk="1" hangingPunct="1">
              <a:lnSpc>
                <a:spcPct val="90000"/>
              </a:lnSpc>
            </a:pPr>
            <a:r>
              <a:rPr lang="he-IL" sz="1800" dirty="0"/>
              <a:t>מה הטיפוס שלו?</a:t>
            </a:r>
          </a:p>
          <a:p>
            <a:pPr lvl="2" eaLnBrk="1" hangingPunct="1">
              <a:lnSpc>
                <a:spcPct val="90000"/>
              </a:lnSpc>
            </a:pPr>
            <a:endParaRPr lang="he-IL" sz="1800" dirty="0"/>
          </a:p>
          <a:p>
            <a:pPr eaLnBrk="1" hangingPunct="1">
              <a:lnSpc>
                <a:spcPct val="90000"/>
              </a:lnSpc>
            </a:pPr>
            <a:r>
              <a:rPr lang="he-IL" sz="2400" dirty="0"/>
              <a:t>לטובת העברת המידע על הלקסמות, המנתח הלקסיקלי מחשב לכל אסימון תכונות סמנטיות: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id {name = “x”}</a:t>
            </a:r>
            <a:endParaRPr lang="he-IL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 {type = “+”}</a:t>
            </a:r>
            <a:endParaRPr lang="he-IL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he-IL" sz="2400" dirty="0"/>
              <a:t>התכונות הסמנטיות ידונו בהרחבה בהמשך.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כלי </a:t>
            </a:r>
            <a:r>
              <a:rPr lang="en-US"/>
              <a:t>Lex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81100"/>
          </a:xfrm>
        </p:spPr>
        <p:txBody>
          <a:bodyPr/>
          <a:lstStyle/>
          <a:p>
            <a:pPr eaLnBrk="1" hangingPunct="1"/>
            <a:r>
              <a:rPr lang="he-IL"/>
              <a:t>כלי </a:t>
            </a:r>
            <a:r>
              <a:rPr lang="he-IL" u="sng"/>
              <a:t>לייצור</a:t>
            </a:r>
            <a:r>
              <a:rPr lang="he-IL"/>
              <a:t> מנתחים לקסיקליים.</a:t>
            </a:r>
          </a:p>
          <a:p>
            <a:pPr eaLnBrk="1" hangingPunct="1"/>
            <a:r>
              <a:rPr lang="he-IL"/>
              <a:t>צורת הפעלה: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3068638"/>
            <a:ext cx="8135937" cy="1549400"/>
            <a:chOff x="158" y="2024"/>
            <a:chExt cx="5125" cy="976"/>
          </a:xfrm>
        </p:grpSpPr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4558" y="2024"/>
              <a:ext cx="725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2400"/>
                <a:t>הגדרת מנתח לקסיקלי</a:t>
              </a:r>
            </a:p>
            <a:p>
              <a:pPr algn="ctr">
                <a:spcBef>
                  <a:spcPct val="50000"/>
                </a:spcBef>
              </a:pPr>
              <a:r>
                <a:rPr lang="he-IL" sz="1400"/>
                <a:t>(קובץ טקסט)</a:t>
              </a:r>
              <a:endParaRPr lang="en-US" sz="1400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3560" y="2024"/>
              <a:ext cx="77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lex</a:t>
              </a: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2336" y="2069"/>
              <a:ext cx="952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2400"/>
                <a:t>קוד של המנתח</a:t>
              </a:r>
            </a:p>
            <a:p>
              <a:pPr algn="ctr">
                <a:spcBef>
                  <a:spcPct val="50000"/>
                </a:spcBef>
              </a:pPr>
              <a:endParaRPr lang="he-IL" sz="1400"/>
            </a:p>
            <a:p>
              <a:pPr algn="ctr">
                <a:spcBef>
                  <a:spcPct val="50000"/>
                </a:spcBef>
              </a:pPr>
              <a:r>
                <a:rPr lang="he-IL" sz="1400"/>
                <a:t>(</a:t>
              </a:r>
              <a:r>
                <a:rPr lang="en-US" sz="1400"/>
                <a:t>lex.yy.c</a:t>
              </a:r>
              <a:r>
                <a:rPr lang="he-IL" sz="1400"/>
                <a:t>)</a:t>
              </a:r>
              <a:endParaRPr lang="en-US" sz="1400"/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158" y="2069"/>
              <a:ext cx="72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2400"/>
                <a:t>מנתח לקסיקלי</a:t>
              </a:r>
              <a:endParaRPr lang="en-US" sz="2400"/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 flipH="1">
              <a:off x="4377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3" name="Line 10"/>
            <p:cNvSpPr>
              <a:spLocks noChangeShapeType="1"/>
            </p:cNvSpPr>
            <p:nvPr/>
          </p:nvSpPr>
          <p:spPr bwMode="auto">
            <a:xfrm flipH="1">
              <a:off x="3198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H="1">
              <a:off x="2109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1292" y="2024"/>
              <a:ext cx="77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gcc</a:t>
              </a: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flipH="1">
              <a:off x="884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11188" y="5013325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he-IL" sz="3200" dirty="0"/>
              <a:t>בקורס נעבוד עם כלי תואם הנקרא </a:t>
            </a:r>
            <a:r>
              <a:rPr lang="en-US" sz="3200" dirty="0"/>
              <a:t>Flex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בניית מנתח לקסיקלי בעזרת </a:t>
            </a:r>
            <a:r>
              <a:rPr lang="en-US"/>
              <a:t>Lex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24175"/>
            <a:ext cx="8229600" cy="3313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e-IL" dirty="0">
                <a:solidFill>
                  <a:srgbClr val="FF0000"/>
                </a:solidFill>
              </a:rPr>
              <a:t>1)עריכת קובץ הגדרת המנתח (</a:t>
            </a:r>
            <a:r>
              <a:rPr lang="en-US" dirty="0" err="1">
                <a:solidFill>
                  <a:srgbClr val="FF0000"/>
                </a:solidFill>
              </a:rPr>
              <a:t>source.lex</a:t>
            </a:r>
            <a:r>
              <a:rPr lang="he-IL" dirty="0">
                <a:solidFill>
                  <a:srgbClr val="FF0000"/>
                </a:solidFill>
              </a:rPr>
              <a:t>) בקובץ טקסט.</a:t>
            </a:r>
          </a:p>
          <a:p>
            <a:pPr eaLnBrk="1" hangingPunct="1">
              <a:buFontTx/>
              <a:buNone/>
            </a:pPr>
            <a:r>
              <a:rPr lang="he-IL" dirty="0">
                <a:solidFill>
                  <a:srgbClr val="00B050"/>
                </a:solidFill>
              </a:rPr>
              <a:t>2)הרצת הפקודה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source.lex</a:t>
            </a:r>
            <a:endParaRPr lang="he-IL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he-IL" dirty="0">
                <a:solidFill>
                  <a:srgbClr val="0070C0"/>
                </a:solidFill>
              </a:rPr>
              <a:t>הפלט המתקבל: קובץ 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he-IL" dirty="0">
                <a:solidFill>
                  <a:srgbClr val="0070C0"/>
                </a:solidFill>
              </a:rPr>
              <a:t> בשם </a:t>
            </a:r>
            <a:r>
              <a:rPr lang="en-US" dirty="0" err="1">
                <a:solidFill>
                  <a:srgbClr val="0070C0"/>
                </a:solidFill>
              </a:rPr>
              <a:t>lex.yy.c</a:t>
            </a:r>
            <a:endParaRPr lang="he-IL" dirty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he-IL" dirty="0">
                <a:solidFill>
                  <a:srgbClr val="7030A0"/>
                </a:solidFill>
              </a:rPr>
              <a:t>3)הרצת הפקודה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lex.yy.c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he-IL" dirty="0">
                <a:solidFill>
                  <a:srgbClr val="7030A0"/>
                </a:solidFill>
              </a:rPr>
              <a:t>לטובת ייצור  קובץ ההרצה.</a:t>
            </a:r>
            <a:endParaRPr lang="en-US" dirty="0">
              <a:solidFill>
                <a:srgbClr val="7030A0"/>
              </a:solidFill>
            </a:endParaRPr>
          </a:p>
          <a:p>
            <a:pPr eaLnBrk="1" hangingPunct="1"/>
            <a:endParaRPr lang="en-US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763713" y="1628775"/>
            <a:ext cx="5903912" cy="831850"/>
            <a:chOff x="158" y="2024"/>
            <a:chExt cx="5125" cy="726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4558" y="2024"/>
              <a:ext cx="725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1600">
                  <a:solidFill>
                    <a:srgbClr val="FF0000"/>
                  </a:solidFill>
                </a:rPr>
                <a:t>הגדרת מנתח לקסיקלי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560" y="2024"/>
              <a:ext cx="77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00B050"/>
                  </a:solidFill>
                </a:rPr>
                <a:t>lex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336" y="2069"/>
              <a:ext cx="952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1600">
                  <a:solidFill>
                    <a:srgbClr val="0070C0"/>
                  </a:solidFill>
                </a:rPr>
                <a:t>קוד של המנתח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58" y="2069"/>
              <a:ext cx="725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sz="1600"/>
                <a:t>מנתח לקסיקלי</a:t>
              </a:r>
              <a:endParaRPr lang="en-US" sz="1600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4377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3198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H="1">
              <a:off x="2109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292" y="2024"/>
              <a:ext cx="771" cy="6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7030A0"/>
                  </a:solidFill>
                </a:rPr>
                <a:t>gcc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884" y="234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מבנה קובץ הגדרות המנתח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/>
              <a:t>קובץ הגדרות הוא קובץ טקסט המורכב משלושה חלקים המופרדים בעזרת שורות המכילות "%%" בלבד: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he-IL" dirty="0">
              <a:latin typeface="Courier New" pitchFamily="49" charset="0"/>
              <a:cs typeface="Courier New" pitchFamily="49" charset="0"/>
            </a:endParaRP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Definition section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he-IL" dirty="0"/>
              <a:t> %%</a:t>
            </a:r>
            <a:endParaRPr lang="en-US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Rules section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he-IL" dirty="0"/>
              <a:t> %%</a:t>
            </a:r>
            <a:endParaRPr lang="en-US" dirty="0"/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 code section</a:t>
            </a:r>
            <a:r>
              <a:rPr lang="he-IL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he-IL"/>
              <a:t>דוגמה למבנה קובץ הגדרות המנתח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666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295079" y="4149725"/>
            <a:ext cx="6838950" cy="270827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17412" name="AutoShape 5"/>
          <p:cNvSpPr>
            <a:spLocks/>
          </p:cNvSpPr>
          <p:nvPr/>
        </p:nvSpPr>
        <p:spPr bwMode="auto">
          <a:xfrm>
            <a:off x="2007741" y="1052513"/>
            <a:ext cx="215900" cy="2736850"/>
          </a:xfrm>
          <a:prstGeom prst="leftBrace">
            <a:avLst>
              <a:gd name="adj1" fmla="val 105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107504" y="2079625"/>
            <a:ext cx="1860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</a:rPr>
              <a:t>Definitions</a:t>
            </a:r>
          </a:p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</a:rPr>
              <a:t>section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e-IL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דוגמה למבנה קובץ הגדרות המנתח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2160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70573" y="1052513"/>
            <a:ext cx="6873427" cy="266382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18436" name="AutoShape 5"/>
          <p:cNvSpPr>
            <a:spLocks/>
          </p:cNvSpPr>
          <p:nvPr/>
        </p:nvSpPr>
        <p:spPr bwMode="auto">
          <a:xfrm>
            <a:off x="1983235" y="3716338"/>
            <a:ext cx="215900" cy="1873250"/>
          </a:xfrm>
          <a:prstGeom prst="leftBrace">
            <a:avLst>
              <a:gd name="adj1" fmla="val 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-60673" y="4293096"/>
            <a:ext cx="218440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</a:rPr>
              <a:t>Rules section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2270573" y="5589588"/>
            <a:ext cx="6873427" cy="1268412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e-IL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דוגמה למבנה קובץ הגדרות המנתח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562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2339975" y="1052513"/>
            <a:ext cx="6838950" cy="410527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19460" name="AutoShape 5"/>
          <p:cNvSpPr>
            <a:spLocks/>
          </p:cNvSpPr>
          <p:nvPr/>
        </p:nvSpPr>
        <p:spPr bwMode="auto">
          <a:xfrm>
            <a:off x="2052637" y="5445125"/>
            <a:ext cx="215900" cy="1412875"/>
          </a:xfrm>
          <a:prstGeom prst="leftBrace">
            <a:avLst>
              <a:gd name="adj1" fmla="val 545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68312" y="5818188"/>
            <a:ext cx="19065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</a:rPr>
              <a:t>C code section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he-IL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דוגמה למבנה קובץ הגדרות המנתח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546" y="713581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2267968" y="4149725"/>
            <a:ext cx="6876032" cy="270827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44037" name="AutoShape 5"/>
          <p:cNvSpPr>
            <a:spLocks/>
          </p:cNvSpPr>
          <p:nvPr/>
        </p:nvSpPr>
        <p:spPr bwMode="auto">
          <a:xfrm>
            <a:off x="2052068" y="1052513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-66452" y="1052736"/>
            <a:ext cx="22621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e-IL" dirty="0"/>
              <a:t>הגדרות של שפת </a:t>
            </a:r>
            <a:r>
              <a:rPr lang="en-US" dirty="0"/>
              <a:t>C</a:t>
            </a:r>
            <a:r>
              <a:rPr lang="he-IL" dirty="0"/>
              <a:t> -</a:t>
            </a:r>
            <a:endParaRPr lang="en-US" dirty="0"/>
          </a:p>
          <a:p>
            <a:pPr algn="ctr"/>
            <a:r>
              <a:rPr lang="he-IL" dirty="0"/>
              <a:t>קוד זה מועתק כפי שהוא לתחילת קובץ ה-</a:t>
            </a:r>
            <a:r>
              <a:rPr lang="en-US" dirty="0"/>
              <a:t>C</a:t>
            </a:r>
            <a:r>
              <a:rPr lang="he-IL" dirty="0"/>
              <a:t> ש-</a:t>
            </a:r>
            <a:r>
              <a:rPr lang="en-US" dirty="0"/>
              <a:t>flex</a:t>
            </a:r>
            <a:r>
              <a:rPr lang="he-IL" dirty="0"/>
              <a:t> מייצר.</a:t>
            </a:r>
            <a:endParaRPr lang="en-US" dirty="0"/>
          </a:p>
        </p:txBody>
      </p:sp>
      <p:sp>
        <p:nvSpPr>
          <p:cNvPr id="44039" name="AutoShape 7"/>
          <p:cNvSpPr>
            <a:spLocks/>
          </p:cNvSpPr>
          <p:nvPr/>
        </p:nvSpPr>
        <p:spPr bwMode="auto">
          <a:xfrm>
            <a:off x="2051720" y="2492375"/>
            <a:ext cx="215900" cy="431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-180528" y="2348880"/>
            <a:ext cx="2448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he-IL" dirty="0"/>
              <a:t>אופציות השולטות על</a:t>
            </a:r>
          </a:p>
          <a:p>
            <a:pPr algn="ctr"/>
            <a:r>
              <a:rPr lang="he-IL" dirty="0"/>
              <a:t>צורת העבודה של </a:t>
            </a:r>
            <a:r>
              <a:rPr lang="en-US" dirty="0"/>
              <a:t>Flex</a:t>
            </a:r>
          </a:p>
        </p:txBody>
      </p:sp>
      <p:sp>
        <p:nvSpPr>
          <p:cNvPr id="44043" name="AutoShape 11"/>
          <p:cNvSpPr>
            <a:spLocks/>
          </p:cNvSpPr>
          <p:nvPr/>
        </p:nvSpPr>
        <p:spPr bwMode="auto">
          <a:xfrm>
            <a:off x="2005807" y="2997200"/>
            <a:ext cx="261937" cy="647700"/>
          </a:xfrm>
          <a:prstGeom prst="leftBrace">
            <a:avLst>
              <a:gd name="adj1" fmla="val 2060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07504" y="2924944"/>
            <a:ext cx="20891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dirty="0"/>
              <a:t>הגדרת מקרואים (</a:t>
            </a:r>
            <a:r>
              <a:rPr lang="en-US" dirty="0"/>
              <a:t>macros</a:t>
            </a:r>
            <a:r>
              <a:rPr lang="he-IL" dirty="0"/>
              <a:t>)</a:t>
            </a:r>
          </a:p>
          <a:p>
            <a:pPr algn="ctr"/>
            <a:r>
              <a:rPr lang="he-IL" dirty="0"/>
              <a:t>בעזרת ביטויים רגולריים </a:t>
            </a:r>
          </a:p>
          <a:p>
            <a:pPr algn="ctr"/>
            <a:r>
              <a:rPr lang="he-IL" sz="1600" dirty="0"/>
              <a:t>(לשימוש בחלק הבא)</a:t>
            </a:r>
            <a:endParaRPr lang="en-US" dirty="0"/>
          </a:p>
        </p:txBody>
      </p:sp>
      <p:sp>
        <p:nvSpPr>
          <p:cNvPr id="2049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rtl="0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Definitions</a:t>
            </a:r>
            <a:r>
              <a:rPr lang="he-I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7" grpId="1" animBg="1"/>
      <p:bldP spid="44038" grpId="0"/>
      <p:bldP spid="44038" grpId="1"/>
      <p:bldP spid="44039" grpId="0" animBg="1"/>
      <p:bldP spid="44039" grpId="1" animBg="1"/>
      <p:bldP spid="44040" grpId="0"/>
      <p:bldP spid="44040" grpId="1"/>
      <p:bldP spid="44043" grpId="0" animBg="1"/>
      <p:bldP spid="440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ביטויים רגולריים של </a:t>
            </a:r>
            <a:r>
              <a:rPr lang="en-US"/>
              <a:t>Lex</a:t>
            </a:r>
          </a:p>
        </p:txBody>
      </p:sp>
      <p:graphicFrame>
        <p:nvGraphicFramePr>
          <p:cNvPr id="17411" name="Group 3"/>
          <p:cNvGraphicFramePr>
            <a:graphicFrameLocks noGrp="1"/>
          </p:cNvGraphicFramePr>
          <p:nvPr>
            <p:ph idx="1"/>
          </p:nvPr>
        </p:nvGraphicFramePr>
        <p:xfrm>
          <a:off x="323850" y="1671638"/>
          <a:ext cx="8496300" cy="4078224"/>
        </p:xfrm>
        <a:graphic>
          <a:graphicData uri="http://schemas.openxmlformats.org/drawingml/2006/table">
            <a:tbl>
              <a:tblPr rtl="1"/>
              <a:tblGrid>
                <a:gridCol w="223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ביטוי רגולרי של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Lex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ביטוי רגולרי "רגיל"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משמעות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התו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Σ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\ {\n}</a:t>
                      </a:r>
                      <a:endParaRPr kumimoji="0" lang="el-G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כל תו פרט לירידת שורה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[xyz]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[a-z]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x+y+z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a+b+c+…+z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אחד מהתווים שבתוך הסוגריים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r*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r*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מספר כלשהו של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-ים כולל אפס / לא כולל אפס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1116013" y="6021388"/>
            <a:ext cx="6911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 sz="3200" dirty="0"/>
              <a:t>דוגמאות נוספות ניתן למצוא </a:t>
            </a:r>
            <a:r>
              <a:rPr lang="he-IL" sz="3200" dirty="0">
                <a:hlinkClick r:id="rId2"/>
              </a:rPr>
              <a:t>באתר הקורס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מבנה הקומפיילר</a:t>
            </a:r>
            <a:endParaRPr lang="en-US"/>
          </a:p>
        </p:txBody>
      </p:sp>
      <p:sp>
        <p:nvSpPr>
          <p:cNvPr id="3075" name="AutoShape 13"/>
          <p:cNvSpPr>
            <a:spLocks noChangeArrowheads="1"/>
          </p:cNvSpPr>
          <p:nvPr/>
        </p:nvSpPr>
        <p:spPr bwMode="auto">
          <a:xfrm>
            <a:off x="7235825" y="2922588"/>
            <a:ext cx="1512888" cy="792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תכנית </a:t>
            </a:r>
          </a:p>
          <a:p>
            <a:pPr algn="ctr"/>
            <a:r>
              <a:rPr lang="he-IL"/>
              <a:t>בשפת המקור</a:t>
            </a:r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>
            <a:off x="673258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2922588"/>
            <a:ext cx="5832475" cy="792162"/>
            <a:chOff x="567" y="1841"/>
            <a:chExt cx="3674" cy="499"/>
          </a:xfrm>
        </p:grpSpPr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3560" y="1841"/>
              <a:ext cx="6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e-IL"/>
                <a:t>ניתוח</a:t>
              </a:r>
            </a:p>
            <a:p>
              <a:pPr algn="ctr"/>
              <a:r>
                <a:rPr lang="he-IL"/>
                <a:t>לקסיקלי</a:t>
              </a:r>
              <a:endParaRPr lang="en-US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562" y="1841"/>
              <a:ext cx="6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e-IL"/>
                <a:t>ניתוח</a:t>
              </a:r>
            </a:p>
            <a:p>
              <a:pPr algn="ctr"/>
              <a:r>
                <a:rPr lang="he-IL"/>
                <a:t>תחבירי</a:t>
              </a:r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1565" y="1841"/>
              <a:ext cx="6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e-IL"/>
                <a:t>ניתוח</a:t>
              </a:r>
            </a:p>
            <a:p>
              <a:pPr algn="ctr"/>
              <a:r>
                <a:rPr lang="he-IL"/>
                <a:t>סמנטי</a:t>
              </a:r>
              <a:endParaRPr lang="en-US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567" y="1841"/>
              <a:ext cx="681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backend</a:t>
              </a:r>
            </a:p>
          </p:txBody>
        </p:sp>
        <p:sp>
          <p:nvSpPr>
            <p:cNvPr id="3085" name="Line 15"/>
            <p:cNvSpPr>
              <a:spLocks noChangeShapeType="1"/>
            </p:cNvSpPr>
            <p:nvPr/>
          </p:nvSpPr>
          <p:spPr bwMode="auto">
            <a:xfrm flipH="1">
              <a:off x="3243" y="206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" name="Line 16"/>
            <p:cNvSpPr>
              <a:spLocks noChangeShapeType="1"/>
            </p:cNvSpPr>
            <p:nvPr/>
          </p:nvSpPr>
          <p:spPr bwMode="auto">
            <a:xfrm flipH="1">
              <a:off x="2245" y="206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7" name="Line 17"/>
            <p:cNvSpPr>
              <a:spLocks noChangeShapeType="1"/>
            </p:cNvSpPr>
            <p:nvPr/>
          </p:nvSpPr>
          <p:spPr bwMode="auto">
            <a:xfrm flipH="1">
              <a:off x="1247" y="2068"/>
              <a:ext cx="3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545388" y="4000500"/>
            <a:ext cx="88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23;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14375" y="1928813"/>
            <a:ext cx="62865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 algn="ctr"/>
            <a:r>
              <a:rPr lang="he-IL" sz="3200"/>
              <a:t>קומפיילר</a:t>
            </a:r>
            <a:endParaRPr lang="en-US" sz="32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235825" y="4581525"/>
            <a:ext cx="155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 dirty="0"/>
              <a:t>(רצף של תווים)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562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341562" y="1052513"/>
            <a:ext cx="6838950" cy="266382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2051720" y="3716338"/>
            <a:ext cx="215900" cy="1873250"/>
          </a:xfrm>
          <a:prstGeom prst="leftBrace">
            <a:avLst>
              <a:gd name="adj1" fmla="val 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-28576" y="3884613"/>
            <a:ext cx="2165351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</a:rPr>
              <a:t>Rules section</a:t>
            </a:r>
            <a:endParaRPr lang="he-IL" sz="200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he-IL" sz="2000"/>
              <a:t>הגדרות של</a:t>
            </a:r>
          </a:p>
          <a:p>
            <a:pPr algn="ctr"/>
            <a:r>
              <a:rPr lang="he-IL" sz="2000"/>
              <a:t>אסימונים ופעולות</a:t>
            </a:r>
          </a:p>
          <a:p>
            <a:pPr algn="ctr"/>
            <a:r>
              <a:rPr lang="he-IL" sz="2000"/>
              <a:t>ש-</a:t>
            </a:r>
            <a:r>
              <a:rPr lang="en-US" sz="2000"/>
              <a:t>Lex</a:t>
            </a:r>
            <a:r>
              <a:rPr lang="he-IL" sz="2000"/>
              <a:t> צריך לבצע</a:t>
            </a:r>
          </a:p>
          <a:p>
            <a:pPr algn="ctr"/>
            <a:r>
              <a:rPr lang="he-IL" sz="2000"/>
              <a:t>בעת זיהוי שלהם</a:t>
            </a:r>
            <a:endParaRPr lang="en-US" sz="200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341562" y="5589588"/>
            <a:ext cx="6838950" cy="1268412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2253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</p:spPr>
        <p:txBody>
          <a:bodyPr/>
          <a:lstStyle/>
          <a:p>
            <a:pPr rtl="0"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Rules section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משתנים גלובליים של </a:t>
            </a:r>
            <a:r>
              <a:rPr lang="en-US"/>
              <a:t>Lex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715051"/>
              </p:ext>
            </p:extLst>
          </p:nvPr>
        </p:nvGraphicFramePr>
        <p:xfrm>
          <a:off x="250825" y="1600200"/>
          <a:ext cx="8642350" cy="4278630"/>
        </p:xfrm>
        <a:graphic>
          <a:graphicData uri="http://schemas.openxmlformats.org/drawingml/2006/table">
            <a:tbl>
              <a:tblPr rtl="1"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8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שם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טיפוס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משמעות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yytext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 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הטקסט של הלקסמה האחרונה שזוהתה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yyleng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אורך הלקסמה האחרונה שזוהתה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yylineno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השורה הנוכחית בקלט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yylval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user defined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משמש לתקשורת עם המנתח התחבירי (פרטים בתרגול מספר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995363"/>
            <a:ext cx="683895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339975" y="1052513"/>
            <a:ext cx="6732588" cy="4105275"/>
          </a:xfrm>
          <a:prstGeom prst="rect">
            <a:avLst/>
          </a:prstGeom>
          <a:solidFill>
            <a:schemeClr val="accent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3556" name="AutoShape 5"/>
          <p:cNvSpPr>
            <a:spLocks/>
          </p:cNvSpPr>
          <p:nvPr/>
        </p:nvSpPr>
        <p:spPr bwMode="auto">
          <a:xfrm>
            <a:off x="2124075" y="5445125"/>
            <a:ext cx="215900" cy="1412875"/>
          </a:xfrm>
          <a:prstGeom prst="leftBrace">
            <a:avLst>
              <a:gd name="adj1" fmla="val 545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-36513" y="5686425"/>
            <a:ext cx="2317751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</a:rPr>
              <a:t>C code section</a:t>
            </a:r>
            <a:endParaRPr lang="he-IL" sz="200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he-IL" sz="2000"/>
              <a:t>הגדרות פונקציות</a:t>
            </a:r>
          </a:p>
          <a:p>
            <a:pPr algn="ctr"/>
            <a:r>
              <a:rPr lang="he-IL" sz="2000"/>
              <a:t>שהוכרזו בחלק ראשון</a:t>
            </a:r>
            <a:endParaRPr lang="en-US" sz="20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7437438" y="5229225"/>
            <a:ext cx="17113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e-IL"/>
              <a:t>משתנים גלובליים</a:t>
            </a:r>
          </a:p>
          <a:p>
            <a:pPr algn="ctr"/>
            <a:r>
              <a:rPr lang="he-IL"/>
              <a:t>של </a:t>
            </a:r>
            <a:r>
              <a:rPr lang="en-US"/>
              <a:t>Lex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7451725" y="5876925"/>
            <a:ext cx="6492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7667625" y="5876925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3561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</p:spPr>
        <p:txBody>
          <a:bodyPr/>
          <a:lstStyle/>
          <a:p>
            <a:pPr rtl="0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C code</a:t>
            </a:r>
            <a:r>
              <a:rPr lang="he-I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  <p:bldP spid="481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4000"/>
              <a:t>תכונות המנתח הלקסיקלי ש-</a:t>
            </a:r>
            <a:r>
              <a:rPr lang="en-US" sz="4000"/>
              <a:t>Lex</a:t>
            </a:r>
            <a:r>
              <a:rPr lang="he-IL" sz="4000"/>
              <a:t> בונה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00200"/>
            <a:ext cx="8856663" cy="4525963"/>
          </a:xfrm>
        </p:spPr>
        <p:txBody>
          <a:bodyPr/>
          <a:lstStyle/>
          <a:p>
            <a:pPr eaLnBrk="1" hangingPunct="1"/>
            <a:r>
              <a:rPr lang="he-IL" sz="2400" dirty="0"/>
              <a:t>קורא קלט מ-</a:t>
            </a:r>
            <a:r>
              <a:rPr lang="en-US" sz="2400" dirty="0" err="1"/>
              <a:t>stdin</a:t>
            </a:r>
            <a:r>
              <a:rPr lang="he-IL" sz="2400" dirty="0"/>
              <a:t> וכותב פלט ל-</a:t>
            </a:r>
            <a:r>
              <a:rPr lang="en-US" sz="2400" dirty="0" err="1"/>
              <a:t>stdout</a:t>
            </a:r>
            <a:r>
              <a:rPr lang="he-IL" sz="2400" dirty="0"/>
              <a:t>.</a:t>
            </a:r>
          </a:p>
          <a:p>
            <a:pPr eaLnBrk="1" hangingPunct="1"/>
            <a:r>
              <a:rPr lang="he-IL" sz="2400" dirty="0"/>
              <a:t>רוב העבודה נעשית בפונקציה </a:t>
            </a:r>
            <a:r>
              <a:rPr lang="en-US" sz="2400" dirty="0" err="1"/>
              <a:t>yylex</a:t>
            </a:r>
            <a:r>
              <a:rPr lang="he-IL" sz="2400" dirty="0"/>
              <a:t> (נמצאת בקובץ </a:t>
            </a:r>
            <a:r>
              <a:rPr lang="en-US" sz="2400" dirty="0" err="1"/>
              <a:t>lex.yy.c</a:t>
            </a:r>
            <a:r>
              <a:rPr lang="he-IL" sz="2400" dirty="0"/>
              <a:t> שנוצר ע"י </a:t>
            </a:r>
            <a:r>
              <a:rPr lang="en-US" sz="2400" dirty="0"/>
              <a:t>flex</a:t>
            </a:r>
            <a:r>
              <a:rPr lang="he-IL" sz="2400" dirty="0"/>
              <a:t>) שתפקידה:</a:t>
            </a:r>
            <a:endParaRPr lang="en-US" sz="2400" dirty="0"/>
          </a:p>
          <a:p>
            <a:pPr lvl="1" eaLnBrk="1" hangingPunct="1"/>
            <a:r>
              <a:rPr lang="he-IL" sz="2000" dirty="0"/>
              <a:t>לקרוא את הקלט.</a:t>
            </a:r>
          </a:p>
          <a:p>
            <a:pPr lvl="1" eaLnBrk="1" hangingPunct="1"/>
            <a:r>
              <a:rPr lang="he-IL" sz="2000" dirty="0"/>
              <a:t>לזהות אסימונים.</a:t>
            </a:r>
          </a:p>
          <a:p>
            <a:pPr lvl="1" eaLnBrk="1" hangingPunct="1"/>
            <a:r>
              <a:rPr lang="he-IL" sz="2000" dirty="0"/>
              <a:t>לבצע את הפעולה המתאימה לאסימון (ע"פ קובץ ההגדרות).</a:t>
            </a:r>
          </a:p>
          <a:p>
            <a:pPr eaLnBrk="1" hangingPunct="1"/>
            <a:r>
              <a:rPr lang="en-US" sz="2400" dirty="0" err="1"/>
              <a:t>yylex</a:t>
            </a:r>
            <a:r>
              <a:rPr lang="he-IL" sz="2400" dirty="0"/>
              <a:t> חוזרת רק כאשר:</a:t>
            </a:r>
          </a:p>
          <a:p>
            <a:pPr lvl="1" eaLnBrk="1" hangingPunct="1"/>
            <a:r>
              <a:rPr lang="he-IL" sz="2000" dirty="0"/>
              <a:t>המשתמש כתב </a:t>
            </a:r>
            <a:r>
              <a:rPr lang="en-US" sz="2000" dirty="0"/>
              <a:t>return</a:t>
            </a:r>
            <a:r>
              <a:rPr lang="he-IL" sz="2000" dirty="0"/>
              <a:t> בפעולה של אסימון.</a:t>
            </a:r>
          </a:p>
          <a:p>
            <a:pPr lvl="1" eaLnBrk="1" hangingPunct="1">
              <a:buFontTx/>
              <a:buNone/>
            </a:pPr>
            <a:r>
              <a:rPr lang="he-IL" sz="2000" dirty="0"/>
              <a:t>או</a:t>
            </a:r>
          </a:p>
          <a:p>
            <a:pPr lvl="1" eaLnBrk="1" hangingPunct="1"/>
            <a:r>
              <a:rPr lang="he-IL" sz="2000" dirty="0"/>
              <a:t>מגיעה לסוף הקלט. (מהמקלדת: "</a:t>
            </a:r>
            <a:r>
              <a:rPr lang="en-US" sz="2000" dirty="0"/>
              <a:t>ctrl + d</a:t>
            </a:r>
            <a:r>
              <a:rPr lang="he-IL" sz="2000" dirty="0"/>
              <a:t>")</a:t>
            </a:r>
            <a:endParaRPr lang="en-US" sz="2000" dirty="0"/>
          </a:p>
          <a:p>
            <a:pPr eaLnBrk="1" hangingPunct="1"/>
            <a:r>
              <a:rPr lang="he-IL" sz="2400"/>
              <a:t>אם רוצים סיום </a:t>
            </a:r>
            <a:r>
              <a:rPr lang="he-IL" sz="2400" dirty="0"/>
              <a:t>ריצה לא מתוכנן: </a:t>
            </a:r>
            <a:r>
              <a:rPr lang="en-US" sz="2400" dirty="0"/>
              <a:t>exit()</a:t>
            </a:r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טיפול בשגיאות ניתוח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eaLnBrk="1" hangingPunct="1"/>
            <a:r>
              <a:rPr lang="he-IL"/>
              <a:t>שגיאת ניתוח נוצרת כאשר בנקודה מסוימת </a:t>
            </a:r>
            <a:r>
              <a:rPr lang="en-US"/>
              <a:t>yylex</a:t>
            </a:r>
            <a:r>
              <a:rPr lang="he-IL"/>
              <a:t> לא מצליחה לזהות אף אסימון.</a:t>
            </a:r>
          </a:p>
          <a:p>
            <a:pPr eaLnBrk="1" hangingPunct="1"/>
            <a:r>
              <a:rPr lang="he-IL"/>
              <a:t>במקרה כזה, פעולת ברירת המחדל היא העתקת התו הנוכחי לפלט. הניסיון להתאמת אסימונים ימשיך מהתו הבא.</a:t>
            </a:r>
          </a:p>
          <a:p>
            <a:pPr eaLnBrk="1" hangingPunct="1"/>
            <a:r>
              <a:rPr lang="he-IL"/>
              <a:t>דוגמה:</a:t>
            </a:r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39975" y="4508500"/>
            <a:ext cx="4441825" cy="1666875"/>
            <a:chOff x="1474" y="2929"/>
            <a:chExt cx="2798" cy="1050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1474" y="2929"/>
              <a:ext cx="27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b="1"/>
                <a:t>abc$178</a:t>
              </a:r>
            </a:p>
          </p:txBody>
        </p:sp>
        <p:grpSp>
          <p:nvGrpSpPr>
            <p:cNvPr id="26630" name="Group 13"/>
            <p:cNvGrpSpPr>
              <a:grpSpLocks/>
            </p:cNvGrpSpPr>
            <p:nvPr/>
          </p:nvGrpSpPr>
          <p:grpSpPr bwMode="auto">
            <a:xfrm>
              <a:off x="2075" y="3249"/>
              <a:ext cx="1798" cy="730"/>
              <a:chOff x="2075" y="3249"/>
              <a:chExt cx="1798" cy="730"/>
            </a:xfrm>
          </p:grpSpPr>
          <p:sp>
            <p:nvSpPr>
              <p:cNvPr id="26631" name="AutoShape 5"/>
              <p:cNvSpPr>
                <a:spLocks/>
              </p:cNvSpPr>
              <p:nvPr/>
            </p:nvSpPr>
            <p:spPr bwMode="auto">
              <a:xfrm rot="16200000" flipV="1">
                <a:off x="2528" y="3102"/>
                <a:ext cx="114" cy="408"/>
              </a:xfrm>
              <a:prstGeom prst="leftBrace">
                <a:avLst>
                  <a:gd name="adj1" fmla="val 2982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6632" name="Text Box 6"/>
              <p:cNvSpPr txBox="1">
                <a:spLocks noChangeArrowheads="1"/>
              </p:cNvSpPr>
              <p:nvPr/>
            </p:nvSpPr>
            <p:spPr bwMode="auto">
              <a:xfrm>
                <a:off x="2075" y="3385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e-IL" b="1"/>
                  <a:t>מזוהה כ-</a:t>
                </a:r>
                <a:r>
                  <a:rPr lang="en-US" b="1"/>
                  <a:t>id</a:t>
                </a:r>
              </a:p>
            </p:txBody>
          </p:sp>
          <p:sp>
            <p:nvSpPr>
              <p:cNvPr id="26633" name="Line 7"/>
              <p:cNvSpPr>
                <a:spLocks noChangeShapeType="1"/>
              </p:cNvSpPr>
              <p:nvPr/>
            </p:nvSpPr>
            <p:spPr bwMode="auto">
              <a:xfrm>
                <a:off x="2880" y="324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6634" name="Text Box 8"/>
              <p:cNvSpPr txBox="1">
                <a:spLocks noChangeArrowheads="1"/>
              </p:cNvSpPr>
              <p:nvPr/>
            </p:nvSpPr>
            <p:spPr bwMode="auto">
              <a:xfrm>
                <a:off x="2076" y="3748"/>
                <a:ext cx="171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e-IL" b="1">
                    <a:solidFill>
                      <a:srgbClr val="FF0000"/>
                    </a:solidFill>
                  </a:rPr>
                  <a:t>לא מזוהה ולכן מודפס לפלט</a:t>
                </a:r>
                <a:endParaRPr 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6635" name="AutoShape 9"/>
              <p:cNvSpPr>
                <a:spLocks/>
              </p:cNvSpPr>
              <p:nvPr/>
            </p:nvSpPr>
            <p:spPr bwMode="auto">
              <a:xfrm rot="16200000" flipV="1">
                <a:off x="3163" y="3102"/>
                <a:ext cx="114" cy="408"/>
              </a:xfrm>
              <a:prstGeom prst="leftBrace">
                <a:avLst>
                  <a:gd name="adj1" fmla="val 2982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6636" name="Text Box 10"/>
              <p:cNvSpPr txBox="1">
                <a:spLocks noChangeArrowheads="1"/>
              </p:cNvSpPr>
              <p:nvPr/>
            </p:nvSpPr>
            <p:spPr bwMode="auto">
              <a:xfrm>
                <a:off x="2929" y="3385"/>
                <a:ext cx="94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he-IL" b="1"/>
                  <a:t>מזוהה כ-</a:t>
                </a:r>
                <a:r>
                  <a:rPr lang="en-US" b="1"/>
                  <a:t>num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טיפול בשגיאות ניתוח (המשך)</a:t>
            </a: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/>
              <a:t>כדי לשנות את ברירת המחדל לטיפול בשגיאה, ניתן להשתמש באסימון הנקודה (.) בתור אסימון אחרון ב </a:t>
            </a:r>
            <a:r>
              <a:rPr lang="en-US">
                <a:latin typeface="Courier New" pitchFamily="49" charset="0"/>
                <a:cs typeface="Courier New" pitchFamily="49" charset="0"/>
              </a:rPr>
              <a:t>Rules section</a:t>
            </a:r>
            <a:r>
              <a:rPr lang="he-IL">
                <a:latin typeface="Courier New" pitchFamily="49" charset="0"/>
                <a:cs typeface="Courier New" pitchFamily="49" charset="0"/>
              </a:rPr>
              <a:t>.</a:t>
            </a:r>
            <a:endParaRPr lang="he-IL"/>
          </a:p>
          <a:p>
            <a:pPr lvl="1" eaLnBrk="1" hangingPunct="1"/>
            <a:r>
              <a:rPr lang="he-IL"/>
              <a:t>כפי שנעשה בדוגמה: </a:t>
            </a:r>
            <a:endParaRPr lang="en-US"/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844925"/>
            <a:ext cx="8459788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מלבן 6"/>
          <p:cNvSpPr/>
          <p:nvPr/>
        </p:nvSpPr>
        <p:spPr>
          <a:xfrm>
            <a:off x="250825" y="5013325"/>
            <a:ext cx="8642350" cy="36036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פתרון קונפליקטים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eaLnBrk="1" hangingPunct="1"/>
            <a:r>
              <a:rPr lang="he-IL"/>
              <a:t>קונפליקט נוצר כאשר אותו קלט יכול להתאים למספר אסימונים.</a:t>
            </a:r>
          </a:p>
          <a:p>
            <a:pPr eaLnBrk="1" hangingPunct="1"/>
            <a:r>
              <a:rPr lang="he-IL"/>
              <a:t>דוגמה: נניח שמוגדרים האסימונים הבאים:</a:t>
            </a:r>
          </a:p>
          <a:p>
            <a:pPr algn="l" rtl="0" eaLnBrk="1" hangingPunct="1">
              <a:buFontTx/>
              <a:buNone/>
            </a:pPr>
            <a:r>
              <a:rPr lang="en-US"/>
              <a:t>for	“for”</a:t>
            </a:r>
          </a:p>
          <a:p>
            <a:pPr algn="l" rtl="0" eaLnBrk="1" hangingPunct="1">
              <a:buFontTx/>
              <a:buNone/>
            </a:pPr>
            <a:r>
              <a:rPr lang="en-US"/>
              <a:t>id		[a-z]+</a:t>
            </a: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/>
        </p:nvGraphicFramePr>
        <p:xfrm>
          <a:off x="250825" y="4437063"/>
          <a:ext cx="8569325" cy="2161858"/>
        </p:xfrm>
        <a:graphic>
          <a:graphicData uri="http://schemas.openxmlformats.org/drawingml/2006/table">
            <a:tbl>
              <a:tblPr rtl="1"/>
              <a:tblGrid>
                <a:gridCol w="42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מחרוזות שיגרמו לקונפליקט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ניתוחים אפשריים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פתרון קונפליקטים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eaLnBrk="1" hangingPunct="1"/>
            <a:r>
              <a:rPr lang="he-IL" dirty="0"/>
              <a:t>קונפליקט נוצר כאשר אותו קלט יכול להתאים למספר אסימונים.</a:t>
            </a:r>
          </a:p>
          <a:p>
            <a:pPr eaLnBrk="1" hangingPunct="1"/>
            <a:r>
              <a:rPr lang="he-IL" dirty="0"/>
              <a:t>דוגמה: נניח שמוגדרים האסימונים הבאים: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for	“for”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id		[a-z]+</a:t>
            </a: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1848"/>
              </p:ext>
            </p:extLst>
          </p:nvPr>
        </p:nvGraphicFramePr>
        <p:xfrm>
          <a:off x="250825" y="4437063"/>
          <a:ext cx="8569325" cy="2161858"/>
        </p:xfrm>
        <a:graphic>
          <a:graphicData uri="http://schemas.openxmlformats.org/drawingml/2006/table">
            <a:tbl>
              <a:tblPr rtl="1"/>
              <a:tblGrid>
                <a:gridCol w="42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מחרוזות שיגרמו לקונפליקט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ניתוחים אפשריים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a, ab,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פתרון קונפליקטים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eaLnBrk="1" hangingPunct="1"/>
            <a:r>
              <a:rPr lang="he-IL" dirty="0"/>
              <a:t>קונפליקט נוצר כאשר אותו קלט יכול להתאים למספר אסימונים.</a:t>
            </a:r>
          </a:p>
          <a:p>
            <a:pPr eaLnBrk="1" hangingPunct="1"/>
            <a:r>
              <a:rPr lang="he-IL" dirty="0"/>
              <a:t>דוגמה: נניח שמוגדרים האסימונים הבאים: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for	“for”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id		[a-z]+</a:t>
            </a: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116901"/>
              </p:ext>
            </p:extLst>
          </p:nvPr>
        </p:nvGraphicFramePr>
        <p:xfrm>
          <a:off x="250825" y="4437063"/>
          <a:ext cx="8569325" cy="2161858"/>
        </p:xfrm>
        <a:graphic>
          <a:graphicData uri="http://schemas.openxmlformats.org/drawingml/2006/table">
            <a:tbl>
              <a:tblPr rtl="1"/>
              <a:tblGrid>
                <a:gridCol w="42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מחרוזות שיגרמו לקונפליקט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ניתוחים אפשריים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a, ab,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for, ford, f,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5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פתרון קונפליקטים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08300"/>
          </a:xfrm>
        </p:spPr>
        <p:txBody>
          <a:bodyPr/>
          <a:lstStyle/>
          <a:p>
            <a:pPr eaLnBrk="1" hangingPunct="1"/>
            <a:r>
              <a:rPr lang="he-IL" dirty="0"/>
              <a:t>קונפליקט נוצר כאשר אותו קלט יכול להתאים למספר אסימונים.</a:t>
            </a:r>
          </a:p>
          <a:p>
            <a:pPr eaLnBrk="1" hangingPunct="1"/>
            <a:r>
              <a:rPr lang="he-IL" dirty="0"/>
              <a:t>דוגמה: נניח שמוגדרים האסימונים הבאים: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for	“for”</a:t>
            </a:r>
          </a:p>
          <a:p>
            <a:pPr algn="l" rtl="0" eaLnBrk="1" hangingPunct="1">
              <a:buFontTx/>
              <a:buNone/>
            </a:pPr>
            <a:r>
              <a:rPr lang="en-US" dirty="0"/>
              <a:t>id		[a-z]+</a:t>
            </a: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250825" y="4437063"/>
          <a:ext cx="8569325" cy="2161858"/>
        </p:xfrm>
        <a:graphic>
          <a:graphicData uri="http://schemas.openxmlformats.org/drawingml/2006/table">
            <a:tbl>
              <a:tblPr rtl="1"/>
              <a:tblGrid>
                <a:gridCol w="42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מחרוזות שיגרמו לקונפליקט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ניתוחים אפשריים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a, ab,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for, ford, f,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(id) / for (for)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מבנה הקומפיילר</a:t>
            </a:r>
            <a:endParaRPr lang="en-US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5651500" y="2922588"/>
            <a:ext cx="1081088" cy="7921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לקסיקלי</a:t>
            </a:r>
            <a:endParaRPr lang="en-US"/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4067175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תחבירי</a:t>
            </a:r>
            <a:endParaRPr lang="en-US"/>
          </a:p>
        </p:txBody>
      </p:sp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2484438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סמנטי</a:t>
            </a:r>
            <a:endParaRPr lang="en-US"/>
          </a:p>
        </p:txBody>
      </p:sp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900113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4103" name="AutoShape 13"/>
          <p:cNvSpPr>
            <a:spLocks noChangeArrowheads="1"/>
          </p:cNvSpPr>
          <p:nvPr/>
        </p:nvSpPr>
        <p:spPr bwMode="auto">
          <a:xfrm>
            <a:off x="7235825" y="2922588"/>
            <a:ext cx="15128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תכנית </a:t>
            </a:r>
          </a:p>
          <a:p>
            <a:pPr algn="ctr"/>
            <a:r>
              <a:rPr lang="he-IL"/>
              <a:t>בשפת המקור</a:t>
            </a:r>
            <a:endParaRPr lang="en-US"/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 flipH="1">
            <a:off x="673258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105" name="Line 15"/>
          <p:cNvSpPr>
            <a:spLocks noChangeShapeType="1"/>
          </p:cNvSpPr>
          <p:nvPr/>
        </p:nvSpPr>
        <p:spPr bwMode="auto">
          <a:xfrm flipH="1">
            <a:off x="514826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 flipH="1">
            <a:off x="356393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107" name="Line 17"/>
          <p:cNvSpPr>
            <a:spLocks noChangeShapeType="1"/>
          </p:cNvSpPr>
          <p:nvPr/>
        </p:nvSpPr>
        <p:spPr bwMode="auto">
          <a:xfrm flipH="1">
            <a:off x="197961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4108" name="TextBox 34"/>
          <p:cNvSpPr txBox="1">
            <a:spLocks noChangeArrowheads="1"/>
          </p:cNvSpPr>
          <p:nvPr/>
        </p:nvSpPr>
        <p:spPr bwMode="auto">
          <a:xfrm>
            <a:off x="7545388" y="4000500"/>
            <a:ext cx="88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23;</a:t>
            </a:r>
            <a:endParaRPr lang="he-IL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14875" y="2286000"/>
            <a:ext cx="1571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/>
              <a:t>רצף אסימונים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3438" y="4000500"/>
            <a:ext cx="2089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id assign num sep</a:t>
            </a:r>
            <a:endParaRPr lang="he-IL"/>
          </a:p>
          <a:p>
            <a:r>
              <a:rPr lang="en-US"/>
              <a:t>x    =        23     ;  </a:t>
            </a:r>
          </a:p>
        </p:txBody>
      </p:sp>
      <p:cxnSp>
        <p:nvCxnSpPr>
          <p:cNvPr id="16" name="Straight Connector 15"/>
          <p:cNvCxnSpPr>
            <a:cxnSpLocks noChangeShapeType="1"/>
            <a:stCxn id="13" idx="2"/>
          </p:cNvCxnSpPr>
          <p:nvPr/>
        </p:nvCxnSpPr>
        <p:spPr bwMode="auto">
          <a:xfrm rot="5400000">
            <a:off x="5179219" y="2964656"/>
            <a:ext cx="5715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הכללים לפתרון הקונפליקט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he-IL"/>
              <a:t>המנתח חמדן – תמיד מעדיף את הלקסמה </a:t>
            </a:r>
            <a:r>
              <a:rPr lang="he-IL" u="sng"/>
              <a:t>הארוכה ביותר</a:t>
            </a:r>
            <a:r>
              <a:rPr lang="he-IL"/>
              <a:t> שניתן לבחור.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he-IL"/>
              <a:t>אם כלל (1) לא פתר את הקונפליקט, בוחרים באסימון בעל עדיפות גבוהה יותר:</a:t>
            </a:r>
          </a:p>
          <a:p>
            <a:pPr marL="990600" lvl="1" indent="-533400" eaLnBrk="1" hangingPunct="1">
              <a:buFontTx/>
              <a:buChar char="•"/>
            </a:pPr>
            <a:r>
              <a:rPr lang="he-IL"/>
              <a:t>האסימון הראשון שמופיע בקובץ ההגדרות (העליון ביותר המתאים ללקסמה).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פתרון הדוגמה</a:t>
            </a:r>
            <a:endParaRPr lang="en-US"/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ph idx="1"/>
          </p:nvPr>
        </p:nvGraphicFramePr>
        <p:xfrm>
          <a:off x="250825" y="3860800"/>
          <a:ext cx="8569325" cy="2520950"/>
        </p:xfrm>
        <a:graphic>
          <a:graphicData uri="http://schemas.openxmlformats.org/drawingml/2006/table">
            <a:tbl>
              <a:tblPr rtl="1"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50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מחרוזות שיגרמו לקונפליקט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ניתוחים אפשריים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הניתוח שייבחר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לפי כלל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for, ford, f, 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(id) / for (for)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457200" y="1600200"/>
            <a:ext cx="82296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he-IL" sz="3200"/>
              <a:t>נניח שמוגדרים האסימונים הבאים:</a:t>
            </a:r>
          </a:p>
          <a:p>
            <a:pPr marL="342900" indent="-342900" algn="l" rtl="0">
              <a:spcBef>
                <a:spcPct val="20000"/>
              </a:spcBef>
            </a:pPr>
            <a:r>
              <a:rPr lang="en-US" sz="3200"/>
              <a:t>for	“for”</a:t>
            </a:r>
          </a:p>
          <a:p>
            <a:pPr marL="342900" indent="-342900" algn="l" rtl="0">
              <a:spcBef>
                <a:spcPct val="20000"/>
              </a:spcBef>
            </a:pPr>
            <a:r>
              <a:rPr lang="en-US" sz="3200"/>
              <a:t>id		[a-z]+</a:t>
            </a:r>
          </a:p>
        </p:txBody>
      </p:sp>
      <p:graphicFrame>
        <p:nvGraphicFramePr>
          <p:cNvPr id="33" name="טבלה 32"/>
          <p:cNvGraphicFramePr>
            <a:graphicFrameLocks noGrp="1"/>
          </p:cNvGraphicFramePr>
          <p:nvPr/>
        </p:nvGraphicFramePr>
        <p:xfrm>
          <a:off x="250825" y="4808538"/>
          <a:ext cx="2449513" cy="518160"/>
        </p:xfrm>
        <a:graphic>
          <a:graphicData uri="http://schemas.openxmlformats.org/drawingml/2006/table">
            <a:tbl>
              <a:tblPr rtl="1"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טבלה 33"/>
          <p:cNvGraphicFramePr>
            <a:graphicFrameLocks noGrp="1"/>
          </p:cNvGraphicFramePr>
          <p:nvPr/>
        </p:nvGraphicFramePr>
        <p:xfrm>
          <a:off x="250825" y="5845175"/>
          <a:ext cx="2449513" cy="539750"/>
        </p:xfrm>
        <a:graphic>
          <a:graphicData uri="http://schemas.openxmlformats.org/drawingml/2006/table">
            <a:tbl>
              <a:tblPr rtl="1"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(for)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טבלה 34"/>
          <p:cNvGraphicFramePr>
            <a:graphicFrameLocks noGrp="1"/>
          </p:cNvGraphicFramePr>
          <p:nvPr/>
        </p:nvGraphicFramePr>
        <p:xfrm>
          <a:off x="250825" y="5322888"/>
          <a:ext cx="2449513" cy="518160"/>
        </p:xfrm>
        <a:graphic>
          <a:graphicData uri="http://schemas.openxmlformats.org/drawingml/2006/table">
            <a:tbl>
              <a:tblPr rtl="1"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940425" y="2492375"/>
            <a:ext cx="2987675" cy="10525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>
              <a:spcBef>
                <a:spcPct val="20000"/>
              </a:spcBef>
              <a:defRPr/>
            </a:pPr>
            <a:r>
              <a:rPr lang="he-IL" sz="1400" u="sng" kern="0" dirty="0">
                <a:latin typeface="+mn-lt"/>
                <a:cs typeface="+mn-cs"/>
              </a:rPr>
              <a:t>הכללים לפתרון קונפליקט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  <a:defRPr/>
            </a:pPr>
            <a:r>
              <a:rPr lang="he-IL" sz="1400" kern="0" dirty="0">
                <a:latin typeface="+mn-lt"/>
                <a:cs typeface="+mn-cs"/>
              </a:rPr>
              <a:t>בחירת הלקסמה הארוכה ביותר.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  <a:defRPr/>
            </a:pPr>
            <a:r>
              <a:rPr lang="he-IL" sz="1400" kern="0" dirty="0">
                <a:latin typeface="+mn-lt"/>
                <a:cs typeface="+mn-cs"/>
              </a:rPr>
              <a:t>אם כלל (1) לא פתר - בחירת אסימון בעל עדיפות גבוהה יותר.</a:t>
            </a:r>
            <a:endParaRPr lang="en-US" sz="12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מקורות נוספים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 eaLnBrk="1" hangingPunct="1"/>
            <a:r>
              <a:rPr lang="he-IL" dirty="0"/>
              <a:t>דוגמאות לשימוש ב-</a:t>
            </a:r>
            <a:r>
              <a:rPr lang="en-US" dirty="0" err="1"/>
              <a:t>Lex</a:t>
            </a:r>
            <a:r>
              <a:rPr lang="he-IL" dirty="0"/>
              <a:t> ניתן למצוא באתר הקורס</a:t>
            </a:r>
          </a:p>
          <a:p>
            <a:pPr eaLnBrk="1" hangingPunct="1"/>
            <a:r>
              <a:rPr lang="he-IL" dirty="0"/>
              <a:t>אינפורמציה נוספת על </a:t>
            </a:r>
            <a:r>
              <a:rPr lang="en-US" dirty="0" err="1"/>
              <a:t>Lex</a:t>
            </a:r>
            <a:r>
              <a:rPr lang="he-IL" dirty="0"/>
              <a:t> ועל ביטויים רגולריים:</a:t>
            </a:r>
          </a:p>
          <a:p>
            <a:pPr lvl="1" eaLnBrk="1" hangingPunct="1"/>
            <a:r>
              <a:rPr lang="en-US" dirty="0"/>
              <a:t>man </a:t>
            </a:r>
            <a:r>
              <a:rPr lang="en-US" dirty="0" err="1"/>
              <a:t>lex</a:t>
            </a:r>
            <a:endParaRPr lang="en-US" dirty="0"/>
          </a:p>
          <a:p>
            <a:pPr lvl="1" eaLnBrk="1" hangingPunct="1"/>
            <a:r>
              <a:rPr lang="en-US" dirty="0"/>
              <a:t>man –s 5 </a:t>
            </a:r>
            <a:r>
              <a:rPr lang="en-US" dirty="0" err="1"/>
              <a:t>regexp</a:t>
            </a:r>
            <a:endParaRPr lang="en-US" dirty="0"/>
          </a:p>
          <a:p>
            <a:pPr eaLnBrk="1" hangingPunct="1"/>
            <a:r>
              <a:rPr lang="he-IL" dirty="0"/>
              <a:t>אתר הבית של כלי </a:t>
            </a:r>
            <a:r>
              <a:rPr lang="en-US" dirty="0"/>
              <a:t>Flex</a:t>
            </a:r>
            <a:r>
              <a:rPr lang="he-IL" dirty="0"/>
              <a:t>:</a:t>
            </a:r>
            <a:br>
              <a:rPr lang="en-US" dirty="0"/>
            </a:br>
            <a:r>
              <a:rPr lang="en-US" sz="2000" dirty="0">
                <a:hlinkClick r:id="rId2"/>
              </a:rPr>
              <a:t>http://flex.sourceforge.net</a:t>
            </a: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357166"/>
            <a:ext cx="8569909" cy="578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שאלה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הכללים </a:t>
            </a:r>
            <a:r>
              <a:rPr lang="en-US" dirty="0"/>
              <a:t>a</a:t>
            </a:r>
            <a:r>
              <a:rPr lang="he-IL" dirty="0"/>
              <a:t> ו</a:t>
            </a:r>
            <a:r>
              <a:rPr lang="en-US" dirty="0"/>
              <a:t> ac*b+</a:t>
            </a:r>
            <a:r>
              <a:rPr lang="he-IL" dirty="0"/>
              <a:t>המתאימים להדפסות 5 ו 6 בהתאמה לעולם לא יופעלו. </a:t>
            </a:r>
          </a:p>
          <a:p>
            <a:r>
              <a:rPr lang="he-IL" dirty="0"/>
              <a:t>הכלל </a:t>
            </a:r>
            <a:r>
              <a:rPr lang="en-US" dirty="0"/>
              <a:t>a</a:t>
            </a:r>
            <a:r>
              <a:rPr lang="he-IL" dirty="0"/>
              <a:t> לעולם לא יופעל, מכיוון שייתפס ע"י כלל </a:t>
            </a:r>
            <a:r>
              <a:rPr lang="en-US" dirty="0"/>
              <a:t>ab*</a:t>
            </a:r>
            <a:r>
              <a:rPr lang="he-IL" dirty="0"/>
              <a:t> שנמצא בעדיפות גבוהה ממנו.</a:t>
            </a:r>
          </a:p>
          <a:p>
            <a:r>
              <a:rPr lang="he-IL" dirty="0"/>
              <a:t>הכלל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ac*b+</a:t>
            </a:r>
            <a:r>
              <a:rPr lang="he-IL" dirty="0"/>
              <a:t> לעולם לא יופעל מכיוון:</a:t>
            </a:r>
          </a:p>
          <a:p>
            <a:pPr lvl="1"/>
            <a:r>
              <a:rPr lang="he-IL" dirty="0"/>
              <a:t>עבור מילים מהצורה </a:t>
            </a:r>
            <a:r>
              <a:rPr lang="en-US" dirty="0"/>
              <a:t>ab+</a:t>
            </a:r>
            <a:r>
              <a:rPr lang="he-IL" dirty="0"/>
              <a:t> המילים יתפסו ע"י כלל </a:t>
            </a:r>
            <a:r>
              <a:rPr lang="en-US" dirty="0"/>
              <a:t>ab*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עבור מילים מהצורה </a:t>
            </a:r>
            <a:r>
              <a:rPr lang="en-US" dirty="0" err="1"/>
              <a:t>ac+b</a:t>
            </a:r>
            <a:r>
              <a:rPr lang="en-US" dirty="0"/>
              <a:t>+</a:t>
            </a:r>
            <a:r>
              <a:rPr lang="he-IL" dirty="0"/>
              <a:t> המילים יתפסו ע"י כלל </a:t>
            </a:r>
            <a:r>
              <a:rPr lang="en-US" dirty="0" err="1"/>
              <a:t>ac+b</a:t>
            </a:r>
            <a:r>
              <a:rPr lang="en-US" dirty="0"/>
              <a:t>*</a:t>
            </a:r>
            <a:r>
              <a:rPr lang="he-IL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9486"/>
            <a:ext cx="2448272" cy="16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מבנה הקומפיילר</a:t>
            </a:r>
            <a:endParaRPr lang="en-US"/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5651500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לקסיקלי</a:t>
            </a:r>
            <a:endParaRPr lang="en-US"/>
          </a:p>
        </p:txBody>
      </p:sp>
      <p:sp>
        <p:nvSpPr>
          <p:cNvPr id="5124" name="Rectangle 10"/>
          <p:cNvSpPr>
            <a:spLocks noChangeArrowheads="1"/>
          </p:cNvSpPr>
          <p:nvPr/>
        </p:nvSpPr>
        <p:spPr bwMode="auto">
          <a:xfrm>
            <a:off x="4067175" y="2922588"/>
            <a:ext cx="1081088" cy="7921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תחבירי</a:t>
            </a:r>
            <a:endParaRPr lang="en-US"/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2484438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סמנטי</a:t>
            </a:r>
            <a:endParaRPr lang="en-US"/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900113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5127" name="AutoShape 13"/>
          <p:cNvSpPr>
            <a:spLocks noChangeArrowheads="1"/>
          </p:cNvSpPr>
          <p:nvPr/>
        </p:nvSpPr>
        <p:spPr bwMode="auto">
          <a:xfrm>
            <a:off x="7235825" y="2922588"/>
            <a:ext cx="15128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תכנית </a:t>
            </a:r>
          </a:p>
          <a:p>
            <a:pPr algn="ctr"/>
            <a:r>
              <a:rPr lang="he-IL"/>
              <a:t>בשפת המקור</a:t>
            </a:r>
            <a:endParaRPr 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 flipH="1">
            <a:off x="673258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 flipH="1">
            <a:off x="514826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5130" name="Line 16"/>
          <p:cNvSpPr>
            <a:spLocks noChangeShapeType="1"/>
          </p:cNvSpPr>
          <p:nvPr/>
        </p:nvSpPr>
        <p:spPr bwMode="auto">
          <a:xfrm flipH="1">
            <a:off x="356393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5131" name="Line 17"/>
          <p:cNvSpPr>
            <a:spLocks noChangeShapeType="1"/>
          </p:cNvSpPr>
          <p:nvPr/>
        </p:nvSpPr>
        <p:spPr bwMode="auto">
          <a:xfrm flipH="1">
            <a:off x="197961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571750" y="3643313"/>
            <a:ext cx="2424113" cy="1447800"/>
            <a:chOff x="567" y="2931"/>
            <a:chExt cx="1527" cy="912"/>
          </a:xfrm>
        </p:grpSpPr>
        <p:sp>
          <p:nvSpPr>
            <p:cNvPr id="5139" name="Text Box 21"/>
            <p:cNvSpPr txBox="1">
              <a:spLocks noChangeArrowheads="1"/>
            </p:cNvSpPr>
            <p:nvPr/>
          </p:nvSpPr>
          <p:spPr bwMode="auto">
            <a:xfrm>
              <a:off x="1247" y="2931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5140" name="Line 22"/>
            <p:cNvSpPr>
              <a:spLocks noChangeShapeType="1"/>
            </p:cNvSpPr>
            <p:nvPr/>
          </p:nvSpPr>
          <p:spPr bwMode="auto">
            <a:xfrm flipH="1">
              <a:off x="793" y="3113"/>
              <a:ext cx="45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41" name="Text Box 23"/>
            <p:cNvSpPr txBox="1">
              <a:spLocks noChangeArrowheads="1"/>
            </p:cNvSpPr>
            <p:nvPr/>
          </p:nvSpPr>
          <p:spPr bwMode="auto">
            <a:xfrm>
              <a:off x="567" y="3249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id</a:t>
              </a:r>
            </a:p>
          </p:txBody>
        </p:sp>
        <p:sp>
          <p:nvSpPr>
            <p:cNvPr id="5142" name="Line 24"/>
            <p:cNvSpPr>
              <a:spLocks noChangeShapeType="1"/>
            </p:cNvSpPr>
            <p:nvPr/>
          </p:nvSpPr>
          <p:spPr bwMode="auto">
            <a:xfrm flipH="1">
              <a:off x="1156" y="315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43" name="Text Box 25"/>
            <p:cNvSpPr txBox="1">
              <a:spLocks noChangeArrowheads="1"/>
            </p:cNvSpPr>
            <p:nvPr/>
          </p:nvSpPr>
          <p:spPr bwMode="auto">
            <a:xfrm>
              <a:off x="884" y="3249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assign</a:t>
              </a:r>
            </a:p>
          </p:txBody>
        </p:sp>
        <p:sp>
          <p:nvSpPr>
            <p:cNvPr id="5144" name="Text Box 26"/>
            <p:cNvSpPr txBox="1">
              <a:spLocks noChangeArrowheads="1"/>
            </p:cNvSpPr>
            <p:nvPr/>
          </p:nvSpPr>
          <p:spPr bwMode="auto">
            <a:xfrm>
              <a:off x="1474" y="3249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5145" name="Text Box 27"/>
            <p:cNvSpPr txBox="1">
              <a:spLocks noChangeArrowheads="1"/>
            </p:cNvSpPr>
            <p:nvPr/>
          </p:nvSpPr>
          <p:spPr bwMode="auto">
            <a:xfrm>
              <a:off x="1746" y="3249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sep</a:t>
              </a:r>
            </a:p>
          </p:txBody>
        </p:sp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>
              <a:off x="1429" y="315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1474" y="3113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48" name="Text Box 30"/>
            <p:cNvSpPr txBox="1">
              <a:spLocks noChangeArrowheads="1"/>
            </p:cNvSpPr>
            <p:nvPr/>
          </p:nvSpPr>
          <p:spPr bwMode="auto">
            <a:xfrm>
              <a:off x="1429" y="361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num</a:t>
              </a:r>
            </a:p>
          </p:txBody>
        </p:sp>
        <p:sp>
          <p:nvSpPr>
            <p:cNvPr id="5149" name="Line 32"/>
            <p:cNvSpPr>
              <a:spLocks noChangeShapeType="1"/>
            </p:cNvSpPr>
            <p:nvPr/>
          </p:nvSpPr>
          <p:spPr bwMode="auto">
            <a:xfrm>
              <a:off x="1610" y="347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143250" y="2286000"/>
            <a:ext cx="1357313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/>
              <a:t>עץ גזירה</a:t>
            </a:r>
          </a:p>
        </p:txBody>
      </p:sp>
      <p:cxnSp>
        <p:nvCxnSpPr>
          <p:cNvPr id="34" name="Straight Connector 33"/>
          <p:cNvCxnSpPr>
            <a:cxnSpLocks noChangeShapeType="1"/>
            <a:stCxn id="31" idx="2"/>
          </p:cNvCxnSpPr>
          <p:nvPr/>
        </p:nvCxnSpPr>
        <p:spPr bwMode="auto">
          <a:xfrm rot="16200000" flipH="1">
            <a:off x="3553619" y="2982119"/>
            <a:ext cx="571500" cy="36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35" name="TextBox 36"/>
          <p:cNvSpPr txBox="1">
            <a:spLocks noChangeArrowheads="1"/>
          </p:cNvSpPr>
          <p:nvPr/>
        </p:nvSpPr>
        <p:spPr bwMode="auto">
          <a:xfrm>
            <a:off x="7545388" y="4000500"/>
            <a:ext cx="88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23;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339975" y="5516563"/>
            <a:ext cx="360045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endParaRPr lang="en-US"/>
          </a:p>
          <a:p>
            <a:pPr algn="ctr" rtl="0"/>
            <a:endParaRPr lang="en-US"/>
          </a:p>
          <a:p>
            <a:pPr algn="ctr"/>
            <a:r>
              <a:rPr lang="he-IL"/>
              <a:t>(העלים של עץ הגזירה הם האסימונים שהתקבלו מהניתוח הלקסיקלי)</a:t>
            </a:r>
            <a:endParaRPr lang="en-US"/>
          </a:p>
        </p:txBody>
      </p:sp>
      <p:sp>
        <p:nvSpPr>
          <p:cNvPr id="5137" name="Rectangle 12"/>
          <p:cNvSpPr>
            <a:spLocks noChangeArrowheads="1"/>
          </p:cNvSpPr>
          <p:nvPr/>
        </p:nvSpPr>
        <p:spPr bwMode="auto">
          <a:xfrm>
            <a:off x="4714875" y="2286000"/>
            <a:ext cx="1571625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/>
              <a:t>רצף אסימונים</a:t>
            </a:r>
          </a:p>
        </p:txBody>
      </p:sp>
      <p:cxnSp>
        <p:nvCxnSpPr>
          <p:cNvPr id="5138" name="Straight Connector 15"/>
          <p:cNvCxnSpPr>
            <a:cxnSpLocks noChangeShapeType="1"/>
            <a:stCxn id="5137" idx="2"/>
          </p:cNvCxnSpPr>
          <p:nvPr/>
        </p:nvCxnSpPr>
        <p:spPr bwMode="auto">
          <a:xfrm rot="5400000">
            <a:off x="5179219" y="2964656"/>
            <a:ext cx="571500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מבנה הקומפיילר</a:t>
            </a:r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51500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לקסיקלי</a:t>
            </a:r>
            <a:endParaRPr lang="en-US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4067175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תחבירי</a:t>
            </a:r>
            <a:endParaRPr lang="en-US"/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2484438" y="2922588"/>
            <a:ext cx="1081087" cy="7921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סמנטי</a:t>
            </a:r>
            <a:endParaRPr lang="en-US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900113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6151" name="AutoShape 13"/>
          <p:cNvSpPr>
            <a:spLocks noChangeArrowheads="1"/>
          </p:cNvSpPr>
          <p:nvPr/>
        </p:nvSpPr>
        <p:spPr bwMode="auto">
          <a:xfrm>
            <a:off x="7235825" y="2922588"/>
            <a:ext cx="15128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תכנית </a:t>
            </a:r>
          </a:p>
          <a:p>
            <a:pPr algn="ctr"/>
            <a:r>
              <a:rPr lang="he-IL"/>
              <a:t>בשפת המקור</a:t>
            </a:r>
            <a:endParaRPr lang="en-US"/>
          </a:p>
        </p:txBody>
      </p:sp>
      <p:sp>
        <p:nvSpPr>
          <p:cNvPr id="6152" name="Line 14"/>
          <p:cNvSpPr>
            <a:spLocks noChangeShapeType="1"/>
          </p:cNvSpPr>
          <p:nvPr/>
        </p:nvSpPr>
        <p:spPr bwMode="auto">
          <a:xfrm flipH="1">
            <a:off x="673258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6153" name="Line 15"/>
          <p:cNvSpPr>
            <a:spLocks noChangeShapeType="1"/>
          </p:cNvSpPr>
          <p:nvPr/>
        </p:nvSpPr>
        <p:spPr bwMode="auto">
          <a:xfrm flipH="1">
            <a:off x="514826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6154" name="Line 16"/>
          <p:cNvSpPr>
            <a:spLocks noChangeShapeType="1"/>
          </p:cNvSpPr>
          <p:nvPr/>
        </p:nvSpPr>
        <p:spPr bwMode="auto">
          <a:xfrm flipH="1">
            <a:off x="356393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6155" name="Line 17"/>
          <p:cNvSpPr>
            <a:spLocks noChangeShapeType="1"/>
          </p:cNvSpPr>
          <p:nvPr/>
        </p:nvSpPr>
        <p:spPr bwMode="auto">
          <a:xfrm flipH="1">
            <a:off x="197961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1071563" y="3857625"/>
            <a:ext cx="269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/>
              <a:t> האם קיים משתנה ששמו </a:t>
            </a:r>
            <a:r>
              <a:rPr lang="en-US"/>
              <a:t>x</a:t>
            </a:r>
            <a:r>
              <a:rPr lang="he-IL"/>
              <a:t>?</a:t>
            </a:r>
          </a:p>
          <a:p>
            <a:r>
              <a:rPr lang="he-IL"/>
              <a:t> האם </a:t>
            </a:r>
            <a:r>
              <a:rPr lang="en-US"/>
              <a:t>x</a:t>
            </a:r>
            <a:r>
              <a:rPr lang="he-IL"/>
              <a:t> מטיפוס </a:t>
            </a:r>
            <a:r>
              <a:rPr lang="en-US"/>
              <a:t>int</a:t>
            </a:r>
            <a:r>
              <a:rPr lang="he-IL"/>
              <a:t>?</a:t>
            </a:r>
            <a:endParaRPr lang="en-US"/>
          </a:p>
        </p:txBody>
      </p:sp>
      <p:sp>
        <p:nvSpPr>
          <p:cNvPr id="6157" name="TextBox 27"/>
          <p:cNvSpPr txBox="1">
            <a:spLocks noChangeArrowheads="1"/>
          </p:cNvSpPr>
          <p:nvPr/>
        </p:nvSpPr>
        <p:spPr bwMode="auto">
          <a:xfrm>
            <a:off x="7545388" y="4000500"/>
            <a:ext cx="88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23;</a:t>
            </a:r>
          </a:p>
        </p:txBody>
      </p:sp>
      <p:sp>
        <p:nvSpPr>
          <p:cNvPr id="6158" name="Rectangle 30"/>
          <p:cNvSpPr>
            <a:spLocks noChangeArrowheads="1"/>
          </p:cNvSpPr>
          <p:nvPr/>
        </p:nvSpPr>
        <p:spPr bwMode="auto">
          <a:xfrm>
            <a:off x="3143250" y="2286000"/>
            <a:ext cx="1357313" cy="4286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he-IL"/>
              <a:t>עץ גזירה</a:t>
            </a:r>
          </a:p>
        </p:txBody>
      </p:sp>
      <p:cxnSp>
        <p:nvCxnSpPr>
          <p:cNvPr id="6159" name="Straight Connector 33"/>
          <p:cNvCxnSpPr>
            <a:cxnSpLocks noChangeShapeType="1"/>
            <a:stCxn id="6158" idx="2"/>
          </p:cNvCxnSpPr>
          <p:nvPr/>
        </p:nvCxnSpPr>
        <p:spPr bwMode="auto">
          <a:xfrm rot="16200000" flipH="1">
            <a:off x="3553619" y="2982119"/>
            <a:ext cx="571500" cy="36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/>
              <a:t>מבנה הקומפיילר</a:t>
            </a:r>
            <a:endParaRPr lang="en-US"/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651500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לקסיקלי</a:t>
            </a:r>
            <a:endParaRPr lang="en-US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4067175" y="2922588"/>
            <a:ext cx="1081088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תחבירי</a:t>
            </a:r>
            <a:endParaRPr lang="en-US"/>
          </a:p>
        </p:txBody>
      </p:sp>
      <p:sp>
        <p:nvSpPr>
          <p:cNvPr id="7173" name="Rectangle 11"/>
          <p:cNvSpPr>
            <a:spLocks noChangeArrowheads="1"/>
          </p:cNvSpPr>
          <p:nvPr/>
        </p:nvSpPr>
        <p:spPr bwMode="auto">
          <a:xfrm>
            <a:off x="2484438" y="2922588"/>
            <a:ext cx="1081087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ניתוח</a:t>
            </a:r>
          </a:p>
          <a:p>
            <a:pPr algn="ctr"/>
            <a:r>
              <a:rPr lang="he-IL"/>
              <a:t>סמנטי</a:t>
            </a:r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900113" y="2922588"/>
            <a:ext cx="1081087" cy="7921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backend</a:t>
            </a:r>
          </a:p>
        </p:txBody>
      </p:sp>
      <p:sp>
        <p:nvSpPr>
          <p:cNvPr id="7175" name="AutoShape 13"/>
          <p:cNvSpPr>
            <a:spLocks noChangeArrowheads="1"/>
          </p:cNvSpPr>
          <p:nvPr/>
        </p:nvSpPr>
        <p:spPr bwMode="auto">
          <a:xfrm>
            <a:off x="7235825" y="2922588"/>
            <a:ext cx="1512888" cy="7921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he-IL"/>
              <a:t>תכנית </a:t>
            </a:r>
          </a:p>
          <a:p>
            <a:pPr algn="ctr"/>
            <a:r>
              <a:rPr lang="he-IL"/>
              <a:t>בשפת המקור</a:t>
            </a:r>
            <a:endParaRPr lang="en-US"/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 flipH="1">
            <a:off x="673258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 flipH="1">
            <a:off x="514826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 flipH="1">
            <a:off x="3563938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7179" name="Line 17"/>
          <p:cNvSpPr>
            <a:spLocks noChangeShapeType="1"/>
          </p:cNvSpPr>
          <p:nvPr/>
        </p:nvSpPr>
        <p:spPr bwMode="auto">
          <a:xfrm flipH="1">
            <a:off x="1979613" y="3282950"/>
            <a:ext cx="503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4313" y="3929063"/>
            <a:ext cx="21431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dirty="0"/>
              <a:t>ייצור קוד בשפת היעד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7545388" y="4000500"/>
            <a:ext cx="88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= 23;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/>
              <a:t>תפקיד המנתח הלקסיקלי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75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/>
              <a:t>מחלק את קוד המקור לאסימונים ("מילים")</a:t>
            </a:r>
          </a:p>
          <a:p>
            <a:pPr eaLnBrk="1" hangingPunct="1">
              <a:lnSpc>
                <a:spcPct val="90000"/>
              </a:lnSpc>
            </a:pPr>
            <a:endParaRPr lang="he-IL" sz="2800" dirty="0"/>
          </a:p>
          <a:p>
            <a:pPr eaLnBrk="1" hangingPunct="1">
              <a:lnSpc>
                <a:spcPct val="90000"/>
              </a:lnSpc>
            </a:pPr>
            <a:r>
              <a:rPr lang="he-IL" sz="2800" dirty="0"/>
              <a:t>מסנן חלקים שאינם דרושים להמשך הניתוח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400" dirty="0"/>
              <a:t>למשל: רווחים, ירידות שורה, הערות.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he-IL" sz="2800" dirty="0"/>
          </a:p>
          <a:p>
            <a:pPr eaLnBrk="1" hangingPunct="1">
              <a:lnSpc>
                <a:spcPct val="90000"/>
              </a:lnSpc>
            </a:pPr>
            <a:r>
              <a:rPr lang="he-IL" sz="2800" dirty="0"/>
              <a:t>מזהה שגיאות לקסיקליות - מחרוזות שאינן יכולות להיות אף אסימון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400" dirty="0"/>
              <a:t>למשל: "@" בשפת </a:t>
            </a:r>
            <a:r>
              <a:rPr lang="en-US" sz="2400" dirty="0"/>
              <a:t>C</a:t>
            </a:r>
          </a:p>
        </p:txBody>
      </p:sp>
      <p:grpSp>
        <p:nvGrpSpPr>
          <p:cNvPr id="8196" name="קבוצה 16"/>
          <p:cNvGrpSpPr>
            <a:grpSpLocks/>
          </p:cNvGrpSpPr>
          <p:nvPr/>
        </p:nvGrpSpPr>
        <p:grpSpPr bwMode="auto">
          <a:xfrm>
            <a:off x="1692275" y="1268413"/>
            <a:ext cx="6046788" cy="720725"/>
            <a:chOff x="1691680" y="1268760"/>
            <a:chExt cx="6048151" cy="720080"/>
          </a:xfrm>
        </p:grpSpPr>
        <p:grpSp>
          <p:nvGrpSpPr>
            <p:cNvPr id="8197" name="קבוצה 14"/>
            <p:cNvGrpSpPr>
              <a:grpSpLocks/>
            </p:cNvGrpSpPr>
            <p:nvPr/>
          </p:nvGrpSpPr>
          <p:grpSpPr bwMode="auto">
            <a:xfrm>
              <a:off x="1835696" y="1484710"/>
              <a:ext cx="5904135" cy="432122"/>
              <a:chOff x="900113" y="1124744"/>
              <a:chExt cx="7848600" cy="792162"/>
            </a:xfrm>
          </p:grpSpPr>
          <p:sp>
            <p:nvSpPr>
              <p:cNvPr id="8199" name="Rectangle 9"/>
              <p:cNvSpPr>
                <a:spLocks noChangeArrowheads="1"/>
              </p:cNvSpPr>
              <p:nvPr/>
            </p:nvSpPr>
            <p:spPr bwMode="auto">
              <a:xfrm>
                <a:off x="5651500" y="1124744"/>
                <a:ext cx="1081088" cy="792162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he-IL" sz="1200"/>
                  <a:t>ניתוח</a:t>
                </a:r>
              </a:p>
              <a:p>
                <a:pPr algn="ctr"/>
                <a:r>
                  <a:rPr lang="he-IL" sz="1200"/>
                  <a:t>לקסיקלי</a:t>
                </a:r>
                <a:endParaRPr lang="en-US" sz="1200"/>
              </a:p>
            </p:txBody>
          </p:sp>
          <p:sp>
            <p:nvSpPr>
              <p:cNvPr id="8200" name="Rectangle 10"/>
              <p:cNvSpPr>
                <a:spLocks noChangeArrowheads="1"/>
              </p:cNvSpPr>
              <p:nvPr/>
            </p:nvSpPr>
            <p:spPr bwMode="auto">
              <a:xfrm>
                <a:off x="4067175" y="1124744"/>
                <a:ext cx="1081088" cy="7921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he-IL" sz="1200"/>
                  <a:t>ניתוח</a:t>
                </a:r>
              </a:p>
              <a:p>
                <a:pPr algn="ctr"/>
                <a:r>
                  <a:rPr lang="he-IL" sz="1200"/>
                  <a:t>תחבירי</a:t>
                </a:r>
                <a:endParaRPr lang="en-US" sz="1200"/>
              </a:p>
            </p:txBody>
          </p:sp>
          <p:sp>
            <p:nvSpPr>
              <p:cNvPr id="8201" name="Rectangle 11"/>
              <p:cNvSpPr>
                <a:spLocks noChangeArrowheads="1"/>
              </p:cNvSpPr>
              <p:nvPr/>
            </p:nvSpPr>
            <p:spPr bwMode="auto">
              <a:xfrm>
                <a:off x="2484438" y="1124744"/>
                <a:ext cx="1081087" cy="7921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he-IL" sz="1200"/>
                  <a:t>ניתוח</a:t>
                </a:r>
              </a:p>
              <a:p>
                <a:pPr algn="ctr"/>
                <a:r>
                  <a:rPr lang="he-IL" sz="1200"/>
                  <a:t>סמנטי</a:t>
                </a:r>
                <a:endParaRPr lang="en-US" sz="1200"/>
              </a:p>
            </p:txBody>
          </p:sp>
          <p:sp>
            <p:nvSpPr>
              <p:cNvPr id="8202" name="Rectangle 12"/>
              <p:cNvSpPr>
                <a:spLocks noChangeArrowheads="1"/>
              </p:cNvSpPr>
              <p:nvPr/>
            </p:nvSpPr>
            <p:spPr bwMode="auto">
              <a:xfrm>
                <a:off x="900113" y="1124744"/>
                <a:ext cx="1081087" cy="7921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/>
                  <a:t>backend</a:t>
                </a:r>
              </a:p>
            </p:txBody>
          </p:sp>
          <p:sp>
            <p:nvSpPr>
              <p:cNvPr id="8203" name="AutoShape 13"/>
              <p:cNvSpPr>
                <a:spLocks noChangeArrowheads="1"/>
              </p:cNvSpPr>
              <p:nvPr/>
            </p:nvSpPr>
            <p:spPr bwMode="auto">
              <a:xfrm>
                <a:off x="7235825" y="1124744"/>
                <a:ext cx="1512888" cy="79216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he-IL" sz="1200"/>
                  <a:t>תכנית </a:t>
                </a:r>
              </a:p>
              <a:p>
                <a:pPr algn="ctr"/>
                <a:r>
                  <a:rPr lang="he-IL" sz="1200"/>
                  <a:t>בשפת המקור</a:t>
                </a:r>
                <a:endParaRPr lang="en-US" sz="1200"/>
              </a:p>
            </p:txBody>
          </p:sp>
          <p:sp>
            <p:nvSpPr>
              <p:cNvPr id="8204" name="Line 14"/>
              <p:cNvSpPr>
                <a:spLocks noChangeShapeType="1"/>
              </p:cNvSpPr>
              <p:nvPr/>
            </p:nvSpPr>
            <p:spPr bwMode="auto">
              <a:xfrm flipH="1">
                <a:off x="6732588" y="1485106"/>
                <a:ext cx="503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05" name="Line 15"/>
              <p:cNvSpPr>
                <a:spLocks noChangeShapeType="1"/>
              </p:cNvSpPr>
              <p:nvPr/>
            </p:nvSpPr>
            <p:spPr bwMode="auto">
              <a:xfrm flipH="1">
                <a:off x="5148263" y="1485106"/>
                <a:ext cx="503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06" name="Line 16"/>
              <p:cNvSpPr>
                <a:spLocks noChangeShapeType="1"/>
              </p:cNvSpPr>
              <p:nvPr/>
            </p:nvSpPr>
            <p:spPr bwMode="auto">
              <a:xfrm flipH="1">
                <a:off x="3563938" y="1485106"/>
                <a:ext cx="503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207" name="Line 17"/>
              <p:cNvSpPr>
                <a:spLocks noChangeShapeType="1"/>
              </p:cNvSpPr>
              <p:nvPr/>
            </p:nvSpPr>
            <p:spPr bwMode="auto">
              <a:xfrm flipH="1">
                <a:off x="1979613" y="1485106"/>
                <a:ext cx="5032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198" name="Rectangle 29"/>
            <p:cNvSpPr>
              <a:spLocks noChangeArrowheads="1"/>
            </p:cNvSpPr>
            <p:nvPr/>
          </p:nvSpPr>
          <p:spPr bwMode="auto">
            <a:xfrm>
              <a:off x="1691680" y="1268760"/>
              <a:ext cx="4752528" cy="72008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he-IL" sz="1100"/>
                <a:t>     קומפיילר</a:t>
              </a:r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הגדרות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b="1">
                <a:solidFill>
                  <a:srgbClr val="FF0000"/>
                </a:solidFill>
              </a:rPr>
              <a:t>אסימון (</a:t>
            </a:r>
            <a:r>
              <a:rPr lang="en-US" sz="2800" b="1">
                <a:solidFill>
                  <a:srgbClr val="FF0000"/>
                </a:solidFill>
              </a:rPr>
              <a:t>token</a:t>
            </a:r>
            <a:r>
              <a:rPr lang="he-IL" sz="2800" b="1">
                <a:solidFill>
                  <a:srgbClr val="FF0000"/>
                </a:solidFill>
              </a:rPr>
              <a:t>)</a:t>
            </a:r>
            <a:r>
              <a:rPr lang="he-IL" sz="2800"/>
              <a:t>: יחידה בסיסית המשמשת </a:t>
            </a:r>
            <a:r>
              <a:rPr lang="he-IL" sz="2800" u="sng"/>
              <a:t>כטרמינל </a:t>
            </a:r>
            <a:r>
              <a:rPr lang="he-IL" sz="2800"/>
              <a:t>בדקדוק שגוזר את שפת התכנות.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e-IL" sz="2800"/>
          </a:p>
          <a:p>
            <a:pPr eaLnBrk="1" hangingPunct="1">
              <a:lnSpc>
                <a:spcPct val="90000"/>
              </a:lnSpc>
            </a:pPr>
            <a:r>
              <a:rPr lang="he-IL" sz="2800" b="1">
                <a:solidFill>
                  <a:srgbClr val="FF0000"/>
                </a:solidFill>
              </a:rPr>
              <a:t>לקסמה (</a:t>
            </a:r>
            <a:r>
              <a:rPr lang="en-US" sz="2800" b="1">
                <a:solidFill>
                  <a:srgbClr val="FF0000"/>
                </a:solidFill>
              </a:rPr>
              <a:t>lexeme</a:t>
            </a:r>
            <a:r>
              <a:rPr lang="he-IL" sz="2800" b="1">
                <a:solidFill>
                  <a:srgbClr val="FF0000"/>
                </a:solidFill>
              </a:rPr>
              <a:t>)</a:t>
            </a:r>
            <a:r>
              <a:rPr lang="he-IL" sz="2800"/>
              <a:t>: מחרוזת בקלט (קוד המקור) שהמנתח הלקסיקלי התאים לאסימון כלשהו.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e-IL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/>
              <a:t>המנתח הלקסיקלי - דוגמה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eaLnBrk="1" hangingPunct="1"/>
            <a:r>
              <a:rPr lang="he-IL"/>
              <a:t>ניתוח לקסיקלי עבור </a:t>
            </a:r>
            <a:r>
              <a:rPr lang="en-US"/>
              <a:t>“x = size + 29;”</a:t>
            </a:r>
            <a:r>
              <a:rPr lang="he-IL"/>
              <a:t> :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1403351" y="2565400"/>
          <a:ext cx="7345362" cy="1439863"/>
        </p:xfrm>
        <a:graphic>
          <a:graphicData uri="http://schemas.openxmlformats.org/drawingml/2006/table">
            <a:tbl>
              <a:tblPr rtl="1"/>
              <a:tblGrid>
                <a:gridCol w="1049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6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0" y="2708275"/>
            <a:ext cx="89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לקסמות</a:t>
            </a:r>
            <a:endParaRPr 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0" y="350043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אסימונים</a:t>
            </a:r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971550" y="2924175"/>
            <a:ext cx="4333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971550" y="3644900"/>
            <a:ext cx="43338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>
            <a:off x="6156176" y="4191630"/>
            <a:ext cx="1436688" cy="619125"/>
          </a:xfrm>
          <a:prstGeom prst="borderCallout2">
            <a:avLst>
              <a:gd name="adj1" fmla="val 18463"/>
              <a:gd name="adj2" fmla="val 105306"/>
              <a:gd name="adj3" fmla="val 18463"/>
              <a:gd name="adj4" fmla="val 137236"/>
              <a:gd name="adj5" fmla="val -132565"/>
              <a:gd name="adj6" fmla="val 17049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he-IL"/>
              <a:t>המנתח לא יחזיר אסימון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1550" y="4979822"/>
            <a:ext cx="743970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he-IL" sz="2800" b="1" dirty="0">
                <a:solidFill>
                  <a:srgbClr val="FF0000"/>
                </a:solidFill>
              </a:rPr>
              <a:t>תבנית (</a:t>
            </a:r>
            <a:r>
              <a:rPr lang="en-US" sz="2800" b="1" dirty="0">
                <a:solidFill>
                  <a:srgbClr val="FF0000"/>
                </a:solidFill>
              </a:rPr>
              <a:t>pattern, </a:t>
            </a:r>
            <a:r>
              <a:rPr lang="en-US" sz="2800" b="1" dirty="0" err="1">
                <a:solidFill>
                  <a:srgbClr val="FF0000"/>
                </a:solidFill>
              </a:rPr>
              <a:t>regexp</a:t>
            </a:r>
            <a:r>
              <a:rPr lang="he-IL" sz="2800" b="1" dirty="0">
                <a:solidFill>
                  <a:srgbClr val="FF0000"/>
                </a:solidFill>
              </a:rPr>
              <a:t>)</a:t>
            </a:r>
            <a:r>
              <a:rPr lang="he-IL" sz="2800" dirty="0"/>
              <a:t>: ביטוי רגולרי שמגדיר את ההתאמה בין אוסף הלקסמות לאסימון מסוים.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2400" dirty="0"/>
              <a:t>דוגמה: ניתן להגדיר את האסימון </a:t>
            </a:r>
            <a:r>
              <a:rPr lang="en-US" sz="2400" dirty="0" err="1"/>
              <a:t>num</a:t>
            </a:r>
            <a:r>
              <a:rPr lang="he-IL" sz="2400" dirty="0"/>
              <a:t> ע"י התבנית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(0+1+…+9)+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68" grpId="0"/>
      <p:bldP spid="10269" grpId="0" animBg="1"/>
      <p:bldP spid="10270" grpId="0" animBg="1"/>
      <p:bldP spid="10271" grpId="0" animBg="1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1241</Words>
  <Application>Microsoft Macintosh PowerPoint</Application>
  <PresentationFormat>On-screen Show (4:3)</PresentationFormat>
  <Paragraphs>333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Courier New</vt:lpstr>
      <vt:lpstr>Default Design</vt:lpstr>
      <vt:lpstr>PowerPoint Presentation</vt:lpstr>
      <vt:lpstr>מבנה הקומפיילר</vt:lpstr>
      <vt:lpstr>מבנה הקומפיילר</vt:lpstr>
      <vt:lpstr>מבנה הקומפיילר</vt:lpstr>
      <vt:lpstr>מבנה הקומפיילר</vt:lpstr>
      <vt:lpstr>מבנה הקומפיילר</vt:lpstr>
      <vt:lpstr>תפקיד המנתח הלקסיקלי</vt:lpstr>
      <vt:lpstr>הגדרות</vt:lpstr>
      <vt:lpstr>המנתח הלקסיקלי - דוגמה</vt:lpstr>
      <vt:lpstr>המנתח הלקסיקלי ותכונות סמנטיות</vt:lpstr>
      <vt:lpstr>כלי Lex</vt:lpstr>
      <vt:lpstr>בניית מנתח לקסיקלי בעזרת Lex</vt:lpstr>
      <vt:lpstr>מבנה קובץ הגדרות המנתח</vt:lpstr>
      <vt:lpstr>דוגמה למבנה קובץ הגדרות המנתח</vt:lpstr>
      <vt:lpstr>PowerPoint Presentation</vt:lpstr>
      <vt:lpstr>PowerPoint Presentation</vt:lpstr>
      <vt:lpstr>PowerPoint Presentation</vt:lpstr>
      <vt:lpstr>Definitions section</vt:lpstr>
      <vt:lpstr>ביטויים רגולריים של Lex</vt:lpstr>
      <vt:lpstr>Rules section</vt:lpstr>
      <vt:lpstr>משתנים גלובליים של Lex</vt:lpstr>
      <vt:lpstr>C code section</vt:lpstr>
      <vt:lpstr>תכונות המנתח הלקסיקלי ש-Lex בונה</vt:lpstr>
      <vt:lpstr>טיפול בשגיאות ניתוח</vt:lpstr>
      <vt:lpstr>טיפול בשגיאות ניתוח (המשך)</vt:lpstr>
      <vt:lpstr>פתרון קונפליקטים</vt:lpstr>
      <vt:lpstr>פתרון קונפליקטים</vt:lpstr>
      <vt:lpstr>פתרון קונפליקטים</vt:lpstr>
      <vt:lpstr>פתרון קונפליקטים</vt:lpstr>
      <vt:lpstr>הכללים לפתרון הקונפליקט</vt:lpstr>
      <vt:lpstr>פתרון הדוגמה</vt:lpstr>
      <vt:lpstr>מקורות נוספים</vt:lpstr>
      <vt:lpstr>PowerPoint Presentation</vt:lpstr>
      <vt:lpstr>פתרון שאלה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sakogan</dc:creator>
  <cp:lastModifiedBy>Yaakov Sokolik</cp:lastModifiedBy>
  <cp:revision>118</cp:revision>
  <dcterms:created xsi:type="dcterms:W3CDTF">2007-10-22T17:23:27Z</dcterms:created>
  <dcterms:modified xsi:type="dcterms:W3CDTF">2019-03-27T07:30:01Z</dcterms:modified>
</cp:coreProperties>
</file>