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350" r:id="rId5"/>
    <p:sldId id="361" r:id="rId6"/>
    <p:sldId id="353" r:id="rId7"/>
    <p:sldId id="354" r:id="rId8"/>
    <p:sldId id="3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04" d="100"/>
          <a:sy n="104" d="100"/>
        </p:scale>
        <p:origin x="144" y="25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nolaw\Desktop\Udacity%20-%20Business%20Analytics\Projects\Project%203\DigitalMusicStore%20Final\Query%202.csv" TargetMode="Externa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Top-selling</a:t>
            </a:r>
            <a:r>
              <a:rPr lang="en-US" baseline="0"/>
              <a:t> Artist per Year</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'Query 1'!$D$4</c:f>
              <c:strCache>
                <c:ptCount val="1"/>
                <c:pt idx="0">
                  <c:v>TotalSales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multiLvlStrRef>
              <c:f>'Query 1'!$B$5:$C$9</c:f>
              <c:multiLvlStrCache>
                <c:ptCount val="5"/>
                <c:lvl>
                  <c:pt idx="0">
                    <c:v>Iron Maiden</c:v>
                  </c:pt>
                  <c:pt idx="1">
                    <c:v>Iron Maiden</c:v>
                  </c:pt>
                  <c:pt idx="2">
                    <c:v>U2</c:v>
                  </c:pt>
                  <c:pt idx="3">
                    <c:v>Iron Maiden</c:v>
                  </c:pt>
                  <c:pt idx="4">
                    <c:v>Iron Maiden</c:v>
                  </c:pt>
                </c:lvl>
                <c:lvl>
                  <c:pt idx="0">
                    <c:v>2009</c:v>
                  </c:pt>
                  <c:pt idx="1">
                    <c:v>2010</c:v>
                  </c:pt>
                  <c:pt idx="2">
                    <c:v>2011</c:v>
                  </c:pt>
                  <c:pt idx="3">
                    <c:v>2012</c:v>
                  </c:pt>
                  <c:pt idx="4">
                    <c:v>2013</c:v>
                  </c:pt>
                </c:lvl>
              </c:multiLvlStrCache>
            </c:multiLvlStrRef>
          </c:cat>
          <c:val>
            <c:numRef>
              <c:f>'Query 1'!$D$5:$D$9</c:f>
              <c:numCache>
                <c:formatCode>General</c:formatCode>
                <c:ptCount val="5"/>
                <c:pt idx="0">
                  <c:v>33.659999999999997</c:v>
                </c:pt>
                <c:pt idx="1">
                  <c:v>34.65</c:v>
                </c:pt>
                <c:pt idx="2">
                  <c:v>26.73</c:v>
                </c:pt>
                <c:pt idx="3">
                  <c:v>33.659999999999997</c:v>
                </c:pt>
                <c:pt idx="4">
                  <c:v>35.64</c:v>
                </c:pt>
              </c:numCache>
            </c:numRef>
          </c:val>
          <c:extLst>
            <c:ext xmlns:c16="http://schemas.microsoft.com/office/drawing/2014/chart" uri="{C3380CC4-5D6E-409C-BE32-E72D297353CC}">
              <c16:uniqueId val="{00000000-22EA-4DBB-A682-4CFC7C565FD4}"/>
            </c:ext>
          </c:extLst>
        </c:ser>
        <c:dLbls>
          <c:dLblPos val="outEnd"/>
          <c:showLegendKey val="0"/>
          <c:showVal val="1"/>
          <c:showCatName val="0"/>
          <c:showSerName val="0"/>
          <c:showPercent val="0"/>
          <c:showBubbleSize val="0"/>
        </c:dLbls>
        <c:gapWidth val="100"/>
        <c:overlap val="-24"/>
        <c:axId val="1849228239"/>
        <c:axId val="1849236143"/>
      </c:barChart>
      <c:catAx>
        <c:axId val="1849228239"/>
        <c:scaling>
          <c:orientation val="minMax"/>
        </c:scaling>
        <c:delete val="0"/>
        <c:axPos val="b"/>
        <c:title>
          <c:tx>
            <c:rich>
              <a:bodyPr rot="0" spcFirstLastPara="1" vertOverflow="ellipsis" vert="horz" wrap="square" anchor="ctr" anchorCtr="1"/>
              <a:lstStyle/>
              <a:p>
                <a:pPr>
                  <a:defRPr sz="1050" b="1" i="0" u="none" strike="noStrike" kern="1200" baseline="0">
                    <a:solidFill>
                      <a:schemeClr val="tx2"/>
                    </a:solidFill>
                    <a:latin typeface="+mn-lt"/>
                    <a:ea typeface="+mn-ea"/>
                    <a:cs typeface="+mn-cs"/>
                  </a:defRPr>
                </a:pPr>
                <a:r>
                  <a:rPr lang="en-US" sz="1050"/>
                  <a:t>Year and Top Artist</a:t>
                </a:r>
              </a:p>
            </c:rich>
          </c:tx>
          <c:overlay val="0"/>
          <c:spPr>
            <a:noFill/>
            <a:ln>
              <a:noFill/>
            </a:ln>
            <a:effectLst/>
          </c:spPr>
          <c:txPr>
            <a:bodyPr rot="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crossAx val="1849236143"/>
        <c:crosses val="autoZero"/>
        <c:auto val="1"/>
        <c:lblAlgn val="ctr"/>
        <c:lblOffset val="100"/>
        <c:noMultiLvlLbl val="0"/>
      </c:catAx>
      <c:valAx>
        <c:axId val="1849236143"/>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2"/>
                    </a:solidFill>
                    <a:latin typeface="+mn-lt"/>
                    <a:ea typeface="+mn-ea"/>
                    <a:cs typeface="+mn-cs"/>
                  </a:defRPr>
                </a:pPr>
                <a:r>
                  <a:rPr lang="en-US" sz="1100" b="0"/>
                  <a:t>Sales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49228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solidFill>
                  <a:schemeClr val="tx1"/>
                </a:solidFill>
              </a:rPr>
              <a:t>Average</a:t>
            </a:r>
            <a:r>
              <a:rPr lang="en-US" b="1" baseline="0" dirty="0">
                <a:solidFill>
                  <a:schemeClr val="tx1"/>
                </a:solidFill>
              </a:rPr>
              <a:t> </a:t>
            </a:r>
            <a:r>
              <a:rPr lang="en-US" b="1" dirty="0">
                <a:solidFill>
                  <a:schemeClr val="tx1"/>
                </a:solidFill>
              </a:rPr>
              <a:t>minutes per genre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'Query 3'!$C$4</c:f>
              <c:strCache>
                <c:ptCount val="1"/>
                <c:pt idx="0">
                  <c:v>Avg_Length_In_Minutes</c:v>
                </c:pt>
              </c:strCache>
            </c:strRef>
          </c:tx>
          <c:spPr>
            <a:solidFill>
              <a:schemeClr val="accent1"/>
            </a:solidFill>
            <a:ln>
              <a:noFill/>
            </a:ln>
            <a:effectLst/>
          </c:spPr>
          <c:invertIfNegative val="0"/>
          <c:cat>
            <c:strRef>
              <c:f>'Query 3'!$B$5:$B$24</c:f>
              <c:strCache>
                <c:ptCount val="20"/>
                <c:pt idx="0">
                  <c:v>Rock And Roll</c:v>
                </c:pt>
                <c:pt idx="1">
                  <c:v>Opera</c:v>
                </c:pt>
                <c:pt idx="2">
                  <c:v>Hip Hop/Rap</c:v>
                </c:pt>
                <c:pt idx="3">
                  <c:v>Easy Listening</c:v>
                </c:pt>
                <c:pt idx="4">
                  <c:v>Bossa Nova</c:v>
                </c:pt>
                <c:pt idx="5">
                  <c:v>R&amp;B/Soul</c:v>
                </c:pt>
                <c:pt idx="6">
                  <c:v>World</c:v>
                </c:pt>
                <c:pt idx="7">
                  <c:v>Pop</c:v>
                </c:pt>
                <c:pt idx="8">
                  <c:v>Latin</c:v>
                </c:pt>
                <c:pt idx="9">
                  <c:v>Alternative &amp; Punk</c:v>
                </c:pt>
                <c:pt idx="10">
                  <c:v>Soundtrack</c:v>
                </c:pt>
                <c:pt idx="11">
                  <c:v>Reggae</c:v>
                </c:pt>
                <c:pt idx="12">
                  <c:v>Alternative</c:v>
                </c:pt>
                <c:pt idx="13">
                  <c:v>Blues</c:v>
                </c:pt>
                <c:pt idx="14">
                  <c:v>Rock</c:v>
                </c:pt>
                <c:pt idx="15">
                  <c:v>Jazz</c:v>
                </c:pt>
                <c:pt idx="16">
                  <c:v>Classical</c:v>
                </c:pt>
                <c:pt idx="17">
                  <c:v>Heavy Metal</c:v>
                </c:pt>
                <c:pt idx="18">
                  <c:v>Electronica/Dance</c:v>
                </c:pt>
                <c:pt idx="19">
                  <c:v>Metal</c:v>
                </c:pt>
              </c:strCache>
            </c:strRef>
          </c:cat>
          <c:val>
            <c:numRef>
              <c:f>'Query 3'!$C$5:$C$24</c:f>
              <c:numCache>
                <c:formatCode>General</c:formatCode>
                <c:ptCount val="20"/>
                <c:pt idx="0">
                  <c:v>2.2400000000000002</c:v>
                </c:pt>
                <c:pt idx="1">
                  <c:v>2.91</c:v>
                </c:pt>
                <c:pt idx="2">
                  <c:v>2.97</c:v>
                </c:pt>
                <c:pt idx="3">
                  <c:v>3.15</c:v>
                </c:pt>
                <c:pt idx="4">
                  <c:v>3.66</c:v>
                </c:pt>
                <c:pt idx="5">
                  <c:v>3.67</c:v>
                </c:pt>
                <c:pt idx="6">
                  <c:v>3.75</c:v>
                </c:pt>
                <c:pt idx="7">
                  <c:v>3.82</c:v>
                </c:pt>
                <c:pt idx="8">
                  <c:v>3.88</c:v>
                </c:pt>
                <c:pt idx="9">
                  <c:v>3.91</c:v>
                </c:pt>
                <c:pt idx="10">
                  <c:v>4.07</c:v>
                </c:pt>
                <c:pt idx="11">
                  <c:v>4.12</c:v>
                </c:pt>
                <c:pt idx="12">
                  <c:v>4.4000000000000004</c:v>
                </c:pt>
                <c:pt idx="13">
                  <c:v>4.51</c:v>
                </c:pt>
                <c:pt idx="14">
                  <c:v>4.7300000000000004</c:v>
                </c:pt>
                <c:pt idx="15">
                  <c:v>4.8600000000000003</c:v>
                </c:pt>
                <c:pt idx="16">
                  <c:v>4.9000000000000004</c:v>
                </c:pt>
                <c:pt idx="17">
                  <c:v>4.96</c:v>
                </c:pt>
                <c:pt idx="18">
                  <c:v>5.05</c:v>
                </c:pt>
                <c:pt idx="19">
                  <c:v>5.16</c:v>
                </c:pt>
              </c:numCache>
            </c:numRef>
          </c:val>
          <c:extLst>
            <c:ext xmlns:c16="http://schemas.microsoft.com/office/drawing/2014/chart" uri="{C3380CC4-5D6E-409C-BE32-E72D297353CC}">
              <c16:uniqueId val="{00000000-49B1-4553-9B7A-95F0D55EAC96}"/>
            </c:ext>
          </c:extLst>
        </c:ser>
        <c:dLbls>
          <c:showLegendKey val="0"/>
          <c:showVal val="0"/>
          <c:showCatName val="0"/>
          <c:showSerName val="0"/>
          <c:showPercent val="0"/>
          <c:showBubbleSize val="0"/>
        </c:dLbls>
        <c:gapWidth val="182"/>
        <c:axId val="1529364431"/>
        <c:axId val="1529386895"/>
      </c:barChart>
      <c:catAx>
        <c:axId val="1529364431"/>
        <c:scaling>
          <c:orientation val="minMax"/>
        </c:scaling>
        <c:delete val="0"/>
        <c:axPos val="l"/>
        <c:title>
          <c:tx>
            <c:rich>
              <a:bodyPr rot="-5400000" spcFirstLastPara="1" vertOverflow="ellipsis" vert="horz" wrap="square" anchor="ctr" anchorCtr="1"/>
              <a:lstStyle/>
              <a:p>
                <a:pPr>
                  <a:defRPr sz="1050" b="1" i="0" u="none" strike="noStrike" kern="1200" baseline="0">
                    <a:solidFill>
                      <a:schemeClr val="tx1"/>
                    </a:solidFill>
                    <a:latin typeface="+mn-lt"/>
                    <a:ea typeface="+mn-ea"/>
                    <a:cs typeface="+mn-cs"/>
                  </a:defRPr>
                </a:pPr>
                <a:r>
                  <a:rPr lang="en-US" sz="1050" b="1" dirty="0">
                    <a:solidFill>
                      <a:schemeClr val="tx1"/>
                    </a:solidFill>
                  </a:rPr>
                  <a:t>Genre</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29386895"/>
        <c:crosses val="autoZero"/>
        <c:auto val="1"/>
        <c:lblAlgn val="ctr"/>
        <c:lblOffset val="100"/>
        <c:noMultiLvlLbl val="0"/>
      </c:catAx>
      <c:valAx>
        <c:axId val="15293868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dirty="0">
                    <a:solidFill>
                      <a:schemeClr val="tx1"/>
                    </a:solidFill>
                  </a:rPr>
                  <a:t>Minutes</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3644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Top customers per 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 4'!$C$5:$D$5</c:f>
              <c:strCache>
                <c:ptCount val="2"/>
                <c:pt idx="0">
                  <c:v>Helena HolÃ½</c:v>
                </c:pt>
                <c:pt idx="1">
                  <c:v>CZECH REPUBLIC</c:v>
                </c:pt>
              </c:strCache>
            </c:strRef>
          </c:tx>
          <c:spPr>
            <a:solidFill>
              <a:schemeClr val="accent4">
                <a:shade val="4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4'!$E$5</c:f>
              <c:numCache>
                <c:formatCode>General</c:formatCode>
                <c:ptCount val="1"/>
                <c:pt idx="0">
                  <c:v>49.62</c:v>
                </c:pt>
              </c:numCache>
            </c:numRef>
          </c:val>
          <c:extLst>
            <c:ext xmlns:c16="http://schemas.microsoft.com/office/drawing/2014/chart" uri="{C3380CC4-5D6E-409C-BE32-E72D297353CC}">
              <c16:uniqueId val="{00000000-AB38-48C7-822B-E4C625886747}"/>
            </c:ext>
          </c:extLst>
        </c:ser>
        <c:ser>
          <c:idx val="1"/>
          <c:order val="1"/>
          <c:tx>
            <c:strRef>
              <c:f>'Query 4'!$C$6:$D$6</c:f>
              <c:strCache>
                <c:ptCount val="2"/>
                <c:pt idx="0">
                  <c:v>Richard Cunningham</c:v>
                </c:pt>
                <c:pt idx="1">
                  <c:v>USA</c:v>
                </c:pt>
              </c:strCache>
            </c:strRef>
          </c:tx>
          <c:spPr>
            <a:solidFill>
              <a:schemeClr val="accent4">
                <a:shade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4'!$E$6</c:f>
              <c:numCache>
                <c:formatCode>General</c:formatCode>
                <c:ptCount val="1"/>
                <c:pt idx="0">
                  <c:v>47.62</c:v>
                </c:pt>
              </c:numCache>
            </c:numRef>
          </c:val>
          <c:extLst>
            <c:ext xmlns:c16="http://schemas.microsoft.com/office/drawing/2014/chart" uri="{C3380CC4-5D6E-409C-BE32-E72D297353CC}">
              <c16:uniqueId val="{00000001-AB38-48C7-822B-E4C625886747}"/>
            </c:ext>
          </c:extLst>
        </c:ser>
        <c:ser>
          <c:idx val="2"/>
          <c:order val="2"/>
          <c:tx>
            <c:strRef>
              <c:f>'Query 4'!$C$7:$D$7</c:f>
              <c:strCache>
                <c:ptCount val="2"/>
                <c:pt idx="0">
                  <c:v>Luis Rojas</c:v>
                </c:pt>
                <c:pt idx="1">
                  <c:v>CHILE</c:v>
                </c:pt>
              </c:strCache>
            </c:strRef>
          </c:tx>
          <c:spPr>
            <a:solidFill>
              <a:schemeClr val="accent4">
                <a:shade val="6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4'!$E$7</c:f>
              <c:numCache>
                <c:formatCode>General</c:formatCode>
                <c:ptCount val="1"/>
                <c:pt idx="0">
                  <c:v>46.62</c:v>
                </c:pt>
              </c:numCache>
            </c:numRef>
          </c:val>
          <c:extLst>
            <c:ext xmlns:c16="http://schemas.microsoft.com/office/drawing/2014/chart" uri="{C3380CC4-5D6E-409C-BE32-E72D297353CC}">
              <c16:uniqueId val="{00000002-AB38-48C7-822B-E4C625886747}"/>
            </c:ext>
          </c:extLst>
        </c:ser>
        <c:ser>
          <c:idx val="3"/>
          <c:order val="3"/>
          <c:tx>
            <c:strRef>
              <c:f>'Query 4'!$C$8:$D$8</c:f>
              <c:strCache>
                <c:ptCount val="2"/>
                <c:pt idx="0">
                  <c:v>Hugh O'Reilly</c:v>
                </c:pt>
                <c:pt idx="1">
                  <c:v>IRELAND</c:v>
                </c:pt>
              </c:strCache>
            </c:strRef>
          </c:tx>
          <c:spPr>
            <a:solidFill>
              <a:schemeClr val="accent4">
                <a:shade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4'!$E$8</c:f>
              <c:numCache>
                <c:formatCode>General</c:formatCode>
                <c:ptCount val="1"/>
                <c:pt idx="0">
                  <c:v>45.62</c:v>
                </c:pt>
              </c:numCache>
            </c:numRef>
          </c:val>
          <c:extLst>
            <c:ext xmlns:c16="http://schemas.microsoft.com/office/drawing/2014/chart" uri="{C3380CC4-5D6E-409C-BE32-E72D297353CC}">
              <c16:uniqueId val="{00000003-AB38-48C7-822B-E4C625886747}"/>
            </c:ext>
          </c:extLst>
        </c:ser>
        <c:ser>
          <c:idx val="4"/>
          <c:order val="4"/>
          <c:tx>
            <c:strRef>
              <c:f>'Query 4'!$C$9:$D$9</c:f>
              <c:strCache>
                <c:ptCount val="2"/>
                <c:pt idx="0">
                  <c:v>Ladislav KovÃ¡cs</c:v>
                </c:pt>
                <c:pt idx="1">
                  <c:v>HUNGARY</c:v>
                </c:pt>
              </c:strCache>
            </c:strRef>
          </c:tx>
          <c:spPr>
            <a:solidFill>
              <a:schemeClr val="accent4">
                <a:shade val="9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4'!$E$9</c:f>
              <c:numCache>
                <c:formatCode>General</c:formatCode>
                <c:ptCount val="1"/>
                <c:pt idx="0">
                  <c:v>45.62</c:v>
                </c:pt>
              </c:numCache>
            </c:numRef>
          </c:val>
          <c:extLst>
            <c:ext xmlns:c16="http://schemas.microsoft.com/office/drawing/2014/chart" uri="{C3380CC4-5D6E-409C-BE32-E72D297353CC}">
              <c16:uniqueId val="{00000004-AB38-48C7-822B-E4C625886747}"/>
            </c:ext>
          </c:extLst>
        </c:ser>
        <c:ser>
          <c:idx val="5"/>
          <c:order val="5"/>
          <c:tx>
            <c:strRef>
              <c:f>'Query 4'!$C$10:$D$10</c:f>
              <c:strCache>
                <c:ptCount val="2"/>
                <c:pt idx="0">
                  <c:v>Fynn Zimmermann</c:v>
                </c:pt>
                <c:pt idx="1">
                  <c:v>GERMANY</c:v>
                </c:pt>
              </c:strCache>
            </c:strRef>
          </c:tx>
          <c:spPr>
            <a:solidFill>
              <a:schemeClr val="accent4">
                <a:tint val="9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4'!$E$10</c:f>
              <c:numCache>
                <c:formatCode>General</c:formatCode>
                <c:ptCount val="1"/>
                <c:pt idx="0">
                  <c:v>43.62</c:v>
                </c:pt>
              </c:numCache>
            </c:numRef>
          </c:val>
          <c:extLst>
            <c:ext xmlns:c16="http://schemas.microsoft.com/office/drawing/2014/chart" uri="{C3380CC4-5D6E-409C-BE32-E72D297353CC}">
              <c16:uniqueId val="{00000005-AB38-48C7-822B-E4C625886747}"/>
            </c:ext>
          </c:extLst>
        </c:ser>
        <c:ser>
          <c:idx val="6"/>
          <c:order val="6"/>
          <c:tx>
            <c:strRef>
              <c:f>'Query 4'!$C$11:$D$11</c:f>
              <c:strCache>
                <c:ptCount val="2"/>
                <c:pt idx="0">
                  <c:v>Astrid Gruber</c:v>
                </c:pt>
                <c:pt idx="1">
                  <c:v>AUSTRIA</c:v>
                </c:pt>
              </c:strCache>
            </c:strRef>
          </c:tx>
          <c:spPr>
            <a:solidFill>
              <a:schemeClr val="accent4">
                <a:tint val="81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4'!$E$11</c:f>
              <c:numCache>
                <c:formatCode>General</c:formatCode>
                <c:ptCount val="1"/>
                <c:pt idx="0">
                  <c:v>42.62</c:v>
                </c:pt>
              </c:numCache>
            </c:numRef>
          </c:val>
          <c:extLst>
            <c:ext xmlns:c16="http://schemas.microsoft.com/office/drawing/2014/chart" uri="{C3380CC4-5D6E-409C-BE32-E72D297353CC}">
              <c16:uniqueId val="{00000006-AB38-48C7-822B-E4C625886747}"/>
            </c:ext>
          </c:extLst>
        </c:ser>
        <c:ser>
          <c:idx val="7"/>
          <c:order val="7"/>
          <c:tx>
            <c:strRef>
              <c:f>'Query 4'!$C$12:$D$12</c:f>
              <c:strCache>
                <c:ptCount val="2"/>
                <c:pt idx="0">
                  <c:v>Terhi HÃ¤mÃ¤lÃ¤inen</c:v>
                </c:pt>
                <c:pt idx="1">
                  <c:v>FINLAND</c:v>
                </c:pt>
              </c:strCache>
            </c:strRef>
          </c:tx>
          <c:spPr>
            <a:solidFill>
              <a:schemeClr val="accent4">
                <a:tint val="69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4'!$E$12</c:f>
              <c:numCache>
                <c:formatCode>General</c:formatCode>
                <c:ptCount val="1"/>
                <c:pt idx="0">
                  <c:v>41.62</c:v>
                </c:pt>
              </c:numCache>
            </c:numRef>
          </c:val>
          <c:extLst>
            <c:ext xmlns:c16="http://schemas.microsoft.com/office/drawing/2014/chart" uri="{C3380CC4-5D6E-409C-BE32-E72D297353CC}">
              <c16:uniqueId val="{00000007-AB38-48C7-822B-E4C625886747}"/>
            </c:ext>
          </c:extLst>
        </c:ser>
        <c:ser>
          <c:idx val="8"/>
          <c:order val="8"/>
          <c:tx>
            <c:strRef>
              <c:f>'Query 4'!$C$13:$D$13</c:f>
              <c:strCache>
                <c:ptCount val="2"/>
                <c:pt idx="0">
                  <c:v>Isabelle Mercier</c:v>
                </c:pt>
                <c:pt idx="1">
                  <c:v>FRANCE</c:v>
                </c:pt>
              </c:strCache>
            </c:strRef>
          </c:tx>
          <c:spPr>
            <a:solidFill>
              <a:schemeClr val="accent4">
                <a:tint val="5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4'!$E$13</c:f>
              <c:numCache>
                <c:formatCode>General</c:formatCode>
                <c:ptCount val="1"/>
                <c:pt idx="0">
                  <c:v>40.619999999999997</c:v>
                </c:pt>
              </c:numCache>
            </c:numRef>
          </c:val>
          <c:extLst>
            <c:ext xmlns:c16="http://schemas.microsoft.com/office/drawing/2014/chart" uri="{C3380CC4-5D6E-409C-BE32-E72D297353CC}">
              <c16:uniqueId val="{00000008-AB38-48C7-822B-E4C625886747}"/>
            </c:ext>
          </c:extLst>
        </c:ser>
        <c:ser>
          <c:idx val="9"/>
          <c:order val="9"/>
          <c:tx>
            <c:strRef>
              <c:f>'Query 4'!$C$14:$D$14</c:f>
              <c:strCache>
                <c:ptCount val="2"/>
                <c:pt idx="0">
                  <c:v>Johannes Van der Berg</c:v>
                </c:pt>
                <c:pt idx="1">
                  <c:v>NETHERLANDS</c:v>
                </c:pt>
              </c:strCache>
            </c:strRef>
          </c:tx>
          <c:spPr>
            <a:solidFill>
              <a:schemeClr val="accent4">
                <a:tint val="4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'Query 4'!$E$14</c:f>
              <c:numCache>
                <c:formatCode>General</c:formatCode>
                <c:ptCount val="1"/>
                <c:pt idx="0">
                  <c:v>40.619999999999997</c:v>
                </c:pt>
              </c:numCache>
            </c:numRef>
          </c:val>
          <c:extLst>
            <c:ext xmlns:c16="http://schemas.microsoft.com/office/drawing/2014/chart" uri="{C3380CC4-5D6E-409C-BE32-E72D297353CC}">
              <c16:uniqueId val="{00000009-AB38-48C7-822B-E4C625886747}"/>
            </c:ext>
          </c:extLst>
        </c:ser>
        <c:dLbls>
          <c:dLblPos val="outEnd"/>
          <c:showLegendKey val="0"/>
          <c:showVal val="1"/>
          <c:showCatName val="0"/>
          <c:showSerName val="0"/>
          <c:showPercent val="0"/>
          <c:showBubbleSize val="0"/>
        </c:dLbls>
        <c:gapWidth val="219"/>
        <c:overlap val="-27"/>
        <c:axId val="704092847"/>
        <c:axId val="704104079"/>
      </c:barChart>
      <c:catAx>
        <c:axId val="704092847"/>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solidFill>
                      <a:schemeClr val="tx1"/>
                    </a:solidFill>
                  </a:rPr>
                  <a:t>Top 10 customers and their respective countries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704104079"/>
        <c:crosses val="autoZero"/>
        <c:auto val="1"/>
        <c:lblAlgn val="ctr"/>
        <c:lblOffset val="100"/>
        <c:noMultiLvlLbl val="0"/>
      </c:catAx>
      <c:valAx>
        <c:axId val="70410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a:solidFill>
                      <a:schemeClr val="tx1"/>
                    </a:solidFill>
                  </a:rPr>
                  <a:t>Total spent per customer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092847"/>
        <c:crosses val="autoZero"/>
        <c:crossBetween val="between"/>
      </c:valAx>
      <c:spPr>
        <a:noFill/>
        <a:ln>
          <a:noFill/>
        </a:ln>
        <a:effectLst/>
      </c:spPr>
    </c:plotArea>
    <c:legend>
      <c:legendPos val="t"/>
      <c:layout>
        <c:manualLayout>
          <c:xMode val="edge"/>
          <c:yMode val="edge"/>
          <c:x val="0.10494402716912686"/>
          <c:y val="8.4911036165784687E-2"/>
          <c:w val="0.79011194566174625"/>
          <c:h val="0.216528840558482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'Query 2'!$B$5:$C$29</cx:f>
        <cx:lvl ptCount="25">
          <cx:pt idx="0">Rock</cx:pt>
          <cx:pt idx="1">Alternative &amp; Punk</cx:pt>
          <cx:pt idx="2">Rock</cx:pt>
          <cx:pt idx="3">Rock</cx:pt>
          <cx:pt idx="4">Rock</cx:pt>
          <cx:pt idx="5">Rock</cx:pt>
          <cx:pt idx="6">Rock</cx:pt>
          <cx:pt idx="7">Rock</cx:pt>
          <cx:pt idx="8">Rock</cx:pt>
          <cx:pt idx="9">Rock</cx:pt>
          <cx:pt idx="10">Rock</cx:pt>
          <cx:pt idx="11">Rock</cx:pt>
          <cx:pt idx="12">Rock</cx:pt>
          <cx:pt idx="13">Rock</cx:pt>
          <cx:pt idx="14">Rock</cx:pt>
          <cx:pt idx="15">Rock</cx:pt>
          <cx:pt idx="16">Rock</cx:pt>
          <cx:pt idx="17">Rock</cx:pt>
          <cx:pt idx="18">Rock</cx:pt>
          <cx:pt idx="19">Rock</cx:pt>
          <cx:pt idx="20">Rock</cx:pt>
          <cx:pt idx="21">Rock</cx:pt>
          <cx:pt idx="22">Latin</cx:pt>
          <cx:pt idx="23">Rock</cx:pt>
          <cx:pt idx="24">Rock</cx:pt>
        </cx:lvl>
        <cx:lvl ptCount="25">
          <cx:pt idx="0">Argentina</cx:pt>
          <cx:pt idx="1">Argentina</cx:pt>
          <cx:pt idx="2">Australia</cx:pt>
          <cx:pt idx="3">Austria</cx:pt>
          <cx:pt idx="4">Belgium</cx:pt>
          <cx:pt idx="5">Brazil</cx:pt>
          <cx:pt idx="6">Canada</cx:pt>
          <cx:pt idx="7">Chile</cx:pt>
          <cx:pt idx="8">Czech Republic</cx:pt>
          <cx:pt idx="9">Denmark</cx:pt>
          <cx:pt idx="10">Finland</cx:pt>
          <cx:pt idx="11">France</cx:pt>
          <cx:pt idx="12">Germany</cx:pt>
          <cx:pt idx="13">Hungary</cx:pt>
          <cx:pt idx="14">India</cx:pt>
          <cx:pt idx="15">Ireland</cx:pt>
          <cx:pt idx="16">Italy</cx:pt>
          <cx:pt idx="17">Netherlands</cx:pt>
          <cx:pt idx="18">Norway</cx:pt>
          <cx:pt idx="19">Poland</cx:pt>
          <cx:pt idx="20">Portugal</cx:pt>
          <cx:pt idx="21">Spain</cx:pt>
          <cx:pt idx="22">Sweden</cx:pt>
          <cx:pt idx="23">USA</cx:pt>
          <cx:pt idx="24">United Kingdom</cx:pt>
        </cx:lvl>
      </cx:strDim>
      <cx:numDim type="size">
        <cx:f>'Query 2'!$D$5:$D$29</cx:f>
        <cx:lvl ptCount="25" formatCode="General">
          <cx:pt idx="0">9</cx:pt>
          <cx:pt idx="1">9</cx:pt>
          <cx:pt idx="2">22</cx:pt>
          <cx:pt idx="3">15</cx:pt>
          <cx:pt idx="4">21</cx:pt>
          <cx:pt idx="5">81</cx:pt>
          <cx:pt idx="6">107</cx:pt>
          <cx:pt idx="7">9</cx:pt>
          <cx:pt idx="8">25</cx:pt>
          <cx:pt idx="9">21</cx:pt>
          <cx:pt idx="10">18</cx:pt>
          <cx:pt idx="11">65</cx:pt>
          <cx:pt idx="12">62</cx:pt>
          <cx:pt idx="13">11</cx:pt>
          <cx:pt idx="14">25</cx:pt>
          <cx:pt idx="15">12</cx:pt>
          <cx:pt idx="16">18</cx:pt>
          <cx:pt idx="17">18</cx:pt>
          <cx:pt idx="18">17</cx:pt>
          <cx:pt idx="19">22</cx:pt>
          <cx:pt idx="20">31</cx:pt>
          <cx:pt idx="21">22</cx:pt>
          <cx:pt idx="22">12</cx:pt>
          <cx:pt idx="23">157</cx:pt>
          <cx:pt idx="24">37</cx:pt>
        </cx:lvl>
      </cx:numDim>
    </cx:data>
  </cx:chartData>
  <cx:chart>
    <cx:plotArea>
      <cx:plotAreaRegion>
        <cx:series layoutId="treemap" uniqueId="{0D2A9819-9EDE-48F9-87E6-B9937231FAB5}">
          <cx:tx>
            <cx:txData>
              <cx:f>'Query 2'!$D$4</cx:f>
              <cx:v>TotalTracksSold</cx:v>
            </cx:txData>
          </cx:tx>
          <cx:dataLabels pos="ct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416">
  <cs:axisTitle>
    <cs:lnRef idx="0"/>
    <cs:fillRef idx="0"/>
    <cs:effectRef idx="0"/>
    <cs:fontRef idx="minor">
      <a:schemeClr val="tx1">
        <a:lumMod val="65000"/>
        <a:lumOff val="35000"/>
      </a:schemeClr>
    </cs:fontRef>
    <cs:spPr>
      <a:solidFill>
        <a:schemeClr val="bg1">
          <a:lumMod val="65000"/>
        </a:schemeClr>
      </a:solidFill>
      <a:ln>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1000" b="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600" b="1" cap="all"/>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January 12,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12,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477070" y="2116182"/>
            <a:ext cx="6381556" cy="1514019"/>
          </a:xfrm>
        </p:spPr>
        <p:txBody>
          <a:bodyPr/>
          <a:lstStyle/>
          <a:p>
            <a:r>
              <a:rPr lang="en-US" dirty="0"/>
              <a:t>Chinook Database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Analyzing Digital Music Store Database</a:t>
            </a:r>
            <a:r>
              <a:rPr lang="en-US" dirty="0"/>
              <a:t> </a:t>
            </a:r>
          </a:p>
          <a:p>
            <a:r>
              <a:rPr lang="en-US" dirty="0"/>
              <a:t>Nolawi Adugna</a:t>
            </a:r>
          </a:p>
          <a:p>
            <a:r>
              <a:rPr lang="en-US" dirty="0"/>
              <a:t>January 2023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408047"/>
            <a:ext cx="10186059" cy="361908"/>
          </a:xfrm>
        </p:spPr>
        <p:txBody>
          <a:bodyPr>
            <a:noAutofit/>
          </a:bodyPr>
          <a:lstStyle/>
          <a:p>
            <a:r>
              <a:rPr lang="en-US" sz="2800" b="0" dirty="0"/>
              <a:t>Who is the top-selling Artist each year?</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569167" y="2289363"/>
            <a:ext cx="2878275" cy="3689574"/>
          </a:xfrm>
        </p:spPr>
        <p:txBody>
          <a:bodyPr/>
          <a:lstStyle/>
          <a:p>
            <a:r>
              <a:rPr lang="en-US" sz="1800" dirty="0"/>
              <a:t>The British heavy metal band Iron Maiden sold the most albums between 2009 and 2013, with the exception of 2011, when the band U2 had higher sales.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89" y="6332220"/>
            <a:ext cx="1901553" cy="247651"/>
          </a:xfrm>
        </p:spPr>
        <p:txBody>
          <a:bodyPr/>
          <a:lstStyle/>
          <a:p>
            <a:r>
              <a:rPr lang="en-US" dirty="0"/>
              <a:t>Analyzing Digital Music Store</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4435256" y="6332220"/>
            <a:ext cx="1313180" cy="247651"/>
          </a:xfrm>
        </p:spPr>
        <p:txBody>
          <a:bodyPr/>
          <a:lstStyle/>
          <a:p>
            <a:fld id="{6FCA8E82-58CD-E045-8B98-B7A85B79B752}" type="datetime4">
              <a:rPr lang="en-US" smtClean="0"/>
              <a:pPr/>
              <a:t>January 12, 2023</a:t>
            </a:fld>
            <a:endParaRPr lang="en-US" dirty="0"/>
          </a:p>
        </p:txBody>
      </p:sp>
      <p:graphicFrame>
        <p:nvGraphicFramePr>
          <p:cNvPr id="12" name="Chart 11">
            <a:extLst>
              <a:ext uri="{FF2B5EF4-FFF2-40B4-BE49-F238E27FC236}">
                <a16:creationId xmlns:a16="http://schemas.microsoft.com/office/drawing/2014/main" id="{0D35438D-0E74-1BFD-70E4-93BA5073C63E}"/>
              </a:ext>
            </a:extLst>
          </p:cNvPr>
          <p:cNvGraphicFramePr>
            <a:graphicFrameLocks/>
          </p:cNvGraphicFramePr>
          <p:nvPr>
            <p:extLst>
              <p:ext uri="{D42A27DB-BD31-4B8C-83A1-F6EECF244321}">
                <p14:modId xmlns:p14="http://schemas.microsoft.com/office/powerpoint/2010/main" val="3381115643"/>
              </p:ext>
            </p:extLst>
          </p:nvPr>
        </p:nvGraphicFramePr>
        <p:xfrm>
          <a:off x="3447442" y="1278044"/>
          <a:ext cx="8299798" cy="4990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374805"/>
            <a:ext cx="8081654" cy="427223"/>
          </a:xfrm>
        </p:spPr>
        <p:txBody>
          <a:bodyPr>
            <a:noAutofit/>
          </a:bodyPr>
          <a:lstStyle/>
          <a:p>
            <a:r>
              <a:rPr lang="en-US" sz="2800" b="0" dirty="0"/>
              <a:t>What is the most popular genre by Country?</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3</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89" y="6332220"/>
            <a:ext cx="1966867" cy="247651"/>
          </a:xfrm>
        </p:spPr>
        <p:txBody>
          <a:bodyPr/>
          <a:lstStyle/>
          <a:p>
            <a:r>
              <a:rPr lang="en-US" dirty="0"/>
              <a:t>Analyzing Digital Music Store</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4466364" y="6332220"/>
            <a:ext cx="1313180" cy="247651"/>
          </a:xfrm>
        </p:spPr>
        <p:txBody>
          <a:bodyPr/>
          <a:lstStyle/>
          <a:p>
            <a:fld id="{6FCA8E82-58CD-E045-8B98-B7A85B79B752}" type="datetime4">
              <a:rPr lang="en-US" smtClean="0"/>
              <a:pPr/>
              <a:t>January 12, 2023</a:t>
            </a:fld>
            <a:endParaRPr lang="en-US" dirty="0"/>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284875FC-0C17-FC7D-76B6-1994F48F53A9}"/>
                  </a:ext>
                </a:extLst>
              </p:cNvPr>
              <p:cNvGraphicFramePr/>
              <p:nvPr>
                <p:extLst>
                  <p:ext uri="{D42A27DB-BD31-4B8C-83A1-F6EECF244321}">
                    <p14:modId xmlns:p14="http://schemas.microsoft.com/office/powerpoint/2010/main" val="2872943573"/>
                  </p:ext>
                </p:extLst>
              </p:nvPr>
            </p:nvGraphicFramePr>
            <p:xfrm>
              <a:off x="3704254" y="988842"/>
              <a:ext cx="7937920" cy="515656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284875FC-0C17-FC7D-76B6-1994F48F53A9}"/>
                  </a:ext>
                </a:extLst>
              </p:cNvPr>
              <p:cNvPicPr>
                <a:picLocks noGrp="1" noRot="1" noChangeAspect="1" noMove="1" noResize="1" noEditPoints="1" noAdjustHandles="1" noChangeArrowheads="1" noChangeShapeType="1"/>
              </p:cNvPicPr>
              <p:nvPr/>
            </p:nvPicPr>
            <p:blipFill>
              <a:blip r:embed="rId3"/>
              <a:stretch>
                <a:fillRect/>
              </a:stretch>
            </p:blipFill>
            <p:spPr>
              <a:xfrm>
                <a:off x="3704254" y="988842"/>
                <a:ext cx="7937920" cy="5156563"/>
              </a:xfrm>
              <a:prstGeom prst="rect">
                <a:avLst/>
              </a:prstGeom>
            </p:spPr>
          </p:pic>
        </mc:Fallback>
      </mc:AlternateContent>
      <p:sp>
        <p:nvSpPr>
          <p:cNvPr id="10" name="Text Placeholder 3">
            <a:extLst>
              <a:ext uri="{FF2B5EF4-FFF2-40B4-BE49-F238E27FC236}">
                <a16:creationId xmlns:a16="http://schemas.microsoft.com/office/drawing/2014/main" id="{68BD7E36-2398-3183-0CCF-B9AF1E12B0F5}"/>
              </a:ext>
            </a:extLst>
          </p:cNvPr>
          <p:cNvSpPr txBox="1">
            <a:spLocks/>
          </p:cNvSpPr>
          <p:nvPr/>
        </p:nvSpPr>
        <p:spPr>
          <a:xfrm>
            <a:off x="549827" y="1235004"/>
            <a:ext cx="2911829" cy="3689574"/>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t>The popularity of music genres varies by country, with some genres being more frequently purchased than others. A breakdown of the total number of tracks sold for each genre in each country shows that rock music was the most popular in many countries, particularly in the USA and Canada. This genre generated the largest sales in these countries.</a:t>
            </a:r>
          </a:p>
        </p:txBody>
      </p:sp>
    </p:spTree>
    <p:extLst>
      <p:ext uri="{BB962C8B-B14F-4D97-AF65-F5344CB8AC3E}">
        <p14:creationId xmlns:p14="http://schemas.microsoft.com/office/powerpoint/2010/main" val="252153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429209"/>
            <a:ext cx="10391332" cy="793101"/>
          </a:xfrm>
        </p:spPr>
        <p:txBody>
          <a:bodyPr>
            <a:noAutofit/>
          </a:bodyPr>
          <a:lstStyle/>
          <a:p>
            <a:r>
              <a:rPr lang="en-US" sz="2800" b="0" dirty="0"/>
              <a:t>What is the Average duration of tracks, measured in minutes, for each genre?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882892" cy="247651"/>
          </a:xfrm>
        </p:spPr>
        <p:txBody>
          <a:bodyPr/>
          <a:lstStyle/>
          <a:p>
            <a:r>
              <a:rPr lang="en-US" dirty="0"/>
              <a:t>Analyzing Digital Music Store</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4494344" y="6332220"/>
            <a:ext cx="1313180" cy="247651"/>
          </a:xfrm>
        </p:spPr>
        <p:txBody>
          <a:bodyPr/>
          <a:lstStyle/>
          <a:p>
            <a:fld id="{6FCA8E82-58CD-E045-8B98-B7A85B79B752}" type="datetime4">
              <a:rPr lang="en-US" smtClean="0"/>
              <a:pPr/>
              <a:t>January 12, 2023</a:t>
            </a:fld>
            <a:endParaRPr lang="en-US" dirty="0"/>
          </a:p>
        </p:txBody>
      </p:sp>
      <p:sp>
        <p:nvSpPr>
          <p:cNvPr id="15" name="TextBox 14">
            <a:extLst>
              <a:ext uri="{FF2B5EF4-FFF2-40B4-BE49-F238E27FC236}">
                <a16:creationId xmlns:a16="http://schemas.microsoft.com/office/drawing/2014/main" id="{5BB8D440-742A-FE5F-881F-29169F68F959}"/>
              </a:ext>
            </a:extLst>
          </p:cNvPr>
          <p:cNvSpPr txBox="1"/>
          <p:nvPr/>
        </p:nvSpPr>
        <p:spPr>
          <a:xfrm>
            <a:off x="541177" y="1434624"/>
            <a:ext cx="3023117" cy="3693319"/>
          </a:xfrm>
          <a:prstGeom prst="rect">
            <a:avLst/>
          </a:prstGeom>
          <a:noFill/>
        </p:spPr>
        <p:txBody>
          <a:bodyPr wrap="square">
            <a:spAutoFit/>
          </a:bodyPr>
          <a:lstStyle/>
          <a:p>
            <a:r>
              <a:rPr lang="en-US" sz="1800" dirty="0">
                <a:solidFill>
                  <a:schemeClr val="bg1"/>
                </a:solidFill>
              </a:rPr>
              <a:t>It is apparent that the average length of songs varies by genre. The genres of metal and electronic/ dance music have the longest average playtime, with an average of 5.16 and 5.06 minutes, respectively. On the other hand, opera and rock and roll have the shortest average play time, at 2.91 and 2.24 minutes, respectively.</a:t>
            </a:r>
          </a:p>
        </p:txBody>
      </p:sp>
      <p:graphicFrame>
        <p:nvGraphicFramePr>
          <p:cNvPr id="3" name="Chart 2">
            <a:extLst>
              <a:ext uri="{FF2B5EF4-FFF2-40B4-BE49-F238E27FC236}">
                <a16:creationId xmlns:a16="http://schemas.microsoft.com/office/drawing/2014/main" id="{4703720A-F09C-EE5F-2342-9E9B4935E088}"/>
              </a:ext>
            </a:extLst>
          </p:cNvPr>
          <p:cNvGraphicFramePr>
            <a:graphicFrameLocks/>
          </p:cNvGraphicFramePr>
          <p:nvPr>
            <p:extLst>
              <p:ext uri="{D42A27DB-BD31-4B8C-83A1-F6EECF244321}">
                <p14:modId xmlns:p14="http://schemas.microsoft.com/office/powerpoint/2010/main" val="4108524814"/>
              </p:ext>
            </p:extLst>
          </p:nvPr>
        </p:nvGraphicFramePr>
        <p:xfrm>
          <a:off x="3564294" y="1150242"/>
          <a:ext cx="8004151" cy="5254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631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843280" y="429210"/>
            <a:ext cx="10698480" cy="590633"/>
          </a:xfrm>
        </p:spPr>
        <p:txBody>
          <a:bodyPr>
            <a:noAutofit/>
          </a:bodyPr>
          <a:lstStyle/>
          <a:p>
            <a:r>
              <a:rPr kumimoji="0" lang="en-US" sz="2800" b="0" i="0" u="none" strike="noStrike" kern="1200" cap="none" spc="100" normalizeH="0" baseline="0" noProof="0" dirty="0">
                <a:ln>
                  <a:noFill/>
                </a:ln>
                <a:solidFill>
                  <a:srgbClr val="000000"/>
                </a:solidFill>
                <a:effectLst/>
                <a:uLnTx/>
                <a:uFillTx/>
                <a:latin typeface="Franklin Gothic Demi"/>
                <a:ea typeface="+mj-ea"/>
                <a:cs typeface="+mj-cs"/>
              </a:rPr>
              <a:t>Who is the best customer by total purchase from each country?</a:t>
            </a:r>
            <a:endParaRPr lang="en-US" sz="2800" b="0" dirty="0"/>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882892" cy="247651"/>
          </a:xfrm>
        </p:spPr>
        <p:txBody>
          <a:bodyPr/>
          <a:lstStyle/>
          <a:p>
            <a:r>
              <a:rPr lang="en-US" dirty="0"/>
              <a:t>Analyzing Digital Music Store</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4494344" y="6332220"/>
            <a:ext cx="1313180" cy="247651"/>
          </a:xfrm>
        </p:spPr>
        <p:txBody>
          <a:bodyPr/>
          <a:lstStyle/>
          <a:p>
            <a:fld id="{6FCA8E82-58CD-E045-8B98-B7A85B79B752}" type="datetime4">
              <a:rPr lang="en-US" smtClean="0"/>
              <a:pPr/>
              <a:t>January 12, 2023</a:t>
            </a:fld>
            <a:endParaRPr lang="en-US" dirty="0"/>
          </a:p>
        </p:txBody>
      </p:sp>
      <p:sp>
        <p:nvSpPr>
          <p:cNvPr id="15" name="TextBox 14">
            <a:extLst>
              <a:ext uri="{FF2B5EF4-FFF2-40B4-BE49-F238E27FC236}">
                <a16:creationId xmlns:a16="http://schemas.microsoft.com/office/drawing/2014/main" id="{5BB8D440-742A-FE5F-881F-29169F68F959}"/>
              </a:ext>
            </a:extLst>
          </p:cNvPr>
          <p:cNvSpPr txBox="1"/>
          <p:nvPr/>
        </p:nvSpPr>
        <p:spPr>
          <a:xfrm>
            <a:off x="541177" y="1434624"/>
            <a:ext cx="3023117" cy="2308324"/>
          </a:xfrm>
          <a:prstGeom prst="rect">
            <a:avLst/>
          </a:prstGeom>
          <a:noFill/>
        </p:spPr>
        <p:txBody>
          <a:bodyPr wrap="square">
            <a:spAutoFit/>
          </a:bodyPr>
          <a:lstStyle/>
          <a:p>
            <a:r>
              <a:rPr lang="en-US" sz="1800" dirty="0">
                <a:solidFill>
                  <a:schemeClr val="bg1"/>
                </a:solidFill>
              </a:rPr>
              <a:t>This graph illustrates the top ten customers who have made the most purchases of music. Helena from the Czech Republic is the top customer in terms of purchases, followed by Richard from the USA.</a:t>
            </a:r>
          </a:p>
        </p:txBody>
      </p:sp>
      <p:graphicFrame>
        <p:nvGraphicFramePr>
          <p:cNvPr id="3" name="Chart 2">
            <a:extLst>
              <a:ext uri="{FF2B5EF4-FFF2-40B4-BE49-F238E27FC236}">
                <a16:creationId xmlns:a16="http://schemas.microsoft.com/office/drawing/2014/main" id="{0BDC6DA0-C5A9-3044-6F4B-213110B43F86}"/>
              </a:ext>
            </a:extLst>
          </p:cNvPr>
          <p:cNvGraphicFramePr>
            <a:graphicFrameLocks/>
          </p:cNvGraphicFramePr>
          <p:nvPr>
            <p:extLst>
              <p:ext uri="{D42A27DB-BD31-4B8C-83A1-F6EECF244321}">
                <p14:modId xmlns:p14="http://schemas.microsoft.com/office/powerpoint/2010/main" val="842716884"/>
              </p:ext>
            </p:extLst>
          </p:nvPr>
        </p:nvGraphicFramePr>
        <p:xfrm>
          <a:off x="3377682" y="1276208"/>
          <a:ext cx="8000846" cy="47996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12513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openxmlformats.org/package/2006/metadata/core-properties"/>
    <ds:schemaRef ds:uri="http://purl.org/dc/terms/"/>
    <ds:schemaRef ds:uri="16c05727-aa75-4e4a-9b5f-8a80a1165891"/>
    <ds:schemaRef ds:uri="http://schemas.microsoft.com/office/infopath/2007/PartnerControls"/>
    <ds:schemaRef ds:uri="http://purl.org/dc/dcmitype/"/>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236</TotalTime>
  <Words>304</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Franklin Gothic Book</vt:lpstr>
      <vt:lpstr>Franklin Gothic Demi</vt:lpstr>
      <vt:lpstr>Wingdings</vt:lpstr>
      <vt:lpstr>Theme1</vt:lpstr>
      <vt:lpstr>Chinook Database</vt:lpstr>
      <vt:lpstr>Who is the top-selling Artist each year?</vt:lpstr>
      <vt:lpstr>What is the most popular genre by Country?</vt:lpstr>
      <vt:lpstr>What is the Average duration of tracks, measured in minutes, for each genre?</vt:lpstr>
      <vt:lpstr>Who is the best customer by total purchase from each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Chinook Database</dc:title>
  <dc:creator>Nolawi Adugna</dc:creator>
  <cp:lastModifiedBy>Nolawi Adugna</cp:lastModifiedBy>
  <cp:revision>13</cp:revision>
  <dcterms:created xsi:type="dcterms:W3CDTF">2023-01-12T00:02:06Z</dcterms:created>
  <dcterms:modified xsi:type="dcterms:W3CDTF">2023-01-12T12:51:33Z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