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font" Target="fonts/Montserrat-bold.fntdata"/><Relationship Id="rId12" Type="http://schemas.openxmlformats.org/officeDocument/2006/relationships/font" Target="fonts/Montserrat-regular.fntdata"/><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7b5670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7b5670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7b5670e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7b5670e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Mobility data aggregated as a mean</a:t>
            </a:r>
            <a:endParaRPr/>
          </a:p>
          <a:p>
            <a:pPr indent="0" lvl="0" marL="0" rtl="0" algn="l">
              <a:spcBef>
                <a:spcPts val="0"/>
              </a:spcBef>
              <a:spcAft>
                <a:spcPts val="0"/>
              </a:spcAft>
              <a:buNone/>
            </a:pPr>
            <a:r>
              <a:rPr lang="en"/>
              <a:t>ANES data chosen because of reliability (reliably gathered and representative of opinions of the US population), </a:t>
            </a:r>
            <a:r>
              <a:rPr lang="en"/>
              <a:t>simplicity</a:t>
            </a:r>
            <a:r>
              <a:rPr lang="en"/>
              <a:t> and our familiarity with the data set</a:t>
            </a:r>
            <a:endParaRPr/>
          </a:p>
          <a:p>
            <a:pPr indent="0" lvl="0" marL="0" rtl="0" algn="l">
              <a:spcBef>
                <a:spcPts val="0"/>
              </a:spcBef>
              <a:spcAft>
                <a:spcPts val="0"/>
              </a:spcAft>
              <a:buNone/>
            </a:pPr>
            <a:r>
              <a:rPr lang="en"/>
              <a:t>Question a good proxy for our research question - assuming that </a:t>
            </a:r>
            <a:r>
              <a:rPr lang="en"/>
              <a:t>opinions</a:t>
            </a:r>
            <a:r>
              <a:rPr lang="en"/>
              <a:t> of fear about getting COVID is aligned with compliance with state-imposed mask mandates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77b5670e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77b5670e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lt1"/>
                </a:solidFill>
                <a:latin typeface="Lato"/>
                <a:ea typeface="Lato"/>
                <a:cs typeface="Lato"/>
                <a:sym typeface="Lato"/>
              </a:rPr>
              <a:t>Model 1 - Brendan</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solidFill>
                  <a:schemeClr val="lt1"/>
                </a:solidFill>
                <a:latin typeface="Lato"/>
                <a:ea typeface="Lato"/>
                <a:cs typeface="Lato"/>
                <a:sym typeface="Lato"/>
              </a:rPr>
              <a:t>Model 2 - Jonathan</a:t>
            </a:r>
            <a:endParaRPr sz="1300">
              <a:solidFill>
                <a:schemeClr val="lt1"/>
              </a:solidFill>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rPr lang="en" sz="1300">
                <a:solidFill>
                  <a:schemeClr val="lt1"/>
                </a:solidFill>
                <a:latin typeface="Lato"/>
                <a:ea typeface="Lato"/>
                <a:cs typeface="Lato"/>
                <a:sym typeface="Lato"/>
              </a:rPr>
              <a:t>Model 3 - Ziwei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0431cd7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0431cd7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omitted variables - compliance both personal and by businesses. Compliance refers to how people comply with mask mandates and how well businesses comply with stay-at-home orders. As we’ve seen - </a:t>
            </a:r>
            <a:r>
              <a:rPr b="1" lang="en"/>
              <a:t>ad lib</a:t>
            </a:r>
            <a:r>
              <a:rPr lang="en"/>
              <a:t>, there’ve been significant divides between states, citizens and business owners.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omitted variables matter because even though states established mask orders or business closures, they are meaningless without compliance. Even though our model was descriptive and not explanatory, we felt it necessary to have a discussion about omitted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purpose in introducing these omitted variables to </a:t>
            </a:r>
            <a:r>
              <a:rPr lang="en"/>
              <a:t>acknowledge</a:t>
            </a:r>
            <a:r>
              <a:rPr lang="en"/>
              <a:t> the humanity of our data. It’s to say that policy does not always align with businesses or citizens. Our observations could have been affected by choices made by</a:t>
            </a:r>
            <a:r>
              <a:rPr lang="en"/>
              <a:t> businesses to remain perpetually open and for </a:t>
            </a:r>
            <a:r>
              <a:rPr lang="en"/>
              <a:t>people to wear ineffective masks, like Zorro or Batman or to show their noses, like Yubaba in defiance of the state mandates . All jokes aside, the seriousness of the omitted variables around compliance is very real and has implications for our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important omitted variable is referred to as changes in opinion, we included external data - updated ANES from lab 1, to help gain a better understanding of the concern people felt about catching the coronavirus. However, this survey took place in early April while our data was aggregated in late October. Within those six months, states have imposed and relaxed mandates and hundreds of thousands of people died. We would anticipate the opinions measured in April to shift, to some degree, in October and it is important to capture this omitted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our focus is not on a causal model, so drawing relationships between mask mandates and deaths is not our objective, we see evidence that supports our research question - How are state-imposed mask mandates associated with total COVID deaths (per million people) in</a:t>
            </a:r>
            <a:endParaRPr/>
          </a:p>
          <a:p>
            <a:pPr indent="0" lvl="0" marL="0" rtl="0" algn="l">
              <a:spcBef>
                <a:spcPts val="0"/>
              </a:spcBef>
              <a:spcAft>
                <a:spcPts val="0"/>
              </a:spcAft>
              <a:buNone/>
            </a:pPr>
            <a:r>
              <a:rPr lang="en"/>
              <a:t>each state? and opportunity for further discussion and analysis around some of the omitted variables and opportunity to build on what has been developed and create an explanatory model.The associations described in the analysis exist. We observed statistically significant associations between mask mandates, mobility data of changes in time spent at home, length of stay at home orders and closures of bars. While not every variable we included was deemed statistically significant, we observed associations that would open doors to additional research questions that may be descriptive or explanatory in nature. One could wonder what affect these state ordered mandates had on the number of deaths, or measuring the </a:t>
            </a:r>
            <a:r>
              <a:rPr lang="en"/>
              <a:t>effect</a:t>
            </a:r>
            <a:r>
              <a:rPr lang="en"/>
              <a:t> of changes in home mobility on death.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 personal note, this has been an amazing experience and an incredible team. I would like to thank brendan and ZEE-WEE as well as you all and ask if there are any questions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77b5670e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77b5670e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2 Final Presentation</a:t>
            </a:r>
            <a:endParaRPr/>
          </a:p>
        </p:txBody>
      </p:sp>
      <p:sp>
        <p:nvSpPr>
          <p:cNvPr id="135" name="Google Shape;135;p13"/>
          <p:cNvSpPr txBox="1"/>
          <p:nvPr>
            <p:ph idx="1" type="subTitle"/>
          </p:nvPr>
        </p:nvSpPr>
        <p:spPr>
          <a:xfrm>
            <a:off x="4758300" y="3924925"/>
            <a:ext cx="37962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Brendan Mattina, Ziwei Zhao, Jonathan Moges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40500" y="742600"/>
            <a:ext cx="75228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rPr>
              <a:t>Research Questions</a:t>
            </a:r>
            <a:endParaRPr sz="3200">
              <a:solidFill>
                <a:srgbClr val="FFFFFF"/>
              </a:solidFill>
            </a:endParaRPr>
          </a:p>
          <a:p>
            <a:pPr indent="0" lvl="0" marL="0" rtl="0" algn="l">
              <a:spcBef>
                <a:spcPts val="0"/>
              </a:spcBef>
              <a:spcAft>
                <a:spcPts val="0"/>
              </a:spcAft>
              <a:buNone/>
            </a:pPr>
            <a:r>
              <a:t/>
            </a:r>
            <a:endParaRPr sz="2900">
              <a:solidFill>
                <a:srgbClr val="FFFFFF"/>
              </a:solidFill>
            </a:endParaRPr>
          </a:p>
          <a:p>
            <a:pPr indent="-222250" lvl="0" marL="342900" rtl="0" algn="l">
              <a:spcBef>
                <a:spcPts val="0"/>
              </a:spcBef>
              <a:spcAft>
                <a:spcPts val="0"/>
              </a:spcAft>
              <a:buClr>
                <a:srgbClr val="FFFFFF"/>
              </a:buClr>
              <a:buSzPts val="1700"/>
              <a:buChar char="➢"/>
            </a:pPr>
            <a:r>
              <a:rPr lang="en" sz="1700">
                <a:solidFill>
                  <a:srgbClr val="FFFFFF"/>
                </a:solidFill>
              </a:rPr>
              <a:t>How are state-imposed mask mandates associated with current COVID death rates in each state?</a:t>
            </a:r>
            <a:endParaRPr sz="1700">
              <a:solidFill>
                <a:srgbClr val="FFFFFF"/>
              </a:solidFill>
            </a:endParaRPr>
          </a:p>
          <a:p>
            <a:pPr indent="-114300" lvl="0" marL="342900" rtl="0" algn="l">
              <a:spcBef>
                <a:spcPts val="0"/>
              </a:spcBef>
              <a:spcAft>
                <a:spcPts val="0"/>
              </a:spcAft>
              <a:buNone/>
            </a:pPr>
            <a:r>
              <a:t/>
            </a:r>
            <a:endParaRPr sz="1700">
              <a:solidFill>
                <a:srgbClr val="FFFFFF"/>
              </a:solidFill>
            </a:endParaRPr>
          </a:p>
          <a:p>
            <a:pPr indent="-222250" lvl="0" marL="342900" rtl="0" algn="l">
              <a:spcBef>
                <a:spcPts val="0"/>
              </a:spcBef>
              <a:spcAft>
                <a:spcPts val="0"/>
              </a:spcAft>
              <a:buClr>
                <a:srgbClr val="FFFFFF"/>
              </a:buClr>
              <a:buSzPts val="1700"/>
              <a:buChar char="➢"/>
            </a:pPr>
            <a:r>
              <a:rPr lang="en" sz="1700">
                <a:solidFill>
                  <a:srgbClr val="FFFFFF"/>
                </a:solidFill>
              </a:rPr>
              <a:t>How closely is COVID public opinion in each state associated with its current COVID death rate? </a:t>
            </a:r>
            <a:endParaRPr sz="1700">
              <a:solidFill>
                <a:srgbClr val="FFFFFF"/>
              </a:solidFill>
            </a:endParaRPr>
          </a:p>
          <a:p>
            <a:pPr indent="-114300" lvl="0" marL="342900" rtl="0" algn="l">
              <a:spcBef>
                <a:spcPts val="0"/>
              </a:spcBef>
              <a:spcAft>
                <a:spcPts val="0"/>
              </a:spcAft>
              <a:buNone/>
            </a:pPr>
            <a:r>
              <a:t/>
            </a:r>
            <a:endParaRPr sz="1700">
              <a:solidFill>
                <a:srgbClr val="FFFFFF"/>
              </a:solidFill>
            </a:endParaRPr>
          </a:p>
          <a:p>
            <a:pPr indent="-222250" lvl="0" marL="342900" rtl="0" algn="l">
              <a:spcBef>
                <a:spcPts val="0"/>
              </a:spcBef>
              <a:spcAft>
                <a:spcPts val="0"/>
              </a:spcAft>
              <a:buClr>
                <a:srgbClr val="FFFFFF"/>
              </a:buClr>
              <a:buSzPts val="1700"/>
              <a:buChar char="➢"/>
            </a:pPr>
            <a:r>
              <a:rPr lang="en" sz="1700">
                <a:solidFill>
                  <a:srgbClr val="FFFFFF"/>
                </a:solidFill>
              </a:rPr>
              <a:t>How closely is the imposition of ‘secondary’ state-wide COVID mitigation strategies and mobility data associated with COVID death rates in each state?</a:t>
            </a:r>
            <a:endParaRPr sz="2900">
              <a:solidFill>
                <a:srgbClr val="FFFFFF"/>
              </a:solidFill>
            </a:endParaRPr>
          </a:p>
        </p:txBody>
      </p:sp>
      <p:pic>
        <p:nvPicPr>
          <p:cNvPr id="141" name="Google Shape;141;p14"/>
          <p:cNvPicPr preferRelativeResize="0"/>
          <p:nvPr/>
        </p:nvPicPr>
        <p:blipFill>
          <a:blip r:embed="rId3">
            <a:alphaModFix/>
          </a:blip>
          <a:stretch>
            <a:fillRect/>
          </a:stretch>
        </p:blipFill>
        <p:spPr>
          <a:xfrm>
            <a:off x="6127050" y="190750"/>
            <a:ext cx="2238225" cy="145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5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Merriweather"/>
                <a:ea typeface="Merriweather"/>
                <a:cs typeface="Merriweather"/>
                <a:sym typeface="Merriweather"/>
              </a:rPr>
              <a:t>Data/</a:t>
            </a:r>
            <a:r>
              <a:rPr lang="en" sz="2800">
                <a:latin typeface="Merriweather"/>
                <a:ea typeface="Merriweather"/>
                <a:cs typeface="Merriweather"/>
                <a:sym typeface="Merriweather"/>
              </a:rPr>
              <a:t>Variables</a:t>
            </a:r>
            <a:endParaRPr sz="2800">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147" name="Google Shape;147;p15"/>
          <p:cNvSpPr txBox="1"/>
          <p:nvPr/>
        </p:nvSpPr>
        <p:spPr>
          <a:xfrm>
            <a:off x="1572000" y="1163125"/>
            <a:ext cx="6638100" cy="15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u="sng">
                <a:solidFill>
                  <a:schemeClr val="lt1"/>
                </a:solidFill>
                <a:latin typeface="Merriweather"/>
                <a:ea typeface="Merriweather"/>
                <a:cs typeface="Merriweather"/>
                <a:sym typeface="Merriweather"/>
              </a:rPr>
              <a:t>Provided COVID Related Data Sets</a:t>
            </a:r>
            <a:endParaRPr sz="1150" u="sng">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150" u="sng">
              <a:solidFill>
                <a:schemeClr val="lt1"/>
              </a:solidFill>
              <a:latin typeface="Merriweather"/>
              <a:ea typeface="Merriweather"/>
              <a:cs typeface="Merriweather"/>
              <a:sym typeface="Merriweather"/>
            </a:endParaRPr>
          </a:p>
          <a:p>
            <a:pPr indent="-301625" lvl="0" marL="4572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Death rate per million</a:t>
            </a:r>
            <a:endParaRPr sz="1150">
              <a:solidFill>
                <a:schemeClr val="lt1"/>
              </a:solidFill>
              <a:latin typeface="Merriweather"/>
              <a:ea typeface="Merriweather"/>
              <a:cs typeface="Merriweather"/>
              <a:sym typeface="Merriweather"/>
            </a:endParaRPr>
          </a:p>
          <a:p>
            <a:pPr indent="-301625" lvl="0" marL="4572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Length of face mask mandate</a:t>
            </a:r>
            <a:endParaRPr sz="1150">
              <a:solidFill>
                <a:schemeClr val="lt1"/>
              </a:solidFill>
              <a:latin typeface="Merriweather"/>
              <a:ea typeface="Merriweather"/>
              <a:cs typeface="Merriweather"/>
              <a:sym typeface="Merriweather"/>
            </a:endParaRPr>
          </a:p>
          <a:p>
            <a:pPr indent="-301625" lvl="0" marL="4572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Length of stay at home order</a:t>
            </a:r>
            <a:endParaRPr sz="1150">
              <a:solidFill>
                <a:schemeClr val="lt1"/>
              </a:solidFill>
              <a:latin typeface="Merriweather"/>
              <a:ea typeface="Merriweather"/>
              <a:cs typeface="Merriweather"/>
              <a:sym typeface="Merriweather"/>
            </a:endParaRPr>
          </a:p>
          <a:p>
            <a:pPr indent="-301625" lvl="0" marL="4572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Google mobility data - home</a:t>
            </a:r>
            <a:endParaRPr sz="1150">
              <a:solidFill>
                <a:schemeClr val="lt1"/>
              </a:solidFill>
              <a:latin typeface="Merriweather"/>
              <a:ea typeface="Merriweather"/>
              <a:cs typeface="Merriweather"/>
              <a:sym typeface="Merriweather"/>
            </a:endParaRPr>
          </a:p>
          <a:p>
            <a:pPr indent="-301625" lvl="0" marL="4572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Length before Reopening:</a:t>
            </a:r>
            <a:endParaRPr sz="1150">
              <a:solidFill>
                <a:schemeClr val="lt1"/>
              </a:solidFill>
              <a:latin typeface="Merriweather"/>
              <a:ea typeface="Merriweather"/>
              <a:cs typeface="Merriweather"/>
              <a:sym typeface="Merriweather"/>
            </a:endParaRPr>
          </a:p>
          <a:p>
            <a:pPr indent="-301625" lvl="1" marL="9144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Childcare</a:t>
            </a:r>
            <a:endParaRPr sz="1150">
              <a:solidFill>
                <a:schemeClr val="lt1"/>
              </a:solidFill>
              <a:latin typeface="Merriweather"/>
              <a:ea typeface="Merriweather"/>
              <a:cs typeface="Merriweather"/>
              <a:sym typeface="Merriweather"/>
            </a:endParaRPr>
          </a:p>
          <a:p>
            <a:pPr indent="-301625" lvl="1" marL="9144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Restaurants</a:t>
            </a:r>
            <a:endParaRPr sz="1150">
              <a:solidFill>
                <a:schemeClr val="lt1"/>
              </a:solidFill>
              <a:latin typeface="Merriweather"/>
              <a:ea typeface="Merriweather"/>
              <a:cs typeface="Merriweather"/>
              <a:sym typeface="Merriweather"/>
            </a:endParaRPr>
          </a:p>
          <a:p>
            <a:pPr indent="-301625" lvl="1" marL="914400" rtl="0" algn="l">
              <a:spcBef>
                <a:spcPts val="0"/>
              </a:spcBef>
              <a:spcAft>
                <a:spcPts val="0"/>
              </a:spcAft>
              <a:buClr>
                <a:schemeClr val="lt1"/>
              </a:buClr>
              <a:buSzPts val="1150"/>
              <a:buFont typeface="Merriweather"/>
              <a:buChar char="○"/>
            </a:pPr>
            <a:r>
              <a:rPr lang="en" sz="1150">
                <a:solidFill>
                  <a:schemeClr val="lt1"/>
                </a:solidFill>
                <a:latin typeface="Merriweather"/>
                <a:ea typeface="Merriweather"/>
                <a:cs typeface="Merriweather"/>
                <a:sym typeface="Merriweather"/>
              </a:rPr>
              <a:t>Bars </a:t>
            </a:r>
            <a:endParaRPr sz="1150">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sz="115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148" name="Google Shape;148;p15"/>
          <p:cNvSpPr txBox="1"/>
          <p:nvPr/>
        </p:nvSpPr>
        <p:spPr>
          <a:xfrm>
            <a:off x="1572000" y="3200975"/>
            <a:ext cx="66381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FFFFF"/>
                </a:solidFill>
              </a:rPr>
              <a:t>“Would I bet a semester of tuition on this data being true.” </a:t>
            </a:r>
            <a:endParaRPr sz="1150">
              <a:solidFill>
                <a:srgbClr val="FFFFFF"/>
              </a:solidFill>
            </a:endParaRPr>
          </a:p>
          <a:p>
            <a:pPr indent="457200" lvl="0" marL="0" rtl="0" algn="l">
              <a:spcBef>
                <a:spcPts val="0"/>
              </a:spcBef>
              <a:spcAft>
                <a:spcPts val="0"/>
              </a:spcAft>
              <a:buNone/>
            </a:pPr>
            <a:r>
              <a:rPr lang="en" sz="1150">
                <a:solidFill>
                  <a:srgbClr val="FFFFFF"/>
                </a:solidFill>
              </a:rPr>
              <a:t>- Dr. Douglas Alex Hughes PhD</a:t>
            </a:r>
            <a:endParaRPr/>
          </a:p>
        </p:txBody>
      </p:sp>
      <p:sp>
        <p:nvSpPr>
          <p:cNvPr id="149" name="Google Shape;149;p15"/>
          <p:cNvSpPr txBox="1"/>
          <p:nvPr/>
        </p:nvSpPr>
        <p:spPr>
          <a:xfrm>
            <a:off x="1572000" y="4037000"/>
            <a:ext cx="66381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FFFFF"/>
                </a:solidFill>
              </a:rPr>
              <a:t>ANES data (from lab 1), updated for 2020</a:t>
            </a:r>
            <a:endParaRPr sz="1150">
              <a:solidFill>
                <a:srgbClr val="FFFFFF"/>
              </a:solidFill>
            </a:endParaRPr>
          </a:p>
          <a:p>
            <a:pPr indent="0" lvl="0" marL="0" rtl="0" algn="l">
              <a:spcBef>
                <a:spcPts val="0"/>
              </a:spcBef>
              <a:spcAft>
                <a:spcPts val="0"/>
              </a:spcAft>
              <a:buNone/>
            </a:pPr>
            <a:r>
              <a:t/>
            </a:r>
            <a:endParaRPr sz="1150">
              <a:solidFill>
                <a:srgbClr val="FFFFFF"/>
              </a:solidFill>
            </a:endParaRPr>
          </a:p>
          <a:p>
            <a:pPr indent="-301625" lvl="0" marL="457200" rtl="0" algn="l">
              <a:lnSpc>
                <a:spcPct val="115000"/>
              </a:lnSpc>
              <a:spcBef>
                <a:spcPts val="0"/>
              </a:spcBef>
              <a:spcAft>
                <a:spcPts val="0"/>
              </a:spcAft>
              <a:buClr>
                <a:srgbClr val="FFFFFF"/>
              </a:buClr>
              <a:buSzPts val="1150"/>
              <a:buChar char="●"/>
            </a:pPr>
            <a:r>
              <a:rPr lang="en" sz="1150">
                <a:solidFill>
                  <a:srgbClr val="FFFFFF"/>
                </a:solidFill>
              </a:rPr>
              <a:t>"How worried are you personally about getting the Coronavirus?"</a:t>
            </a:r>
            <a:endParaRPr sz="1150">
              <a:solidFill>
                <a:srgbClr val="FFFFFF"/>
              </a:solidFill>
            </a:endParaRPr>
          </a:p>
        </p:txBody>
      </p:sp>
      <p:pic>
        <p:nvPicPr>
          <p:cNvPr id="150" name="Google Shape;150;p15"/>
          <p:cNvPicPr preferRelativeResize="0"/>
          <p:nvPr/>
        </p:nvPicPr>
        <p:blipFill>
          <a:blip r:embed="rId3">
            <a:alphaModFix/>
          </a:blip>
          <a:stretch>
            <a:fillRect/>
          </a:stretch>
        </p:blipFill>
        <p:spPr>
          <a:xfrm>
            <a:off x="6058327" y="1526825"/>
            <a:ext cx="2447123" cy="1229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58175"/>
            <a:ext cx="7038900" cy="5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CLM</a:t>
            </a:r>
            <a:endParaRPr/>
          </a:p>
        </p:txBody>
      </p:sp>
      <p:sp>
        <p:nvSpPr>
          <p:cNvPr id="156" name="Google Shape;156;p16"/>
          <p:cNvSpPr txBox="1"/>
          <p:nvPr>
            <p:ph idx="1" type="body"/>
          </p:nvPr>
        </p:nvSpPr>
        <p:spPr>
          <a:xfrm>
            <a:off x="1297500" y="1567550"/>
            <a:ext cx="72372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57" name="Google Shape;157;p16"/>
          <p:cNvPicPr preferRelativeResize="0"/>
          <p:nvPr/>
        </p:nvPicPr>
        <p:blipFill>
          <a:blip r:embed="rId3">
            <a:alphaModFix/>
          </a:blip>
          <a:stretch>
            <a:fillRect/>
          </a:stretch>
        </p:blipFill>
        <p:spPr>
          <a:xfrm>
            <a:off x="5175775" y="117800"/>
            <a:ext cx="3495224" cy="2384349"/>
          </a:xfrm>
          <a:prstGeom prst="rect">
            <a:avLst/>
          </a:prstGeom>
          <a:noFill/>
          <a:ln>
            <a:noFill/>
          </a:ln>
        </p:spPr>
      </p:pic>
      <p:pic>
        <p:nvPicPr>
          <p:cNvPr id="158" name="Google Shape;158;p16"/>
          <p:cNvPicPr preferRelativeResize="0"/>
          <p:nvPr/>
        </p:nvPicPr>
        <p:blipFill>
          <a:blip r:embed="rId4">
            <a:alphaModFix/>
          </a:blip>
          <a:stretch>
            <a:fillRect/>
          </a:stretch>
        </p:blipFill>
        <p:spPr>
          <a:xfrm>
            <a:off x="5136875" y="2587025"/>
            <a:ext cx="3573036" cy="2384350"/>
          </a:xfrm>
          <a:prstGeom prst="rect">
            <a:avLst/>
          </a:prstGeom>
          <a:noFill/>
          <a:ln>
            <a:noFill/>
          </a:ln>
        </p:spPr>
      </p:pic>
      <p:pic>
        <p:nvPicPr>
          <p:cNvPr id="159" name="Google Shape;159;p16"/>
          <p:cNvPicPr preferRelativeResize="0"/>
          <p:nvPr/>
        </p:nvPicPr>
        <p:blipFill>
          <a:blip r:embed="rId5">
            <a:alphaModFix/>
          </a:blip>
          <a:stretch>
            <a:fillRect/>
          </a:stretch>
        </p:blipFill>
        <p:spPr>
          <a:xfrm>
            <a:off x="1203300" y="608075"/>
            <a:ext cx="3790336" cy="436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Omitted Variables and Conclusions</a:t>
            </a:r>
            <a:endParaRPr/>
          </a:p>
        </p:txBody>
      </p:sp>
      <p:sp>
        <p:nvSpPr>
          <p:cNvPr id="165" name="Google Shape;165;p17"/>
          <p:cNvSpPr txBox="1"/>
          <p:nvPr>
            <p:ph idx="1" type="body"/>
          </p:nvPr>
        </p:nvSpPr>
        <p:spPr>
          <a:xfrm>
            <a:off x="1213475" y="14751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Compliance</a:t>
            </a:r>
            <a:endParaRPr sz="1600"/>
          </a:p>
          <a:p>
            <a:pPr indent="-311150" lvl="0" marL="457200" rtl="0" algn="l">
              <a:spcBef>
                <a:spcPts val="1600"/>
              </a:spcBef>
              <a:spcAft>
                <a:spcPts val="0"/>
              </a:spcAft>
              <a:buSzPts val="1300"/>
              <a:buChar char="●"/>
            </a:pPr>
            <a:r>
              <a:rPr lang="en" sz="1400"/>
              <a:t>Business</a:t>
            </a:r>
            <a:endParaRPr sz="1400"/>
          </a:p>
          <a:p>
            <a:pPr indent="-317500" lvl="0" marL="457200" rtl="0" algn="l">
              <a:spcBef>
                <a:spcPts val="0"/>
              </a:spcBef>
              <a:spcAft>
                <a:spcPts val="0"/>
              </a:spcAft>
              <a:buSzPts val="1400"/>
              <a:buChar char="●"/>
            </a:pPr>
            <a:r>
              <a:rPr lang="en" sz="1400"/>
              <a:t>Personal </a:t>
            </a:r>
            <a:endParaRPr sz="1400"/>
          </a:p>
          <a:p>
            <a:pPr indent="0" lvl="0" marL="0" rtl="0" algn="l">
              <a:spcBef>
                <a:spcPts val="1600"/>
              </a:spcBef>
              <a:spcAft>
                <a:spcPts val="1600"/>
              </a:spcAft>
              <a:buNone/>
            </a:pPr>
            <a:r>
              <a:rPr lang="en" sz="1600"/>
              <a:t>Changes in Opinion</a:t>
            </a:r>
            <a:endParaRPr sz="1600"/>
          </a:p>
        </p:txBody>
      </p:sp>
      <p:pic>
        <p:nvPicPr>
          <p:cNvPr id="166" name="Google Shape;166;p17"/>
          <p:cNvPicPr preferRelativeResize="0"/>
          <p:nvPr/>
        </p:nvPicPr>
        <p:blipFill>
          <a:blip r:embed="rId3">
            <a:alphaModFix/>
          </a:blip>
          <a:stretch>
            <a:fillRect/>
          </a:stretch>
        </p:blipFill>
        <p:spPr>
          <a:xfrm>
            <a:off x="3608150" y="3117775"/>
            <a:ext cx="2417575" cy="1296925"/>
          </a:xfrm>
          <a:prstGeom prst="rect">
            <a:avLst/>
          </a:prstGeom>
          <a:noFill/>
          <a:ln>
            <a:noFill/>
          </a:ln>
        </p:spPr>
      </p:pic>
      <p:pic>
        <p:nvPicPr>
          <p:cNvPr id="167" name="Google Shape;167;p17"/>
          <p:cNvPicPr preferRelativeResize="0"/>
          <p:nvPr/>
        </p:nvPicPr>
        <p:blipFill>
          <a:blip r:embed="rId4">
            <a:alphaModFix/>
          </a:blip>
          <a:stretch>
            <a:fillRect/>
          </a:stretch>
        </p:blipFill>
        <p:spPr>
          <a:xfrm>
            <a:off x="3760234" y="1369050"/>
            <a:ext cx="1945378" cy="1296925"/>
          </a:xfrm>
          <a:prstGeom prst="rect">
            <a:avLst/>
          </a:prstGeom>
          <a:noFill/>
          <a:ln>
            <a:noFill/>
          </a:ln>
        </p:spPr>
      </p:pic>
      <p:pic>
        <p:nvPicPr>
          <p:cNvPr id="168" name="Google Shape;168;p17"/>
          <p:cNvPicPr preferRelativeResize="0"/>
          <p:nvPr/>
        </p:nvPicPr>
        <p:blipFill>
          <a:blip r:embed="rId5">
            <a:alphaModFix/>
          </a:blip>
          <a:stretch>
            <a:fillRect/>
          </a:stretch>
        </p:blipFill>
        <p:spPr>
          <a:xfrm>
            <a:off x="6239450" y="1395863"/>
            <a:ext cx="2212976" cy="1243250"/>
          </a:xfrm>
          <a:prstGeom prst="rect">
            <a:avLst/>
          </a:prstGeom>
          <a:noFill/>
          <a:ln>
            <a:noFill/>
          </a:ln>
        </p:spPr>
      </p:pic>
      <p:pic>
        <p:nvPicPr>
          <p:cNvPr id="169" name="Google Shape;169;p17"/>
          <p:cNvPicPr preferRelativeResize="0"/>
          <p:nvPr/>
        </p:nvPicPr>
        <p:blipFill>
          <a:blip r:embed="rId6">
            <a:alphaModFix/>
          </a:blip>
          <a:stretch>
            <a:fillRect/>
          </a:stretch>
        </p:blipFill>
        <p:spPr>
          <a:xfrm>
            <a:off x="6239449" y="2791930"/>
            <a:ext cx="2417575" cy="1948620"/>
          </a:xfrm>
          <a:prstGeom prst="rect">
            <a:avLst/>
          </a:prstGeom>
          <a:noFill/>
          <a:ln>
            <a:noFill/>
          </a:ln>
        </p:spPr>
      </p:pic>
      <p:pic>
        <p:nvPicPr>
          <p:cNvPr id="170" name="Google Shape;170;p17"/>
          <p:cNvPicPr preferRelativeResize="0"/>
          <p:nvPr/>
        </p:nvPicPr>
        <p:blipFill>
          <a:blip r:embed="rId7">
            <a:alphaModFix/>
          </a:blip>
          <a:stretch>
            <a:fillRect/>
          </a:stretch>
        </p:blipFill>
        <p:spPr>
          <a:xfrm>
            <a:off x="1213475" y="3176475"/>
            <a:ext cx="2096925" cy="117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8"/>
                                        </p:tgtEl>
                                      </p:cBhvr>
                                    </p:animEffect>
                                    <p:set>
                                      <p:cBhvr>
                                        <p:cTn dur="1" fill="hold">
                                          <p:stCondLst>
                                            <p:cond delay="1000"/>
                                          </p:stCondLst>
                                        </p:cTn>
                                        <p:tgtEl>
                                          <p:spTgt spid="1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0"/>
                                        </p:tgtEl>
                                      </p:cBhvr>
                                    </p:animEffect>
                                    <p:set>
                                      <p:cBhvr>
                                        <p:cTn dur="1" fill="hold">
                                          <p:stCondLst>
                                            <p:cond delay="1000"/>
                                          </p:stCondLst>
                                        </p:cTn>
                                        <p:tgtEl>
                                          <p:spTgt spid="1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(Questions?)</a:t>
            </a:r>
            <a:endParaRPr/>
          </a:p>
        </p:txBody>
      </p:sp>
      <p:sp>
        <p:nvSpPr>
          <p:cNvPr id="176" name="Google Shape;17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77" name="Google Shape;177;p18"/>
          <p:cNvPicPr preferRelativeResize="0"/>
          <p:nvPr/>
        </p:nvPicPr>
        <p:blipFill>
          <a:blip r:embed="rId3">
            <a:alphaModFix/>
          </a:blip>
          <a:stretch>
            <a:fillRect/>
          </a:stretch>
        </p:blipFill>
        <p:spPr>
          <a:xfrm>
            <a:off x="4718275" y="196874"/>
            <a:ext cx="2856452" cy="474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