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Roboto"/>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Robot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9e3c663f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9e3c663f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sz="1400">
                <a:solidFill>
                  <a:schemeClr val="dk1"/>
                </a:solidFill>
              </a:rPr>
              <a:t>In recent years, the use of sentiment analysis has rapidly grown and become an important tool for organizations, governments, and individuals. </a:t>
            </a:r>
            <a:endParaRPr sz="1400">
              <a:solidFill>
                <a:schemeClr val="dk1"/>
              </a:solidFill>
            </a:endParaRPr>
          </a:p>
          <a:p>
            <a:pPr indent="0" lvl="0" marL="0" rtl="0" algn="l">
              <a:lnSpc>
                <a:spcPct val="12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sz="1400">
                <a:solidFill>
                  <a:schemeClr val="dk1"/>
                </a:solidFill>
              </a:rPr>
              <a:t>We propose the research to investigate the potential of machine learning for social media sentiment extraction and analysis. The goal is to develop models that can accurately and efficiently analyze social media data to extract insights about public opinion. </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9e3c663f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9e3c663f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 are three main </a:t>
            </a:r>
            <a:r>
              <a:rPr lang="en" sz="1400"/>
              <a:t>strategies</a:t>
            </a:r>
            <a:r>
              <a:rPr lang="en" sz="1400"/>
              <a:t> we use in this sentiment analysis.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First, we need to decide how to collect our train data. Here we want to use existing dataset.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Second, we need to choose text representation techniques to numerically represent the </a:t>
            </a:r>
            <a:r>
              <a:rPr lang="en" sz="1400">
                <a:solidFill>
                  <a:srgbClr val="040C28"/>
                </a:solidFill>
              </a:rPr>
              <a:t>unstructured text documents to make them mathematically computable</a:t>
            </a:r>
            <a:r>
              <a:rPr lang="en" sz="1400"/>
              <a: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Third, we need to decide how to train and evaluate the model.</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ba75364b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ba75364b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sz="1400">
                <a:solidFill>
                  <a:schemeClr val="dk1"/>
                </a:solidFill>
              </a:rPr>
              <a:t>In our project, </a:t>
            </a:r>
            <a:endParaRPr sz="1400">
              <a:solidFill>
                <a:schemeClr val="dk1"/>
              </a:solidFill>
            </a:endParaRPr>
          </a:p>
          <a:p>
            <a:pPr indent="0" lvl="0" marL="0" rtl="0" algn="l">
              <a:lnSpc>
                <a:spcPct val="120000"/>
              </a:lnSpc>
              <a:spcBef>
                <a:spcPts val="0"/>
              </a:spcBef>
              <a:spcAft>
                <a:spcPts val="0"/>
              </a:spcAft>
              <a:buClr>
                <a:schemeClr val="dk1"/>
              </a:buClr>
              <a:buSzPts val="1100"/>
              <a:buFont typeface="Arial"/>
              <a:buNone/>
            </a:pPr>
            <a:r>
              <a:t/>
            </a:r>
            <a:endParaRPr b="1" sz="1400">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sz="1400">
                <a:solidFill>
                  <a:schemeClr val="dk1"/>
                </a:solidFill>
              </a:rPr>
              <a:t>We choose to use Large Yelp Review </a:t>
            </a:r>
            <a:r>
              <a:rPr b="1" lang="en" sz="1400">
                <a:solidFill>
                  <a:schemeClr val="dk1"/>
                </a:solidFill>
              </a:rPr>
              <a:t>Dataset</a:t>
            </a:r>
            <a:r>
              <a:rPr lang="en" sz="1400">
                <a:solidFill>
                  <a:schemeClr val="dk1"/>
                </a:solidFill>
              </a:rPr>
              <a:t>,</a:t>
            </a:r>
            <a:endParaRPr sz="1400" strike="sngStrike">
              <a:solidFill>
                <a:schemeClr val="dk1"/>
              </a:solidFill>
            </a:endParaRPr>
          </a:p>
          <a:p>
            <a:pPr indent="0" lvl="0" marL="0" rtl="0" algn="l">
              <a:lnSpc>
                <a:spcPct val="120000"/>
              </a:lnSpc>
              <a:spcBef>
                <a:spcPts val="0"/>
              </a:spcBef>
              <a:spcAft>
                <a:spcPts val="0"/>
              </a:spcAft>
              <a:buClr>
                <a:schemeClr val="dk1"/>
              </a:buClr>
              <a:buSzPts val="1100"/>
              <a:buFont typeface="Arial"/>
              <a:buNone/>
            </a:pPr>
            <a:r>
              <a:t/>
            </a:r>
            <a:endParaRPr b="1" sz="1400">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sz="1400">
                <a:solidFill>
                  <a:schemeClr val="dk1"/>
                </a:solidFill>
              </a:rPr>
              <a:t>For </a:t>
            </a:r>
            <a:r>
              <a:rPr lang="en" sz="1400">
                <a:solidFill>
                  <a:schemeClr val="dk1"/>
                </a:solidFill>
              </a:rPr>
              <a:t>word embedding, we used pre-trained Twitter GloVe Embedding package from Stanford AI.</a:t>
            </a:r>
            <a:endParaRPr sz="1400" strike="sngStrike">
              <a:solidFill>
                <a:schemeClr val="dk1"/>
              </a:solidFill>
            </a:endParaRPr>
          </a:p>
          <a:p>
            <a:pPr indent="0" lvl="0" marL="0" rtl="0" algn="l">
              <a:lnSpc>
                <a:spcPct val="12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sz="1400">
                <a:solidFill>
                  <a:schemeClr val="dk1"/>
                </a:solidFill>
              </a:rPr>
              <a:t>For the </a:t>
            </a:r>
            <a:r>
              <a:rPr b="1" lang="en" sz="1400">
                <a:solidFill>
                  <a:schemeClr val="dk1"/>
                </a:solidFill>
              </a:rPr>
              <a:t>training</a:t>
            </a:r>
            <a:r>
              <a:rPr lang="en" sz="1400">
                <a:solidFill>
                  <a:schemeClr val="dk1"/>
                </a:solidFill>
              </a:rPr>
              <a:t> part, we use sequence model with LSTM (Long Short Term Memory). </a:t>
            </a:r>
            <a:endParaRPr sz="1400">
              <a:solidFill>
                <a:schemeClr val="dk1"/>
              </a:solidFill>
            </a:endParaRPr>
          </a:p>
          <a:p>
            <a:pPr indent="0" lvl="0" marL="0" rtl="0" algn="l">
              <a:lnSpc>
                <a:spcPct val="12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sz="1400">
                <a:solidFill>
                  <a:schemeClr val="dk1"/>
                </a:solidFill>
              </a:rPr>
              <a:t>For the </a:t>
            </a:r>
            <a:r>
              <a:rPr b="1" lang="en" sz="1400">
                <a:solidFill>
                  <a:schemeClr val="dk1"/>
                </a:solidFill>
              </a:rPr>
              <a:t>evaluation</a:t>
            </a:r>
            <a:r>
              <a:rPr lang="en" sz="1400">
                <a:solidFill>
                  <a:schemeClr val="dk1"/>
                </a:solidFill>
              </a:rPr>
              <a:t> part, we use Confusion matrix to show the performance of our classification model.</a:t>
            </a:r>
            <a:endParaRPr sz="1400">
              <a:solidFill>
                <a:schemeClr val="dk1"/>
              </a:solidFill>
            </a:endParaRPr>
          </a:p>
          <a:p>
            <a:pPr indent="0" lvl="0" marL="0" rtl="0" algn="l">
              <a:lnSpc>
                <a:spcPct val="12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2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2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sz="1400" strike="sngStrike">
                <a:solidFill>
                  <a:schemeClr val="dk1"/>
                </a:solidFill>
              </a:rPr>
              <a:t> which is a dataset for binary sentiment classification, and there are 560,000 (five hundred and sixty thousand) highly polar yelp reviews for training, and 38,000 for testing.</a:t>
            </a:r>
            <a:endParaRPr sz="1400" strike="sngStrike">
              <a:solidFill>
                <a:schemeClr val="dk1"/>
              </a:solidFill>
            </a:endParaRPr>
          </a:p>
          <a:p>
            <a:pPr indent="0" lvl="0" marL="0" rtl="0" algn="l">
              <a:lnSpc>
                <a:spcPct val="120000"/>
              </a:lnSpc>
              <a:spcBef>
                <a:spcPts val="0"/>
              </a:spcBef>
              <a:spcAft>
                <a:spcPts val="0"/>
              </a:spcAft>
              <a:buClr>
                <a:schemeClr val="dk1"/>
              </a:buClr>
              <a:buSzPts val="1100"/>
              <a:buFont typeface="Arial"/>
              <a:buNone/>
            </a:pPr>
            <a:r>
              <a:t/>
            </a:r>
            <a:endParaRPr sz="1400" strike="sngStrike">
              <a:solidFill>
                <a:schemeClr val="dk1"/>
              </a:solidFill>
            </a:endParaRPr>
          </a:p>
          <a:p>
            <a:pPr indent="0" lvl="0" marL="0" rtl="0" algn="l">
              <a:lnSpc>
                <a:spcPct val="12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20000"/>
              </a:lnSpc>
              <a:spcBef>
                <a:spcPts val="0"/>
              </a:spcBef>
              <a:spcAft>
                <a:spcPts val="0"/>
              </a:spcAft>
              <a:buClr>
                <a:schemeClr val="dk1"/>
              </a:buClr>
              <a:buSzPts val="1100"/>
              <a:buFont typeface="Arial"/>
              <a:buNone/>
            </a:pPr>
            <a:r>
              <a:t/>
            </a:r>
            <a:endParaRPr sz="1400" strike="sngStrike">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sz="1400" strike="sngStrike">
                <a:solidFill>
                  <a:schemeClr val="dk1"/>
                </a:solidFill>
              </a:rPr>
              <a:t>We also use </a:t>
            </a:r>
            <a:r>
              <a:rPr b="1" lang="en" sz="1400" strike="sngStrike">
                <a:solidFill>
                  <a:schemeClr val="dk1"/>
                </a:solidFill>
              </a:rPr>
              <a:t>Word Embedding</a:t>
            </a:r>
            <a:r>
              <a:rPr lang="en" sz="1400" strike="sngStrike">
                <a:solidFill>
                  <a:schemeClr val="dk1"/>
                </a:solidFill>
              </a:rPr>
              <a:t> in our project, which is one of the popular representation of document vocabulary. It is capable of capturing context of a word in a document, semantic and syntactic similarity, and relation with other words. And we used pre-trained Twitter GloVe Embedding package from Stanford AI.</a:t>
            </a:r>
            <a:endParaRPr sz="1400" strike="sngStrike">
              <a:solidFill>
                <a:schemeClr val="dk1"/>
              </a:solidFill>
            </a:endParaRPr>
          </a:p>
          <a:p>
            <a:pPr indent="0" lvl="0" marL="0" rtl="0" algn="l">
              <a:lnSpc>
                <a:spcPct val="120000"/>
              </a:lnSpc>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9e3c663f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9e3c663f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0000"/>
              </a:lnSpc>
              <a:spcBef>
                <a:spcPts val="0"/>
              </a:spcBef>
              <a:spcAft>
                <a:spcPts val="0"/>
              </a:spcAft>
              <a:buNone/>
            </a:pPr>
            <a:r>
              <a:rPr lang="en" sz="1400">
                <a:solidFill>
                  <a:schemeClr val="dk1"/>
                </a:solidFill>
              </a:rPr>
              <a:t>In our project we choose to use </a:t>
            </a:r>
            <a:r>
              <a:rPr b="1" lang="en" sz="1400">
                <a:solidFill>
                  <a:schemeClr val="dk1"/>
                </a:solidFill>
              </a:rPr>
              <a:t>Sequence Model</a:t>
            </a:r>
            <a:r>
              <a:rPr lang="en" sz="1400">
                <a:solidFill>
                  <a:schemeClr val="dk1"/>
                </a:solidFill>
              </a:rPr>
              <a:t>, because s</a:t>
            </a:r>
            <a:r>
              <a:rPr lang="en" sz="1400">
                <a:solidFill>
                  <a:schemeClr val="dk1"/>
                </a:solidFill>
              </a:rPr>
              <a:t>ome words (for example, the word “the”) are predominantly feature in both Positive and Negative yelp reviews. This could be a problem if we are using a Machine Learning model like Naive Bayes or SVD.</a:t>
            </a:r>
            <a:endParaRPr sz="1400" strike="sngStrike">
              <a:solidFill>
                <a:schemeClr val="dk1"/>
              </a:solidFill>
            </a:endParaRPr>
          </a:p>
          <a:p>
            <a:pPr indent="0" lvl="0" marL="0" rtl="0" algn="l">
              <a:lnSpc>
                <a:spcPct val="170000"/>
              </a:lnSpc>
              <a:spcBef>
                <a:spcPts val="1200"/>
              </a:spcBef>
              <a:spcAft>
                <a:spcPts val="0"/>
              </a:spcAft>
              <a:buNone/>
            </a:pPr>
            <a:r>
              <a:rPr lang="en" sz="1400">
                <a:solidFill>
                  <a:schemeClr val="dk1"/>
                </a:solidFill>
              </a:rPr>
              <a:t>And there are four kinds of layers in our model:</a:t>
            </a:r>
            <a:endParaRPr sz="1400">
              <a:solidFill>
                <a:schemeClr val="dk1"/>
              </a:solidFill>
            </a:endParaRPr>
          </a:p>
          <a:p>
            <a:pPr indent="0" lvl="0" marL="0" rtl="0" algn="l">
              <a:lnSpc>
                <a:spcPct val="170000"/>
              </a:lnSpc>
              <a:spcBef>
                <a:spcPts val="1200"/>
              </a:spcBef>
              <a:spcAft>
                <a:spcPts val="0"/>
              </a:spcAft>
              <a:buNone/>
            </a:pPr>
            <a:r>
              <a:rPr lang="en" sz="1400">
                <a:solidFill>
                  <a:schemeClr val="dk1"/>
                </a:solidFill>
              </a:rPr>
              <a:t>First is Embedding Layer, and it generates Embedding Vector for each input sequence.</a:t>
            </a:r>
            <a:endParaRPr sz="1400">
              <a:solidFill>
                <a:schemeClr val="dk1"/>
              </a:solidFill>
            </a:endParaRPr>
          </a:p>
          <a:p>
            <a:pPr indent="0" lvl="0" marL="0" rtl="0" algn="l">
              <a:lnSpc>
                <a:spcPct val="170000"/>
              </a:lnSpc>
              <a:spcBef>
                <a:spcPts val="1200"/>
              </a:spcBef>
              <a:spcAft>
                <a:spcPts val="0"/>
              </a:spcAft>
              <a:buNone/>
            </a:pPr>
            <a:r>
              <a:rPr lang="en" sz="1400">
                <a:solidFill>
                  <a:schemeClr val="dk1"/>
                </a:solidFill>
              </a:rPr>
              <a:t>Second is Convolution 1D Layer, we use this to convolve data into smaller feature vectors.</a:t>
            </a:r>
            <a:endParaRPr sz="1400">
              <a:solidFill>
                <a:schemeClr val="dk1"/>
              </a:solidFill>
            </a:endParaRPr>
          </a:p>
          <a:p>
            <a:pPr indent="0" lvl="0" marL="0" rtl="0" algn="l">
              <a:lnSpc>
                <a:spcPct val="170000"/>
              </a:lnSpc>
              <a:spcBef>
                <a:spcPts val="1200"/>
              </a:spcBef>
              <a:spcAft>
                <a:spcPts val="0"/>
              </a:spcAft>
              <a:buNone/>
            </a:pPr>
            <a:r>
              <a:rPr lang="en" sz="1400">
                <a:solidFill>
                  <a:schemeClr val="dk1"/>
                </a:solidFill>
              </a:rPr>
              <a:t>Third is Long Short Term Memory(LSTM), and which is a variant of RNN, and it has memory state cell to learn the context of the words which are at further along the text to carry contextual meaning rather than just neighbouring words.</a:t>
            </a:r>
            <a:endParaRPr sz="1400">
              <a:solidFill>
                <a:schemeClr val="dk1"/>
              </a:solidFill>
            </a:endParaRPr>
          </a:p>
          <a:p>
            <a:pPr indent="0" lvl="0" marL="0" rtl="0" algn="l">
              <a:lnSpc>
                <a:spcPct val="170000"/>
              </a:lnSpc>
              <a:spcBef>
                <a:spcPts val="1200"/>
              </a:spcBef>
              <a:spcAft>
                <a:spcPts val="0"/>
              </a:spcAft>
              <a:buNone/>
            </a:pPr>
            <a:r>
              <a:rPr lang="en" sz="1400">
                <a:solidFill>
                  <a:schemeClr val="dk1"/>
                </a:solidFill>
              </a:rPr>
              <a:t>Last we use Dense, which are fully Connected Layers for classification. </a:t>
            </a:r>
            <a:endParaRPr sz="1400">
              <a:solidFill>
                <a:schemeClr val="dk1"/>
              </a:solidFill>
            </a:endParaRPr>
          </a:p>
          <a:p>
            <a:pPr indent="0" lvl="0" marL="0" rtl="0" algn="l">
              <a:lnSpc>
                <a:spcPct val="170000"/>
              </a:lnSpc>
              <a:spcBef>
                <a:spcPts val="1200"/>
              </a:spcBef>
              <a:spcAft>
                <a:spcPts val="0"/>
              </a:spcAft>
              <a:buNone/>
            </a:pPr>
            <a:r>
              <a:t/>
            </a:r>
            <a:endParaRPr sz="1400">
              <a:solidFill>
                <a:schemeClr val="dk1"/>
              </a:solidFill>
            </a:endParaRPr>
          </a:p>
          <a:p>
            <a:pPr indent="0" lvl="0" marL="0" rtl="0" algn="l">
              <a:lnSpc>
                <a:spcPct val="170000"/>
              </a:lnSpc>
              <a:spcBef>
                <a:spcPts val="1200"/>
              </a:spcBef>
              <a:spcAft>
                <a:spcPts val="0"/>
              </a:spcAft>
              <a:buNone/>
            </a:pPr>
            <a:r>
              <a:t/>
            </a:r>
            <a:endParaRPr sz="1400">
              <a:solidFill>
                <a:schemeClr val="dk1"/>
              </a:solidFill>
            </a:endParaRPr>
          </a:p>
          <a:p>
            <a:pPr indent="0" lvl="0" marL="0" rtl="0" algn="l">
              <a:lnSpc>
                <a:spcPct val="170000"/>
              </a:lnSpc>
              <a:spcBef>
                <a:spcPts val="1200"/>
              </a:spcBef>
              <a:spcAft>
                <a:spcPts val="0"/>
              </a:spcAft>
              <a:buNone/>
            </a:pPr>
            <a:r>
              <a:rPr lang="en" sz="1400">
                <a:solidFill>
                  <a:srgbClr val="999999"/>
                </a:solidFill>
              </a:rPr>
              <a:t>(This layer helps in changing the dimensionality of the output from the preceding layer so that the model can easily define the relationship between the values of the data in which the model is working.)</a:t>
            </a:r>
            <a:endParaRPr sz="1400">
              <a:solidFill>
                <a:srgbClr val="999999"/>
              </a:solidFill>
            </a:endParaRPr>
          </a:p>
          <a:p>
            <a:pPr indent="0" lvl="0" marL="0" rtl="0" algn="l">
              <a:lnSpc>
                <a:spcPct val="170000"/>
              </a:lnSpc>
              <a:spcBef>
                <a:spcPts val="1200"/>
              </a:spcBef>
              <a:spcAft>
                <a:spcPts val="0"/>
              </a:spcAft>
              <a:buClr>
                <a:schemeClr val="dk1"/>
              </a:buClr>
              <a:buSzPts val="1100"/>
              <a:buFont typeface="Arial"/>
              <a:buNone/>
            </a:pPr>
            <a:r>
              <a:t/>
            </a:r>
            <a:endParaRPr sz="1400">
              <a:solidFill>
                <a:schemeClr val="dk1"/>
              </a:solidFill>
            </a:endParaRPr>
          </a:p>
          <a:p>
            <a:pPr indent="0" lvl="0" marL="0" rtl="0" algn="l">
              <a:lnSpc>
                <a:spcPct val="170000"/>
              </a:lnSpc>
              <a:spcBef>
                <a:spcPts val="1200"/>
              </a:spcBef>
              <a:spcAft>
                <a:spcPts val="0"/>
              </a:spcAft>
              <a:buClr>
                <a:schemeClr val="dk1"/>
              </a:buClr>
              <a:buSzPts val="1100"/>
              <a:buFont typeface="Arial"/>
              <a:buNone/>
            </a:pPr>
            <a:r>
              <a:rPr lang="en" sz="1400" strike="sngStrike">
                <a:solidFill>
                  <a:schemeClr val="dk1"/>
                </a:solidFill>
              </a:rPr>
              <a:t>Reccurent Neural Networks can handle a sequence of data and learn a pattern of input sequence to give either sequence or scalar value as output. In our case, the Neural Network outputs a scalar value prediction.</a:t>
            </a:r>
            <a:endParaRPr sz="1400">
              <a:solidFill>
                <a:srgbClr val="999999"/>
              </a:solidFill>
            </a:endParaRPr>
          </a:p>
          <a:p>
            <a:pPr indent="0" lvl="0" marL="0" rtl="0" algn="l">
              <a:lnSpc>
                <a:spcPct val="170000"/>
              </a:lnSpc>
              <a:spcBef>
                <a:spcPts val="1200"/>
              </a:spcBef>
              <a:spcAft>
                <a:spcPts val="1200"/>
              </a:spcAft>
              <a:buNone/>
            </a:pPr>
            <a:r>
              <a:t/>
            </a:r>
            <a:endParaRPr sz="14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ba75364b9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ba75364b9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0000"/>
              </a:lnSpc>
              <a:spcBef>
                <a:spcPts val="0"/>
              </a:spcBef>
              <a:spcAft>
                <a:spcPts val="0"/>
              </a:spcAft>
              <a:buNone/>
            </a:pPr>
            <a:r>
              <a:rPr lang="en" sz="1400">
                <a:solidFill>
                  <a:schemeClr val="dk1"/>
                </a:solidFill>
              </a:rPr>
              <a:t>Result shows that t</a:t>
            </a:r>
            <a:r>
              <a:rPr lang="en" sz="1400">
                <a:solidFill>
                  <a:schemeClr val="dk1"/>
                </a:solidFill>
              </a:rPr>
              <a:t>he model will output a prediction score between 0 and 1, and we can classify two classes by defining a threshold value which we set as 0.5. If the score is above 0.5, it will be classified as POSITIVE sentiment.</a:t>
            </a:r>
            <a:endParaRPr sz="1400">
              <a:solidFill>
                <a:schemeClr val="dk1"/>
              </a:solidFill>
            </a:endParaRPr>
          </a:p>
          <a:p>
            <a:pPr indent="0" lvl="0" marL="0" rtl="0" algn="l">
              <a:lnSpc>
                <a:spcPct val="170000"/>
              </a:lnSpc>
              <a:spcBef>
                <a:spcPts val="1200"/>
              </a:spcBef>
              <a:spcAft>
                <a:spcPts val="0"/>
              </a:spcAft>
              <a:buNone/>
            </a:pPr>
            <a:r>
              <a:rPr lang="en" sz="1400">
                <a:solidFill>
                  <a:schemeClr val="dk1"/>
                </a:solidFill>
              </a:rPr>
              <a:t>From the left graph, we can see that the train accuracy is around 0.93, </a:t>
            </a:r>
            <a:r>
              <a:rPr lang="en" sz="1400" strike="sngStrike">
                <a:solidFill>
                  <a:schemeClr val="dk1"/>
                </a:solidFill>
              </a:rPr>
              <a:t>and train loss is around 0.20.</a:t>
            </a:r>
            <a:endParaRPr sz="1400" strike="sngStrike">
              <a:solidFill>
                <a:schemeClr val="dk1"/>
              </a:solidFill>
            </a:endParaRPr>
          </a:p>
          <a:p>
            <a:pPr indent="0" lvl="0" marL="0" rtl="0" algn="l">
              <a:lnSpc>
                <a:spcPct val="170000"/>
              </a:lnSpc>
              <a:spcBef>
                <a:spcPts val="1200"/>
              </a:spcBef>
              <a:spcAft>
                <a:spcPts val="0"/>
              </a:spcAft>
              <a:buNone/>
            </a:pPr>
            <a:r>
              <a:rPr lang="en" sz="1400">
                <a:solidFill>
                  <a:schemeClr val="dk1"/>
                </a:solidFill>
              </a:rPr>
              <a:t>From the right confusion matrix, we can see that the true positive or negative value is around 0.92, </a:t>
            </a:r>
            <a:r>
              <a:rPr lang="en" sz="1400" strike="sngStrike">
                <a:solidFill>
                  <a:schemeClr val="dk1"/>
                </a:solidFill>
              </a:rPr>
              <a:t>and the true negative value is 0.92</a:t>
            </a:r>
            <a:endParaRPr sz="1400" strike="sngStrike">
              <a:solidFill>
                <a:schemeClr val="dk1"/>
              </a:solidFill>
            </a:endParaRPr>
          </a:p>
          <a:p>
            <a:pPr indent="0" lvl="0" marL="0" rtl="0" algn="l">
              <a:lnSpc>
                <a:spcPct val="170000"/>
              </a:lnSpc>
              <a:spcBef>
                <a:spcPts val="1200"/>
              </a:spcBef>
              <a:spcAft>
                <a:spcPts val="1200"/>
              </a:spcAft>
              <a:buNone/>
            </a:pPr>
            <a:r>
              <a:t/>
            </a:r>
            <a:endParaRPr sz="105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ba75364b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2ba75364b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Roboto"/>
                <a:ea typeface="Roboto"/>
                <a:cs typeface="Roboto"/>
                <a:sym typeface="Roboto"/>
              </a:rPr>
              <a:t>During the implementation, we have encountered several </a:t>
            </a:r>
            <a:r>
              <a:rPr lang="en" sz="1400">
                <a:solidFill>
                  <a:schemeClr val="dk1"/>
                </a:solidFill>
                <a:latin typeface="Roboto"/>
                <a:ea typeface="Roboto"/>
                <a:cs typeface="Roboto"/>
                <a:sym typeface="Roboto"/>
              </a:rPr>
              <a:t>problems</a:t>
            </a:r>
            <a:r>
              <a:rPr lang="en" sz="1400">
                <a:solidFill>
                  <a:schemeClr val="dk1"/>
                </a:solidFill>
                <a:latin typeface="Roboto"/>
                <a:ea typeface="Roboto"/>
                <a:cs typeface="Roboto"/>
                <a:sym typeface="Roboto"/>
              </a:rPr>
              <a:t> and have to choose alternatives in some of the strategies.</a:t>
            </a:r>
            <a:endParaRPr sz="14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400">
                <a:solidFill>
                  <a:schemeClr val="dk1"/>
                </a:solidFill>
                <a:latin typeface="Roboto"/>
                <a:ea typeface="Roboto"/>
                <a:cs typeface="Roboto"/>
                <a:sym typeface="Roboto"/>
              </a:rPr>
              <a:t>In terms of text representation, both feature extraction and word embedding are techniques for representing text data in a machine-readable format.</a:t>
            </a:r>
            <a:endParaRPr sz="14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400">
                <a:solidFill>
                  <a:schemeClr val="dk1"/>
                </a:solidFill>
                <a:latin typeface="Roboto"/>
                <a:ea typeface="Roboto"/>
                <a:cs typeface="Roboto"/>
                <a:sym typeface="Roboto"/>
              </a:rPr>
              <a:t>Feature extraction involves the manual engineering of features based on some domain knowledge to capture important information about the text data. In contrast, word embedding involves learning a feature representation from the data itself, which captures the semantic relationships between words.</a:t>
            </a:r>
            <a:endParaRPr sz="1400">
              <a:solidFill>
                <a:srgbClr val="B7B7B7"/>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400">
                <a:solidFill>
                  <a:schemeClr val="dk1"/>
                </a:solidFill>
                <a:latin typeface="Roboto"/>
                <a:ea typeface="Roboto"/>
                <a:cs typeface="Roboto"/>
                <a:sym typeface="Roboto"/>
              </a:rPr>
              <a:t>In social media, traditional feature extraction may struggle to accurately capture sentiment in ironic statements. </a:t>
            </a:r>
            <a:endParaRPr sz="14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Roboto"/>
                <a:ea typeface="Roboto"/>
                <a:cs typeface="Roboto"/>
                <a:sym typeface="Roboto"/>
              </a:rPr>
              <a:t>For example, the tweet "Great, just what I needed. Another meeting to attend. #not" may be seen as positive due to the words "great" and "attend," but the hashtag not indicates negative sentiment. </a:t>
            </a:r>
            <a:endParaRPr sz="14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Roboto"/>
                <a:ea typeface="Roboto"/>
                <a:cs typeface="Roboto"/>
                <a:sym typeface="Roboto"/>
              </a:rPr>
              <a:t>Word embeddings can capture semantic meaning and context, allowing for a more nuanced sentiment analysis that accounts for irony.</a:t>
            </a:r>
            <a:endParaRPr sz="14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4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4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400" strike="sngStrike">
                <a:solidFill>
                  <a:schemeClr val="dk1"/>
                </a:solidFill>
                <a:latin typeface="Roboto"/>
                <a:ea typeface="Roboto"/>
                <a:cs typeface="Roboto"/>
                <a:sym typeface="Roboto"/>
              </a:rPr>
              <a:t>In terms of dataset selection, we wanted to use classic sentiment140 dataset with 1.6 million tweets but it’s too old since it was collected around 2009. Therefore, we finally used the Large Yelp review dataset which was collecte around 2015.</a:t>
            </a:r>
            <a:endParaRPr sz="1400" strike="sngStrike">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400" strike="sngStrike">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4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400">
                <a:solidFill>
                  <a:srgbClr val="B7B7B7"/>
                </a:solidFill>
                <a:latin typeface="Roboto"/>
                <a:ea typeface="Roboto"/>
                <a:cs typeface="Roboto"/>
                <a:sym typeface="Roboto"/>
              </a:rPr>
              <a:t>(Both techniques aim to transform text data into a structured, machine-readable format that can be used as input to machine learning models. The specific technique used depends on the task and the nature of the text data.)</a:t>
            </a:r>
            <a:endParaRPr sz="1400" strike="sngStrike">
              <a:solidFill>
                <a:schemeClr val="dk1"/>
              </a:solidFill>
              <a:latin typeface="Roboto"/>
              <a:ea typeface="Roboto"/>
              <a:cs typeface="Roboto"/>
              <a:sym typeface="Roboto"/>
            </a:endParaRPr>
          </a:p>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c3e48725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c3e48725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also changed our pre-trained word embedding vectors to glove.twitter which was trained using data from Twitter. It fits our project since we’re studying social media sentiments.</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9e3c663f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9e3c663f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summary, our project has completed social media sentiment analysis for two general sentiments (positive and negative).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So in our future work, we can add classification for more sentiments like </a:t>
            </a:r>
            <a:r>
              <a:rPr lang="en" sz="1400"/>
              <a:t>neutral</a:t>
            </a:r>
            <a:r>
              <a:rPr lang="en" sz="1400"/>
              <a:t>, happy, angry, etc.</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For some organizations or companies interest, we can also working on building automated bots on social media to respond to public sentiments </a:t>
            </a:r>
            <a:r>
              <a:rPr lang="en" sz="1400"/>
              <a:t>towards</a:t>
            </a:r>
            <a:r>
              <a:rPr lang="en" sz="1400"/>
              <a:t> a topic. For example, the bot can </a:t>
            </a:r>
            <a:r>
              <a:rPr lang="en" sz="1400"/>
              <a:t>respond</a:t>
            </a:r>
            <a:r>
              <a:rPr lang="en" sz="1400"/>
              <a:t> to sentiments in crypto market and sell/buy cryptos accordingly.</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0" name="Shape 10"/>
        <p:cNvGrpSpPr/>
        <p:nvPr/>
      </p:nvGrpSpPr>
      <p:grpSpPr>
        <a:xfrm>
          <a:off x="0" y="0"/>
          <a:ext cx="0" cy="0"/>
          <a:chOff x="0" y="0"/>
          <a:chExt cx="0" cy="0"/>
        </a:xfrm>
      </p:grpSpPr>
      <p:sp>
        <p:nvSpPr>
          <p:cNvPr id="11" name="Google Shape;11;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830392" y="1191256"/>
            <a:ext cx="745763" cy="45826"/>
            <a:chOff x="4580561" y="2589004"/>
            <a:chExt cx="1064464" cy="25200"/>
          </a:xfrm>
        </p:grpSpPr>
        <p:sp>
          <p:nvSpPr>
            <p:cNvPr id="13" name="Google Shape;13;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 name="Google Shape;15;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6" name="Google Shape;16;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7" name="Google Shape;17;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4" name="Shape 74"/>
        <p:cNvGrpSpPr/>
        <p:nvPr/>
      </p:nvGrpSpPr>
      <p:grpSpPr>
        <a:xfrm>
          <a:off x="0" y="0"/>
          <a:ext cx="0" cy="0"/>
          <a:chOff x="0" y="0"/>
          <a:chExt cx="0" cy="0"/>
        </a:xfrm>
      </p:grpSpPr>
      <p:grpSp>
        <p:nvGrpSpPr>
          <p:cNvPr id="75" name="Google Shape;75;p11"/>
          <p:cNvGrpSpPr/>
          <p:nvPr/>
        </p:nvGrpSpPr>
        <p:grpSpPr>
          <a:xfrm>
            <a:off x="830392" y="4169130"/>
            <a:ext cx="745763" cy="45826"/>
            <a:chOff x="4580561" y="2589004"/>
            <a:chExt cx="1064464" cy="25200"/>
          </a:xfrm>
        </p:grpSpPr>
        <p:sp>
          <p:nvSpPr>
            <p:cNvPr id="76" name="Google Shape;76;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9" name="Google Shape;79;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80" name="Google Shape;80;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 name="Shape 81"/>
        <p:cNvGrpSpPr/>
        <p:nvPr/>
      </p:nvGrpSpPr>
      <p:grpSpPr>
        <a:xfrm>
          <a:off x="0" y="0"/>
          <a:ext cx="0" cy="0"/>
          <a:chOff x="0" y="0"/>
          <a:chExt cx="0" cy="0"/>
        </a:xfrm>
      </p:grpSpPr>
      <p:sp>
        <p:nvSpPr>
          <p:cNvPr id="82" name="Google Shape;82;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3" name="Google Shape;23;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0" name="Google Shape;30;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 name="Google Shape;34;p5"/>
          <p:cNvGrpSpPr/>
          <p:nvPr/>
        </p:nvGrpSpPr>
        <p:grpSpPr>
          <a:xfrm>
            <a:off x="830392" y="1191256"/>
            <a:ext cx="745763" cy="45826"/>
            <a:chOff x="4580561" y="2589004"/>
            <a:chExt cx="1064464" cy="25200"/>
          </a:xfrm>
        </p:grpSpPr>
        <p:sp>
          <p:nvSpPr>
            <p:cNvPr id="35" name="Google Shape;35;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8" name="Google Shape;38;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0" name="Google Shape;40;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 name="Google Shape;43;p6"/>
          <p:cNvGrpSpPr/>
          <p:nvPr/>
        </p:nvGrpSpPr>
        <p:grpSpPr>
          <a:xfrm>
            <a:off x="830392" y="1191256"/>
            <a:ext cx="745763" cy="45826"/>
            <a:chOff x="4580561" y="2589004"/>
            <a:chExt cx="1064464" cy="25200"/>
          </a:xfrm>
        </p:grpSpPr>
        <p:sp>
          <p:nvSpPr>
            <p:cNvPr id="44" name="Google Shape;44;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7" name="Google Shape;47;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7"/>
          <p:cNvGrpSpPr/>
          <p:nvPr/>
        </p:nvGrpSpPr>
        <p:grpSpPr>
          <a:xfrm>
            <a:off x="830392" y="1191256"/>
            <a:ext cx="745763" cy="45826"/>
            <a:chOff x="4580561" y="2589004"/>
            <a:chExt cx="1064464" cy="25200"/>
          </a:xfrm>
        </p:grpSpPr>
        <p:sp>
          <p:nvSpPr>
            <p:cNvPr id="51" name="Google Shape;51;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4" name="Google Shape;54;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6" name="Shape 56"/>
        <p:cNvGrpSpPr/>
        <p:nvPr/>
      </p:nvGrpSpPr>
      <p:grpSpPr>
        <a:xfrm>
          <a:off x="0" y="0"/>
          <a:ext cx="0" cy="0"/>
          <a:chOff x="0" y="0"/>
          <a:chExt cx="0" cy="0"/>
        </a:xfrm>
      </p:grpSpPr>
      <p:grpSp>
        <p:nvGrpSpPr>
          <p:cNvPr id="57" name="Google Shape;57;p8"/>
          <p:cNvGrpSpPr/>
          <p:nvPr/>
        </p:nvGrpSpPr>
        <p:grpSpPr>
          <a:xfrm>
            <a:off x="830392" y="4169130"/>
            <a:ext cx="745763" cy="45826"/>
            <a:chOff x="4580561" y="2589004"/>
            <a:chExt cx="1064464" cy="25200"/>
          </a:xfrm>
        </p:grpSpPr>
        <p:sp>
          <p:nvSpPr>
            <p:cNvPr id="58" name="Google Shape;58;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1" name="Google Shape;61;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 name="Shape 62"/>
        <p:cNvGrpSpPr/>
        <p:nvPr/>
      </p:nvGrpSpPr>
      <p:grpSpPr>
        <a:xfrm>
          <a:off x="0" y="0"/>
          <a:ext cx="0" cy="0"/>
          <a:chOff x="0" y="0"/>
          <a:chExt cx="0" cy="0"/>
        </a:xfrm>
      </p:grpSpPr>
      <p:sp>
        <p:nvSpPr>
          <p:cNvPr id="63" name="Google Shape;63;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9"/>
          <p:cNvGrpSpPr/>
          <p:nvPr/>
        </p:nvGrpSpPr>
        <p:grpSpPr>
          <a:xfrm>
            <a:off x="830392" y="1191256"/>
            <a:ext cx="745763" cy="45826"/>
            <a:chOff x="4580561" y="2589004"/>
            <a:chExt cx="1064464" cy="25200"/>
          </a:xfrm>
        </p:grpSpPr>
        <p:sp>
          <p:nvSpPr>
            <p:cNvPr id="65" name="Google Shape;65;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8" name="Google Shape;68;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9" name="Google Shape;69;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0" name="Google Shape;70;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3" name="Google Shape;73;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8358750" y="637050"/>
            <a:ext cx="423951" cy="5780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huggingface.co/datasets/yelp_polarity" TargetMode="External"/><Relationship Id="rId4" Type="http://schemas.openxmlformats.org/officeDocument/2006/relationships/hyperlink" Target="https://nlp.stanford.edu/projects/glov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ctrTitle"/>
          </p:nvPr>
        </p:nvSpPr>
        <p:spPr>
          <a:xfrm>
            <a:off x="624300" y="1662775"/>
            <a:ext cx="7895400" cy="1181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177"/>
              <a:t>Social Media Sentiment Analysis using LSTM</a:t>
            </a:r>
            <a:endParaRPr sz="3177"/>
          </a:p>
          <a:p>
            <a:pPr indent="0" lvl="0" marL="0" rtl="0" algn="r">
              <a:spcBef>
                <a:spcPts val="0"/>
              </a:spcBef>
              <a:spcAft>
                <a:spcPts val="0"/>
              </a:spcAft>
              <a:buNone/>
            </a:pPr>
            <a:r>
              <a:t/>
            </a:r>
            <a:endParaRPr b="0" sz="1500"/>
          </a:p>
          <a:p>
            <a:pPr indent="0" lvl="0" marL="0" rtl="0" algn="r">
              <a:spcBef>
                <a:spcPts val="0"/>
              </a:spcBef>
              <a:spcAft>
                <a:spcPts val="0"/>
              </a:spcAft>
              <a:buNone/>
            </a:pPr>
            <a:r>
              <a:rPr b="0" lang="en" sz="1600"/>
              <a:t>EECE571T </a:t>
            </a:r>
            <a:r>
              <a:rPr b="0" lang="en" sz="1600"/>
              <a:t>Project Presentation</a:t>
            </a:r>
            <a:endParaRPr b="0" sz="1600"/>
          </a:p>
        </p:txBody>
      </p:sp>
      <p:sp>
        <p:nvSpPr>
          <p:cNvPr id="88" name="Google Shape;88;p13"/>
          <p:cNvSpPr txBox="1"/>
          <p:nvPr>
            <p:ph idx="1" type="subTitle"/>
          </p:nvPr>
        </p:nvSpPr>
        <p:spPr>
          <a:xfrm>
            <a:off x="729625" y="3553900"/>
            <a:ext cx="7688100" cy="780000"/>
          </a:xfrm>
          <a:prstGeom prst="rect">
            <a:avLst/>
          </a:prstGeom>
        </p:spPr>
        <p:txBody>
          <a:bodyPr anchorCtr="0" anchor="t" bIns="91425" lIns="91425" spcFirstLastPara="1" rIns="91425" wrap="square" tIns="91425">
            <a:noAutofit/>
          </a:bodyPr>
          <a:lstStyle/>
          <a:p>
            <a:pPr indent="0" lvl="0" marL="0" rtl="0" algn="r">
              <a:lnSpc>
                <a:spcPct val="80000"/>
              </a:lnSpc>
              <a:spcBef>
                <a:spcPts val="0"/>
              </a:spcBef>
              <a:spcAft>
                <a:spcPts val="0"/>
              </a:spcAft>
              <a:buSzPts val="935"/>
              <a:buNone/>
            </a:pPr>
            <a:r>
              <a:rPr b="1" lang="en" sz="1500">
                <a:latin typeface="Raleway"/>
                <a:ea typeface="Raleway"/>
                <a:cs typeface="Raleway"/>
                <a:sym typeface="Raleway"/>
              </a:rPr>
              <a:t>Group 18</a:t>
            </a:r>
            <a:endParaRPr b="1" sz="1500">
              <a:latin typeface="Raleway"/>
              <a:ea typeface="Raleway"/>
              <a:cs typeface="Raleway"/>
              <a:sym typeface="Raleway"/>
            </a:endParaRPr>
          </a:p>
          <a:p>
            <a:pPr indent="0" lvl="0" marL="0" rtl="0" algn="r">
              <a:lnSpc>
                <a:spcPct val="80000"/>
              </a:lnSpc>
              <a:spcBef>
                <a:spcPts val="0"/>
              </a:spcBef>
              <a:spcAft>
                <a:spcPts val="0"/>
              </a:spcAft>
              <a:buSzPts val="935"/>
              <a:buNone/>
            </a:pPr>
            <a:r>
              <a:rPr lang="en" sz="1500">
                <a:latin typeface="Raleway"/>
                <a:ea typeface="Raleway"/>
                <a:cs typeface="Raleway"/>
                <a:sym typeface="Raleway"/>
              </a:rPr>
              <a:t>Vicky Zhao 94818283 </a:t>
            </a:r>
            <a:endParaRPr sz="1500">
              <a:latin typeface="Raleway"/>
              <a:ea typeface="Raleway"/>
              <a:cs typeface="Raleway"/>
              <a:sym typeface="Raleway"/>
            </a:endParaRPr>
          </a:p>
          <a:p>
            <a:pPr indent="0" lvl="0" marL="0" rtl="0" algn="r">
              <a:lnSpc>
                <a:spcPct val="80000"/>
              </a:lnSpc>
              <a:spcBef>
                <a:spcPts val="0"/>
              </a:spcBef>
              <a:spcAft>
                <a:spcPts val="0"/>
              </a:spcAft>
              <a:buSzPts val="935"/>
              <a:buNone/>
            </a:pPr>
            <a:r>
              <a:rPr lang="en" sz="1500">
                <a:latin typeface="Raleway"/>
                <a:ea typeface="Raleway"/>
                <a:cs typeface="Raleway"/>
                <a:sym typeface="Raleway"/>
              </a:rPr>
              <a:t>Zhaohang Yan 56546559</a:t>
            </a:r>
            <a:endParaRPr sz="15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lnSpc>
                <a:spcPct val="120000"/>
              </a:lnSpc>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Motivation</a:t>
            </a:r>
            <a:r>
              <a:rPr lang="en" sz="1600">
                <a:solidFill>
                  <a:srgbClr val="000000"/>
                </a:solidFill>
                <a:latin typeface="Arial"/>
                <a:ea typeface="Arial"/>
                <a:cs typeface="Arial"/>
                <a:sym typeface="Arial"/>
              </a:rPr>
              <a:t>: I</a:t>
            </a:r>
            <a:r>
              <a:rPr lang="en" sz="1600">
                <a:solidFill>
                  <a:srgbClr val="000000"/>
                </a:solidFill>
                <a:latin typeface="Arial"/>
                <a:ea typeface="Arial"/>
                <a:cs typeface="Arial"/>
                <a:sym typeface="Arial"/>
              </a:rPr>
              <a:t>nvestigate the potential of ML for social media sentiment extraction and analysis</a:t>
            </a:r>
            <a:endParaRPr sz="1600">
              <a:solidFill>
                <a:srgbClr val="000000"/>
              </a:solidFill>
              <a:latin typeface="Arial"/>
              <a:ea typeface="Arial"/>
              <a:cs typeface="Arial"/>
              <a:sym typeface="Arial"/>
            </a:endParaRPr>
          </a:p>
          <a:p>
            <a:pPr indent="-330200" lvl="0" marL="457200" rtl="0" algn="l">
              <a:lnSpc>
                <a:spcPct val="120000"/>
              </a:lnSpc>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Goal</a:t>
            </a:r>
            <a:r>
              <a:rPr lang="en" sz="1600">
                <a:solidFill>
                  <a:srgbClr val="000000"/>
                </a:solidFill>
                <a:latin typeface="Arial"/>
                <a:ea typeface="Arial"/>
                <a:cs typeface="Arial"/>
                <a:sym typeface="Arial"/>
              </a:rPr>
              <a:t>: Extract insights about public opinion from social media</a:t>
            </a:r>
            <a:endParaRPr sz="16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274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Strategy</a:t>
            </a:r>
            <a:endParaRPr/>
          </a:p>
        </p:txBody>
      </p:sp>
      <p:sp>
        <p:nvSpPr>
          <p:cNvPr id="100" name="Google Shape;100;p15"/>
          <p:cNvSpPr txBox="1"/>
          <p:nvPr>
            <p:ph idx="1" type="body"/>
          </p:nvPr>
        </p:nvSpPr>
        <p:spPr>
          <a:xfrm>
            <a:off x="729450" y="1944113"/>
            <a:ext cx="7688700" cy="2525700"/>
          </a:xfrm>
          <a:prstGeom prst="rect">
            <a:avLst/>
          </a:prstGeom>
        </p:spPr>
        <p:txBody>
          <a:bodyPr anchorCtr="0" anchor="t" bIns="91425" lIns="91425" spcFirstLastPara="1" rIns="91425" wrap="square" tIns="91425">
            <a:noAutofit/>
          </a:bodyPr>
          <a:lstStyle/>
          <a:p>
            <a:pPr indent="-330200" lvl="0" marL="457200" rtl="0" algn="l">
              <a:lnSpc>
                <a:spcPct val="12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Data Collection &amp; Pre-processing</a:t>
            </a:r>
            <a:endParaRPr sz="1600">
              <a:solidFill>
                <a:srgbClr val="000000"/>
              </a:solidFill>
              <a:latin typeface="Arial"/>
              <a:ea typeface="Arial"/>
              <a:cs typeface="Arial"/>
              <a:sym typeface="Arial"/>
            </a:endParaRPr>
          </a:p>
          <a:p>
            <a:pPr indent="-330200" lvl="1" marL="914400" rtl="0" algn="l">
              <a:lnSpc>
                <a:spcPct val="12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e.g., Sentiment140 dataset with 1.6 million tweets</a:t>
            </a:r>
            <a:endParaRPr sz="1600">
              <a:solidFill>
                <a:srgbClr val="000000"/>
              </a:solidFill>
              <a:latin typeface="Arial"/>
              <a:ea typeface="Arial"/>
              <a:cs typeface="Arial"/>
              <a:sym typeface="Arial"/>
            </a:endParaRPr>
          </a:p>
          <a:p>
            <a:pPr indent="-330200" lvl="0" marL="457200" rtl="0" algn="l">
              <a:lnSpc>
                <a:spcPct val="12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Text representation</a:t>
            </a:r>
            <a:endParaRPr sz="1600">
              <a:solidFill>
                <a:srgbClr val="000000"/>
              </a:solidFill>
              <a:latin typeface="Arial"/>
              <a:ea typeface="Arial"/>
              <a:cs typeface="Arial"/>
              <a:sym typeface="Arial"/>
            </a:endParaRPr>
          </a:p>
          <a:p>
            <a:pPr indent="-330200" lvl="1" marL="914400" rtl="0" algn="l">
              <a:lnSpc>
                <a:spcPct val="12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e.g., feature extraction, word embedding</a:t>
            </a:r>
            <a:endParaRPr sz="1600">
              <a:solidFill>
                <a:srgbClr val="000000"/>
              </a:solidFill>
              <a:latin typeface="Arial"/>
              <a:ea typeface="Arial"/>
              <a:cs typeface="Arial"/>
              <a:sym typeface="Arial"/>
            </a:endParaRPr>
          </a:p>
          <a:p>
            <a:pPr indent="-330200" lvl="0" marL="457200" rtl="0" algn="l">
              <a:lnSpc>
                <a:spcPct val="12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Model training &amp; evaluation</a:t>
            </a:r>
            <a:endParaRPr sz="16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650" y="1328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worked</a:t>
            </a:r>
            <a:endParaRPr/>
          </a:p>
        </p:txBody>
      </p:sp>
      <p:sp>
        <p:nvSpPr>
          <p:cNvPr id="106" name="Google Shape;106;p16"/>
          <p:cNvSpPr txBox="1"/>
          <p:nvPr>
            <p:ph idx="1" type="body"/>
          </p:nvPr>
        </p:nvSpPr>
        <p:spPr>
          <a:xfrm>
            <a:off x="556100" y="1945675"/>
            <a:ext cx="8112600" cy="2331000"/>
          </a:xfrm>
          <a:prstGeom prst="rect">
            <a:avLst/>
          </a:prstGeom>
        </p:spPr>
        <p:txBody>
          <a:bodyPr anchorCtr="0" anchor="t" bIns="91425" lIns="91425" spcFirstLastPara="1" rIns="91425" wrap="square" tIns="91425">
            <a:normAutofit lnSpcReduction="10000"/>
          </a:bodyPr>
          <a:lstStyle/>
          <a:p>
            <a:pPr indent="-330200" lvl="0" marL="457200" rtl="0" algn="l">
              <a:lnSpc>
                <a:spcPct val="120000"/>
              </a:lnSpc>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Dataset</a:t>
            </a:r>
            <a:r>
              <a:rPr lang="en" sz="1600">
                <a:solidFill>
                  <a:srgbClr val="000000"/>
                </a:solidFill>
                <a:latin typeface="Arial"/>
                <a:ea typeface="Arial"/>
                <a:cs typeface="Arial"/>
                <a:sym typeface="Arial"/>
              </a:rPr>
              <a:t>: Large Yelp Review Dataset</a:t>
            </a:r>
            <a:r>
              <a:rPr baseline="30000" lang="en" sz="1600">
                <a:solidFill>
                  <a:srgbClr val="000000"/>
                </a:solidFill>
                <a:latin typeface="Arial"/>
                <a:ea typeface="Arial"/>
                <a:cs typeface="Arial"/>
                <a:sym typeface="Arial"/>
              </a:rPr>
              <a:t>1</a:t>
            </a:r>
            <a:r>
              <a:rPr lang="en" sz="1600">
                <a:solidFill>
                  <a:srgbClr val="000000"/>
                </a:solidFill>
                <a:latin typeface="Arial"/>
                <a:ea typeface="Arial"/>
                <a:cs typeface="Arial"/>
                <a:sym typeface="Arial"/>
              </a:rPr>
              <a:t>, a dataset for binary sentiment classification. 560,000 highly polar yelp reviews for training, and 38,000 for testing.</a:t>
            </a:r>
            <a:endParaRPr sz="1600">
              <a:solidFill>
                <a:srgbClr val="000000"/>
              </a:solidFill>
              <a:latin typeface="Arial"/>
              <a:ea typeface="Arial"/>
              <a:cs typeface="Arial"/>
              <a:sym typeface="Arial"/>
            </a:endParaRPr>
          </a:p>
          <a:p>
            <a:pPr indent="-330200" lvl="0" marL="457200" rtl="0" algn="l">
              <a:lnSpc>
                <a:spcPct val="120000"/>
              </a:lnSpc>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Word Embedding</a:t>
            </a:r>
            <a:r>
              <a:rPr lang="en" sz="1600">
                <a:solidFill>
                  <a:srgbClr val="000000"/>
                </a:solidFill>
                <a:latin typeface="Arial"/>
                <a:ea typeface="Arial"/>
                <a:cs typeface="Arial"/>
                <a:sym typeface="Arial"/>
              </a:rPr>
              <a:t>: capturing context of a word in a document, semantic and syntactic similarity, relation with other words, etc. We used pre-trained </a:t>
            </a:r>
            <a:r>
              <a:rPr b="1" lang="en" sz="1600">
                <a:solidFill>
                  <a:srgbClr val="000000"/>
                </a:solidFill>
                <a:latin typeface="Arial"/>
                <a:ea typeface="Arial"/>
                <a:cs typeface="Arial"/>
                <a:sym typeface="Arial"/>
              </a:rPr>
              <a:t>Twitter GloVe Embedding from Stanford AI</a:t>
            </a:r>
            <a:r>
              <a:rPr b="1" baseline="30000" lang="en" sz="1600">
                <a:solidFill>
                  <a:srgbClr val="000000"/>
                </a:solidFill>
                <a:latin typeface="Arial"/>
                <a:ea typeface="Arial"/>
                <a:cs typeface="Arial"/>
                <a:sym typeface="Arial"/>
              </a:rPr>
              <a:t>2</a:t>
            </a:r>
            <a:endParaRPr b="1" baseline="30000" sz="1600">
              <a:solidFill>
                <a:srgbClr val="000000"/>
              </a:solidFill>
              <a:latin typeface="Arial"/>
              <a:ea typeface="Arial"/>
              <a:cs typeface="Arial"/>
              <a:sym typeface="Arial"/>
            </a:endParaRPr>
          </a:p>
          <a:p>
            <a:pPr indent="-330200" lvl="0" marL="457200" rtl="0" algn="l">
              <a:lnSpc>
                <a:spcPct val="120000"/>
              </a:lnSpc>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Model training</a:t>
            </a:r>
            <a:r>
              <a:rPr lang="en" sz="1600">
                <a:solidFill>
                  <a:srgbClr val="000000"/>
                </a:solidFill>
                <a:latin typeface="Arial"/>
                <a:ea typeface="Arial"/>
                <a:cs typeface="Arial"/>
                <a:sym typeface="Arial"/>
              </a:rPr>
              <a:t>: Sequence model with Long Short Term Memory (LSTM) model. More details in the </a:t>
            </a:r>
            <a:r>
              <a:rPr b="1" i="1" lang="en" sz="1600">
                <a:solidFill>
                  <a:srgbClr val="000000"/>
                </a:solidFill>
                <a:latin typeface="Arial"/>
                <a:ea typeface="Arial"/>
                <a:cs typeface="Arial"/>
                <a:sym typeface="Arial"/>
              </a:rPr>
              <a:t>Architecture </a:t>
            </a:r>
            <a:r>
              <a:rPr lang="en" sz="1600">
                <a:solidFill>
                  <a:srgbClr val="000000"/>
                </a:solidFill>
                <a:latin typeface="Arial"/>
                <a:ea typeface="Arial"/>
                <a:cs typeface="Arial"/>
                <a:sym typeface="Arial"/>
              </a:rPr>
              <a:t>section later.</a:t>
            </a:r>
            <a:endParaRPr sz="1600">
              <a:solidFill>
                <a:srgbClr val="000000"/>
              </a:solidFill>
              <a:latin typeface="Arial"/>
              <a:ea typeface="Arial"/>
              <a:cs typeface="Arial"/>
              <a:sym typeface="Arial"/>
            </a:endParaRPr>
          </a:p>
          <a:p>
            <a:pPr indent="-330200" lvl="0" marL="457200" rtl="0" algn="l">
              <a:lnSpc>
                <a:spcPct val="120000"/>
              </a:lnSpc>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Model evaluation</a:t>
            </a:r>
            <a:r>
              <a:rPr lang="en" sz="1600">
                <a:solidFill>
                  <a:srgbClr val="000000"/>
                </a:solidFill>
                <a:latin typeface="Arial"/>
                <a:ea typeface="Arial"/>
                <a:cs typeface="Arial"/>
                <a:sym typeface="Arial"/>
              </a:rPr>
              <a:t>: Confusion matrix</a:t>
            </a:r>
            <a:endParaRPr sz="1600">
              <a:solidFill>
                <a:srgbClr val="000000"/>
              </a:solidFill>
              <a:latin typeface="Arial"/>
              <a:ea typeface="Arial"/>
              <a:cs typeface="Arial"/>
              <a:sym typeface="Arial"/>
            </a:endParaRPr>
          </a:p>
        </p:txBody>
      </p:sp>
      <p:sp>
        <p:nvSpPr>
          <p:cNvPr id="107" name="Google Shape;107;p16"/>
          <p:cNvSpPr txBox="1"/>
          <p:nvPr/>
        </p:nvSpPr>
        <p:spPr>
          <a:xfrm>
            <a:off x="729450" y="4604650"/>
            <a:ext cx="7688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1. </a:t>
            </a:r>
            <a:r>
              <a:rPr lang="en" sz="1000" u="sng">
                <a:solidFill>
                  <a:schemeClr val="hlink"/>
                </a:solidFill>
                <a:latin typeface="Lato"/>
                <a:ea typeface="Lato"/>
                <a:cs typeface="Lato"/>
                <a:sym typeface="Lato"/>
                <a:hlinkClick r:id="rId3"/>
              </a:rPr>
              <a:t>https://huggingface.co/datasets/yelp_polarity</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2. </a:t>
            </a:r>
            <a:r>
              <a:rPr lang="en" sz="1000" u="sng">
                <a:solidFill>
                  <a:schemeClr val="hlink"/>
                </a:solidFill>
                <a:latin typeface="Lato"/>
                <a:ea typeface="Lato"/>
                <a:cs typeface="Lato"/>
                <a:sym typeface="Lato"/>
                <a:hlinkClick r:id="rId4"/>
              </a:rPr>
              <a:t>https://nlp.stanford.edu/projects/glove/</a:t>
            </a:r>
            <a:r>
              <a:rPr lang="en" sz="1000">
                <a:latin typeface="Lato"/>
                <a:ea typeface="Lato"/>
                <a:cs typeface="Lato"/>
                <a:sym typeface="Lato"/>
              </a:rPr>
              <a:t> </a:t>
            </a:r>
            <a:endParaRPr sz="10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7650" y="1176250"/>
            <a:ext cx="7688700" cy="59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 (Sequence Model)</a:t>
            </a:r>
            <a:endParaRPr/>
          </a:p>
        </p:txBody>
      </p:sp>
      <p:sp>
        <p:nvSpPr>
          <p:cNvPr id="113" name="Google Shape;113;p17"/>
          <p:cNvSpPr txBox="1"/>
          <p:nvPr>
            <p:ph idx="1" type="body"/>
          </p:nvPr>
        </p:nvSpPr>
        <p:spPr>
          <a:xfrm>
            <a:off x="373400" y="1922325"/>
            <a:ext cx="3433800" cy="2913000"/>
          </a:xfrm>
          <a:prstGeom prst="rect">
            <a:avLst/>
          </a:prstGeom>
        </p:spPr>
        <p:txBody>
          <a:bodyPr anchorCtr="0" anchor="t" bIns="91425" lIns="91425" spcFirstLastPara="1" rIns="91425" wrap="square" tIns="91425">
            <a:noAutofit/>
          </a:bodyPr>
          <a:lstStyle/>
          <a:p>
            <a:pPr indent="-311150" lvl="0" marL="457200" rtl="0" algn="l">
              <a:lnSpc>
                <a:spcPct val="170000"/>
              </a:lnSpc>
              <a:spcBef>
                <a:spcPts val="0"/>
              </a:spcBef>
              <a:spcAft>
                <a:spcPts val="0"/>
              </a:spcAft>
              <a:buClr>
                <a:srgbClr val="000000"/>
              </a:buClr>
              <a:buSzPts val="1300"/>
              <a:buFont typeface="Arial"/>
              <a:buAutoNum type="arabicPeriod"/>
            </a:pPr>
            <a:r>
              <a:rPr b="1" lang="en">
                <a:solidFill>
                  <a:srgbClr val="000000"/>
                </a:solidFill>
                <a:latin typeface="Arial"/>
                <a:ea typeface="Arial"/>
                <a:cs typeface="Arial"/>
                <a:sym typeface="Arial"/>
              </a:rPr>
              <a:t>Embedding Layer</a:t>
            </a:r>
            <a:r>
              <a:rPr lang="en">
                <a:solidFill>
                  <a:srgbClr val="000000"/>
                </a:solidFill>
                <a:latin typeface="Arial"/>
                <a:ea typeface="Arial"/>
                <a:cs typeface="Arial"/>
                <a:sym typeface="Arial"/>
              </a:rPr>
              <a:t> - Generates Embedding Vector for each input sequence.</a:t>
            </a:r>
            <a:endParaRPr>
              <a:solidFill>
                <a:srgbClr val="000000"/>
              </a:solidFill>
              <a:latin typeface="Arial"/>
              <a:ea typeface="Arial"/>
              <a:cs typeface="Arial"/>
              <a:sym typeface="Arial"/>
            </a:endParaRPr>
          </a:p>
          <a:p>
            <a:pPr indent="-311150" lvl="0" marL="457200" rtl="0" algn="l">
              <a:lnSpc>
                <a:spcPct val="170000"/>
              </a:lnSpc>
              <a:spcBef>
                <a:spcPts val="0"/>
              </a:spcBef>
              <a:spcAft>
                <a:spcPts val="0"/>
              </a:spcAft>
              <a:buClr>
                <a:srgbClr val="000000"/>
              </a:buClr>
              <a:buSzPts val="1300"/>
              <a:buFont typeface="Arial"/>
              <a:buAutoNum type="arabicPeriod"/>
            </a:pPr>
            <a:r>
              <a:rPr b="1" lang="en">
                <a:solidFill>
                  <a:srgbClr val="000000"/>
                </a:solidFill>
                <a:latin typeface="Arial"/>
                <a:ea typeface="Arial"/>
                <a:cs typeface="Arial"/>
                <a:sym typeface="Arial"/>
              </a:rPr>
              <a:t>Conv1D Layer</a:t>
            </a:r>
            <a:r>
              <a:rPr lang="en">
                <a:solidFill>
                  <a:srgbClr val="000000"/>
                </a:solidFill>
                <a:latin typeface="Arial"/>
                <a:ea typeface="Arial"/>
                <a:cs typeface="Arial"/>
                <a:sym typeface="Arial"/>
              </a:rPr>
              <a:t> - Its using to convolve data into smaller feature vectors.</a:t>
            </a:r>
            <a:endParaRPr>
              <a:solidFill>
                <a:srgbClr val="000000"/>
              </a:solidFill>
              <a:latin typeface="Arial"/>
              <a:ea typeface="Arial"/>
              <a:cs typeface="Arial"/>
              <a:sym typeface="Arial"/>
            </a:endParaRPr>
          </a:p>
          <a:p>
            <a:pPr indent="-311150" lvl="0" marL="457200" rtl="0" algn="l">
              <a:lnSpc>
                <a:spcPct val="170000"/>
              </a:lnSpc>
              <a:spcBef>
                <a:spcPts val="0"/>
              </a:spcBef>
              <a:spcAft>
                <a:spcPts val="0"/>
              </a:spcAft>
              <a:buClr>
                <a:srgbClr val="000000"/>
              </a:buClr>
              <a:buSzPts val="1300"/>
              <a:buFont typeface="Arial"/>
              <a:buAutoNum type="arabicPeriod"/>
            </a:pPr>
            <a:r>
              <a:rPr b="1" lang="en">
                <a:solidFill>
                  <a:srgbClr val="000000"/>
                </a:solidFill>
                <a:latin typeface="Arial"/>
                <a:ea typeface="Arial"/>
                <a:cs typeface="Arial"/>
                <a:sym typeface="Arial"/>
              </a:rPr>
              <a:t>LSTM</a:t>
            </a:r>
            <a:r>
              <a:rPr lang="en">
                <a:solidFill>
                  <a:srgbClr val="000000"/>
                </a:solidFill>
                <a:latin typeface="Arial"/>
                <a:ea typeface="Arial"/>
                <a:cs typeface="Arial"/>
                <a:sym typeface="Arial"/>
              </a:rPr>
              <a:t> - Long Short Term Memory</a:t>
            </a:r>
            <a:endParaRPr>
              <a:solidFill>
                <a:srgbClr val="000000"/>
              </a:solidFill>
              <a:latin typeface="Arial"/>
              <a:ea typeface="Arial"/>
              <a:cs typeface="Arial"/>
              <a:sym typeface="Arial"/>
            </a:endParaRPr>
          </a:p>
          <a:p>
            <a:pPr indent="-311150" lvl="0" marL="457200" rtl="0" algn="l">
              <a:lnSpc>
                <a:spcPct val="170000"/>
              </a:lnSpc>
              <a:spcBef>
                <a:spcPts val="0"/>
              </a:spcBef>
              <a:spcAft>
                <a:spcPts val="0"/>
              </a:spcAft>
              <a:buClr>
                <a:srgbClr val="000000"/>
              </a:buClr>
              <a:buSzPts val="1300"/>
              <a:buFont typeface="Arial"/>
              <a:buAutoNum type="arabicPeriod"/>
            </a:pPr>
            <a:r>
              <a:rPr b="1" lang="en">
                <a:solidFill>
                  <a:srgbClr val="000000"/>
                </a:solidFill>
                <a:latin typeface="Arial"/>
                <a:ea typeface="Arial"/>
                <a:cs typeface="Arial"/>
                <a:sym typeface="Arial"/>
              </a:rPr>
              <a:t>Dense</a:t>
            </a:r>
            <a:r>
              <a:rPr lang="en">
                <a:solidFill>
                  <a:srgbClr val="000000"/>
                </a:solidFill>
                <a:latin typeface="Arial"/>
                <a:ea typeface="Arial"/>
                <a:cs typeface="Arial"/>
                <a:sym typeface="Arial"/>
              </a:rPr>
              <a:t> - Fully Connected Layers for classification</a:t>
            </a:r>
            <a:endParaRPr/>
          </a:p>
        </p:txBody>
      </p:sp>
      <p:pic>
        <p:nvPicPr>
          <p:cNvPr id="114" name="Google Shape;114;p17"/>
          <p:cNvPicPr preferRelativeResize="0"/>
          <p:nvPr/>
        </p:nvPicPr>
        <p:blipFill>
          <a:blip r:embed="rId3">
            <a:alphaModFix/>
          </a:blip>
          <a:stretch>
            <a:fillRect/>
          </a:stretch>
        </p:blipFill>
        <p:spPr>
          <a:xfrm>
            <a:off x="3683925" y="1647700"/>
            <a:ext cx="5209025" cy="3335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(Model evaluation)</a:t>
            </a:r>
            <a:endParaRPr/>
          </a:p>
        </p:txBody>
      </p:sp>
      <p:pic>
        <p:nvPicPr>
          <p:cNvPr id="120" name="Google Shape;120;p18"/>
          <p:cNvPicPr preferRelativeResize="0"/>
          <p:nvPr/>
        </p:nvPicPr>
        <p:blipFill>
          <a:blip r:embed="rId3">
            <a:alphaModFix/>
          </a:blip>
          <a:stretch>
            <a:fillRect/>
          </a:stretch>
        </p:blipFill>
        <p:spPr>
          <a:xfrm>
            <a:off x="697875" y="1945250"/>
            <a:ext cx="3874125" cy="2924601"/>
          </a:xfrm>
          <a:prstGeom prst="rect">
            <a:avLst/>
          </a:prstGeom>
          <a:noFill/>
          <a:ln>
            <a:noFill/>
          </a:ln>
        </p:spPr>
      </p:pic>
      <p:pic>
        <p:nvPicPr>
          <p:cNvPr id="121" name="Google Shape;121;p18"/>
          <p:cNvPicPr preferRelativeResize="0"/>
          <p:nvPr/>
        </p:nvPicPr>
        <p:blipFill>
          <a:blip r:embed="rId4">
            <a:alphaModFix/>
          </a:blip>
          <a:stretch>
            <a:fillRect/>
          </a:stretch>
        </p:blipFill>
        <p:spPr>
          <a:xfrm>
            <a:off x="4783650" y="1945250"/>
            <a:ext cx="3492950" cy="292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did not work</a:t>
            </a:r>
            <a:endParaRPr/>
          </a:p>
        </p:txBody>
      </p:sp>
      <p:sp>
        <p:nvSpPr>
          <p:cNvPr id="127" name="Google Shape;127;p19"/>
          <p:cNvSpPr txBox="1"/>
          <p:nvPr>
            <p:ph idx="1" type="body"/>
          </p:nvPr>
        </p:nvSpPr>
        <p:spPr>
          <a:xfrm>
            <a:off x="729450" y="1951175"/>
            <a:ext cx="7688700" cy="294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lang="en" sz="1600">
                <a:solidFill>
                  <a:schemeClr val="dk2"/>
                </a:solidFill>
              </a:rPr>
              <a:t>Dataset</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highlight>
                  <a:srgbClr val="FFFFFF"/>
                </a:highlight>
                <a:latin typeface="Roboto"/>
                <a:ea typeface="Roboto"/>
                <a:cs typeface="Roboto"/>
                <a:sym typeface="Roboto"/>
              </a:rPr>
              <a:t>❌ Sentiment140 dataset with 1.6 million tweets (collected around 2009)</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highlight>
                  <a:srgbClr val="FFFFFF"/>
                </a:highlight>
                <a:latin typeface="Roboto"/>
                <a:ea typeface="Roboto"/>
                <a:cs typeface="Roboto"/>
                <a:sym typeface="Roboto"/>
              </a:rPr>
              <a:t>✅ Large Yelp Review Dataset (collected around 2015)</a:t>
            </a:r>
            <a:endParaRPr sz="1600">
              <a:solidFill>
                <a:schemeClr val="dk2"/>
              </a:solidFill>
              <a:highlight>
                <a:srgbClr val="FFFFFF"/>
              </a:highlight>
              <a:latin typeface="Roboto"/>
              <a:ea typeface="Roboto"/>
              <a:cs typeface="Roboto"/>
              <a:sym typeface="Roboto"/>
            </a:endParaRPr>
          </a:p>
          <a:p>
            <a:pPr indent="-330200" lvl="0" marL="457200" rtl="0" algn="l">
              <a:spcBef>
                <a:spcPts val="0"/>
              </a:spcBef>
              <a:spcAft>
                <a:spcPts val="0"/>
              </a:spcAft>
              <a:buClr>
                <a:schemeClr val="dk2"/>
              </a:buClr>
              <a:buSzPts val="1600"/>
              <a:buChar char="●"/>
            </a:pPr>
            <a:r>
              <a:rPr lang="en" sz="1600">
                <a:solidFill>
                  <a:schemeClr val="dk2"/>
                </a:solidFill>
              </a:rPr>
              <a:t>Text representation</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highlight>
                  <a:srgbClr val="FFFFFF"/>
                </a:highlight>
                <a:latin typeface="Roboto"/>
                <a:ea typeface="Roboto"/>
                <a:cs typeface="Roboto"/>
                <a:sym typeface="Roboto"/>
              </a:rPr>
              <a:t>❌ Feature extraction</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highlight>
                  <a:srgbClr val="FFFFFF"/>
                </a:highlight>
                <a:latin typeface="Roboto"/>
                <a:ea typeface="Roboto"/>
                <a:cs typeface="Roboto"/>
                <a:sym typeface="Roboto"/>
              </a:rPr>
              <a:t>✅ Word embedding</a:t>
            </a:r>
            <a:endParaRPr sz="1600">
              <a:solidFill>
                <a:schemeClr val="dk2"/>
              </a:solidFill>
              <a:highlight>
                <a:srgbClr val="FFFFFF"/>
              </a:highlight>
              <a:latin typeface="Roboto"/>
              <a:ea typeface="Roboto"/>
              <a:cs typeface="Roboto"/>
              <a:sym typeface="Roboto"/>
            </a:endParaRPr>
          </a:p>
          <a:p>
            <a:pPr indent="-330200" lvl="0" marL="457200" rtl="0" algn="l">
              <a:spcBef>
                <a:spcPts val="0"/>
              </a:spcBef>
              <a:spcAft>
                <a:spcPts val="0"/>
              </a:spcAft>
              <a:buClr>
                <a:schemeClr val="dk2"/>
              </a:buClr>
              <a:buSzPts val="1600"/>
              <a:buFont typeface="Roboto"/>
              <a:buChar char="●"/>
            </a:pPr>
            <a:r>
              <a:rPr lang="en" sz="1600">
                <a:solidFill>
                  <a:schemeClr val="dk2"/>
                </a:solidFill>
                <a:highlight>
                  <a:srgbClr val="FFFFFF"/>
                </a:highlight>
                <a:latin typeface="Roboto"/>
                <a:ea typeface="Roboto"/>
                <a:cs typeface="Roboto"/>
                <a:sym typeface="Roboto"/>
              </a:rPr>
              <a:t>Example:</a:t>
            </a:r>
            <a:endParaRPr sz="1600">
              <a:solidFill>
                <a:schemeClr val="dk2"/>
              </a:solidFill>
              <a:highlight>
                <a:srgbClr val="FFFFFF"/>
              </a:highlight>
              <a:latin typeface="Roboto"/>
              <a:ea typeface="Roboto"/>
              <a:cs typeface="Roboto"/>
              <a:sym typeface="Roboto"/>
            </a:endParaRPr>
          </a:p>
          <a:p>
            <a:pPr indent="-330200" lvl="1" marL="914400" rtl="0" algn="l">
              <a:spcBef>
                <a:spcPts val="0"/>
              </a:spcBef>
              <a:spcAft>
                <a:spcPts val="0"/>
              </a:spcAft>
              <a:buClr>
                <a:schemeClr val="dk2"/>
              </a:buClr>
              <a:buSzPts val="1600"/>
              <a:buFont typeface="Roboto"/>
              <a:buChar char="○"/>
            </a:pPr>
            <a:r>
              <a:rPr lang="en" sz="1600">
                <a:solidFill>
                  <a:schemeClr val="dk2"/>
                </a:solidFill>
                <a:highlight>
                  <a:srgbClr val="FFFFFF"/>
                </a:highlight>
                <a:latin typeface="Roboto"/>
                <a:ea typeface="Roboto"/>
                <a:cs typeface="Roboto"/>
                <a:sym typeface="Roboto"/>
              </a:rPr>
              <a:t>Feature extraction may struggle to some sarcastic or ironic statements</a:t>
            </a:r>
            <a:endParaRPr sz="1600">
              <a:solidFill>
                <a:schemeClr val="dk2"/>
              </a:solidFill>
              <a:highlight>
                <a:srgbClr val="FFFFFF"/>
              </a:highlight>
              <a:latin typeface="Roboto"/>
              <a:ea typeface="Roboto"/>
              <a:cs typeface="Roboto"/>
              <a:sym typeface="Roboto"/>
            </a:endParaRPr>
          </a:p>
          <a:p>
            <a:pPr indent="-330200" lvl="1" marL="914400" rtl="0" algn="l">
              <a:spcBef>
                <a:spcPts val="0"/>
              </a:spcBef>
              <a:spcAft>
                <a:spcPts val="0"/>
              </a:spcAft>
              <a:buClr>
                <a:schemeClr val="dk2"/>
              </a:buClr>
              <a:buSzPts val="1600"/>
              <a:buFont typeface="Roboto"/>
              <a:buChar char="○"/>
            </a:pPr>
            <a:r>
              <a:rPr lang="en" sz="1600">
                <a:solidFill>
                  <a:schemeClr val="dk2"/>
                </a:solidFill>
                <a:highlight>
                  <a:srgbClr val="FFFFFF"/>
                </a:highlight>
                <a:latin typeface="Roboto"/>
                <a:ea typeface="Roboto"/>
                <a:cs typeface="Roboto"/>
                <a:sym typeface="Roboto"/>
              </a:rPr>
              <a:t>"</a:t>
            </a:r>
            <a:r>
              <a:rPr b="1" lang="en" sz="1600">
                <a:solidFill>
                  <a:schemeClr val="dk2"/>
                </a:solidFill>
                <a:highlight>
                  <a:srgbClr val="FFFFFF"/>
                </a:highlight>
                <a:latin typeface="Roboto"/>
                <a:ea typeface="Roboto"/>
                <a:cs typeface="Roboto"/>
                <a:sym typeface="Roboto"/>
              </a:rPr>
              <a:t>Great</a:t>
            </a:r>
            <a:r>
              <a:rPr lang="en" sz="1600">
                <a:solidFill>
                  <a:schemeClr val="dk2"/>
                </a:solidFill>
                <a:highlight>
                  <a:srgbClr val="FFFFFF"/>
                </a:highlight>
                <a:latin typeface="Roboto"/>
                <a:ea typeface="Roboto"/>
                <a:cs typeface="Roboto"/>
                <a:sym typeface="Roboto"/>
              </a:rPr>
              <a:t>, just what I needed. Another meeting to </a:t>
            </a:r>
            <a:r>
              <a:rPr b="1" lang="en" sz="1600">
                <a:solidFill>
                  <a:schemeClr val="dk2"/>
                </a:solidFill>
                <a:highlight>
                  <a:srgbClr val="FFFFFF"/>
                </a:highlight>
                <a:latin typeface="Roboto"/>
                <a:ea typeface="Roboto"/>
                <a:cs typeface="Roboto"/>
                <a:sym typeface="Roboto"/>
              </a:rPr>
              <a:t>attend</a:t>
            </a:r>
            <a:r>
              <a:rPr lang="en" sz="1600">
                <a:solidFill>
                  <a:schemeClr val="dk2"/>
                </a:solidFill>
                <a:highlight>
                  <a:srgbClr val="FFFFFF"/>
                </a:highlight>
                <a:latin typeface="Roboto"/>
                <a:ea typeface="Roboto"/>
                <a:cs typeface="Roboto"/>
                <a:sym typeface="Roboto"/>
              </a:rPr>
              <a:t>. </a:t>
            </a:r>
            <a:r>
              <a:rPr b="1" lang="en" sz="1600">
                <a:solidFill>
                  <a:srgbClr val="FF0000"/>
                </a:solidFill>
                <a:highlight>
                  <a:srgbClr val="FFFFFF"/>
                </a:highlight>
                <a:latin typeface="Roboto"/>
                <a:ea typeface="Roboto"/>
                <a:cs typeface="Roboto"/>
                <a:sym typeface="Roboto"/>
              </a:rPr>
              <a:t>#not</a:t>
            </a:r>
            <a:r>
              <a:rPr lang="en" sz="1600">
                <a:solidFill>
                  <a:schemeClr val="dk2"/>
                </a:solidFill>
                <a:highlight>
                  <a:srgbClr val="FFFFFF"/>
                </a:highlight>
                <a:latin typeface="Roboto"/>
                <a:ea typeface="Roboto"/>
                <a:cs typeface="Roboto"/>
                <a:sym typeface="Roboto"/>
              </a:rPr>
              <a:t>"</a:t>
            </a:r>
            <a:endParaRPr sz="1600">
              <a:solidFill>
                <a:schemeClr val="dk2"/>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did not work</a:t>
            </a:r>
            <a:endParaRPr/>
          </a:p>
        </p:txBody>
      </p:sp>
      <p:sp>
        <p:nvSpPr>
          <p:cNvPr id="133" name="Google Shape;133;p20"/>
          <p:cNvSpPr txBox="1"/>
          <p:nvPr>
            <p:ph idx="1" type="body"/>
          </p:nvPr>
        </p:nvSpPr>
        <p:spPr>
          <a:xfrm>
            <a:off x="729450" y="2078875"/>
            <a:ext cx="7688700" cy="2863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2"/>
              </a:buClr>
              <a:buSzPts val="1600"/>
              <a:buChar char="●"/>
            </a:pPr>
            <a:r>
              <a:rPr lang="en" sz="1600">
                <a:solidFill>
                  <a:schemeClr val="dk2"/>
                </a:solidFill>
                <a:highlight>
                  <a:srgbClr val="FFFFFF"/>
                </a:highlight>
                <a:latin typeface="Roboto"/>
                <a:ea typeface="Roboto"/>
                <a:cs typeface="Roboto"/>
                <a:sym typeface="Roboto"/>
              </a:rPr>
              <a:t>Pre-trained word vectors (GloVe Global vectors for word representation)</a:t>
            </a:r>
            <a:endParaRPr sz="1600">
              <a:solidFill>
                <a:schemeClr val="dk2"/>
              </a:solidFill>
              <a:highlight>
                <a:srgbClr val="FFFFFF"/>
              </a:highlight>
              <a:latin typeface="Roboto"/>
              <a:ea typeface="Roboto"/>
              <a:cs typeface="Roboto"/>
              <a:sym typeface="Roboto"/>
            </a:endParaRPr>
          </a:p>
          <a:p>
            <a:pPr indent="-330200" lvl="1" marL="914400" rtl="0" algn="l">
              <a:spcBef>
                <a:spcPts val="0"/>
              </a:spcBef>
              <a:spcAft>
                <a:spcPts val="0"/>
              </a:spcAft>
              <a:buClr>
                <a:schemeClr val="dk2"/>
              </a:buClr>
              <a:buSzPts val="1600"/>
              <a:buChar char="○"/>
            </a:pPr>
            <a:r>
              <a:rPr lang="en" sz="1600">
                <a:solidFill>
                  <a:schemeClr val="dk2"/>
                </a:solidFill>
                <a:highlight>
                  <a:schemeClr val="lt1"/>
                </a:highlight>
                <a:latin typeface="Roboto"/>
                <a:ea typeface="Roboto"/>
                <a:cs typeface="Roboto"/>
                <a:sym typeface="Roboto"/>
              </a:rPr>
              <a:t>❌ glove.6B.zip - Wikipedia 2014 + Gigaword 5 (6B tokens, 400K vocab, uncased, 50d, 100d, 200d, &amp; 300d vectors, 822 MB download)</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highlight>
                  <a:schemeClr val="lt1"/>
                </a:highlight>
                <a:latin typeface="Roboto"/>
                <a:ea typeface="Roboto"/>
                <a:cs typeface="Roboto"/>
                <a:sym typeface="Roboto"/>
              </a:rPr>
              <a:t>✅ glove.twitter.27B.zip - Twitter (2B tweets, 27B tokens, 1.2M vocab, uncased, 25d, 50d, 100d, &amp; 200d vectors, 1.42 GB download)</a:t>
            </a:r>
            <a:endParaRPr sz="1600">
              <a:solidFill>
                <a:schemeClr val="dk2"/>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39" name="Google Shape;139;p21"/>
          <p:cNvSpPr txBox="1"/>
          <p:nvPr>
            <p:ph idx="1" type="body"/>
          </p:nvPr>
        </p:nvSpPr>
        <p:spPr>
          <a:xfrm>
            <a:off x="729450" y="1927350"/>
            <a:ext cx="7966800" cy="311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lang="en" sz="1600">
                <a:solidFill>
                  <a:schemeClr val="dk2"/>
                </a:solidFill>
              </a:rPr>
              <a:t>Social Media Sentiment Analysis</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Only classified into two general sentiments (Positive, Negative)</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Future work: More sentiments type including Positive, Neutral, Negative, Happy, Sad, Angry, etc.</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Automated Response</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Social Media S</a:t>
            </a:r>
            <a:r>
              <a:rPr lang="en" sz="1600">
                <a:solidFill>
                  <a:schemeClr val="dk2"/>
                </a:solidFill>
              </a:rPr>
              <a:t>entiment Analysis can be used for different consumer centered industries to analyse people's opinion on a particular product or subject on Social Media.</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Deploying automated bot on social media to rapidly respond to specific public sentiments when they are detected.</a:t>
            </a:r>
            <a:endParaRPr sz="16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