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iwei Fan" initials="ZF" lastIdx="1" clrIdx="0">
    <p:extLst>
      <p:ext uri="{19B8F6BF-5375-455C-9EA6-DF929625EA0E}">
        <p15:presenceInfo xmlns:p15="http://schemas.microsoft.com/office/powerpoint/2012/main" userId="b54c33ce0f682e5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>
        <p:scale>
          <a:sx n="90" d="100"/>
          <a:sy n="90" d="100"/>
        </p:scale>
        <p:origin x="-16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09T11:10:29.954" idx="1">
    <p:pos x="10" y="10"/>
    <p:text>vertical height of the dendogram shows the Euclidean distances between points.</p:text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A4-21FF-4286-967F-0FBC3E95089C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F3B06-20CB-489D-B21D-EAABA38D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42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A4-21FF-4286-967F-0FBC3E95089C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F3B06-20CB-489D-B21D-EAABA38D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72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A4-21FF-4286-967F-0FBC3E95089C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F3B06-20CB-489D-B21D-EAABA38D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3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A4-21FF-4286-967F-0FBC3E95089C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F3B06-20CB-489D-B21D-EAABA38D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0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A4-21FF-4286-967F-0FBC3E95089C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F3B06-20CB-489D-B21D-EAABA38D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04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A4-21FF-4286-967F-0FBC3E95089C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F3B06-20CB-489D-B21D-EAABA38D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18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A4-21FF-4286-967F-0FBC3E95089C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F3B06-20CB-489D-B21D-EAABA38D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23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A4-21FF-4286-967F-0FBC3E95089C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F3B06-20CB-489D-B21D-EAABA38D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2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A4-21FF-4286-967F-0FBC3E95089C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F3B06-20CB-489D-B21D-EAABA38D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78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A4-21FF-4286-967F-0FBC3E95089C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F3B06-20CB-489D-B21D-EAABA38D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94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A4-21FF-4286-967F-0FBC3E95089C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F3B06-20CB-489D-B21D-EAABA38D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60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A4-21FF-4286-967F-0FBC3E95089C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F3B06-20CB-489D-B21D-EAABA38D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57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59667" y="736600"/>
            <a:ext cx="8390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</a:rPr>
              <a:t>A</a:t>
            </a:r>
            <a:r>
              <a:rPr lang="en-US" altLang="zh-CN" sz="3600" dirty="0" smtClean="0"/>
              <a:t>    G    C    </a:t>
            </a:r>
            <a:r>
              <a:rPr lang="en-US" altLang="zh-CN" sz="3600" dirty="0" smtClean="0">
                <a:solidFill>
                  <a:srgbClr val="FF0000"/>
                </a:solidFill>
              </a:rPr>
              <a:t>T    T    T    T    </a:t>
            </a:r>
            <a:r>
              <a:rPr lang="en-US" altLang="zh-CN" sz="3600" dirty="0" smtClean="0"/>
              <a:t>C    </a:t>
            </a:r>
            <a:r>
              <a:rPr lang="en-US" altLang="zh-CN" sz="3600" dirty="0" smtClean="0">
                <a:solidFill>
                  <a:srgbClr val="FF0000"/>
                </a:solidFill>
              </a:rPr>
              <a:t>A </a:t>
            </a:r>
            <a:r>
              <a:rPr lang="en-US" altLang="zh-CN" sz="3600" dirty="0" smtClean="0"/>
              <a:t>   </a:t>
            </a:r>
            <a:r>
              <a:rPr lang="en-US" altLang="zh-CN" sz="3600" dirty="0" smtClean="0">
                <a:solidFill>
                  <a:srgbClr val="FF0000"/>
                </a:solidFill>
              </a:rPr>
              <a:t>T</a:t>
            </a:r>
            <a:r>
              <a:rPr lang="en-US" altLang="zh-CN" sz="3600" dirty="0" smtClean="0"/>
              <a:t>  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3259667" y="2226733"/>
            <a:ext cx="8390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</a:rPr>
              <a:t>G</a:t>
            </a:r>
            <a:r>
              <a:rPr lang="en-US" altLang="zh-CN" sz="3600" dirty="0" smtClean="0"/>
              <a:t>    G    C    </a:t>
            </a:r>
            <a:r>
              <a:rPr lang="en-US" altLang="zh-CN" sz="3600" dirty="0" smtClean="0">
                <a:solidFill>
                  <a:srgbClr val="FF0000"/>
                </a:solidFill>
              </a:rPr>
              <a:t>C    C   C    C</a:t>
            </a:r>
            <a:r>
              <a:rPr lang="en-US" altLang="zh-CN" sz="3600" dirty="0" smtClean="0"/>
              <a:t>    C    </a:t>
            </a:r>
            <a:r>
              <a:rPr lang="en-US" altLang="zh-CN" sz="3600" dirty="0" smtClean="0">
                <a:solidFill>
                  <a:srgbClr val="FF0000"/>
                </a:solidFill>
              </a:rPr>
              <a:t>G</a:t>
            </a:r>
            <a:r>
              <a:rPr lang="en-US" altLang="zh-CN" sz="3600" dirty="0" smtClean="0"/>
              <a:t>    </a:t>
            </a:r>
            <a:r>
              <a:rPr lang="en-US" altLang="zh-CN" sz="3600" dirty="0" smtClean="0">
                <a:solidFill>
                  <a:srgbClr val="FF0000"/>
                </a:solidFill>
              </a:rPr>
              <a:t>C</a:t>
            </a:r>
            <a:r>
              <a:rPr lang="en-US" altLang="zh-CN" sz="3600" dirty="0" smtClean="0"/>
              <a:t>  </a:t>
            </a:r>
            <a:endParaRPr lang="en-US" sz="36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827867" y="1128930"/>
            <a:ext cx="8467" cy="1420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33599" y="1411195"/>
            <a:ext cx="1024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C</a:t>
            </a:r>
          </a:p>
          <a:p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AG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849033" y="2873064"/>
            <a:ext cx="8467" cy="1420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21365" y="3131950"/>
            <a:ext cx="1138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C</a:t>
            </a:r>
            <a:r>
              <a:rPr lang="en-US" dirty="0" smtClean="0">
                <a:solidFill>
                  <a:srgbClr val="7030A0"/>
                </a:solidFill>
                <a:sym typeface="Wingdings" panose="05000000000000000000" pitchFamily="2" charset="2"/>
              </a:rPr>
              <a:t>0.5 G</a:t>
            </a:r>
          </a:p>
          <a:p>
            <a:r>
              <a:rPr lang="en-US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rgbClr val="7030A0"/>
                </a:solidFill>
                <a:sym typeface="Wingdings" panose="05000000000000000000" pitchFamily="2" charset="2"/>
              </a:rPr>
              <a:t>  0.5 A</a:t>
            </a:r>
          </a:p>
          <a:p>
            <a:endParaRPr lang="en-US" dirty="0">
              <a:solidFill>
                <a:srgbClr val="7030A0"/>
              </a:solidFill>
              <a:sym typeface="Wingdings" panose="05000000000000000000" pitchFamily="2" charset="2"/>
            </a:endParaRPr>
          </a:p>
          <a:p>
            <a:r>
              <a:rPr lang="en-US" dirty="0" smtClean="0">
                <a:solidFill>
                  <a:srgbClr val="7030A0"/>
                </a:solidFill>
                <a:sym typeface="Wingdings" panose="05000000000000000000" pitchFamily="2" charset="2"/>
              </a:rPr>
              <a:t>G0.5C</a:t>
            </a:r>
          </a:p>
          <a:p>
            <a:r>
              <a:rPr lang="en-US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rgbClr val="7030A0"/>
                </a:solidFill>
                <a:sym typeface="Wingdings" panose="05000000000000000000" pitchFamily="2" charset="2"/>
              </a:rPr>
              <a:t>  0.5T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59667" y="4009113"/>
            <a:ext cx="8390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7030A0"/>
                </a:solidFill>
              </a:rPr>
              <a:t>C    </a:t>
            </a:r>
            <a:r>
              <a:rPr lang="en-US" altLang="zh-CN" sz="3600" dirty="0" err="1" smtClean="0">
                <a:solidFill>
                  <a:srgbClr val="7030A0"/>
                </a:solidFill>
              </a:rPr>
              <a:t>C</a:t>
            </a:r>
            <a:r>
              <a:rPr lang="en-US" altLang="zh-CN" sz="3600" dirty="0" smtClean="0">
                <a:solidFill>
                  <a:srgbClr val="7030A0"/>
                </a:solidFill>
              </a:rPr>
              <a:t>    A    </a:t>
            </a:r>
            <a:r>
              <a:rPr lang="en-US" altLang="zh-CN" sz="3600" dirty="0" err="1" smtClean="0">
                <a:solidFill>
                  <a:srgbClr val="7030A0"/>
                </a:solidFill>
              </a:rPr>
              <a:t>A</a:t>
            </a:r>
            <a:r>
              <a:rPr lang="en-US" altLang="zh-CN" sz="3600" dirty="0" smtClean="0">
                <a:solidFill>
                  <a:srgbClr val="7030A0"/>
                </a:solidFill>
              </a:rPr>
              <a:t>    </a:t>
            </a:r>
            <a:r>
              <a:rPr lang="en-US" altLang="zh-CN" sz="3600" dirty="0" err="1" smtClean="0">
                <a:solidFill>
                  <a:srgbClr val="7030A0"/>
                </a:solidFill>
              </a:rPr>
              <a:t>A</a:t>
            </a:r>
            <a:r>
              <a:rPr lang="en-US" altLang="zh-CN" sz="3600" dirty="0" smtClean="0">
                <a:solidFill>
                  <a:srgbClr val="7030A0"/>
                </a:solidFill>
              </a:rPr>
              <a:t>    </a:t>
            </a:r>
            <a:r>
              <a:rPr lang="en-US" altLang="zh-CN" sz="3600" dirty="0" err="1" smtClean="0">
                <a:solidFill>
                  <a:srgbClr val="7030A0"/>
                </a:solidFill>
              </a:rPr>
              <a:t>A</a:t>
            </a:r>
            <a:r>
              <a:rPr lang="en-US" altLang="zh-CN" sz="3600" dirty="0" smtClean="0">
                <a:solidFill>
                  <a:srgbClr val="7030A0"/>
                </a:solidFill>
              </a:rPr>
              <a:t>    </a:t>
            </a:r>
            <a:r>
              <a:rPr lang="en-US" altLang="zh-CN" sz="3600" dirty="0" err="1" smtClean="0">
                <a:solidFill>
                  <a:srgbClr val="7030A0"/>
                </a:solidFill>
              </a:rPr>
              <a:t>A</a:t>
            </a:r>
            <a:r>
              <a:rPr lang="en-US" altLang="zh-CN" sz="3600" dirty="0" smtClean="0">
                <a:solidFill>
                  <a:srgbClr val="7030A0"/>
                </a:solidFill>
              </a:rPr>
              <a:t>    </a:t>
            </a:r>
            <a:r>
              <a:rPr lang="en-US" altLang="zh-CN" sz="3600" dirty="0" err="1" smtClean="0">
                <a:solidFill>
                  <a:srgbClr val="7030A0"/>
                </a:solidFill>
              </a:rPr>
              <a:t>A</a:t>
            </a:r>
            <a:r>
              <a:rPr lang="en-US" altLang="zh-CN" sz="3600" dirty="0" smtClean="0">
                <a:solidFill>
                  <a:srgbClr val="7030A0"/>
                </a:solidFill>
              </a:rPr>
              <a:t>   C   A</a:t>
            </a:r>
          </a:p>
          <a:p>
            <a:r>
              <a:rPr lang="en-US" sz="3600" dirty="0" smtClean="0">
                <a:solidFill>
                  <a:srgbClr val="7030A0"/>
                </a:solidFill>
              </a:rPr>
              <a:t>T</a:t>
            </a:r>
            <a:r>
              <a:rPr lang="en-US" altLang="zh-CN" sz="3600" dirty="0" smtClean="0">
                <a:solidFill>
                  <a:srgbClr val="7030A0"/>
                </a:solidFill>
              </a:rPr>
              <a:t> </a:t>
            </a:r>
            <a:r>
              <a:rPr lang="en-US" altLang="zh-CN" sz="3600" dirty="0">
                <a:solidFill>
                  <a:srgbClr val="7030A0"/>
                </a:solidFill>
              </a:rPr>
              <a:t> </a:t>
            </a:r>
            <a:r>
              <a:rPr lang="en-US" altLang="zh-CN" sz="3600" dirty="0" smtClean="0">
                <a:solidFill>
                  <a:srgbClr val="7030A0"/>
                </a:solidFill>
              </a:rPr>
              <a:t>  </a:t>
            </a:r>
            <a:r>
              <a:rPr lang="en-US" sz="3600" dirty="0" err="1" smtClean="0">
                <a:solidFill>
                  <a:srgbClr val="7030A0"/>
                </a:solidFill>
              </a:rPr>
              <a:t>T</a:t>
            </a:r>
            <a:r>
              <a:rPr lang="en-US" sz="3600" dirty="0" smtClean="0">
                <a:solidFill>
                  <a:srgbClr val="7030A0"/>
                </a:solidFill>
              </a:rPr>
              <a:t>    G    </a:t>
            </a:r>
            <a:r>
              <a:rPr lang="en-US" sz="3600" dirty="0" err="1" smtClean="0">
                <a:solidFill>
                  <a:srgbClr val="7030A0"/>
                </a:solidFill>
              </a:rPr>
              <a:t>G</a:t>
            </a:r>
            <a:r>
              <a:rPr lang="en-US" sz="3600" dirty="0" smtClean="0">
                <a:solidFill>
                  <a:srgbClr val="7030A0"/>
                </a:solidFill>
              </a:rPr>
              <a:t>    </a:t>
            </a:r>
            <a:r>
              <a:rPr lang="en-US" sz="3600" dirty="0" err="1" smtClean="0">
                <a:solidFill>
                  <a:srgbClr val="7030A0"/>
                </a:solidFill>
              </a:rPr>
              <a:t>G</a:t>
            </a:r>
            <a:r>
              <a:rPr lang="en-US" sz="3600" dirty="0" smtClean="0">
                <a:solidFill>
                  <a:srgbClr val="7030A0"/>
                </a:solidFill>
              </a:rPr>
              <a:t>    </a:t>
            </a:r>
            <a:r>
              <a:rPr lang="en-US" sz="3600" dirty="0" err="1" smtClean="0">
                <a:solidFill>
                  <a:srgbClr val="7030A0"/>
                </a:solidFill>
              </a:rPr>
              <a:t>G</a:t>
            </a:r>
            <a:r>
              <a:rPr lang="en-US" sz="3600" dirty="0" smtClean="0">
                <a:solidFill>
                  <a:srgbClr val="7030A0"/>
                </a:solidFill>
              </a:rPr>
              <a:t>   </a:t>
            </a:r>
            <a:r>
              <a:rPr lang="en-US" sz="3600" dirty="0" err="1" smtClean="0">
                <a:solidFill>
                  <a:srgbClr val="7030A0"/>
                </a:solidFill>
              </a:rPr>
              <a:t>G</a:t>
            </a:r>
            <a:r>
              <a:rPr lang="en-US" sz="3600" dirty="0" smtClean="0">
                <a:solidFill>
                  <a:srgbClr val="7030A0"/>
                </a:solidFill>
              </a:rPr>
              <a:t>    </a:t>
            </a:r>
            <a:r>
              <a:rPr lang="en-US" sz="3600" dirty="0" err="1" smtClean="0">
                <a:solidFill>
                  <a:srgbClr val="7030A0"/>
                </a:solidFill>
              </a:rPr>
              <a:t>G</a:t>
            </a:r>
            <a:r>
              <a:rPr lang="en-US" sz="3600" dirty="0" smtClean="0">
                <a:solidFill>
                  <a:srgbClr val="7030A0"/>
                </a:solidFill>
              </a:rPr>
              <a:t>   </a:t>
            </a:r>
            <a:r>
              <a:rPr lang="en-US" altLang="zh-CN" sz="3600" dirty="0" smtClean="0">
                <a:solidFill>
                  <a:srgbClr val="7030A0"/>
                </a:solidFill>
              </a:rPr>
              <a:t>T   G</a:t>
            </a:r>
            <a:endParaRPr lang="en-US" sz="3600" dirty="0">
              <a:solidFill>
                <a:srgbClr val="7030A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158066" y="4609277"/>
            <a:ext cx="632460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158066" y="795867"/>
            <a:ext cx="6392334" cy="48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158065" y="4033058"/>
            <a:ext cx="6527801" cy="11763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820333" y="1066800"/>
            <a:ext cx="11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Step1: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20333" y="2762618"/>
            <a:ext cx="11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Step2: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162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94267" y="1227667"/>
            <a:ext cx="990600" cy="10498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A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199467" y="1227667"/>
            <a:ext cx="990600" cy="10498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G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94267" y="3429000"/>
            <a:ext cx="990600" cy="10498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T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199467" y="3429000"/>
            <a:ext cx="990600" cy="10498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C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4" idx="6"/>
            <a:endCxn id="5" idx="2"/>
          </p:cNvCxnSpPr>
          <p:nvPr/>
        </p:nvCxnSpPr>
        <p:spPr>
          <a:xfrm>
            <a:off x="1684867" y="1752600"/>
            <a:ext cx="25146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1684867" y="3953933"/>
            <a:ext cx="25146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82333" y="1464733"/>
            <a:ext cx="74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100%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90800" y="3584601"/>
            <a:ext cx="74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100%</a:t>
            </a:r>
            <a:endParaRPr lang="en-US"/>
          </a:p>
        </p:txBody>
      </p:sp>
      <p:cxnSp>
        <p:nvCxnSpPr>
          <p:cNvPr id="16" name="Straight Arrow Connector 15"/>
          <p:cNvCxnSpPr>
            <a:stCxn id="5" idx="3"/>
            <a:endCxn id="6" idx="7"/>
          </p:cNvCxnSpPr>
          <p:nvPr/>
        </p:nvCxnSpPr>
        <p:spPr>
          <a:xfrm flipH="1">
            <a:off x="1539797" y="2123784"/>
            <a:ext cx="2804740" cy="1458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1"/>
            <a:endCxn id="4" idx="5"/>
          </p:cNvCxnSpPr>
          <p:nvPr/>
        </p:nvCxnSpPr>
        <p:spPr>
          <a:xfrm flipH="1" flipV="1">
            <a:off x="1539797" y="2123784"/>
            <a:ext cx="2804740" cy="1458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4"/>
            <a:endCxn id="7" idx="0"/>
          </p:cNvCxnSpPr>
          <p:nvPr/>
        </p:nvCxnSpPr>
        <p:spPr>
          <a:xfrm>
            <a:off x="4694767" y="2277533"/>
            <a:ext cx="0" cy="1151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834467" y="2277533"/>
            <a:ext cx="0" cy="1151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794976" y="2702467"/>
            <a:ext cx="770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50%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172422" y="2688484"/>
            <a:ext cx="770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50%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12727" y="2479301"/>
            <a:ext cx="467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??? In 2 steps?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- Back to A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2065867" y="389467"/>
            <a:ext cx="42333" cy="48260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94267" y="701702"/>
            <a:ext cx="127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181507" y="2853266"/>
            <a:ext cx="770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50%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140311" y="2423066"/>
            <a:ext cx="770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504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53627" y="375602"/>
            <a:ext cx="7498080" cy="194119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51933" y="1930400"/>
            <a:ext cx="1879600" cy="431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91733" y="2362200"/>
            <a:ext cx="189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Difference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94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160" y="250666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      GBAC1_7_001 CACGACAAT…</a:t>
            </a:r>
          </a:p>
          <a:p>
            <a:pPr marL="0" indent="0">
              <a:buNone/>
            </a:pPr>
            <a:r>
              <a:rPr lang="en-US" dirty="0" smtClean="0"/>
              <a:t>          GBAC1_7_002 GCTAGGCTA…</a:t>
            </a:r>
          </a:p>
          <a:p>
            <a:pPr marL="0" indent="0">
              <a:buNone/>
            </a:pPr>
            <a:r>
              <a:rPr lang="en-US" dirty="0" smtClean="0"/>
              <a:t>          GBAC1_7_003 CTAGGTACG…</a:t>
            </a:r>
          </a:p>
          <a:p>
            <a:pPr marL="0" indent="0">
              <a:buNone/>
            </a:pPr>
            <a:r>
              <a:rPr lang="en-US" dirty="0" smtClean="0"/>
              <a:t>          GBAC1_7_004 TAGATACGA…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GBAC1_7_005 GATCGATCG…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17320" y="4584065"/>
            <a:ext cx="4572000" cy="4876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16040" y="4566295"/>
            <a:ext cx="352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Original seq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01140" y="2506662"/>
            <a:ext cx="4404360" cy="195389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16040" y="2780685"/>
            <a:ext cx="35204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Simulated 4 seqs by probabilities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88720" y="1808797"/>
            <a:ext cx="8458200" cy="394716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703320" y="1168717"/>
            <a:ext cx="2834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New .nex file</a:t>
            </a: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1645920" y="0"/>
            <a:ext cx="5349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Deprecated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290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68680" y="133794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       GBAC_</a:t>
            </a:r>
            <a:r>
              <a:rPr lang="en-US" altLang="zh-CN" dirty="0" smtClean="0"/>
              <a:t>7</a:t>
            </a:r>
            <a:r>
              <a:rPr lang="en-US" dirty="0" smtClean="0"/>
              <a:t>_0.11</a:t>
            </a:r>
            <a:r>
              <a:rPr lang="en-US" altLang="zh-CN" dirty="0" smtClean="0"/>
              <a:t>51</a:t>
            </a:r>
            <a:r>
              <a:rPr lang="en-US" dirty="0" smtClean="0"/>
              <a:t>   TCTACGCTA </a:t>
            </a:r>
            <a:r>
              <a:rPr lang="en-US" dirty="0"/>
              <a:t>…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GBAC_7_0.23</a:t>
            </a:r>
            <a:r>
              <a:rPr lang="en-US" altLang="zh-CN" dirty="0" smtClean="0"/>
              <a:t>51</a:t>
            </a:r>
            <a:r>
              <a:rPr lang="en-US" dirty="0" smtClean="0"/>
              <a:t>   GCTAGGCTA…</a:t>
            </a:r>
          </a:p>
          <a:p>
            <a:pPr marL="0" indent="0">
              <a:buNone/>
            </a:pPr>
            <a:r>
              <a:rPr lang="en-US" dirty="0" smtClean="0"/>
              <a:t>          GBAC_7_0.1887   CTAGGTACG…</a:t>
            </a:r>
          </a:p>
          <a:p>
            <a:pPr marL="0" indent="0">
              <a:buNone/>
            </a:pPr>
            <a:r>
              <a:rPr lang="en-US" dirty="0" smtClean="0"/>
              <a:t>          GBAC_7_0.2804   TAGATACGA…</a:t>
            </a:r>
          </a:p>
          <a:p>
            <a:pPr marL="0" indent="0">
              <a:buNone/>
            </a:pPr>
            <a:r>
              <a:rPr lang="en-US" dirty="0" smtClean="0"/>
              <a:t>          Original_seque    GATCGATCG…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86840" y="3415348"/>
            <a:ext cx="5897880" cy="5054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574280" y="3397578"/>
            <a:ext cx="352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Original seq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70660" y="1337945"/>
            <a:ext cx="5753100" cy="195389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91400" y="1617485"/>
            <a:ext cx="35204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Simulated 4 seqs by probabilities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58240" y="640080"/>
            <a:ext cx="8458200" cy="394716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672840" y="0"/>
            <a:ext cx="2834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New .nex file</a:t>
            </a:r>
            <a:endParaRPr lang="en-US" sz="3600" dirty="0"/>
          </a:p>
        </p:txBody>
      </p:sp>
      <p:sp>
        <p:nvSpPr>
          <p:cNvPr id="11" name="Rectangle 10"/>
          <p:cNvSpPr/>
          <p:nvPr/>
        </p:nvSpPr>
        <p:spPr>
          <a:xfrm>
            <a:off x="3078480" y="1286410"/>
            <a:ext cx="960120" cy="212893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009900" y="679251"/>
            <a:ext cx="1943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Mutation</a:t>
            </a:r>
          </a:p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Rate (lambda)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2720" y="1286410"/>
            <a:ext cx="236220" cy="212893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89760" y="817751"/>
            <a:ext cx="1242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Generation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70660" y="5547360"/>
            <a:ext cx="10538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Out </a:t>
            </a:r>
            <a:r>
              <a:rPr lang="en-US" dirty="0"/>
              <a:t>put should all be the same number of generations .. GCAT is </a:t>
            </a:r>
            <a:r>
              <a:rPr lang="en-US" dirty="0" smtClean="0"/>
              <a:t>fine;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GCAT_7_XXXXXXX </a:t>
            </a:r>
            <a:r>
              <a:rPr lang="en-US" dirty="0"/>
              <a:t>... where X is the mutation rate at each </a:t>
            </a:r>
            <a:r>
              <a:rPr lang="en-US" dirty="0" smtClean="0"/>
              <a:t>generation;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mutation rate: </a:t>
            </a:r>
            <a:r>
              <a:rPr lang="en-US" dirty="0"/>
              <a:t>You set that in your </a:t>
            </a:r>
            <a:r>
              <a:rPr lang="en-US" dirty="0" smtClean="0"/>
              <a:t>script;</a:t>
            </a:r>
            <a:r>
              <a:rPr lang="en-US" dirty="0"/>
              <a:t> it can have many </a:t>
            </a:r>
            <a:r>
              <a:rPr lang="en-US" dirty="0" smtClean="0"/>
              <a:t>rates</a:t>
            </a:r>
            <a:r>
              <a:rPr lang="en-US" dirty="0"/>
              <a:t> </a:t>
            </a:r>
            <a:r>
              <a:rPr lang="en-US" dirty="0" smtClean="0"/>
              <a:t>for each generation.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65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Check the difference_08022019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85333" y="2125133"/>
            <a:ext cx="2573867" cy="40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38400" y="1761067"/>
            <a:ext cx="132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.txt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354667" y="2709333"/>
            <a:ext cx="1270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Origin:</a:t>
            </a:r>
          </a:p>
          <a:p>
            <a:r>
              <a:rPr lang="en-US" smtClean="0"/>
              <a:t>0:</a:t>
            </a:r>
          </a:p>
          <a:p>
            <a:r>
              <a:rPr lang="en-US" smtClean="0"/>
              <a:t>1:</a:t>
            </a:r>
          </a:p>
          <a:p>
            <a:r>
              <a:rPr lang="en-US" smtClean="0"/>
              <a:t>2:</a:t>
            </a:r>
          </a:p>
          <a:p>
            <a:r>
              <a:rPr lang="en-US" smtClean="0"/>
              <a:t>3:</a:t>
            </a:r>
          </a:p>
          <a:p>
            <a:r>
              <a:rPr lang="en-US" smtClean="0"/>
              <a:t>4: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90314" y="2709333"/>
            <a:ext cx="12613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TCTACGCTA</a:t>
            </a:r>
          </a:p>
          <a:p>
            <a:r>
              <a:rPr lang="en-US" altLang="zh-CN" dirty="0"/>
              <a:t>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346" y="2195312"/>
            <a:ext cx="6005080" cy="32768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57800" y="1523079"/>
            <a:ext cx="2373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File1: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Mutated sequences: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52593" y="1536030"/>
            <a:ext cx="2917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File2: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Difference: index+change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945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Check the difference_08062019</a:t>
            </a:r>
            <a:r>
              <a:rPr lang="zh-CN" altLang="en-US" dirty="0" smtClean="0"/>
              <a:t>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53" y="1690688"/>
            <a:ext cx="6263419" cy="323314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465615" y="4662572"/>
            <a:ext cx="473528" cy="2612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01736" y="4662571"/>
            <a:ext cx="1349827" cy="2612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75783" y="4923829"/>
            <a:ext cx="105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Sub-list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01736" y="4923829"/>
            <a:ext cx="105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index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22720" y="2106929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Output file 1: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original;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Mutated simulation for N times.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22720" y="3869870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Output file 2: 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Mutated bases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Index(position) mutated</a:t>
            </a:r>
          </a:p>
        </p:txBody>
      </p:sp>
    </p:spTree>
    <p:extLst>
      <p:ext uri="{BB962C8B-B14F-4D97-AF65-F5344CB8AC3E}">
        <p14:creationId xmlns:p14="http://schemas.microsoft.com/office/powerpoint/2010/main" val="1943506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/>
          <a:lstStyle/>
          <a:p>
            <a:r>
              <a:rPr lang="en-US" dirty="0" err="1" smtClean="0"/>
              <a:t>Dendrogram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26" y="1803059"/>
            <a:ext cx="3618045" cy="25742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976" y="2103256"/>
            <a:ext cx="3508895" cy="247148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44939" y="4630269"/>
            <a:ext cx="45630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F5F6F"/>
                </a:solidFill>
                <a:latin typeface="Nunito"/>
              </a:rPr>
              <a:t>2 and 3 are closest to each other while points 7 and 8 are closes to each other. Therefore a cluster will be formed between these two points first.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906871" y="1803059"/>
            <a:ext cx="395858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5F5F6F"/>
                </a:solidFill>
                <a:latin typeface="Nunito"/>
              </a:rPr>
              <a:t>1. Euclidean distance basis;</a:t>
            </a:r>
          </a:p>
          <a:p>
            <a:r>
              <a:rPr lang="en-US" dirty="0" smtClean="0">
                <a:solidFill>
                  <a:srgbClr val="5F5F6F"/>
                </a:solidFill>
                <a:latin typeface="Nunito"/>
              </a:rPr>
              <a:t>2. </a:t>
            </a:r>
            <a:r>
              <a:rPr lang="en-US" dirty="0"/>
              <a:t>vertical height of the </a:t>
            </a:r>
            <a:r>
              <a:rPr lang="en-US" dirty="0" err="1"/>
              <a:t>dendogram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r>
              <a:rPr lang="en-US" dirty="0" smtClean="0"/>
              <a:t>the </a:t>
            </a:r>
            <a:r>
              <a:rPr lang="en-US" dirty="0"/>
              <a:t>Euclidean distances between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561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10864</TotalTime>
  <Words>316</Words>
  <Application>Microsoft Office PowerPoint</Application>
  <PresentationFormat>Widescreen</PresentationFormat>
  <Paragraphs>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Nunito</vt:lpstr>
      <vt:lpstr>宋体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Check the difference_08022019 </vt:lpstr>
      <vt:lpstr> Check the difference_08062019 </vt:lpstr>
      <vt:lpstr>Dendrogram</vt:lpstr>
    </vt:vector>
  </TitlesOfParts>
  <Company>Cisco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Ziwei Fan</dc:creator>
  <cp:lastModifiedBy>Ziwei Fan</cp:lastModifiedBy>
  <cp:revision>39</cp:revision>
  <dcterms:created xsi:type="dcterms:W3CDTF">2019-07-17T19:25:10Z</dcterms:created>
  <dcterms:modified xsi:type="dcterms:W3CDTF">2019-08-09T15:40:45Z</dcterms:modified>
</cp:coreProperties>
</file>