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23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857376" y="531814"/>
            <a:ext cx="783907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000" dirty="0">
                <a:solidFill>
                  <a:srgbClr val="CD0000"/>
                </a:solidFill>
                <a:latin typeface="+mj-lt"/>
              </a:rPr>
              <a:t>Algorithm k-means</a:t>
            </a:r>
            <a:r>
              <a:rPr lang="en-US" sz="4000" dirty="0">
                <a:latin typeface="+mj-lt"/>
              </a:rPr>
              <a:t>	</a:t>
            </a:r>
          </a:p>
          <a:p>
            <a:pPr algn="l">
              <a:spcBef>
                <a:spcPct val="50000"/>
              </a:spcBef>
            </a:pPr>
            <a:r>
              <a:rPr lang="en-US" sz="2800" dirty="0">
                <a:latin typeface="+mj-lt"/>
              </a:rPr>
              <a:t>1. Decide on a value for </a:t>
            </a:r>
            <a:r>
              <a:rPr lang="en-US" sz="2800" i="1" dirty="0">
                <a:latin typeface="+mj-lt"/>
              </a:rPr>
              <a:t>k</a:t>
            </a:r>
            <a:r>
              <a:rPr lang="en-US" sz="2800" dirty="0">
                <a:latin typeface="+mj-lt"/>
              </a:rPr>
              <a:t>.	</a:t>
            </a:r>
          </a:p>
          <a:p>
            <a:pPr algn="l">
              <a:spcBef>
                <a:spcPct val="50000"/>
              </a:spcBef>
            </a:pPr>
            <a:r>
              <a:rPr lang="en-US" sz="2800" dirty="0">
                <a:latin typeface="+mj-lt"/>
              </a:rPr>
              <a:t>2. Initialize the </a:t>
            </a:r>
            <a:r>
              <a:rPr lang="en-US" sz="2800" i="1" dirty="0">
                <a:latin typeface="+mj-lt"/>
              </a:rPr>
              <a:t>k</a:t>
            </a:r>
            <a:r>
              <a:rPr lang="en-US" sz="2800" dirty="0">
                <a:latin typeface="+mj-lt"/>
              </a:rPr>
              <a:t> cluster centers (randomly, if necessary).	</a:t>
            </a:r>
          </a:p>
          <a:p>
            <a:pPr algn="l">
              <a:spcBef>
                <a:spcPct val="50000"/>
              </a:spcBef>
            </a:pPr>
            <a:r>
              <a:rPr lang="en-US" sz="2800" dirty="0">
                <a:latin typeface="+mj-lt"/>
              </a:rPr>
              <a:t>3. Decide the class memberships of the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 objects by assigning them to the nearest cluster center.	</a:t>
            </a:r>
          </a:p>
          <a:p>
            <a:pPr algn="l">
              <a:spcBef>
                <a:spcPct val="50000"/>
              </a:spcBef>
            </a:pPr>
            <a:r>
              <a:rPr lang="en-US" sz="2800" dirty="0">
                <a:latin typeface="+mj-lt"/>
              </a:rPr>
              <a:t>4. Re-estimate the </a:t>
            </a:r>
            <a:r>
              <a:rPr lang="en-US" sz="2800" i="1" dirty="0">
                <a:latin typeface="+mj-lt"/>
              </a:rPr>
              <a:t>k</a:t>
            </a:r>
            <a:r>
              <a:rPr lang="en-US" sz="2800" dirty="0">
                <a:latin typeface="+mj-lt"/>
              </a:rPr>
              <a:t> cluster centers, by assuming the memberships found above are correct.	</a:t>
            </a:r>
          </a:p>
          <a:p>
            <a:pPr algn="l">
              <a:spcBef>
                <a:spcPct val="50000"/>
              </a:spcBef>
            </a:pPr>
            <a:r>
              <a:rPr lang="en-US" sz="2800" dirty="0">
                <a:latin typeface="+mj-lt"/>
              </a:rPr>
              <a:t>5. If none of the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 objects changed membership in the last iteration, exit. Otherwise </a:t>
            </a:r>
            <a:r>
              <a:rPr lang="en-US" sz="2800" dirty="0" err="1">
                <a:latin typeface="+mj-lt"/>
              </a:rPr>
              <a:t>goto</a:t>
            </a:r>
            <a:r>
              <a:rPr lang="en-US" sz="2800" dirty="0">
                <a:latin typeface="+mj-lt"/>
              </a:rPr>
              <a:t> 3.</a:t>
            </a: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021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1524000" y="1"/>
            <a:ext cx="4992688" cy="785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1676400" y="1371600"/>
            <a:ext cx="800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Initialize K cluster centers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Iterate between two steps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rgbClr val="CD0000"/>
                </a:solidFill>
                <a:latin typeface="+mj-lt"/>
              </a:rPr>
              <a:t>E</a:t>
            </a:r>
            <a:r>
              <a:rPr lang="en-US" sz="2800" dirty="0">
                <a:latin typeface="+mj-lt"/>
              </a:rPr>
              <a:t>xpectation step: assign points to clusters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dirty="0">
              <a:latin typeface="+mj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dirty="0">
              <a:latin typeface="+mj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dirty="0">
              <a:latin typeface="+mj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b="1" dirty="0">
              <a:solidFill>
                <a:srgbClr val="FF0000"/>
              </a:solidFill>
              <a:latin typeface="+mj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err="1">
                <a:solidFill>
                  <a:srgbClr val="CD0000"/>
                </a:solidFill>
                <a:latin typeface="+mj-lt"/>
              </a:rPr>
              <a:t>M</a:t>
            </a:r>
            <a:r>
              <a:rPr lang="en-US" sz="2800" dirty="0" err="1">
                <a:latin typeface="+mj-lt"/>
              </a:rPr>
              <a:t>aximation</a:t>
            </a:r>
            <a:r>
              <a:rPr lang="en-US" sz="2800" dirty="0">
                <a:latin typeface="+mj-lt"/>
              </a:rPr>
              <a:t> step: estimate model parameters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dirty="0"/>
          </a:p>
        </p:txBody>
      </p:sp>
      <p:graphicFrame>
        <p:nvGraphicFramePr>
          <p:cNvPr id="249861" name="Object 5"/>
          <p:cNvGraphicFramePr>
            <a:graphicFrameLocks noChangeAspect="1"/>
          </p:cNvGraphicFramePr>
          <p:nvPr/>
        </p:nvGraphicFramePr>
        <p:xfrm>
          <a:off x="2133601" y="2971800"/>
          <a:ext cx="59801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23" name="Equation" r:id="rId3" imgW="2768400" imgH="406080" progId="Equation.3">
                  <p:embed/>
                </p:oleObj>
              </mc:Choice>
              <mc:Fallback>
                <p:oleObj name="Equation" r:id="rId3" imgW="2768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2971800"/>
                        <a:ext cx="598011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191000" y="5562601"/>
          <a:ext cx="42735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24" name="Equation" r:id="rId5" imgW="1498320" imgH="545760" progId="Equation.3">
                  <p:embed/>
                </p:oleObj>
              </mc:Choice>
              <mc:Fallback>
                <p:oleObj name="Equation" r:id="rId5" imgW="14983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562601"/>
                        <a:ext cx="42735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2362200" y="3657600"/>
          <a:ext cx="268763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25" name="Equation" r:id="rId7" imgW="1244520" imgH="520560" progId="Equation.3">
                  <p:embed/>
                </p:oleObj>
              </mc:Choice>
              <mc:Fallback>
                <p:oleObj name="Equation" r:id="rId7" imgW="12445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268763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9975" y="3929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CD0000"/>
                </a:solidFill>
              </a:rPr>
              <a:t>Expectation Maximization (EM) Algorithm</a:t>
            </a:r>
            <a:endParaRPr lang="en-US" sz="4000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36" name="Line 44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37" name="Line 45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38" name="Line 46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39" name="Line 47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0" name="Line 48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1" name="Rectangle 4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2" name="Line 50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3" name="Line 51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4" name="Line 52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5" name="Line 53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6" name="Line 54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7" name="Line 55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8" name="Line 56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49" name="Line 57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50" name="Line 58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51" name="Line 59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52" name="Line 60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53" name="Line 61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54" name="Line 62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55" name="Line 63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56" name="Freeform 64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4257" name="Rectangle 65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/>
          </a:p>
        </p:txBody>
      </p:sp>
      <p:sp>
        <p:nvSpPr>
          <p:cNvPr id="264258" name="Rectangle 66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264259" name="Rectangle 67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64260" name="Rectangle 68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264261" name="Rectangle 69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64262" name="Rectangle 70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64263" name="Rectangle 71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/>
          </a:p>
        </p:txBody>
      </p:sp>
      <p:sp>
        <p:nvSpPr>
          <p:cNvPr id="264264" name="Rectangle 72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264265" name="Rectangle 73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64266" name="Rectangle 74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264267" name="Rectangle 75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64268" name="Rectangle 76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K-means Clustering: Step 1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503488" y="838200"/>
            <a:ext cx="5491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sp>
        <p:nvSpPr>
          <p:cNvPr id="264197" name="AutoShape 5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0" name="AutoShape 8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2" name="AutoShape 10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3" name="AutoShape 11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4" name="AutoShape 12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5" name="AutoShape 13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6" name="AutoShape 14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7" name="AutoShape 15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8" name="AutoShape 16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9" name="AutoShape 17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0" name="AutoShape 18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1" name="AutoShape 19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2" name="AutoShape 20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3" name="AutoShape 21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4" name="AutoShape 22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5" name="AutoShape 23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6" name="AutoShape 24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7" name="AutoShape 25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8" name="AutoShape 26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20" name="AutoShape 28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21" name="AutoShape 29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22" name="AutoShape 30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23" name="AutoShape 31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4224" name="Group 32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264225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264226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227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264228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264229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230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264231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264232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233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6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61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2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3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4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5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6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7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8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9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0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1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2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3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4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5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6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7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8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9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80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81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82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83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5284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/>
          </a:p>
        </p:txBody>
      </p:sp>
      <p:sp>
        <p:nvSpPr>
          <p:cNvPr id="265285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265286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65287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265288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65289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65290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/>
          </a:p>
        </p:txBody>
      </p:sp>
      <p:sp>
        <p:nvSpPr>
          <p:cNvPr id="265291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265292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65293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265294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65295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503488" y="838200"/>
            <a:ext cx="5491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Algorithm: k-means, Distance Metric: Euclidean Distance</a:t>
            </a:r>
          </a:p>
        </p:txBody>
      </p:sp>
      <p:grpSp>
        <p:nvGrpSpPr>
          <p:cNvPr id="265221" name="Group 5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265222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23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265224" name="Group 8"/>
          <p:cNvGrpSpPr>
            <a:grpSpLocks/>
          </p:cNvGrpSpPr>
          <p:nvPr/>
        </p:nvGrpSpPr>
        <p:grpSpPr bwMode="auto">
          <a:xfrm>
            <a:off x="5181600" y="3429003"/>
            <a:ext cx="685800" cy="446088"/>
            <a:chOff x="192" y="1824"/>
            <a:chExt cx="432" cy="281"/>
          </a:xfrm>
        </p:grpSpPr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7239000" y="5029203"/>
            <a:ext cx="685800" cy="446088"/>
            <a:chOff x="192" y="1824"/>
            <a:chExt cx="432" cy="281"/>
          </a:xfrm>
        </p:grpSpPr>
        <p:sp>
          <p:nvSpPr>
            <p:cNvPr id="265228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29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265230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1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2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3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4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5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6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7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8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39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0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1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2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5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7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8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9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0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1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2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3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4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5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6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57" name="Group 41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265258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59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60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5298" name="Line 82"/>
          <p:cNvSpPr>
            <a:spLocks noChangeShapeType="1"/>
          </p:cNvSpPr>
          <p:nvPr/>
        </p:nvSpPr>
        <p:spPr bwMode="auto">
          <a:xfrm flipH="1" flipV="1">
            <a:off x="3581400" y="1752600"/>
            <a:ext cx="2971800" cy="190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99" name="Line 83"/>
          <p:cNvSpPr>
            <a:spLocks noChangeShapeType="1"/>
          </p:cNvSpPr>
          <p:nvPr/>
        </p:nvSpPr>
        <p:spPr bwMode="auto">
          <a:xfrm flipH="1">
            <a:off x="5562600" y="3657600"/>
            <a:ext cx="990600" cy="182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300" name="Line 84"/>
          <p:cNvSpPr>
            <a:spLocks noChangeShapeType="1"/>
          </p:cNvSpPr>
          <p:nvPr/>
        </p:nvSpPr>
        <p:spPr bwMode="auto">
          <a:xfrm flipV="1">
            <a:off x="6553200" y="3657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>
          <a:xfrm>
            <a:off x="1758541" y="296916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CD0000"/>
                </a:solidFill>
              </a:rPr>
              <a:t>K-means Clustering: Step 2</a:t>
            </a:r>
            <a:endParaRPr lang="en-US" sz="4000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8" name="Rectangle 68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9" name="Rectangle 6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0" name="Line 70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1" name="Line 71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2" name="Line 72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3" name="Line 73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4" name="Line 74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5" name="Rectangle 75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6" name="Line 76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7" name="Line 77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8" name="Line 78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9" name="Line 79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0" name="Line 80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1" name="Line 81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2" name="Line 82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3" name="Line 83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4" name="Line 84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5" name="Line 85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6" name="Line 86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7" name="Line 87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8" name="Line 88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9" name="Line 89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0" name="Freeform 90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1" name="Rectangle 91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/>
          </a:p>
        </p:txBody>
      </p:sp>
      <p:sp>
        <p:nvSpPr>
          <p:cNvPr id="266332" name="Rectangle 92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266333" name="Rectangle 93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66334" name="Rectangle 94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266335" name="Rectangle 95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66336" name="Rectangle 96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66337" name="Rectangle 97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/>
          </a:p>
        </p:txBody>
      </p:sp>
      <p:sp>
        <p:nvSpPr>
          <p:cNvPr id="266338" name="Rectangle 98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266339" name="Rectangle 99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66340" name="Rectangle 100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266341" name="Rectangle 101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66342" name="Rectangle 102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K-means Clustering: Step </a:t>
            </a:r>
            <a:r>
              <a:rPr lang="en-US" sz="4000" dirty="0" smtClean="0">
                <a:solidFill>
                  <a:srgbClr val="CD0000"/>
                </a:solidFill>
              </a:rPr>
              <a:t>3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503488" y="838200"/>
            <a:ext cx="5491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66245" name="Group 5"/>
          <p:cNvGrpSpPr>
            <a:grpSpLocks/>
          </p:cNvGrpSpPr>
          <p:nvPr/>
        </p:nvGrpSpPr>
        <p:grpSpPr bwMode="auto">
          <a:xfrm>
            <a:off x="7696200" y="2133603"/>
            <a:ext cx="685800" cy="446088"/>
            <a:chOff x="192" y="1824"/>
            <a:chExt cx="432" cy="281"/>
          </a:xfrm>
        </p:grpSpPr>
        <p:sp>
          <p:nvSpPr>
            <p:cNvPr id="266246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47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266248" name="Group 8"/>
          <p:cNvGrpSpPr>
            <a:grpSpLocks/>
          </p:cNvGrpSpPr>
          <p:nvPr/>
        </p:nvGrpSpPr>
        <p:grpSpPr bwMode="auto">
          <a:xfrm>
            <a:off x="4648200" y="4343403"/>
            <a:ext cx="685800" cy="446088"/>
            <a:chOff x="192" y="1824"/>
            <a:chExt cx="432" cy="281"/>
          </a:xfrm>
        </p:grpSpPr>
        <p:sp>
          <p:nvSpPr>
            <p:cNvPr id="26624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266251" name="Group 11"/>
          <p:cNvGrpSpPr>
            <a:grpSpLocks/>
          </p:cNvGrpSpPr>
          <p:nvPr/>
        </p:nvGrpSpPr>
        <p:grpSpPr bwMode="auto">
          <a:xfrm>
            <a:off x="7772400" y="4038603"/>
            <a:ext cx="685800" cy="446088"/>
            <a:chOff x="192" y="1824"/>
            <a:chExt cx="432" cy="281"/>
          </a:xfrm>
        </p:grpSpPr>
        <p:sp>
          <p:nvSpPr>
            <p:cNvPr id="266252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3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266254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5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6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7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8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9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0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1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2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4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5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6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7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8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1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2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3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4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5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6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7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8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9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0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1" name="AutoShape 41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2" name="AutoShape 42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3" name="AutoShape 43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4" name="AutoShape 44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5" name="AutoShape 45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6" name="AutoShape 46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7" name="AutoShape 47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8" name="AutoShape 4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9" name="AutoShape 49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0" name="AutoShape 50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1" name="AutoShape 51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2" name="AutoShape 52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3" name="AutoShape 53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4" name="AutoShape 54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5" name="AutoShape 55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6" name="AutoShape 56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7" name="AutoShape 57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8" name="AutoShape 58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9" name="AutoShape 59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0" name="AutoShape 60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1" name="AutoShape 61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2" name="AutoShape 62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3" name="AutoShape 63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4" name="AutoShape 64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5" name="AutoShape 65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6" name="AutoShape 66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7" name="AutoShape 67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09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0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1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2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3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4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5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6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7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8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9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0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1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2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3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4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5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6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7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8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9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30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31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32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/>
          </a:p>
        </p:txBody>
      </p:sp>
      <p:sp>
        <p:nvSpPr>
          <p:cNvPr id="267333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267334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67335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267336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67337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67338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/>
          </a:p>
        </p:txBody>
      </p:sp>
      <p:sp>
        <p:nvSpPr>
          <p:cNvPr id="267339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267340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267341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267342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267343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K-means Clustering: Step </a:t>
            </a:r>
            <a:r>
              <a:rPr lang="en-US" sz="4000" dirty="0" smtClean="0">
                <a:solidFill>
                  <a:srgbClr val="CD0000"/>
                </a:solidFill>
              </a:rPr>
              <a:t>4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503488" y="838200"/>
            <a:ext cx="5491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7696200" y="2133603"/>
            <a:ext cx="685800" cy="446088"/>
            <a:chOff x="192" y="1824"/>
            <a:chExt cx="432" cy="281"/>
          </a:xfrm>
        </p:grpSpPr>
        <p:sp>
          <p:nvSpPr>
            <p:cNvPr id="267270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267272" name="Group 8"/>
          <p:cNvGrpSpPr>
            <a:grpSpLocks/>
          </p:cNvGrpSpPr>
          <p:nvPr/>
        </p:nvGrpSpPr>
        <p:grpSpPr bwMode="auto">
          <a:xfrm>
            <a:off x="4648200" y="4343403"/>
            <a:ext cx="685800" cy="446088"/>
            <a:chOff x="192" y="1824"/>
            <a:chExt cx="432" cy="281"/>
          </a:xfrm>
        </p:grpSpPr>
        <p:sp>
          <p:nvSpPr>
            <p:cNvPr id="267273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267275" name="Group 11"/>
          <p:cNvGrpSpPr>
            <a:grpSpLocks/>
          </p:cNvGrpSpPr>
          <p:nvPr/>
        </p:nvGrpSpPr>
        <p:grpSpPr bwMode="auto">
          <a:xfrm>
            <a:off x="7772400" y="4038603"/>
            <a:ext cx="685800" cy="446088"/>
            <a:chOff x="192" y="1824"/>
            <a:chExt cx="432" cy="281"/>
          </a:xfrm>
        </p:grpSpPr>
        <p:sp>
          <p:nvSpPr>
            <p:cNvPr id="267276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7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267278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9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0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1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2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3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4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5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6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7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8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9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0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1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2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6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7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8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9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1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2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3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4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7305" name="Group 41"/>
          <p:cNvGrpSpPr>
            <a:grpSpLocks/>
          </p:cNvGrpSpPr>
          <p:nvPr/>
        </p:nvGrpSpPr>
        <p:grpSpPr bwMode="auto">
          <a:xfrm>
            <a:off x="4343400" y="2209800"/>
            <a:ext cx="3962400" cy="2514600"/>
            <a:chOff x="1776" y="1392"/>
            <a:chExt cx="2496" cy="1584"/>
          </a:xfrm>
        </p:grpSpPr>
        <p:sp>
          <p:nvSpPr>
            <p:cNvPr id="267306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7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8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6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2590800" y="1143001"/>
          <a:ext cx="7100888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7" name="Chart" r:id="rId3" imgW="6888861" imgH="5418011" progId="Excel.Chart.8">
                  <p:embed/>
                </p:oleObj>
              </mc:Choice>
              <mc:Fallback>
                <p:oleObj name="Chart" r:id="rId3" imgW="6888861" imgH="541801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1"/>
                        <a:ext cx="7100888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K-means Clustering: Step </a:t>
            </a:r>
            <a:r>
              <a:rPr lang="en-US" sz="4000" dirty="0" smtClean="0">
                <a:solidFill>
                  <a:srgbClr val="CD0000"/>
                </a:solidFill>
              </a:rPr>
              <a:t>5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503488" y="838200"/>
            <a:ext cx="5491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8077200" y="2133603"/>
            <a:ext cx="685800" cy="446088"/>
            <a:chOff x="192" y="1824"/>
            <a:chExt cx="432" cy="281"/>
          </a:xfrm>
        </p:grpSpPr>
        <p:sp>
          <p:nvSpPr>
            <p:cNvPr id="268294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95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268296" name="Group 8"/>
          <p:cNvGrpSpPr>
            <a:grpSpLocks/>
          </p:cNvGrpSpPr>
          <p:nvPr/>
        </p:nvGrpSpPr>
        <p:grpSpPr bwMode="auto">
          <a:xfrm>
            <a:off x="4267200" y="4038603"/>
            <a:ext cx="685800" cy="446088"/>
            <a:chOff x="192" y="1824"/>
            <a:chExt cx="432" cy="281"/>
          </a:xfrm>
        </p:grpSpPr>
        <p:sp>
          <p:nvSpPr>
            <p:cNvPr id="268297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98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7696200" y="4267203"/>
            <a:ext cx="685800" cy="446088"/>
            <a:chOff x="192" y="1824"/>
            <a:chExt cx="432" cy="281"/>
          </a:xfrm>
        </p:grpSpPr>
        <p:sp>
          <p:nvSpPr>
            <p:cNvPr id="268300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268302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03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04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05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06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07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08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09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0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1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2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3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4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5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6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7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8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9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0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1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2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3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4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5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6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7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28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1850"/>
          </a:xfrm>
        </p:spPr>
        <p:txBody>
          <a:bodyPr/>
          <a:lstStyle/>
          <a:p>
            <a:r>
              <a:rPr lang="en-US" sz="4000" dirty="0">
                <a:solidFill>
                  <a:srgbClr val="CD0000"/>
                </a:solidFill>
              </a:rPr>
              <a:t>Comments on the </a:t>
            </a:r>
            <a:r>
              <a:rPr lang="en-US" sz="4000" i="1" dirty="0">
                <a:solidFill>
                  <a:srgbClr val="CD0000"/>
                </a:solidFill>
              </a:rPr>
              <a:t>K-Means</a:t>
            </a:r>
            <a:r>
              <a:rPr lang="en-US" sz="4000" dirty="0">
                <a:solidFill>
                  <a:srgbClr val="CD0000"/>
                </a:solidFill>
              </a:rPr>
              <a:t> Method</a:t>
            </a:r>
            <a:endParaRPr lang="en-US" sz="3200" b="1" dirty="0">
              <a:solidFill>
                <a:srgbClr val="CD0000"/>
              </a:solidFill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u="sng" dirty="0">
                <a:latin typeface="+mj-lt"/>
              </a:rPr>
              <a:t>Strength</a:t>
            </a:r>
            <a:r>
              <a:rPr lang="en-US" dirty="0">
                <a:latin typeface="+mj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+mj-lt"/>
              </a:rPr>
              <a:t>Relatively efficient</a:t>
            </a:r>
            <a:r>
              <a:rPr lang="en-US" dirty="0">
                <a:latin typeface="+mj-lt"/>
              </a:rPr>
              <a:t>: </a:t>
            </a:r>
            <a:r>
              <a:rPr lang="en-US" i="1" dirty="0">
                <a:latin typeface="+mj-lt"/>
              </a:rPr>
              <a:t>O</a:t>
            </a:r>
            <a:r>
              <a:rPr lang="en-US" dirty="0">
                <a:latin typeface="+mj-lt"/>
              </a:rPr>
              <a:t>(</a:t>
            </a:r>
            <a:r>
              <a:rPr lang="en-US" i="1" dirty="0" err="1">
                <a:latin typeface="+mj-lt"/>
              </a:rPr>
              <a:t>tkn</a:t>
            </a:r>
            <a:r>
              <a:rPr lang="en-US" dirty="0">
                <a:latin typeface="+mj-lt"/>
              </a:rPr>
              <a:t>), where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 is # objects, 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 is # clusters, and </a:t>
            </a:r>
            <a:r>
              <a:rPr lang="en-US" i="1" dirty="0">
                <a:latin typeface="+mj-lt"/>
              </a:rPr>
              <a:t>t  </a:t>
            </a:r>
            <a:r>
              <a:rPr lang="en-US" dirty="0">
                <a:latin typeface="+mj-lt"/>
              </a:rPr>
              <a:t>is # iterations. Normally, 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, </a:t>
            </a:r>
            <a:r>
              <a:rPr lang="en-US" i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 &lt;&lt;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Often terminates at a </a:t>
            </a:r>
            <a:r>
              <a:rPr lang="en-US" i="1" dirty="0">
                <a:latin typeface="+mj-lt"/>
              </a:rPr>
              <a:t>local optimum</a:t>
            </a:r>
            <a:r>
              <a:rPr lang="en-US" dirty="0">
                <a:latin typeface="+mj-lt"/>
              </a:rPr>
              <a:t>. The </a:t>
            </a:r>
            <a:r>
              <a:rPr lang="en-US" i="1" dirty="0">
                <a:latin typeface="+mj-lt"/>
              </a:rPr>
              <a:t>global optimum</a:t>
            </a:r>
            <a:r>
              <a:rPr lang="en-US" dirty="0">
                <a:latin typeface="+mj-lt"/>
              </a:rPr>
              <a:t> may be found using techniques such as: </a:t>
            </a:r>
            <a:r>
              <a:rPr lang="en-US" i="1" dirty="0">
                <a:latin typeface="+mj-lt"/>
              </a:rPr>
              <a:t>deterministic annealing</a:t>
            </a:r>
            <a:r>
              <a:rPr lang="en-US" dirty="0">
                <a:latin typeface="+mj-lt"/>
              </a:rPr>
              <a:t> and </a:t>
            </a:r>
            <a:r>
              <a:rPr lang="en-US" i="1" dirty="0">
                <a:latin typeface="+mj-lt"/>
              </a:rPr>
              <a:t>genetic algorithms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latin typeface="+mj-lt"/>
              </a:rPr>
              <a:t>Weakness</a:t>
            </a:r>
            <a:endParaRPr lang="en-US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Applicable only when </a:t>
            </a:r>
            <a:r>
              <a:rPr lang="en-US" i="1" dirty="0">
                <a:latin typeface="+mj-lt"/>
              </a:rPr>
              <a:t>mean</a:t>
            </a:r>
            <a:r>
              <a:rPr lang="en-US" dirty="0">
                <a:latin typeface="+mj-lt"/>
              </a:rPr>
              <a:t> is defined, then what about categorical data?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Need to specify </a:t>
            </a:r>
            <a:r>
              <a:rPr lang="en-US" i="1" dirty="0">
                <a:latin typeface="+mj-lt"/>
              </a:rPr>
              <a:t>k, </a:t>
            </a:r>
            <a:r>
              <a:rPr lang="en-US" dirty="0">
                <a:latin typeface="+mj-lt"/>
              </a:rPr>
              <a:t>the </a:t>
            </a:r>
            <a:r>
              <a:rPr lang="en-US" i="1" dirty="0">
                <a:latin typeface="+mj-lt"/>
              </a:rPr>
              <a:t>number</a:t>
            </a:r>
            <a:r>
              <a:rPr lang="en-US" dirty="0">
                <a:latin typeface="+mj-lt"/>
              </a:rPr>
              <a:t> of clusters, in advance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Unable to handle noisy data and </a:t>
            </a:r>
            <a:r>
              <a:rPr lang="en-US" i="1" dirty="0">
                <a:latin typeface="+mj-lt"/>
              </a:rPr>
              <a:t>outliers</a:t>
            </a:r>
            <a:endParaRPr lang="en-US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Not suitable to discover clusters with </a:t>
            </a:r>
            <a:r>
              <a:rPr lang="en-US" i="1" dirty="0">
                <a:latin typeface="+mj-lt"/>
              </a:rPr>
              <a:t>non-convex shapes</a:t>
            </a:r>
          </a:p>
        </p:txBody>
      </p:sp>
    </p:spTree>
    <p:extLst>
      <p:ext uri="{BB962C8B-B14F-4D97-AF65-F5344CB8AC3E}">
        <p14:creationId xmlns:p14="http://schemas.microsoft.com/office/powerpoint/2010/main" val="216484390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512763"/>
            <a:ext cx="7700963" cy="831850"/>
          </a:xfrm>
        </p:spPr>
        <p:txBody>
          <a:bodyPr/>
          <a:lstStyle/>
          <a:p>
            <a:r>
              <a:rPr lang="en-US" sz="4000" dirty="0">
                <a:solidFill>
                  <a:srgbClr val="CD0000"/>
                </a:solidFill>
              </a:rPr>
              <a:t>The</a:t>
            </a:r>
            <a:r>
              <a:rPr lang="en-US" sz="4000" i="1" dirty="0">
                <a:solidFill>
                  <a:srgbClr val="CD0000"/>
                </a:solidFill>
              </a:rPr>
              <a:t> K</a:t>
            </a:r>
            <a:r>
              <a:rPr lang="en-US" sz="4000" dirty="0">
                <a:solidFill>
                  <a:srgbClr val="CD0000"/>
                </a:solidFill>
              </a:rPr>
              <a:t>-</a:t>
            </a:r>
            <a:r>
              <a:rPr lang="en-US" sz="4000" i="1" dirty="0" err="1">
                <a:solidFill>
                  <a:srgbClr val="CD0000"/>
                </a:solidFill>
              </a:rPr>
              <a:t>Medoids</a:t>
            </a:r>
            <a:r>
              <a:rPr lang="en-US" dirty="0">
                <a:solidFill>
                  <a:srgbClr val="CD0000"/>
                </a:solidFill>
              </a:rPr>
              <a:t> </a:t>
            </a:r>
            <a:r>
              <a:rPr lang="en-US" sz="4000" dirty="0">
                <a:solidFill>
                  <a:srgbClr val="CD0000"/>
                </a:solidFill>
              </a:rPr>
              <a:t>Clustering Method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+mj-lt"/>
              </a:rPr>
              <a:t>Find </a:t>
            </a:r>
            <a:r>
              <a:rPr lang="en-US" i="1" dirty="0">
                <a:latin typeface="+mj-lt"/>
              </a:rPr>
              <a:t>representative</a:t>
            </a:r>
            <a:r>
              <a:rPr lang="en-US" dirty="0">
                <a:latin typeface="+mj-lt"/>
              </a:rPr>
              <a:t> objects, called </a:t>
            </a:r>
            <a:r>
              <a:rPr lang="en-US" u="sng" dirty="0" err="1">
                <a:latin typeface="+mj-lt"/>
              </a:rPr>
              <a:t>medoids</a:t>
            </a:r>
            <a:r>
              <a:rPr lang="en-US" dirty="0">
                <a:latin typeface="+mj-lt"/>
              </a:rPr>
              <a:t>, in clusters</a:t>
            </a:r>
          </a:p>
          <a:p>
            <a:pPr>
              <a:lnSpc>
                <a:spcPct val="110000"/>
              </a:lnSpc>
            </a:pPr>
            <a:r>
              <a:rPr lang="en-US" i="1" dirty="0">
                <a:latin typeface="+mj-lt"/>
              </a:rPr>
              <a:t>PAM</a:t>
            </a:r>
            <a:r>
              <a:rPr lang="en-US" dirty="0">
                <a:latin typeface="+mj-lt"/>
              </a:rPr>
              <a:t> (Partitioning Around </a:t>
            </a:r>
            <a:r>
              <a:rPr lang="en-US" dirty="0" err="1">
                <a:latin typeface="+mj-lt"/>
              </a:rPr>
              <a:t>Medoids</a:t>
            </a:r>
            <a:r>
              <a:rPr lang="en-US" dirty="0">
                <a:latin typeface="+mj-lt"/>
              </a:rPr>
              <a:t>, 1987)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j-lt"/>
              </a:rPr>
              <a:t>starts from an initial set of </a:t>
            </a:r>
            <a:r>
              <a:rPr lang="en-US" dirty="0" err="1">
                <a:latin typeface="+mj-lt"/>
              </a:rPr>
              <a:t>medoids</a:t>
            </a:r>
            <a:r>
              <a:rPr lang="en-US" dirty="0">
                <a:latin typeface="+mj-lt"/>
              </a:rPr>
              <a:t> and iteratively replaces one of the </a:t>
            </a:r>
            <a:r>
              <a:rPr lang="en-US" dirty="0" err="1">
                <a:latin typeface="+mj-lt"/>
              </a:rPr>
              <a:t>medoids</a:t>
            </a:r>
            <a:r>
              <a:rPr lang="en-US" dirty="0">
                <a:latin typeface="+mj-lt"/>
              </a:rPr>
              <a:t> by one of the non-</a:t>
            </a:r>
            <a:r>
              <a:rPr lang="en-US" dirty="0" err="1">
                <a:latin typeface="+mj-lt"/>
              </a:rPr>
              <a:t>medoids</a:t>
            </a:r>
            <a:r>
              <a:rPr lang="en-US" dirty="0">
                <a:latin typeface="+mj-lt"/>
              </a:rPr>
              <a:t> if it improves the total distance of the resulting clustering</a:t>
            </a:r>
          </a:p>
          <a:p>
            <a:pPr lvl="1">
              <a:lnSpc>
                <a:spcPct val="110000"/>
              </a:lnSpc>
            </a:pPr>
            <a:r>
              <a:rPr lang="en-US" i="1" dirty="0">
                <a:latin typeface="+mj-lt"/>
              </a:rPr>
              <a:t>PAM</a:t>
            </a:r>
            <a:r>
              <a:rPr lang="en-US" dirty="0">
                <a:latin typeface="+mj-lt"/>
              </a:rPr>
              <a:t> works effectively for small data sets, but does not scale well for large data sets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358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D0000"/>
                </a:solidFill>
              </a:rPr>
              <a:t>Expectation Maximization (EM)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Clustering of data</a:t>
            </a:r>
          </a:p>
          <a:p>
            <a:pPr lvl="1"/>
            <a:r>
              <a:rPr lang="en-US" dirty="0">
                <a:latin typeface="+mj-lt"/>
              </a:rPr>
              <a:t>K-Means</a:t>
            </a:r>
          </a:p>
          <a:p>
            <a:r>
              <a:rPr lang="en-US" dirty="0">
                <a:latin typeface="+mj-lt"/>
              </a:rPr>
              <a:t>Estimating unobserved or hidden variables</a:t>
            </a:r>
          </a:p>
        </p:txBody>
      </p:sp>
    </p:spTree>
    <p:extLst>
      <p:ext uri="{BB962C8B-B14F-4D97-AF65-F5344CB8AC3E}">
        <p14:creationId xmlns:p14="http://schemas.microsoft.com/office/powerpoint/2010/main" val="2161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344</Words>
  <Application>Microsoft Macintosh PowerPoint</Application>
  <PresentationFormat>Widescreen</PresentationFormat>
  <Paragraphs>106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Times New Roman</vt:lpstr>
      <vt:lpstr>Arial</vt:lpstr>
      <vt:lpstr>Office Theme</vt:lpstr>
      <vt:lpstr>Chart</vt:lpstr>
      <vt:lpstr>Equation</vt:lpstr>
      <vt:lpstr>PowerPoint Presentation</vt:lpstr>
      <vt:lpstr>K-means Clustering: Step 1</vt:lpstr>
      <vt:lpstr>PowerPoint Presentation</vt:lpstr>
      <vt:lpstr>K-means Clustering: Step 3</vt:lpstr>
      <vt:lpstr>K-means Clustering: Step 4</vt:lpstr>
      <vt:lpstr>K-means Clustering: Step 5</vt:lpstr>
      <vt:lpstr>Comments on the K-Means Method</vt:lpstr>
      <vt:lpstr>The K-Medoids Clustering Method</vt:lpstr>
      <vt:lpstr>Expectation Maximization (EM) Algorithm</vt:lpstr>
      <vt:lpstr>PowerPoint Presentation</vt:lpstr>
    </vt:vector>
  </TitlesOfParts>
  <Company>CCIS - Northeastern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168</cp:revision>
  <dcterms:created xsi:type="dcterms:W3CDTF">2013-09-03T20:38:17Z</dcterms:created>
  <dcterms:modified xsi:type="dcterms:W3CDTF">2017-09-14T18:25:29Z</dcterms:modified>
</cp:coreProperties>
</file>