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9" r:id="rId5"/>
    <p:sldId id="264" r:id="rId6"/>
    <p:sldId id="263" r:id="rId7"/>
    <p:sldId id="258" r:id="rId8"/>
    <p:sldId id="272" r:id="rId9"/>
    <p:sldId id="266" r:id="rId10"/>
    <p:sldId id="270" r:id="rId11"/>
    <p:sldId id="273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E9202"/>
    <a:srgbClr val="003296"/>
    <a:srgbClr val="007033"/>
    <a:srgbClr val="FFCC66"/>
    <a:srgbClr val="990099"/>
    <a:srgbClr val="CC0099"/>
    <a:srgbClr val="6C1A00"/>
    <a:srgbClr val="00AAC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02" autoAdjust="0"/>
  </p:normalViewPr>
  <p:slideViewPr>
    <p:cSldViewPr>
      <p:cViewPr varScale="1">
        <p:scale>
          <a:sx n="96" d="100"/>
          <a:sy n="96" d="100"/>
        </p:scale>
        <p:origin x="8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CBC62-02D0-4FAC-8918-2C3D834885F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C46E-BFDE-4A95-9BA6-92DFB92C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Taxi Trip analysis: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driver’s: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hot areas for passenger to request taxi? And what the time slot? I will analysis based on geospatial data &amp; time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drivers could go to these areas during some exact time slot.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more likely they could have more passengers.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more likely that there is increasing number of passenger around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downtown of Manhattan during 5:00-7:00,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true?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driver’s side: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predict the total ride duration based on historical records, such as longitude, latitude, 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Weather-Traffic Analysis: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any relationship between weather and duration?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rainy days,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pavement friction goes down with the higher wetness,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visibility distance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 with the rainfall. Accordingly, it is more likely that these aspects will affect the performance of the drivers.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duration will go with these aspects.)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process: </a:t>
            </a:r>
          </a:p>
          <a:p>
            <a:r>
              <a:rPr lang="en-US" i="1" baseline="0" dirty="0" smtClean="0"/>
              <a:t>handle with improper data, </a:t>
            </a:r>
          </a:p>
          <a:p>
            <a:r>
              <a:rPr lang="en-US" i="1" baseline="0" dirty="0" smtClean="0"/>
              <a:t>pick out the outlier, </a:t>
            </a:r>
          </a:p>
          <a:p>
            <a:r>
              <a:rPr lang="en-US" i="1" baseline="0" dirty="0" smtClean="0"/>
              <a:t>unify the timestamp.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Extract features</a:t>
            </a:r>
            <a:r>
              <a:rPr lang="en-US" altLang="zh-CN" baseline="0" dirty="0" smtClean="0"/>
              <a:t>-PCA</a:t>
            </a:r>
            <a:r>
              <a:rPr lang="en-US" baseline="0" dirty="0" smtClean="0"/>
              <a:t>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out what dimension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preferred and which dimension should be removed?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dimensionality reduction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PCA.</a:t>
            </a:r>
          </a:p>
          <a:p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Mini-Batches K-means:</a:t>
            </a:r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mini-batches to reduce the computation time, while it still attempt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same objective function. </a:t>
            </a:r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Principal Component Analysis (PCA) to apply dimensionality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reduction.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features should be preferred and which ones should be removed from a high dimensional feature vector?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Mini-batch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means: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mini-batches and is attempting to optimize the same objective function, while is to reduce the computation time.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TPOT is an Automated Machine Learning tool that optimizes machine learning pipelines using genetic programming.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explore thousands of possible pipelines to find the best one for the data.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Animation of cab pickups:</a:t>
            </a:r>
            <a:r>
              <a:rPr lang="en-US" baseline="0" dirty="0" smtClean="0"/>
              <a:t> 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make an animation of pickup and see how the traffic changes with hours.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Heat map Correlation:</a:t>
            </a:r>
            <a:r>
              <a:rPr lang="en-US" baseline="0" dirty="0" smtClean="0"/>
              <a:t> 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heck how the features are correlated.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a different color for different count range.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Outlier:</a:t>
            </a:r>
          </a:p>
          <a:p>
            <a:r>
              <a:rPr lang="en-US" dirty="0" err="1" smtClean="0"/>
              <a:t>trainDF.trip_duration.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quantile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2C46E-BFDE-4A95-9BA6-92DFB92C3E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8246070" cy="38176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8844C640-86DB-4A34-BDD8-49B9CE399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1"/>
            <a:ext cx="8246070" cy="244327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420E12-C713-49E3-B0DB-9A6042A30EC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7A1AA2-5BE2-4EB3-8979-9B1994B052B4}"/>
              </a:ext>
            </a:extLst>
          </p:cNvPr>
          <p:cNvSpPr txBox="1"/>
          <p:nvPr userDrawn="1"/>
        </p:nvSpPr>
        <p:spPr>
          <a:xfrm>
            <a:off x="143250" y="53661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learn.org/stable/modules/model_evaluation.html#accuracy-score" TargetMode="External"/><Relationship Id="rId2" Type="http://schemas.openxmlformats.org/officeDocument/2006/relationships/hyperlink" Target="https://magoosh.com/data-science/2017/12/08/k-fold-cross-validatio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pca-using-python-scikit-learn-e653f8989e60" TargetMode="External"/><Relationship Id="rId5" Type="http://schemas.openxmlformats.org/officeDocument/2006/relationships/hyperlink" Target="http://scikit-learn.org/stable/modules/clustering.html#mini-batch-kmeans" TargetMode="External"/><Relationship Id="rId4" Type="http://schemas.openxmlformats.org/officeDocument/2006/relationships/hyperlink" Target="https://xgboost.readthedocs.io/en/latest/build.html#building-on-window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&amp; Predict </a:t>
            </a:r>
            <a:r>
              <a:rPr lang="en-US" dirty="0" smtClean="0"/>
              <a:t>trip duration of taxi</a:t>
            </a:r>
            <a:br>
              <a:rPr lang="en-US" dirty="0" smtClean="0"/>
            </a:b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Climate &amp; Geospatial</a:t>
            </a:r>
            <a:r>
              <a:rPr lang="en-US" dirty="0"/>
              <a:t> 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3817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Ziwei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Result-Hot map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80" y="1326342"/>
            <a:ext cx="3054100" cy="3760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260" y="1960930"/>
            <a:ext cx="33595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summary of </a:t>
            </a:r>
            <a:r>
              <a:rPr lang="en-US" dirty="0" err="1"/>
              <a:t>lat</a:t>
            </a:r>
            <a:r>
              <a:rPr lang="en-US" dirty="0"/>
              <a:t>-long and their count, assign a different color for different count </a:t>
            </a:r>
            <a:r>
              <a:rPr lang="en-US" dirty="0" smtClean="0"/>
              <a:t>range: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Blue: others.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Red:</a:t>
            </a:r>
            <a:r>
              <a:rPr lang="en-US" dirty="0">
                <a:solidFill>
                  <a:srgbClr val="FF0000"/>
                </a:solidFill>
              </a:rPr>
              <a:t> Label the </a:t>
            </a:r>
            <a:r>
              <a:rPr lang="en-US" dirty="0" smtClean="0">
                <a:solidFill>
                  <a:srgbClr val="FF0000"/>
                </a:solidFill>
              </a:rPr>
              <a:t>count&gt;10;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Label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count&gt;50;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Flare-Amazing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555" y="2113635"/>
            <a:ext cx="8704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Best practice &amp; Validation on </a:t>
            </a:r>
            <a:r>
              <a:rPr lang="en-US" sz="2800" b="1" dirty="0">
                <a:solidFill>
                  <a:srgbClr val="FF0000"/>
                </a:solidFill>
              </a:rPr>
              <a:t>Mini-Batches </a:t>
            </a:r>
            <a:r>
              <a:rPr lang="en-US" sz="2800" b="1" dirty="0" smtClean="0">
                <a:solidFill>
                  <a:srgbClr val="FF0000"/>
                </a:solidFill>
              </a:rPr>
              <a:t>K-means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Dynamic Animation based on Geographic Info.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Analysis on Correlation of Weather-Traffic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55" y="2001224"/>
            <a:ext cx="6867150" cy="265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TPOT: </a:t>
            </a: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http://epistasislab.github.io/tpot/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K-Fold Cross Validation? </a:t>
            </a: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https://magoosh.com/data-science/2017/12/08/k-fold-cross-validation/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3.3. Model evaluation: quantifying the quality of predictions: </a:t>
            </a: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http://scikitlearn.org/stable/modules/model_evaluation.html#accuracy-score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 Guidance: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https://xgboost.readthedocs.io/en/latest/build.html#building-on-windows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[5]Clustering-Mini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Batches K-means: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http://scikit-learn.org/stable/modules/clustering.html#mini-batch-kmeans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</a:t>
            </a:r>
            <a:r>
              <a:rPr lang="en-US" sz="12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 for Data Visualization: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https://towardsdatascience.com/pca-using-python-scikit-learn-e653f8989e60</a:t>
            </a:r>
            <a:endParaRPr lang="en-US" sz="12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TPOT: A Python tool for automating data science </a:t>
            </a:r>
            <a:r>
              <a:rPr lang="en-US" sz="1200" u="sng" dirty="0">
                <a:solidFill>
                  <a:srgbClr val="0563C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http://www.randalolson.com/2016/05/08/tpot-a-python-tool-for-automating-data-science/</a:t>
            </a:r>
            <a:endParaRPr lang="en-US" sz="12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/>
              <a:t>Related works</a:t>
            </a:r>
            <a:endParaRPr lang="en-US" dirty="0"/>
          </a:p>
          <a:p>
            <a:r>
              <a:rPr lang="en-US" dirty="0" smtClean="0"/>
              <a:t>Approach</a:t>
            </a:r>
            <a:endParaRPr lang="en-US" dirty="0"/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5" cy="610820"/>
          </a:xfrm>
        </p:spPr>
        <p:txBody>
          <a:bodyPr/>
          <a:lstStyle/>
          <a:p>
            <a:r>
              <a:rPr lang="en-US" dirty="0" smtClean="0"/>
              <a:t>Taxi trip Analysis: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76" y="2474818"/>
            <a:ext cx="5191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Predict </a:t>
            </a:r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Total Ride </a:t>
            </a:r>
            <a:r>
              <a:rPr lang="en-US" altLang="zh-CN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D</a:t>
            </a:r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uration </a:t>
            </a:r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of taxi trips </a:t>
            </a:r>
            <a:r>
              <a:rPr lang="en-US" altLang="zh-CN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in NY</a:t>
            </a:r>
            <a:endParaRPr lang="en-US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76" y="1922881"/>
            <a:ext cx="6382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gency FB" panose="020B0503020202020204" pitchFamily="34" charset="0"/>
              </a:rPr>
              <a:t>Geospatial </a:t>
            </a:r>
            <a:r>
              <a:rPr lang="en-US" altLang="zh-CN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Animation: Heat map of N</a:t>
            </a:r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umber </a:t>
            </a:r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of Request </a:t>
            </a:r>
            <a:r>
              <a:rPr lang="en-US" sz="24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+ Time?</a:t>
            </a:r>
            <a:endParaRPr lang="en-US" sz="24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8964" y="3003611"/>
            <a:ext cx="6260905" cy="963918"/>
            <a:chOff x="448964" y="3003611"/>
            <a:chExt cx="6260905" cy="963918"/>
          </a:xfrm>
        </p:grpSpPr>
        <p:sp>
          <p:nvSpPr>
            <p:cNvPr id="22" name="Content Placeholder 4"/>
            <p:cNvSpPr txBox="1">
              <a:spLocks/>
            </p:cNvSpPr>
            <p:nvPr/>
          </p:nvSpPr>
          <p:spPr>
            <a:xfrm>
              <a:off x="448964" y="3003611"/>
              <a:ext cx="6260905" cy="6108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Weather-Traffic Analysis: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4376" y="3505864"/>
              <a:ext cx="42041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How 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will weather </a:t>
              </a:r>
              <a:r>
                <a:rPr lang="en-US" sz="24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factor 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affect traffic</a:t>
              </a:r>
              <a:r>
                <a:rPr lang="en-US" dirty="0">
                  <a:solidFill>
                    <a:srgbClr val="FF0000"/>
                  </a:solidFill>
                  <a:latin typeface="Agency FB" panose="020B0503020202020204" pitchFamily="34" charset="0"/>
                </a:rPr>
                <a:t>?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80" y="2065882"/>
            <a:ext cx="1989853" cy="148411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55" y="470858"/>
            <a:ext cx="1830881" cy="13832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452" y="3230588"/>
            <a:ext cx="2319732" cy="1807423"/>
          </a:xfrm>
          <a:prstGeom prst="rect">
            <a:avLst/>
          </a:prstGeom>
          <a:effectLst>
            <a:glow rad="127000">
              <a:srgbClr val="5EEC3C"/>
            </a:glow>
          </a:effectLst>
        </p:spPr>
      </p:pic>
      <p:sp>
        <p:nvSpPr>
          <p:cNvPr id="29" name="Rectangle 28"/>
          <p:cNvSpPr/>
          <p:nvPr/>
        </p:nvSpPr>
        <p:spPr>
          <a:xfrm>
            <a:off x="6474106" y="130844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5:00-7:00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8822" y="2138090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Passenger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50769" y="3489629"/>
            <a:ext cx="19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pavement friction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06452" y="4522543"/>
            <a:ext cx="2477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lower visibility distance </a:t>
            </a:r>
          </a:p>
        </p:txBody>
      </p:sp>
    </p:spTree>
    <p:extLst>
      <p:ext uri="{BB962C8B-B14F-4D97-AF65-F5344CB8AC3E}">
        <p14:creationId xmlns:p14="http://schemas.microsoft.com/office/powerpoint/2010/main" val="19217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1"/>
            <a:ext cx="6260905" cy="610820"/>
          </a:xfrm>
        </p:spPr>
        <p:txBody>
          <a:bodyPr/>
          <a:lstStyle/>
          <a:p>
            <a:r>
              <a:rPr lang="en-US" dirty="0" smtClean="0"/>
              <a:t>Taxi trip Analysis-1: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3555" y="1960930"/>
            <a:ext cx="6566315" cy="1679755"/>
            <a:chOff x="601670" y="1960930"/>
            <a:chExt cx="6108200" cy="1832460"/>
          </a:xfrm>
        </p:grpSpPr>
        <p:sp>
          <p:nvSpPr>
            <p:cNvPr id="15" name="Rectangle 14"/>
            <p:cNvSpPr/>
            <p:nvPr/>
          </p:nvSpPr>
          <p:spPr>
            <a:xfrm>
              <a:off x="601670" y="1960930"/>
              <a:ext cx="6108200" cy="1832460"/>
            </a:xfrm>
            <a:prstGeom prst="rect">
              <a:avLst/>
            </a:pr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3401" y="2026357"/>
              <a:ext cx="4886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Visualization-Geospatial Animation</a:t>
              </a:r>
              <a:endParaRPr lang="en-US" sz="2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51563" y="2150100"/>
            <a:ext cx="1374345" cy="1182886"/>
            <a:chOff x="5184417" y="2261495"/>
            <a:chExt cx="1374345" cy="11828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054" y="2261495"/>
              <a:ext cx="544399" cy="605940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184417" y="2871740"/>
              <a:ext cx="1374345" cy="57264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Find the </a:t>
              </a:r>
            </a:p>
            <a:p>
              <a:pPr algn="ctr"/>
              <a:r>
                <a:rPr lang="en-US" altLang="zh-CN" dirty="0" smtClean="0"/>
                <a:t>hot area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6505" y="3332986"/>
            <a:ext cx="4428445" cy="1407686"/>
            <a:chOff x="1546182" y="3294777"/>
            <a:chExt cx="4428445" cy="1407686"/>
          </a:xfrm>
        </p:grpSpPr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2288601" y="3294777"/>
              <a:ext cx="319812" cy="807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546182" y="4240798"/>
              <a:ext cx="44284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umber </a:t>
              </a:r>
              <a:r>
                <a:rPr lang="en-US" sz="24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of 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Request ?</a:t>
              </a:r>
              <a:endParaRPr lang="en-US" sz="2400" dirty="0">
                <a:solidFill>
                  <a:srgbClr val="FF0000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343" y="2763572"/>
            <a:ext cx="1638654" cy="1937071"/>
            <a:chOff x="47343" y="2763572"/>
            <a:chExt cx="1638654" cy="1937071"/>
          </a:xfrm>
        </p:grpSpPr>
        <p:sp>
          <p:nvSpPr>
            <p:cNvPr id="12" name="Rounded Rectangle 11"/>
            <p:cNvSpPr/>
            <p:nvPr/>
          </p:nvSpPr>
          <p:spPr>
            <a:xfrm>
              <a:off x="368098" y="2763572"/>
              <a:ext cx="1297992" cy="572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Processing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43" y="3777313"/>
              <a:ext cx="163865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Improper data?</a:t>
              </a:r>
            </a:p>
            <a:p>
              <a:r>
                <a:rPr lang="en-US" i="1" dirty="0" smtClean="0"/>
                <a:t>Outlier?</a:t>
              </a:r>
            </a:p>
            <a:p>
              <a:r>
                <a:rPr lang="en-US" i="1" dirty="0" smtClean="0"/>
                <a:t>Timestamp?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7442" y="2760345"/>
            <a:ext cx="1442164" cy="1679376"/>
            <a:chOff x="3567442" y="2760345"/>
            <a:chExt cx="1442164" cy="1679376"/>
          </a:xfrm>
        </p:grpSpPr>
        <p:sp>
          <p:nvSpPr>
            <p:cNvPr id="11" name="Rounded Rectangle 10"/>
            <p:cNvSpPr/>
            <p:nvPr/>
          </p:nvSpPr>
          <p:spPr>
            <a:xfrm>
              <a:off x="3635261" y="2760345"/>
              <a:ext cx="1374345" cy="572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Geo-I</a:t>
              </a:r>
              <a:r>
                <a:rPr lang="en-US" dirty="0" smtClean="0"/>
                <a:t>mage processing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7442" y="3793390"/>
              <a:ext cx="1374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the areas?</a:t>
              </a:r>
              <a:endParaRPr lang="en-US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68" y="2366299"/>
            <a:ext cx="1979302" cy="2611343"/>
            <a:chOff x="1676468" y="2366299"/>
            <a:chExt cx="1979302" cy="2611343"/>
          </a:xfrm>
        </p:grpSpPr>
        <p:grpSp>
          <p:nvGrpSpPr>
            <p:cNvPr id="3" name="Group 2"/>
            <p:cNvGrpSpPr/>
            <p:nvPr/>
          </p:nvGrpSpPr>
          <p:grpSpPr>
            <a:xfrm>
              <a:off x="1676468" y="2749507"/>
              <a:ext cx="1979302" cy="2228135"/>
              <a:chOff x="1676468" y="2749507"/>
              <a:chExt cx="1979302" cy="222813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981215" y="2749507"/>
                <a:ext cx="1496267" cy="5834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Geo-D</a:t>
                </a:r>
                <a:r>
                  <a:rPr lang="en-US" dirty="0" smtClean="0"/>
                  <a:t>istributions</a:t>
                </a:r>
                <a:r>
                  <a:rPr lang="en-US" dirty="0"/>
                  <a:t> 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76468" y="3777313"/>
                <a:ext cx="197930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Interactive visualization library to target web browsers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352793" y="2366299"/>
              <a:ext cx="110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Bokeh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10481" y="2386708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Work:</a:t>
            </a:r>
            <a:endParaRPr lang="en-US" dirty="0"/>
          </a:p>
        </p:txBody>
      </p:sp>
      <p:sp>
        <p:nvSpPr>
          <p:cNvPr id="48" name="Content Placeholder 4"/>
          <p:cNvSpPr>
            <a:spLocks noGrp="1"/>
          </p:cNvSpPr>
          <p:nvPr>
            <p:ph idx="1"/>
          </p:nvPr>
        </p:nvSpPr>
        <p:spPr>
          <a:xfrm>
            <a:off x="448965" y="1044701"/>
            <a:ext cx="6260905" cy="610820"/>
          </a:xfrm>
        </p:spPr>
        <p:txBody>
          <a:bodyPr/>
          <a:lstStyle/>
          <a:p>
            <a:r>
              <a:rPr lang="en-US" dirty="0" smtClean="0"/>
              <a:t>Taxi trip Analysis-2: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877410" y="2168619"/>
            <a:ext cx="1374345" cy="1178581"/>
            <a:chOff x="4877410" y="2168619"/>
            <a:chExt cx="1374345" cy="1178581"/>
          </a:xfrm>
        </p:grpSpPr>
        <p:sp>
          <p:nvSpPr>
            <p:cNvPr id="50" name="Rounded Rectangle 49"/>
            <p:cNvSpPr/>
            <p:nvPr/>
          </p:nvSpPr>
          <p:spPr>
            <a:xfrm>
              <a:off x="4877410" y="2774559"/>
              <a:ext cx="1374345" cy="57264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Result</a:t>
              </a:r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593" y="2168619"/>
              <a:ext cx="544399" cy="60594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968597" y="3347200"/>
            <a:ext cx="5191970" cy="1804454"/>
            <a:chOff x="3655244" y="3174461"/>
            <a:chExt cx="5191970" cy="1804454"/>
          </a:xfrm>
        </p:grpSpPr>
        <p:sp>
          <p:nvSpPr>
            <p:cNvPr id="53" name="Rectangle 52"/>
            <p:cNvSpPr/>
            <p:nvPr/>
          </p:nvSpPr>
          <p:spPr>
            <a:xfrm>
              <a:off x="3655244" y="4517250"/>
              <a:ext cx="51919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Predicts </a:t>
              </a:r>
              <a:r>
                <a:rPr lang="en-US" sz="24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the 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Total Ride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D</a:t>
              </a:r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uration </a:t>
              </a:r>
              <a:r>
                <a:rPr lang="en-US" sz="2400" dirty="0">
                  <a:solidFill>
                    <a:srgbClr val="FF0000"/>
                  </a:solidFill>
                  <a:latin typeface="Agency FB" panose="020B0503020202020204" pitchFamily="34" charset="0"/>
                </a:rPr>
                <a:t>of taxi trips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in NY</a:t>
              </a:r>
              <a:endParaRPr lang="en-US" sz="2400" dirty="0">
                <a:solidFill>
                  <a:srgbClr val="FF0000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50" idx="2"/>
              <a:endCxn id="53" idx="0"/>
            </p:cNvCxnSpPr>
            <p:nvPr/>
          </p:nvCxnSpPr>
          <p:spPr>
            <a:xfrm flipH="1">
              <a:off x="6251229" y="3174461"/>
              <a:ext cx="1" cy="13427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43555" y="1579165"/>
            <a:ext cx="6260905" cy="2102357"/>
            <a:chOff x="601670" y="1960930"/>
            <a:chExt cx="5802790" cy="1720592"/>
          </a:xfrm>
        </p:grpSpPr>
        <p:sp>
          <p:nvSpPr>
            <p:cNvPr id="56" name="Rectangle 55"/>
            <p:cNvSpPr/>
            <p:nvPr/>
          </p:nvSpPr>
          <p:spPr>
            <a:xfrm>
              <a:off x="601670" y="1960930"/>
              <a:ext cx="5802790" cy="1720592"/>
            </a:xfrm>
            <a:prstGeom prst="rect">
              <a:avLst/>
            </a:pr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3187" y="2019620"/>
              <a:ext cx="190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Prediction</a:t>
              </a:r>
              <a:endParaRPr lang="en-US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559" y="2774558"/>
            <a:ext cx="1638654" cy="2029810"/>
            <a:chOff x="37559" y="2774558"/>
            <a:chExt cx="1638654" cy="2029810"/>
          </a:xfrm>
        </p:grpSpPr>
        <p:sp>
          <p:nvSpPr>
            <p:cNvPr id="59" name="Rounded Rectangle 58"/>
            <p:cNvSpPr/>
            <p:nvPr/>
          </p:nvSpPr>
          <p:spPr>
            <a:xfrm>
              <a:off x="247792" y="2774558"/>
              <a:ext cx="1112599" cy="572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559" y="3881038"/>
              <a:ext cx="163865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Improper data?</a:t>
              </a:r>
            </a:p>
            <a:p>
              <a:r>
                <a:rPr lang="en-US" i="1" dirty="0" smtClean="0"/>
                <a:t>Outlier?</a:t>
              </a:r>
            </a:p>
            <a:p>
              <a:r>
                <a:rPr lang="en-US" i="1" dirty="0" smtClean="0"/>
                <a:t>Timestamp?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64003" y="2260653"/>
            <a:ext cx="1480948" cy="2284221"/>
            <a:chOff x="1564003" y="2260653"/>
            <a:chExt cx="1480948" cy="2284221"/>
          </a:xfrm>
        </p:grpSpPr>
        <p:grpSp>
          <p:nvGrpSpPr>
            <p:cNvPr id="61" name="Group 60"/>
            <p:cNvGrpSpPr/>
            <p:nvPr/>
          </p:nvGrpSpPr>
          <p:grpSpPr>
            <a:xfrm>
              <a:off x="1564003" y="2767843"/>
              <a:ext cx="1480948" cy="1777031"/>
              <a:chOff x="1564003" y="2767843"/>
              <a:chExt cx="1480948" cy="177703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64003" y="2767843"/>
                <a:ext cx="1221640" cy="5726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Extract Features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746958" y="3898543"/>
                <a:ext cx="12979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Preferred?</a:t>
                </a:r>
              </a:p>
              <a:p>
                <a:r>
                  <a:rPr lang="en-US" i="1" dirty="0" smtClean="0"/>
                  <a:t>Removed?</a:t>
                </a:r>
                <a:endParaRPr lang="en-US" i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841239" y="2260653"/>
              <a:ext cx="1109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PCA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45278" y="2131770"/>
            <a:ext cx="3087800" cy="2663628"/>
            <a:chOff x="2945278" y="2131770"/>
            <a:chExt cx="3087800" cy="2663628"/>
          </a:xfrm>
        </p:grpSpPr>
        <p:grpSp>
          <p:nvGrpSpPr>
            <p:cNvPr id="70" name="Group 69"/>
            <p:cNvGrpSpPr/>
            <p:nvPr/>
          </p:nvGrpSpPr>
          <p:grpSpPr>
            <a:xfrm>
              <a:off x="2945278" y="2131770"/>
              <a:ext cx="3087800" cy="2008185"/>
              <a:chOff x="2945278" y="2131770"/>
              <a:chExt cx="3087800" cy="20081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959269" y="2767843"/>
                <a:ext cx="3073809" cy="1372112"/>
                <a:chOff x="2959269" y="2767844"/>
                <a:chExt cx="3073809" cy="1357634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044951" y="2767844"/>
                  <a:ext cx="1612858" cy="5726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Prediction</a:t>
                  </a:r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959269" y="3760043"/>
                  <a:ext cx="3073809" cy="365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i="1" dirty="0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945278" y="2131770"/>
                <a:ext cx="18117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Mini-Batches K-means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205186" y="3872068"/>
              <a:ext cx="17132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reduce computation time?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5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1"/>
            <a:ext cx="6260905" cy="610820"/>
          </a:xfrm>
        </p:spPr>
        <p:txBody>
          <a:bodyPr/>
          <a:lstStyle/>
          <a:p>
            <a:r>
              <a:rPr lang="en-US" dirty="0" smtClean="0"/>
              <a:t>Weather-Traffic Analysis: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6260" y="1960930"/>
            <a:ext cx="6413610" cy="1832460"/>
            <a:chOff x="296260" y="1960930"/>
            <a:chExt cx="6413610" cy="1832460"/>
          </a:xfrm>
        </p:grpSpPr>
        <p:sp>
          <p:nvSpPr>
            <p:cNvPr id="15" name="Rectangle 14"/>
            <p:cNvSpPr/>
            <p:nvPr/>
          </p:nvSpPr>
          <p:spPr>
            <a:xfrm>
              <a:off x="296260" y="1960930"/>
              <a:ext cx="6413610" cy="1832460"/>
            </a:xfrm>
            <a:prstGeom prst="rect">
              <a:avLst/>
            </a:prstGeom>
            <a:noFill/>
            <a:ln w="57150">
              <a:solidFill>
                <a:srgbClr val="FE92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82820" y="2216700"/>
              <a:ext cx="1374345" cy="1228510"/>
              <a:chOff x="5182820" y="2216700"/>
              <a:chExt cx="1374345" cy="122851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613" y="2216700"/>
                <a:ext cx="544399" cy="605940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5182820" y="2806009"/>
                <a:ext cx="1374345" cy="63920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E9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Find correlation</a:t>
                </a:r>
                <a:endParaRPr lang="en-US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059785" y="3445210"/>
            <a:ext cx="4810208" cy="1156859"/>
            <a:chOff x="1059785" y="3445210"/>
            <a:chExt cx="4810208" cy="1156859"/>
          </a:xfrm>
        </p:grpSpPr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3043353" y="3445210"/>
              <a:ext cx="2826640" cy="65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59785" y="4140404"/>
              <a:ext cx="44284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What weather factor will affect traffic?</a:t>
              </a:r>
              <a:endParaRPr lang="en-US" sz="2400" dirty="0">
                <a:solidFill>
                  <a:srgbClr val="FF0000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57636" y="2806010"/>
            <a:ext cx="1374345" cy="6340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E9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976015" y="2806009"/>
            <a:ext cx="1527050" cy="634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E9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05585" y="2806010"/>
            <a:ext cx="1527050" cy="6358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E9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402" y="2004024"/>
            <a:ext cx="4040188" cy="479822"/>
          </a:xfrm>
        </p:spPr>
        <p:txBody>
          <a:bodyPr/>
          <a:lstStyle/>
          <a:p>
            <a:r>
              <a:rPr lang="en-US" dirty="0"/>
              <a:t>Taxi trip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19295" y="1960930"/>
            <a:ext cx="4041775" cy="479822"/>
          </a:xfrm>
        </p:spPr>
        <p:txBody>
          <a:bodyPr/>
          <a:lstStyle/>
          <a:p>
            <a:r>
              <a:rPr lang="en-US" dirty="0"/>
              <a:t>Weather-Traffic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2571748"/>
            <a:ext cx="4041775" cy="2137871"/>
          </a:xfrm>
        </p:spPr>
        <p:txBody>
          <a:bodyPr/>
          <a:lstStyle/>
          <a:p>
            <a:pPr algn="l"/>
            <a:r>
              <a:rPr lang="en-US" dirty="0" smtClean="0"/>
              <a:t>Heat map Correlation</a:t>
            </a:r>
            <a:endParaRPr lang="en-US" dirty="0"/>
          </a:p>
          <a:p>
            <a:pPr algn="l"/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571749"/>
            <a:ext cx="4340531" cy="213787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Processing</a:t>
            </a: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Geo information Distribution: </a:t>
            </a:r>
            <a:r>
              <a:rPr lang="en-US" altLang="zh-CN" dirty="0" err="1" smtClean="0">
                <a:solidFill>
                  <a:srgbClr val="FF0000"/>
                </a:solidFill>
              </a:rPr>
              <a:t>Bokeh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Geospatial </a:t>
            </a:r>
            <a:r>
              <a:rPr lang="en-US" altLang="zh-CN" dirty="0" smtClean="0">
                <a:solidFill>
                  <a:srgbClr val="FF0000"/>
                </a:solidFill>
              </a:rPr>
              <a:t>graph Visualization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Geospatial graph </a:t>
            </a:r>
            <a:r>
              <a:rPr lang="en-US" dirty="0" smtClean="0">
                <a:solidFill>
                  <a:srgbClr val="FF0000"/>
                </a:solidFill>
              </a:rPr>
              <a:t>Animation-Flare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Feature Extraction: </a:t>
            </a:r>
            <a:r>
              <a:rPr lang="en-US" dirty="0" smtClean="0">
                <a:solidFill>
                  <a:srgbClr val="FF0000"/>
                </a:solidFill>
              </a:rPr>
              <a:t>PCA</a:t>
            </a:r>
          </a:p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 Fold Cross validation</a:t>
            </a: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Predict with </a:t>
            </a:r>
            <a:r>
              <a:rPr lang="en-US" dirty="0" smtClean="0">
                <a:solidFill>
                  <a:srgbClr val="FF0000"/>
                </a:solidFill>
              </a:rPr>
              <a:t>Mini-Batches K-means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965" y="73929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Footlight MT Light" panose="0204060206030A020304" pitchFamily="18" charset="0"/>
              </a:rPr>
              <a:t>Mini-batch </a:t>
            </a:r>
            <a:r>
              <a:rPr lang="en-US" sz="2400" b="1" dirty="0" err="1" smtClean="0">
                <a:solidFill>
                  <a:srgbClr val="000000"/>
                </a:solidFill>
                <a:latin typeface="Footlight MT Light" panose="0204060206030A020304" pitchFamily="18" charset="0"/>
              </a:rPr>
              <a:t>Kmeans</a:t>
            </a:r>
            <a:r>
              <a:rPr lang="en-US" sz="2400" b="1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very </a:t>
            </a:r>
            <a:r>
              <a:rPr lang="en-US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useful in 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case of </a:t>
            </a:r>
            <a:r>
              <a:rPr lang="en-US" b="1" dirty="0">
                <a:solidFill>
                  <a:srgbClr val="FF0000"/>
                </a:solidFill>
                <a:latin typeface="Footlight MT Light" panose="0204060206030A020304" pitchFamily="18" charset="0"/>
              </a:rPr>
              <a:t>extremely large datasets 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and/or </a:t>
            </a:r>
            <a:r>
              <a:rPr lang="en-US" b="1" dirty="0">
                <a:solidFill>
                  <a:srgbClr val="FF0000"/>
                </a:solidFill>
                <a:latin typeface="Footlight MT Light" panose="0204060206030A020304" pitchFamily="18" charset="0"/>
              </a:rPr>
              <a:t>very high dimensional data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 </a:t>
            </a:r>
            <a:endParaRPr lang="en-US" dirty="0">
              <a:latin typeface="Footlight MT Light" panose="0204060206030A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7" y="1960930"/>
            <a:ext cx="4375375" cy="71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277" y="2949294"/>
            <a:ext cx="5704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Footlight MT Light" panose="0204060206030A020304" pitchFamily="18" charset="0"/>
              </a:rPr>
              <a:t>batch_size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Footlight MT Light" panose="0204060206030A020304" pitchFamily="18" charset="0"/>
              </a:rPr>
              <a:t>controls the number of randomly selected 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observations in each batch. </a:t>
            </a:r>
          </a:p>
          <a:p>
            <a:endParaRPr lang="en-US" dirty="0">
              <a:solidFill>
                <a:srgbClr val="000000"/>
              </a:solidFill>
              <a:latin typeface="Footlight MT Light" panose="0204060206030A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The larger the </a:t>
            </a:r>
            <a:r>
              <a:rPr lang="en-US" dirty="0" err="1">
                <a:solidFill>
                  <a:srgbClr val="000000"/>
                </a:solidFill>
                <a:latin typeface="Footlight MT Light" panose="0204060206030A020304" pitchFamily="18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 size of the batch, </a:t>
            </a:r>
            <a:endParaRPr lang="en-US" dirty="0" smtClean="0">
              <a:solidFill>
                <a:srgbClr val="000000"/>
              </a:solidFill>
              <a:latin typeface="Footlight MT Light" panose="0204060206030A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Footlight MT Light" panose="0204060206030A020304" pitchFamily="18" charset="0"/>
              </a:rPr>
              <a:t>more computationally costly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20405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" y="994564"/>
            <a:ext cx="8246070" cy="763525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627" y="1623559"/>
            <a:ext cx="18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" y="1960930"/>
            <a:ext cx="2160731" cy="1489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6" y="3450676"/>
            <a:ext cx="2160731" cy="1496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3106" y="1591598"/>
            <a:ext cx="18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964" y="2024851"/>
            <a:ext cx="2277445" cy="2277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433" y="1758089"/>
            <a:ext cx="3600525" cy="33194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44021" y="1321492"/>
            <a:ext cx="33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Latitude &amp; Longitude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10988</TotalTime>
  <Words>634</Words>
  <Application>Microsoft Office PowerPoint</Application>
  <PresentationFormat>On-screen Show (16:9)</PresentationFormat>
  <Paragraphs>155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宋体</vt:lpstr>
      <vt:lpstr>等线</vt:lpstr>
      <vt:lpstr>Agency FB</vt:lpstr>
      <vt:lpstr>Arial</vt:lpstr>
      <vt:lpstr>Calibri</vt:lpstr>
      <vt:lpstr>Cambria</vt:lpstr>
      <vt:lpstr>Footlight MT Light</vt:lpstr>
      <vt:lpstr>Times New Roman</vt:lpstr>
      <vt:lpstr>Office Theme</vt:lpstr>
      <vt:lpstr>Analysis &amp; Predict trip duration of taxi Based on Climate &amp; Geospatial data</vt:lpstr>
      <vt:lpstr>Outline</vt:lpstr>
      <vt:lpstr>Introduction:</vt:lpstr>
      <vt:lpstr>Related Work:</vt:lpstr>
      <vt:lpstr>Related Work:</vt:lpstr>
      <vt:lpstr>Related Work:</vt:lpstr>
      <vt:lpstr>Approach</vt:lpstr>
      <vt:lpstr>PowerPoint Presentation</vt:lpstr>
      <vt:lpstr>Result</vt:lpstr>
      <vt:lpstr>Result-Hot map</vt:lpstr>
      <vt:lpstr>Flare-Amazing </vt:lpstr>
      <vt:lpstr>Future work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Ziwei Wing</cp:lastModifiedBy>
  <cp:revision>422</cp:revision>
  <dcterms:created xsi:type="dcterms:W3CDTF">2013-08-21T19:17:07Z</dcterms:created>
  <dcterms:modified xsi:type="dcterms:W3CDTF">2018-04-08T17:49:07Z</dcterms:modified>
</cp:coreProperties>
</file>