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94" d="100"/>
          <a:sy n="94" d="100"/>
        </p:scale>
        <p:origin x="9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4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7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0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2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7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A4-21FF-4286-967F-0FBC3E95089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6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A4-21FF-4286-967F-0FBC3E95089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F3B06-20CB-489D-B21D-EAABA38D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59667" y="736600"/>
            <a:ext cx="839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   G    C    </a:t>
            </a:r>
            <a:r>
              <a:rPr lang="en-US" altLang="zh-CN" sz="3600" dirty="0" smtClean="0">
                <a:solidFill>
                  <a:srgbClr val="FF0000"/>
                </a:solidFill>
              </a:rPr>
              <a:t>T    T    T    T    </a:t>
            </a:r>
            <a:r>
              <a:rPr lang="en-US" altLang="zh-CN" sz="3600" dirty="0" smtClean="0"/>
              <a:t>C    </a:t>
            </a:r>
            <a:r>
              <a:rPr lang="en-US" altLang="zh-CN" sz="3600" dirty="0" smtClean="0">
                <a:solidFill>
                  <a:srgbClr val="FF0000"/>
                </a:solidFill>
              </a:rPr>
              <a:t>A </a:t>
            </a:r>
            <a:r>
              <a:rPr lang="en-US" altLang="zh-CN" sz="3600" dirty="0" smtClean="0"/>
              <a:t>   </a:t>
            </a:r>
            <a:r>
              <a:rPr lang="en-US" altLang="zh-CN" sz="3600" dirty="0" smtClean="0">
                <a:solidFill>
                  <a:srgbClr val="FF0000"/>
                </a:solidFill>
              </a:rPr>
              <a:t>T</a:t>
            </a:r>
            <a:r>
              <a:rPr lang="en-US" altLang="zh-CN" sz="3600" dirty="0" smtClean="0"/>
              <a:t> 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259667" y="2226733"/>
            <a:ext cx="839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G</a:t>
            </a:r>
            <a:r>
              <a:rPr lang="en-US" altLang="zh-CN" sz="3600" dirty="0" smtClean="0"/>
              <a:t>    G    C    </a:t>
            </a:r>
            <a:r>
              <a:rPr lang="en-US" altLang="zh-CN" sz="3600" dirty="0" smtClean="0">
                <a:solidFill>
                  <a:srgbClr val="FF0000"/>
                </a:solidFill>
              </a:rPr>
              <a:t>C    C   C    C</a:t>
            </a:r>
            <a:r>
              <a:rPr lang="en-US" altLang="zh-CN" sz="3600" dirty="0" smtClean="0"/>
              <a:t>    C    </a:t>
            </a:r>
            <a:r>
              <a:rPr lang="en-US" altLang="zh-CN" sz="3600" dirty="0" smtClean="0">
                <a:solidFill>
                  <a:srgbClr val="FF0000"/>
                </a:solidFill>
              </a:rPr>
              <a:t>G</a:t>
            </a:r>
            <a:r>
              <a:rPr lang="en-US" altLang="zh-CN" sz="3600" dirty="0" smtClean="0"/>
              <a:t>    </a:t>
            </a:r>
            <a:r>
              <a:rPr lang="en-US" altLang="zh-CN" sz="3600" dirty="0" smtClean="0">
                <a:solidFill>
                  <a:srgbClr val="FF0000"/>
                </a:solidFill>
              </a:rPr>
              <a:t>C</a:t>
            </a:r>
            <a:r>
              <a:rPr lang="en-US" altLang="zh-CN" sz="3600" dirty="0" smtClean="0"/>
              <a:t>  </a:t>
            </a:r>
            <a:endParaRPr lang="en-US" sz="3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27867" y="1128930"/>
            <a:ext cx="8467" cy="142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599" y="1411195"/>
            <a:ext cx="102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AG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49033" y="2873064"/>
            <a:ext cx="8467" cy="142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21365" y="3131950"/>
            <a:ext cx="1138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0.5 G</a:t>
            </a:r>
          </a:p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  0.5 A</a:t>
            </a:r>
          </a:p>
          <a:p>
            <a:endParaRPr lang="en-US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G0.5C</a:t>
            </a:r>
          </a:p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  0.5T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59667" y="4009113"/>
            <a:ext cx="8390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7030A0"/>
                </a:solidFill>
              </a:rPr>
              <a:t>C    </a:t>
            </a:r>
            <a:r>
              <a:rPr lang="en-US" altLang="zh-CN" sz="3600" dirty="0" err="1" smtClean="0">
                <a:solidFill>
                  <a:srgbClr val="7030A0"/>
                </a:solidFill>
              </a:rPr>
              <a:t>C</a:t>
            </a:r>
            <a:r>
              <a:rPr lang="en-US" altLang="zh-CN" sz="3600" dirty="0" smtClean="0">
                <a:solidFill>
                  <a:srgbClr val="7030A0"/>
                </a:solidFill>
              </a:rPr>
              <a:t>    A    </a:t>
            </a:r>
            <a:r>
              <a:rPr lang="en-US" altLang="zh-CN" sz="3600" dirty="0" err="1" smtClean="0">
                <a:solidFill>
                  <a:srgbClr val="7030A0"/>
                </a:solidFill>
              </a:rPr>
              <a:t>A</a:t>
            </a:r>
            <a:r>
              <a:rPr lang="en-US" altLang="zh-CN" sz="3600" dirty="0" smtClean="0">
                <a:solidFill>
                  <a:srgbClr val="7030A0"/>
                </a:solidFill>
              </a:rPr>
              <a:t>    </a:t>
            </a:r>
            <a:r>
              <a:rPr lang="en-US" altLang="zh-CN" sz="3600" dirty="0" err="1" smtClean="0">
                <a:solidFill>
                  <a:srgbClr val="7030A0"/>
                </a:solidFill>
              </a:rPr>
              <a:t>A</a:t>
            </a:r>
            <a:r>
              <a:rPr lang="en-US" altLang="zh-CN" sz="3600" dirty="0" smtClean="0">
                <a:solidFill>
                  <a:srgbClr val="7030A0"/>
                </a:solidFill>
              </a:rPr>
              <a:t>    </a:t>
            </a:r>
            <a:r>
              <a:rPr lang="en-US" altLang="zh-CN" sz="3600" dirty="0" err="1" smtClean="0">
                <a:solidFill>
                  <a:srgbClr val="7030A0"/>
                </a:solidFill>
              </a:rPr>
              <a:t>A</a:t>
            </a:r>
            <a:r>
              <a:rPr lang="en-US" altLang="zh-CN" sz="3600" dirty="0" smtClean="0">
                <a:solidFill>
                  <a:srgbClr val="7030A0"/>
                </a:solidFill>
              </a:rPr>
              <a:t>    </a:t>
            </a:r>
            <a:r>
              <a:rPr lang="en-US" altLang="zh-CN" sz="3600" dirty="0" err="1" smtClean="0">
                <a:solidFill>
                  <a:srgbClr val="7030A0"/>
                </a:solidFill>
              </a:rPr>
              <a:t>A</a:t>
            </a:r>
            <a:r>
              <a:rPr lang="en-US" altLang="zh-CN" sz="3600" dirty="0" smtClean="0">
                <a:solidFill>
                  <a:srgbClr val="7030A0"/>
                </a:solidFill>
              </a:rPr>
              <a:t>    </a:t>
            </a:r>
            <a:r>
              <a:rPr lang="en-US" altLang="zh-CN" sz="3600" dirty="0" err="1" smtClean="0">
                <a:solidFill>
                  <a:srgbClr val="7030A0"/>
                </a:solidFill>
              </a:rPr>
              <a:t>A</a:t>
            </a:r>
            <a:r>
              <a:rPr lang="en-US" altLang="zh-CN" sz="3600" dirty="0" smtClean="0">
                <a:solidFill>
                  <a:srgbClr val="7030A0"/>
                </a:solidFill>
              </a:rPr>
              <a:t>   C   A</a:t>
            </a:r>
          </a:p>
          <a:p>
            <a:r>
              <a:rPr lang="en-US" sz="3600" dirty="0" smtClean="0">
                <a:solidFill>
                  <a:srgbClr val="7030A0"/>
                </a:solidFill>
              </a:rPr>
              <a:t>T</a:t>
            </a:r>
            <a:r>
              <a:rPr lang="en-US" altLang="zh-CN" sz="3600" dirty="0" smtClean="0">
                <a:solidFill>
                  <a:srgbClr val="7030A0"/>
                </a:solidFill>
              </a:rPr>
              <a:t> </a:t>
            </a:r>
            <a:r>
              <a:rPr lang="en-US" altLang="zh-CN" sz="3600" dirty="0">
                <a:solidFill>
                  <a:srgbClr val="7030A0"/>
                </a:solidFill>
              </a:rPr>
              <a:t> </a:t>
            </a:r>
            <a:r>
              <a:rPr lang="en-US" altLang="zh-CN" sz="3600" dirty="0" smtClean="0">
                <a:solidFill>
                  <a:srgbClr val="7030A0"/>
                </a:solidFill>
              </a:rPr>
              <a:t>  </a:t>
            </a:r>
            <a:r>
              <a:rPr lang="en-US" sz="3600" dirty="0" err="1" smtClean="0">
                <a:solidFill>
                  <a:srgbClr val="7030A0"/>
                </a:solidFill>
              </a:rPr>
              <a:t>T</a:t>
            </a:r>
            <a:r>
              <a:rPr lang="en-US" sz="3600" dirty="0" smtClean="0">
                <a:solidFill>
                  <a:srgbClr val="7030A0"/>
                </a:solidFill>
              </a:rPr>
              <a:t>    G    </a:t>
            </a:r>
            <a:r>
              <a:rPr lang="en-US" sz="3600" dirty="0" err="1" smtClean="0">
                <a:solidFill>
                  <a:srgbClr val="7030A0"/>
                </a:solidFill>
              </a:rPr>
              <a:t>G</a:t>
            </a:r>
            <a:r>
              <a:rPr lang="en-US" sz="3600" dirty="0" smtClean="0">
                <a:solidFill>
                  <a:srgbClr val="7030A0"/>
                </a:solidFill>
              </a:rPr>
              <a:t>    </a:t>
            </a:r>
            <a:r>
              <a:rPr lang="en-US" sz="3600" dirty="0" err="1" smtClean="0">
                <a:solidFill>
                  <a:srgbClr val="7030A0"/>
                </a:solidFill>
              </a:rPr>
              <a:t>G</a:t>
            </a:r>
            <a:r>
              <a:rPr lang="en-US" sz="3600" dirty="0" smtClean="0">
                <a:solidFill>
                  <a:srgbClr val="7030A0"/>
                </a:solidFill>
              </a:rPr>
              <a:t>    </a:t>
            </a:r>
            <a:r>
              <a:rPr lang="en-US" sz="3600" dirty="0" err="1" smtClean="0">
                <a:solidFill>
                  <a:srgbClr val="7030A0"/>
                </a:solidFill>
              </a:rPr>
              <a:t>G</a:t>
            </a:r>
            <a:r>
              <a:rPr lang="en-US" sz="3600" dirty="0" smtClean="0">
                <a:solidFill>
                  <a:srgbClr val="7030A0"/>
                </a:solidFill>
              </a:rPr>
              <a:t>   </a:t>
            </a:r>
            <a:r>
              <a:rPr lang="en-US" sz="3600" dirty="0" err="1" smtClean="0">
                <a:solidFill>
                  <a:srgbClr val="7030A0"/>
                </a:solidFill>
              </a:rPr>
              <a:t>G</a:t>
            </a:r>
            <a:r>
              <a:rPr lang="en-US" sz="3600" dirty="0" smtClean="0">
                <a:solidFill>
                  <a:srgbClr val="7030A0"/>
                </a:solidFill>
              </a:rPr>
              <a:t>    </a:t>
            </a:r>
            <a:r>
              <a:rPr lang="en-US" sz="3600" dirty="0" err="1" smtClean="0">
                <a:solidFill>
                  <a:srgbClr val="7030A0"/>
                </a:solidFill>
              </a:rPr>
              <a:t>G</a:t>
            </a:r>
            <a:r>
              <a:rPr lang="en-US" sz="3600" dirty="0" smtClean="0">
                <a:solidFill>
                  <a:srgbClr val="7030A0"/>
                </a:solidFill>
              </a:rPr>
              <a:t>   </a:t>
            </a:r>
            <a:r>
              <a:rPr lang="en-US" altLang="zh-CN" sz="3600" dirty="0" smtClean="0">
                <a:solidFill>
                  <a:srgbClr val="7030A0"/>
                </a:solidFill>
              </a:rPr>
              <a:t>T   G</a:t>
            </a:r>
            <a:endParaRPr lang="en-US" sz="3600" dirty="0">
              <a:solidFill>
                <a:srgbClr val="7030A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158066" y="4609277"/>
            <a:ext cx="63246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58066" y="795867"/>
            <a:ext cx="6392334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58065" y="4033058"/>
            <a:ext cx="6527801" cy="1176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20333" y="1066800"/>
            <a:ext cx="11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Step1: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0333" y="2762618"/>
            <a:ext cx="11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Step2: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6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94267" y="1227667"/>
            <a:ext cx="990600" cy="1049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199467" y="1227667"/>
            <a:ext cx="990600" cy="1049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4267" y="3429000"/>
            <a:ext cx="990600" cy="1049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9467" y="3429000"/>
            <a:ext cx="990600" cy="10498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684867" y="1752600"/>
            <a:ext cx="2514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7" idx="2"/>
          </p:cNvCxnSpPr>
          <p:nvPr/>
        </p:nvCxnSpPr>
        <p:spPr>
          <a:xfrm>
            <a:off x="1684867" y="3953933"/>
            <a:ext cx="2514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82333" y="1464733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100%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0800" y="3584601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100%</a:t>
            </a:r>
            <a:endParaRPr lang="en-US"/>
          </a:p>
        </p:txBody>
      </p: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1539797" y="2123784"/>
            <a:ext cx="2804740" cy="145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  <a:endCxn id="4" idx="5"/>
          </p:cNvCxnSpPr>
          <p:nvPr/>
        </p:nvCxnSpPr>
        <p:spPr>
          <a:xfrm flipH="1" flipV="1">
            <a:off x="1539797" y="2123784"/>
            <a:ext cx="2804740" cy="145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7" idx="0"/>
          </p:cNvCxnSpPr>
          <p:nvPr/>
        </p:nvCxnSpPr>
        <p:spPr>
          <a:xfrm>
            <a:off x="4694767" y="2277533"/>
            <a:ext cx="0" cy="11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34467" y="2277533"/>
            <a:ext cx="0" cy="11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794976" y="2702467"/>
            <a:ext cx="7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72422" y="2688484"/>
            <a:ext cx="7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12727" y="2479301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??? In 2 steps?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- Back to 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065867" y="389467"/>
            <a:ext cx="42333" cy="4826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4267" y="701702"/>
            <a:ext cx="12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1507" y="2853266"/>
            <a:ext cx="7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40311" y="2423066"/>
            <a:ext cx="7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0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3627" y="375602"/>
            <a:ext cx="7498080" cy="19411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1933" y="1930400"/>
            <a:ext cx="1879600" cy="431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1733" y="2362200"/>
            <a:ext cx="189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9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16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      GBAC1_7_001 CACGACAAT…</a:t>
            </a:r>
          </a:p>
          <a:p>
            <a:pPr marL="0" indent="0">
              <a:buNone/>
            </a:pPr>
            <a:r>
              <a:rPr lang="en-US" dirty="0" smtClean="0"/>
              <a:t>          GBAC1_7_002 GCTAGGCTA…</a:t>
            </a:r>
          </a:p>
          <a:p>
            <a:pPr marL="0" indent="0">
              <a:buNone/>
            </a:pPr>
            <a:r>
              <a:rPr lang="en-US" dirty="0" smtClean="0"/>
              <a:t>          GBAC1_7_003 CTAGGTACG…</a:t>
            </a:r>
          </a:p>
          <a:p>
            <a:pPr marL="0" indent="0">
              <a:buNone/>
            </a:pPr>
            <a:r>
              <a:rPr lang="en-US" dirty="0" smtClean="0"/>
              <a:t>          GBAC1_7_004 TAGATACGA…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GBAC1_7_005 GATCGATCG…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320" y="4584065"/>
            <a:ext cx="4572000" cy="4876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16040" y="4566295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Original seq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1140" y="2506662"/>
            <a:ext cx="4404360" cy="19538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16040" y="2780685"/>
            <a:ext cx="352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Simulated 4 seqs by probabilities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88720" y="1808797"/>
            <a:ext cx="8458200" cy="39471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03320" y="1168717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New .nex file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645920" y="0"/>
            <a:ext cx="5349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Deprecated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9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68680" y="133794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       GBAC_</a:t>
            </a:r>
            <a:r>
              <a:rPr lang="en-US" altLang="zh-CN" dirty="0" smtClean="0"/>
              <a:t>7</a:t>
            </a:r>
            <a:r>
              <a:rPr lang="en-US" dirty="0" smtClean="0"/>
              <a:t>_0.11</a:t>
            </a:r>
            <a:r>
              <a:rPr lang="en-US" altLang="zh-CN" dirty="0" smtClean="0"/>
              <a:t>51</a:t>
            </a:r>
            <a:r>
              <a:rPr lang="en-US" dirty="0" smtClean="0"/>
              <a:t>   TCTACGCTA </a:t>
            </a:r>
            <a:r>
              <a:rPr lang="en-US" dirty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GBAC_7_0.23</a:t>
            </a:r>
            <a:r>
              <a:rPr lang="en-US" altLang="zh-CN" dirty="0" smtClean="0"/>
              <a:t>51</a:t>
            </a:r>
            <a:r>
              <a:rPr lang="en-US" dirty="0" smtClean="0"/>
              <a:t>   GCTAGGCTA…</a:t>
            </a:r>
          </a:p>
          <a:p>
            <a:pPr marL="0" indent="0">
              <a:buNone/>
            </a:pPr>
            <a:r>
              <a:rPr lang="en-US" dirty="0" smtClean="0"/>
              <a:t>          GBAC_7_0.1887   CTAGGTACG…</a:t>
            </a:r>
          </a:p>
          <a:p>
            <a:pPr marL="0" indent="0">
              <a:buNone/>
            </a:pPr>
            <a:r>
              <a:rPr lang="en-US" dirty="0" smtClean="0"/>
              <a:t>          GBAC_7_0.2804   TAGATACGA…</a:t>
            </a:r>
          </a:p>
          <a:p>
            <a:pPr marL="0" indent="0">
              <a:buNone/>
            </a:pPr>
            <a:r>
              <a:rPr lang="en-US" dirty="0" smtClean="0"/>
              <a:t>          Original_seque    GATCGATCG…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86840" y="3415348"/>
            <a:ext cx="5897880" cy="505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74280" y="3397578"/>
            <a:ext cx="352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Original seq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0660" y="1337945"/>
            <a:ext cx="5753100" cy="19538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1617485"/>
            <a:ext cx="352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Simulated 4 seqs by probabilities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8240" y="640080"/>
            <a:ext cx="8458200" cy="39471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72840" y="0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New .nex file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3078480" y="1286410"/>
            <a:ext cx="960120" cy="21289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09900" y="679251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Mutation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Rate (lambda)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2720" y="1286410"/>
            <a:ext cx="236220" cy="21289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89760" y="817751"/>
            <a:ext cx="124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70660" y="5547360"/>
            <a:ext cx="1053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Out </a:t>
            </a:r>
            <a:r>
              <a:rPr lang="en-US" dirty="0"/>
              <a:t>put should all be the same number of generations .. GCAT is </a:t>
            </a:r>
            <a:r>
              <a:rPr lang="en-US" dirty="0" smtClean="0"/>
              <a:t>fine;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GCAT_7_XXXXXXX </a:t>
            </a:r>
            <a:r>
              <a:rPr lang="en-US" dirty="0"/>
              <a:t>... where X is the mutation rate at each </a:t>
            </a:r>
            <a:r>
              <a:rPr lang="en-US" dirty="0" smtClean="0"/>
              <a:t>generation;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mutation rate: </a:t>
            </a:r>
            <a:r>
              <a:rPr lang="en-US" dirty="0"/>
              <a:t>You set that in your </a:t>
            </a:r>
            <a:r>
              <a:rPr lang="en-US" dirty="0" smtClean="0"/>
              <a:t>script;</a:t>
            </a:r>
            <a:r>
              <a:rPr lang="en-US" dirty="0"/>
              <a:t> it can have many </a:t>
            </a:r>
            <a:r>
              <a:rPr lang="en-US" dirty="0" smtClean="0"/>
              <a:t>rates</a:t>
            </a:r>
            <a:r>
              <a:rPr lang="en-US" dirty="0"/>
              <a:t> </a:t>
            </a:r>
            <a:r>
              <a:rPr lang="en-US" dirty="0" smtClean="0"/>
              <a:t>for each generation.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Check the difference_08022019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5333" y="2125133"/>
            <a:ext cx="2573867" cy="40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8400" y="1761067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.txt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54667" y="2709333"/>
            <a:ext cx="127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Origin:</a:t>
            </a:r>
          </a:p>
          <a:p>
            <a:r>
              <a:rPr lang="en-US" smtClean="0"/>
              <a:t>0:</a:t>
            </a:r>
          </a:p>
          <a:p>
            <a:r>
              <a:rPr lang="en-US" smtClean="0"/>
              <a:t>1:</a:t>
            </a:r>
          </a:p>
          <a:p>
            <a:r>
              <a:rPr lang="en-US" smtClean="0"/>
              <a:t>2:</a:t>
            </a:r>
          </a:p>
          <a:p>
            <a:r>
              <a:rPr lang="en-US" smtClean="0"/>
              <a:t>3:</a:t>
            </a:r>
          </a:p>
          <a:p>
            <a:r>
              <a:rPr lang="en-US" smtClean="0"/>
              <a:t>4: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90314" y="2709333"/>
            <a:ext cx="1261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TCTACGCTA</a:t>
            </a:r>
          </a:p>
          <a:p>
            <a:r>
              <a:rPr lang="en-US" altLang="zh-CN" dirty="0"/>
              <a:t>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346" y="2195312"/>
            <a:ext cx="6005080" cy="32768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57800" y="1523079"/>
            <a:ext cx="237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File1: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Mutated sequences: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52593" y="1536030"/>
            <a:ext cx="291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File2: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Difference: index+change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4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Check the difference_08062019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690688"/>
            <a:ext cx="6263419" cy="32331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65615" y="4662572"/>
            <a:ext cx="473528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01736" y="4662571"/>
            <a:ext cx="1349827" cy="261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75783" y="4923829"/>
            <a:ext cx="105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Sub-list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1736" y="4923829"/>
            <a:ext cx="105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0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10219</TotalTime>
  <Words>243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Check the difference_08022019 </vt:lpstr>
      <vt:lpstr> Check the difference_08062019 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Ziwei Fan</dc:creator>
  <cp:lastModifiedBy>Ziwei Fan</cp:lastModifiedBy>
  <cp:revision>28</cp:revision>
  <dcterms:created xsi:type="dcterms:W3CDTF">2019-07-17T19:25:10Z</dcterms:created>
  <dcterms:modified xsi:type="dcterms:W3CDTF">2019-08-06T21:01:49Z</dcterms:modified>
</cp:coreProperties>
</file>