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9" r:id="rId4"/>
    <p:sldId id="257" r:id="rId5"/>
  </p:sldIdLst>
  <p:sldSz cx="12192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48" d="100"/>
          <a:sy n="48" d="100"/>
        </p:scale>
        <p:origin x="98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2F5E-D0DB-453D-8A44-8A487E2574B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openaccess.thecvf.com/content_cvpr_2017/papers/Khoreva_Simple_Does_It_CVPR_2017_paper.pdf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help.nanonets.com/en/articles/3095159-best-annotation-practices-for-object-detection" TargetMode="External"/><Relationship Id="rId2" Type="http://schemas.openxmlformats.org/officeDocument/2006/relationships/hyperlink" Target="https://arxiv.org/pdf/1411.4038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511.07122.pdf" TargetMode="External"/><Relationship Id="rId5" Type="http://schemas.openxmlformats.org/officeDocument/2006/relationships/hyperlink" Target="https://arxiv.org/pdf/1412.7062.pdf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arxiv.org/pdf/1511.00561.pdf" TargetMode="External"/><Relationship Id="rId9" Type="http://schemas.openxmlformats.org/officeDocument/2006/relationships/hyperlink" Target="https://www.cv-foundation.org/openaccess/content_cvpr_2015/papers/Pinheiro_From_Image-Level_to_2015_CVPR_paper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534" y="428918"/>
            <a:ext cx="1468341" cy="217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Load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8982" y="1782360"/>
            <a:ext cx="1505447" cy="243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Pre-Segmentation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2592" y="1298713"/>
            <a:ext cx="1505447" cy="24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Thresholding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2593" y="2414547"/>
            <a:ext cx="1505447" cy="24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De-noise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5847" y="915034"/>
            <a:ext cx="964760" cy="263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8501" y="873375"/>
            <a:ext cx="102837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Supervised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5849" y="335341"/>
            <a:ext cx="1505447" cy="243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40" dirty="0">
                <a:solidFill>
                  <a:schemeClr val="tx1"/>
                </a:solidFill>
              </a:rPr>
              <a:t>*Histogram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9695" y="1818083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9695" y="1782357"/>
            <a:ext cx="12032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Unsupervised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36354" y="1168843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otsu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7803" y="1782359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7328" y="2483459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603118" y="1317266"/>
            <a:ext cx="60126" cy="1224501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1" name="Left Brace 20"/>
          <p:cNvSpPr/>
          <p:nvPr/>
        </p:nvSpPr>
        <p:spPr>
          <a:xfrm>
            <a:off x="5095017" y="991262"/>
            <a:ext cx="90121" cy="978012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2" name="TextBox 21"/>
          <p:cNvSpPr txBox="1"/>
          <p:nvPr/>
        </p:nvSpPr>
        <p:spPr>
          <a:xfrm>
            <a:off x="6653475" y="843528"/>
            <a:ext cx="258152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Set the thresholding value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400" y="428918"/>
            <a:ext cx="1269835" cy="7399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78" y="1097244"/>
            <a:ext cx="584758" cy="440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19" y="1607428"/>
            <a:ext cx="896851" cy="5561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592" y="233224"/>
            <a:ext cx="636092" cy="612089"/>
          </a:xfrm>
          <a:prstGeom prst="rect">
            <a:avLst/>
          </a:prstGeom>
        </p:spPr>
      </p:pic>
      <p:sp>
        <p:nvSpPr>
          <p:cNvPr id="27" name="Left Brace 26"/>
          <p:cNvSpPr/>
          <p:nvPr/>
        </p:nvSpPr>
        <p:spPr>
          <a:xfrm>
            <a:off x="3210552" y="1449670"/>
            <a:ext cx="90121" cy="978012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8" name="Rectangle 27"/>
          <p:cNvSpPr/>
          <p:nvPr/>
        </p:nvSpPr>
        <p:spPr>
          <a:xfrm>
            <a:off x="1508982" y="4432597"/>
            <a:ext cx="1505447" cy="2438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27997" y="3491277"/>
            <a:ext cx="964760" cy="263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Supervised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21978" y="5385100"/>
            <a:ext cx="1176798" cy="259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Unsupervised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5049954" y="3065283"/>
            <a:ext cx="45061" cy="11462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7" name="Rectangle 36"/>
          <p:cNvSpPr/>
          <p:nvPr/>
        </p:nvSpPr>
        <p:spPr>
          <a:xfrm>
            <a:off x="5285849" y="3001559"/>
            <a:ext cx="1505447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Active Contour</a:t>
            </a:r>
          </a:p>
          <a:p>
            <a:pPr algn="ctr"/>
            <a:r>
              <a:rPr lang="en-US" sz="1440" dirty="0">
                <a:solidFill>
                  <a:schemeClr val="tx1"/>
                </a:solidFill>
              </a:rPr>
              <a:t>(‘Snake’)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85849" y="3925295"/>
            <a:ext cx="1505447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Random Walker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1296" y="3983003"/>
            <a:ext cx="14259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+ Labeled </a:t>
            </a:r>
            <a:r>
              <a:rPr lang="en-US" altLang="zh-CN" sz="1440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  <a:endParaRPr lang="en-US" sz="144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65122" y="3672058"/>
            <a:ext cx="1158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Bigger Range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81012" y="4278469"/>
            <a:ext cx="128014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Smaller Range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8166886" y="3813400"/>
            <a:ext cx="129857" cy="619196"/>
          </a:xfrm>
          <a:prstGeom prst="leftBrace">
            <a:avLst>
              <a:gd name="adj1" fmla="val 8333"/>
              <a:gd name="adj2" fmla="val 50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024" y="3547337"/>
            <a:ext cx="597307" cy="5130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1155" y="4024371"/>
            <a:ext cx="545163" cy="660198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>
            <a:off x="3336447" y="3564514"/>
            <a:ext cx="51463" cy="196430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1814" y="2886625"/>
            <a:ext cx="549791" cy="50491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1156" y="2882653"/>
            <a:ext cx="531217" cy="508884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6" idx="3"/>
            <a:endCxn id="47" idx="1"/>
          </p:cNvCxnSpPr>
          <p:nvPr/>
        </p:nvCxnSpPr>
        <p:spPr>
          <a:xfrm flipV="1">
            <a:off x="8781605" y="3137096"/>
            <a:ext cx="779551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5847" y="4611199"/>
            <a:ext cx="1831454" cy="66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SLIC</a:t>
            </a:r>
          </a:p>
          <a:p>
            <a:pPr algn="ctr"/>
            <a:r>
              <a:rPr lang="en-US" sz="1440" dirty="0">
                <a:solidFill>
                  <a:schemeClr val="tx1"/>
                </a:solidFill>
              </a:rPr>
              <a:t>( Simple Linear Iterative Clustering)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2032" y="4672003"/>
            <a:ext cx="437446" cy="4933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312771" y="5644841"/>
            <a:ext cx="1792803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Felzenszwalb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5027424" y="4879077"/>
            <a:ext cx="45061" cy="11462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58" name="Rectangle 57"/>
          <p:cNvSpPr/>
          <p:nvPr/>
        </p:nvSpPr>
        <p:spPr>
          <a:xfrm>
            <a:off x="7105575" y="4745845"/>
            <a:ext cx="94609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(K-means)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66240" y="5691088"/>
            <a:ext cx="287444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(minimum-spanning tree clustering)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8249" y="5528819"/>
            <a:ext cx="565061" cy="62282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51542" y="6512240"/>
            <a:ext cx="1049584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* Re-color</a:t>
            </a:r>
          </a:p>
        </p:txBody>
      </p:sp>
      <p:cxnSp>
        <p:nvCxnSpPr>
          <p:cNvPr id="66" name="Elbow Connector 65"/>
          <p:cNvCxnSpPr>
            <a:stCxn id="56" idx="2"/>
            <a:endCxn id="62" idx="0"/>
          </p:cNvCxnSpPr>
          <p:nvPr/>
        </p:nvCxnSpPr>
        <p:spPr>
          <a:xfrm rot="16200000" flipH="1">
            <a:off x="6724113" y="5560019"/>
            <a:ext cx="437281" cy="1467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8249" y="6535797"/>
            <a:ext cx="581065" cy="698814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61" idx="2"/>
            <a:endCxn id="68" idx="0"/>
          </p:cNvCxnSpPr>
          <p:nvPr/>
        </p:nvCxnSpPr>
        <p:spPr>
          <a:xfrm>
            <a:off x="10190780" y="6151642"/>
            <a:ext cx="8002" cy="38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2"/>
            <a:endCxn id="5" idx="0"/>
          </p:cNvCxnSpPr>
          <p:nvPr/>
        </p:nvCxnSpPr>
        <p:spPr>
          <a:xfrm>
            <a:off x="2261705" y="646253"/>
            <a:ext cx="1" cy="113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2"/>
            <a:endCxn id="28" idx="0"/>
          </p:cNvCxnSpPr>
          <p:nvPr/>
        </p:nvCxnSpPr>
        <p:spPr>
          <a:xfrm>
            <a:off x="2261706" y="2026199"/>
            <a:ext cx="0" cy="24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98" y="176917"/>
            <a:ext cx="51100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>
                <a:hlinkClick r:id="rId2" tooltip="Opens in a new window"/>
              </a:rPr>
              <a:t>Fully Convolutional Network (FCN)</a:t>
            </a:r>
            <a:r>
              <a:rPr lang="en-US" sz="144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518" y="594247"/>
            <a:ext cx="802021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40" dirty="0"/>
              <a:t>The FCN network pipeline is an extension of the classical CNN.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Learns a mapping from pixels to pixels, without extracting the region proposals.</a:t>
            </a:r>
          </a:p>
          <a:p>
            <a:r>
              <a:rPr lang="en-US" sz="1440" dirty="0"/>
              <a:t>FCNs only have convolutional and pooling layers which give them the ability to make predictions on arbitrary-sized inputs.</a:t>
            </a:r>
          </a:p>
        </p:txBody>
      </p:sp>
      <p:pic>
        <p:nvPicPr>
          <p:cNvPr id="1026" name="Picture 2" descr="https://cdn-images-1.medium.com/max/540/1*Aa2fKFN2PEKmMQoy8ps-l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7" y="1868391"/>
            <a:ext cx="4114800" cy="21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46643" y="1407383"/>
            <a:ext cx="3583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Issue: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the direct predictions of FCN are typically in low resolution, resulting in relatively fuzzy object boundaries. </a:t>
            </a:r>
            <a:endParaRPr lang="en-US" sz="1440" dirty="0"/>
          </a:p>
        </p:txBody>
      </p:sp>
      <p:sp>
        <p:nvSpPr>
          <p:cNvPr id="7" name="TextBox 6"/>
          <p:cNvSpPr txBox="1"/>
          <p:nvPr/>
        </p:nvSpPr>
        <p:spPr>
          <a:xfrm>
            <a:off x="5446644" y="2684228"/>
            <a:ext cx="297908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" dirty="0"/>
              <a:t>Solve this by </a:t>
            </a:r>
            <a:r>
              <a:rPr lang="en-US" sz="1440" dirty="0"/>
              <a:t>advanced FCN</a:t>
            </a:r>
            <a:r>
              <a:rPr lang="en-US" altLang="zh-CN" sz="1440" dirty="0"/>
              <a:t>:</a:t>
            </a:r>
          </a:p>
          <a:p>
            <a:r>
              <a:rPr lang="en-US" sz="1440" dirty="0" err="1">
                <a:hlinkClick r:id="rId4" tooltip="Opens in a new window"/>
              </a:rPr>
              <a:t>SegNet</a:t>
            </a:r>
            <a:r>
              <a:rPr lang="en-US" sz="1440" dirty="0"/>
              <a:t>, </a:t>
            </a:r>
            <a:r>
              <a:rPr lang="en-US" sz="1440" dirty="0" err="1">
                <a:hlinkClick r:id="rId5" tooltip="Opens in a new window"/>
              </a:rPr>
              <a:t>DeepLab</a:t>
            </a:r>
            <a:r>
              <a:rPr lang="en-US" sz="1440" dirty="0">
                <a:hlinkClick r:id="rId5" tooltip="Opens in a new window"/>
              </a:rPr>
              <a:t>-CRF</a:t>
            </a:r>
            <a:r>
              <a:rPr lang="en-US" sz="1440" dirty="0"/>
              <a:t>, and </a:t>
            </a:r>
            <a:r>
              <a:rPr lang="en-US" sz="1440" dirty="0">
                <a:hlinkClick r:id="rId6" tooltip="Opens in a new window"/>
              </a:rPr>
              <a:t>Dilated Convolutions</a:t>
            </a:r>
            <a:r>
              <a:rPr lang="en-US" sz="144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39" y="4704955"/>
            <a:ext cx="390363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" b="1" dirty="0">
                <a:solidFill>
                  <a:srgbClr val="161B3D"/>
                </a:solidFill>
                <a:latin typeface="Noto Sans"/>
              </a:rPr>
              <a:t> Weakly Supervised Semantic Segmentation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144" y="5618144"/>
            <a:ext cx="48768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Problem: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manually annotating these masks is quite time-consuming, frustrating and commercially expensive</a:t>
            </a:r>
            <a:endParaRPr lang="en-US" sz="1440" dirty="0"/>
          </a:p>
        </p:txBody>
      </p:sp>
      <p:sp>
        <p:nvSpPr>
          <p:cNvPr id="10" name="Rectangle 9"/>
          <p:cNvSpPr/>
          <p:nvPr/>
        </p:nvSpPr>
        <p:spPr>
          <a:xfrm>
            <a:off x="522136" y="6407973"/>
            <a:ext cx="48768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How: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fulfilling the semantic segmentation by utilizing </a:t>
            </a:r>
            <a:r>
              <a:rPr lang="en-US" sz="1440" dirty="0">
                <a:solidFill>
                  <a:srgbClr val="161B3D"/>
                </a:solidFill>
                <a:latin typeface="Noto Sans"/>
                <a:hlinkClick r:id="rId7"/>
              </a:rPr>
              <a:t>annotated bounding boxes</a:t>
            </a:r>
            <a:r>
              <a:rPr lang="en-US" sz="1440" dirty="0">
                <a:solidFill>
                  <a:srgbClr val="161B3D"/>
                </a:solidFill>
                <a:latin typeface="Noto Sans"/>
              </a:rPr>
              <a:t>.</a:t>
            </a:r>
            <a:endParaRPr lang="en-US" sz="1440" dirty="0"/>
          </a:p>
        </p:txBody>
      </p:sp>
      <p:sp>
        <p:nvSpPr>
          <p:cNvPr id="11" name="Rectangle 10"/>
          <p:cNvSpPr/>
          <p:nvPr/>
        </p:nvSpPr>
        <p:spPr>
          <a:xfrm>
            <a:off x="372937" y="7839235"/>
            <a:ext cx="1579278" cy="3139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 </a:t>
            </a:r>
            <a:r>
              <a:rPr lang="en-US" sz="1440" dirty="0">
                <a:solidFill>
                  <a:srgbClr val="161B3D"/>
                </a:solidFill>
                <a:latin typeface="Noto Sans"/>
                <a:hlinkClick r:id="rId8" tooltip="Opens in a new window"/>
              </a:rPr>
              <a:t>Simple Does It</a:t>
            </a:r>
            <a:endParaRPr lang="en-US" sz="1440" dirty="0"/>
          </a:p>
        </p:txBody>
      </p:sp>
      <p:sp>
        <p:nvSpPr>
          <p:cNvPr id="12" name="Rectangle 11"/>
          <p:cNvSpPr/>
          <p:nvPr/>
        </p:nvSpPr>
        <p:spPr>
          <a:xfrm>
            <a:off x="372936" y="8364712"/>
            <a:ext cx="2044149" cy="313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  <a:hlinkClick r:id="rId9" tooltip="Opens in a new window"/>
              </a:rPr>
              <a:t>Pixel-level Labeling</a:t>
            </a:r>
            <a:endParaRPr lang="en-US" sz="1440" dirty="0"/>
          </a:p>
        </p:txBody>
      </p:sp>
      <p:sp>
        <p:nvSpPr>
          <p:cNvPr id="13" name="Rectangle 12"/>
          <p:cNvSpPr/>
          <p:nvPr/>
        </p:nvSpPr>
        <p:spPr>
          <a:xfrm>
            <a:off x="2488757" y="7617638"/>
            <a:ext cx="48768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explored recursive training as a de-noising strategy</a:t>
            </a:r>
            <a:endParaRPr lang="en-US" sz="1440" dirty="0"/>
          </a:p>
        </p:txBody>
      </p:sp>
      <p:sp>
        <p:nvSpPr>
          <p:cNvPr id="14" name="Rectangle 13"/>
          <p:cNvSpPr/>
          <p:nvPr/>
        </p:nvSpPr>
        <p:spPr>
          <a:xfrm>
            <a:off x="2531164" y="8306578"/>
            <a:ext cx="387493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AutoNum type="arabicPeriod"/>
            </a:pPr>
            <a:r>
              <a:rPr lang="en-US" sz="1440" dirty="0">
                <a:solidFill>
                  <a:srgbClr val="161B3D"/>
                </a:solidFill>
                <a:latin typeface="Noto Sans"/>
              </a:rPr>
              <a:t>interpreted the segmentation task within the multiple-instance learning framework</a:t>
            </a:r>
          </a:p>
          <a:p>
            <a:pPr marL="274320" indent="-274320">
              <a:buAutoNum type="arabicPeriod"/>
            </a:pPr>
            <a:r>
              <a:rPr lang="en-US" sz="1440" dirty="0"/>
              <a:t>added an extra layer to constrain the model</a:t>
            </a:r>
          </a:p>
          <a:p>
            <a:pPr marL="274320" indent="-274320">
              <a:buAutoNum type="arabicPeriod"/>
            </a:pPr>
            <a:r>
              <a:rPr lang="en-US" sz="1440" dirty="0"/>
              <a:t> assign more weight to important pixels for image-level classification.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9937" y="4751882"/>
            <a:ext cx="3155462" cy="39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3103" y="8945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B3D"/>
                </a:solidFill>
                <a:latin typeface="Noto Sans"/>
              </a:rPr>
              <a:t>FCN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32010" y="1260540"/>
            <a:ext cx="1510749" cy="564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 VGG16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7404" y="1219559"/>
            <a:ext cx="262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161B3D"/>
                </a:solidFill>
              </a:rPr>
              <a:t>fully convolutional </a:t>
            </a:r>
            <a:r>
              <a:rPr lang="en-US" dirty="0">
                <a:solidFill>
                  <a:srgbClr val="161B3D"/>
                </a:solidFill>
              </a:rPr>
              <a:t>layers: </a:t>
            </a:r>
          </a:p>
          <a:p>
            <a:pPr algn="ctr"/>
            <a:r>
              <a:rPr lang="en-US" dirty="0">
                <a:solidFill>
                  <a:srgbClr val="161B3D"/>
                </a:solidFill>
              </a:rPr>
              <a:t>1x1 </a:t>
            </a:r>
            <a:r>
              <a:rPr lang="en-US" dirty="0">
                <a:solidFill>
                  <a:srgbClr val="161B3D"/>
                </a:solidFill>
              </a:rPr>
              <a:t>convolution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3103" y="2484782"/>
            <a:ext cx="2648564" cy="852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class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presence </a:t>
            </a:r>
            <a:r>
              <a:rPr lang="en-US" dirty="0">
                <a:solidFill>
                  <a:schemeClr val="tx1"/>
                </a:solidFill>
              </a:rPr>
              <a:t>heat map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(low </a:t>
            </a:r>
            <a:r>
              <a:rPr lang="en-US" dirty="0">
                <a:solidFill>
                  <a:schemeClr val="tx1"/>
                </a:solidFill>
              </a:rPr>
              <a:t>resolution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3311" y="4092761"/>
            <a:ext cx="1635202" cy="300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upsampling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1666" y="3919762"/>
            <a:ext cx="2752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transposed </a:t>
            </a:r>
            <a:r>
              <a:rPr lang="en-US" smtClean="0"/>
              <a:t>convolutions:</a:t>
            </a:r>
          </a:p>
          <a:p>
            <a:pPr algn="ctr"/>
            <a:r>
              <a:rPr lang="en-US" smtClean="0">
                <a:solidFill>
                  <a:srgbClr val="161B3D"/>
                </a:solidFill>
              </a:rPr>
              <a:t>initialized </a:t>
            </a:r>
            <a:r>
              <a:rPr lang="en-US" dirty="0">
                <a:solidFill>
                  <a:srgbClr val="161B3D"/>
                </a:solidFill>
              </a:rPr>
              <a:t>with </a:t>
            </a:r>
            <a:endParaRPr lang="en-US" dirty="0" smtClean="0">
              <a:solidFill>
                <a:srgbClr val="161B3D"/>
              </a:solidFill>
            </a:endParaRPr>
          </a:p>
          <a:p>
            <a:pPr algn="ctr"/>
            <a:r>
              <a:rPr lang="en-US" dirty="0" smtClean="0">
                <a:solidFill>
                  <a:srgbClr val="161B3D"/>
                </a:solidFill>
              </a:rPr>
              <a:t>bilinear </a:t>
            </a:r>
            <a:r>
              <a:rPr lang="en-US" dirty="0">
                <a:solidFill>
                  <a:srgbClr val="161B3D"/>
                </a:solidFill>
              </a:rPr>
              <a:t>interpolation filters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2687385" y="1824910"/>
            <a:ext cx="0" cy="65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2687385" y="3337386"/>
            <a:ext cx="3527" cy="7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5" idx="1"/>
          </p:cNvCxnSpPr>
          <p:nvPr/>
        </p:nvCxnSpPr>
        <p:spPr>
          <a:xfrm rot="5400000" flipH="1">
            <a:off x="886275" y="2588460"/>
            <a:ext cx="2850371" cy="758902"/>
          </a:xfrm>
          <a:prstGeom prst="bentConnector4">
            <a:avLst>
              <a:gd name="adj1" fmla="val -8020"/>
              <a:gd name="adj2" fmla="val 237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114" y="69576"/>
            <a:ext cx="1172817" cy="536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encoder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5530" y="153266"/>
            <a:ext cx="3389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pre-trained classification </a:t>
            </a:r>
            <a:r>
              <a:rPr lang="en-US" dirty="0"/>
              <a:t>network:</a:t>
            </a:r>
          </a:p>
          <a:p>
            <a:r>
              <a:rPr lang="en-US" dirty="0" smtClean="0"/>
              <a:t>e.g.: VGG / ResNet etc.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111" y="1759226"/>
            <a:ext cx="1172817" cy="536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decoder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530" y="1565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the discriminative features (lower resolution) learnt by the encoder onto the pixel space (higher resolution) to get a dense classification.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9144" y="3321830"/>
            <a:ext cx="1510749" cy="564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dense </a:t>
            </a:r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2"/>
          </p:cNvCxnSpPr>
          <p:nvPr/>
        </p:nvCxnSpPr>
        <p:spPr>
          <a:xfrm flipH="1">
            <a:off x="894520" y="606288"/>
            <a:ext cx="3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894519" y="2295938"/>
            <a:ext cx="1" cy="102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79164" y="3222438"/>
            <a:ext cx="2418122" cy="763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161B3D"/>
                </a:solidFill>
                <a:latin typeface="+mj-lt"/>
              </a:rPr>
              <a:t>Region-Based Semantic Segmentation</a:t>
            </a:r>
            <a:endParaRPr lang="en-US" b="1" dirty="0">
              <a:solidFill>
                <a:srgbClr val="161B3D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41283" y="3280849"/>
            <a:ext cx="2370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B3D"/>
                </a:solidFill>
                <a:latin typeface="+mj-lt"/>
              </a:rPr>
              <a:t>extract a large quantity of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object proposals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28677" y="4436596"/>
            <a:ext cx="23831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B3D"/>
                </a:solidFill>
                <a:latin typeface="+mj-lt"/>
              </a:rPr>
              <a:t>computes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CNN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</a:p>
          <a:p>
            <a:r>
              <a:rPr lang="en-US" dirty="0" smtClean="0">
                <a:solidFill>
                  <a:srgbClr val="161B3D"/>
                </a:solidFill>
                <a:latin typeface="+mj-lt"/>
              </a:rPr>
              <a:t> </a:t>
            </a:r>
            <a:r>
              <a:rPr lang="en-US" dirty="0">
                <a:solidFill>
                  <a:srgbClr val="161B3D"/>
                </a:solidFill>
                <a:latin typeface="+mj-lt"/>
              </a:rPr>
              <a:t>for each of them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7666" y="5592343"/>
            <a:ext cx="2965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B3D"/>
                </a:solidFill>
                <a:latin typeface="+mj-lt"/>
              </a:rPr>
              <a:t>classifies each region using </a:t>
            </a:r>
            <a:endParaRPr lang="en-US" dirty="0" smtClean="0">
              <a:solidFill>
                <a:srgbClr val="161B3D"/>
              </a:solidFill>
              <a:latin typeface="+mj-lt"/>
            </a:endParaRPr>
          </a:p>
          <a:p>
            <a:r>
              <a:rPr lang="en-US" dirty="0" smtClean="0">
                <a:solidFill>
                  <a:srgbClr val="161B3D"/>
                </a:solidFill>
                <a:latin typeface="+mj-lt"/>
              </a:rPr>
              <a:t>the </a:t>
            </a:r>
            <a:r>
              <a:rPr lang="en-US" dirty="0">
                <a:solidFill>
                  <a:srgbClr val="161B3D"/>
                </a:solidFill>
                <a:latin typeface="+mj-lt"/>
              </a:rPr>
              <a:t>class-specific linear SVMs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 flipH="1">
            <a:off x="6920254" y="3927180"/>
            <a:ext cx="6303" cy="50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28" idx="0"/>
          </p:cNvCxnSpPr>
          <p:nvPr/>
        </p:nvCxnSpPr>
        <p:spPr>
          <a:xfrm flipH="1">
            <a:off x="6920253" y="5082927"/>
            <a:ext cx="1" cy="50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3"/>
            <a:endCxn id="25" idx="1"/>
          </p:cNvCxnSpPr>
          <p:nvPr/>
        </p:nvCxnSpPr>
        <p:spPr>
          <a:xfrm>
            <a:off x="1649893" y="3604015"/>
            <a:ext cx="1429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>
            <a:off x="8825948" y="4181888"/>
            <a:ext cx="2484783" cy="64604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an 42"/>
          <p:cNvSpPr/>
          <p:nvPr/>
        </p:nvSpPr>
        <p:spPr>
          <a:xfrm>
            <a:off x="9303407" y="3886200"/>
            <a:ext cx="1470992" cy="44726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R-CNN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79164" y="6707110"/>
            <a:ext cx="2418122" cy="763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Fully Convolutional Network (FCN)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80725" y="7540336"/>
            <a:ext cx="2560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B3D"/>
                </a:solidFill>
                <a:latin typeface="+mj-lt"/>
              </a:rPr>
              <a:t>learns a mapping from pixels to pixels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77127" y="7933574"/>
            <a:ext cx="268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61B3D"/>
                </a:solidFill>
                <a:latin typeface="+mj-lt"/>
              </a:rPr>
              <a:t>classical CNN take as input </a:t>
            </a:r>
          </a:p>
          <a:p>
            <a:r>
              <a:rPr lang="en-US" dirty="0" smtClean="0">
                <a:solidFill>
                  <a:srgbClr val="161B3D"/>
                </a:solidFill>
                <a:latin typeface="+mj-lt"/>
              </a:rPr>
              <a:t>arbitrary-sized images</a:t>
            </a:r>
            <a:endParaRPr lang="en-US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75345" y="6735124"/>
            <a:ext cx="1889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B3D"/>
                </a:solidFill>
                <a:latin typeface="+mj-lt"/>
              </a:rPr>
              <a:t>convolutional and </a:t>
            </a:r>
            <a:endParaRPr lang="en-US" dirty="0">
              <a:solidFill>
                <a:srgbClr val="161B3D"/>
              </a:solidFill>
              <a:latin typeface="+mj-lt"/>
            </a:endParaRPr>
          </a:p>
          <a:p>
            <a:r>
              <a:rPr lang="en-US" dirty="0">
                <a:solidFill>
                  <a:srgbClr val="161B3D"/>
                </a:solidFill>
                <a:latin typeface="+mj-lt"/>
              </a:rPr>
              <a:t>pooling </a:t>
            </a:r>
            <a:r>
              <a:rPr lang="en-US" dirty="0">
                <a:solidFill>
                  <a:srgbClr val="161B3D"/>
                </a:solidFill>
                <a:latin typeface="+mj-lt"/>
              </a:rPr>
              <a:t>layers</a:t>
            </a:r>
          </a:p>
        </p:txBody>
      </p:sp>
      <p:cxnSp>
        <p:nvCxnSpPr>
          <p:cNvPr id="48" name="Straight Arrow Connector 47"/>
          <p:cNvCxnSpPr>
            <a:stCxn id="47" idx="2"/>
            <a:endCxn id="46" idx="0"/>
          </p:cNvCxnSpPr>
          <p:nvPr/>
        </p:nvCxnSpPr>
        <p:spPr>
          <a:xfrm flipH="1">
            <a:off x="6920251" y="7381455"/>
            <a:ext cx="1" cy="55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79164" y="9307273"/>
            <a:ext cx="2497963" cy="807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Weakly Supervised Semantic Segmentation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43081" y="10191782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61B3D"/>
                </a:solidFill>
                <a:latin typeface="+mj-lt"/>
              </a:rPr>
              <a:t>Utilizing weakly annotation</a:t>
            </a:r>
            <a:endParaRPr lang="en-US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48592" y="9157104"/>
            <a:ext cx="83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Boxsup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47709" y="9822450"/>
            <a:ext cx="2013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Pixel-level Labeling </a:t>
            </a:r>
            <a:endParaRPr lang="en-US" b="1" dirty="0">
              <a:latin typeface="+mj-lt"/>
            </a:endParaRPr>
          </a:p>
        </p:txBody>
      </p:sp>
      <p:cxnSp>
        <p:nvCxnSpPr>
          <p:cNvPr id="58" name="Elbow Connector 57"/>
          <p:cNvCxnSpPr>
            <a:endCxn id="44" idx="1"/>
          </p:cNvCxnSpPr>
          <p:nvPr/>
        </p:nvCxnSpPr>
        <p:spPr>
          <a:xfrm rot="16200000" flipH="1">
            <a:off x="796128" y="4805650"/>
            <a:ext cx="3484673" cy="10813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3" idx="1"/>
          </p:cNvCxnSpPr>
          <p:nvPr/>
        </p:nvCxnSpPr>
        <p:spPr>
          <a:xfrm rot="16200000" flipH="1">
            <a:off x="1227252" y="7859198"/>
            <a:ext cx="2622424" cy="10813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1544" y="3474230"/>
            <a:ext cx="1510749" cy="564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dense </a:t>
            </a:r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4302</TotalTime>
  <Words>310</Words>
  <Application>Microsoft Office PowerPoint</Application>
  <PresentationFormat>Custom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Noto Sans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16</cp:revision>
  <dcterms:created xsi:type="dcterms:W3CDTF">2019-10-24T00:48:44Z</dcterms:created>
  <dcterms:modified xsi:type="dcterms:W3CDTF">2019-10-27T14:44:55Z</dcterms:modified>
</cp:coreProperties>
</file>