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1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7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0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7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7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0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6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1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08" y="1351444"/>
            <a:ext cx="5349616" cy="42552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20471" y="493664"/>
            <a:ext cx="3551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Softmax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(output)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367" y="1429596"/>
            <a:ext cx="2147903" cy="352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27315" y="612405"/>
            <a:ext cx="3551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Cross Entropy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(Loss function)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33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84" y="5130452"/>
            <a:ext cx="4157693" cy="95726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34" y="238689"/>
            <a:ext cx="4181506" cy="676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563" y="238689"/>
            <a:ext cx="1847864" cy="1843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35" y="1363382"/>
            <a:ext cx="1000132" cy="13001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324" y="1363382"/>
            <a:ext cx="404815" cy="1257309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1905732" y="829164"/>
            <a:ext cx="9376" cy="53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0362" y="1334807"/>
            <a:ext cx="547692" cy="1285884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4" idx="0"/>
          </p:cNvCxnSpPr>
          <p:nvPr/>
        </p:nvCxnSpPr>
        <p:spPr>
          <a:xfrm flipH="1" flipV="1">
            <a:off x="2657161" y="858969"/>
            <a:ext cx="17047" cy="47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2352" y="314597"/>
            <a:ext cx="2466993" cy="12858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5242" y="503271"/>
            <a:ext cx="895357" cy="125254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335949" y="1334807"/>
            <a:ext cx="219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…</a:t>
            </a:r>
            <a:endParaRPr lang="en-US" sz="48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35" y="2701059"/>
            <a:ext cx="4163696" cy="2838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2314" y="3253064"/>
            <a:ext cx="2847996" cy="304802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744093" y="3499906"/>
            <a:ext cx="132234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0" i="0" dirty="0" smtClean="0">
                <a:solidFill>
                  <a:srgbClr val="C00000"/>
                </a:solidFill>
                <a:effectLst/>
                <a:latin typeface="+mj-lt"/>
              </a:rPr>
              <a:t>the first image is</a:t>
            </a:r>
          </a:p>
          <a:p>
            <a:r>
              <a:rPr lang="en-US" sz="1050" b="0" i="0" dirty="0" smtClean="0">
                <a:solidFill>
                  <a:srgbClr val="C00000"/>
                </a:solidFill>
                <a:effectLst/>
                <a:latin typeface="+mj-lt"/>
              </a:rPr>
              <a:t>40% for a dog, </a:t>
            </a:r>
          </a:p>
          <a:p>
            <a:r>
              <a:rPr lang="en-US" sz="1050" b="0" i="0" dirty="0" smtClean="0">
                <a:solidFill>
                  <a:srgbClr val="C00000"/>
                </a:solidFill>
                <a:effectLst/>
                <a:latin typeface="+mj-lt"/>
              </a:rPr>
              <a:t>30% for a fox, </a:t>
            </a:r>
          </a:p>
          <a:p>
            <a:r>
              <a:rPr lang="en-US" sz="1050" b="0" i="0" dirty="0" smtClean="0">
                <a:solidFill>
                  <a:srgbClr val="C00000"/>
                </a:solidFill>
                <a:effectLst/>
                <a:latin typeface="+mj-lt"/>
              </a:rPr>
              <a:t>5% for a horse, </a:t>
            </a:r>
          </a:p>
          <a:p>
            <a:r>
              <a:rPr lang="en-US" sz="1050" b="0" i="0" dirty="0" smtClean="0">
                <a:solidFill>
                  <a:srgbClr val="C00000"/>
                </a:solidFill>
                <a:effectLst/>
                <a:latin typeface="+mj-lt"/>
              </a:rPr>
              <a:t>5% for an eagle </a:t>
            </a:r>
          </a:p>
          <a:p>
            <a:r>
              <a:rPr lang="en-US" sz="1050" b="0" i="0" dirty="0" smtClean="0">
                <a:solidFill>
                  <a:srgbClr val="C00000"/>
                </a:solidFill>
                <a:effectLst/>
                <a:latin typeface="+mj-lt"/>
              </a:rPr>
              <a:t>20% for a squirrel.</a:t>
            </a:r>
            <a:endParaRPr lang="en-US" sz="105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2378" y="4561735"/>
            <a:ext cx="1757375" cy="238127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64787" y="3651987"/>
            <a:ext cx="2039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smtClean="0">
                <a:solidFill>
                  <a:srgbClr val="FF0000"/>
                </a:solidFill>
                <a:effectLst/>
                <a:latin typeface="medium-content-serif-font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calculate the cross-entropy 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7567" y="3502757"/>
            <a:ext cx="4238656" cy="942982"/>
          </a:xfrm>
          <a:prstGeom prst="rect">
            <a:avLst/>
          </a:prstGeom>
          <a:ln cmpd="thickThin">
            <a:solidFill>
              <a:srgbClr val="C00000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103605" y="3272600"/>
            <a:ext cx="1027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1. Probability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5233" y="4519035"/>
            <a:ext cx="1027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2. Label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16643123">
            <a:off x="4519288" y="2711341"/>
            <a:ext cx="156652" cy="1901799"/>
          </a:xfrm>
          <a:prstGeom prst="downArrow">
            <a:avLst>
              <a:gd name="adj1" fmla="val 50000"/>
              <a:gd name="adj2" fmla="val 16102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670054" y="3663533"/>
            <a:ext cx="2641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j-lt"/>
              </a:rPr>
              <a:t>- Higher </a:t>
            </a:r>
            <a:r>
              <a:rPr lang="en-US" sz="1200" dirty="0">
                <a:solidFill>
                  <a:srgbClr val="C00000"/>
                </a:solidFill>
                <a:latin typeface="+mj-lt"/>
              </a:rPr>
              <a:t>than the </a:t>
            </a:r>
            <a:r>
              <a:rPr lang="en-US" sz="1200" dirty="0" smtClean="0">
                <a:solidFill>
                  <a:srgbClr val="C00000"/>
                </a:solidFill>
                <a:latin typeface="+mj-lt"/>
              </a:rPr>
              <a:t>0 entropy </a:t>
            </a:r>
            <a:r>
              <a:rPr lang="en-US" sz="1200" dirty="0">
                <a:solidFill>
                  <a:srgbClr val="C00000"/>
                </a:solidFill>
                <a:latin typeface="+mj-lt"/>
              </a:rPr>
              <a:t>of the </a:t>
            </a:r>
            <a:r>
              <a:rPr lang="en-US" sz="1200" dirty="0" smtClean="0">
                <a:solidFill>
                  <a:srgbClr val="C00000"/>
                </a:solidFill>
                <a:latin typeface="+mj-lt"/>
              </a:rPr>
              <a:t>label;</a:t>
            </a:r>
          </a:p>
          <a:p>
            <a:r>
              <a:rPr lang="en-US" sz="1200" dirty="0" smtClean="0">
                <a:solidFill>
                  <a:srgbClr val="C00000"/>
                </a:solidFill>
                <a:latin typeface="+mj-lt"/>
              </a:rPr>
              <a:t>- we </a:t>
            </a:r>
            <a:r>
              <a:rPr lang="en-US" sz="1200" dirty="0">
                <a:solidFill>
                  <a:srgbClr val="C00000"/>
                </a:solidFill>
                <a:latin typeface="+mj-lt"/>
              </a:rPr>
              <a:t>do not have an intuitive sense </a:t>
            </a:r>
          </a:p>
          <a:p>
            <a:r>
              <a:rPr lang="en-US" sz="1200" dirty="0">
                <a:solidFill>
                  <a:srgbClr val="C00000"/>
                </a:solidFill>
                <a:latin typeface="+mj-lt"/>
              </a:rPr>
              <a:t>of what this value means.</a:t>
            </a:r>
          </a:p>
        </p:txBody>
      </p:sp>
      <p:sp>
        <p:nvSpPr>
          <p:cNvPr id="38" name="Down Arrow 37"/>
          <p:cNvSpPr/>
          <p:nvPr/>
        </p:nvSpPr>
        <p:spPr>
          <a:xfrm rot="15857796">
            <a:off x="4507139" y="3417107"/>
            <a:ext cx="127916" cy="1797760"/>
          </a:xfrm>
          <a:prstGeom prst="downArrow">
            <a:avLst>
              <a:gd name="adj1" fmla="val 50000"/>
              <a:gd name="adj2" fmla="val 16102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474484" y="3157991"/>
            <a:ext cx="182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7802" y="5088148"/>
            <a:ext cx="1027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1. Probability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5233" y="6017649"/>
            <a:ext cx="1027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2. Label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0648" y="5076196"/>
            <a:ext cx="2347930" cy="22383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2377" y="6041132"/>
            <a:ext cx="1757375" cy="238127"/>
          </a:xfrm>
          <a:prstGeom prst="rect">
            <a:avLst/>
          </a:prstGeom>
        </p:spPr>
      </p:pic>
      <p:sp>
        <p:nvSpPr>
          <p:cNvPr id="44" name="Down Arrow 43"/>
          <p:cNvSpPr/>
          <p:nvPr/>
        </p:nvSpPr>
        <p:spPr>
          <a:xfrm rot="16643123">
            <a:off x="4497982" y="4391289"/>
            <a:ext cx="156652" cy="1901799"/>
          </a:xfrm>
          <a:prstGeom prst="downArrow">
            <a:avLst>
              <a:gd name="adj1" fmla="val 50000"/>
              <a:gd name="adj2" fmla="val 161025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5857796">
            <a:off x="4485833" y="5097055"/>
            <a:ext cx="127916" cy="1797760"/>
          </a:xfrm>
          <a:prstGeom prst="downArrow">
            <a:avLst>
              <a:gd name="adj1" fmla="val 50000"/>
              <a:gd name="adj2" fmla="val 161025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670054" y="5148542"/>
            <a:ext cx="26653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cross-entropy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goes down </a:t>
            </a:r>
            <a:endParaRPr lang="en-US" sz="1200" dirty="0" smtClean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as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the prediction 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gets more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accurate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-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becomes 0 if the prediction is perfect. </a:t>
            </a:r>
          </a:p>
        </p:txBody>
      </p:sp>
      <p:sp>
        <p:nvSpPr>
          <p:cNvPr id="49" name="Down Arrow 48"/>
          <p:cNvSpPr/>
          <p:nvPr/>
        </p:nvSpPr>
        <p:spPr>
          <a:xfrm>
            <a:off x="2089704" y="2991537"/>
            <a:ext cx="214909" cy="2615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5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101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medium-content-serif-font</vt:lpstr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Fan</dc:creator>
  <cp:lastModifiedBy>Ziwei Fan</cp:lastModifiedBy>
  <cp:revision>11</cp:revision>
  <dcterms:created xsi:type="dcterms:W3CDTF">2019-04-24T20:29:57Z</dcterms:created>
  <dcterms:modified xsi:type="dcterms:W3CDTF">2019-04-24T21:26:30Z</dcterms:modified>
</cp:coreProperties>
</file>