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7" r:id="rId9"/>
    <p:sldId id="263" r:id="rId10"/>
    <p:sldId id="265" r:id="rId11"/>
    <p:sldId id="281" r:id="rId12"/>
    <p:sldId id="268" r:id="rId13"/>
    <p:sldId id="279" r:id="rId14"/>
    <p:sldId id="280" r:id="rId15"/>
    <p:sldId id="283" r:id="rId16"/>
    <p:sldId id="282" r:id="rId17"/>
    <p:sldId id="266" r:id="rId18"/>
    <p:sldId id="269" r:id="rId19"/>
    <p:sldId id="270" r:id="rId20"/>
    <p:sldId id="271" r:id="rId21"/>
    <p:sldId id="272" r:id="rId22"/>
    <p:sldId id="273" r:id="rId23"/>
    <p:sldId id="275" r:id="rId24"/>
    <p:sldId id="274" r:id="rId25"/>
    <p:sldId id="276" r:id="rId26"/>
    <p:sldId id="277" r:id="rId27"/>
    <p:sldId id="278"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iwei Fan" initials="ZF" lastIdx="1" clrIdx="0">
    <p:extLst>
      <p:ext uri="{19B8F6BF-5375-455C-9EA6-DF929625EA0E}">
        <p15:presenceInfo xmlns:p15="http://schemas.microsoft.com/office/powerpoint/2012/main" userId="b54c33ce0f682e5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3" autoAdjust="0"/>
    <p:restoredTop sz="94660"/>
  </p:normalViewPr>
  <p:slideViewPr>
    <p:cSldViewPr snapToGrid="0">
      <p:cViewPr>
        <p:scale>
          <a:sx n="150" d="100"/>
          <a:sy n="150" d="100"/>
        </p:scale>
        <p:origin x="249" y="6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8-09T11:10:29.954" idx="1">
    <p:pos x="10" y="10"/>
    <p:text>vertical height of the dendogram shows the Euclidean distances between points.</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6495A4-21FF-4286-967F-0FBC3E95089C}" type="datetimeFigureOut">
              <a:rPr lang="en-US" smtClean="0"/>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F3B06-20CB-489D-B21D-EAABA38D8A1C}" type="slidenum">
              <a:rPr lang="en-US" smtClean="0"/>
              <a:t>‹#›</a:t>
            </a:fld>
            <a:endParaRPr lang="en-US"/>
          </a:p>
        </p:txBody>
      </p:sp>
    </p:spTree>
    <p:extLst>
      <p:ext uri="{BB962C8B-B14F-4D97-AF65-F5344CB8AC3E}">
        <p14:creationId xmlns:p14="http://schemas.microsoft.com/office/powerpoint/2010/main" val="398754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6495A4-21FF-4286-967F-0FBC3E95089C}" type="datetimeFigureOut">
              <a:rPr lang="en-US" smtClean="0"/>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F3B06-20CB-489D-B21D-EAABA38D8A1C}" type="slidenum">
              <a:rPr lang="en-US" smtClean="0"/>
              <a:t>‹#›</a:t>
            </a:fld>
            <a:endParaRPr lang="en-US"/>
          </a:p>
        </p:txBody>
      </p:sp>
    </p:spTree>
    <p:extLst>
      <p:ext uri="{BB962C8B-B14F-4D97-AF65-F5344CB8AC3E}">
        <p14:creationId xmlns:p14="http://schemas.microsoft.com/office/powerpoint/2010/main" val="3040372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6495A4-21FF-4286-967F-0FBC3E95089C}" type="datetimeFigureOut">
              <a:rPr lang="en-US" smtClean="0"/>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F3B06-20CB-489D-B21D-EAABA38D8A1C}" type="slidenum">
              <a:rPr lang="en-US" smtClean="0"/>
              <a:t>‹#›</a:t>
            </a:fld>
            <a:endParaRPr lang="en-US"/>
          </a:p>
        </p:txBody>
      </p:sp>
    </p:spTree>
    <p:extLst>
      <p:ext uri="{BB962C8B-B14F-4D97-AF65-F5344CB8AC3E}">
        <p14:creationId xmlns:p14="http://schemas.microsoft.com/office/powerpoint/2010/main" val="242163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6495A4-21FF-4286-967F-0FBC3E95089C}" type="datetimeFigureOut">
              <a:rPr lang="en-US" smtClean="0"/>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F3B06-20CB-489D-B21D-EAABA38D8A1C}" type="slidenum">
              <a:rPr lang="en-US" smtClean="0"/>
              <a:t>‹#›</a:t>
            </a:fld>
            <a:endParaRPr lang="en-US"/>
          </a:p>
        </p:txBody>
      </p:sp>
    </p:spTree>
    <p:extLst>
      <p:ext uri="{BB962C8B-B14F-4D97-AF65-F5344CB8AC3E}">
        <p14:creationId xmlns:p14="http://schemas.microsoft.com/office/powerpoint/2010/main" val="43510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6495A4-21FF-4286-967F-0FBC3E95089C}" type="datetimeFigureOut">
              <a:rPr lang="en-US" smtClean="0"/>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F3B06-20CB-489D-B21D-EAABA38D8A1C}" type="slidenum">
              <a:rPr lang="en-US" smtClean="0"/>
              <a:t>‹#›</a:t>
            </a:fld>
            <a:endParaRPr lang="en-US"/>
          </a:p>
        </p:txBody>
      </p:sp>
    </p:spTree>
    <p:extLst>
      <p:ext uri="{BB962C8B-B14F-4D97-AF65-F5344CB8AC3E}">
        <p14:creationId xmlns:p14="http://schemas.microsoft.com/office/powerpoint/2010/main" val="1599404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6495A4-21FF-4286-967F-0FBC3E95089C}" type="datetimeFigureOut">
              <a:rPr lang="en-US" smtClean="0"/>
              <a:t>8/15/2019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F3B06-20CB-489D-B21D-EAABA38D8A1C}" type="slidenum">
              <a:rPr lang="en-US" smtClean="0"/>
              <a:t>‹#›</a:t>
            </a:fld>
            <a:endParaRPr lang="en-US"/>
          </a:p>
        </p:txBody>
      </p:sp>
    </p:spTree>
    <p:extLst>
      <p:ext uri="{BB962C8B-B14F-4D97-AF65-F5344CB8AC3E}">
        <p14:creationId xmlns:p14="http://schemas.microsoft.com/office/powerpoint/2010/main" val="2242618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6495A4-21FF-4286-967F-0FBC3E95089C}" type="datetimeFigureOut">
              <a:rPr lang="en-US" smtClean="0"/>
              <a:t>8/15/2019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6F3B06-20CB-489D-B21D-EAABA38D8A1C}" type="slidenum">
              <a:rPr lang="en-US" smtClean="0"/>
              <a:t>‹#›</a:t>
            </a:fld>
            <a:endParaRPr lang="en-US"/>
          </a:p>
        </p:txBody>
      </p:sp>
    </p:spTree>
    <p:extLst>
      <p:ext uri="{BB962C8B-B14F-4D97-AF65-F5344CB8AC3E}">
        <p14:creationId xmlns:p14="http://schemas.microsoft.com/office/powerpoint/2010/main" val="3807423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6495A4-21FF-4286-967F-0FBC3E95089C}" type="datetimeFigureOut">
              <a:rPr lang="en-US" smtClean="0"/>
              <a:t>8/15/2019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6F3B06-20CB-489D-B21D-EAABA38D8A1C}" type="slidenum">
              <a:rPr lang="en-US" smtClean="0"/>
              <a:t>‹#›</a:t>
            </a:fld>
            <a:endParaRPr lang="en-US"/>
          </a:p>
        </p:txBody>
      </p:sp>
    </p:spTree>
    <p:extLst>
      <p:ext uri="{BB962C8B-B14F-4D97-AF65-F5344CB8AC3E}">
        <p14:creationId xmlns:p14="http://schemas.microsoft.com/office/powerpoint/2010/main" val="2605320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6495A4-21FF-4286-967F-0FBC3E95089C}" type="datetimeFigureOut">
              <a:rPr lang="en-US" smtClean="0"/>
              <a:t>8/15/2019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6F3B06-20CB-489D-B21D-EAABA38D8A1C}" type="slidenum">
              <a:rPr lang="en-US" smtClean="0"/>
              <a:t>‹#›</a:t>
            </a:fld>
            <a:endParaRPr lang="en-US"/>
          </a:p>
        </p:txBody>
      </p:sp>
    </p:spTree>
    <p:extLst>
      <p:ext uri="{BB962C8B-B14F-4D97-AF65-F5344CB8AC3E}">
        <p14:creationId xmlns:p14="http://schemas.microsoft.com/office/powerpoint/2010/main" val="1330978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495A4-21FF-4286-967F-0FBC3E95089C}" type="datetimeFigureOut">
              <a:rPr lang="en-US" smtClean="0"/>
              <a:t>8/15/2019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F3B06-20CB-489D-B21D-EAABA38D8A1C}" type="slidenum">
              <a:rPr lang="en-US" smtClean="0"/>
              <a:t>‹#›</a:t>
            </a:fld>
            <a:endParaRPr lang="en-US"/>
          </a:p>
        </p:txBody>
      </p:sp>
    </p:spTree>
    <p:extLst>
      <p:ext uri="{BB962C8B-B14F-4D97-AF65-F5344CB8AC3E}">
        <p14:creationId xmlns:p14="http://schemas.microsoft.com/office/powerpoint/2010/main" val="3578594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495A4-21FF-4286-967F-0FBC3E95089C}" type="datetimeFigureOut">
              <a:rPr lang="en-US" smtClean="0"/>
              <a:t>8/15/2019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F3B06-20CB-489D-B21D-EAABA38D8A1C}" type="slidenum">
              <a:rPr lang="en-US" smtClean="0"/>
              <a:t>‹#›</a:t>
            </a:fld>
            <a:endParaRPr lang="en-US"/>
          </a:p>
        </p:txBody>
      </p:sp>
    </p:spTree>
    <p:extLst>
      <p:ext uri="{BB962C8B-B14F-4D97-AF65-F5344CB8AC3E}">
        <p14:creationId xmlns:p14="http://schemas.microsoft.com/office/powerpoint/2010/main" val="3611860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A4-21FF-4286-967F-0FBC3E95089C}" type="datetimeFigureOut">
              <a:rPr lang="en-US" smtClean="0"/>
              <a:t>8/15/2019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6F3B06-20CB-489D-B21D-EAABA38D8A1C}" type="slidenum">
              <a:rPr lang="en-US" smtClean="0"/>
              <a:t>‹#›</a:t>
            </a:fld>
            <a:endParaRPr lang="en-US"/>
          </a:p>
        </p:txBody>
      </p:sp>
    </p:spTree>
    <p:extLst>
      <p:ext uri="{BB962C8B-B14F-4D97-AF65-F5344CB8AC3E}">
        <p14:creationId xmlns:p14="http://schemas.microsoft.com/office/powerpoint/2010/main" val="2211857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1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2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59667" y="736600"/>
            <a:ext cx="8390466" cy="646331"/>
          </a:xfrm>
          <a:prstGeom prst="rect">
            <a:avLst/>
          </a:prstGeom>
          <a:noFill/>
        </p:spPr>
        <p:txBody>
          <a:bodyPr wrap="square" rtlCol="0">
            <a:spAutoFit/>
          </a:bodyPr>
          <a:lstStyle/>
          <a:p>
            <a:r>
              <a:rPr lang="en-US" altLang="zh-CN" sz="3600" dirty="0" smtClean="0">
                <a:solidFill>
                  <a:srgbClr val="FF0000"/>
                </a:solidFill>
              </a:rPr>
              <a:t>A</a:t>
            </a:r>
            <a:r>
              <a:rPr lang="en-US" altLang="zh-CN" sz="3600" dirty="0" smtClean="0"/>
              <a:t>    G    C    </a:t>
            </a:r>
            <a:r>
              <a:rPr lang="en-US" altLang="zh-CN" sz="3600" dirty="0" smtClean="0">
                <a:solidFill>
                  <a:srgbClr val="FF0000"/>
                </a:solidFill>
              </a:rPr>
              <a:t>T    T    T    T    </a:t>
            </a:r>
            <a:r>
              <a:rPr lang="en-US" altLang="zh-CN" sz="3600" dirty="0" smtClean="0"/>
              <a:t>C    </a:t>
            </a:r>
            <a:r>
              <a:rPr lang="en-US" altLang="zh-CN" sz="3600" dirty="0" smtClean="0">
                <a:solidFill>
                  <a:srgbClr val="FF0000"/>
                </a:solidFill>
              </a:rPr>
              <a:t>A </a:t>
            </a:r>
            <a:r>
              <a:rPr lang="en-US" altLang="zh-CN" sz="3600" dirty="0" smtClean="0"/>
              <a:t>   </a:t>
            </a:r>
            <a:r>
              <a:rPr lang="en-US" altLang="zh-CN" sz="3600" dirty="0" smtClean="0">
                <a:solidFill>
                  <a:srgbClr val="FF0000"/>
                </a:solidFill>
              </a:rPr>
              <a:t>T</a:t>
            </a:r>
            <a:r>
              <a:rPr lang="en-US" altLang="zh-CN" sz="3600" dirty="0" smtClean="0"/>
              <a:t>  </a:t>
            </a:r>
            <a:endParaRPr lang="en-US" sz="3600" dirty="0"/>
          </a:p>
        </p:txBody>
      </p:sp>
      <p:sp>
        <p:nvSpPr>
          <p:cNvPr id="8" name="TextBox 7"/>
          <p:cNvSpPr txBox="1"/>
          <p:nvPr/>
        </p:nvSpPr>
        <p:spPr>
          <a:xfrm>
            <a:off x="3259667" y="2226733"/>
            <a:ext cx="8390466" cy="646331"/>
          </a:xfrm>
          <a:prstGeom prst="rect">
            <a:avLst/>
          </a:prstGeom>
          <a:noFill/>
        </p:spPr>
        <p:txBody>
          <a:bodyPr wrap="square" rtlCol="0">
            <a:spAutoFit/>
          </a:bodyPr>
          <a:lstStyle/>
          <a:p>
            <a:r>
              <a:rPr lang="en-US" altLang="zh-CN" sz="3600" dirty="0" smtClean="0">
                <a:solidFill>
                  <a:srgbClr val="FF0000"/>
                </a:solidFill>
              </a:rPr>
              <a:t>G</a:t>
            </a:r>
            <a:r>
              <a:rPr lang="en-US" altLang="zh-CN" sz="3600" dirty="0" smtClean="0"/>
              <a:t>    G    C    </a:t>
            </a:r>
            <a:r>
              <a:rPr lang="en-US" altLang="zh-CN" sz="3600" dirty="0" smtClean="0">
                <a:solidFill>
                  <a:srgbClr val="FF0000"/>
                </a:solidFill>
              </a:rPr>
              <a:t>C    C   C    C</a:t>
            </a:r>
            <a:r>
              <a:rPr lang="en-US" altLang="zh-CN" sz="3600" dirty="0" smtClean="0"/>
              <a:t>    C    </a:t>
            </a:r>
            <a:r>
              <a:rPr lang="en-US" altLang="zh-CN" sz="3600" dirty="0" smtClean="0">
                <a:solidFill>
                  <a:srgbClr val="FF0000"/>
                </a:solidFill>
              </a:rPr>
              <a:t>G</a:t>
            </a:r>
            <a:r>
              <a:rPr lang="en-US" altLang="zh-CN" sz="3600" dirty="0" smtClean="0"/>
              <a:t>    </a:t>
            </a:r>
            <a:r>
              <a:rPr lang="en-US" altLang="zh-CN" sz="3600" dirty="0" smtClean="0">
                <a:solidFill>
                  <a:srgbClr val="FF0000"/>
                </a:solidFill>
              </a:rPr>
              <a:t>C</a:t>
            </a:r>
            <a:r>
              <a:rPr lang="en-US" altLang="zh-CN" sz="3600" dirty="0" smtClean="0"/>
              <a:t>  </a:t>
            </a:r>
            <a:endParaRPr lang="en-US" sz="3600" dirty="0"/>
          </a:p>
        </p:txBody>
      </p:sp>
      <p:cxnSp>
        <p:nvCxnSpPr>
          <p:cNvPr id="10" name="Straight Arrow Connector 9"/>
          <p:cNvCxnSpPr/>
          <p:nvPr/>
        </p:nvCxnSpPr>
        <p:spPr>
          <a:xfrm>
            <a:off x="2827867" y="1128930"/>
            <a:ext cx="8467" cy="1420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33599" y="1411195"/>
            <a:ext cx="1024467" cy="646331"/>
          </a:xfrm>
          <a:prstGeom prst="rect">
            <a:avLst/>
          </a:prstGeom>
          <a:noFill/>
        </p:spPr>
        <p:txBody>
          <a:bodyPr wrap="square" rtlCol="0">
            <a:spAutoFit/>
          </a:bodyPr>
          <a:lstStyle/>
          <a:p>
            <a:r>
              <a:rPr lang="en-US" dirty="0" smtClean="0">
                <a:solidFill>
                  <a:srgbClr val="FF0000"/>
                </a:solidFill>
              </a:rPr>
              <a:t>T</a:t>
            </a:r>
            <a:r>
              <a:rPr lang="en-US" dirty="0" smtClean="0">
                <a:solidFill>
                  <a:srgbClr val="FF0000"/>
                </a:solidFill>
                <a:sym typeface="Wingdings" panose="05000000000000000000" pitchFamily="2" charset="2"/>
              </a:rPr>
              <a:t>C</a:t>
            </a:r>
          </a:p>
          <a:p>
            <a:r>
              <a:rPr lang="en-US" dirty="0" smtClean="0">
                <a:solidFill>
                  <a:srgbClr val="FF0000"/>
                </a:solidFill>
                <a:sym typeface="Wingdings" panose="05000000000000000000" pitchFamily="2" charset="2"/>
              </a:rPr>
              <a:t>AG</a:t>
            </a:r>
            <a:endParaRPr lang="en-US" dirty="0">
              <a:solidFill>
                <a:srgbClr val="FF0000"/>
              </a:solidFill>
            </a:endParaRPr>
          </a:p>
        </p:txBody>
      </p:sp>
      <p:cxnSp>
        <p:nvCxnSpPr>
          <p:cNvPr id="12" name="Straight Arrow Connector 11"/>
          <p:cNvCxnSpPr/>
          <p:nvPr/>
        </p:nvCxnSpPr>
        <p:spPr>
          <a:xfrm>
            <a:off x="2849033" y="2873064"/>
            <a:ext cx="8467" cy="1420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21365" y="3131950"/>
            <a:ext cx="1138768" cy="1477328"/>
          </a:xfrm>
          <a:prstGeom prst="rect">
            <a:avLst/>
          </a:prstGeom>
          <a:noFill/>
        </p:spPr>
        <p:txBody>
          <a:bodyPr wrap="square" rtlCol="0">
            <a:spAutoFit/>
          </a:bodyPr>
          <a:lstStyle/>
          <a:p>
            <a:r>
              <a:rPr lang="en-US" dirty="0" smtClean="0">
                <a:solidFill>
                  <a:srgbClr val="7030A0"/>
                </a:solidFill>
              </a:rPr>
              <a:t>C</a:t>
            </a:r>
            <a:r>
              <a:rPr lang="en-US" dirty="0" smtClean="0">
                <a:solidFill>
                  <a:srgbClr val="7030A0"/>
                </a:solidFill>
                <a:sym typeface="Wingdings" panose="05000000000000000000" pitchFamily="2" charset="2"/>
              </a:rPr>
              <a:t>0.5 G</a:t>
            </a:r>
          </a:p>
          <a:p>
            <a:r>
              <a:rPr lang="en-US" dirty="0">
                <a:solidFill>
                  <a:srgbClr val="7030A0"/>
                </a:solidFill>
                <a:sym typeface="Wingdings" panose="05000000000000000000" pitchFamily="2" charset="2"/>
              </a:rPr>
              <a:t> </a:t>
            </a:r>
            <a:r>
              <a:rPr lang="en-US" dirty="0" smtClean="0">
                <a:solidFill>
                  <a:srgbClr val="7030A0"/>
                </a:solidFill>
                <a:sym typeface="Wingdings" panose="05000000000000000000" pitchFamily="2" charset="2"/>
              </a:rPr>
              <a:t>  0.5 A</a:t>
            </a:r>
          </a:p>
          <a:p>
            <a:endParaRPr lang="en-US" dirty="0">
              <a:solidFill>
                <a:srgbClr val="7030A0"/>
              </a:solidFill>
              <a:sym typeface="Wingdings" panose="05000000000000000000" pitchFamily="2" charset="2"/>
            </a:endParaRPr>
          </a:p>
          <a:p>
            <a:r>
              <a:rPr lang="en-US" dirty="0" smtClean="0">
                <a:solidFill>
                  <a:srgbClr val="7030A0"/>
                </a:solidFill>
                <a:sym typeface="Wingdings" panose="05000000000000000000" pitchFamily="2" charset="2"/>
              </a:rPr>
              <a:t>G0.5C</a:t>
            </a:r>
          </a:p>
          <a:p>
            <a:r>
              <a:rPr lang="en-US" dirty="0">
                <a:solidFill>
                  <a:srgbClr val="7030A0"/>
                </a:solidFill>
                <a:sym typeface="Wingdings" panose="05000000000000000000" pitchFamily="2" charset="2"/>
              </a:rPr>
              <a:t> </a:t>
            </a:r>
            <a:r>
              <a:rPr lang="en-US" dirty="0" smtClean="0">
                <a:solidFill>
                  <a:srgbClr val="7030A0"/>
                </a:solidFill>
                <a:sym typeface="Wingdings" panose="05000000000000000000" pitchFamily="2" charset="2"/>
              </a:rPr>
              <a:t>  0.5T</a:t>
            </a:r>
          </a:p>
        </p:txBody>
      </p:sp>
      <p:sp>
        <p:nvSpPr>
          <p:cNvPr id="14" name="TextBox 13"/>
          <p:cNvSpPr txBox="1"/>
          <p:nvPr/>
        </p:nvSpPr>
        <p:spPr>
          <a:xfrm>
            <a:off x="3259667" y="4009113"/>
            <a:ext cx="8390466" cy="1200329"/>
          </a:xfrm>
          <a:prstGeom prst="rect">
            <a:avLst/>
          </a:prstGeom>
          <a:noFill/>
        </p:spPr>
        <p:txBody>
          <a:bodyPr wrap="square" rtlCol="0">
            <a:spAutoFit/>
          </a:bodyPr>
          <a:lstStyle/>
          <a:p>
            <a:r>
              <a:rPr lang="en-US" altLang="zh-CN" sz="3600" dirty="0" smtClean="0">
                <a:solidFill>
                  <a:srgbClr val="7030A0"/>
                </a:solidFill>
              </a:rPr>
              <a:t>C    </a:t>
            </a:r>
            <a:r>
              <a:rPr lang="en-US" altLang="zh-CN" sz="3600" dirty="0" err="1" smtClean="0">
                <a:solidFill>
                  <a:srgbClr val="7030A0"/>
                </a:solidFill>
              </a:rPr>
              <a:t>C</a:t>
            </a:r>
            <a:r>
              <a:rPr lang="en-US" altLang="zh-CN" sz="3600" dirty="0" smtClean="0">
                <a:solidFill>
                  <a:srgbClr val="7030A0"/>
                </a:solidFill>
              </a:rPr>
              <a:t>    A    </a:t>
            </a:r>
            <a:r>
              <a:rPr lang="en-US" altLang="zh-CN" sz="3600" dirty="0" err="1" smtClean="0">
                <a:solidFill>
                  <a:srgbClr val="7030A0"/>
                </a:solidFill>
              </a:rPr>
              <a:t>A</a:t>
            </a:r>
            <a:r>
              <a:rPr lang="en-US" altLang="zh-CN" sz="3600" dirty="0" smtClean="0">
                <a:solidFill>
                  <a:srgbClr val="7030A0"/>
                </a:solidFill>
              </a:rPr>
              <a:t>    </a:t>
            </a:r>
            <a:r>
              <a:rPr lang="en-US" altLang="zh-CN" sz="3600" dirty="0" err="1" smtClean="0">
                <a:solidFill>
                  <a:srgbClr val="7030A0"/>
                </a:solidFill>
              </a:rPr>
              <a:t>A</a:t>
            </a:r>
            <a:r>
              <a:rPr lang="en-US" altLang="zh-CN" sz="3600" dirty="0" smtClean="0">
                <a:solidFill>
                  <a:srgbClr val="7030A0"/>
                </a:solidFill>
              </a:rPr>
              <a:t>    </a:t>
            </a:r>
            <a:r>
              <a:rPr lang="en-US" altLang="zh-CN" sz="3600" dirty="0" err="1" smtClean="0">
                <a:solidFill>
                  <a:srgbClr val="7030A0"/>
                </a:solidFill>
              </a:rPr>
              <a:t>A</a:t>
            </a:r>
            <a:r>
              <a:rPr lang="en-US" altLang="zh-CN" sz="3600" dirty="0" smtClean="0">
                <a:solidFill>
                  <a:srgbClr val="7030A0"/>
                </a:solidFill>
              </a:rPr>
              <a:t>    </a:t>
            </a:r>
            <a:r>
              <a:rPr lang="en-US" altLang="zh-CN" sz="3600" dirty="0" err="1" smtClean="0">
                <a:solidFill>
                  <a:srgbClr val="7030A0"/>
                </a:solidFill>
              </a:rPr>
              <a:t>A</a:t>
            </a:r>
            <a:r>
              <a:rPr lang="en-US" altLang="zh-CN" sz="3600" dirty="0" smtClean="0">
                <a:solidFill>
                  <a:srgbClr val="7030A0"/>
                </a:solidFill>
              </a:rPr>
              <a:t>    </a:t>
            </a:r>
            <a:r>
              <a:rPr lang="en-US" altLang="zh-CN" sz="3600" dirty="0" err="1" smtClean="0">
                <a:solidFill>
                  <a:srgbClr val="7030A0"/>
                </a:solidFill>
              </a:rPr>
              <a:t>A</a:t>
            </a:r>
            <a:r>
              <a:rPr lang="en-US" altLang="zh-CN" sz="3600" dirty="0" smtClean="0">
                <a:solidFill>
                  <a:srgbClr val="7030A0"/>
                </a:solidFill>
              </a:rPr>
              <a:t>   C   A</a:t>
            </a:r>
          </a:p>
          <a:p>
            <a:r>
              <a:rPr lang="en-US" sz="3600" dirty="0" smtClean="0">
                <a:solidFill>
                  <a:srgbClr val="7030A0"/>
                </a:solidFill>
              </a:rPr>
              <a:t>T</a:t>
            </a:r>
            <a:r>
              <a:rPr lang="en-US" altLang="zh-CN" sz="3600" dirty="0" smtClean="0">
                <a:solidFill>
                  <a:srgbClr val="7030A0"/>
                </a:solidFill>
              </a:rPr>
              <a:t> </a:t>
            </a:r>
            <a:r>
              <a:rPr lang="en-US" altLang="zh-CN" sz="3600" dirty="0">
                <a:solidFill>
                  <a:srgbClr val="7030A0"/>
                </a:solidFill>
              </a:rPr>
              <a:t> </a:t>
            </a:r>
            <a:r>
              <a:rPr lang="en-US" altLang="zh-CN" sz="3600" dirty="0" smtClean="0">
                <a:solidFill>
                  <a:srgbClr val="7030A0"/>
                </a:solidFill>
              </a:rPr>
              <a:t>  </a:t>
            </a:r>
            <a:r>
              <a:rPr lang="en-US" sz="3600" dirty="0" err="1" smtClean="0">
                <a:solidFill>
                  <a:srgbClr val="7030A0"/>
                </a:solidFill>
              </a:rPr>
              <a:t>T</a:t>
            </a:r>
            <a:r>
              <a:rPr lang="en-US" sz="3600" dirty="0" smtClean="0">
                <a:solidFill>
                  <a:srgbClr val="7030A0"/>
                </a:solidFill>
              </a:rPr>
              <a:t>    G    </a:t>
            </a:r>
            <a:r>
              <a:rPr lang="en-US" sz="3600" dirty="0" err="1" smtClean="0">
                <a:solidFill>
                  <a:srgbClr val="7030A0"/>
                </a:solidFill>
              </a:rPr>
              <a:t>G</a:t>
            </a:r>
            <a:r>
              <a:rPr lang="en-US" sz="3600" dirty="0" smtClean="0">
                <a:solidFill>
                  <a:srgbClr val="7030A0"/>
                </a:solidFill>
              </a:rPr>
              <a:t>    </a:t>
            </a:r>
            <a:r>
              <a:rPr lang="en-US" sz="3600" dirty="0" err="1" smtClean="0">
                <a:solidFill>
                  <a:srgbClr val="7030A0"/>
                </a:solidFill>
              </a:rPr>
              <a:t>G</a:t>
            </a:r>
            <a:r>
              <a:rPr lang="en-US" sz="3600" dirty="0" smtClean="0">
                <a:solidFill>
                  <a:srgbClr val="7030A0"/>
                </a:solidFill>
              </a:rPr>
              <a:t>    </a:t>
            </a:r>
            <a:r>
              <a:rPr lang="en-US" sz="3600" dirty="0" err="1" smtClean="0">
                <a:solidFill>
                  <a:srgbClr val="7030A0"/>
                </a:solidFill>
              </a:rPr>
              <a:t>G</a:t>
            </a:r>
            <a:r>
              <a:rPr lang="en-US" sz="3600" dirty="0" smtClean="0">
                <a:solidFill>
                  <a:srgbClr val="7030A0"/>
                </a:solidFill>
              </a:rPr>
              <a:t>   </a:t>
            </a:r>
            <a:r>
              <a:rPr lang="en-US" sz="3600" dirty="0" err="1" smtClean="0">
                <a:solidFill>
                  <a:srgbClr val="7030A0"/>
                </a:solidFill>
              </a:rPr>
              <a:t>G</a:t>
            </a:r>
            <a:r>
              <a:rPr lang="en-US" sz="3600" dirty="0" smtClean="0">
                <a:solidFill>
                  <a:srgbClr val="7030A0"/>
                </a:solidFill>
              </a:rPr>
              <a:t>    </a:t>
            </a:r>
            <a:r>
              <a:rPr lang="en-US" sz="3600" dirty="0" err="1" smtClean="0">
                <a:solidFill>
                  <a:srgbClr val="7030A0"/>
                </a:solidFill>
              </a:rPr>
              <a:t>G</a:t>
            </a:r>
            <a:r>
              <a:rPr lang="en-US" sz="3600" dirty="0" smtClean="0">
                <a:solidFill>
                  <a:srgbClr val="7030A0"/>
                </a:solidFill>
              </a:rPr>
              <a:t>   </a:t>
            </a:r>
            <a:r>
              <a:rPr lang="en-US" altLang="zh-CN" sz="3600" dirty="0" smtClean="0">
                <a:solidFill>
                  <a:srgbClr val="7030A0"/>
                </a:solidFill>
              </a:rPr>
              <a:t>T   G</a:t>
            </a:r>
            <a:endParaRPr lang="en-US" sz="3600" dirty="0">
              <a:solidFill>
                <a:srgbClr val="7030A0"/>
              </a:solidFill>
            </a:endParaRPr>
          </a:p>
        </p:txBody>
      </p:sp>
      <p:cxnSp>
        <p:nvCxnSpPr>
          <p:cNvPr id="16" name="Straight Connector 15"/>
          <p:cNvCxnSpPr/>
          <p:nvPr/>
        </p:nvCxnSpPr>
        <p:spPr>
          <a:xfrm>
            <a:off x="3158066" y="4609277"/>
            <a:ext cx="6324601"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158066" y="795867"/>
            <a:ext cx="6392334" cy="482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158065" y="4033058"/>
            <a:ext cx="6527801" cy="11763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820333" y="1066800"/>
            <a:ext cx="1134534" cy="369332"/>
          </a:xfrm>
          <a:prstGeom prst="rect">
            <a:avLst/>
          </a:prstGeom>
          <a:noFill/>
        </p:spPr>
        <p:txBody>
          <a:bodyPr wrap="square" rtlCol="0">
            <a:spAutoFit/>
          </a:bodyPr>
          <a:lstStyle/>
          <a:p>
            <a:r>
              <a:rPr lang="en-US" dirty="0" smtClean="0">
                <a:solidFill>
                  <a:srgbClr val="FF0000"/>
                </a:solidFill>
              </a:rPr>
              <a:t>Step1:</a:t>
            </a:r>
            <a:endParaRPr lang="en-US" dirty="0">
              <a:solidFill>
                <a:srgbClr val="FF0000"/>
              </a:solidFill>
            </a:endParaRPr>
          </a:p>
        </p:txBody>
      </p:sp>
      <p:sp>
        <p:nvSpPr>
          <p:cNvPr id="21" name="TextBox 20"/>
          <p:cNvSpPr txBox="1"/>
          <p:nvPr/>
        </p:nvSpPr>
        <p:spPr>
          <a:xfrm>
            <a:off x="1820333" y="2762618"/>
            <a:ext cx="1134534" cy="369332"/>
          </a:xfrm>
          <a:prstGeom prst="rect">
            <a:avLst/>
          </a:prstGeom>
          <a:noFill/>
        </p:spPr>
        <p:txBody>
          <a:bodyPr wrap="square" rtlCol="0">
            <a:spAutoFit/>
          </a:bodyPr>
          <a:lstStyle/>
          <a:p>
            <a:r>
              <a:rPr lang="en-US" dirty="0" smtClean="0">
                <a:solidFill>
                  <a:srgbClr val="7030A0"/>
                </a:solidFill>
              </a:rPr>
              <a:t>Step2:</a:t>
            </a:r>
            <a:endParaRPr lang="en-US" dirty="0">
              <a:solidFill>
                <a:srgbClr val="7030A0"/>
              </a:solidFill>
            </a:endParaRPr>
          </a:p>
        </p:txBody>
      </p:sp>
    </p:spTree>
    <p:extLst>
      <p:ext uri="{BB962C8B-B14F-4D97-AF65-F5344CB8AC3E}">
        <p14:creationId xmlns:p14="http://schemas.microsoft.com/office/powerpoint/2010/main" val="3595162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65126"/>
            <a:ext cx="10769600" cy="261408"/>
          </a:xfrm>
        </p:spPr>
        <p:txBody>
          <a:bodyPr>
            <a:normAutofit fontScale="90000"/>
          </a:bodyPr>
          <a:lstStyle/>
          <a:p>
            <a:r>
              <a:rPr lang="en-US" dirty="0" err="1" smtClean="0"/>
              <a:t>Dendrogram</a:t>
            </a:r>
            <a:r>
              <a:rPr lang="en-US" dirty="0" smtClean="0"/>
              <a:t>-e.g.:</a:t>
            </a:r>
            <a:endParaRPr lang="en-US" dirty="0"/>
          </a:p>
        </p:txBody>
      </p:sp>
      <p:pic>
        <p:nvPicPr>
          <p:cNvPr id="4" name="Picture 3"/>
          <p:cNvPicPr>
            <a:picLocks noChangeAspect="1"/>
          </p:cNvPicPr>
          <p:nvPr/>
        </p:nvPicPr>
        <p:blipFill>
          <a:blip r:embed="rId2"/>
          <a:stretch>
            <a:fillRect/>
          </a:stretch>
        </p:blipFill>
        <p:spPr>
          <a:xfrm>
            <a:off x="690599" y="2353116"/>
            <a:ext cx="3576601" cy="2472556"/>
          </a:xfrm>
          <a:prstGeom prst="rect">
            <a:avLst/>
          </a:prstGeom>
        </p:spPr>
      </p:pic>
      <p:pic>
        <p:nvPicPr>
          <p:cNvPr id="5" name="Picture 4"/>
          <p:cNvPicPr>
            <a:picLocks noChangeAspect="1"/>
          </p:cNvPicPr>
          <p:nvPr/>
        </p:nvPicPr>
        <p:blipFill>
          <a:blip r:embed="rId3"/>
          <a:stretch>
            <a:fillRect/>
          </a:stretch>
        </p:blipFill>
        <p:spPr>
          <a:xfrm>
            <a:off x="690599" y="1113882"/>
            <a:ext cx="3810330" cy="937341"/>
          </a:xfrm>
          <a:prstGeom prst="rect">
            <a:avLst/>
          </a:prstGeom>
        </p:spPr>
      </p:pic>
      <p:sp>
        <p:nvSpPr>
          <p:cNvPr id="6" name="Rectangle 5"/>
          <p:cNvSpPr/>
          <p:nvPr/>
        </p:nvSpPr>
        <p:spPr>
          <a:xfrm>
            <a:off x="1055542" y="4825672"/>
            <a:ext cx="3293722" cy="923330"/>
          </a:xfrm>
          <a:prstGeom prst="rect">
            <a:avLst/>
          </a:prstGeom>
        </p:spPr>
        <p:txBody>
          <a:bodyPr wrap="none">
            <a:spAutoFit/>
          </a:bodyPr>
          <a:lstStyle/>
          <a:p>
            <a:r>
              <a:rPr lang="en-US" dirty="0" smtClean="0">
                <a:solidFill>
                  <a:srgbClr val="FF0000"/>
                </a:solidFill>
              </a:rPr>
              <a:t>Step 1:</a:t>
            </a:r>
          </a:p>
          <a:p>
            <a:r>
              <a:rPr lang="en-US" dirty="0" smtClean="0">
                <a:solidFill>
                  <a:srgbClr val="FF0000"/>
                </a:solidFill>
              </a:rPr>
              <a:t>We </a:t>
            </a:r>
            <a:r>
              <a:rPr lang="en-US" dirty="0">
                <a:solidFill>
                  <a:srgbClr val="FF0000"/>
                </a:solidFill>
              </a:rPr>
              <a:t>know the number of clusters </a:t>
            </a:r>
            <a:endParaRPr lang="en-US" dirty="0" smtClean="0">
              <a:solidFill>
                <a:srgbClr val="FF0000"/>
              </a:solidFill>
            </a:endParaRPr>
          </a:p>
          <a:p>
            <a:r>
              <a:rPr lang="en-US" dirty="0" smtClean="0">
                <a:solidFill>
                  <a:srgbClr val="FF0000"/>
                </a:solidFill>
              </a:rPr>
              <a:t>for </a:t>
            </a:r>
            <a:r>
              <a:rPr lang="en-US" dirty="0">
                <a:solidFill>
                  <a:srgbClr val="FF0000"/>
                </a:solidFill>
              </a:rPr>
              <a:t>our dataset, </a:t>
            </a:r>
          </a:p>
        </p:txBody>
      </p:sp>
      <p:sp>
        <p:nvSpPr>
          <p:cNvPr id="7" name="Rectangle 6"/>
          <p:cNvSpPr/>
          <p:nvPr/>
        </p:nvSpPr>
        <p:spPr>
          <a:xfrm>
            <a:off x="5178262" y="4687172"/>
            <a:ext cx="4541471" cy="2031325"/>
          </a:xfrm>
          <a:prstGeom prst="rect">
            <a:avLst/>
          </a:prstGeom>
        </p:spPr>
        <p:txBody>
          <a:bodyPr wrap="square">
            <a:spAutoFit/>
          </a:bodyPr>
          <a:lstStyle/>
          <a:p>
            <a:r>
              <a:rPr lang="en-US" dirty="0">
                <a:solidFill>
                  <a:srgbClr val="FF0000"/>
                </a:solidFill>
              </a:rPr>
              <a:t>Step 2:</a:t>
            </a:r>
          </a:p>
          <a:p>
            <a:r>
              <a:rPr lang="en-US" dirty="0">
                <a:solidFill>
                  <a:srgbClr val="FF0000"/>
                </a:solidFill>
              </a:rPr>
              <a:t>the next step is to group the data points into these five clusters</a:t>
            </a:r>
            <a:r>
              <a:rPr lang="en-US" dirty="0" smtClean="0">
                <a:solidFill>
                  <a:srgbClr val="FF0000"/>
                </a:solidFill>
              </a:rPr>
              <a:t>.</a:t>
            </a:r>
            <a:r>
              <a:rPr lang="en-US" dirty="0"/>
              <a:t> </a:t>
            </a:r>
            <a:endParaRPr lang="en-US" dirty="0" smtClean="0"/>
          </a:p>
          <a:p>
            <a:r>
              <a:rPr lang="en-US" dirty="0" smtClean="0"/>
              <a:t>To </a:t>
            </a:r>
            <a:r>
              <a:rPr lang="en-US" dirty="0"/>
              <a:t>do so we will again use the </a:t>
            </a:r>
            <a:r>
              <a:rPr lang="en-US" dirty="0" err="1"/>
              <a:t>AgglomerativeClustering</a:t>
            </a:r>
            <a:r>
              <a:rPr lang="en-US" dirty="0"/>
              <a:t> class of the </a:t>
            </a:r>
            <a:r>
              <a:rPr lang="en-US" dirty="0" err="1"/>
              <a:t>sklearn.cluster</a:t>
            </a:r>
            <a:r>
              <a:rPr lang="en-US" dirty="0"/>
              <a:t> library. </a:t>
            </a:r>
          </a:p>
          <a:p>
            <a:endParaRPr lang="en-US" dirty="0">
              <a:solidFill>
                <a:srgbClr val="FF0000"/>
              </a:solidFill>
            </a:endParaRPr>
          </a:p>
        </p:txBody>
      </p:sp>
      <p:pic>
        <p:nvPicPr>
          <p:cNvPr id="8" name="Picture 7"/>
          <p:cNvPicPr>
            <a:picLocks noChangeAspect="1"/>
          </p:cNvPicPr>
          <p:nvPr/>
        </p:nvPicPr>
        <p:blipFill>
          <a:blip r:embed="rId4"/>
          <a:stretch>
            <a:fillRect/>
          </a:stretch>
        </p:blipFill>
        <p:spPr>
          <a:xfrm>
            <a:off x="4815184" y="1147276"/>
            <a:ext cx="5858280" cy="3539896"/>
          </a:xfrm>
          <a:prstGeom prst="rect">
            <a:avLst/>
          </a:prstGeom>
        </p:spPr>
      </p:pic>
    </p:spTree>
    <p:extLst>
      <p:ext uri="{BB962C8B-B14F-4D97-AF65-F5344CB8AC3E}">
        <p14:creationId xmlns:p14="http://schemas.microsoft.com/office/powerpoint/2010/main" val="3124397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924" y="2458468"/>
            <a:ext cx="10515600" cy="1325563"/>
          </a:xfrm>
        </p:spPr>
        <p:txBody>
          <a:bodyPr/>
          <a:lstStyle/>
          <a:p>
            <a:r>
              <a:rPr lang="en-US" dirty="0" smtClean="0"/>
              <a:t>Flexible method to cluster</a:t>
            </a:r>
            <a:endParaRPr lang="en-US" dirty="0"/>
          </a:p>
        </p:txBody>
      </p:sp>
    </p:spTree>
    <p:extLst>
      <p:ext uri="{BB962C8B-B14F-4D97-AF65-F5344CB8AC3E}">
        <p14:creationId xmlns:p14="http://schemas.microsoft.com/office/powerpoint/2010/main" val="1814562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12892" y="305664"/>
            <a:ext cx="5700254" cy="3513124"/>
          </a:xfrm>
          <a:prstGeom prst="rect">
            <a:avLst/>
          </a:prstGeom>
        </p:spPr>
      </p:pic>
      <p:pic>
        <p:nvPicPr>
          <p:cNvPr id="8" name="Picture 7"/>
          <p:cNvPicPr>
            <a:picLocks noChangeAspect="1"/>
          </p:cNvPicPr>
          <p:nvPr/>
        </p:nvPicPr>
        <p:blipFill>
          <a:blip r:embed="rId3"/>
          <a:stretch>
            <a:fillRect/>
          </a:stretch>
        </p:blipFill>
        <p:spPr>
          <a:xfrm>
            <a:off x="6063003" y="305664"/>
            <a:ext cx="6668078" cy="6614733"/>
          </a:xfrm>
          <a:prstGeom prst="rect">
            <a:avLst/>
          </a:prstGeom>
        </p:spPr>
      </p:pic>
      <p:sp>
        <p:nvSpPr>
          <p:cNvPr id="9" name="Rectangle 8"/>
          <p:cNvSpPr/>
          <p:nvPr/>
        </p:nvSpPr>
        <p:spPr>
          <a:xfrm>
            <a:off x="7527985" y="2829464"/>
            <a:ext cx="1247955" cy="5463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567132" y="2912852"/>
            <a:ext cx="2717321" cy="4629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3144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899892" y="109731"/>
            <a:ext cx="1707028" cy="373412"/>
          </a:xfrm>
          <a:prstGeom prst="rect">
            <a:avLst/>
          </a:prstGeom>
        </p:spPr>
      </p:pic>
      <p:pic>
        <p:nvPicPr>
          <p:cNvPr id="5" name="Picture 4"/>
          <p:cNvPicPr>
            <a:picLocks noChangeAspect="1"/>
          </p:cNvPicPr>
          <p:nvPr/>
        </p:nvPicPr>
        <p:blipFill>
          <a:blip r:embed="rId3"/>
          <a:stretch>
            <a:fillRect/>
          </a:stretch>
        </p:blipFill>
        <p:spPr>
          <a:xfrm>
            <a:off x="5850101" y="2737442"/>
            <a:ext cx="1143099" cy="152413"/>
          </a:xfrm>
          <a:prstGeom prst="rect">
            <a:avLst/>
          </a:prstGeom>
        </p:spPr>
      </p:pic>
      <p:pic>
        <p:nvPicPr>
          <p:cNvPr id="6" name="Picture 5"/>
          <p:cNvPicPr>
            <a:picLocks noChangeAspect="1"/>
          </p:cNvPicPr>
          <p:nvPr/>
        </p:nvPicPr>
        <p:blipFill>
          <a:blip r:embed="rId4"/>
          <a:stretch>
            <a:fillRect/>
          </a:stretch>
        </p:blipFill>
        <p:spPr>
          <a:xfrm>
            <a:off x="1" y="2161995"/>
            <a:ext cx="5727940" cy="2164032"/>
          </a:xfrm>
          <a:prstGeom prst="rect">
            <a:avLst/>
          </a:prstGeom>
        </p:spPr>
      </p:pic>
      <p:pic>
        <p:nvPicPr>
          <p:cNvPr id="7" name="Picture 6"/>
          <p:cNvPicPr>
            <a:picLocks noChangeAspect="1"/>
          </p:cNvPicPr>
          <p:nvPr/>
        </p:nvPicPr>
        <p:blipFill>
          <a:blip r:embed="rId5"/>
          <a:stretch>
            <a:fillRect/>
          </a:stretch>
        </p:blipFill>
        <p:spPr>
          <a:xfrm>
            <a:off x="5899892" y="2302949"/>
            <a:ext cx="1745131" cy="365792"/>
          </a:xfrm>
          <a:prstGeom prst="rect">
            <a:avLst/>
          </a:prstGeom>
        </p:spPr>
      </p:pic>
      <p:pic>
        <p:nvPicPr>
          <p:cNvPr id="8" name="Picture 7"/>
          <p:cNvPicPr>
            <a:picLocks noChangeAspect="1"/>
          </p:cNvPicPr>
          <p:nvPr/>
        </p:nvPicPr>
        <p:blipFill>
          <a:blip r:embed="rId6"/>
          <a:stretch>
            <a:fillRect/>
          </a:stretch>
        </p:blipFill>
        <p:spPr>
          <a:xfrm>
            <a:off x="5861789" y="483143"/>
            <a:ext cx="1143099" cy="175275"/>
          </a:xfrm>
          <a:prstGeom prst="rect">
            <a:avLst/>
          </a:prstGeom>
        </p:spPr>
      </p:pic>
      <p:pic>
        <p:nvPicPr>
          <p:cNvPr id="9" name="Picture 8"/>
          <p:cNvPicPr>
            <a:picLocks noChangeAspect="1"/>
          </p:cNvPicPr>
          <p:nvPr/>
        </p:nvPicPr>
        <p:blipFill>
          <a:blip r:embed="rId7"/>
          <a:stretch>
            <a:fillRect/>
          </a:stretch>
        </p:blipFill>
        <p:spPr>
          <a:xfrm>
            <a:off x="0" y="0"/>
            <a:ext cx="5727940" cy="2165597"/>
          </a:xfrm>
          <a:prstGeom prst="rect">
            <a:avLst/>
          </a:prstGeom>
        </p:spPr>
      </p:pic>
      <p:pic>
        <p:nvPicPr>
          <p:cNvPr id="10" name="Picture 9"/>
          <p:cNvPicPr>
            <a:picLocks noChangeAspect="1"/>
          </p:cNvPicPr>
          <p:nvPr/>
        </p:nvPicPr>
        <p:blipFill>
          <a:blip r:embed="rId8"/>
          <a:stretch>
            <a:fillRect/>
          </a:stretch>
        </p:blipFill>
        <p:spPr>
          <a:xfrm>
            <a:off x="5891519" y="4926282"/>
            <a:ext cx="1021168" cy="144793"/>
          </a:xfrm>
          <a:prstGeom prst="rect">
            <a:avLst/>
          </a:prstGeom>
        </p:spPr>
      </p:pic>
      <p:pic>
        <p:nvPicPr>
          <p:cNvPr id="11" name="Picture 10"/>
          <p:cNvPicPr>
            <a:picLocks noChangeAspect="1"/>
          </p:cNvPicPr>
          <p:nvPr/>
        </p:nvPicPr>
        <p:blipFill>
          <a:blip r:embed="rId9"/>
          <a:stretch>
            <a:fillRect/>
          </a:stretch>
        </p:blipFill>
        <p:spPr>
          <a:xfrm>
            <a:off x="46000" y="4395762"/>
            <a:ext cx="5520369" cy="2166064"/>
          </a:xfrm>
          <a:prstGeom prst="rect">
            <a:avLst/>
          </a:prstGeom>
        </p:spPr>
      </p:pic>
      <p:pic>
        <p:nvPicPr>
          <p:cNvPr id="12" name="Picture 11"/>
          <p:cNvPicPr>
            <a:picLocks noChangeAspect="1"/>
          </p:cNvPicPr>
          <p:nvPr/>
        </p:nvPicPr>
        <p:blipFill>
          <a:blip r:embed="rId10"/>
          <a:stretch>
            <a:fillRect/>
          </a:stretch>
        </p:blipFill>
        <p:spPr>
          <a:xfrm>
            <a:off x="5850101" y="4488547"/>
            <a:ext cx="1577477" cy="373412"/>
          </a:xfrm>
          <a:prstGeom prst="rect">
            <a:avLst/>
          </a:prstGeom>
        </p:spPr>
      </p:pic>
      <p:sp>
        <p:nvSpPr>
          <p:cNvPr id="13" name="TextBox 12"/>
          <p:cNvSpPr txBox="1"/>
          <p:nvPr/>
        </p:nvSpPr>
        <p:spPr>
          <a:xfrm>
            <a:off x="8367623" y="1961072"/>
            <a:ext cx="879894" cy="369332"/>
          </a:xfrm>
          <a:prstGeom prst="rect">
            <a:avLst/>
          </a:prstGeom>
          <a:noFill/>
        </p:spPr>
        <p:txBody>
          <a:bodyPr wrap="square" rtlCol="0">
            <a:spAutoFit/>
          </a:bodyPr>
          <a:lstStyle/>
          <a:p>
            <a:r>
              <a:rPr lang="en-US" dirty="0" smtClean="0"/>
              <a:t>Ward + </a:t>
            </a:r>
            <a:endParaRPr lang="en-US" dirty="0"/>
          </a:p>
        </p:txBody>
      </p:sp>
      <p:sp>
        <p:nvSpPr>
          <p:cNvPr id="14" name="Left Brace 13"/>
          <p:cNvSpPr/>
          <p:nvPr/>
        </p:nvSpPr>
        <p:spPr>
          <a:xfrm>
            <a:off x="9224565" y="1063565"/>
            <a:ext cx="488830" cy="21968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9785229" y="898132"/>
            <a:ext cx="1337095" cy="369332"/>
          </a:xfrm>
          <a:prstGeom prst="rect">
            <a:avLst/>
          </a:prstGeom>
          <a:noFill/>
        </p:spPr>
        <p:txBody>
          <a:bodyPr wrap="square" rtlCol="0">
            <a:spAutoFit/>
          </a:bodyPr>
          <a:lstStyle/>
          <a:p>
            <a:r>
              <a:rPr lang="en-US" dirty="0" smtClean="0"/>
              <a:t>Euclidean</a:t>
            </a:r>
            <a:endParaRPr lang="en-US" dirty="0"/>
          </a:p>
        </p:txBody>
      </p:sp>
      <p:sp>
        <p:nvSpPr>
          <p:cNvPr id="16" name="TextBox 15"/>
          <p:cNvSpPr txBox="1"/>
          <p:nvPr/>
        </p:nvSpPr>
        <p:spPr>
          <a:xfrm>
            <a:off x="9804552" y="1961072"/>
            <a:ext cx="2306935" cy="369332"/>
          </a:xfrm>
          <a:prstGeom prst="rect">
            <a:avLst/>
          </a:prstGeom>
          <a:noFill/>
        </p:spPr>
        <p:txBody>
          <a:bodyPr wrap="square" rtlCol="0">
            <a:spAutoFit/>
          </a:bodyPr>
          <a:lstStyle/>
          <a:p>
            <a:r>
              <a:rPr lang="en-US" dirty="0" smtClean="0"/>
              <a:t>Cityblock( Mahanttan)</a:t>
            </a:r>
            <a:endParaRPr lang="en-US" dirty="0"/>
          </a:p>
        </p:txBody>
      </p:sp>
      <p:sp>
        <p:nvSpPr>
          <p:cNvPr id="17" name="TextBox 16"/>
          <p:cNvSpPr txBox="1"/>
          <p:nvPr/>
        </p:nvSpPr>
        <p:spPr>
          <a:xfrm>
            <a:off x="9804552" y="3024012"/>
            <a:ext cx="2306935" cy="369332"/>
          </a:xfrm>
          <a:prstGeom prst="rect">
            <a:avLst/>
          </a:prstGeom>
          <a:noFill/>
        </p:spPr>
        <p:txBody>
          <a:bodyPr wrap="square" rtlCol="0">
            <a:spAutoFit/>
          </a:bodyPr>
          <a:lstStyle/>
          <a:p>
            <a:r>
              <a:rPr lang="en-US" dirty="0" smtClean="0"/>
              <a:t>Hamming</a:t>
            </a:r>
            <a:endParaRPr lang="en-US" dirty="0"/>
          </a:p>
        </p:txBody>
      </p:sp>
      <p:pic>
        <p:nvPicPr>
          <p:cNvPr id="18" name="Picture 17"/>
          <p:cNvPicPr>
            <a:picLocks noChangeAspect="1"/>
          </p:cNvPicPr>
          <p:nvPr/>
        </p:nvPicPr>
        <p:blipFill>
          <a:blip r:embed="rId6"/>
          <a:stretch>
            <a:fillRect/>
          </a:stretch>
        </p:blipFill>
        <p:spPr>
          <a:xfrm>
            <a:off x="9882226" y="1179826"/>
            <a:ext cx="1143099" cy="175275"/>
          </a:xfrm>
          <a:prstGeom prst="rect">
            <a:avLst/>
          </a:prstGeom>
        </p:spPr>
      </p:pic>
      <p:pic>
        <p:nvPicPr>
          <p:cNvPr id="19" name="Picture 18"/>
          <p:cNvPicPr>
            <a:picLocks noChangeAspect="1"/>
          </p:cNvPicPr>
          <p:nvPr/>
        </p:nvPicPr>
        <p:blipFill>
          <a:blip r:embed="rId3"/>
          <a:stretch>
            <a:fillRect/>
          </a:stretch>
        </p:blipFill>
        <p:spPr>
          <a:xfrm>
            <a:off x="9876388" y="2302949"/>
            <a:ext cx="1143099" cy="152413"/>
          </a:xfrm>
          <a:prstGeom prst="rect">
            <a:avLst/>
          </a:prstGeom>
        </p:spPr>
      </p:pic>
      <p:pic>
        <p:nvPicPr>
          <p:cNvPr id="20" name="Picture 19"/>
          <p:cNvPicPr>
            <a:picLocks noChangeAspect="1"/>
          </p:cNvPicPr>
          <p:nvPr/>
        </p:nvPicPr>
        <p:blipFill>
          <a:blip r:embed="rId8"/>
          <a:stretch>
            <a:fillRect/>
          </a:stretch>
        </p:blipFill>
        <p:spPr>
          <a:xfrm>
            <a:off x="9937353" y="3381648"/>
            <a:ext cx="1021168" cy="144793"/>
          </a:xfrm>
          <a:prstGeom prst="rect">
            <a:avLst/>
          </a:prstGeom>
        </p:spPr>
      </p:pic>
    </p:spTree>
    <p:extLst>
      <p:ext uri="{BB962C8B-B14F-4D97-AF65-F5344CB8AC3E}">
        <p14:creationId xmlns:p14="http://schemas.microsoft.com/office/powerpoint/2010/main" val="1679682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339002" y="780092"/>
            <a:ext cx="1089754" cy="190517"/>
          </a:xfrm>
          <a:prstGeom prst="rect">
            <a:avLst/>
          </a:prstGeom>
        </p:spPr>
      </p:pic>
      <p:pic>
        <p:nvPicPr>
          <p:cNvPr id="5" name="Picture 4"/>
          <p:cNvPicPr>
            <a:picLocks noChangeAspect="1"/>
          </p:cNvPicPr>
          <p:nvPr/>
        </p:nvPicPr>
        <p:blipFill>
          <a:blip r:embed="rId3"/>
          <a:stretch>
            <a:fillRect/>
          </a:stretch>
        </p:blipFill>
        <p:spPr>
          <a:xfrm>
            <a:off x="6339002" y="315232"/>
            <a:ext cx="1562235" cy="419136"/>
          </a:xfrm>
          <a:prstGeom prst="rect">
            <a:avLst/>
          </a:prstGeom>
        </p:spPr>
      </p:pic>
      <p:pic>
        <p:nvPicPr>
          <p:cNvPr id="6" name="Picture 5"/>
          <p:cNvPicPr>
            <a:picLocks noChangeAspect="1"/>
          </p:cNvPicPr>
          <p:nvPr/>
        </p:nvPicPr>
        <p:blipFill>
          <a:blip r:embed="rId4"/>
          <a:stretch>
            <a:fillRect/>
          </a:stretch>
        </p:blipFill>
        <p:spPr>
          <a:xfrm>
            <a:off x="0" y="63219"/>
            <a:ext cx="5348377" cy="2000538"/>
          </a:xfrm>
          <a:prstGeom prst="rect">
            <a:avLst/>
          </a:prstGeom>
        </p:spPr>
      </p:pic>
      <p:pic>
        <p:nvPicPr>
          <p:cNvPr id="7" name="Picture 6"/>
          <p:cNvPicPr>
            <a:picLocks noChangeAspect="1"/>
          </p:cNvPicPr>
          <p:nvPr/>
        </p:nvPicPr>
        <p:blipFill>
          <a:blip r:embed="rId5"/>
          <a:stretch>
            <a:fillRect/>
          </a:stretch>
        </p:blipFill>
        <p:spPr>
          <a:xfrm>
            <a:off x="6225640" y="2584037"/>
            <a:ext cx="1005927" cy="137172"/>
          </a:xfrm>
          <a:prstGeom prst="rect">
            <a:avLst/>
          </a:prstGeom>
        </p:spPr>
      </p:pic>
      <p:pic>
        <p:nvPicPr>
          <p:cNvPr id="8" name="Picture 7"/>
          <p:cNvPicPr>
            <a:picLocks noChangeAspect="1"/>
          </p:cNvPicPr>
          <p:nvPr/>
        </p:nvPicPr>
        <p:blipFill>
          <a:blip r:embed="rId6"/>
          <a:stretch>
            <a:fillRect/>
          </a:stretch>
        </p:blipFill>
        <p:spPr>
          <a:xfrm>
            <a:off x="0" y="2077390"/>
            <a:ext cx="5220393" cy="1954747"/>
          </a:xfrm>
          <a:prstGeom prst="rect">
            <a:avLst/>
          </a:prstGeom>
        </p:spPr>
      </p:pic>
      <p:pic>
        <p:nvPicPr>
          <p:cNvPr id="9" name="Picture 8"/>
          <p:cNvPicPr>
            <a:picLocks noChangeAspect="1"/>
          </p:cNvPicPr>
          <p:nvPr/>
        </p:nvPicPr>
        <p:blipFill>
          <a:blip r:embed="rId7"/>
          <a:stretch>
            <a:fillRect/>
          </a:stretch>
        </p:blipFill>
        <p:spPr>
          <a:xfrm>
            <a:off x="6201830" y="2164901"/>
            <a:ext cx="1699407" cy="373412"/>
          </a:xfrm>
          <a:prstGeom prst="rect">
            <a:avLst/>
          </a:prstGeom>
        </p:spPr>
      </p:pic>
      <p:pic>
        <p:nvPicPr>
          <p:cNvPr id="10" name="Picture 9"/>
          <p:cNvPicPr>
            <a:picLocks noChangeAspect="1"/>
          </p:cNvPicPr>
          <p:nvPr/>
        </p:nvPicPr>
        <p:blipFill>
          <a:blip r:embed="rId8"/>
          <a:stretch>
            <a:fillRect/>
          </a:stretch>
        </p:blipFill>
        <p:spPr>
          <a:xfrm>
            <a:off x="6225640" y="4911299"/>
            <a:ext cx="1112616" cy="152413"/>
          </a:xfrm>
          <a:prstGeom prst="rect">
            <a:avLst/>
          </a:prstGeom>
        </p:spPr>
      </p:pic>
      <p:pic>
        <p:nvPicPr>
          <p:cNvPr id="11" name="Picture 10"/>
          <p:cNvPicPr>
            <a:picLocks noChangeAspect="1"/>
          </p:cNvPicPr>
          <p:nvPr/>
        </p:nvPicPr>
        <p:blipFill>
          <a:blip r:embed="rId9"/>
          <a:stretch>
            <a:fillRect/>
          </a:stretch>
        </p:blipFill>
        <p:spPr>
          <a:xfrm>
            <a:off x="0" y="4173203"/>
            <a:ext cx="5253586" cy="1985333"/>
          </a:xfrm>
          <a:prstGeom prst="rect">
            <a:avLst/>
          </a:prstGeom>
        </p:spPr>
      </p:pic>
      <p:pic>
        <p:nvPicPr>
          <p:cNvPr id="12" name="Picture 11"/>
          <p:cNvPicPr>
            <a:picLocks noChangeAspect="1"/>
          </p:cNvPicPr>
          <p:nvPr/>
        </p:nvPicPr>
        <p:blipFill>
          <a:blip r:embed="rId10"/>
          <a:stretch>
            <a:fillRect/>
          </a:stretch>
        </p:blipFill>
        <p:spPr>
          <a:xfrm>
            <a:off x="6201830" y="4354991"/>
            <a:ext cx="1661304" cy="373412"/>
          </a:xfrm>
          <a:prstGeom prst="rect">
            <a:avLst/>
          </a:prstGeom>
        </p:spPr>
      </p:pic>
      <p:sp>
        <p:nvSpPr>
          <p:cNvPr id="13" name="TextBox 12"/>
          <p:cNvSpPr txBox="1"/>
          <p:nvPr/>
        </p:nvSpPr>
        <p:spPr>
          <a:xfrm>
            <a:off x="8367623" y="1961072"/>
            <a:ext cx="879894" cy="369332"/>
          </a:xfrm>
          <a:prstGeom prst="rect">
            <a:avLst/>
          </a:prstGeom>
          <a:noFill/>
        </p:spPr>
        <p:txBody>
          <a:bodyPr wrap="square" rtlCol="0">
            <a:spAutoFit/>
          </a:bodyPr>
          <a:lstStyle/>
          <a:p>
            <a:r>
              <a:rPr lang="en-US" dirty="0" smtClean="0"/>
              <a:t>single+ </a:t>
            </a:r>
            <a:endParaRPr lang="en-US" dirty="0"/>
          </a:p>
        </p:txBody>
      </p:sp>
      <p:sp>
        <p:nvSpPr>
          <p:cNvPr id="14" name="Left Brace 13"/>
          <p:cNvSpPr/>
          <p:nvPr/>
        </p:nvSpPr>
        <p:spPr>
          <a:xfrm>
            <a:off x="9224565" y="1063565"/>
            <a:ext cx="488830" cy="21968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9785229" y="898132"/>
            <a:ext cx="1337095" cy="369332"/>
          </a:xfrm>
          <a:prstGeom prst="rect">
            <a:avLst/>
          </a:prstGeom>
          <a:noFill/>
        </p:spPr>
        <p:txBody>
          <a:bodyPr wrap="square" rtlCol="0">
            <a:spAutoFit/>
          </a:bodyPr>
          <a:lstStyle/>
          <a:p>
            <a:r>
              <a:rPr lang="en-US" dirty="0" smtClean="0"/>
              <a:t>Euclidean</a:t>
            </a:r>
            <a:endParaRPr lang="en-US" dirty="0"/>
          </a:p>
        </p:txBody>
      </p:sp>
      <p:sp>
        <p:nvSpPr>
          <p:cNvPr id="16" name="TextBox 15"/>
          <p:cNvSpPr txBox="1"/>
          <p:nvPr/>
        </p:nvSpPr>
        <p:spPr>
          <a:xfrm>
            <a:off x="9804552" y="1961072"/>
            <a:ext cx="2306935" cy="369332"/>
          </a:xfrm>
          <a:prstGeom prst="rect">
            <a:avLst/>
          </a:prstGeom>
          <a:noFill/>
        </p:spPr>
        <p:txBody>
          <a:bodyPr wrap="square" rtlCol="0">
            <a:spAutoFit/>
          </a:bodyPr>
          <a:lstStyle/>
          <a:p>
            <a:r>
              <a:rPr lang="en-US" dirty="0" smtClean="0"/>
              <a:t>Cityblock( Mahanttan)</a:t>
            </a:r>
            <a:endParaRPr lang="en-US" dirty="0"/>
          </a:p>
        </p:txBody>
      </p:sp>
      <p:sp>
        <p:nvSpPr>
          <p:cNvPr id="17" name="TextBox 16"/>
          <p:cNvSpPr txBox="1"/>
          <p:nvPr/>
        </p:nvSpPr>
        <p:spPr>
          <a:xfrm>
            <a:off x="9804552" y="3024012"/>
            <a:ext cx="2306935" cy="369332"/>
          </a:xfrm>
          <a:prstGeom prst="rect">
            <a:avLst/>
          </a:prstGeom>
          <a:noFill/>
        </p:spPr>
        <p:txBody>
          <a:bodyPr wrap="square" rtlCol="0">
            <a:spAutoFit/>
          </a:bodyPr>
          <a:lstStyle/>
          <a:p>
            <a:r>
              <a:rPr lang="en-US" dirty="0" smtClean="0"/>
              <a:t>Hamming</a:t>
            </a:r>
            <a:endParaRPr lang="en-US" dirty="0"/>
          </a:p>
        </p:txBody>
      </p:sp>
      <p:pic>
        <p:nvPicPr>
          <p:cNvPr id="21" name="Picture 20"/>
          <p:cNvPicPr>
            <a:picLocks noChangeAspect="1"/>
          </p:cNvPicPr>
          <p:nvPr/>
        </p:nvPicPr>
        <p:blipFill>
          <a:blip r:embed="rId2"/>
          <a:stretch>
            <a:fillRect/>
          </a:stretch>
        </p:blipFill>
        <p:spPr>
          <a:xfrm>
            <a:off x="9868265" y="1201905"/>
            <a:ext cx="1089754" cy="190517"/>
          </a:xfrm>
          <a:prstGeom prst="rect">
            <a:avLst/>
          </a:prstGeom>
        </p:spPr>
      </p:pic>
      <p:pic>
        <p:nvPicPr>
          <p:cNvPr id="22" name="Picture 21"/>
          <p:cNvPicPr>
            <a:picLocks noChangeAspect="1"/>
          </p:cNvPicPr>
          <p:nvPr/>
        </p:nvPicPr>
        <p:blipFill>
          <a:blip r:embed="rId5"/>
          <a:stretch>
            <a:fillRect/>
          </a:stretch>
        </p:blipFill>
        <p:spPr>
          <a:xfrm>
            <a:off x="9868265" y="2259781"/>
            <a:ext cx="1005927" cy="137172"/>
          </a:xfrm>
          <a:prstGeom prst="rect">
            <a:avLst/>
          </a:prstGeom>
        </p:spPr>
      </p:pic>
      <p:pic>
        <p:nvPicPr>
          <p:cNvPr id="23" name="Picture 22"/>
          <p:cNvPicPr>
            <a:picLocks noChangeAspect="1"/>
          </p:cNvPicPr>
          <p:nvPr/>
        </p:nvPicPr>
        <p:blipFill>
          <a:blip r:embed="rId8"/>
          <a:stretch>
            <a:fillRect/>
          </a:stretch>
        </p:blipFill>
        <p:spPr>
          <a:xfrm>
            <a:off x="9868265" y="3393344"/>
            <a:ext cx="1112616" cy="152413"/>
          </a:xfrm>
          <a:prstGeom prst="rect">
            <a:avLst/>
          </a:prstGeom>
        </p:spPr>
      </p:pic>
      <p:sp>
        <p:nvSpPr>
          <p:cNvPr id="24" name="TextBox 23"/>
          <p:cNvSpPr txBox="1"/>
          <p:nvPr/>
        </p:nvSpPr>
        <p:spPr>
          <a:xfrm>
            <a:off x="8229224" y="2272194"/>
            <a:ext cx="1529750" cy="523220"/>
          </a:xfrm>
          <a:prstGeom prst="rect">
            <a:avLst/>
          </a:prstGeom>
          <a:noFill/>
        </p:spPr>
        <p:txBody>
          <a:bodyPr wrap="square" rtlCol="0">
            <a:spAutoFit/>
          </a:bodyPr>
          <a:lstStyle/>
          <a:p>
            <a:r>
              <a:rPr lang="en-US" sz="1400" dirty="0" smtClean="0">
                <a:solidFill>
                  <a:srgbClr val="FF0000"/>
                </a:solidFill>
              </a:rPr>
              <a:t>Slightly better than ‘ward’</a:t>
            </a:r>
            <a:endParaRPr lang="en-US" sz="1400" dirty="0">
              <a:solidFill>
                <a:srgbClr val="FF0000"/>
              </a:solidFill>
            </a:endParaRPr>
          </a:p>
        </p:txBody>
      </p:sp>
    </p:spTree>
    <p:extLst>
      <p:ext uri="{BB962C8B-B14F-4D97-AF65-F5344CB8AC3E}">
        <p14:creationId xmlns:p14="http://schemas.microsoft.com/office/powerpoint/2010/main" val="2160801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381411" y="964531"/>
            <a:ext cx="1165961" cy="152413"/>
          </a:xfrm>
          <a:prstGeom prst="rect">
            <a:avLst/>
          </a:prstGeom>
        </p:spPr>
      </p:pic>
      <p:pic>
        <p:nvPicPr>
          <p:cNvPr id="5" name="Picture 4"/>
          <p:cNvPicPr>
            <a:picLocks noChangeAspect="1"/>
          </p:cNvPicPr>
          <p:nvPr/>
        </p:nvPicPr>
        <p:blipFill>
          <a:blip r:embed="rId3"/>
          <a:stretch>
            <a:fillRect/>
          </a:stretch>
        </p:blipFill>
        <p:spPr>
          <a:xfrm>
            <a:off x="-71977" y="0"/>
            <a:ext cx="6068076" cy="2233888"/>
          </a:xfrm>
          <a:prstGeom prst="rect">
            <a:avLst/>
          </a:prstGeom>
        </p:spPr>
      </p:pic>
      <p:pic>
        <p:nvPicPr>
          <p:cNvPr id="6" name="Picture 5"/>
          <p:cNvPicPr>
            <a:picLocks noChangeAspect="1"/>
          </p:cNvPicPr>
          <p:nvPr/>
        </p:nvPicPr>
        <p:blipFill>
          <a:blip r:embed="rId4"/>
          <a:stretch>
            <a:fillRect/>
          </a:stretch>
        </p:blipFill>
        <p:spPr>
          <a:xfrm>
            <a:off x="6327402" y="499164"/>
            <a:ext cx="1676545" cy="396274"/>
          </a:xfrm>
          <a:prstGeom prst="rect">
            <a:avLst/>
          </a:prstGeom>
        </p:spPr>
      </p:pic>
      <p:pic>
        <p:nvPicPr>
          <p:cNvPr id="7" name="Picture 6"/>
          <p:cNvPicPr>
            <a:picLocks noChangeAspect="1"/>
          </p:cNvPicPr>
          <p:nvPr/>
        </p:nvPicPr>
        <p:blipFill>
          <a:blip r:embed="rId5"/>
          <a:stretch>
            <a:fillRect/>
          </a:stretch>
        </p:blipFill>
        <p:spPr>
          <a:xfrm>
            <a:off x="6404273" y="3176186"/>
            <a:ext cx="1143099" cy="160034"/>
          </a:xfrm>
          <a:prstGeom prst="rect">
            <a:avLst/>
          </a:prstGeom>
        </p:spPr>
      </p:pic>
      <p:pic>
        <p:nvPicPr>
          <p:cNvPr id="8" name="Picture 7"/>
          <p:cNvPicPr>
            <a:picLocks noChangeAspect="1"/>
          </p:cNvPicPr>
          <p:nvPr/>
        </p:nvPicPr>
        <p:blipFill>
          <a:blip r:embed="rId6"/>
          <a:stretch>
            <a:fillRect/>
          </a:stretch>
        </p:blipFill>
        <p:spPr>
          <a:xfrm>
            <a:off x="208043" y="2233888"/>
            <a:ext cx="5788056" cy="2204664"/>
          </a:xfrm>
          <a:prstGeom prst="rect">
            <a:avLst/>
          </a:prstGeom>
        </p:spPr>
      </p:pic>
      <p:pic>
        <p:nvPicPr>
          <p:cNvPr id="9" name="Picture 8"/>
          <p:cNvPicPr>
            <a:picLocks noChangeAspect="1"/>
          </p:cNvPicPr>
          <p:nvPr/>
        </p:nvPicPr>
        <p:blipFill>
          <a:blip r:embed="rId7"/>
          <a:stretch>
            <a:fillRect/>
          </a:stretch>
        </p:blipFill>
        <p:spPr>
          <a:xfrm>
            <a:off x="6323591" y="2705586"/>
            <a:ext cx="1684166" cy="388654"/>
          </a:xfrm>
          <a:prstGeom prst="rect">
            <a:avLst/>
          </a:prstGeom>
        </p:spPr>
      </p:pic>
      <p:pic>
        <p:nvPicPr>
          <p:cNvPr id="10" name="Picture 9"/>
          <p:cNvPicPr>
            <a:picLocks noChangeAspect="1"/>
          </p:cNvPicPr>
          <p:nvPr/>
        </p:nvPicPr>
        <p:blipFill>
          <a:blip r:embed="rId8"/>
          <a:stretch>
            <a:fillRect/>
          </a:stretch>
        </p:blipFill>
        <p:spPr>
          <a:xfrm>
            <a:off x="6381411" y="5394520"/>
            <a:ext cx="1028789" cy="198137"/>
          </a:xfrm>
          <a:prstGeom prst="rect">
            <a:avLst/>
          </a:prstGeom>
        </p:spPr>
      </p:pic>
      <p:pic>
        <p:nvPicPr>
          <p:cNvPr id="11" name="Picture 10"/>
          <p:cNvPicPr>
            <a:picLocks noChangeAspect="1"/>
          </p:cNvPicPr>
          <p:nvPr/>
        </p:nvPicPr>
        <p:blipFill>
          <a:blip r:embed="rId9"/>
          <a:stretch>
            <a:fillRect/>
          </a:stretch>
        </p:blipFill>
        <p:spPr>
          <a:xfrm>
            <a:off x="260603" y="4471720"/>
            <a:ext cx="5735496" cy="2142019"/>
          </a:xfrm>
          <a:prstGeom prst="rect">
            <a:avLst/>
          </a:prstGeom>
        </p:spPr>
      </p:pic>
      <p:pic>
        <p:nvPicPr>
          <p:cNvPr id="12" name="Picture 11"/>
          <p:cNvPicPr>
            <a:picLocks noChangeAspect="1"/>
          </p:cNvPicPr>
          <p:nvPr/>
        </p:nvPicPr>
        <p:blipFill>
          <a:blip r:embed="rId10"/>
          <a:stretch>
            <a:fillRect/>
          </a:stretch>
        </p:blipFill>
        <p:spPr>
          <a:xfrm>
            <a:off x="6357884" y="4904388"/>
            <a:ext cx="1615580" cy="419136"/>
          </a:xfrm>
          <a:prstGeom prst="rect">
            <a:avLst/>
          </a:prstGeom>
        </p:spPr>
      </p:pic>
      <p:sp>
        <p:nvSpPr>
          <p:cNvPr id="13" name="TextBox 12"/>
          <p:cNvSpPr txBox="1"/>
          <p:nvPr/>
        </p:nvSpPr>
        <p:spPr>
          <a:xfrm>
            <a:off x="8062823" y="1961072"/>
            <a:ext cx="1184694" cy="369332"/>
          </a:xfrm>
          <a:prstGeom prst="rect">
            <a:avLst/>
          </a:prstGeom>
          <a:noFill/>
        </p:spPr>
        <p:txBody>
          <a:bodyPr wrap="square" rtlCol="0">
            <a:spAutoFit/>
          </a:bodyPr>
          <a:lstStyle/>
          <a:p>
            <a:r>
              <a:rPr lang="en-US" dirty="0" smtClean="0"/>
              <a:t>median+ </a:t>
            </a:r>
            <a:endParaRPr lang="en-US" dirty="0"/>
          </a:p>
        </p:txBody>
      </p:sp>
      <p:sp>
        <p:nvSpPr>
          <p:cNvPr id="14" name="Left Brace 13"/>
          <p:cNvSpPr/>
          <p:nvPr/>
        </p:nvSpPr>
        <p:spPr>
          <a:xfrm>
            <a:off x="9224565" y="1063565"/>
            <a:ext cx="488830" cy="21968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9785229" y="898132"/>
            <a:ext cx="1337095" cy="369332"/>
          </a:xfrm>
          <a:prstGeom prst="rect">
            <a:avLst/>
          </a:prstGeom>
          <a:noFill/>
        </p:spPr>
        <p:txBody>
          <a:bodyPr wrap="square" rtlCol="0">
            <a:spAutoFit/>
          </a:bodyPr>
          <a:lstStyle/>
          <a:p>
            <a:r>
              <a:rPr lang="en-US" dirty="0" smtClean="0"/>
              <a:t>Euclidean</a:t>
            </a:r>
            <a:endParaRPr lang="en-US" dirty="0"/>
          </a:p>
        </p:txBody>
      </p:sp>
      <p:sp>
        <p:nvSpPr>
          <p:cNvPr id="16" name="TextBox 15"/>
          <p:cNvSpPr txBox="1"/>
          <p:nvPr/>
        </p:nvSpPr>
        <p:spPr>
          <a:xfrm>
            <a:off x="9804552" y="1961072"/>
            <a:ext cx="2306935" cy="369332"/>
          </a:xfrm>
          <a:prstGeom prst="rect">
            <a:avLst/>
          </a:prstGeom>
          <a:noFill/>
        </p:spPr>
        <p:txBody>
          <a:bodyPr wrap="square" rtlCol="0">
            <a:spAutoFit/>
          </a:bodyPr>
          <a:lstStyle/>
          <a:p>
            <a:r>
              <a:rPr lang="en-US" dirty="0" smtClean="0"/>
              <a:t>Cityblock( Mahanttan)</a:t>
            </a:r>
            <a:endParaRPr lang="en-US" dirty="0"/>
          </a:p>
        </p:txBody>
      </p:sp>
      <p:sp>
        <p:nvSpPr>
          <p:cNvPr id="17" name="TextBox 16"/>
          <p:cNvSpPr txBox="1"/>
          <p:nvPr/>
        </p:nvSpPr>
        <p:spPr>
          <a:xfrm>
            <a:off x="9804552" y="3024012"/>
            <a:ext cx="2306935" cy="369332"/>
          </a:xfrm>
          <a:prstGeom prst="rect">
            <a:avLst/>
          </a:prstGeom>
          <a:noFill/>
        </p:spPr>
        <p:txBody>
          <a:bodyPr wrap="square" rtlCol="0">
            <a:spAutoFit/>
          </a:bodyPr>
          <a:lstStyle/>
          <a:p>
            <a:r>
              <a:rPr lang="en-US" dirty="0" smtClean="0"/>
              <a:t>Hamming</a:t>
            </a:r>
            <a:endParaRPr lang="en-US" dirty="0"/>
          </a:p>
        </p:txBody>
      </p:sp>
      <p:pic>
        <p:nvPicPr>
          <p:cNvPr id="22" name="Picture 21"/>
          <p:cNvPicPr>
            <a:picLocks noChangeAspect="1"/>
          </p:cNvPicPr>
          <p:nvPr/>
        </p:nvPicPr>
        <p:blipFill>
          <a:blip r:embed="rId2"/>
          <a:stretch>
            <a:fillRect/>
          </a:stretch>
        </p:blipFill>
        <p:spPr>
          <a:xfrm>
            <a:off x="9841592" y="1224532"/>
            <a:ext cx="1165961" cy="152413"/>
          </a:xfrm>
          <a:prstGeom prst="rect">
            <a:avLst/>
          </a:prstGeom>
        </p:spPr>
      </p:pic>
      <p:pic>
        <p:nvPicPr>
          <p:cNvPr id="23" name="Picture 22"/>
          <p:cNvPicPr>
            <a:picLocks noChangeAspect="1"/>
          </p:cNvPicPr>
          <p:nvPr/>
        </p:nvPicPr>
        <p:blipFill>
          <a:blip r:embed="rId5"/>
          <a:stretch>
            <a:fillRect/>
          </a:stretch>
        </p:blipFill>
        <p:spPr>
          <a:xfrm>
            <a:off x="9853022" y="2305696"/>
            <a:ext cx="1143099" cy="160034"/>
          </a:xfrm>
          <a:prstGeom prst="rect">
            <a:avLst/>
          </a:prstGeom>
        </p:spPr>
      </p:pic>
      <p:pic>
        <p:nvPicPr>
          <p:cNvPr id="24" name="Picture 23"/>
          <p:cNvPicPr>
            <a:picLocks noChangeAspect="1"/>
          </p:cNvPicPr>
          <p:nvPr/>
        </p:nvPicPr>
        <p:blipFill>
          <a:blip r:embed="rId8"/>
          <a:stretch>
            <a:fillRect/>
          </a:stretch>
        </p:blipFill>
        <p:spPr>
          <a:xfrm>
            <a:off x="9910176" y="3373080"/>
            <a:ext cx="1028789" cy="198137"/>
          </a:xfrm>
          <a:prstGeom prst="rect">
            <a:avLst/>
          </a:prstGeom>
        </p:spPr>
      </p:pic>
    </p:spTree>
    <p:extLst>
      <p:ext uri="{BB962C8B-B14F-4D97-AF65-F5344CB8AC3E}">
        <p14:creationId xmlns:p14="http://schemas.microsoft.com/office/powerpoint/2010/main" val="380001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310177" y="950839"/>
            <a:ext cx="1066892" cy="160034"/>
          </a:xfrm>
          <a:prstGeom prst="rect">
            <a:avLst/>
          </a:prstGeom>
        </p:spPr>
      </p:pic>
      <p:pic>
        <p:nvPicPr>
          <p:cNvPr id="5" name="Picture 4"/>
          <p:cNvPicPr>
            <a:picLocks noChangeAspect="1"/>
          </p:cNvPicPr>
          <p:nvPr/>
        </p:nvPicPr>
        <p:blipFill>
          <a:blip r:embed="rId3"/>
          <a:stretch>
            <a:fillRect/>
          </a:stretch>
        </p:blipFill>
        <p:spPr>
          <a:xfrm>
            <a:off x="82731" y="84140"/>
            <a:ext cx="5328908" cy="1978467"/>
          </a:xfrm>
          <a:prstGeom prst="rect">
            <a:avLst/>
          </a:prstGeom>
        </p:spPr>
      </p:pic>
      <p:pic>
        <p:nvPicPr>
          <p:cNvPr id="6" name="Picture 5"/>
          <p:cNvPicPr>
            <a:picLocks noChangeAspect="1"/>
          </p:cNvPicPr>
          <p:nvPr/>
        </p:nvPicPr>
        <p:blipFill>
          <a:blip r:embed="rId4"/>
          <a:stretch>
            <a:fillRect/>
          </a:stretch>
        </p:blipFill>
        <p:spPr>
          <a:xfrm>
            <a:off x="6310177" y="418793"/>
            <a:ext cx="1661304" cy="441998"/>
          </a:xfrm>
          <a:prstGeom prst="rect">
            <a:avLst/>
          </a:prstGeom>
        </p:spPr>
      </p:pic>
      <p:pic>
        <p:nvPicPr>
          <p:cNvPr id="7" name="Picture 6"/>
          <p:cNvPicPr>
            <a:picLocks noChangeAspect="1"/>
          </p:cNvPicPr>
          <p:nvPr/>
        </p:nvPicPr>
        <p:blipFill>
          <a:blip r:embed="rId5"/>
          <a:stretch>
            <a:fillRect/>
          </a:stretch>
        </p:blipFill>
        <p:spPr>
          <a:xfrm>
            <a:off x="6272074" y="3068610"/>
            <a:ext cx="937341" cy="129551"/>
          </a:xfrm>
          <a:prstGeom prst="rect">
            <a:avLst/>
          </a:prstGeom>
        </p:spPr>
      </p:pic>
      <p:pic>
        <p:nvPicPr>
          <p:cNvPr id="8" name="Picture 7"/>
          <p:cNvPicPr>
            <a:picLocks noChangeAspect="1"/>
          </p:cNvPicPr>
          <p:nvPr/>
        </p:nvPicPr>
        <p:blipFill>
          <a:blip r:embed="rId6"/>
          <a:stretch>
            <a:fillRect/>
          </a:stretch>
        </p:blipFill>
        <p:spPr>
          <a:xfrm>
            <a:off x="82731" y="2154339"/>
            <a:ext cx="5426674" cy="2087645"/>
          </a:xfrm>
          <a:prstGeom prst="rect">
            <a:avLst/>
          </a:prstGeom>
        </p:spPr>
      </p:pic>
      <p:pic>
        <p:nvPicPr>
          <p:cNvPr id="9" name="Picture 8"/>
          <p:cNvPicPr>
            <a:picLocks noChangeAspect="1"/>
          </p:cNvPicPr>
          <p:nvPr/>
        </p:nvPicPr>
        <p:blipFill>
          <a:blip r:embed="rId7"/>
          <a:stretch>
            <a:fillRect/>
          </a:stretch>
        </p:blipFill>
        <p:spPr>
          <a:xfrm>
            <a:off x="6233970" y="2473444"/>
            <a:ext cx="1737511" cy="457240"/>
          </a:xfrm>
          <a:prstGeom prst="rect">
            <a:avLst/>
          </a:prstGeom>
        </p:spPr>
      </p:pic>
      <p:pic>
        <p:nvPicPr>
          <p:cNvPr id="10" name="Picture 9"/>
          <p:cNvPicPr>
            <a:picLocks noChangeAspect="1"/>
          </p:cNvPicPr>
          <p:nvPr/>
        </p:nvPicPr>
        <p:blipFill>
          <a:blip r:embed="rId8"/>
          <a:stretch>
            <a:fillRect/>
          </a:stretch>
        </p:blipFill>
        <p:spPr>
          <a:xfrm>
            <a:off x="6266261" y="5116393"/>
            <a:ext cx="1173582" cy="144793"/>
          </a:xfrm>
          <a:prstGeom prst="rect">
            <a:avLst/>
          </a:prstGeom>
        </p:spPr>
      </p:pic>
      <p:pic>
        <p:nvPicPr>
          <p:cNvPr id="11" name="Picture 10"/>
          <p:cNvPicPr>
            <a:picLocks noChangeAspect="1"/>
          </p:cNvPicPr>
          <p:nvPr/>
        </p:nvPicPr>
        <p:blipFill>
          <a:blip r:embed="rId9"/>
          <a:stretch>
            <a:fillRect/>
          </a:stretch>
        </p:blipFill>
        <p:spPr>
          <a:xfrm>
            <a:off x="82731" y="4333716"/>
            <a:ext cx="5660663" cy="2157342"/>
          </a:xfrm>
          <a:prstGeom prst="rect">
            <a:avLst/>
          </a:prstGeom>
        </p:spPr>
      </p:pic>
      <p:pic>
        <p:nvPicPr>
          <p:cNvPr id="12" name="Picture 11"/>
          <p:cNvPicPr>
            <a:picLocks noChangeAspect="1"/>
          </p:cNvPicPr>
          <p:nvPr/>
        </p:nvPicPr>
        <p:blipFill>
          <a:blip r:embed="rId10"/>
          <a:stretch>
            <a:fillRect/>
          </a:stretch>
        </p:blipFill>
        <p:spPr>
          <a:xfrm>
            <a:off x="6266208" y="4604214"/>
            <a:ext cx="1600339" cy="411516"/>
          </a:xfrm>
          <a:prstGeom prst="rect">
            <a:avLst/>
          </a:prstGeom>
        </p:spPr>
      </p:pic>
      <p:sp>
        <p:nvSpPr>
          <p:cNvPr id="13" name="TextBox 12"/>
          <p:cNvSpPr txBox="1"/>
          <p:nvPr/>
        </p:nvSpPr>
        <p:spPr>
          <a:xfrm>
            <a:off x="8229224" y="1959035"/>
            <a:ext cx="1166745" cy="369332"/>
          </a:xfrm>
          <a:prstGeom prst="rect">
            <a:avLst/>
          </a:prstGeom>
          <a:noFill/>
        </p:spPr>
        <p:txBody>
          <a:bodyPr wrap="square" rtlCol="0">
            <a:spAutoFit/>
          </a:bodyPr>
          <a:lstStyle/>
          <a:p>
            <a:r>
              <a:rPr lang="en-US" dirty="0" smtClean="0">
                <a:solidFill>
                  <a:srgbClr val="FF0000"/>
                </a:solidFill>
              </a:rPr>
              <a:t>average</a:t>
            </a:r>
            <a:r>
              <a:rPr lang="en-US" dirty="0" smtClean="0"/>
              <a:t>+ </a:t>
            </a:r>
            <a:endParaRPr lang="en-US" dirty="0"/>
          </a:p>
        </p:txBody>
      </p:sp>
      <p:sp>
        <p:nvSpPr>
          <p:cNvPr id="14" name="Left Brace 13"/>
          <p:cNvSpPr/>
          <p:nvPr/>
        </p:nvSpPr>
        <p:spPr>
          <a:xfrm>
            <a:off x="9224565" y="1063565"/>
            <a:ext cx="488830" cy="21968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9785229" y="898132"/>
            <a:ext cx="1775662" cy="369332"/>
          </a:xfrm>
          <a:prstGeom prst="rect">
            <a:avLst/>
          </a:prstGeom>
          <a:noFill/>
        </p:spPr>
        <p:txBody>
          <a:bodyPr wrap="square" rtlCol="0">
            <a:spAutoFit/>
          </a:bodyPr>
          <a:lstStyle/>
          <a:p>
            <a:r>
              <a:rPr lang="en-US" dirty="0" smtClean="0">
                <a:solidFill>
                  <a:srgbClr val="FF0000"/>
                </a:solidFill>
              </a:rPr>
              <a:t>Euclidean (Best)</a:t>
            </a:r>
            <a:endParaRPr lang="en-US" dirty="0">
              <a:solidFill>
                <a:srgbClr val="FF0000"/>
              </a:solidFill>
            </a:endParaRPr>
          </a:p>
        </p:txBody>
      </p:sp>
      <p:sp>
        <p:nvSpPr>
          <p:cNvPr id="16" name="TextBox 15"/>
          <p:cNvSpPr txBox="1"/>
          <p:nvPr/>
        </p:nvSpPr>
        <p:spPr>
          <a:xfrm>
            <a:off x="9804552" y="1961072"/>
            <a:ext cx="2306935" cy="369332"/>
          </a:xfrm>
          <a:prstGeom prst="rect">
            <a:avLst/>
          </a:prstGeom>
          <a:noFill/>
        </p:spPr>
        <p:txBody>
          <a:bodyPr wrap="square" rtlCol="0">
            <a:spAutoFit/>
          </a:bodyPr>
          <a:lstStyle/>
          <a:p>
            <a:r>
              <a:rPr lang="en-US" dirty="0" smtClean="0"/>
              <a:t>Cityblock( Mahanttan)</a:t>
            </a:r>
            <a:endParaRPr lang="en-US" dirty="0"/>
          </a:p>
        </p:txBody>
      </p:sp>
      <p:sp>
        <p:nvSpPr>
          <p:cNvPr id="17" name="TextBox 16"/>
          <p:cNvSpPr txBox="1"/>
          <p:nvPr/>
        </p:nvSpPr>
        <p:spPr>
          <a:xfrm>
            <a:off x="9804552" y="3024012"/>
            <a:ext cx="2306935" cy="369332"/>
          </a:xfrm>
          <a:prstGeom prst="rect">
            <a:avLst/>
          </a:prstGeom>
          <a:noFill/>
        </p:spPr>
        <p:txBody>
          <a:bodyPr wrap="square" rtlCol="0">
            <a:spAutoFit/>
          </a:bodyPr>
          <a:lstStyle/>
          <a:p>
            <a:r>
              <a:rPr lang="en-US" dirty="0" smtClean="0"/>
              <a:t>Hamming</a:t>
            </a:r>
            <a:endParaRPr lang="en-US" dirty="0"/>
          </a:p>
        </p:txBody>
      </p:sp>
      <p:sp>
        <p:nvSpPr>
          <p:cNvPr id="21" name="TextBox 20"/>
          <p:cNvSpPr txBox="1"/>
          <p:nvPr/>
        </p:nvSpPr>
        <p:spPr>
          <a:xfrm>
            <a:off x="8459690" y="2263382"/>
            <a:ext cx="1529750" cy="307777"/>
          </a:xfrm>
          <a:prstGeom prst="rect">
            <a:avLst/>
          </a:prstGeom>
          <a:noFill/>
        </p:spPr>
        <p:txBody>
          <a:bodyPr wrap="square" rtlCol="0">
            <a:spAutoFit/>
          </a:bodyPr>
          <a:lstStyle/>
          <a:p>
            <a:r>
              <a:rPr lang="en-US" sz="1400" dirty="0" smtClean="0">
                <a:solidFill>
                  <a:srgbClr val="FF0000"/>
                </a:solidFill>
              </a:rPr>
              <a:t>Best</a:t>
            </a:r>
            <a:endParaRPr lang="en-US" sz="1400" dirty="0">
              <a:solidFill>
                <a:srgbClr val="FF0000"/>
              </a:solidFill>
            </a:endParaRPr>
          </a:p>
        </p:txBody>
      </p:sp>
      <p:pic>
        <p:nvPicPr>
          <p:cNvPr id="22" name="Picture 21"/>
          <p:cNvPicPr>
            <a:picLocks noChangeAspect="1"/>
          </p:cNvPicPr>
          <p:nvPr/>
        </p:nvPicPr>
        <p:blipFill>
          <a:blip r:embed="rId2"/>
          <a:stretch>
            <a:fillRect/>
          </a:stretch>
        </p:blipFill>
        <p:spPr>
          <a:xfrm>
            <a:off x="9822675" y="1183637"/>
            <a:ext cx="1066892" cy="160034"/>
          </a:xfrm>
          <a:prstGeom prst="rect">
            <a:avLst/>
          </a:prstGeom>
        </p:spPr>
      </p:pic>
      <p:pic>
        <p:nvPicPr>
          <p:cNvPr id="23" name="Picture 22"/>
          <p:cNvPicPr>
            <a:picLocks noChangeAspect="1"/>
          </p:cNvPicPr>
          <p:nvPr/>
        </p:nvPicPr>
        <p:blipFill>
          <a:blip r:embed="rId5"/>
          <a:stretch>
            <a:fillRect/>
          </a:stretch>
        </p:blipFill>
        <p:spPr>
          <a:xfrm>
            <a:off x="6285473" y="3079127"/>
            <a:ext cx="937341" cy="129551"/>
          </a:xfrm>
          <a:prstGeom prst="rect">
            <a:avLst/>
          </a:prstGeom>
        </p:spPr>
      </p:pic>
      <p:pic>
        <p:nvPicPr>
          <p:cNvPr id="24" name="Picture 23"/>
          <p:cNvPicPr>
            <a:picLocks noChangeAspect="1"/>
          </p:cNvPicPr>
          <p:nvPr/>
        </p:nvPicPr>
        <p:blipFill>
          <a:blip r:embed="rId5"/>
          <a:stretch>
            <a:fillRect/>
          </a:stretch>
        </p:blipFill>
        <p:spPr>
          <a:xfrm>
            <a:off x="9887450" y="2296531"/>
            <a:ext cx="937341" cy="129551"/>
          </a:xfrm>
          <a:prstGeom prst="rect">
            <a:avLst/>
          </a:prstGeom>
        </p:spPr>
      </p:pic>
      <p:pic>
        <p:nvPicPr>
          <p:cNvPr id="25" name="Picture 24"/>
          <p:cNvPicPr>
            <a:picLocks noChangeAspect="1"/>
          </p:cNvPicPr>
          <p:nvPr/>
        </p:nvPicPr>
        <p:blipFill>
          <a:blip r:embed="rId8"/>
          <a:stretch>
            <a:fillRect/>
          </a:stretch>
        </p:blipFill>
        <p:spPr>
          <a:xfrm>
            <a:off x="9887450" y="3393344"/>
            <a:ext cx="1173582" cy="144793"/>
          </a:xfrm>
          <a:prstGeom prst="rect">
            <a:avLst/>
          </a:prstGeom>
        </p:spPr>
      </p:pic>
    </p:spTree>
    <p:extLst>
      <p:ext uri="{BB962C8B-B14F-4D97-AF65-F5344CB8AC3E}">
        <p14:creationId xmlns:p14="http://schemas.microsoft.com/office/powerpoint/2010/main" val="1386032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27104" y="1515533"/>
            <a:ext cx="3738344" cy="3276600"/>
          </a:xfrm>
          <a:prstGeom prst="rect">
            <a:avLst/>
          </a:prstGeom>
        </p:spPr>
      </p:pic>
      <p:sp>
        <p:nvSpPr>
          <p:cNvPr id="5" name="Rectangle 4"/>
          <p:cNvSpPr/>
          <p:nvPr/>
        </p:nvSpPr>
        <p:spPr>
          <a:xfrm>
            <a:off x="711200" y="5087035"/>
            <a:ext cx="4064000" cy="923330"/>
          </a:xfrm>
          <a:prstGeom prst="rect">
            <a:avLst/>
          </a:prstGeom>
        </p:spPr>
        <p:txBody>
          <a:bodyPr wrap="square">
            <a:spAutoFit/>
          </a:bodyPr>
          <a:lstStyle/>
          <a:p>
            <a:r>
              <a:rPr lang="en-US" dirty="0" smtClean="0">
                <a:solidFill>
                  <a:srgbClr val="FF0000"/>
                </a:solidFill>
                <a:latin typeface="Microsoft YaHei UI" panose="020B0503020204020204" pitchFamily="34" charset="-122"/>
                <a:ea typeface="Microsoft YaHei UI" panose="020B0503020204020204" pitchFamily="34" charset="-122"/>
              </a:rPr>
              <a:t>Step3: let's </a:t>
            </a:r>
            <a:r>
              <a:rPr lang="en-US" dirty="0">
                <a:solidFill>
                  <a:srgbClr val="FF0000"/>
                </a:solidFill>
                <a:latin typeface="Microsoft YaHei UI" panose="020B0503020204020204" pitchFamily="34" charset="-122"/>
                <a:ea typeface="Microsoft YaHei UI" panose="020B0503020204020204" pitchFamily="34" charset="-122"/>
              </a:rPr>
              <a:t>plot the clusters to see how actually our data has been clustered:</a:t>
            </a:r>
          </a:p>
        </p:txBody>
      </p:sp>
      <p:sp>
        <p:nvSpPr>
          <p:cNvPr id="7" name="Title 1"/>
          <p:cNvSpPr>
            <a:spLocks noGrp="1"/>
          </p:cNvSpPr>
          <p:nvPr>
            <p:ph type="title"/>
          </p:nvPr>
        </p:nvSpPr>
        <p:spPr>
          <a:xfrm>
            <a:off x="584200" y="365126"/>
            <a:ext cx="10769600" cy="261408"/>
          </a:xfrm>
        </p:spPr>
        <p:txBody>
          <a:bodyPr>
            <a:normAutofit fontScale="90000"/>
          </a:bodyPr>
          <a:lstStyle/>
          <a:p>
            <a:r>
              <a:rPr lang="en-US" dirty="0" smtClean="0"/>
              <a:t>Dendrogram-e.g.2:</a:t>
            </a:r>
            <a:endParaRPr lang="en-US" dirty="0"/>
          </a:p>
        </p:txBody>
      </p:sp>
    </p:spTree>
    <p:extLst>
      <p:ext uri="{BB962C8B-B14F-4D97-AF65-F5344CB8AC3E}">
        <p14:creationId xmlns:p14="http://schemas.microsoft.com/office/powerpoint/2010/main" val="1934341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323" y="255494"/>
            <a:ext cx="10910047" cy="366153"/>
          </a:xfrm>
        </p:spPr>
        <p:txBody>
          <a:bodyPr>
            <a:normAutofit fontScale="90000"/>
          </a:bodyPr>
          <a:lstStyle/>
          <a:p>
            <a:r>
              <a:rPr lang="en-US" sz="2400" dirty="0" smtClean="0"/>
              <a:t>Process of my code:</a:t>
            </a:r>
            <a:endParaRPr lang="en-US" sz="2400" dirty="0"/>
          </a:p>
        </p:txBody>
      </p:sp>
      <p:pic>
        <p:nvPicPr>
          <p:cNvPr id="7" name="Picture 6"/>
          <p:cNvPicPr>
            <a:picLocks noChangeAspect="1"/>
          </p:cNvPicPr>
          <p:nvPr/>
        </p:nvPicPr>
        <p:blipFill>
          <a:blip r:embed="rId2"/>
          <a:stretch>
            <a:fillRect/>
          </a:stretch>
        </p:blipFill>
        <p:spPr>
          <a:xfrm>
            <a:off x="609933" y="1480822"/>
            <a:ext cx="2621507" cy="1013548"/>
          </a:xfrm>
          <a:prstGeom prst="rect">
            <a:avLst/>
          </a:prstGeom>
        </p:spPr>
      </p:pic>
      <p:pic>
        <p:nvPicPr>
          <p:cNvPr id="8" name="Picture 7"/>
          <p:cNvPicPr>
            <a:picLocks noChangeAspect="1"/>
          </p:cNvPicPr>
          <p:nvPr/>
        </p:nvPicPr>
        <p:blipFill>
          <a:blip r:embed="rId3"/>
          <a:stretch>
            <a:fillRect/>
          </a:stretch>
        </p:blipFill>
        <p:spPr>
          <a:xfrm>
            <a:off x="876657" y="873891"/>
            <a:ext cx="2088061" cy="121931"/>
          </a:xfrm>
          <a:prstGeom prst="rect">
            <a:avLst/>
          </a:prstGeom>
          <a:ln cmpd="sng">
            <a:solidFill>
              <a:srgbClr val="FF0000"/>
            </a:solidFill>
          </a:ln>
        </p:spPr>
      </p:pic>
      <p:sp>
        <p:nvSpPr>
          <p:cNvPr id="9" name="TextBox 8"/>
          <p:cNvSpPr txBox="1"/>
          <p:nvPr/>
        </p:nvSpPr>
        <p:spPr>
          <a:xfrm>
            <a:off x="2964718" y="829648"/>
            <a:ext cx="1022465" cy="276999"/>
          </a:xfrm>
          <a:prstGeom prst="rect">
            <a:avLst/>
          </a:prstGeom>
          <a:noFill/>
        </p:spPr>
        <p:txBody>
          <a:bodyPr wrap="square" rtlCol="0">
            <a:spAutoFit/>
          </a:bodyPr>
          <a:lstStyle/>
          <a:p>
            <a:r>
              <a:rPr lang="en-US" sz="1200" dirty="0" smtClean="0">
                <a:solidFill>
                  <a:srgbClr val="FF0000"/>
                </a:solidFill>
              </a:rPr>
              <a:t>Ori_seq</a:t>
            </a:r>
          </a:p>
        </p:txBody>
      </p:sp>
      <p:sp>
        <p:nvSpPr>
          <p:cNvPr id="10" name="TextBox 9"/>
          <p:cNvSpPr txBox="1"/>
          <p:nvPr/>
        </p:nvSpPr>
        <p:spPr>
          <a:xfrm>
            <a:off x="3231440" y="1930261"/>
            <a:ext cx="2587469" cy="276999"/>
          </a:xfrm>
          <a:prstGeom prst="rect">
            <a:avLst/>
          </a:prstGeom>
          <a:noFill/>
        </p:spPr>
        <p:txBody>
          <a:bodyPr wrap="square" rtlCol="0">
            <a:spAutoFit/>
          </a:bodyPr>
          <a:lstStyle/>
          <a:p>
            <a:r>
              <a:rPr lang="en-US" sz="1200" dirty="0">
                <a:solidFill>
                  <a:srgbClr val="FF0000"/>
                </a:solidFill>
              </a:rPr>
              <a:t>df_mutseq_hamming</a:t>
            </a:r>
            <a:endParaRPr lang="en-US" sz="1200" dirty="0" smtClean="0">
              <a:solidFill>
                <a:srgbClr val="FF0000"/>
              </a:solidFill>
            </a:endParaRPr>
          </a:p>
        </p:txBody>
      </p:sp>
      <p:cxnSp>
        <p:nvCxnSpPr>
          <p:cNvPr id="14" name="Straight Arrow Connector 13"/>
          <p:cNvCxnSpPr>
            <a:stCxn id="8" idx="2"/>
            <a:endCxn id="7" idx="0"/>
          </p:cNvCxnSpPr>
          <p:nvPr/>
        </p:nvCxnSpPr>
        <p:spPr>
          <a:xfrm flipH="1">
            <a:off x="1920687" y="995822"/>
            <a:ext cx="1" cy="485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20686" y="1091288"/>
            <a:ext cx="2294313" cy="276999"/>
          </a:xfrm>
          <a:prstGeom prst="rect">
            <a:avLst/>
          </a:prstGeom>
          <a:noFill/>
        </p:spPr>
        <p:txBody>
          <a:bodyPr wrap="square" rtlCol="0">
            <a:spAutoFit/>
          </a:bodyPr>
          <a:lstStyle/>
          <a:p>
            <a:r>
              <a:rPr lang="en-US" sz="1200" dirty="0" smtClean="0"/>
              <a:t>Mutation simulation</a:t>
            </a:r>
            <a:endParaRPr lang="en-US" sz="1200" dirty="0"/>
          </a:p>
        </p:txBody>
      </p:sp>
      <p:cxnSp>
        <p:nvCxnSpPr>
          <p:cNvPr id="17" name="Straight Arrow Connector 16"/>
          <p:cNvCxnSpPr>
            <a:stCxn id="7" idx="2"/>
          </p:cNvCxnSpPr>
          <p:nvPr/>
        </p:nvCxnSpPr>
        <p:spPr>
          <a:xfrm flipH="1">
            <a:off x="1920686" y="2494370"/>
            <a:ext cx="1" cy="713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20686" y="2718785"/>
            <a:ext cx="2294313" cy="276999"/>
          </a:xfrm>
          <a:prstGeom prst="rect">
            <a:avLst/>
          </a:prstGeom>
          <a:noFill/>
        </p:spPr>
        <p:txBody>
          <a:bodyPr wrap="square" rtlCol="0">
            <a:spAutoFit/>
          </a:bodyPr>
          <a:lstStyle/>
          <a:p>
            <a:r>
              <a:rPr lang="en-US" sz="1200" dirty="0" smtClean="0"/>
              <a:t>Hamming distance calculation</a:t>
            </a:r>
            <a:endParaRPr lang="en-US" sz="1200" dirty="0"/>
          </a:p>
        </p:txBody>
      </p:sp>
      <p:pic>
        <p:nvPicPr>
          <p:cNvPr id="22" name="Picture 21"/>
          <p:cNvPicPr>
            <a:picLocks noChangeAspect="1"/>
          </p:cNvPicPr>
          <p:nvPr/>
        </p:nvPicPr>
        <p:blipFill>
          <a:blip r:embed="rId4"/>
          <a:stretch>
            <a:fillRect/>
          </a:stretch>
        </p:blipFill>
        <p:spPr>
          <a:xfrm>
            <a:off x="210831" y="3197341"/>
            <a:ext cx="5136325" cy="1044030"/>
          </a:xfrm>
          <a:prstGeom prst="rect">
            <a:avLst/>
          </a:prstGeom>
        </p:spPr>
      </p:pic>
      <p:sp>
        <p:nvSpPr>
          <p:cNvPr id="23" name="TextBox 22"/>
          <p:cNvSpPr txBox="1"/>
          <p:nvPr/>
        </p:nvSpPr>
        <p:spPr>
          <a:xfrm>
            <a:off x="3434833" y="4304428"/>
            <a:ext cx="2587469" cy="276999"/>
          </a:xfrm>
          <a:prstGeom prst="rect">
            <a:avLst/>
          </a:prstGeom>
          <a:noFill/>
        </p:spPr>
        <p:txBody>
          <a:bodyPr wrap="square" rtlCol="0">
            <a:spAutoFit/>
          </a:bodyPr>
          <a:lstStyle/>
          <a:p>
            <a:r>
              <a:rPr lang="en-US" sz="1200" dirty="0">
                <a:solidFill>
                  <a:srgbClr val="FF0000"/>
                </a:solidFill>
              </a:rPr>
              <a:t>df_mutseq_hamming</a:t>
            </a:r>
            <a:endParaRPr lang="en-US" sz="1200" dirty="0" smtClean="0">
              <a:solidFill>
                <a:srgbClr val="FF0000"/>
              </a:solidFill>
            </a:endParaRPr>
          </a:p>
        </p:txBody>
      </p:sp>
      <p:pic>
        <p:nvPicPr>
          <p:cNvPr id="24" name="Picture 23"/>
          <p:cNvPicPr>
            <a:picLocks noChangeAspect="1"/>
          </p:cNvPicPr>
          <p:nvPr/>
        </p:nvPicPr>
        <p:blipFill>
          <a:blip r:embed="rId5"/>
          <a:stretch>
            <a:fillRect/>
          </a:stretch>
        </p:blipFill>
        <p:spPr>
          <a:xfrm>
            <a:off x="235323" y="4898618"/>
            <a:ext cx="3208298" cy="1089754"/>
          </a:xfrm>
          <a:prstGeom prst="rect">
            <a:avLst/>
          </a:prstGeom>
        </p:spPr>
      </p:pic>
      <p:cxnSp>
        <p:nvCxnSpPr>
          <p:cNvPr id="25" name="Straight Arrow Connector 24"/>
          <p:cNvCxnSpPr/>
          <p:nvPr/>
        </p:nvCxnSpPr>
        <p:spPr>
          <a:xfrm flipH="1">
            <a:off x="1920685" y="4236126"/>
            <a:ext cx="1" cy="713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416027" y="621647"/>
            <a:ext cx="0" cy="574590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6"/>
          <a:stretch>
            <a:fillRect/>
          </a:stretch>
        </p:blipFill>
        <p:spPr>
          <a:xfrm>
            <a:off x="6279807" y="3159086"/>
            <a:ext cx="3680779" cy="274344"/>
          </a:xfrm>
          <a:prstGeom prst="rect">
            <a:avLst/>
          </a:prstGeom>
        </p:spPr>
      </p:pic>
      <p:sp>
        <p:nvSpPr>
          <p:cNvPr id="31" name="Rectangle 30"/>
          <p:cNvSpPr/>
          <p:nvPr/>
        </p:nvSpPr>
        <p:spPr>
          <a:xfrm>
            <a:off x="6751285" y="2718785"/>
            <a:ext cx="2824977" cy="37357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pdist</a:t>
            </a:r>
            <a:r>
              <a:rPr lang="en-US" sz="1400" dirty="0" smtClean="0">
                <a:solidFill>
                  <a:schemeClr val="bg1"/>
                </a:solidFill>
              </a:rPr>
              <a:t>( df_remove_seq , </a:t>
            </a:r>
            <a:r>
              <a:rPr lang="en-US" sz="1400" b="1" dirty="0" smtClean="0">
                <a:solidFill>
                  <a:schemeClr val="bg1"/>
                </a:solidFill>
              </a:rPr>
              <a:t>‘</a:t>
            </a:r>
            <a:r>
              <a:rPr lang="en-US" sz="1400" b="1" u="sng" dirty="0" smtClean="0">
                <a:solidFill>
                  <a:schemeClr val="bg1"/>
                </a:solidFill>
                <a:effectLst>
                  <a:outerShdw blurRad="38100" dist="38100" dir="2700000" algn="tl">
                    <a:srgbClr val="000000">
                      <a:alpha val="43137"/>
                    </a:srgbClr>
                  </a:outerShdw>
                </a:effectLst>
              </a:rPr>
              <a:t>hamming</a:t>
            </a:r>
            <a:r>
              <a:rPr lang="en-US" sz="1400" b="1" dirty="0" smtClean="0">
                <a:solidFill>
                  <a:schemeClr val="bg1"/>
                </a:solidFill>
              </a:rPr>
              <a:t>’)</a:t>
            </a:r>
            <a:endParaRPr lang="en-US" sz="1400" b="1" dirty="0">
              <a:solidFill>
                <a:schemeClr val="bg1"/>
              </a:solidFill>
            </a:endParaRPr>
          </a:p>
        </p:txBody>
      </p:sp>
      <p:sp>
        <p:nvSpPr>
          <p:cNvPr id="32" name="Rectangle 31"/>
          <p:cNvSpPr/>
          <p:nvPr/>
        </p:nvSpPr>
        <p:spPr>
          <a:xfrm>
            <a:off x="709288" y="6002284"/>
            <a:ext cx="2260368" cy="373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bg1"/>
                </a:solidFill>
              </a:rPr>
              <a:t>Hamming distance matrix</a:t>
            </a:r>
            <a:endParaRPr lang="en-US" sz="1400" dirty="0">
              <a:solidFill>
                <a:schemeClr val="bg1"/>
              </a:solidFill>
            </a:endParaRPr>
          </a:p>
        </p:txBody>
      </p:sp>
      <p:cxnSp>
        <p:nvCxnSpPr>
          <p:cNvPr id="34" name="Elbow Connector 33"/>
          <p:cNvCxnSpPr>
            <a:stCxn id="32" idx="3"/>
            <a:endCxn id="31" idx="0"/>
          </p:cNvCxnSpPr>
          <p:nvPr/>
        </p:nvCxnSpPr>
        <p:spPr>
          <a:xfrm flipV="1">
            <a:off x="2969656" y="2718785"/>
            <a:ext cx="5194118" cy="3470288"/>
          </a:xfrm>
          <a:prstGeom prst="bentConnector4">
            <a:avLst>
              <a:gd name="adj1" fmla="val 36403"/>
              <a:gd name="adj2" fmla="val 106587"/>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765879" y="4722534"/>
            <a:ext cx="2943710" cy="62345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Calculate </a:t>
            </a:r>
          </a:p>
          <a:p>
            <a:pPr algn="ctr"/>
            <a:r>
              <a:rPr lang="en-US" sz="1400" b="1" u="sng" dirty="0" smtClean="0"/>
              <a:t>Cophenetic </a:t>
            </a:r>
            <a:r>
              <a:rPr lang="en-US" sz="1400" b="1" u="sng" dirty="0"/>
              <a:t>Correlation Coefficient</a:t>
            </a:r>
            <a:r>
              <a:rPr lang="en-US" sz="1400" dirty="0"/>
              <a:t> to assess quality of </a:t>
            </a:r>
            <a:r>
              <a:rPr lang="en-US" sz="1400" dirty="0" smtClean="0"/>
              <a:t>clusters</a:t>
            </a:r>
            <a:endParaRPr lang="en-US" sz="1400" dirty="0"/>
          </a:p>
        </p:txBody>
      </p:sp>
      <p:cxnSp>
        <p:nvCxnSpPr>
          <p:cNvPr id="37" name="Straight Arrow Connector 36"/>
          <p:cNvCxnSpPr>
            <a:stCxn id="42" idx="2"/>
            <a:endCxn id="35" idx="0"/>
          </p:cNvCxnSpPr>
          <p:nvPr/>
        </p:nvCxnSpPr>
        <p:spPr>
          <a:xfrm>
            <a:off x="6920167" y="4168109"/>
            <a:ext cx="1317567" cy="554425"/>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602599" y="3758486"/>
            <a:ext cx="2635135" cy="40962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linkage</a:t>
            </a:r>
            <a:r>
              <a:rPr lang="en-US" sz="1400" dirty="0" smtClean="0"/>
              <a:t>( pdist, </a:t>
            </a:r>
            <a:r>
              <a:rPr lang="en-US" sz="1400" dirty="0"/>
              <a:t>'ward') </a:t>
            </a:r>
          </a:p>
        </p:txBody>
      </p:sp>
      <p:cxnSp>
        <p:nvCxnSpPr>
          <p:cNvPr id="49" name="Straight Arrow Connector 48"/>
          <p:cNvCxnSpPr>
            <a:stCxn id="29" idx="2"/>
            <a:endCxn id="42" idx="0"/>
          </p:cNvCxnSpPr>
          <p:nvPr/>
        </p:nvCxnSpPr>
        <p:spPr>
          <a:xfrm flipH="1">
            <a:off x="6920167" y="3433430"/>
            <a:ext cx="1200030" cy="325056"/>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6765879" y="5345989"/>
            <a:ext cx="3098284" cy="307777"/>
          </a:xfrm>
          <a:prstGeom prst="rect">
            <a:avLst/>
          </a:prstGeom>
        </p:spPr>
        <p:txBody>
          <a:bodyPr wrap="none">
            <a:spAutoFit/>
          </a:bodyPr>
          <a:lstStyle/>
          <a:p>
            <a:r>
              <a:rPr lang="en-US" sz="1400" dirty="0"/>
              <a:t>cophenet(linked, df_remove_seq_pdist)</a:t>
            </a:r>
          </a:p>
        </p:txBody>
      </p:sp>
      <p:cxnSp>
        <p:nvCxnSpPr>
          <p:cNvPr id="61" name="Straight Arrow Connector 60"/>
          <p:cNvCxnSpPr>
            <a:stCxn id="29" idx="2"/>
            <a:endCxn id="35" idx="0"/>
          </p:cNvCxnSpPr>
          <p:nvPr/>
        </p:nvCxnSpPr>
        <p:spPr>
          <a:xfrm>
            <a:off x="8120197" y="3433430"/>
            <a:ext cx="117537" cy="1289104"/>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10305508" y="3776508"/>
            <a:ext cx="1184185" cy="373578"/>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bg1"/>
                </a:solidFill>
              </a:rPr>
              <a:t>Dendrogram</a:t>
            </a:r>
            <a:endParaRPr lang="en-US" sz="1400" dirty="0">
              <a:solidFill>
                <a:schemeClr val="bg1"/>
              </a:solidFill>
            </a:endParaRPr>
          </a:p>
        </p:txBody>
      </p:sp>
      <p:cxnSp>
        <p:nvCxnSpPr>
          <p:cNvPr id="69" name="Straight Arrow Connector 68"/>
          <p:cNvCxnSpPr>
            <a:stCxn id="42" idx="3"/>
            <a:endCxn id="65" idx="1"/>
          </p:cNvCxnSpPr>
          <p:nvPr/>
        </p:nvCxnSpPr>
        <p:spPr>
          <a:xfrm flipV="1">
            <a:off x="8237734" y="3963297"/>
            <a:ext cx="2067774"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10488863" y="5499877"/>
            <a:ext cx="817474" cy="373578"/>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Predict</a:t>
            </a:r>
            <a:endParaRPr lang="en-US" sz="1400" dirty="0">
              <a:solidFill>
                <a:schemeClr val="bg1"/>
              </a:solidFill>
            </a:endParaRPr>
          </a:p>
        </p:txBody>
      </p:sp>
      <p:cxnSp>
        <p:nvCxnSpPr>
          <p:cNvPr id="74" name="Straight Arrow Connector 73"/>
          <p:cNvCxnSpPr>
            <a:stCxn id="65" idx="2"/>
            <a:endCxn id="72" idx="0"/>
          </p:cNvCxnSpPr>
          <p:nvPr/>
        </p:nvCxnSpPr>
        <p:spPr>
          <a:xfrm flipH="1">
            <a:off x="10897600" y="4150086"/>
            <a:ext cx="1" cy="13497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3319265" y="5741557"/>
            <a:ext cx="1195135" cy="276999"/>
          </a:xfrm>
          <a:prstGeom prst="rect">
            <a:avLst/>
          </a:prstGeom>
        </p:spPr>
        <p:txBody>
          <a:bodyPr wrap="none">
            <a:spAutoFit/>
          </a:bodyPr>
          <a:lstStyle/>
          <a:p>
            <a:r>
              <a:rPr lang="en-US" sz="1200" dirty="0">
                <a:solidFill>
                  <a:srgbClr val="FF0000"/>
                </a:solidFill>
              </a:rPr>
              <a:t>df_remove_seq </a:t>
            </a:r>
          </a:p>
        </p:txBody>
      </p:sp>
      <p:sp>
        <p:nvSpPr>
          <p:cNvPr id="80" name="Left Brace 79"/>
          <p:cNvSpPr/>
          <p:nvPr/>
        </p:nvSpPr>
        <p:spPr>
          <a:xfrm>
            <a:off x="9784361" y="2408411"/>
            <a:ext cx="176225" cy="76684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Rectangle 80"/>
          <p:cNvSpPr/>
          <p:nvPr/>
        </p:nvSpPr>
        <p:spPr>
          <a:xfrm>
            <a:off x="9960586" y="2227661"/>
            <a:ext cx="923394" cy="1200329"/>
          </a:xfrm>
          <a:prstGeom prst="rect">
            <a:avLst/>
          </a:prstGeom>
        </p:spPr>
        <p:txBody>
          <a:bodyPr wrap="none">
            <a:spAutoFit/>
          </a:bodyPr>
          <a:lstStyle/>
          <a:p>
            <a:r>
              <a:rPr lang="en-US" sz="1200" dirty="0" smtClean="0"/>
              <a:t>Euclidean,</a:t>
            </a:r>
            <a:endParaRPr lang="en-US" sz="1200" dirty="0"/>
          </a:p>
          <a:p>
            <a:r>
              <a:rPr lang="en-US" sz="1200" dirty="0" smtClean="0"/>
              <a:t>Minkowski,</a:t>
            </a:r>
          </a:p>
          <a:p>
            <a:r>
              <a:rPr lang="en-US" sz="1200" dirty="0" smtClean="0"/>
              <a:t>Cityblock,</a:t>
            </a:r>
          </a:p>
          <a:p>
            <a:r>
              <a:rPr lang="en-US" sz="1200" dirty="0" smtClean="0"/>
              <a:t>Cosine,</a:t>
            </a:r>
          </a:p>
          <a:p>
            <a:r>
              <a:rPr lang="en-US" sz="1200" dirty="0" smtClean="0"/>
              <a:t>Correlation,</a:t>
            </a:r>
          </a:p>
          <a:p>
            <a:r>
              <a:rPr lang="en-US" sz="1200" dirty="0" smtClean="0"/>
              <a:t>Hamming…</a:t>
            </a:r>
            <a:endParaRPr lang="en-US" sz="1200" dirty="0"/>
          </a:p>
        </p:txBody>
      </p:sp>
      <p:sp>
        <p:nvSpPr>
          <p:cNvPr id="82" name="Left Brace 81"/>
          <p:cNvSpPr/>
          <p:nvPr/>
        </p:nvSpPr>
        <p:spPr>
          <a:xfrm>
            <a:off x="5633977" y="4348859"/>
            <a:ext cx="176225" cy="76684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Rectangle 82"/>
          <p:cNvSpPr/>
          <p:nvPr/>
        </p:nvSpPr>
        <p:spPr>
          <a:xfrm>
            <a:off x="5810202" y="4168109"/>
            <a:ext cx="865814" cy="1200329"/>
          </a:xfrm>
          <a:prstGeom prst="rect">
            <a:avLst/>
          </a:prstGeom>
        </p:spPr>
        <p:txBody>
          <a:bodyPr wrap="none">
            <a:spAutoFit/>
          </a:bodyPr>
          <a:lstStyle/>
          <a:p>
            <a:r>
              <a:rPr lang="en-US" sz="1200" dirty="0"/>
              <a:t>’single</a:t>
            </a:r>
            <a:r>
              <a:rPr lang="en-US" sz="1200" dirty="0" smtClean="0"/>
              <a:t>’,</a:t>
            </a:r>
          </a:p>
          <a:p>
            <a:r>
              <a:rPr lang="en-US" sz="1200" dirty="0" smtClean="0"/>
              <a:t>‘complete’,</a:t>
            </a:r>
          </a:p>
          <a:p>
            <a:r>
              <a:rPr lang="en-US" sz="1200" dirty="0" smtClean="0"/>
              <a:t>‘average’,</a:t>
            </a:r>
          </a:p>
          <a:p>
            <a:r>
              <a:rPr lang="en-US" sz="1200" dirty="0" smtClean="0"/>
              <a:t>‘centroid’,</a:t>
            </a:r>
          </a:p>
          <a:p>
            <a:r>
              <a:rPr lang="en-US" sz="1200" dirty="0" smtClean="0"/>
              <a:t>‘ward’,</a:t>
            </a:r>
          </a:p>
          <a:p>
            <a:r>
              <a:rPr lang="en-US" sz="1200" dirty="0" smtClean="0"/>
              <a:t>‘median’</a:t>
            </a:r>
          </a:p>
        </p:txBody>
      </p:sp>
    </p:spTree>
    <p:extLst>
      <p:ext uri="{BB962C8B-B14F-4D97-AF65-F5344CB8AC3E}">
        <p14:creationId xmlns:p14="http://schemas.microsoft.com/office/powerpoint/2010/main" val="1332117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265324" y="5434976"/>
            <a:ext cx="2552007" cy="646331"/>
          </a:xfrm>
          <a:prstGeom prst="rect">
            <a:avLst/>
          </a:prstGeom>
          <a:noFill/>
        </p:spPr>
        <p:txBody>
          <a:bodyPr wrap="square" rtlCol="0">
            <a:spAutoFit/>
          </a:bodyPr>
          <a:lstStyle/>
          <a:p>
            <a:r>
              <a:rPr lang="en-US" dirty="0" smtClean="0"/>
              <a:t>N =20</a:t>
            </a:r>
          </a:p>
          <a:p>
            <a:r>
              <a:rPr lang="en-US" dirty="0"/>
              <a:t>Cophenet </a:t>
            </a:r>
            <a:r>
              <a:rPr lang="en-US" altLang="zh-CN" dirty="0" smtClean="0"/>
              <a:t>= </a:t>
            </a:r>
            <a:r>
              <a:rPr lang="en-US" dirty="0" smtClean="0"/>
              <a:t>0.62685810</a:t>
            </a:r>
            <a:endParaRPr lang="en-US" dirty="0"/>
          </a:p>
        </p:txBody>
      </p:sp>
      <p:sp>
        <p:nvSpPr>
          <p:cNvPr id="7" name="TextBox 6"/>
          <p:cNvSpPr txBox="1"/>
          <p:nvPr/>
        </p:nvSpPr>
        <p:spPr>
          <a:xfrm>
            <a:off x="7265324" y="2816757"/>
            <a:ext cx="2261062" cy="646331"/>
          </a:xfrm>
          <a:prstGeom prst="rect">
            <a:avLst/>
          </a:prstGeom>
          <a:noFill/>
        </p:spPr>
        <p:txBody>
          <a:bodyPr wrap="square" rtlCol="0">
            <a:spAutoFit/>
          </a:bodyPr>
          <a:lstStyle/>
          <a:p>
            <a:r>
              <a:rPr lang="en-US" dirty="0" smtClean="0"/>
              <a:t>N = </a:t>
            </a:r>
            <a:r>
              <a:rPr lang="en-US" altLang="zh-CN" dirty="0" smtClean="0"/>
              <a:t>10</a:t>
            </a:r>
          </a:p>
          <a:p>
            <a:r>
              <a:rPr lang="en-US" dirty="0" smtClean="0"/>
              <a:t>Cophenet </a:t>
            </a:r>
            <a:r>
              <a:rPr lang="en-US" altLang="zh-CN" dirty="0"/>
              <a:t>= 0.779745</a:t>
            </a:r>
            <a:endParaRPr lang="en-US" dirty="0"/>
          </a:p>
        </p:txBody>
      </p:sp>
      <p:pic>
        <p:nvPicPr>
          <p:cNvPr id="9" name="Picture 8"/>
          <p:cNvPicPr>
            <a:picLocks noChangeAspect="1"/>
          </p:cNvPicPr>
          <p:nvPr/>
        </p:nvPicPr>
        <p:blipFill>
          <a:blip r:embed="rId2"/>
          <a:stretch>
            <a:fillRect/>
          </a:stretch>
        </p:blipFill>
        <p:spPr>
          <a:xfrm>
            <a:off x="346759" y="2156054"/>
            <a:ext cx="6828112" cy="2362405"/>
          </a:xfrm>
          <a:prstGeom prst="rect">
            <a:avLst/>
          </a:prstGeom>
        </p:spPr>
      </p:pic>
      <p:pic>
        <p:nvPicPr>
          <p:cNvPr id="10" name="Picture 9"/>
          <p:cNvPicPr>
            <a:picLocks noChangeAspect="1"/>
          </p:cNvPicPr>
          <p:nvPr/>
        </p:nvPicPr>
        <p:blipFill>
          <a:blip r:embed="rId3"/>
          <a:stretch>
            <a:fillRect/>
          </a:stretch>
        </p:blipFill>
        <p:spPr>
          <a:xfrm>
            <a:off x="285795" y="4419389"/>
            <a:ext cx="6889077" cy="2438611"/>
          </a:xfrm>
          <a:prstGeom prst="rect">
            <a:avLst/>
          </a:prstGeom>
        </p:spPr>
      </p:pic>
      <p:pic>
        <p:nvPicPr>
          <p:cNvPr id="12" name="Picture 11"/>
          <p:cNvPicPr>
            <a:picLocks noChangeAspect="1"/>
          </p:cNvPicPr>
          <p:nvPr/>
        </p:nvPicPr>
        <p:blipFill>
          <a:blip r:embed="rId4"/>
          <a:stretch>
            <a:fillRect/>
          </a:stretch>
        </p:blipFill>
        <p:spPr>
          <a:xfrm>
            <a:off x="346758" y="88123"/>
            <a:ext cx="6283345" cy="2133066"/>
          </a:xfrm>
          <a:prstGeom prst="rect">
            <a:avLst/>
          </a:prstGeom>
        </p:spPr>
      </p:pic>
      <p:sp>
        <p:nvSpPr>
          <p:cNvPr id="13" name="TextBox 12"/>
          <p:cNvSpPr txBox="1"/>
          <p:nvPr/>
        </p:nvSpPr>
        <p:spPr>
          <a:xfrm>
            <a:off x="7174870" y="701221"/>
            <a:ext cx="2476205" cy="646331"/>
          </a:xfrm>
          <a:prstGeom prst="rect">
            <a:avLst/>
          </a:prstGeom>
          <a:noFill/>
        </p:spPr>
        <p:txBody>
          <a:bodyPr wrap="square" rtlCol="0">
            <a:spAutoFit/>
          </a:bodyPr>
          <a:lstStyle/>
          <a:p>
            <a:r>
              <a:rPr lang="en-US" dirty="0" smtClean="0"/>
              <a:t>N = </a:t>
            </a:r>
            <a:r>
              <a:rPr lang="en-US" altLang="zh-CN" dirty="0" smtClean="0"/>
              <a:t>3</a:t>
            </a:r>
          </a:p>
          <a:p>
            <a:r>
              <a:rPr lang="en-US" dirty="0" smtClean="0"/>
              <a:t>Cophenet </a:t>
            </a:r>
            <a:r>
              <a:rPr lang="en-US" altLang="zh-CN" dirty="0"/>
              <a:t>= 0.9543119</a:t>
            </a:r>
            <a:endParaRPr lang="en-US" dirty="0"/>
          </a:p>
        </p:txBody>
      </p:sp>
    </p:spTree>
    <p:extLst>
      <p:ext uri="{BB962C8B-B14F-4D97-AF65-F5344CB8AC3E}">
        <p14:creationId xmlns:p14="http://schemas.microsoft.com/office/powerpoint/2010/main" val="2145644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94267" y="1227667"/>
            <a:ext cx="990600" cy="10498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A</a:t>
            </a:r>
            <a:endParaRPr lang="en-US" sz="3600" dirty="0">
              <a:solidFill>
                <a:schemeClr val="tx1"/>
              </a:solidFill>
            </a:endParaRPr>
          </a:p>
        </p:txBody>
      </p:sp>
      <p:sp>
        <p:nvSpPr>
          <p:cNvPr id="5" name="Oval 4"/>
          <p:cNvSpPr/>
          <p:nvPr/>
        </p:nvSpPr>
        <p:spPr>
          <a:xfrm>
            <a:off x="4199467" y="1227667"/>
            <a:ext cx="990600" cy="10498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G</a:t>
            </a:r>
            <a:endParaRPr lang="en-US" sz="3600" dirty="0">
              <a:solidFill>
                <a:schemeClr val="tx1"/>
              </a:solidFill>
            </a:endParaRPr>
          </a:p>
        </p:txBody>
      </p:sp>
      <p:sp>
        <p:nvSpPr>
          <p:cNvPr id="6" name="Oval 5"/>
          <p:cNvSpPr/>
          <p:nvPr/>
        </p:nvSpPr>
        <p:spPr>
          <a:xfrm>
            <a:off x="694267" y="3429000"/>
            <a:ext cx="990600" cy="10498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T</a:t>
            </a:r>
            <a:endParaRPr lang="en-US" sz="3600" dirty="0">
              <a:solidFill>
                <a:schemeClr val="tx1"/>
              </a:solidFill>
            </a:endParaRPr>
          </a:p>
        </p:txBody>
      </p:sp>
      <p:sp>
        <p:nvSpPr>
          <p:cNvPr id="7" name="Oval 6"/>
          <p:cNvSpPr/>
          <p:nvPr/>
        </p:nvSpPr>
        <p:spPr>
          <a:xfrm>
            <a:off x="4199467" y="3429000"/>
            <a:ext cx="990600" cy="10498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C</a:t>
            </a:r>
            <a:endParaRPr lang="en-US" sz="3600" dirty="0">
              <a:solidFill>
                <a:schemeClr val="tx1"/>
              </a:solidFill>
            </a:endParaRPr>
          </a:p>
        </p:txBody>
      </p:sp>
      <p:cxnSp>
        <p:nvCxnSpPr>
          <p:cNvPr id="9" name="Straight Arrow Connector 8"/>
          <p:cNvCxnSpPr>
            <a:stCxn id="4" idx="6"/>
            <a:endCxn id="5" idx="2"/>
          </p:cNvCxnSpPr>
          <p:nvPr/>
        </p:nvCxnSpPr>
        <p:spPr>
          <a:xfrm>
            <a:off x="1684867" y="1752600"/>
            <a:ext cx="25146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6"/>
            <a:endCxn id="7" idx="2"/>
          </p:cNvCxnSpPr>
          <p:nvPr/>
        </p:nvCxnSpPr>
        <p:spPr>
          <a:xfrm>
            <a:off x="1684867" y="3953933"/>
            <a:ext cx="25146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82333" y="1464733"/>
            <a:ext cx="745067" cy="369332"/>
          </a:xfrm>
          <a:prstGeom prst="rect">
            <a:avLst/>
          </a:prstGeom>
          <a:noFill/>
        </p:spPr>
        <p:txBody>
          <a:bodyPr wrap="square" rtlCol="0">
            <a:spAutoFit/>
          </a:bodyPr>
          <a:lstStyle/>
          <a:p>
            <a:r>
              <a:rPr lang="en-US" dirty="0" smtClean="0"/>
              <a:t>100%</a:t>
            </a:r>
            <a:endParaRPr lang="en-US" dirty="0"/>
          </a:p>
        </p:txBody>
      </p:sp>
      <p:sp>
        <p:nvSpPr>
          <p:cNvPr id="14" name="TextBox 13"/>
          <p:cNvSpPr txBox="1"/>
          <p:nvPr/>
        </p:nvSpPr>
        <p:spPr>
          <a:xfrm>
            <a:off x="2590800" y="3584601"/>
            <a:ext cx="745067" cy="369332"/>
          </a:xfrm>
          <a:prstGeom prst="rect">
            <a:avLst/>
          </a:prstGeom>
          <a:noFill/>
        </p:spPr>
        <p:txBody>
          <a:bodyPr wrap="square" rtlCol="0">
            <a:spAutoFit/>
          </a:bodyPr>
          <a:lstStyle/>
          <a:p>
            <a:r>
              <a:rPr lang="en-US" smtClean="0"/>
              <a:t>100%</a:t>
            </a:r>
            <a:endParaRPr lang="en-US"/>
          </a:p>
        </p:txBody>
      </p:sp>
      <p:cxnSp>
        <p:nvCxnSpPr>
          <p:cNvPr id="16" name="Straight Arrow Connector 15"/>
          <p:cNvCxnSpPr>
            <a:stCxn id="5" idx="3"/>
            <a:endCxn id="6" idx="7"/>
          </p:cNvCxnSpPr>
          <p:nvPr/>
        </p:nvCxnSpPr>
        <p:spPr>
          <a:xfrm flipH="1">
            <a:off x="1539797" y="2123784"/>
            <a:ext cx="2804740" cy="1458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1"/>
            <a:endCxn id="4" idx="5"/>
          </p:cNvCxnSpPr>
          <p:nvPr/>
        </p:nvCxnSpPr>
        <p:spPr>
          <a:xfrm flipH="1" flipV="1">
            <a:off x="1539797" y="2123784"/>
            <a:ext cx="2804740" cy="1458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4"/>
            <a:endCxn id="7" idx="0"/>
          </p:cNvCxnSpPr>
          <p:nvPr/>
        </p:nvCxnSpPr>
        <p:spPr>
          <a:xfrm>
            <a:off x="4694767" y="2277533"/>
            <a:ext cx="0" cy="1151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834467" y="2277533"/>
            <a:ext cx="0" cy="1151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794976" y="2702467"/>
            <a:ext cx="770467" cy="369332"/>
          </a:xfrm>
          <a:prstGeom prst="rect">
            <a:avLst/>
          </a:prstGeom>
          <a:noFill/>
        </p:spPr>
        <p:txBody>
          <a:bodyPr wrap="square" rtlCol="0">
            <a:spAutoFit/>
          </a:bodyPr>
          <a:lstStyle/>
          <a:p>
            <a:r>
              <a:rPr lang="en-US" dirty="0" smtClean="0"/>
              <a:t>50%</a:t>
            </a:r>
            <a:endParaRPr lang="en-US" dirty="0"/>
          </a:p>
        </p:txBody>
      </p:sp>
      <p:sp>
        <p:nvSpPr>
          <p:cNvPr id="26" name="TextBox 25"/>
          <p:cNvSpPr txBox="1"/>
          <p:nvPr/>
        </p:nvSpPr>
        <p:spPr>
          <a:xfrm>
            <a:off x="4172422" y="2688484"/>
            <a:ext cx="770467" cy="369332"/>
          </a:xfrm>
          <a:prstGeom prst="rect">
            <a:avLst/>
          </a:prstGeom>
          <a:noFill/>
        </p:spPr>
        <p:txBody>
          <a:bodyPr wrap="square" rtlCol="0">
            <a:spAutoFit/>
          </a:bodyPr>
          <a:lstStyle/>
          <a:p>
            <a:r>
              <a:rPr lang="en-US" dirty="0" smtClean="0"/>
              <a:t>50%</a:t>
            </a:r>
            <a:endParaRPr lang="en-US" dirty="0"/>
          </a:p>
        </p:txBody>
      </p:sp>
      <p:sp>
        <p:nvSpPr>
          <p:cNvPr id="27" name="TextBox 26"/>
          <p:cNvSpPr txBox="1"/>
          <p:nvPr/>
        </p:nvSpPr>
        <p:spPr>
          <a:xfrm>
            <a:off x="5712727" y="2479301"/>
            <a:ext cx="4673600" cy="646331"/>
          </a:xfrm>
          <a:prstGeom prst="rect">
            <a:avLst/>
          </a:prstGeom>
          <a:noFill/>
        </p:spPr>
        <p:txBody>
          <a:bodyPr wrap="square" rtlCol="0">
            <a:spAutoFit/>
          </a:bodyPr>
          <a:lstStyle/>
          <a:p>
            <a:r>
              <a:rPr lang="en-US" altLang="zh-CN" dirty="0" smtClean="0">
                <a:solidFill>
                  <a:srgbClr val="C00000"/>
                </a:solidFill>
              </a:rPr>
              <a:t>??? In 2 steps? </a:t>
            </a:r>
          </a:p>
          <a:p>
            <a:r>
              <a:rPr lang="en-US" dirty="0" smtClean="0">
                <a:solidFill>
                  <a:srgbClr val="C00000"/>
                </a:solidFill>
              </a:rPr>
              <a:t>- Back to A</a:t>
            </a:r>
            <a:endParaRPr lang="en-US" dirty="0">
              <a:solidFill>
                <a:srgbClr val="C00000"/>
              </a:solidFill>
            </a:endParaRPr>
          </a:p>
        </p:txBody>
      </p:sp>
      <p:cxnSp>
        <p:nvCxnSpPr>
          <p:cNvPr id="29" name="Straight Connector 28"/>
          <p:cNvCxnSpPr/>
          <p:nvPr/>
        </p:nvCxnSpPr>
        <p:spPr>
          <a:xfrm flipH="1">
            <a:off x="2065867" y="389467"/>
            <a:ext cx="42333" cy="482600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94267" y="701702"/>
            <a:ext cx="1278467" cy="369332"/>
          </a:xfrm>
          <a:prstGeom prst="rect">
            <a:avLst/>
          </a:prstGeom>
          <a:noFill/>
        </p:spPr>
        <p:txBody>
          <a:bodyPr wrap="square" rtlCol="0">
            <a:spAutoFit/>
          </a:bodyPr>
          <a:lstStyle/>
          <a:p>
            <a:r>
              <a:rPr lang="en-US" dirty="0" smtClean="0"/>
              <a:t>Original</a:t>
            </a:r>
            <a:endParaRPr lang="en-US" dirty="0"/>
          </a:p>
        </p:txBody>
      </p:sp>
      <p:sp>
        <p:nvSpPr>
          <p:cNvPr id="31" name="TextBox 30"/>
          <p:cNvSpPr txBox="1"/>
          <p:nvPr/>
        </p:nvSpPr>
        <p:spPr>
          <a:xfrm>
            <a:off x="3181507" y="2853266"/>
            <a:ext cx="770467" cy="369332"/>
          </a:xfrm>
          <a:prstGeom prst="rect">
            <a:avLst/>
          </a:prstGeom>
          <a:noFill/>
        </p:spPr>
        <p:txBody>
          <a:bodyPr wrap="square" rtlCol="0">
            <a:spAutoFit/>
          </a:bodyPr>
          <a:lstStyle/>
          <a:p>
            <a:r>
              <a:rPr lang="en-US" dirty="0" smtClean="0"/>
              <a:t>50%</a:t>
            </a:r>
            <a:endParaRPr lang="en-US" dirty="0"/>
          </a:p>
        </p:txBody>
      </p:sp>
      <p:sp>
        <p:nvSpPr>
          <p:cNvPr id="32" name="TextBox 31"/>
          <p:cNvSpPr txBox="1"/>
          <p:nvPr/>
        </p:nvSpPr>
        <p:spPr>
          <a:xfrm>
            <a:off x="3140311" y="2423066"/>
            <a:ext cx="770467" cy="369332"/>
          </a:xfrm>
          <a:prstGeom prst="rect">
            <a:avLst/>
          </a:prstGeom>
          <a:noFill/>
        </p:spPr>
        <p:txBody>
          <a:bodyPr wrap="square" rtlCol="0">
            <a:spAutoFit/>
          </a:bodyPr>
          <a:lstStyle/>
          <a:p>
            <a:r>
              <a:rPr lang="en-US" dirty="0" smtClean="0"/>
              <a:t>50%</a:t>
            </a:r>
            <a:endParaRPr lang="en-US" dirty="0"/>
          </a:p>
        </p:txBody>
      </p:sp>
    </p:spTree>
    <p:extLst>
      <p:ext uri="{BB962C8B-B14F-4D97-AF65-F5344CB8AC3E}">
        <p14:creationId xmlns:p14="http://schemas.microsoft.com/office/powerpoint/2010/main" val="3803504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69925" y="1191672"/>
            <a:ext cx="2476205" cy="646331"/>
          </a:xfrm>
          <a:prstGeom prst="rect">
            <a:avLst/>
          </a:prstGeom>
          <a:noFill/>
        </p:spPr>
        <p:txBody>
          <a:bodyPr wrap="square" rtlCol="0">
            <a:spAutoFit/>
          </a:bodyPr>
          <a:lstStyle/>
          <a:p>
            <a:r>
              <a:rPr lang="en-US" dirty="0" smtClean="0"/>
              <a:t>N = </a:t>
            </a:r>
            <a:r>
              <a:rPr lang="en-US" altLang="zh-CN" dirty="0" smtClean="0"/>
              <a:t>30</a:t>
            </a:r>
          </a:p>
          <a:p>
            <a:r>
              <a:rPr lang="en-US" dirty="0" smtClean="0"/>
              <a:t>Cophenet </a:t>
            </a:r>
            <a:r>
              <a:rPr lang="en-US" altLang="zh-CN" dirty="0"/>
              <a:t>= 0.6485041  </a:t>
            </a:r>
            <a:endParaRPr lang="en-US" dirty="0"/>
          </a:p>
        </p:txBody>
      </p:sp>
      <p:sp>
        <p:nvSpPr>
          <p:cNvPr id="5" name="TextBox 4"/>
          <p:cNvSpPr txBox="1"/>
          <p:nvPr/>
        </p:nvSpPr>
        <p:spPr>
          <a:xfrm>
            <a:off x="9154286" y="4827104"/>
            <a:ext cx="2476205" cy="646331"/>
          </a:xfrm>
          <a:prstGeom prst="rect">
            <a:avLst/>
          </a:prstGeom>
          <a:noFill/>
        </p:spPr>
        <p:txBody>
          <a:bodyPr wrap="square" rtlCol="0">
            <a:spAutoFit/>
          </a:bodyPr>
          <a:lstStyle/>
          <a:p>
            <a:r>
              <a:rPr lang="en-US" dirty="0" smtClean="0"/>
              <a:t>N = </a:t>
            </a:r>
            <a:r>
              <a:rPr lang="en-US" altLang="zh-CN" dirty="0" smtClean="0"/>
              <a:t>50</a:t>
            </a:r>
          </a:p>
          <a:p>
            <a:r>
              <a:rPr lang="en-US" dirty="0" smtClean="0"/>
              <a:t>Cophenet </a:t>
            </a:r>
            <a:r>
              <a:rPr lang="en-US" altLang="zh-CN" dirty="0"/>
              <a:t>= 0.5297912  </a:t>
            </a:r>
            <a:endParaRPr lang="en-US" dirty="0"/>
          </a:p>
        </p:txBody>
      </p:sp>
      <p:pic>
        <p:nvPicPr>
          <p:cNvPr id="7" name="Picture 6"/>
          <p:cNvPicPr>
            <a:picLocks noChangeAspect="1"/>
          </p:cNvPicPr>
          <p:nvPr/>
        </p:nvPicPr>
        <p:blipFill>
          <a:blip r:embed="rId2"/>
          <a:stretch>
            <a:fillRect/>
          </a:stretch>
        </p:blipFill>
        <p:spPr>
          <a:xfrm>
            <a:off x="-62640" y="207019"/>
            <a:ext cx="8798833" cy="3176261"/>
          </a:xfrm>
          <a:prstGeom prst="rect">
            <a:avLst/>
          </a:prstGeom>
        </p:spPr>
      </p:pic>
      <p:pic>
        <p:nvPicPr>
          <p:cNvPr id="9" name="Picture 8"/>
          <p:cNvPicPr>
            <a:picLocks noChangeAspect="1"/>
          </p:cNvPicPr>
          <p:nvPr/>
        </p:nvPicPr>
        <p:blipFill>
          <a:blip r:embed="rId3"/>
          <a:stretch>
            <a:fillRect/>
          </a:stretch>
        </p:blipFill>
        <p:spPr>
          <a:xfrm>
            <a:off x="67244" y="3383280"/>
            <a:ext cx="8668949" cy="3273860"/>
          </a:xfrm>
          <a:prstGeom prst="rect">
            <a:avLst/>
          </a:prstGeom>
        </p:spPr>
      </p:pic>
    </p:spTree>
    <p:extLst>
      <p:ext uri="{BB962C8B-B14F-4D97-AF65-F5344CB8AC3E}">
        <p14:creationId xmlns:p14="http://schemas.microsoft.com/office/powerpoint/2010/main" val="2081311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34987" y="139474"/>
            <a:ext cx="7944172" cy="2961173"/>
          </a:xfrm>
          <a:prstGeom prst="rect">
            <a:avLst/>
          </a:prstGeom>
        </p:spPr>
      </p:pic>
      <p:sp>
        <p:nvSpPr>
          <p:cNvPr id="5" name="TextBox 4"/>
          <p:cNvSpPr txBox="1"/>
          <p:nvPr/>
        </p:nvSpPr>
        <p:spPr>
          <a:xfrm>
            <a:off x="8779227" y="973729"/>
            <a:ext cx="2476205" cy="646331"/>
          </a:xfrm>
          <a:prstGeom prst="rect">
            <a:avLst/>
          </a:prstGeom>
          <a:noFill/>
        </p:spPr>
        <p:txBody>
          <a:bodyPr wrap="square" rtlCol="0">
            <a:spAutoFit/>
          </a:bodyPr>
          <a:lstStyle/>
          <a:p>
            <a:r>
              <a:rPr lang="en-US" dirty="0" smtClean="0"/>
              <a:t>N = </a:t>
            </a:r>
            <a:r>
              <a:rPr lang="en-US" altLang="zh-CN" dirty="0" smtClean="0"/>
              <a:t>70</a:t>
            </a:r>
          </a:p>
          <a:p>
            <a:r>
              <a:rPr lang="en-US" dirty="0" smtClean="0"/>
              <a:t>Cophenet </a:t>
            </a:r>
            <a:r>
              <a:rPr lang="en-US" altLang="zh-CN" dirty="0"/>
              <a:t>= 0.49547436  </a:t>
            </a:r>
            <a:endParaRPr lang="en-US" dirty="0"/>
          </a:p>
        </p:txBody>
      </p:sp>
      <p:sp>
        <p:nvSpPr>
          <p:cNvPr id="7" name="TextBox 6"/>
          <p:cNvSpPr txBox="1"/>
          <p:nvPr/>
        </p:nvSpPr>
        <p:spPr>
          <a:xfrm>
            <a:off x="8779227" y="4451219"/>
            <a:ext cx="2866904" cy="646331"/>
          </a:xfrm>
          <a:prstGeom prst="rect">
            <a:avLst/>
          </a:prstGeom>
          <a:noFill/>
        </p:spPr>
        <p:txBody>
          <a:bodyPr wrap="square" rtlCol="0">
            <a:spAutoFit/>
          </a:bodyPr>
          <a:lstStyle/>
          <a:p>
            <a:r>
              <a:rPr lang="en-US" dirty="0" smtClean="0"/>
              <a:t>N = </a:t>
            </a:r>
            <a:r>
              <a:rPr lang="en-US" altLang="zh-CN" dirty="0" smtClean="0"/>
              <a:t>96</a:t>
            </a:r>
          </a:p>
          <a:p>
            <a:r>
              <a:rPr lang="en-US" dirty="0" smtClean="0"/>
              <a:t>Cophenet </a:t>
            </a:r>
            <a:r>
              <a:rPr lang="en-US" altLang="zh-CN" dirty="0"/>
              <a:t>= 0.453248271  </a:t>
            </a:r>
            <a:endParaRPr lang="en-US" dirty="0"/>
          </a:p>
        </p:txBody>
      </p:sp>
      <p:pic>
        <p:nvPicPr>
          <p:cNvPr id="8" name="Picture 7"/>
          <p:cNvPicPr>
            <a:picLocks noChangeAspect="1"/>
          </p:cNvPicPr>
          <p:nvPr/>
        </p:nvPicPr>
        <p:blipFill>
          <a:blip r:embed="rId3"/>
          <a:stretch>
            <a:fillRect/>
          </a:stretch>
        </p:blipFill>
        <p:spPr>
          <a:xfrm>
            <a:off x="178771" y="3441468"/>
            <a:ext cx="8210964" cy="3075709"/>
          </a:xfrm>
          <a:prstGeom prst="rect">
            <a:avLst/>
          </a:prstGeom>
        </p:spPr>
      </p:pic>
    </p:spTree>
    <p:extLst>
      <p:ext uri="{BB962C8B-B14F-4D97-AF65-F5344CB8AC3E}">
        <p14:creationId xmlns:p14="http://schemas.microsoft.com/office/powerpoint/2010/main" val="2613198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299576" y="184666"/>
            <a:ext cx="6541692" cy="969139"/>
          </a:xfrm>
          <a:prstGeom prst="rect">
            <a:avLst/>
          </a:prstGeom>
        </p:spPr>
      </p:pic>
      <p:sp>
        <p:nvSpPr>
          <p:cNvPr id="5" name="Rectangle 4"/>
          <p:cNvSpPr/>
          <p:nvPr/>
        </p:nvSpPr>
        <p:spPr>
          <a:xfrm>
            <a:off x="7822277" y="150165"/>
            <a:ext cx="748145" cy="10036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434050" y="-34501"/>
            <a:ext cx="1936866" cy="369332"/>
          </a:xfrm>
          <a:prstGeom prst="rect">
            <a:avLst/>
          </a:prstGeom>
          <a:noFill/>
        </p:spPr>
        <p:txBody>
          <a:bodyPr wrap="square" rtlCol="0">
            <a:spAutoFit/>
          </a:bodyPr>
          <a:lstStyle/>
          <a:p>
            <a:r>
              <a:rPr lang="en-US" altLang="zh-CN" dirty="0" smtClean="0">
                <a:solidFill>
                  <a:srgbClr val="FF0000"/>
                </a:solidFill>
              </a:rPr>
              <a:t>Remove this one</a:t>
            </a:r>
            <a:endParaRPr lang="en-US" dirty="0">
              <a:solidFill>
                <a:srgbClr val="FF0000"/>
              </a:solidFill>
            </a:endParaRPr>
          </a:p>
        </p:txBody>
      </p:sp>
      <p:pic>
        <p:nvPicPr>
          <p:cNvPr id="7" name="Picture 6"/>
          <p:cNvPicPr>
            <a:picLocks noChangeAspect="1"/>
          </p:cNvPicPr>
          <p:nvPr/>
        </p:nvPicPr>
        <p:blipFill>
          <a:blip r:embed="rId3"/>
          <a:stretch>
            <a:fillRect/>
          </a:stretch>
        </p:blipFill>
        <p:spPr>
          <a:xfrm>
            <a:off x="178080" y="643652"/>
            <a:ext cx="5606371" cy="1850165"/>
          </a:xfrm>
          <a:prstGeom prst="rect">
            <a:avLst/>
          </a:prstGeom>
        </p:spPr>
      </p:pic>
      <p:sp>
        <p:nvSpPr>
          <p:cNvPr id="8" name="TextBox 7"/>
          <p:cNvSpPr txBox="1"/>
          <p:nvPr/>
        </p:nvSpPr>
        <p:spPr>
          <a:xfrm>
            <a:off x="7224746" y="1568734"/>
            <a:ext cx="2476205" cy="646331"/>
          </a:xfrm>
          <a:prstGeom prst="rect">
            <a:avLst/>
          </a:prstGeom>
          <a:noFill/>
        </p:spPr>
        <p:txBody>
          <a:bodyPr wrap="square" rtlCol="0">
            <a:spAutoFit/>
          </a:bodyPr>
          <a:lstStyle/>
          <a:p>
            <a:r>
              <a:rPr lang="en-US" dirty="0" smtClean="0"/>
              <a:t>N = </a:t>
            </a:r>
            <a:r>
              <a:rPr lang="en-US" altLang="zh-CN" dirty="0" smtClean="0"/>
              <a:t>3</a:t>
            </a:r>
          </a:p>
          <a:p>
            <a:r>
              <a:rPr lang="en-US" dirty="0" smtClean="0"/>
              <a:t>Cophenet </a:t>
            </a:r>
            <a:r>
              <a:rPr lang="en-US" altLang="zh-CN" dirty="0"/>
              <a:t>=0.72799109</a:t>
            </a:r>
            <a:endParaRPr lang="en-US" dirty="0"/>
          </a:p>
        </p:txBody>
      </p:sp>
      <p:sp>
        <p:nvSpPr>
          <p:cNvPr id="9" name="TextBox 8"/>
          <p:cNvSpPr txBox="1"/>
          <p:nvPr/>
        </p:nvSpPr>
        <p:spPr>
          <a:xfrm>
            <a:off x="7224745" y="3513694"/>
            <a:ext cx="2476205" cy="646331"/>
          </a:xfrm>
          <a:prstGeom prst="rect">
            <a:avLst/>
          </a:prstGeom>
          <a:noFill/>
        </p:spPr>
        <p:txBody>
          <a:bodyPr wrap="square" rtlCol="0">
            <a:spAutoFit/>
          </a:bodyPr>
          <a:lstStyle/>
          <a:p>
            <a:r>
              <a:rPr lang="en-US" dirty="0" smtClean="0"/>
              <a:t>N = </a:t>
            </a:r>
            <a:r>
              <a:rPr lang="en-US" altLang="zh-CN" dirty="0" smtClean="0"/>
              <a:t>10</a:t>
            </a:r>
          </a:p>
          <a:p>
            <a:r>
              <a:rPr lang="en-US" dirty="0" smtClean="0"/>
              <a:t>Cophenet </a:t>
            </a:r>
            <a:r>
              <a:rPr lang="en-US" altLang="zh-CN" dirty="0"/>
              <a:t>=0.5992157</a:t>
            </a:r>
            <a:endParaRPr lang="en-US" dirty="0"/>
          </a:p>
        </p:txBody>
      </p:sp>
      <p:pic>
        <p:nvPicPr>
          <p:cNvPr id="10" name="Picture 9"/>
          <p:cNvPicPr>
            <a:picLocks noChangeAspect="1"/>
          </p:cNvPicPr>
          <p:nvPr/>
        </p:nvPicPr>
        <p:blipFill>
          <a:blip r:embed="rId4"/>
          <a:stretch>
            <a:fillRect/>
          </a:stretch>
        </p:blipFill>
        <p:spPr>
          <a:xfrm>
            <a:off x="178080" y="2819494"/>
            <a:ext cx="5557702" cy="1902135"/>
          </a:xfrm>
          <a:prstGeom prst="rect">
            <a:avLst/>
          </a:prstGeom>
        </p:spPr>
      </p:pic>
      <p:pic>
        <p:nvPicPr>
          <p:cNvPr id="11" name="Picture 10"/>
          <p:cNvPicPr>
            <a:picLocks noChangeAspect="1"/>
          </p:cNvPicPr>
          <p:nvPr/>
        </p:nvPicPr>
        <p:blipFill>
          <a:blip r:embed="rId5"/>
          <a:stretch>
            <a:fillRect/>
          </a:stretch>
        </p:blipFill>
        <p:spPr>
          <a:xfrm>
            <a:off x="178080" y="4721629"/>
            <a:ext cx="5568073" cy="1953491"/>
          </a:xfrm>
          <a:prstGeom prst="rect">
            <a:avLst/>
          </a:prstGeom>
        </p:spPr>
      </p:pic>
      <p:sp>
        <p:nvSpPr>
          <p:cNvPr id="12" name="TextBox 11"/>
          <p:cNvSpPr txBox="1"/>
          <p:nvPr/>
        </p:nvSpPr>
        <p:spPr>
          <a:xfrm>
            <a:off x="7332319" y="5458654"/>
            <a:ext cx="2476205" cy="646331"/>
          </a:xfrm>
          <a:prstGeom prst="rect">
            <a:avLst/>
          </a:prstGeom>
          <a:noFill/>
        </p:spPr>
        <p:txBody>
          <a:bodyPr wrap="square" rtlCol="0">
            <a:spAutoFit/>
          </a:bodyPr>
          <a:lstStyle/>
          <a:p>
            <a:r>
              <a:rPr lang="en-US" dirty="0" smtClean="0"/>
              <a:t>N = </a:t>
            </a:r>
            <a:r>
              <a:rPr lang="en-US" altLang="zh-CN" dirty="0" smtClean="0"/>
              <a:t>20</a:t>
            </a:r>
          </a:p>
          <a:p>
            <a:r>
              <a:rPr lang="en-US" dirty="0" smtClean="0"/>
              <a:t>Cophenet </a:t>
            </a:r>
            <a:r>
              <a:rPr lang="en-US" altLang="zh-CN" dirty="0"/>
              <a:t>=0.6156744</a:t>
            </a:r>
            <a:endParaRPr lang="en-US" dirty="0"/>
          </a:p>
        </p:txBody>
      </p:sp>
    </p:spTree>
    <p:extLst>
      <p:ext uri="{BB962C8B-B14F-4D97-AF65-F5344CB8AC3E}">
        <p14:creationId xmlns:p14="http://schemas.microsoft.com/office/powerpoint/2010/main" val="4105483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0399" y="249274"/>
            <a:ext cx="6889077" cy="2469094"/>
          </a:xfrm>
          <a:prstGeom prst="rect">
            <a:avLst/>
          </a:prstGeom>
        </p:spPr>
      </p:pic>
      <p:sp>
        <p:nvSpPr>
          <p:cNvPr id="5" name="TextBox 4"/>
          <p:cNvSpPr txBox="1"/>
          <p:nvPr/>
        </p:nvSpPr>
        <p:spPr>
          <a:xfrm>
            <a:off x="8380216" y="1042043"/>
            <a:ext cx="2476205" cy="646331"/>
          </a:xfrm>
          <a:prstGeom prst="rect">
            <a:avLst/>
          </a:prstGeom>
          <a:noFill/>
        </p:spPr>
        <p:txBody>
          <a:bodyPr wrap="square" rtlCol="0">
            <a:spAutoFit/>
          </a:bodyPr>
          <a:lstStyle/>
          <a:p>
            <a:r>
              <a:rPr lang="en-US" dirty="0" smtClean="0"/>
              <a:t>N = </a:t>
            </a:r>
            <a:r>
              <a:rPr lang="en-US" altLang="zh-CN" dirty="0" smtClean="0"/>
              <a:t>30</a:t>
            </a:r>
          </a:p>
          <a:p>
            <a:r>
              <a:rPr lang="en-US" dirty="0" smtClean="0"/>
              <a:t>Cophenet </a:t>
            </a:r>
            <a:r>
              <a:rPr lang="en-US" altLang="zh-CN" dirty="0"/>
              <a:t>= 0.6485041  </a:t>
            </a:r>
            <a:endParaRPr lang="en-US" dirty="0"/>
          </a:p>
        </p:txBody>
      </p:sp>
      <p:sp>
        <p:nvSpPr>
          <p:cNvPr id="6" name="TextBox 5"/>
          <p:cNvSpPr txBox="1"/>
          <p:nvPr/>
        </p:nvSpPr>
        <p:spPr>
          <a:xfrm>
            <a:off x="8380215" y="3472130"/>
            <a:ext cx="2900156" cy="646331"/>
          </a:xfrm>
          <a:prstGeom prst="rect">
            <a:avLst/>
          </a:prstGeom>
          <a:noFill/>
        </p:spPr>
        <p:txBody>
          <a:bodyPr wrap="square" rtlCol="0">
            <a:spAutoFit/>
          </a:bodyPr>
          <a:lstStyle/>
          <a:p>
            <a:r>
              <a:rPr lang="en-US" dirty="0" smtClean="0"/>
              <a:t>N = </a:t>
            </a:r>
            <a:r>
              <a:rPr lang="en-US" altLang="zh-CN" dirty="0" smtClean="0"/>
              <a:t>50</a:t>
            </a:r>
          </a:p>
          <a:p>
            <a:r>
              <a:rPr lang="en-US" dirty="0" smtClean="0"/>
              <a:t>Cophenet </a:t>
            </a:r>
            <a:r>
              <a:rPr lang="en-US" altLang="zh-CN" dirty="0"/>
              <a:t>= 0.499737865</a:t>
            </a:r>
            <a:endParaRPr lang="en-US" dirty="0"/>
          </a:p>
        </p:txBody>
      </p:sp>
      <p:pic>
        <p:nvPicPr>
          <p:cNvPr id="7" name="Picture 6"/>
          <p:cNvPicPr>
            <a:picLocks noChangeAspect="1"/>
          </p:cNvPicPr>
          <p:nvPr/>
        </p:nvPicPr>
        <p:blipFill>
          <a:blip r:embed="rId3"/>
          <a:stretch>
            <a:fillRect/>
          </a:stretch>
        </p:blipFill>
        <p:spPr>
          <a:xfrm>
            <a:off x="497088" y="2838190"/>
            <a:ext cx="6782388" cy="2560542"/>
          </a:xfrm>
          <a:prstGeom prst="rect">
            <a:avLst/>
          </a:prstGeom>
        </p:spPr>
      </p:pic>
    </p:spTree>
    <p:extLst>
      <p:ext uri="{BB962C8B-B14F-4D97-AF65-F5344CB8AC3E}">
        <p14:creationId xmlns:p14="http://schemas.microsoft.com/office/powerpoint/2010/main" val="280708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3580593"/>
            <a:ext cx="6950042" cy="2606266"/>
          </a:xfrm>
          <a:prstGeom prst="rect">
            <a:avLst/>
          </a:prstGeom>
        </p:spPr>
      </p:pic>
      <p:sp>
        <p:nvSpPr>
          <p:cNvPr id="5" name="TextBox 4"/>
          <p:cNvSpPr txBox="1"/>
          <p:nvPr/>
        </p:nvSpPr>
        <p:spPr>
          <a:xfrm>
            <a:off x="8014456" y="5159077"/>
            <a:ext cx="2866904" cy="646331"/>
          </a:xfrm>
          <a:prstGeom prst="rect">
            <a:avLst/>
          </a:prstGeom>
          <a:noFill/>
        </p:spPr>
        <p:txBody>
          <a:bodyPr wrap="square" rtlCol="0">
            <a:spAutoFit/>
          </a:bodyPr>
          <a:lstStyle/>
          <a:p>
            <a:r>
              <a:rPr lang="en-US" dirty="0" smtClean="0"/>
              <a:t>N = </a:t>
            </a:r>
            <a:r>
              <a:rPr lang="en-US" altLang="zh-CN" dirty="0" smtClean="0"/>
              <a:t>96</a:t>
            </a:r>
          </a:p>
          <a:p>
            <a:r>
              <a:rPr lang="en-US" dirty="0" smtClean="0"/>
              <a:t>Cophenet </a:t>
            </a:r>
            <a:r>
              <a:rPr lang="en-US" altLang="zh-CN" dirty="0"/>
              <a:t>= 0.41278386  </a:t>
            </a:r>
            <a:endParaRPr lang="en-US" dirty="0"/>
          </a:p>
        </p:txBody>
      </p:sp>
      <p:sp>
        <p:nvSpPr>
          <p:cNvPr id="7" name="TextBox 6"/>
          <p:cNvSpPr txBox="1"/>
          <p:nvPr/>
        </p:nvSpPr>
        <p:spPr>
          <a:xfrm>
            <a:off x="8014456" y="1454371"/>
            <a:ext cx="2866904" cy="646331"/>
          </a:xfrm>
          <a:prstGeom prst="rect">
            <a:avLst/>
          </a:prstGeom>
          <a:noFill/>
        </p:spPr>
        <p:txBody>
          <a:bodyPr wrap="square" rtlCol="0">
            <a:spAutoFit/>
          </a:bodyPr>
          <a:lstStyle/>
          <a:p>
            <a:r>
              <a:rPr lang="en-US" dirty="0" smtClean="0"/>
              <a:t>N = </a:t>
            </a:r>
            <a:r>
              <a:rPr lang="en-US" altLang="zh-CN" dirty="0" smtClean="0"/>
              <a:t>70</a:t>
            </a:r>
          </a:p>
          <a:p>
            <a:r>
              <a:rPr lang="en-US" dirty="0" smtClean="0"/>
              <a:t>Cophenet </a:t>
            </a:r>
            <a:r>
              <a:rPr lang="en-US" altLang="zh-CN" dirty="0"/>
              <a:t>= 0.550373048 </a:t>
            </a:r>
            <a:endParaRPr lang="en-US" dirty="0"/>
          </a:p>
        </p:txBody>
      </p:sp>
      <p:pic>
        <p:nvPicPr>
          <p:cNvPr id="8" name="Picture 7"/>
          <p:cNvPicPr>
            <a:picLocks noChangeAspect="1"/>
          </p:cNvPicPr>
          <p:nvPr/>
        </p:nvPicPr>
        <p:blipFill>
          <a:blip r:embed="rId3"/>
          <a:stretch>
            <a:fillRect/>
          </a:stretch>
        </p:blipFill>
        <p:spPr>
          <a:xfrm>
            <a:off x="190516" y="831862"/>
            <a:ext cx="6759526" cy="2537680"/>
          </a:xfrm>
          <a:prstGeom prst="rect">
            <a:avLst/>
          </a:prstGeom>
        </p:spPr>
      </p:pic>
    </p:spTree>
    <p:extLst>
      <p:ext uri="{BB962C8B-B14F-4D97-AF65-F5344CB8AC3E}">
        <p14:creationId xmlns:p14="http://schemas.microsoft.com/office/powerpoint/2010/main" val="1711025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38864" y="677026"/>
            <a:ext cx="2949196" cy="2644369"/>
          </a:xfrm>
          <a:prstGeom prst="rect">
            <a:avLst/>
          </a:prstGeom>
        </p:spPr>
      </p:pic>
      <p:sp>
        <p:nvSpPr>
          <p:cNvPr id="5" name="Rectangle 4"/>
          <p:cNvSpPr/>
          <p:nvPr/>
        </p:nvSpPr>
        <p:spPr>
          <a:xfrm>
            <a:off x="1263535" y="1354975"/>
            <a:ext cx="1221970" cy="1745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888060" y="1055716"/>
            <a:ext cx="1573402" cy="923330"/>
          </a:xfrm>
          <a:prstGeom prst="rect">
            <a:avLst/>
          </a:prstGeom>
          <a:noFill/>
        </p:spPr>
        <p:txBody>
          <a:bodyPr wrap="square" rtlCol="0">
            <a:spAutoFit/>
          </a:bodyPr>
          <a:lstStyle/>
          <a:p>
            <a:r>
              <a:rPr lang="en-US" dirty="0" smtClean="0">
                <a:solidFill>
                  <a:srgbClr val="FF0000"/>
                </a:solidFill>
              </a:rPr>
              <a:t>0: constant</a:t>
            </a:r>
          </a:p>
          <a:p>
            <a:r>
              <a:rPr lang="en-US" dirty="0" smtClean="0">
                <a:solidFill>
                  <a:srgbClr val="FF0000"/>
                </a:solidFill>
              </a:rPr>
              <a:t>1: random</a:t>
            </a:r>
          </a:p>
          <a:p>
            <a:r>
              <a:rPr lang="en-US" dirty="0" smtClean="0">
                <a:solidFill>
                  <a:srgbClr val="FF0000"/>
                </a:solidFill>
              </a:rPr>
              <a:t>2: min/max</a:t>
            </a:r>
            <a:endParaRPr lang="en-US" dirty="0">
              <a:solidFill>
                <a:srgbClr val="FF0000"/>
              </a:solidFill>
            </a:endParaRPr>
          </a:p>
        </p:txBody>
      </p:sp>
      <p:sp>
        <p:nvSpPr>
          <p:cNvPr id="7" name="TextBox 6"/>
          <p:cNvSpPr txBox="1"/>
          <p:nvPr/>
        </p:nvSpPr>
        <p:spPr>
          <a:xfrm>
            <a:off x="4946072" y="83127"/>
            <a:ext cx="4547062" cy="369332"/>
          </a:xfrm>
          <a:prstGeom prst="rect">
            <a:avLst/>
          </a:prstGeom>
          <a:noFill/>
        </p:spPr>
        <p:txBody>
          <a:bodyPr wrap="square" rtlCol="0">
            <a:spAutoFit/>
          </a:bodyPr>
          <a:lstStyle/>
          <a:p>
            <a:r>
              <a:rPr lang="en-US" dirty="0" smtClean="0"/>
              <a:t>Varying lambda</a:t>
            </a:r>
            <a:endParaRPr lang="en-US" dirty="0"/>
          </a:p>
        </p:txBody>
      </p:sp>
    </p:spTree>
    <p:extLst>
      <p:ext uri="{BB962C8B-B14F-4D97-AF65-F5344CB8AC3E}">
        <p14:creationId xmlns:p14="http://schemas.microsoft.com/office/powerpoint/2010/main" val="2173586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30370" y="103517"/>
            <a:ext cx="7361207" cy="369332"/>
          </a:xfrm>
          <a:prstGeom prst="rect">
            <a:avLst/>
          </a:prstGeom>
          <a:noFill/>
        </p:spPr>
        <p:txBody>
          <a:bodyPr wrap="square" rtlCol="0">
            <a:spAutoFit/>
          </a:bodyPr>
          <a:lstStyle/>
          <a:p>
            <a:r>
              <a:rPr lang="en-US" dirty="0" smtClean="0"/>
              <a:t>VCF</a:t>
            </a:r>
            <a:endParaRPr lang="en-US" dirty="0"/>
          </a:p>
        </p:txBody>
      </p:sp>
      <p:pic>
        <p:nvPicPr>
          <p:cNvPr id="8" name="Picture 7"/>
          <p:cNvPicPr>
            <a:picLocks noChangeAspect="1"/>
          </p:cNvPicPr>
          <p:nvPr/>
        </p:nvPicPr>
        <p:blipFill>
          <a:blip r:embed="rId2"/>
          <a:stretch>
            <a:fillRect/>
          </a:stretch>
        </p:blipFill>
        <p:spPr>
          <a:xfrm>
            <a:off x="114515" y="792703"/>
            <a:ext cx="6637595" cy="4801016"/>
          </a:xfrm>
          <a:prstGeom prst="rect">
            <a:avLst/>
          </a:prstGeom>
        </p:spPr>
      </p:pic>
      <p:sp>
        <p:nvSpPr>
          <p:cNvPr id="9" name="TextBox 8"/>
          <p:cNvSpPr txBox="1"/>
          <p:nvPr/>
        </p:nvSpPr>
        <p:spPr>
          <a:xfrm>
            <a:off x="6998898" y="902898"/>
            <a:ext cx="3807125" cy="923330"/>
          </a:xfrm>
          <a:prstGeom prst="rect">
            <a:avLst/>
          </a:prstGeom>
          <a:noFill/>
        </p:spPr>
        <p:txBody>
          <a:bodyPr wrap="square" rtlCol="0">
            <a:spAutoFit/>
          </a:bodyPr>
          <a:lstStyle/>
          <a:p>
            <a:r>
              <a:rPr lang="en-US" dirty="0" smtClean="0"/>
              <a:t>?? Mean by ‘low quality’ in filter.</a:t>
            </a:r>
          </a:p>
          <a:p>
            <a:endParaRPr lang="en-US" dirty="0" smtClean="0"/>
          </a:p>
          <a:p>
            <a:endParaRPr lang="en-US" dirty="0"/>
          </a:p>
        </p:txBody>
      </p:sp>
    </p:spTree>
    <p:extLst>
      <p:ext uri="{BB962C8B-B14F-4D97-AF65-F5344CB8AC3E}">
        <p14:creationId xmlns:p14="http://schemas.microsoft.com/office/powerpoint/2010/main" val="1055184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1631" y="0"/>
            <a:ext cx="11881395" cy="5202195"/>
          </a:xfrm>
          <a:prstGeom prst="rect">
            <a:avLst/>
          </a:prstGeom>
        </p:spPr>
      </p:pic>
    </p:spTree>
    <p:extLst>
      <p:ext uri="{BB962C8B-B14F-4D97-AF65-F5344CB8AC3E}">
        <p14:creationId xmlns:p14="http://schemas.microsoft.com/office/powerpoint/2010/main" val="2757579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3658" y="1325551"/>
            <a:ext cx="6319884" cy="3190898"/>
          </a:xfrm>
          <a:prstGeom prst="rect">
            <a:avLst/>
          </a:prstGeom>
        </p:spPr>
      </p:pic>
      <p:pic>
        <p:nvPicPr>
          <p:cNvPr id="5" name="Picture 4"/>
          <p:cNvPicPr>
            <a:picLocks noChangeAspect="1"/>
          </p:cNvPicPr>
          <p:nvPr/>
        </p:nvPicPr>
        <p:blipFill>
          <a:blip r:embed="rId3"/>
          <a:stretch>
            <a:fillRect/>
          </a:stretch>
        </p:blipFill>
        <p:spPr>
          <a:xfrm>
            <a:off x="7015951" y="1822443"/>
            <a:ext cx="1500198" cy="1924064"/>
          </a:xfrm>
          <a:prstGeom prst="rect">
            <a:avLst/>
          </a:prstGeom>
        </p:spPr>
      </p:pic>
      <p:sp>
        <p:nvSpPr>
          <p:cNvPr id="6" name="TextBox 5"/>
          <p:cNvSpPr txBox="1"/>
          <p:nvPr/>
        </p:nvSpPr>
        <p:spPr>
          <a:xfrm>
            <a:off x="539750" y="923925"/>
            <a:ext cx="2355850" cy="369332"/>
          </a:xfrm>
          <a:prstGeom prst="rect">
            <a:avLst/>
          </a:prstGeom>
          <a:noFill/>
        </p:spPr>
        <p:txBody>
          <a:bodyPr wrap="square" rtlCol="0">
            <a:spAutoFit/>
          </a:bodyPr>
          <a:lstStyle/>
          <a:p>
            <a:r>
              <a:rPr lang="en-US" altLang="zh-CN" smtClean="0"/>
              <a:t>8.16 meeting:</a:t>
            </a:r>
            <a:endParaRPr lang="en-US"/>
          </a:p>
        </p:txBody>
      </p:sp>
    </p:spTree>
    <p:extLst>
      <p:ext uri="{BB962C8B-B14F-4D97-AF65-F5344CB8AC3E}">
        <p14:creationId xmlns:p14="http://schemas.microsoft.com/office/powerpoint/2010/main" val="994414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653627" y="375602"/>
            <a:ext cx="7498080" cy="1941195"/>
          </a:xfrm>
          <a:prstGeom prst="rect">
            <a:avLst/>
          </a:prstGeom>
        </p:spPr>
      </p:pic>
      <p:sp>
        <p:nvSpPr>
          <p:cNvPr id="5" name="Rectangle 4"/>
          <p:cNvSpPr/>
          <p:nvPr/>
        </p:nvSpPr>
        <p:spPr>
          <a:xfrm>
            <a:off x="651933" y="1930400"/>
            <a:ext cx="1879600" cy="4318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591733" y="2362200"/>
            <a:ext cx="1896534" cy="369332"/>
          </a:xfrm>
          <a:prstGeom prst="rect">
            <a:avLst/>
          </a:prstGeom>
          <a:noFill/>
        </p:spPr>
        <p:txBody>
          <a:bodyPr wrap="square" rtlCol="0">
            <a:spAutoFit/>
          </a:bodyPr>
          <a:lstStyle/>
          <a:p>
            <a:r>
              <a:rPr lang="en-US" dirty="0" smtClean="0"/>
              <a:t>Difference</a:t>
            </a:r>
            <a:endParaRPr lang="en-US" dirty="0"/>
          </a:p>
        </p:txBody>
      </p:sp>
    </p:spTree>
    <p:extLst>
      <p:ext uri="{BB962C8B-B14F-4D97-AF65-F5344CB8AC3E}">
        <p14:creationId xmlns:p14="http://schemas.microsoft.com/office/powerpoint/2010/main" val="1639094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160" y="2506662"/>
            <a:ext cx="10515600" cy="4351338"/>
          </a:xfrm>
        </p:spPr>
        <p:txBody>
          <a:bodyPr>
            <a:normAutofit/>
          </a:bodyPr>
          <a:lstStyle/>
          <a:p>
            <a:r>
              <a:rPr lang="en-US" dirty="0" smtClean="0"/>
              <a:t>      GBAC1_7_001 CACGACAAT…</a:t>
            </a:r>
          </a:p>
          <a:p>
            <a:pPr marL="0" indent="0">
              <a:buNone/>
            </a:pPr>
            <a:r>
              <a:rPr lang="en-US" dirty="0" smtClean="0"/>
              <a:t>          GBAC1_7_002 GCTAGGCTA…</a:t>
            </a:r>
          </a:p>
          <a:p>
            <a:pPr marL="0" indent="0">
              <a:buNone/>
            </a:pPr>
            <a:r>
              <a:rPr lang="en-US" dirty="0" smtClean="0"/>
              <a:t>          GBAC1_7_003 CTAGGTACG…</a:t>
            </a:r>
          </a:p>
          <a:p>
            <a:pPr marL="0" indent="0">
              <a:buNone/>
            </a:pPr>
            <a:r>
              <a:rPr lang="en-US" dirty="0" smtClean="0"/>
              <a:t>          GBAC1_7_004 TAGATACGA…</a:t>
            </a:r>
          </a:p>
          <a:p>
            <a:pPr marL="0" indent="0">
              <a:buNone/>
            </a:pPr>
            <a:r>
              <a:rPr lang="en-US" dirty="0"/>
              <a:t> </a:t>
            </a:r>
            <a:r>
              <a:rPr lang="en-US" dirty="0" smtClean="0"/>
              <a:t>         GBAC1_7_005 GATCGATCG… </a:t>
            </a:r>
            <a:endParaRPr lang="en-US" dirty="0"/>
          </a:p>
        </p:txBody>
      </p:sp>
      <p:sp>
        <p:nvSpPr>
          <p:cNvPr id="4" name="Rectangle 3"/>
          <p:cNvSpPr/>
          <p:nvPr/>
        </p:nvSpPr>
        <p:spPr>
          <a:xfrm>
            <a:off x="1417320" y="4584065"/>
            <a:ext cx="4572000" cy="48768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416040" y="4566295"/>
            <a:ext cx="3520440" cy="523220"/>
          </a:xfrm>
          <a:prstGeom prst="rect">
            <a:avLst/>
          </a:prstGeom>
          <a:noFill/>
        </p:spPr>
        <p:txBody>
          <a:bodyPr wrap="square" rtlCol="0">
            <a:spAutoFit/>
          </a:bodyPr>
          <a:lstStyle/>
          <a:p>
            <a:r>
              <a:rPr lang="en-US" sz="2800" dirty="0" smtClean="0">
                <a:solidFill>
                  <a:srgbClr val="FF0000"/>
                </a:solidFill>
              </a:rPr>
              <a:t>Original seq</a:t>
            </a:r>
            <a:endParaRPr lang="en-US" sz="2800" dirty="0">
              <a:solidFill>
                <a:srgbClr val="FF0000"/>
              </a:solidFill>
            </a:endParaRPr>
          </a:p>
        </p:txBody>
      </p:sp>
      <p:sp>
        <p:nvSpPr>
          <p:cNvPr id="6" name="Rectangle 5"/>
          <p:cNvSpPr/>
          <p:nvPr/>
        </p:nvSpPr>
        <p:spPr>
          <a:xfrm>
            <a:off x="1501140" y="2506662"/>
            <a:ext cx="4404360" cy="195389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416040" y="2780685"/>
            <a:ext cx="3520440" cy="954107"/>
          </a:xfrm>
          <a:prstGeom prst="rect">
            <a:avLst/>
          </a:prstGeom>
          <a:noFill/>
        </p:spPr>
        <p:txBody>
          <a:bodyPr wrap="square" rtlCol="0">
            <a:spAutoFit/>
          </a:bodyPr>
          <a:lstStyle/>
          <a:p>
            <a:r>
              <a:rPr lang="en-US" sz="2800" dirty="0" smtClean="0">
                <a:solidFill>
                  <a:srgbClr val="00B0F0"/>
                </a:solidFill>
              </a:rPr>
              <a:t>Simulated 4 seqs by probabilities</a:t>
            </a:r>
            <a:endParaRPr lang="en-US" sz="2800" dirty="0">
              <a:solidFill>
                <a:srgbClr val="00B0F0"/>
              </a:solidFill>
            </a:endParaRPr>
          </a:p>
        </p:txBody>
      </p:sp>
      <p:sp>
        <p:nvSpPr>
          <p:cNvPr id="11" name="Rectangle 10"/>
          <p:cNvSpPr/>
          <p:nvPr/>
        </p:nvSpPr>
        <p:spPr>
          <a:xfrm>
            <a:off x="1188720" y="1808797"/>
            <a:ext cx="8458200" cy="394716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703320" y="1168717"/>
            <a:ext cx="2834640" cy="646331"/>
          </a:xfrm>
          <a:prstGeom prst="rect">
            <a:avLst/>
          </a:prstGeom>
          <a:noFill/>
        </p:spPr>
        <p:txBody>
          <a:bodyPr wrap="square" rtlCol="0">
            <a:spAutoFit/>
          </a:bodyPr>
          <a:lstStyle/>
          <a:p>
            <a:r>
              <a:rPr lang="en-US" sz="3600" dirty="0" smtClean="0"/>
              <a:t>New .nex file</a:t>
            </a:r>
            <a:endParaRPr lang="en-US" sz="3600" dirty="0"/>
          </a:p>
        </p:txBody>
      </p:sp>
      <p:sp>
        <p:nvSpPr>
          <p:cNvPr id="2" name="TextBox 1"/>
          <p:cNvSpPr txBox="1"/>
          <p:nvPr/>
        </p:nvSpPr>
        <p:spPr>
          <a:xfrm>
            <a:off x="1645920" y="0"/>
            <a:ext cx="5349240" cy="769441"/>
          </a:xfrm>
          <a:prstGeom prst="rect">
            <a:avLst/>
          </a:prstGeom>
          <a:noFill/>
        </p:spPr>
        <p:txBody>
          <a:bodyPr wrap="square" rtlCol="0">
            <a:spAutoFit/>
          </a:bodyPr>
          <a:lstStyle/>
          <a:p>
            <a:r>
              <a:rPr lang="en-US" sz="4400" dirty="0" smtClean="0">
                <a:solidFill>
                  <a:srgbClr val="FF0000"/>
                </a:solidFill>
              </a:rPr>
              <a:t>Deprecated</a:t>
            </a:r>
            <a:endParaRPr lang="en-US" sz="4400" dirty="0">
              <a:solidFill>
                <a:srgbClr val="FF0000"/>
              </a:solidFill>
            </a:endParaRPr>
          </a:p>
        </p:txBody>
      </p:sp>
    </p:spTree>
    <p:extLst>
      <p:ext uri="{BB962C8B-B14F-4D97-AF65-F5344CB8AC3E}">
        <p14:creationId xmlns:p14="http://schemas.microsoft.com/office/powerpoint/2010/main" val="2829290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68680" y="1337945"/>
            <a:ext cx="10515600" cy="4351338"/>
          </a:xfrm>
        </p:spPr>
        <p:txBody>
          <a:bodyPr>
            <a:normAutofit/>
          </a:bodyPr>
          <a:lstStyle/>
          <a:p>
            <a:r>
              <a:rPr lang="en-US" dirty="0" smtClean="0"/>
              <a:t>       GBAC_</a:t>
            </a:r>
            <a:r>
              <a:rPr lang="en-US" altLang="zh-CN" dirty="0" smtClean="0"/>
              <a:t>7</a:t>
            </a:r>
            <a:r>
              <a:rPr lang="en-US" dirty="0" smtClean="0"/>
              <a:t>_0.11</a:t>
            </a:r>
            <a:r>
              <a:rPr lang="en-US" altLang="zh-CN" dirty="0" smtClean="0"/>
              <a:t>51</a:t>
            </a:r>
            <a:r>
              <a:rPr lang="en-US" dirty="0" smtClean="0"/>
              <a:t>   TCTACGCTA </a:t>
            </a:r>
            <a:r>
              <a:rPr lang="en-US" dirty="0"/>
              <a:t>…</a:t>
            </a:r>
            <a:endParaRPr lang="en-US" dirty="0" smtClean="0"/>
          </a:p>
          <a:p>
            <a:pPr marL="0" indent="0">
              <a:buNone/>
            </a:pPr>
            <a:r>
              <a:rPr lang="en-US" dirty="0" smtClean="0"/>
              <a:t>          GBAC_7_0.23</a:t>
            </a:r>
            <a:r>
              <a:rPr lang="en-US" altLang="zh-CN" dirty="0" smtClean="0"/>
              <a:t>51</a:t>
            </a:r>
            <a:r>
              <a:rPr lang="en-US" dirty="0" smtClean="0"/>
              <a:t>   GCTAGGCTA…</a:t>
            </a:r>
          </a:p>
          <a:p>
            <a:pPr marL="0" indent="0">
              <a:buNone/>
            </a:pPr>
            <a:r>
              <a:rPr lang="en-US" dirty="0" smtClean="0"/>
              <a:t>          GBAC_7_0.1887   CTAGGTACG…</a:t>
            </a:r>
          </a:p>
          <a:p>
            <a:pPr marL="0" indent="0">
              <a:buNone/>
            </a:pPr>
            <a:r>
              <a:rPr lang="en-US" dirty="0" smtClean="0"/>
              <a:t>          GBAC_7_0.2804   TAGATACGA…</a:t>
            </a:r>
          </a:p>
          <a:p>
            <a:pPr marL="0" indent="0">
              <a:buNone/>
            </a:pPr>
            <a:r>
              <a:rPr lang="en-US" dirty="0" smtClean="0"/>
              <a:t>          Original_seque    GATCGATCG… </a:t>
            </a:r>
            <a:endParaRPr lang="en-US" dirty="0"/>
          </a:p>
        </p:txBody>
      </p:sp>
      <p:sp>
        <p:nvSpPr>
          <p:cNvPr id="5" name="Rectangle 4"/>
          <p:cNvSpPr/>
          <p:nvPr/>
        </p:nvSpPr>
        <p:spPr>
          <a:xfrm>
            <a:off x="1386840" y="3415348"/>
            <a:ext cx="5897880" cy="5054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574280" y="3397578"/>
            <a:ext cx="3520440" cy="523220"/>
          </a:xfrm>
          <a:prstGeom prst="rect">
            <a:avLst/>
          </a:prstGeom>
          <a:noFill/>
        </p:spPr>
        <p:txBody>
          <a:bodyPr wrap="square" rtlCol="0">
            <a:spAutoFit/>
          </a:bodyPr>
          <a:lstStyle/>
          <a:p>
            <a:r>
              <a:rPr lang="en-US" sz="2800" dirty="0" smtClean="0">
                <a:solidFill>
                  <a:srgbClr val="FF0000"/>
                </a:solidFill>
              </a:rPr>
              <a:t>Original seq</a:t>
            </a:r>
            <a:endParaRPr lang="en-US" sz="2800" dirty="0">
              <a:solidFill>
                <a:srgbClr val="FF0000"/>
              </a:solidFill>
            </a:endParaRPr>
          </a:p>
        </p:txBody>
      </p:sp>
      <p:sp>
        <p:nvSpPr>
          <p:cNvPr id="7" name="Rectangle 6"/>
          <p:cNvSpPr/>
          <p:nvPr/>
        </p:nvSpPr>
        <p:spPr>
          <a:xfrm>
            <a:off x="1470660" y="1337945"/>
            <a:ext cx="5753100" cy="195389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391400" y="1617485"/>
            <a:ext cx="3520440" cy="954107"/>
          </a:xfrm>
          <a:prstGeom prst="rect">
            <a:avLst/>
          </a:prstGeom>
          <a:noFill/>
        </p:spPr>
        <p:txBody>
          <a:bodyPr wrap="square" rtlCol="0">
            <a:spAutoFit/>
          </a:bodyPr>
          <a:lstStyle/>
          <a:p>
            <a:r>
              <a:rPr lang="en-US" sz="2800" dirty="0" smtClean="0">
                <a:solidFill>
                  <a:srgbClr val="00B0F0"/>
                </a:solidFill>
              </a:rPr>
              <a:t>Simulated 4 seqs by probabilities</a:t>
            </a:r>
            <a:endParaRPr lang="en-US" sz="2800" dirty="0">
              <a:solidFill>
                <a:srgbClr val="00B0F0"/>
              </a:solidFill>
            </a:endParaRPr>
          </a:p>
        </p:txBody>
      </p:sp>
      <p:sp>
        <p:nvSpPr>
          <p:cNvPr id="9" name="Rectangle 8"/>
          <p:cNvSpPr/>
          <p:nvPr/>
        </p:nvSpPr>
        <p:spPr>
          <a:xfrm>
            <a:off x="1158240" y="640080"/>
            <a:ext cx="8458200" cy="394716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672840" y="0"/>
            <a:ext cx="2834640" cy="646331"/>
          </a:xfrm>
          <a:prstGeom prst="rect">
            <a:avLst/>
          </a:prstGeom>
          <a:noFill/>
        </p:spPr>
        <p:txBody>
          <a:bodyPr wrap="square" rtlCol="0">
            <a:spAutoFit/>
          </a:bodyPr>
          <a:lstStyle/>
          <a:p>
            <a:r>
              <a:rPr lang="en-US" sz="3600" dirty="0" smtClean="0"/>
              <a:t>New .nex file</a:t>
            </a:r>
            <a:endParaRPr lang="en-US" sz="3600" dirty="0"/>
          </a:p>
        </p:txBody>
      </p:sp>
      <p:sp>
        <p:nvSpPr>
          <p:cNvPr id="11" name="Rectangle 10"/>
          <p:cNvSpPr/>
          <p:nvPr/>
        </p:nvSpPr>
        <p:spPr>
          <a:xfrm>
            <a:off x="3078480" y="1286410"/>
            <a:ext cx="960120" cy="212893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09900" y="679251"/>
            <a:ext cx="1943100" cy="646331"/>
          </a:xfrm>
          <a:prstGeom prst="rect">
            <a:avLst/>
          </a:prstGeom>
          <a:noFill/>
        </p:spPr>
        <p:txBody>
          <a:bodyPr wrap="square" rtlCol="0">
            <a:spAutoFit/>
          </a:bodyPr>
          <a:lstStyle/>
          <a:p>
            <a:pPr algn="ctr"/>
            <a:r>
              <a:rPr lang="en-US" dirty="0" smtClean="0">
                <a:solidFill>
                  <a:schemeClr val="accent1">
                    <a:lumMod val="75000"/>
                  </a:schemeClr>
                </a:solidFill>
              </a:rPr>
              <a:t>Mutation</a:t>
            </a:r>
          </a:p>
          <a:p>
            <a:pPr algn="ctr"/>
            <a:r>
              <a:rPr lang="en-US" dirty="0" smtClean="0">
                <a:solidFill>
                  <a:schemeClr val="accent1">
                    <a:lumMod val="75000"/>
                  </a:schemeClr>
                </a:solidFill>
              </a:rPr>
              <a:t>Rate (lambda)</a:t>
            </a:r>
            <a:endParaRPr lang="en-US" dirty="0">
              <a:solidFill>
                <a:schemeClr val="accent1">
                  <a:lumMod val="75000"/>
                </a:schemeClr>
              </a:solidFill>
            </a:endParaRPr>
          </a:p>
        </p:txBody>
      </p:sp>
      <p:sp>
        <p:nvSpPr>
          <p:cNvPr id="13" name="Rectangle 12"/>
          <p:cNvSpPr/>
          <p:nvPr/>
        </p:nvSpPr>
        <p:spPr>
          <a:xfrm>
            <a:off x="2712720" y="1286410"/>
            <a:ext cx="236220" cy="212893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889760" y="817751"/>
            <a:ext cx="1242060" cy="369332"/>
          </a:xfrm>
          <a:prstGeom prst="rect">
            <a:avLst/>
          </a:prstGeom>
          <a:noFill/>
        </p:spPr>
        <p:txBody>
          <a:bodyPr wrap="square" rtlCol="0">
            <a:spAutoFit/>
          </a:bodyPr>
          <a:lstStyle/>
          <a:p>
            <a:pPr algn="ctr"/>
            <a:r>
              <a:rPr lang="en-US" dirty="0" smtClean="0">
                <a:solidFill>
                  <a:schemeClr val="accent1">
                    <a:lumMod val="75000"/>
                  </a:schemeClr>
                </a:solidFill>
              </a:rPr>
              <a:t>Generation</a:t>
            </a:r>
            <a:endParaRPr lang="en-US" dirty="0">
              <a:solidFill>
                <a:schemeClr val="accent1">
                  <a:lumMod val="75000"/>
                </a:schemeClr>
              </a:solidFill>
            </a:endParaRPr>
          </a:p>
        </p:txBody>
      </p:sp>
      <p:sp>
        <p:nvSpPr>
          <p:cNvPr id="15" name="TextBox 14"/>
          <p:cNvSpPr txBox="1"/>
          <p:nvPr/>
        </p:nvSpPr>
        <p:spPr>
          <a:xfrm>
            <a:off x="1470660" y="5547360"/>
            <a:ext cx="10538460" cy="923330"/>
          </a:xfrm>
          <a:prstGeom prst="rect">
            <a:avLst/>
          </a:prstGeom>
          <a:noFill/>
        </p:spPr>
        <p:txBody>
          <a:bodyPr wrap="square" rtlCol="0">
            <a:spAutoFit/>
          </a:bodyPr>
          <a:lstStyle/>
          <a:p>
            <a:r>
              <a:rPr lang="en-US" dirty="0" smtClean="0"/>
              <a:t>- Out </a:t>
            </a:r>
            <a:r>
              <a:rPr lang="en-US" dirty="0"/>
              <a:t>put should all be the same number of generations .. GCAT is </a:t>
            </a:r>
            <a:r>
              <a:rPr lang="en-US" dirty="0" smtClean="0"/>
              <a:t>fine;</a:t>
            </a:r>
          </a:p>
          <a:p>
            <a:pPr marL="285750" indent="-285750">
              <a:buFontTx/>
              <a:buChar char="-"/>
            </a:pPr>
            <a:r>
              <a:rPr lang="en-US" dirty="0" smtClean="0"/>
              <a:t>GCAT_7_XXXXXXX </a:t>
            </a:r>
            <a:r>
              <a:rPr lang="en-US" dirty="0"/>
              <a:t>... where X is the mutation rate at each </a:t>
            </a:r>
            <a:r>
              <a:rPr lang="en-US" dirty="0" smtClean="0"/>
              <a:t>generation; </a:t>
            </a:r>
          </a:p>
          <a:p>
            <a:pPr marL="285750" indent="-285750">
              <a:buFontTx/>
              <a:buChar char="-"/>
            </a:pPr>
            <a:r>
              <a:rPr lang="en-US" dirty="0" smtClean="0"/>
              <a:t>mutation rate: </a:t>
            </a:r>
            <a:r>
              <a:rPr lang="en-US" dirty="0"/>
              <a:t>You set that in your </a:t>
            </a:r>
            <a:r>
              <a:rPr lang="en-US" dirty="0" smtClean="0"/>
              <a:t>script;</a:t>
            </a:r>
            <a:r>
              <a:rPr lang="en-US" dirty="0"/>
              <a:t> it can have many </a:t>
            </a:r>
            <a:r>
              <a:rPr lang="en-US" dirty="0" smtClean="0"/>
              <a:t>rates</a:t>
            </a:r>
            <a:r>
              <a:rPr lang="en-US" dirty="0"/>
              <a:t> </a:t>
            </a:r>
            <a:r>
              <a:rPr lang="en-US" dirty="0" smtClean="0"/>
              <a:t>for each generation.</a:t>
            </a:r>
            <a:endParaRPr lang="en-US" dirty="0"/>
          </a:p>
        </p:txBody>
      </p:sp>
    </p:spTree>
    <p:extLst>
      <p:ext uri="{BB962C8B-B14F-4D97-AF65-F5344CB8AC3E}">
        <p14:creationId xmlns:p14="http://schemas.microsoft.com/office/powerpoint/2010/main" val="218665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 </a:t>
            </a:r>
            <a:r>
              <a:rPr lang="en-US" altLang="zh-CN" dirty="0" smtClean="0"/>
              <a:t>Check the difference_08022019</a:t>
            </a:r>
            <a:r>
              <a:rPr lang="zh-CN" altLang="en-US" dirty="0" smtClean="0"/>
              <a:t> </a:t>
            </a:r>
            <a:endParaRPr lang="en-US" dirty="0"/>
          </a:p>
        </p:txBody>
      </p:sp>
      <p:sp>
        <p:nvSpPr>
          <p:cNvPr id="4" name="Rectangle 3"/>
          <p:cNvSpPr/>
          <p:nvPr/>
        </p:nvSpPr>
        <p:spPr>
          <a:xfrm>
            <a:off x="1185333" y="2125133"/>
            <a:ext cx="2573867" cy="406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38400" y="1761067"/>
            <a:ext cx="1320800" cy="461665"/>
          </a:xfrm>
          <a:prstGeom prst="rect">
            <a:avLst/>
          </a:prstGeom>
          <a:noFill/>
        </p:spPr>
        <p:txBody>
          <a:bodyPr wrap="square" rtlCol="0">
            <a:spAutoFit/>
          </a:bodyPr>
          <a:lstStyle/>
          <a:p>
            <a:r>
              <a:rPr lang="en-US" sz="2400" dirty="0" smtClean="0"/>
              <a:t>.txt</a:t>
            </a:r>
            <a:endParaRPr lang="en-US" sz="2400" dirty="0"/>
          </a:p>
        </p:txBody>
      </p:sp>
      <p:sp>
        <p:nvSpPr>
          <p:cNvPr id="6" name="TextBox 5"/>
          <p:cNvSpPr txBox="1"/>
          <p:nvPr/>
        </p:nvSpPr>
        <p:spPr>
          <a:xfrm>
            <a:off x="1354667" y="2709333"/>
            <a:ext cx="1270000" cy="2031325"/>
          </a:xfrm>
          <a:prstGeom prst="rect">
            <a:avLst/>
          </a:prstGeom>
          <a:noFill/>
        </p:spPr>
        <p:txBody>
          <a:bodyPr wrap="square" rtlCol="0">
            <a:spAutoFit/>
          </a:bodyPr>
          <a:lstStyle/>
          <a:p>
            <a:r>
              <a:rPr lang="en-US" smtClean="0"/>
              <a:t>Origin:</a:t>
            </a:r>
          </a:p>
          <a:p>
            <a:r>
              <a:rPr lang="en-US" smtClean="0"/>
              <a:t>0:</a:t>
            </a:r>
          </a:p>
          <a:p>
            <a:r>
              <a:rPr lang="en-US" smtClean="0"/>
              <a:t>1:</a:t>
            </a:r>
          </a:p>
          <a:p>
            <a:r>
              <a:rPr lang="en-US" smtClean="0"/>
              <a:t>2:</a:t>
            </a:r>
          </a:p>
          <a:p>
            <a:r>
              <a:rPr lang="en-US" smtClean="0"/>
              <a:t>3:</a:t>
            </a:r>
          </a:p>
          <a:p>
            <a:r>
              <a:rPr lang="en-US" smtClean="0"/>
              <a:t>4:</a:t>
            </a:r>
          </a:p>
          <a:p>
            <a:endParaRPr lang="en-US" dirty="0"/>
          </a:p>
        </p:txBody>
      </p:sp>
      <p:sp>
        <p:nvSpPr>
          <p:cNvPr id="7" name="Rectangle 6"/>
          <p:cNvSpPr/>
          <p:nvPr/>
        </p:nvSpPr>
        <p:spPr>
          <a:xfrm>
            <a:off x="2290314" y="2709333"/>
            <a:ext cx="1261371" cy="646331"/>
          </a:xfrm>
          <a:prstGeom prst="rect">
            <a:avLst/>
          </a:prstGeom>
        </p:spPr>
        <p:txBody>
          <a:bodyPr wrap="none">
            <a:spAutoFit/>
          </a:bodyPr>
          <a:lstStyle/>
          <a:p>
            <a:r>
              <a:rPr lang="en-US" dirty="0" smtClean="0"/>
              <a:t>TCTACGCTA</a:t>
            </a:r>
          </a:p>
          <a:p>
            <a:r>
              <a:rPr lang="en-US" altLang="zh-CN" dirty="0"/>
              <a:t>T</a:t>
            </a:r>
            <a:endParaRPr lang="en-US" dirty="0"/>
          </a:p>
        </p:txBody>
      </p:sp>
      <p:pic>
        <p:nvPicPr>
          <p:cNvPr id="8" name="Picture 7"/>
          <p:cNvPicPr>
            <a:picLocks noChangeAspect="1"/>
          </p:cNvPicPr>
          <p:nvPr/>
        </p:nvPicPr>
        <p:blipFill>
          <a:blip r:embed="rId2"/>
          <a:stretch>
            <a:fillRect/>
          </a:stretch>
        </p:blipFill>
        <p:spPr>
          <a:xfrm>
            <a:off x="4628346" y="2195312"/>
            <a:ext cx="6005080" cy="3276884"/>
          </a:xfrm>
          <a:prstGeom prst="rect">
            <a:avLst/>
          </a:prstGeom>
        </p:spPr>
      </p:pic>
      <p:sp>
        <p:nvSpPr>
          <p:cNvPr id="9" name="TextBox 8"/>
          <p:cNvSpPr txBox="1"/>
          <p:nvPr/>
        </p:nvSpPr>
        <p:spPr>
          <a:xfrm>
            <a:off x="5257800" y="1523079"/>
            <a:ext cx="2373086" cy="646331"/>
          </a:xfrm>
          <a:prstGeom prst="rect">
            <a:avLst/>
          </a:prstGeom>
          <a:noFill/>
        </p:spPr>
        <p:txBody>
          <a:bodyPr wrap="square" rtlCol="0">
            <a:spAutoFit/>
          </a:bodyPr>
          <a:lstStyle/>
          <a:p>
            <a:r>
              <a:rPr lang="en-US" dirty="0" smtClean="0">
                <a:solidFill>
                  <a:schemeClr val="accent1">
                    <a:lumMod val="75000"/>
                  </a:schemeClr>
                </a:solidFill>
              </a:rPr>
              <a:t>File1:</a:t>
            </a:r>
          </a:p>
          <a:p>
            <a:r>
              <a:rPr lang="en-US" dirty="0" smtClean="0">
                <a:solidFill>
                  <a:schemeClr val="accent1">
                    <a:lumMod val="75000"/>
                  </a:schemeClr>
                </a:solidFill>
              </a:rPr>
              <a:t>Mutated sequences:</a:t>
            </a:r>
            <a:endParaRPr lang="en-US" dirty="0">
              <a:solidFill>
                <a:schemeClr val="accent1">
                  <a:lumMod val="75000"/>
                </a:schemeClr>
              </a:solidFill>
            </a:endParaRPr>
          </a:p>
        </p:txBody>
      </p:sp>
      <p:sp>
        <p:nvSpPr>
          <p:cNvPr id="10" name="TextBox 9"/>
          <p:cNvSpPr txBox="1"/>
          <p:nvPr/>
        </p:nvSpPr>
        <p:spPr>
          <a:xfrm>
            <a:off x="8952593" y="1536030"/>
            <a:ext cx="2917371" cy="646331"/>
          </a:xfrm>
          <a:prstGeom prst="rect">
            <a:avLst/>
          </a:prstGeom>
          <a:noFill/>
        </p:spPr>
        <p:txBody>
          <a:bodyPr wrap="square" rtlCol="0">
            <a:spAutoFit/>
          </a:bodyPr>
          <a:lstStyle/>
          <a:p>
            <a:r>
              <a:rPr lang="en-US" dirty="0" smtClean="0">
                <a:solidFill>
                  <a:schemeClr val="accent1">
                    <a:lumMod val="75000"/>
                  </a:schemeClr>
                </a:solidFill>
              </a:rPr>
              <a:t>File2:</a:t>
            </a:r>
          </a:p>
          <a:p>
            <a:r>
              <a:rPr lang="en-US" dirty="0" smtClean="0">
                <a:solidFill>
                  <a:schemeClr val="accent1">
                    <a:lumMod val="75000"/>
                  </a:schemeClr>
                </a:solidFill>
              </a:rPr>
              <a:t>Difference: index+change</a:t>
            </a:r>
            <a:endParaRPr lang="en-US" dirty="0">
              <a:solidFill>
                <a:schemeClr val="accent1">
                  <a:lumMod val="75000"/>
                </a:schemeClr>
              </a:solidFill>
            </a:endParaRPr>
          </a:p>
        </p:txBody>
      </p:sp>
    </p:spTree>
    <p:extLst>
      <p:ext uri="{BB962C8B-B14F-4D97-AF65-F5344CB8AC3E}">
        <p14:creationId xmlns:p14="http://schemas.microsoft.com/office/powerpoint/2010/main" val="1705945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zh-CN" altLang="en-US" dirty="0" smtClean="0"/>
              <a:t> </a:t>
            </a:r>
            <a:r>
              <a:rPr lang="en-US" altLang="zh-CN" dirty="0" smtClean="0"/>
              <a:t>Check the difference_08062019</a:t>
            </a:r>
            <a:r>
              <a:rPr lang="zh-CN" altLang="en-US" dirty="0" smtClean="0"/>
              <a:t> </a:t>
            </a:r>
            <a:endParaRPr lang="en-US" dirty="0"/>
          </a:p>
        </p:txBody>
      </p:sp>
      <p:pic>
        <p:nvPicPr>
          <p:cNvPr id="7" name="Picture 6"/>
          <p:cNvPicPr>
            <a:picLocks noChangeAspect="1"/>
          </p:cNvPicPr>
          <p:nvPr/>
        </p:nvPicPr>
        <p:blipFill>
          <a:blip r:embed="rId2"/>
          <a:stretch>
            <a:fillRect/>
          </a:stretch>
        </p:blipFill>
        <p:spPr>
          <a:xfrm>
            <a:off x="474453" y="1690688"/>
            <a:ext cx="6263419" cy="3233141"/>
          </a:xfrm>
          <a:prstGeom prst="rect">
            <a:avLst/>
          </a:prstGeom>
        </p:spPr>
      </p:pic>
      <p:sp>
        <p:nvSpPr>
          <p:cNvPr id="8" name="Rectangle 7"/>
          <p:cNvSpPr/>
          <p:nvPr/>
        </p:nvSpPr>
        <p:spPr>
          <a:xfrm>
            <a:off x="2465615" y="4662572"/>
            <a:ext cx="473528" cy="2612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001736" y="4662571"/>
            <a:ext cx="1349827" cy="2612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75783" y="4923829"/>
            <a:ext cx="1053192" cy="369332"/>
          </a:xfrm>
          <a:prstGeom prst="rect">
            <a:avLst/>
          </a:prstGeom>
          <a:noFill/>
        </p:spPr>
        <p:txBody>
          <a:bodyPr wrap="square" rtlCol="0">
            <a:spAutoFit/>
          </a:bodyPr>
          <a:lstStyle/>
          <a:p>
            <a:r>
              <a:rPr lang="en-US" dirty="0" smtClean="0">
                <a:solidFill>
                  <a:srgbClr val="FF0000"/>
                </a:solidFill>
              </a:rPr>
              <a:t>Sub-list</a:t>
            </a:r>
            <a:endParaRPr lang="en-US" dirty="0">
              <a:solidFill>
                <a:srgbClr val="FF0000"/>
              </a:solidFill>
            </a:endParaRPr>
          </a:p>
        </p:txBody>
      </p:sp>
      <p:sp>
        <p:nvSpPr>
          <p:cNvPr id="11" name="TextBox 10"/>
          <p:cNvSpPr txBox="1"/>
          <p:nvPr/>
        </p:nvSpPr>
        <p:spPr>
          <a:xfrm>
            <a:off x="3001736" y="4923829"/>
            <a:ext cx="1053192" cy="369332"/>
          </a:xfrm>
          <a:prstGeom prst="rect">
            <a:avLst/>
          </a:prstGeom>
          <a:noFill/>
        </p:spPr>
        <p:txBody>
          <a:bodyPr wrap="square" rtlCol="0">
            <a:spAutoFit/>
          </a:bodyPr>
          <a:lstStyle/>
          <a:p>
            <a:r>
              <a:rPr lang="en-US" dirty="0" smtClean="0">
                <a:solidFill>
                  <a:srgbClr val="FF0000"/>
                </a:solidFill>
              </a:rPr>
              <a:t>index</a:t>
            </a:r>
            <a:endParaRPr lang="en-US" dirty="0">
              <a:solidFill>
                <a:srgbClr val="FF0000"/>
              </a:solidFill>
            </a:endParaRPr>
          </a:p>
        </p:txBody>
      </p:sp>
      <p:sp>
        <p:nvSpPr>
          <p:cNvPr id="2" name="TextBox 1"/>
          <p:cNvSpPr txBox="1"/>
          <p:nvPr/>
        </p:nvSpPr>
        <p:spPr>
          <a:xfrm>
            <a:off x="6522720" y="2106929"/>
            <a:ext cx="3429000" cy="1200329"/>
          </a:xfrm>
          <a:prstGeom prst="rect">
            <a:avLst/>
          </a:prstGeom>
          <a:noFill/>
        </p:spPr>
        <p:txBody>
          <a:bodyPr wrap="square" rtlCol="0">
            <a:spAutoFit/>
          </a:bodyPr>
          <a:lstStyle/>
          <a:p>
            <a:r>
              <a:rPr lang="en-US" altLang="zh-CN" dirty="0" smtClean="0">
                <a:solidFill>
                  <a:srgbClr val="FF0000"/>
                </a:solidFill>
              </a:rPr>
              <a:t>Output file 1: </a:t>
            </a:r>
          </a:p>
          <a:p>
            <a:pPr marL="285750" indent="-285750">
              <a:buFontTx/>
              <a:buChar char="-"/>
            </a:pPr>
            <a:r>
              <a:rPr lang="en-US" dirty="0" smtClean="0"/>
              <a:t>original;</a:t>
            </a:r>
          </a:p>
          <a:p>
            <a:pPr marL="285750" indent="-285750">
              <a:buFontTx/>
              <a:buChar char="-"/>
            </a:pPr>
            <a:r>
              <a:rPr lang="en-US" dirty="0" smtClean="0"/>
              <a:t>Mutated simulation for N times.</a:t>
            </a:r>
            <a:endParaRPr lang="en-US" dirty="0"/>
          </a:p>
        </p:txBody>
      </p:sp>
      <p:sp>
        <p:nvSpPr>
          <p:cNvPr id="12" name="TextBox 11"/>
          <p:cNvSpPr txBox="1"/>
          <p:nvPr/>
        </p:nvSpPr>
        <p:spPr>
          <a:xfrm>
            <a:off x="6522720" y="3869870"/>
            <a:ext cx="3429000" cy="923330"/>
          </a:xfrm>
          <a:prstGeom prst="rect">
            <a:avLst/>
          </a:prstGeom>
          <a:noFill/>
        </p:spPr>
        <p:txBody>
          <a:bodyPr wrap="square" rtlCol="0">
            <a:spAutoFit/>
          </a:bodyPr>
          <a:lstStyle/>
          <a:p>
            <a:r>
              <a:rPr lang="en-US" altLang="zh-CN" dirty="0" smtClean="0">
                <a:solidFill>
                  <a:srgbClr val="FF0000"/>
                </a:solidFill>
              </a:rPr>
              <a:t>Output file 2: </a:t>
            </a:r>
          </a:p>
          <a:p>
            <a:pPr marL="285750" indent="-285750">
              <a:buFontTx/>
              <a:buChar char="-"/>
            </a:pPr>
            <a:r>
              <a:rPr lang="en-US" altLang="zh-CN" dirty="0" smtClean="0"/>
              <a:t>Mutated bases</a:t>
            </a:r>
          </a:p>
          <a:p>
            <a:pPr marL="285750" indent="-285750">
              <a:buFontTx/>
              <a:buChar char="-"/>
            </a:pPr>
            <a:r>
              <a:rPr lang="en-US" altLang="zh-CN" dirty="0" smtClean="0"/>
              <a:t>Index(position) mutated</a:t>
            </a:r>
          </a:p>
        </p:txBody>
      </p:sp>
    </p:spTree>
    <p:extLst>
      <p:ext uri="{BB962C8B-B14F-4D97-AF65-F5344CB8AC3E}">
        <p14:creationId xmlns:p14="http://schemas.microsoft.com/office/powerpoint/2010/main" val="1943506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a:t>
            </a:r>
            <a:endParaRPr lang="en-US" dirty="0"/>
          </a:p>
        </p:txBody>
      </p:sp>
      <p:sp>
        <p:nvSpPr>
          <p:cNvPr id="3" name="Content Placeholder 2"/>
          <p:cNvSpPr>
            <a:spLocks noGrp="1"/>
          </p:cNvSpPr>
          <p:nvPr>
            <p:ph idx="1"/>
          </p:nvPr>
        </p:nvSpPr>
        <p:spPr/>
        <p:txBody>
          <a:bodyPr>
            <a:normAutofit fontScale="85000" lnSpcReduction="10000"/>
          </a:bodyPr>
          <a:lstStyle/>
          <a:p>
            <a:r>
              <a:rPr lang="en-US" dirty="0"/>
              <a:t>Assuming you have N sequences. You will have to create N x N matrix where each element (cell) will contain the distance between the corresponding sequences. The value of this distance can be calculated by aligning sequences against each other and calculating alignment score or using some other score. Also, it will be a symmetric matrix i.e. distance between </a:t>
            </a:r>
            <a:r>
              <a:rPr lang="en-US" dirty="0" err="1"/>
              <a:t>seqA</a:t>
            </a:r>
            <a:r>
              <a:rPr lang="en-US" dirty="0"/>
              <a:t> and </a:t>
            </a:r>
            <a:r>
              <a:rPr lang="en-US" dirty="0" err="1"/>
              <a:t>seqB</a:t>
            </a:r>
            <a:r>
              <a:rPr lang="en-US" dirty="0"/>
              <a:t> will be same as distance between </a:t>
            </a:r>
            <a:r>
              <a:rPr lang="en-US" dirty="0" err="1"/>
              <a:t>seqB</a:t>
            </a:r>
            <a:r>
              <a:rPr lang="en-US" dirty="0"/>
              <a:t> and </a:t>
            </a:r>
            <a:r>
              <a:rPr lang="en-US" dirty="0" err="1"/>
              <a:t>seqA</a:t>
            </a:r>
            <a:r>
              <a:rPr lang="en-US" dirty="0"/>
              <a:t>. so you only need to compute half of the matrix.</a:t>
            </a:r>
          </a:p>
          <a:p>
            <a:r>
              <a:rPr lang="en-US" dirty="0"/>
              <a:t>Once you are done with the matrix creation, you can proceed to Hierarchical clustering.</a:t>
            </a:r>
          </a:p>
          <a:p>
            <a:r>
              <a:rPr lang="en-US" dirty="0"/>
              <a:t>You will have to start with sequences that have the smallest distance between them. You will merge them and will have to come up with a way to create a consensus sequence that represent the two sequences. Then you will have to create the distance matrix again and merge the two sequences with the smallest distance. This will go on until you are finished with the sequences.</a:t>
            </a:r>
          </a:p>
          <a:p>
            <a:endParaRPr lang="en-US" dirty="0"/>
          </a:p>
        </p:txBody>
      </p:sp>
    </p:spTree>
    <p:extLst>
      <p:ext uri="{BB962C8B-B14F-4D97-AF65-F5344CB8AC3E}">
        <p14:creationId xmlns:p14="http://schemas.microsoft.com/office/powerpoint/2010/main" val="320131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r>
              <a:rPr lang="en-US" dirty="0" err="1" smtClean="0"/>
              <a:t>Dendrogram</a:t>
            </a:r>
            <a:endParaRPr lang="en-US" dirty="0"/>
          </a:p>
        </p:txBody>
      </p:sp>
      <p:pic>
        <p:nvPicPr>
          <p:cNvPr id="4" name="Picture 3"/>
          <p:cNvPicPr>
            <a:picLocks noChangeAspect="1"/>
          </p:cNvPicPr>
          <p:nvPr/>
        </p:nvPicPr>
        <p:blipFill>
          <a:blip r:embed="rId2"/>
          <a:stretch>
            <a:fillRect/>
          </a:stretch>
        </p:blipFill>
        <p:spPr>
          <a:xfrm>
            <a:off x="343526" y="1803059"/>
            <a:ext cx="3618045" cy="2574208"/>
          </a:xfrm>
          <a:prstGeom prst="rect">
            <a:avLst/>
          </a:prstGeom>
        </p:spPr>
      </p:pic>
      <p:pic>
        <p:nvPicPr>
          <p:cNvPr id="5" name="Picture 4"/>
          <p:cNvPicPr>
            <a:picLocks noChangeAspect="1"/>
          </p:cNvPicPr>
          <p:nvPr/>
        </p:nvPicPr>
        <p:blipFill>
          <a:blip r:embed="rId3"/>
          <a:stretch>
            <a:fillRect/>
          </a:stretch>
        </p:blipFill>
        <p:spPr>
          <a:xfrm>
            <a:off x="4272009" y="1206847"/>
            <a:ext cx="3508895" cy="2471482"/>
          </a:xfrm>
          <a:prstGeom prst="rect">
            <a:avLst/>
          </a:prstGeom>
        </p:spPr>
      </p:pic>
      <p:sp>
        <p:nvSpPr>
          <p:cNvPr id="6" name="Rectangle 5"/>
          <p:cNvSpPr/>
          <p:nvPr/>
        </p:nvSpPr>
        <p:spPr>
          <a:xfrm>
            <a:off x="3961571" y="3818376"/>
            <a:ext cx="4563036" cy="1477328"/>
          </a:xfrm>
          <a:prstGeom prst="rect">
            <a:avLst/>
          </a:prstGeom>
        </p:spPr>
        <p:txBody>
          <a:bodyPr wrap="square">
            <a:spAutoFit/>
          </a:bodyPr>
          <a:lstStyle/>
          <a:p>
            <a:r>
              <a:rPr lang="en-US" dirty="0">
                <a:solidFill>
                  <a:srgbClr val="5F5F6F"/>
                </a:solidFill>
                <a:latin typeface="Nunito"/>
              </a:rPr>
              <a:t>2 and 3 are closest to each other while points 7 and 8 are closes to each other. Therefore a cluster will be formed between these two points first.</a:t>
            </a:r>
            <a:endParaRPr lang="en-US" dirty="0"/>
          </a:p>
        </p:txBody>
      </p:sp>
      <p:sp>
        <p:nvSpPr>
          <p:cNvPr id="7" name="Rectangle 6"/>
          <p:cNvSpPr/>
          <p:nvPr/>
        </p:nvSpPr>
        <p:spPr>
          <a:xfrm>
            <a:off x="4047164" y="5435751"/>
            <a:ext cx="3958584" cy="923330"/>
          </a:xfrm>
          <a:prstGeom prst="rect">
            <a:avLst/>
          </a:prstGeom>
        </p:spPr>
        <p:txBody>
          <a:bodyPr wrap="none">
            <a:spAutoFit/>
          </a:bodyPr>
          <a:lstStyle/>
          <a:p>
            <a:r>
              <a:rPr lang="en-US" dirty="0" smtClean="0">
                <a:solidFill>
                  <a:srgbClr val="FF0000"/>
                </a:solidFill>
              </a:rPr>
              <a:t>1. Euclidean distance basis;</a:t>
            </a:r>
          </a:p>
          <a:p>
            <a:r>
              <a:rPr lang="en-US" dirty="0" smtClean="0">
                <a:solidFill>
                  <a:srgbClr val="FF0000"/>
                </a:solidFill>
              </a:rPr>
              <a:t>2. </a:t>
            </a:r>
            <a:r>
              <a:rPr lang="en-US" dirty="0">
                <a:solidFill>
                  <a:srgbClr val="FF0000"/>
                </a:solidFill>
              </a:rPr>
              <a:t>vertical height of the </a:t>
            </a:r>
            <a:r>
              <a:rPr lang="en-US" dirty="0" err="1">
                <a:solidFill>
                  <a:srgbClr val="FF0000"/>
                </a:solidFill>
              </a:rPr>
              <a:t>dendogram</a:t>
            </a:r>
            <a:r>
              <a:rPr lang="en-US" dirty="0">
                <a:solidFill>
                  <a:srgbClr val="FF0000"/>
                </a:solidFill>
              </a:rPr>
              <a:t> </a:t>
            </a:r>
            <a:r>
              <a:rPr lang="en-US" dirty="0" smtClean="0">
                <a:solidFill>
                  <a:srgbClr val="FF0000"/>
                </a:solidFill>
              </a:rPr>
              <a:t>:</a:t>
            </a:r>
          </a:p>
          <a:p>
            <a:r>
              <a:rPr lang="en-US" dirty="0" smtClean="0">
                <a:solidFill>
                  <a:srgbClr val="FF0000"/>
                </a:solidFill>
              </a:rPr>
              <a:t>the </a:t>
            </a:r>
            <a:r>
              <a:rPr lang="en-US" dirty="0">
                <a:solidFill>
                  <a:srgbClr val="FF0000"/>
                </a:solidFill>
              </a:rPr>
              <a:t>Euclidean distances between points.</a:t>
            </a:r>
          </a:p>
        </p:txBody>
      </p:sp>
    </p:spTree>
    <p:extLst>
      <p:ext uri="{BB962C8B-B14F-4D97-AF65-F5344CB8AC3E}">
        <p14:creationId xmlns:p14="http://schemas.microsoft.com/office/powerpoint/2010/main" val="1958561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21538</TotalTime>
  <Words>792</Words>
  <Application>Microsoft Office PowerPoint</Application>
  <PresentationFormat>Widescreen</PresentationFormat>
  <Paragraphs>173</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Microsoft YaHei UI</vt:lpstr>
      <vt:lpstr>Nunito</vt:lpstr>
      <vt:lpstr>宋体</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 Check the difference_08022019 </vt:lpstr>
      <vt:lpstr> Check the difference_08062019 </vt:lpstr>
      <vt:lpstr>Clustering</vt:lpstr>
      <vt:lpstr>Dendrogram</vt:lpstr>
      <vt:lpstr>Dendrogram-e.g.:</vt:lpstr>
      <vt:lpstr>Flexible method to cluster</vt:lpstr>
      <vt:lpstr>PowerPoint Presentation</vt:lpstr>
      <vt:lpstr>PowerPoint Presentation</vt:lpstr>
      <vt:lpstr>PowerPoint Presentation</vt:lpstr>
      <vt:lpstr>PowerPoint Presentation</vt:lpstr>
      <vt:lpstr>PowerPoint Presentation</vt:lpstr>
      <vt:lpstr>Dendrogram-e.g.2:</vt:lpstr>
      <vt:lpstr>Process of my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Cisco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Ziwei Fan</dc:creator>
  <cp:lastModifiedBy>Ziwei Fan</cp:lastModifiedBy>
  <cp:revision>164</cp:revision>
  <dcterms:created xsi:type="dcterms:W3CDTF">2019-07-17T19:25:10Z</dcterms:created>
  <dcterms:modified xsi:type="dcterms:W3CDTF">2019-08-17T01:39:06Z</dcterms:modified>
</cp:coreProperties>
</file>