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57" r:id="rId4"/>
  </p:sldIdLst>
  <p:sldSz cx="121920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>
        <p:scale>
          <a:sx n="60" d="100"/>
          <a:sy n="60" d="100"/>
        </p:scale>
        <p:origin x="522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95781"/>
            <a:ext cx="10363200" cy="382016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63261"/>
            <a:ext cx="9144000" cy="264921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F5E-D0DB-453D-8A44-8A487E2574B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8B03-A59E-41A7-8735-CAF2A41F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F5E-D0DB-453D-8A44-8A487E2574B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8B03-A59E-41A7-8735-CAF2A41F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84200"/>
            <a:ext cx="262890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84200"/>
            <a:ext cx="7734300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F5E-D0DB-453D-8A44-8A487E2574B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8B03-A59E-41A7-8735-CAF2A41F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4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F5E-D0DB-453D-8A44-8A487E2574B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8B03-A59E-41A7-8735-CAF2A41F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7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35583"/>
            <a:ext cx="10515600" cy="456437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343143"/>
            <a:ext cx="10515600" cy="24002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F5E-D0DB-453D-8A44-8A487E2574B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8B03-A59E-41A7-8735-CAF2A41F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9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21000"/>
            <a:ext cx="51816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21000"/>
            <a:ext cx="51816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F5E-D0DB-453D-8A44-8A487E2574B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8B03-A59E-41A7-8735-CAF2A41F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4202"/>
            <a:ext cx="1051560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89861"/>
            <a:ext cx="5157787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008120"/>
            <a:ext cx="5157787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89861"/>
            <a:ext cx="5183188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008120"/>
            <a:ext cx="5183188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F5E-D0DB-453D-8A44-8A487E2574B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8B03-A59E-41A7-8735-CAF2A41F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2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F5E-D0DB-453D-8A44-8A487E2574B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8B03-A59E-41A7-8735-CAF2A41F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1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F5E-D0DB-453D-8A44-8A487E2574B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8B03-A59E-41A7-8735-CAF2A41F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5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79882"/>
            <a:ext cx="6172200" cy="77978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F5E-D0DB-453D-8A44-8A487E2574B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8B03-A59E-41A7-8735-CAF2A41F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8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79882"/>
            <a:ext cx="6172200" cy="77978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F5E-D0DB-453D-8A44-8A487E2574B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8B03-A59E-41A7-8735-CAF2A41F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6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84202"/>
            <a:ext cx="105156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21000"/>
            <a:ext cx="105156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12F5E-D0DB-453D-8A44-8A487E2574B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170162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8B03-A59E-41A7-8735-CAF2A41F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7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pdf/1411.4038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1511.07122.pdf" TargetMode="External"/><Relationship Id="rId5" Type="http://schemas.openxmlformats.org/officeDocument/2006/relationships/hyperlink" Target="https://arxiv.org/pdf/1412.7062.pdf" TargetMode="External"/><Relationship Id="rId4" Type="http://schemas.openxmlformats.org/officeDocument/2006/relationships/hyperlink" Target="https://arxiv.org/pdf/1511.00561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access.thecvf.com/content_cvpr_2017/papers/Khoreva_Simple_Does_It_CVPR_2017_paper.pdf" TargetMode="External"/><Relationship Id="rId2" Type="http://schemas.openxmlformats.org/officeDocument/2006/relationships/hyperlink" Target="https://help.nanonets.com/en/articles/3095159-best-annotation-practices-for-object-dete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www.cv-foundation.org/openaccess/content_cvpr_2015/papers/Pinheiro_From_Image-Level_to_2015_CVPR_pape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7534" y="428918"/>
            <a:ext cx="1468341" cy="217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Load Image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8982" y="1782360"/>
            <a:ext cx="1505447" cy="243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Pre-Segmentation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2592" y="1298713"/>
            <a:ext cx="1505447" cy="243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Thresholding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2593" y="2414547"/>
            <a:ext cx="1505447" cy="243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De-noise</a:t>
            </a:r>
          </a:p>
        </p:txBody>
      </p:sp>
      <p:sp>
        <p:nvSpPr>
          <p:cNvPr id="9" name="Rectangle 8"/>
          <p:cNvSpPr/>
          <p:nvPr/>
        </p:nvSpPr>
        <p:spPr>
          <a:xfrm>
            <a:off x="5285847" y="915034"/>
            <a:ext cx="964760" cy="263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8501" y="873375"/>
            <a:ext cx="102837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dirty="0"/>
              <a:t>Supervised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85849" y="335341"/>
            <a:ext cx="1505447" cy="243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40" dirty="0">
                <a:solidFill>
                  <a:schemeClr val="tx1"/>
                </a:solidFill>
              </a:rPr>
              <a:t>*Histogram</a:t>
            </a:r>
            <a:endParaRPr lang="en-US" sz="144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9695" y="1818083"/>
            <a:ext cx="1150291" cy="259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9695" y="1782357"/>
            <a:ext cx="120329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dirty="0"/>
              <a:t>Unsupervised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36354" y="1168843"/>
            <a:ext cx="1150291" cy="259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otsu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17803" y="1782359"/>
            <a:ext cx="1150291" cy="259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67328" y="2483459"/>
            <a:ext cx="1150291" cy="259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6603118" y="1317266"/>
            <a:ext cx="60126" cy="1224501"/>
          </a:xfrm>
          <a:prstGeom prst="leftBrac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21" name="Left Brace 20"/>
          <p:cNvSpPr/>
          <p:nvPr/>
        </p:nvSpPr>
        <p:spPr>
          <a:xfrm>
            <a:off x="5095017" y="991262"/>
            <a:ext cx="90121" cy="978012"/>
          </a:xfrm>
          <a:prstGeom prst="leftBrac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22" name="TextBox 21"/>
          <p:cNvSpPr txBox="1"/>
          <p:nvPr/>
        </p:nvSpPr>
        <p:spPr>
          <a:xfrm>
            <a:off x="6653475" y="843528"/>
            <a:ext cx="258152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dirty="0"/>
              <a:t>Set the thresholding value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400" y="428918"/>
            <a:ext cx="1269835" cy="73992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078" y="1097244"/>
            <a:ext cx="584758" cy="44004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819" y="1607428"/>
            <a:ext cx="896851" cy="55619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2592" y="233224"/>
            <a:ext cx="636092" cy="612089"/>
          </a:xfrm>
          <a:prstGeom prst="rect">
            <a:avLst/>
          </a:prstGeom>
        </p:spPr>
      </p:pic>
      <p:sp>
        <p:nvSpPr>
          <p:cNvPr id="27" name="Left Brace 26"/>
          <p:cNvSpPr/>
          <p:nvPr/>
        </p:nvSpPr>
        <p:spPr>
          <a:xfrm>
            <a:off x="3210552" y="1449670"/>
            <a:ext cx="90121" cy="978012"/>
          </a:xfrm>
          <a:prstGeom prst="leftBrac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28" name="Rectangle 27"/>
          <p:cNvSpPr/>
          <p:nvPr/>
        </p:nvSpPr>
        <p:spPr>
          <a:xfrm>
            <a:off x="1508982" y="4432597"/>
            <a:ext cx="1505447" cy="2438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Segmentation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27997" y="3491277"/>
            <a:ext cx="964760" cy="263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Supervised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21978" y="5385100"/>
            <a:ext cx="1176798" cy="2597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Unsupervised</a:t>
            </a:r>
          </a:p>
        </p:txBody>
      </p:sp>
      <p:sp>
        <p:nvSpPr>
          <p:cNvPr id="34" name="Left Brace 33"/>
          <p:cNvSpPr/>
          <p:nvPr/>
        </p:nvSpPr>
        <p:spPr>
          <a:xfrm>
            <a:off x="5049954" y="3065283"/>
            <a:ext cx="45061" cy="114625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37" name="Rectangle 36"/>
          <p:cNvSpPr/>
          <p:nvPr/>
        </p:nvSpPr>
        <p:spPr>
          <a:xfrm>
            <a:off x="5285849" y="3001559"/>
            <a:ext cx="1505447" cy="430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Active Contour</a:t>
            </a:r>
          </a:p>
          <a:p>
            <a:pPr algn="ctr"/>
            <a:r>
              <a:rPr lang="en-US" sz="1440" dirty="0">
                <a:solidFill>
                  <a:schemeClr val="tx1"/>
                </a:solidFill>
              </a:rPr>
              <a:t>(‘Snake’)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285849" y="3925295"/>
            <a:ext cx="1505447" cy="430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Random Walker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91296" y="3983003"/>
            <a:ext cx="142593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dirty="0">
                <a:solidFill>
                  <a:schemeClr val="accent1">
                    <a:lumMod val="75000"/>
                  </a:schemeClr>
                </a:solidFill>
              </a:rPr>
              <a:t>+ Labeled </a:t>
            </a:r>
            <a:r>
              <a:rPr lang="en-US" altLang="zh-CN" sz="1440" dirty="0">
                <a:solidFill>
                  <a:schemeClr val="accent1">
                    <a:lumMod val="75000"/>
                  </a:schemeClr>
                </a:solidFill>
              </a:rPr>
              <a:t>Image</a:t>
            </a:r>
            <a:endParaRPr lang="en-US" sz="144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65122" y="3672058"/>
            <a:ext cx="115822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dirty="0">
                <a:solidFill>
                  <a:schemeClr val="accent1">
                    <a:lumMod val="75000"/>
                  </a:schemeClr>
                </a:solidFill>
              </a:rPr>
              <a:t>Bigger Range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81012" y="4278469"/>
            <a:ext cx="128014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dirty="0">
                <a:solidFill>
                  <a:schemeClr val="accent1">
                    <a:lumMod val="75000"/>
                  </a:schemeClr>
                </a:solidFill>
              </a:rPr>
              <a:t>Smaller Range</a:t>
            </a:r>
          </a:p>
        </p:txBody>
      </p:sp>
      <p:sp>
        <p:nvSpPr>
          <p:cNvPr id="42" name="Left Brace 41"/>
          <p:cNvSpPr/>
          <p:nvPr/>
        </p:nvSpPr>
        <p:spPr>
          <a:xfrm>
            <a:off x="8166886" y="3813400"/>
            <a:ext cx="129857" cy="619196"/>
          </a:xfrm>
          <a:prstGeom prst="leftBrace">
            <a:avLst>
              <a:gd name="adj1" fmla="val 8333"/>
              <a:gd name="adj2" fmla="val 508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024" y="3547337"/>
            <a:ext cx="597307" cy="51307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1155" y="4024371"/>
            <a:ext cx="545163" cy="660198"/>
          </a:xfrm>
          <a:prstGeom prst="rect">
            <a:avLst/>
          </a:prstGeom>
        </p:spPr>
      </p:pic>
      <p:sp>
        <p:nvSpPr>
          <p:cNvPr id="45" name="Left Brace 44"/>
          <p:cNvSpPr/>
          <p:nvPr/>
        </p:nvSpPr>
        <p:spPr>
          <a:xfrm>
            <a:off x="3336447" y="3564514"/>
            <a:ext cx="51463" cy="196430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1814" y="2886625"/>
            <a:ext cx="549791" cy="50491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1156" y="2882653"/>
            <a:ext cx="531217" cy="508884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46" idx="3"/>
            <a:endCxn id="47" idx="1"/>
          </p:cNvCxnSpPr>
          <p:nvPr/>
        </p:nvCxnSpPr>
        <p:spPr>
          <a:xfrm flipV="1">
            <a:off x="8781605" y="3137096"/>
            <a:ext cx="779551" cy="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5847" y="4611199"/>
            <a:ext cx="1831454" cy="66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SLIC</a:t>
            </a:r>
          </a:p>
          <a:p>
            <a:pPr algn="ctr"/>
            <a:r>
              <a:rPr lang="en-US" sz="1440" dirty="0">
                <a:solidFill>
                  <a:schemeClr val="tx1"/>
                </a:solidFill>
              </a:rPr>
              <a:t>( Simple Linear Iterative Clustering)</a:t>
            </a:r>
            <a:endParaRPr lang="en-US" sz="1440" dirty="0">
              <a:solidFill>
                <a:schemeClr val="tx1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2032" y="4672003"/>
            <a:ext cx="437446" cy="493398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312771" y="5644841"/>
            <a:ext cx="1792803" cy="430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Felzenszwalb</a:t>
            </a:r>
            <a:endParaRPr lang="en-US" sz="1440" dirty="0">
              <a:solidFill>
                <a:schemeClr val="tx1"/>
              </a:solidFill>
            </a:endParaRPr>
          </a:p>
        </p:txBody>
      </p:sp>
      <p:sp>
        <p:nvSpPr>
          <p:cNvPr id="57" name="Left Brace 56"/>
          <p:cNvSpPr/>
          <p:nvPr/>
        </p:nvSpPr>
        <p:spPr>
          <a:xfrm>
            <a:off x="5027424" y="4879077"/>
            <a:ext cx="45061" cy="114625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58" name="Rectangle 57"/>
          <p:cNvSpPr/>
          <p:nvPr/>
        </p:nvSpPr>
        <p:spPr>
          <a:xfrm>
            <a:off x="7105575" y="4745845"/>
            <a:ext cx="94609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40" dirty="0">
                <a:solidFill>
                  <a:schemeClr val="accent1">
                    <a:lumMod val="75000"/>
                  </a:schemeClr>
                </a:solidFill>
              </a:rPr>
              <a:t>(K-means)</a:t>
            </a:r>
            <a:endParaRPr lang="en-US" sz="144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066240" y="5691088"/>
            <a:ext cx="287444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40" dirty="0">
                <a:solidFill>
                  <a:schemeClr val="accent1">
                    <a:lumMod val="75000"/>
                  </a:schemeClr>
                </a:solidFill>
              </a:rPr>
              <a:t>(minimum-spanning tree clustering)</a:t>
            </a:r>
            <a:endParaRPr lang="en-US" sz="144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08249" y="5528819"/>
            <a:ext cx="565061" cy="62282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7151542" y="6512240"/>
            <a:ext cx="1049584" cy="430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tx1"/>
                </a:solidFill>
              </a:rPr>
              <a:t>* Re-color</a:t>
            </a:r>
            <a:endParaRPr lang="en-US" sz="1440" dirty="0">
              <a:solidFill>
                <a:schemeClr val="tx1"/>
              </a:solidFill>
            </a:endParaRPr>
          </a:p>
        </p:txBody>
      </p:sp>
      <p:cxnSp>
        <p:nvCxnSpPr>
          <p:cNvPr id="66" name="Elbow Connector 65"/>
          <p:cNvCxnSpPr>
            <a:stCxn id="56" idx="2"/>
            <a:endCxn id="62" idx="0"/>
          </p:cNvCxnSpPr>
          <p:nvPr/>
        </p:nvCxnSpPr>
        <p:spPr>
          <a:xfrm rot="16200000" flipH="1">
            <a:off x="6724113" y="5560019"/>
            <a:ext cx="437281" cy="1467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08249" y="6535797"/>
            <a:ext cx="581065" cy="698814"/>
          </a:xfrm>
          <a:prstGeom prst="rect">
            <a:avLst/>
          </a:prstGeom>
        </p:spPr>
      </p:pic>
      <p:cxnSp>
        <p:nvCxnSpPr>
          <p:cNvPr id="70" name="Straight Arrow Connector 69"/>
          <p:cNvCxnSpPr>
            <a:stCxn id="61" idx="2"/>
            <a:endCxn id="68" idx="0"/>
          </p:cNvCxnSpPr>
          <p:nvPr/>
        </p:nvCxnSpPr>
        <p:spPr>
          <a:xfrm>
            <a:off x="10190780" y="6151642"/>
            <a:ext cx="8002" cy="38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" idx="2"/>
            <a:endCxn id="5" idx="0"/>
          </p:cNvCxnSpPr>
          <p:nvPr/>
        </p:nvCxnSpPr>
        <p:spPr>
          <a:xfrm>
            <a:off x="2261705" y="646253"/>
            <a:ext cx="1" cy="1136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2"/>
            <a:endCxn id="28" idx="0"/>
          </p:cNvCxnSpPr>
          <p:nvPr/>
        </p:nvCxnSpPr>
        <p:spPr>
          <a:xfrm>
            <a:off x="2261706" y="2026199"/>
            <a:ext cx="0" cy="2406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1350" y="2870421"/>
            <a:ext cx="51100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>
                <a:hlinkClick r:id="rId2" tooltip="Opens in a new window"/>
              </a:rPr>
              <a:t>Fully Convolutional Network (FCN)</a:t>
            </a:r>
            <a:r>
              <a:rPr lang="en-US" sz="1440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7970" y="3287751"/>
            <a:ext cx="802021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40" dirty="0"/>
              <a:t>The FCN network pipeline is an extension of the classical CNN.</a:t>
            </a:r>
          </a:p>
          <a:p>
            <a:r>
              <a:rPr lang="en-US" sz="1440" dirty="0">
                <a:solidFill>
                  <a:srgbClr val="161B3D"/>
                </a:solidFill>
                <a:latin typeface="Noto Sans"/>
              </a:rPr>
              <a:t>Learns a mapping from pixels to pixels, without extracting the region proposals.</a:t>
            </a:r>
          </a:p>
          <a:p>
            <a:r>
              <a:rPr lang="en-US" sz="1440" dirty="0"/>
              <a:t>FCNs only have convolutional and pooling layers which give them the ability to make predictions on arbitrary-sized inputs.</a:t>
            </a:r>
          </a:p>
        </p:txBody>
      </p:sp>
      <p:pic>
        <p:nvPicPr>
          <p:cNvPr id="1026" name="Picture 2" descr="https://cdn-images-1.medium.com/max/540/1*Aa2fKFN2PEKmMQoy8ps-l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69" y="4561895"/>
            <a:ext cx="4114800" cy="212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679095" y="4100887"/>
            <a:ext cx="35833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40" dirty="0">
                <a:solidFill>
                  <a:srgbClr val="161B3D"/>
                </a:solidFill>
                <a:latin typeface="Noto Sans"/>
              </a:rPr>
              <a:t>Issue:</a:t>
            </a:r>
          </a:p>
          <a:p>
            <a:r>
              <a:rPr lang="en-US" sz="1440" dirty="0">
                <a:solidFill>
                  <a:srgbClr val="161B3D"/>
                </a:solidFill>
                <a:latin typeface="Noto Sans"/>
              </a:rPr>
              <a:t>the direct predictions of FCN are typically in low resolution, resulting in relatively fuzzy object boundaries. </a:t>
            </a:r>
            <a:endParaRPr lang="en-US" sz="1440" dirty="0"/>
          </a:p>
        </p:txBody>
      </p:sp>
      <p:sp>
        <p:nvSpPr>
          <p:cNvPr id="7" name="TextBox 6"/>
          <p:cNvSpPr txBox="1"/>
          <p:nvPr/>
        </p:nvSpPr>
        <p:spPr>
          <a:xfrm>
            <a:off x="6679096" y="5377732"/>
            <a:ext cx="297908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40" dirty="0"/>
              <a:t>Solve this by </a:t>
            </a:r>
            <a:r>
              <a:rPr lang="en-US" sz="1440" dirty="0"/>
              <a:t>advanced FCN</a:t>
            </a:r>
            <a:r>
              <a:rPr lang="en-US" altLang="zh-CN" sz="1440" dirty="0"/>
              <a:t>:</a:t>
            </a:r>
          </a:p>
          <a:p>
            <a:r>
              <a:rPr lang="en-US" sz="1440" dirty="0" err="1">
                <a:hlinkClick r:id="rId4" tooltip="Opens in a new window"/>
              </a:rPr>
              <a:t>SegNet</a:t>
            </a:r>
            <a:r>
              <a:rPr lang="en-US" sz="1440" dirty="0"/>
              <a:t>, </a:t>
            </a:r>
            <a:r>
              <a:rPr lang="en-US" sz="1440" dirty="0" err="1">
                <a:hlinkClick r:id="rId5" tooltip="Opens in a new window"/>
              </a:rPr>
              <a:t>DeepLab</a:t>
            </a:r>
            <a:r>
              <a:rPr lang="en-US" sz="1440" dirty="0">
                <a:hlinkClick r:id="rId5" tooltip="Opens in a new window"/>
              </a:rPr>
              <a:t>-CRF</a:t>
            </a:r>
            <a:r>
              <a:rPr lang="en-US" sz="1440" dirty="0"/>
              <a:t>, and </a:t>
            </a:r>
            <a:r>
              <a:rPr lang="en-US" sz="1440" dirty="0">
                <a:hlinkClick r:id="rId6" tooltip="Opens in a new window"/>
              </a:rPr>
              <a:t>Dilated Convolutions</a:t>
            </a:r>
            <a:r>
              <a:rPr lang="en-US" sz="144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089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2057" y="2846338"/>
            <a:ext cx="390363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40" b="1" dirty="0">
                <a:solidFill>
                  <a:srgbClr val="161B3D"/>
                </a:solidFill>
                <a:latin typeface="Noto Sans"/>
              </a:rPr>
              <a:t> Weakly Supervised Semantic Segmentation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95562" y="3759527"/>
            <a:ext cx="48768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40" dirty="0">
                <a:solidFill>
                  <a:srgbClr val="161B3D"/>
                </a:solidFill>
                <a:latin typeface="Noto Sans"/>
              </a:rPr>
              <a:t>Problem:</a:t>
            </a:r>
          </a:p>
          <a:p>
            <a:r>
              <a:rPr lang="en-US" sz="1440" dirty="0">
                <a:solidFill>
                  <a:srgbClr val="161B3D"/>
                </a:solidFill>
                <a:latin typeface="Noto Sans"/>
              </a:rPr>
              <a:t>manually annotating these masks is quite time-consuming, frustrating and commercially expensive</a:t>
            </a:r>
            <a:endParaRPr lang="en-US" sz="1440" dirty="0"/>
          </a:p>
        </p:txBody>
      </p:sp>
      <p:sp>
        <p:nvSpPr>
          <p:cNvPr id="7" name="Rectangle 6"/>
          <p:cNvSpPr/>
          <p:nvPr/>
        </p:nvSpPr>
        <p:spPr>
          <a:xfrm>
            <a:off x="1542554" y="4549356"/>
            <a:ext cx="48768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40" dirty="0">
                <a:solidFill>
                  <a:srgbClr val="161B3D"/>
                </a:solidFill>
                <a:latin typeface="Noto Sans"/>
              </a:rPr>
              <a:t>How:</a:t>
            </a:r>
          </a:p>
          <a:p>
            <a:r>
              <a:rPr lang="en-US" sz="1440" dirty="0">
                <a:solidFill>
                  <a:srgbClr val="161B3D"/>
                </a:solidFill>
                <a:latin typeface="Noto Sans"/>
              </a:rPr>
              <a:t>fulfilling the semantic segmentation by utilizing </a:t>
            </a:r>
            <a:r>
              <a:rPr lang="en-US" sz="1440" dirty="0">
                <a:solidFill>
                  <a:srgbClr val="161B3D"/>
                </a:solidFill>
                <a:latin typeface="Noto Sans"/>
                <a:hlinkClick r:id="rId2"/>
              </a:rPr>
              <a:t>annotated bounding boxes</a:t>
            </a:r>
            <a:r>
              <a:rPr lang="en-US" sz="1440" dirty="0">
                <a:solidFill>
                  <a:srgbClr val="161B3D"/>
                </a:solidFill>
                <a:latin typeface="Noto Sans"/>
              </a:rPr>
              <a:t>.</a:t>
            </a:r>
            <a:endParaRPr lang="en-US" sz="1440" dirty="0"/>
          </a:p>
        </p:txBody>
      </p:sp>
      <p:sp>
        <p:nvSpPr>
          <p:cNvPr id="8" name="Rectangle 7"/>
          <p:cNvSpPr/>
          <p:nvPr/>
        </p:nvSpPr>
        <p:spPr>
          <a:xfrm>
            <a:off x="1393355" y="5980618"/>
            <a:ext cx="1579278" cy="3139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40" dirty="0">
                <a:solidFill>
                  <a:srgbClr val="161B3D"/>
                </a:solidFill>
                <a:latin typeface="Noto Sans"/>
              </a:rPr>
              <a:t> </a:t>
            </a:r>
            <a:r>
              <a:rPr lang="en-US" sz="1440" dirty="0">
                <a:solidFill>
                  <a:srgbClr val="161B3D"/>
                </a:solidFill>
                <a:latin typeface="Noto Sans"/>
                <a:hlinkClick r:id="rId3" tooltip="Opens in a new window"/>
              </a:rPr>
              <a:t>Simple Does It</a:t>
            </a:r>
            <a:endParaRPr lang="en-US" sz="1440" dirty="0"/>
          </a:p>
        </p:txBody>
      </p:sp>
      <p:sp>
        <p:nvSpPr>
          <p:cNvPr id="9" name="Rectangle 8"/>
          <p:cNvSpPr/>
          <p:nvPr/>
        </p:nvSpPr>
        <p:spPr>
          <a:xfrm>
            <a:off x="1393354" y="6506095"/>
            <a:ext cx="2044149" cy="3139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40" dirty="0">
                <a:solidFill>
                  <a:srgbClr val="161B3D"/>
                </a:solidFill>
                <a:latin typeface="Noto Sans"/>
                <a:hlinkClick r:id="rId4" tooltip="Opens in a new window"/>
              </a:rPr>
              <a:t>Pixel-level Labeling</a:t>
            </a:r>
            <a:endParaRPr lang="en-US" sz="1440" dirty="0"/>
          </a:p>
        </p:txBody>
      </p:sp>
      <p:sp>
        <p:nvSpPr>
          <p:cNvPr id="10" name="Rectangle 9"/>
          <p:cNvSpPr/>
          <p:nvPr/>
        </p:nvSpPr>
        <p:spPr>
          <a:xfrm>
            <a:off x="3509175" y="5759021"/>
            <a:ext cx="48768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40" dirty="0">
                <a:solidFill>
                  <a:srgbClr val="161B3D"/>
                </a:solidFill>
                <a:latin typeface="Noto Sans"/>
              </a:rPr>
              <a:t>explored recursive training as a de-noising strategy</a:t>
            </a:r>
            <a:endParaRPr lang="en-US" sz="1440" dirty="0"/>
          </a:p>
        </p:txBody>
      </p:sp>
      <p:sp>
        <p:nvSpPr>
          <p:cNvPr id="11" name="Rectangle 10"/>
          <p:cNvSpPr/>
          <p:nvPr/>
        </p:nvSpPr>
        <p:spPr>
          <a:xfrm>
            <a:off x="3551582" y="6447961"/>
            <a:ext cx="3874936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AutoNum type="arabicPeriod"/>
            </a:pPr>
            <a:r>
              <a:rPr lang="en-US" sz="1440" dirty="0">
                <a:solidFill>
                  <a:srgbClr val="161B3D"/>
                </a:solidFill>
                <a:latin typeface="Noto Sans"/>
              </a:rPr>
              <a:t>interpreted the segmentation task within the multiple-instance learning framework</a:t>
            </a:r>
          </a:p>
          <a:p>
            <a:pPr marL="274320" indent="-274320">
              <a:buAutoNum type="arabicPeriod"/>
            </a:pPr>
            <a:r>
              <a:rPr lang="en-US" sz="1440" dirty="0"/>
              <a:t>added an extra layer to constrain the model</a:t>
            </a:r>
          </a:p>
          <a:p>
            <a:pPr marL="274320" indent="-274320">
              <a:buAutoNum type="arabicPeriod"/>
            </a:pPr>
            <a:r>
              <a:rPr lang="en-US" sz="1440" dirty="0"/>
              <a:t> assign more weight to important pixels for image-level classification.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0355" y="2893265"/>
            <a:ext cx="3155462" cy="399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2937</TotalTime>
  <Words>178</Words>
  <Application>Microsoft Office PowerPoint</Application>
  <PresentationFormat>Custom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Noto Sans</vt:lpstr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7</cp:revision>
  <dcterms:created xsi:type="dcterms:W3CDTF">2019-10-24T00:48:44Z</dcterms:created>
  <dcterms:modified xsi:type="dcterms:W3CDTF">2019-10-26T01:46:38Z</dcterms:modified>
</cp:coreProperties>
</file>