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1" autoAdjust="0"/>
    <p:restoredTop sz="94660"/>
  </p:normalViewPr>
  <p:slideViewPr>
    <p:cSldViewPr snapToGrid="0">
      <p:cViewPr>
        <p:scale>
          <a:sx n="75" d="100"/>
          <a:sy n="75" d="100"/>
        </p:scale>
        <p:origin x="5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0D2C-D865-4BF0-AF4F-58E2538E048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A743-DCEC-4323-92CD-4108155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2046" y="1869790"/>
            <a:ext cx="1582058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 preparation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2046" y="2958361"/>
            <a:ext cx="1582058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9142" y="2240350"/>
            <a:ext cx="1582058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H2O Model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49596" y="0"/>
            <a:ext cx="38934" cy="665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85656" y="690914"/>
            <a:ext cx="1582058" cy="551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 Variable </a:t>
            </a:r>
          </a:p>
          <a:p>
            <a:pPr algn="ctr"/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85656" y="2097313"/>
            <a:ext cx="1582058" cy="7982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3.2 Partial</a:t>
            </a:r>
            <a:endParaRPr lang="en-US" dirty="0"/>
          </a:p>
          <a:p>
            <a:pPr algn="ctr"/>
            <a:r>
              <a:rPr lang="en-US" dirty="0" smtClean="0"/>
              <a:t>Dependence </a:t>
            </a:r>
            <a:r>
              <a:rPr lang="en-US" dirty="0"/>
              <a:t>plots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966" y="690914"/>
            <a:ext cx="270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Perimeter_worst</a:t>
            </a:r>
          </a:p>
          <a:p>
            <a:r>
              <a:rPr lang="en-US" dirty="0" smtClean="0"/>
              <a:t>Concave points_worst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6970" y="2145562"/>
            <a:ext cx="270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Perimeter_worst</a:t>
            </a:r>
          </a:p>
          <a:p>
            <a:r>
              <a:rPr lang="en-US" dirty="0" smtClean="0"/>
              <a:t>Concave points_worst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96996" y="4866077"/>
            <a:ext cx="1582058" cy="7982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3.3 Individual </a:t>
            </a:r>
            <a:r>
              <a:rPr lang="en-US" dirty="0"/>
              <a:t>Conditional Expectation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38850" y="5664363"/>
            <a:ext cx="1282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pycebox.ice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38850" y="5910048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H2O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5656" y="3191036"/>
            <a:ext cx="2010230" cy="1311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3.4 Local </a:t>
            </a:r>
            <a:r>
              <a:rPr lang="en-US" dirty="0"/>
              <a:t>Interpretable Model-agnostic </a:t>
            </a:r>
            <a:r>
              <a:rPr lang="en-US" dirty="0" smtClean="0"/>
              <a:t>explanations</a:t>
            </a:r>
          </a:p>
          <a:p>
            <a:pPr algn="ctr"/>
            <a:r>
              <a:rPr lang="en-US" dirty="0" smtClean="0"/>
              <a:t>(LIME)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18615" y="3352883"/>
            <a:ext cx="1306287" cy="77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3.4.1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Correlation Removal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18442" y="3044870"/>
            <a:ext cx="1451429" cy="1366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3.4.2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H2OGradientBoosting  Estimator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3411" y="3055031"/>
            <a:ext cx="1451429" cy="13457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3.4.3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H2OGeneralizedLinear  Estimator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90678" y="4675872"/>
            <a:ext cx="906956" cy="4114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LIME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35647" y="4675872"/>
            <a:ext cx="906956" cy="4114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LIME 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 flipH="1">
            <a:off x="9544156" y="4410911"/>
            <a:ext cx="1" cy="2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 flipH="1">
            <a:off x="11289125" y="4400748"/>
            <a:ext cx="1" cy="27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 flipV="1">
            <a:off x="8524902" y="3727891"/>
            <a:ext cx="293540" cy="1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 flipV="1">
            <a:off x="10269871" y="3727890"/>
            <a:ext cx="293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>
            <a:off x="1593075" y="2421333"/>
            <a:ext cx="0" cy="5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6" idx="1"/>
          </p:cNvCxnSpPr>
          <p:nvPr/>
        </p:nvCxnSpPr>
        <p:spPr>
          <a:xfrm flipV="1">
            <a:off x="2384104" y="2516122"/>
            <a:ext cx="555038" cy="71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31702" y="2852742"/>
            <a:ext cx="14169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H2OGradient</a:t>
            </a:r>
          </a:p>
          <a:p>
            <a:pPr algn="ctr"/>
            <a:r>
              <a:rPr lang="en-US" dirty="0" smtClean="0"/>
              <a:t>Boosting</a:t>
            </a:r>
          </a:p>
          <a:p>
            <a:pPr algn="ctr"/>
            <a:r>
              <a:rPr lang="en-US" dirty="0" smtClean="0"/>
              <a:t>Estimator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9" idx="1"/>
          </p:cNvCxnSpPr>
          <p:nvPr/>
        </p:nvCxnSpPr>
        <p:spPr>
          <a:xfrm flipV="1">
            <a:off x="4521200" y="966686"/>
            <a:ext cx="464456" cy="154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10" idx="1"/>
          </p:cNvCxnSpPr>
          <p:nvPr/>
        </p:nvCxnSpPr>
        <p:spPr>
          <a:xfrm flipV="1">
            <a:off x="4521200" y="2496456"/>
            <a:ext cx="464456" cy="1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2"/>
            <a:endCxn id="10" idx="0"/>
          </p:cNvCxnSpPr>
          <p:nvPr/>
        </p:nvCxnSpPr>
        <p:spPr>
          <a:xfrm>
            <a:off x="5776685" y="1242457"/>
            <a:ext cx="0" cy="85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258834" y="5646946"/>
            <a:ext cx="10230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Gradient</a:t>
            </a:r>
          </a:p>
          <a:p>
            <a:r>
              <a:rPr lang="en-US" dirty="0" smtClean="0"/>
              <a:t>Boosting</a:t>
            </a:r>
          </a:p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960476" y="4997186"/>
            <a:ext cx="1582058" cy="5515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</a:t>
            </a:r>
            <a:r>
              <a:rPr lang="en-US" altLang="zh-CN" dirty="0" smtClean="0"/>
              <a:t>General </a:t>
            </a: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3" idx="1"/>
          </p:cNvCxnSpPr>
          <p:nvPr/>
        </p:nvCxnSpPr>
        <p:spPr>
          <a:xfrm flipV="1">
            <a:off x="4542534" y="5265220"/>
            <a:ext cx="454462" cy="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13551" y="0"/>
            <a:ext cx="33031" cy="665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3763" y="-33473"/>
            <a:ext cx="270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Step 3: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Interpretability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2736" y="-33473"/>
            <a:ext cx="180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Step 2: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Model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9367" y="-12259"/>
            <a:ext cx="270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Step 1: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 preprocessing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" idx="3"/>
            <a:endCxn id="16" idx="1"/>
          </p:cNvCxnSpPr>
          <p:nvPr/>
        </p:nvCxnSpPr>
        <p:spPr>
          <a:xfrm>
            <a:off x="4521200" y="2516122"/>
            <a:ext cx="464456" cy="13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3"/>
            <a:endCxn id="52" idx="1"/>
          </p:cNvCxnSpPr>
          <p:nvPr/>
        </p:nvCxnSpPr>
        <p:spPr>
          <a:xfrm>
            <a:off x="2384104" y="3234133"/>
            <a:ext cx="576372" cy="20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5285" y="367582"/>
            <a:ext cx="390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WHAT is Interpretability?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2058" y="829247"/>
            <a:ext cx="9071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 the context of machine learning models and results, interpretability has been defined as: the ability to explain or to present in understandable terms to a human [7].</a:t>
            </a:r>
          </a:p>
          <a:p>
            <a:r>
              <a:rPr lang="en-US" i="1" dirty="0" smtClean="0"/>
              <a:t>[7. Finale Doshi-Velez and Been Kim. Towards a rigorous science of interpretable machine learning. arXiV preprint, 2017 ]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1332271" y="2663763"/>
            <a:ext cx="198002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black-box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7683" y="2663763"/>
            <a:ext cx="18133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comprehensible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312300" y="2848429"/>
            <a:ext cx="157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36555" y="3033095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Nonlinear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complex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73257" y="2384171"/>
            <a:ext cx="2815772" cy="92333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Support/Optimize</a:t>
            </a:r>
          </a:p>
          <a:p>
            <a:pPr algn="ctr"/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decision-making process</a:t>
            </a:r>
          </a:p>
          <a:p>
            <a:pPr algn="ctr"/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(For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human experts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1">
            <a:off x="6701000" y="2845836"/>
            <a:ext cx="672257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12300" y="2340597"/>
            <a:ext cx="163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Interpretability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5285" y="367582"/>
            <a:ext cx="316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WHY Interpretability?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743" y="11028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Situation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 overly complex model will be…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the model explanation harder.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models harder to trust and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debug with the ‘black box’ model.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unstable predictions on new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5085" y="1102863"/>
            <a:ext cx="6720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Strengths: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The interpretability will help: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</a:t>
            </a:r>
            <a:r>
              <a:rPr lang="en-US" dirty="0" smtClean="0"/>
              <a:t>ncrease the transparency and accountability of complex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 in understandable terms to a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users to debug models for accuracy and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chieve highest predictive accuracy</a:t>
            </a:r>
            <a:endParaRPr lang="en-US" altLang="zh-C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78514" y="1828800"/>
            <a:ext cx="159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8400" y="2118525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799" y="2362084"/>
            <a:ext cx="798286" cy="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9599" y="2639085"/>
            <a:ext cx="1255486" cy="1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4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0141" y="3650681"/>
            <a:ext cx="8291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Use </a:t>
            </a:r>
            <a:r>
              <a:rPr lang="en-US" dirty="0"/>
              <a:t>only a subset of algorithms that </a:t>
            </a:r>
            <a:r>
              <a:rPr lang="en-US" dirty="0">
                <a:solidFill>
                  <a:srgbClr val="FF0000"/>
                </a:solidFill>
              </a:rPr>
              <a:t>create interpretable models.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600" y="0"/>
            <a:ext cx="316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HOW Interpretability?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141" y="461665"/>
            <a:ext cx="6796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Simple 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can be used to explain more complex functions</a:t>
            </a:r>
          </a:p>
          <a:p>
            <a:pPr marL="342900" indent="-3429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ncorporates a number of </a:t>
            </a:r>
            <a:r>
              <a:rPr lang="en-US" dirty="0" smtClean="0">
                <a:solidFill>
                  <a:srgbClr val="FF0000"/>
                </a:solidFill>
              </a:rPr>
              <a:t>contemporary approaches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35117"/>
              </p:ext>
            </p:extLst>
          </p:nvPr>
        </p:nvGraphicFramePr>
        <p:xfrm>
          <a:off x="2402113" y="1397831"/>
          <a:ext cx="62411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143"/>
              </a:tblGrid>
              <a:tr h="2596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• Surrogate models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679">
                <a:tc>
                  <a:txBody>
                    <a:bodyPr/>
                    <a:lstStyle/>
                    <a:p>
                      <a:r>
                        <a:rPr lang="en-US" dirty="0" smtClean="0"/>
                        <a:t>•</a:t>
                      </a:r>
                      <a:r>
                        <a:rPr lang="en-US" baseline="0" dirty="0" smtClean="0"/>
                        <a:t> Variable Importance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679">
                <a:tc>
                  <a:txBody>
                    <a:bodyPr/>
                    <a:lstStyle/>
                    <a:p>
                      <a:r>
                        <a:rPr lang="en-US" dirty="0" smtClean="0"/>
                        <a:t>• Partial dependence plots (PDP)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67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• Individual conditional expectation (ICE) plots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679">
                <a:tc>
                  <a:txBody>
                    <a:bodyPr/>
                    <a:lstStyle/>
                    <a:p>
                      <a:r>
                        <a:rPr lang="en-US" dirty="0" smtClean="0"/>
                        <a:t>• Local interpretable model-agnostic explanations (</a:t>
                      </a:r>
                      <a:r>
                        <a:rPr lang="en-US" dirty="0" smtClean="0"/>
                        <a:t>LIME)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679"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Shapley Values ….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0" y="4020013"/>
            <a:ext cx="72476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18" y="2650180"/>
            <a:ext cx="9771877" cy="401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2343" y="2452914"/>
            <a:ext cx="5457371" cy="20465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62916" y="1997549"/>
            <a:ext cx="159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Interpretability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42851" y="1997549"/>
            <a:ext cx="106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Black box</a:t>
            </a:r>
            <a:endParaRPr lang="en-US" dirty="0"/>
          </a:p>
        </p:txBody>
      </p:sp>
      <p:cxnSp>
        <p:nvCxnSpPr>
          <p:cNvPr id="12" name="Elbow Connector 11"/>
          <p:cNvCxnSpPr>
            <a:stCxn id="10" idx="0"/>
          </p:cNvCxnSpPr>
          <p:nvPr/>
        </p:nvCxnSpPr>
        <p:spPr>
          <a:xfrm rot="5400000" flipH="1" flipV="1">
            <a:off x="6279749" y="-1810131"/>
            <a:ext cx="1004103" cy="661125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430" y="538082"/>
            <a:ext cx="1014091" cy="12845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01635" y="224005"/>
            <a:ext cx="78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???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68752" y="2366881"/>
            <a:ext cx="78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!!!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9490" y="624114"/>
            <a:ext cx="12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3835" y="2951656"/>
            <a:ext cx="12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1336" y="2329935"/>
            <a:ext cx="12137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>Cancer risk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3755" y="2514601"/>
            <a:ext cx="2421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>support vector machine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5130" y="2547259"/>
            <a:ext cx="292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29301" y="2052937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FF0000"/>
                </a:solidFill>
                <a:effectLst/>
              </a:rPr>
              <a:t>predict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9314" y="2329935"/>
            <a:ext cx="11418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>Prediction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3"/>
            <a:endCxn id="15" idx="1"/>
          </p:cNvCxnSpPr>
          <p:nvPr/>
        </p:nvCxnSpPr>
        <p:spPr>
          <a:xfrm>
            <a:off x="6541165" y="2514601"/>
            <a:ext cx="221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5083" y="2097264"/>
            <a:ext cx="856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FF0000"/>
                </a:solidFill>
                <a:effectLst/>
              </a:rPr>
              <a:t>explain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5207" y="2527892"/>
            <a:ext cx="1871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</a:rPr>
              <a:t>surrogate method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60852" y="2329935"/>
            <a:ext cx="1375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>Explanations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760852" y="2747272"/>
            <a:ext cx="152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</a:rPr>
              <a:t>Decision Trees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112494" y="3628571"/>
            <a:ext cx="3077028" cy="849783"/>
          </a:xfrm>
          <a:prstGeom prst="wedgeRoundRectCallout">
            <a:avLst>
              <a:gd name="adj1" fmla="val -10171"/>
              <a:gd name="adj2" fmla="val -13046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effectLst/>
              </a:rPr>
              <a:t>Local surrogate models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altLang="zh-CN" dirty="0" smtClean="0">
                <a:solidFill>
                  <a:schemeClr val="tx1"/>
                </a:solidFill>
              </a:rPr>
              <a:t>surrogate models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1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4" y="1044019"/>
            <a:ext cx="4536657" cy="101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82" y="1226941"/>
            <a:ext cx="2094319" cy="702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8" y="2436303"/>
            <a:ext cx="4545833" cy="109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460" y="2533228"/>
            <a:ext cx="2034178" cy="707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8" y="4033860"/>
            <a:ext cx="4844861" cy="461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283" y="3995724"/>
            <a:ext cx="1608250" cy="764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67" y="1359944"/>
            <a:ext cx="445233" cy="3424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65100" y="987252"/>
            <a:ext cx="810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8575" y="443317"/>
            <a:ext cx="18639" cy="448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26779" y="443317"/>
            <a:ext cx="33857" cy="448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16265" y="5172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2483" y="369068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 &amp;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0397" y="364996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Variable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5661" y="4187033"/>
            <a:ext cx="1417471" cy="3123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2484" y="2793864"/>
            <a:ext cx="1417471" cy="3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321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22</cp:revision>
  <dcterms:created xsi:type="dcterms:W3CDTF">2019-05-21T16:08:34Z</dcterms:created>
  <dcterms:modified xsi:type="dcterms:W3CDTF">2019-05-22T00:45:39Z</dcterms:modified>
</cp:coreProperties>
</file>