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1" autoAdjust="0"/>
    <p:restoredTop sz="94660"/>
  </p:normalViewPr>
  <p:slideViewPr>
    <p:cSldViewPr snapToGrid="0">
      <p:cViewPr varScale="1">
        <p:scale>
          <a:sx n="60" d="100"/>
          <a:sy n="60" d="100"/>
        </p:scale>
        <p:origin x="63" y="6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5500E-9E5B-4E91-BC81-684AE1536CAD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62C72-6D12-4454-8E9A-492F41192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832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5500E-9E5B-4E91-BC81-684AE1536CAD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62C72-6D12-4454-8E9A-492F41192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854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5500E-9E5B-4E91-BC81-684AE1536CAD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62C72-6D12-4454-8E9A-492F41192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772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5500E-9E5B-4E91-BC81-684AE1536CAD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62C72-6D12-4454-8E9A-492F41192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62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5500E-9E5B-4E91-BC81-684AE1536CAD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62C72-6D12-4454-8E9A-492F41192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283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5500E-9E5B-4E91-BC81-684AE1536CAD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62C72-6D12-4454-8E9A-492F41192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405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5500E-9E5B-4E91-BC81-684AE1536CAD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62C72-6D12-4454-8E9A-492F41192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152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5500E-9E5B-4E91-BC81-684AE1536CAD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62C72-6D12-4454-8E9A-492F41192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913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5500E-9E5B-4E91-BC81-684AE1536CAD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62C72-6D12-4454-8E9A-492F41192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36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5500E-9E5B-4E91-BC81-684AE1536CAD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62C72-6D12-4454-8E9A-492F41192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161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5500E-9E5B-4E91-BC81-684AE1536CAD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62C72-6D12-4454-8E9A-492F41192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869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65500E-9E5B-4E91-BC81-684AE1536CAD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B62C72-6D12-4454-8E9A-492F41192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50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1" name="Straight Connector 200"/>
          <p:cNvCxnSpPr/>
          <p:nvPr/>
        </p:nvCxnSpPr>
        <p:spPr>
          <a:xfrm>
            <a:off x="8070341" y="87409"/>
            <a:ext cx="2639" cy="4683738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/>
          <p:cNvCxnSpPr/>
          <p:nvPr/>
        </p:nvCxnSpPr>
        <p:spPr>
          <a:xfrm>
            <a:off x="6821863" y="112983"/>
            <a:ext cx="15461" cy="4584336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flipH="1">
            <a:off x="1077085" y="78537"/>
            <a:ext cx="11219" cy="6686825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190727" y="590900"/>
            <a:ext cx="594641" cy="33097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i1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2065345" y="1044361"/>
            <a:ext cx="728342" cy="27207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2065346" y="2285065"/>
            <a:ext cx="728341" cy="28750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2065345" y="3505198"/>
            <a:ext cx="728342" cy="315567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2065345" y="4771147"/>
            <a:ext cx="790050" cy="33051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207561" y="1442657"/>
            <a:ext cx="594641" cy="33097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i1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190728" y="2385107"/>
            <a:ext cx="594641" cy="33097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i1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190729" y="3216294"/>
            <a:ext cx="594641" cy="33097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i1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190730" y="4068051"/>
            <a:ext cx="594641" cy="33097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i1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207561" y="5068468"/>
            <a:ext cx="594641" cy="33097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i1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/>
          <p:cNvCxnSpPr>
            <a:stCxn id="4" idx="6"/>
            <a:endCxn id="10" idx="2"/>
          </p:cNvCxnSpPr>
          <p:nvPr/>
        </p:nvCxnSpPr>
        <p:spPr>
          <a:xfrm>
            <a:off x="785368" y="756390"/>
            <a:ext cx="1279977" cy="424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785367" y="1209849"/>
            <a:ext cx="1263143" cy="415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8" idx="6"/>
            <a:endCxn id="10" idx="2"/>
          </p:cNvCxnSpPr>
          <p:nvPr/>
        </p:nvCxnSpPr>
        <p:spPr>
          <a:xfrm flipV="1">
            <a:off x="785370" y="1180399"/>
            <a:ext cx="1279975" cy="2201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7" idx="6"/>
            <a:endCxn id="10" idx="2"/>
          </p:cNvCxnSpPr>
          <p:nvPr/>
        </p:nvCxnSpPr>
        <p:spPr>
          <a:xfrm flipV="1">
            <a:off x="785369" y="1180399"/>
            <a:ext cx="1279976" cy="1370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897559" y="607729"/>
            <a:ext cx="471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w1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897558" y="1249567"/>
            <a:ext cx="471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w2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02201" y="1988650"/>
            <a:ext cx="471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w3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85368" y="2723544"/>
            <a:ext cx="471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w4</a:t>
            </a:r>
          </a:p>
        </p:txBody>
      </p:sp>
      <p:sp>
        <p:nvSpPr>
          <p:cNvPr id="36" name="Oval 35"/>
          <p:cNvSpPr/>
          <p:nvPr/>
        </p:nvSpPr>
        <p:spPr>
          <a:xfrm>
            <a:off x="196336" y="6052057"/>
            <a:ext cx="594641" cy="330979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b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44" name="Straight Arrow Connector 43"/>
          <p:cNvCxnSpPr>
            <a:stCxn id="19" idx="6"/>
            <a:endCxn id="10" idx="2"/>
          </p:cNvCxnSpPr>
          <p:nvPr/>
        </p:nvCxnSpPr>
        <p:spPr>
          <a:xfrm flipV="1">
            <a:off x="785371" y="1180399"/>
            <a:ext cx="1279974" cy="3053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0" idx="6"/>
            <a:endCxn id="10" idx="2"/>
          </p:cNvCxnSpPr>
          <p:nvPr/>
        </p:nvCxnSpPr>
        <p:spPr>
          <a:xfrm flipV="1">
            <a:off x="802202" y="1180399"/>
            <a:ext cx="1263143" cy="40535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6" idx="6"/>
            <a:endCxn id="10" idx="2"/>
          </p:cNvCxnSpPr>
          <p:nvPr/>
        </p:nvCxnSpPr>
        <p:spPr>
          <a:xfrm flipV="1">
            <a:off x="790977" y="1180399"/>
            <a:ext cx="1274368" cy="5037148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726936" y="3544924"/>
            <a:ext cx="471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w5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726935" y="4360218"/>
            <a:ext cx="471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w6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706835" y="5200300"/>
            <a:ext cx="471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accent5">
                    <a:lumMod val="75000"/>
                  </a:schemeClr>
                </a:solidFill>
              </a:rPr>
              <a:t>b1</a:t>
            </a:r>
          </a:p>
        </p:txBody>
      </p:sp>
      <p:cxnSp>
        <p:nvCxnSpPr>
          <p:cNvPr id="57" name="Straight Arrow Connector 56"/>
          <p:cNvCxnSpPr>
            <a:stCxn id="4" idx="6"/>
            <a:endCxn id="11" idx="2"/>
          </p:cNvCxnSpPr>
          <p:nvPr/>
        </p:nvCxnSpPr>
        <p:spPr>
          <a:xfrm>
            <a:off x="785368" y="756390"/>
            <a:ext cx="1279978" cy="1672428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16" idx="6"/>
            <a:endCxn id="11" idx="2"/>
          </p:cNvCxnSpPr>
          <p:nvPr/>
        </p:nvCxnSpPr>
        <p:spPr>
          <a:xfrm>
            <a:off x="802202" y="1608147"/>
            <a:ext cx="1263144" cy="820671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17" idx="6"/>
            <a:endCxn id="11" idx="2"/>
          </p:cNvCxnSpPr>
          <p:nvPr/>
        </p:nvCxnSpPr>
        <p:spPr>
          <a:xfrm flipV="1">
            <a:off x="785369" y="2428818"/>
            <a:ext cx="1279977" cy="121779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18" idx="6"/>
            <a:endCxn id="11" idx="2"/>
          </p:cNvCxnSpPr>
          <p:nvPr/>
        </p:nvCxnSpPr>
        <p:spPr>
          <a:xfrm flipV="1">
            <a:off x="785370" y="2428818"/>
            <a:ext cx="1279976" cy="952966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19" idx="6"/>
            <a:endCxn id="11" idx="2"/>
          </p:cNvCxnSpPr>
          <p:nvPr/>
        </p:nvCxnSpPr>
        <p:spPr>
          <a:xfrm flipV="1">
            <a:off x="785371" y="2428818"/>
            <a:ext cx="1279975" cy="1804723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20" idx="6"/>
            <a:endCxn id="11" idx="2"/>
          </p:cNvCxnSpPr>
          <p:nvPr/>
        </p:nvCxnSpPr>
        <p:spPr>
          <a:xfrm flipV="1">
            <a:off x="802202" y="2428818"/>
            <a:ext cx="1263144" cy="2805140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36" idx="6"/>
            <a:endCxn id="11" idx="2"/>
          </p:cNvCxnSpPr>
          <p:nvPr/>
        </p:nvCxnSpPr>
        <p:spPr>
          <a:xfrm flipV="1">
            <a:off x="790977" y="2428818"/>
            <a:ext cx="1274369" cy="3788729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1273880" y="1404304"/>
            <a:ext cx="471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accent4">
                    <a:lumMod val="75000"/>
                  </a:schemeClr>
                </a:solidFill>
              </a:rPr>
              <a:t>w7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256592" y="1870864"/>
            <a:ext cx="471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accent4">
                    <a:lumMod val="75000"/>
                  </a:schemeClr>
                </a:solidFill>
              </a:rPr>
              <a:t>w8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251437" y="2229879"/>
            <a:ext cx="471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accent4">
                    <a:lumMod val="75000"/>
                  </a:schemeClr>
                </a:solidFill>
              </a:rPr>
              <a:t>w9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1187150" y="2645472"/>
            <a:ext cx="599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accent4">
                    <a:lumMod val="75000"/>
                  </a:schemeClr>
                </a:solidFill>
              </a:rPr>
              <a:t>w10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1165649" y="2977372"/>
            <a:ext cx="599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accent4">
                    <a:lumMod val="75000"/>
                  </a:schemeClr>
                </a:solidFill>
              </a:rPr>
              <a:t>w11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1133170" y="3496286"/>
            <a:ext cx="599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accent4">
                    <a:lumMod val="75000"/>
                  </a:schemeClr>
                </a:solidFill>
              </a:rPr>
              <a:t>w12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006489" y="5039429"/>
            <a:ext cx="471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accent4">
                    <a:lumMod val="75000"/>
                  </a:schemeClr>
                </a:solidFill>
              </a:rPr>
              <a:t>b2</a:t>
            </a:r>
          </a:p>
        </p:txBody>
      </p:sp>
      <p:cxnSp>
        <p:nvCxnSpPr>
          <p:cNvPr id="91" name="Straight Arrow Connector 90"/>
          <p:cNvCxnSpPr>
            <a:stCxn id="4" idx="6"/>
            <a:endCxn id="12" idx="2"/>
          </p:cNvCxnSpPr>
          <p:nvPr/>
        </p:nvCxnSpPr>
        <p:spPr>
          <a:xfrm>
            <a:off x="785368" y="756390"/>
            <a:ext cx="1279977" cy="29065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16" idx="6"/>
            <a:endCxn id="12" idx="2"/>
          </p:cNvCxnSpPr>
          <p:nvPr/>
        </p:nvCxnSpPr>
        <p:spPr>
          <a:xfrm>
            <a:off x="802202" y="1608147"/>
            <a:ext cx="1263143" cy="205483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17" idx="6"/>
            <a:endCxn id="12" idx="2"/>
          </p:cNvCxnSpPr>
          <p:nvPr/>
        </p:nvCxnSpPr>
        <p:spPr>
          <a:xfrm>
            <a:off x="785369" y="2550597"/>
            <a:ext cx="1279976" cy="111238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18" idx="6"/>
            <a:endCxn id="12" idx="2"/>
          </p:cNvCxnSpPr>
          <p:nvPr/>
        </p:nvCxnSpPr>
        <p:spPr>
          <a:xfrm>
            <a:off x="785370" y="3381784"/>
            <a:ext cx="1279975" cy="28119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stCxn id="19" idx="6"/>
            <a:endCxn id="12" idx="2"/>
          </p:cNvCxnSpPr>
          <p:nvPr/>
        </p:nvCxnSpPr>
        <p:spPr>
          <a:xfrm flipV="1">
            <a:off x="785371" y="3662982"/>
            <a:ext cx="1279974" cy="57055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endCxn id="12" idx="2"/>
          </p:cNvCxnSpPr>
          <p:nvPr/>
        </p:nvCxnSpPr>
        <p:spPr>
          <a:xfrm flipV="1">
            <a:off x="796596" y="3662982"/>
            <a:ext cx="1268749" cy="156111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stCxn id="36" idx="6"/>
            <a:endCxn id="12" idx="2"/>
          </p:cNvCxnSpPr>
          <p:nvPr/>
        </p:nvCxnSpPr>
        <p:spPr>
          <a:xfrm flipV="1">
            <a:off x="790977" y="3662982"/>
            <a:ext cx="1274368" cy="255456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1290251" y="4837934"/>
            <a:ext cx="471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b3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1690534" y="2784329"/>
            <a:ext cx="655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w13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1587745" y="3009867"/>
            <a:ext cx="655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w14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1322027" y="3219089"/>
            <a:ext cx="655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w15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1378022" y="3668836"/>
            <a:ext cx="655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w16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1335921" y="3945779"/>
            <a:ext cx="655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w17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1491846" y="4276547"/>
            <a:ext cx="655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w18</a:t>
            </a:r>
          </a:p>
        </p:txBody>
      </p:sp>
      <p:sp>
        <p:nvSpPr>
          <p:cNvPr id="146" name="Oval 145"/>
          <p:cNvSpPr/>
          <p:nvPr/>
        </p:nvSpPr>
        <p:spPr>
          <a:xfrm>
            <a:off x="3935284" y="2173109"/>
            <a:ext cx="728342" cy="27207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7" name="Oval 146"/>
          <p:cNvSpPr/>
          <p:nvPr/>
        </p:nvSpPr>
        <p:spPr>
          <a:xfrm>
            <a:off x="3935284" y="3403755"/>
            <a:ext cx="728342" cy="27207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49" name="Straight Arrow Connector 148"/>
          <p:cNvCxnSpPr>
            <a:stCxn id="10" idx="6"/>
            <a:endCxn id="146" idx="2"/>
          </p:cNvCxnSpPr>
          <p:nvPr/>
        </p:nvCxnSpPr>
        <p:spPr>
          <a:xfrm>
            <a:off x="2793687" y="1180399"/>
            <a:ext cx="1141597" cy="1128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>
            <a:stCxn id="11" idx="6"/>
            <a:endCxn id="146" idx="2"/>
          </p:cNvCxnSpPr>
          <p:nvPr/>
        </p:nvCxnSpPr>
        <p:spPr>
          <a:xfrm flipV="1">
            <a:off x="2793687" y="2309147"/>
            <a:ext cx="1141597" cy="119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>
            <a:stCxn id="12" idx="6"/>
            <a:endCxn id="146" idx="2"/>
          </p:cNvCxnSpPr>
          <p:nvPr/>
        </p:nvCxnSpPr>
        <p:spPr>
          <a:xfrm flipV="1">
            <a:off x="2793687" y="2309147"/>
            <a:ext cx="1141597" cy="1353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>
            <a:stCxn id="13" idx="6"/>
            <a:endCxn id="146" idx="2"/>
          </p:cNvCxnSpPr>
          <p:nvPr/>
        </p:nvCxnSpPr>
        <p:spPr>
          <a:xfrm flipV="1">
            <a:off x="2855395" y="2309147"/>
            <a:ext cx="1079889" cy="2627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/>
          <p:cNvCxnSpPr>
            <a:stCxn id="10" idx="6"/>
            <a:endCxn id="147" idx="2"/>
          </p:cNvCxnSpPr>
          <p:nvPr/>
        </p:nvCxnSpPr>
        <p:spPr>
          <a:xfrm>
            <a:off x="2793687" y="1180399"/>
            <a:ext cx="1141597" cy="2359394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>
            <a:stCxn id="11" idx="6"/>
            <a:endCxn id="147" idx="2"/>
          </p:cNvCxnSpPr>
          <p:nvPr/>
        </p:nvCxnSpPr>
        <p:spPr>
          <a:xfrm>
            <a:off x="2793687" y="2428818"/>
            <a:ext cx="1141597" cy="1110975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>
            <a:stCxn id="12" idx="6"/>
            <a:endCxn id="147" idx="2"/>
          </p:cNvCxnSpPr>
          <p:nvPr/>
        </p:nvCxnSpPr>
        <p:spPr>
          <a:xfrm flipV="1">
            <a:off x="2793687" y="3539793"/>
            <a:ext cx="1141597" cy="123189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/>
          <p:cNvCxnSpPr>
            <a:stCxn id="13" idx="6"/>
            <a:endCxn id="147" idx="2"/>
          </p:cNvCxnSpPr>
          <p:nvPr/>
        </p:nvCxnSpPr>
        <p:spPr>
          <a:xfrm flipV="1">
            <a:off x="2855395" y="3539793"/>
            <a:ext cx="1079889" cy="1396611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TextBox 177"/>
          <p:cNvSpPr txBox="1"/>
          <p:nvPr/>
        </p:nvSpPr>
        <p:spPr>
          <a:xfrm>
            <a:off x="2833422" y="2141085"/>
            <a:ext cx="756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w’2</a:t>
            </a:r>
          </a:p>
        </p:txBody>
      </p:sp>
      <p:sp>
        <p:nvSpPr>
          <p:cNvPr id="179" name="TextBox 178"/>
          <p:cNvSpPr txBox="1"/>
          <p:nvPr/>
        </p:nvSpPr>
        <p:spPr>
          <a:xfrm>
            <a:off x="2855395" y="1180399"/>
            <a:ext cx="734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w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’1</a:t>
            </a:r>
          </a:p>
        </p:txBody>
      </p:sp>
      <p:sp>
        <p:nvSpPr>
          <p:cNvPr id="180" name="TextBox 179"/>
          <p:cNvSpPr txBox="1"/>
          <p:nvPr/>
        </p:nvSpPr>
        <p:spPr>
          <a:xfrm>
            <a:off x="2823843" y="3160686"/>
            <a:ext cx="829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w’3</a:t>
            </a:r>
          </a:p>
        </p:txBody>
      </p:sp>
      <p:sp>
        <p:nvSpPr>
          <p:cNvPr id="181" name="TextBox 180"/>
          <p:cNvSpPr txBox="1"/>
          <p:nvPr/>
        </p:nvSpPr>
        <p:spPr>
          <a:xfrm>
            <a:off x="2793687" y="4137683"/>
            <a:ext cx="689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w’4</a:t>
            </a:r>
          </a:p>
        </p:txBody>
      </p:sp>
      <p:sp>
        <p:nvSpPr>
          <p:cNvPr id="182" name="TextBox 181"/>
          <p:cNvSpPr txBox="1"/>
          <p:nvPr/>
        </p:nvSpPr>
        <p:spPr>
          <a:xfrm>
            <a:off x="3395339" y="2350514"/>
            <a:ext cx="644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accent4">
                    <a:lumMod val="75000"/>
                  </a:schemeClr>
                </a:solidFill>
              </a:rPr>
              <a:t>w'1</a:t>
            </a:r>
          </a:p>
        </p:txBody>
      </p:sp>
      <p:sp>
        <p:nvSpPr>
          <p:cNvPr id="183" name="TextBox 182"/>
          <p:cNvSpPr txBox="1"/>
          <p:nvPr/>
        </p:nvSpPr>
        <p:spPr>
          <a:xfrm>
            <a:off x="3304647" y="2754441"/>
            <a:ext cx="734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accent4">
                    <a:lumMod val="75000"/>
                  </a:schemeClr>
                </a:solidFill>
              </a:rPr>
              <a:t>w'2</a:t>
            </a:r>
          </a:p>
        </p:txBody>
      </p:sp>
      <p:sp>
        <p:nvSpPr>
          <p:cNvPr id="184" name="TextBox 183"/>
          <p:cNvSpPr txBox="1"/>
          <p:nvPr/>
        </p:nvSpPr>
        <p:spPr>
          <a:xfrm>
            <a:off x="3286883" y="3271730"/>
            <a:ext cx="586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accent4">
                    <a:lumMod val="75000"/>
                  </a:schemeClr>
                </a:solidFill>
              </a:rPr>
              <a:t>w'3</a:t>
            </a:r>
          </a:p>
        </p:txBody>
      </p:sp>
      <p:sp>
        <p:nvSpPr>
          <p:cNvPr id="185" name="TextBox 184"/>
          <p:cNvSpPr txBox="1"/>
          <p:nvPr/>
        </p:nvSpPr>
        <p:spPr>
          <a:xfrm>
            <a:off x="3304647" y="3797893"/>
            <a:ext cx="734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accent4">
                    <a:lumMod val="75000"/>
                  </a:schemeClr>
                </a:solidFill>
              </a:rPr>
              <a:t>w'4</a:t>
            </a:r>
          </a:p>
        </p:txBody>
      </p:sp>
      <p:sp>
        <p:nvSpPr>
          <p:cNvPr id="187" name="Oval 186"/>
          <p:cNvSpPr/>
          <p:nvPr/>
        </p:nvSpPr>
        <p:spPr>
          <a:xfrm>
            <a:off x="2179877" y="6047379"/>
            <a:ext cx="594641" cy="330979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b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89" name="Straight Arrow Connector 188"/>
          <p:cNvCxnSpPr>
            <a:stCxn id="187" idx="6"/>
            <a:endCxn id="146" idx="2"/>
          </p:cNvCxnSpPr>
          <p:nvPr/>
        </p:nvCxnSpPr>
        <p:spPr>
          <a:xfrm flipV="1">
            <a:off x="2774518" y="2309147"/>
            <a:ext cx="1160766" cy="3903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/>
          <p:cNvCxnSpPr>
            <a:stCxn id="187" idx="6"/>
            <a:endCxn id="147" idx="2"/>
          </p:cNvCxnSpPr>
          <p:nvPr/>
        </p:nvCxnSpPr>
        <p:spPr>
          <a:xfrm flipV="1">
            <a:off x="2774518" y="3539793"/>
            <a:ext cx="1160766" cy="2673076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TextBox 194"/>
          <p:cNvSpPr txBox="1"/>
          <p:nvPr/>
        </p:nvSpPr>
        <p:spPr>
          <a:xfrm>
            <a:off x="2689445" y="5163359"/>
            <a:ext cx="471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b1</a:t>
            </a:r>
          </a:p>
        </p:txBody>
      </p:sp>
      <p:sp>
        <p:nvSpPr>
          <p:cNvPr id="196" name="TextBox 195"/>
          <p:cNvSpPr txBox="1"/>
          <p:nvPr/>
        </p:nvSpPr>
        <p:spPr>
          <a:xfrm>
            <a:off x="3102699" y="4936404"/>
            <a:ext cx="471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accent4">
                    <a:lumMod val="75000"/>
                  </a:schemeClr>
                </a:solidFill>
              </a:rPr>
              <a:t>b2</a:t>
            </a:r>
          </a:p>
        </p:txBody>
      </p:sp>
      <p:sp>
        <p:nvSpPr>
          <p:cNvPr id="197" name="TextBox 196"/>
          <p:cNvSpPr txBox="1"/>
          <p:nvPr/>
        </p:nvSpPr>
        <p:spPr>
          <a:xfrm>
            <a:off x="35297" y="43085"/>
            <a:ext cx="1006490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50000"/>
                  </a:schemeClr>
                </a:solidFill>
              </a:rPr>
              <a:t>Input Layer</a:t>
            </a:r>
            <a:endParaRPr lang="en-US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1108102" y="54686"/>
            <a:ext cx="2178781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accent6">
                    <a:lumMod val="50000"/>
                  </a:schemeClr>
                </a:solidFill>
              </a:rPr>
              <a:t>Hidden Layer</a:t>
            </a:r>
            <a:endParaRPr lang="en-US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04" name="Rounded Rectangle 203"/>
          <p:cNvSpPr/>
          <p:nvPr/>
        </p:nvSpPr>
        <p:spPr>
          <a:xfrm>
            <a:off x="5572415" y="2602132"/>
            <a:ext cx="1153753" cy="3643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Activation</a:t>
            </a:r>
          </a:p>
          <a:p>
            <a:pPr algn="ctr"/>
            <a:r>
              <a:rPr lang="en-US" sz="1400" dirty="0" smtClean="0"/>
              <a:t>function</a:t>
            </a:r>
            <a:endParaRPr lang="en-US" sz="1400" dirty="0"/>
          </a:p>
        </p:txBody>
      </p:sp>
      <p:cxnSp>
        <p:nvCxnSpPr>
          <p:cNvPr id="206" name="Straight Arrow Connector 205"/>
          <p:cNvCxnSpPr>
            <a:stCxn id="146" idx="6"/>
            <a:endCxn id="204" idx="1"/>
          </p:cNvCxnSpPr>
          <p:nvPr/>
        </p:nvCxnSpPr>
        <p:spPr>
          <a:xfrm>
            <a:off x="4663626" y="2309147"/>
            <a:ext cx="908789" cy="475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/>
          <p:cNvCxnSpPr>
            <a:stCxn id="147" idx="6"/>
            <a:endCxn id="204" idx="1"/>
          </p:cNvCxnSpPr>
          <p:nvPr/>
        </p:nvCxnSpPr>
        <p:spPr>
          <a:xfrm flipV="1">
            <a:off x="4663626" y="2784330"/>
            <a:ext cx="908789" cy="755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TextBox 209"/>
          <p:cNvSpPr txBox="1"/>
          <p:nvPr/>
        </p:nvSpPr>
        <p:spPr>
          <a:xfrm>
            <a:off x="4920743" y="2234563"/>
            <a:ext cx="778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w’’1</a:t>
            </a:r>
          </a:p>
        </p:txBody>
      </p:sp>
      <p:sp>
        <p:nvSpPr>
          <p:cNvPr id="211" name="TextBox 210"/>
          <p:cNvSpPr txBox="1"/>
          <p:nvPr/>
        </p:nvSpPr>
        <p:spPr>
          <a:xfrm>
            <a:off x="4948322" y="2960266"/>
            <a:ext cx="778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w’’2</a:t>
            </a:r>
          </a:p>
        </p:txBody>
      </p:sp>
      <p:cxnSp>
        <p:nvCxnSpPr>
          <p:cNvPr id="213" name="Straight Arrow Connector 212"/>
          <p:cNvCxnSpPr>
            <a:stCxn id="204" idx="3"/>
            <a:endCxn id="186" idx="2"/>
          </p:cNvCxnSpPr>
          <p:nvPr/>
        </p:nvCxnSpPr>
        <p:spPr>
          <a:xfrm flipV="1">
            <a:off x="6726168" y="2784329"/>
            <a:ext cx="37398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/>
          <p:cNvCxnSpPr>
            <a:stCxn id="186" idx="4"/>
            <a:endCxn id="216" idx="0"/>
          </p:cNvCxnSpPr>
          <p:nvPr/>
        </p:nvCxnSpPr>
        <p:spPr>
          <a:xfrm>
            <a:off x="7464327" y="2920367"/>
            <a:ext cx="0" cy="245724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TextBox 215"/>
          <p:cNvSpPr txBox="1"/>
          <p:nvPr/>
        </p:nvSpPr>
        <p:spPr>
          <a:xfrm>
            <a:off x="6915500" y="5377616"/>
            <a:ext cx="1097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</a:rPr>
              <a:t>Calculate</a:t>
            </a:r>
          </a:p>
          <a:p>
            <a:pPr algn="ctr"/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</a:rPr>
              <a:t>Error</a:t>
            </a:r>
            <a:endParaRPr 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218" name="Curved Connector 217"/>
          <p:cNvCxnSpPr>
            <a:stCxn id="216" idx="2"/>
          </p:cNvCxnSpPr>
          <p:nvPr/>
        </p:nvCxnSpPr>
        <p:spPr>
          <a:xfrm rot="5400000" flipH="1">
            <a:off x="4211875" y="2648385"/>
            <a:ext cx="490941" cy="6013962"/>
          </a:xfrm>
          <a:prstGeom prst="curvedConnector4">
            <a:avLst>
              <a:gd name="adj1" fmla="val -152832"/>
              <a:gd name="adj2" fmla="val 9943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TextBox 222"/>
          <p:cNvSpPr txBox="1"/>
          <p:nvPr/>
        </p:nvSpPr>
        <p:spPr>
          <a:xfrm>
            <a:off x="5537991" y="6275274"/>
            <a:ext cx="1926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</a:rPr>
              <a:t>Back Propagation </a:t>
            </a:r>
          </a:p>
          <a:p>
            <a:pPr algn="ctr"/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</a:rPr>
              <a:t>on </a:t>
            </a:r>
            <a:r>
              <a:rPr lang="en-US" altLang="zh-CN" sz="1400" dirty="0" smtClean="0">
                <a:solidFill>
                  <a:schemeClr val="accent2">
                    <a:lumMod val="75000"/>
                  </a:schemeClr>
                </a:solidFill>
              </a:rPr>
              <a:t>errors</a:t>
            </a:r>
            <a:endParaRPr 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24" name="TextBox 223"/>
          <p:cNvSpPr txBox="1"/>
          <p:nvPr/>
        </p:nvSpPr>
        <p:spPr>
          <a:xfrm rot="1071851">
            <a:off x="912349" y="352838"/>
            <a:ext cx="12452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accent6">
                    <a:lumMod val="50000"/>
                  </a:schemeClr>
                </a:solidFill>
              </a:rPr>
              <a:t>Weighted Connection</a:t>
            </a:r>
            <a:endParaRPr lang="en-US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25" name="TextBox 224"/>
          <p:cNvSpPr txBox="1"/>
          <p:nvPr/>
        </p:nvSpPr>
        <p:spPr>
          <a:xfrm rot="2822704">
            <a:off x="3248210" y="1250949"/>
            <a:ext cx="12452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accent6">
                    <a:lumMod val="50000"/>
                  </a:schemeClr>
                </a:solidFill>
              </a:rPr>
              <a:t>Weighted Connection</a:t>
            </a:r>
            <a:endParaRPr lang="en-US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7771327" y="5474668"/>
            <a:ext cx="1035010" cy="39221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Loss function</a:t>
            </a:r>
            <a:endParaRPr lang="en-US" sz="1200" dirty="0"/>
          </a:p>
        </p:txBody>
      </p:sp>
      <p:sp>
        <p:nvSpPr>
          <p:cNvPr id="6" name="Left Brace 5"/>
          <p:cNvSpPr/>
          <p:nvPr/>
        </p:nvSpPr>
        <p:spPr>
          <a:xfrm>
            <a:off x="8729517" y="5099049"/>
            <a:ext cx="297320" cy="1143451"/>
          </a:xfrm>
          <a:prstGeom prst="lef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030579" y="4791767"/>
            <a:ext cx="1035010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Cross Entropy</a:t>
            </a:r>
          </a:p>
          <a:p>
            <a:pPr algn="ctr"/>
            <a:r>
              <a:rPr lang="en-US" sz="1200" dirty="0" smtClean="0">
                <a:solidFill>
                  <a:srgbClr val="FF0000"/>
                </a:solidFill>
              </a:rPr>
              <a:t>(0,1)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9026838" y="6104000"/>
            <a:ext cx="1399180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Mean Square Error</a:t>
            </a:r>
            <a:endParaRPr lang="en-US" sz="1200" dirty="0"/>
          </a:p>
        </p:txBody>
      </p:sp>
      <p:pic>
        <p:nvPicPr>
          <p:cNvPr id="100" name="Picture 9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1984" y="5304306"/>
            <a:ext cx="1833147" cy="300783"/>
          </a:xfrm>
          <a:prstGeom prst="rect">
            <a:avLst/>
          </a:prstGeom>
        </p:spPr>
      </p:pic>
      <p:pic>
        <p:nvPicPr>
          <p:cNvPr id="102" name="Picture 10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2966" y="4041832"/>
            <a:ext cx="3002241" cy="667914"/>
          </a:xfrm>
          <a:prstGeom prst="rect">
            <a:avLst/>
          </a:prstGeom>
          <a:ln cmpd="thickThin">
            <a:solidFill>
              <a:srgbClr val="C00000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28029" y="6373150"/>
            <a:ext cx="747718" cy="285752"/>
          </a:xfrm>
          <a:prstGeom prst="rect">
            <a:avLst/>
          </a:prstGeom>
        </p:spPr>
      </p:pic>
      <p:cxnSp>
        <p:nvCxnSpPr>
          <p:cNvPr id="14" name="Straight Connector 13"/>
          <p:cNvCxnSpPr>
            <a:stCxn id="102" idx="2"/>
            <a:endCxn id="7" idx="0"/>
          </p:cNvCxnSpPr>
          <p:nvPr/>
        </p:nvCxnSpPr>
        <p:spPr>
          <a:xfrm>
            <a:off x="9064087" y="4709746"/>
            <a:ext cx="483997" cy="8202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771327" y="2609634"/>
            <a:ext cx="1092181" cy="52322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Probabilities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(0,1)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6696250" y="2427329"/>
            <a:ext cx="12846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softmax</a:t>
            </a:r>
            <a:endParaRPr lang="en-US" sz="1400" dirty="0"/>
          </a:p>
        </p:txBody>
      </p:sp>
      <p:cxnSp>
        <p:nvCxnSpPr>
          <p:cNvPr id="24" name="Curved Connector 23"/>
          <p:cNvCxnSpPr>
            <a:stCxn id="15" idx="2"/>
            <a:endCxn id="7" idx="0"/>
          </p:cNvCxnSpPr>
          <p:nvPr/>
        </p:nvCxnSpPr>
        <p:spPr>
          <a:xfrm rot="16200000" flipH="1">
            <a:off x="8103295" y="3346977"/>
            <a:ext cx="1658913" cy="1230666"/>
          </a:xfrm>
          <a:prstGeom prst="curvedConnector3">
            <a:avLst/>
          </a:prstGeom>
          <a:ln w="19050">
            <a:solidFill>
              <a:schemeClr val="accent2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urved Connector 107"/>
          <p:cNvCxnSpPr>
            <a:stCxn id="15" idx="0"/>
            <a:endCxn id="120" idx="2"/>
          </p:cNvCxnSpPr>
          <p:nvPr/>
        </p:nvCxnSpPr>
        <p:spPr>
          <a:xfrm rot="5400000" flipH="1" flipV="1">
            <a:off x="8757647" y="1690671"/>
            <a:ext cx="478735" cy="1359192"/>
          </a:xfrm>
          <a:prstGeom prst="curvedConnector3">
            <a:avLst>
              <a:gd name="adj1" fmla="val 50000"/>
            </a:avLst>
          </a:prstGeom>
          <a:ln w="19050">
            <a:solidFill>
              <a:schemeClr val="accent2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6" name="Picture 2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99690" y="2041804"/>
            <a:ext cx="2500577" cy="467689"/>
          </a:xfrm>
          <a:prstGeom prst="rect">
            <a:avLst/>
          </a:prstGeom>
        </p:spPr>
      </p:pic>
      <p:sp>
        <p:nvSpPr>
          <p:cNvPr id="120" name="TextBox 119"/>
          <p:cNvSpPr txBox="1"/>
          <p:nvPr/>
        </p:nvSpPr>
        <p:spPr>
          <a:xfrm>
            <a:off x="9333493" y="1607679"/>
            <a:ext cx="686233" cy="52322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Odds</a:t>
            </a:r>
          </a:p>
          <a:p>
            <a:r>
              <a:rPr lang="en-US" sz="1400" dirty="0" smtClean="0">
                <a:solidFill>
                  <a:srgbClr val="C00000"/>
                </a:solidFill>
              </a:rPr>
              <a:t>(0, inf)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9252318" y="543276"/>
            <a:ext cx="832690" cy="52322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Logits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(-inf, inf)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35" name="Straight Arrow Connector 234"/>
          <p:cNvCxnSpPr>
            <a:stCxn id="120" idx="0"/>
            <a:endCxn id="123" idx="2"/>
          </p:cNvCxnSpPr>
          <p:nvPr/>
        </p:nvCxnSpPr>
        <p:spPr>
          <a:xfrm flipH="1" flipV="1">
            <a:off x="9668663" y="1066496"/>
            <a:ext cx="7947" cy="541183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TextBox 240"/>
          <p:cNvSpPr txBox="1"/>
          <p:nvPr/>
        </p:nvSpPr>
        <p:spPr>
          <a:xfrm>
            <a:off x="8859631" y="2768288"/>
            <a:ext cx="3926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Pi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9884805" y="1627143"/>
            <a:ext cx="7738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Pi</a:t>
            </a: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/(1-Pi)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42" name="Picture 24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85008" y="590900"/>
            <a:ext cx="913484" cy="413653"/>
          </a:xfrm>
          <a:prstGeom prst="rect">
            <a:avLst/>
          </a:prstGeom>
        </p:spPr>
      </p:pic>
      <p:sp>
        <p:nvSpPr>
          <p:cNvPr id="186" name="Oval 185"/>
          <p:cNvSpPr/>
          <p:nvPr/>
        </p:nvSpPr>
        <p:spPr>
          <a:xfrm>
            <a:off x="7100156" y="2648291"/>
            <a:ext cx="728342" cy="272076"/>
          </a:xfrm>
          <a:prstGeom prst="ellipse">
            <a:avLst/>
          </a:prstGeom>
          <a:solidFill>
            <a:srgbClr val="C00000"/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out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48" name="TextBox 247"/>
          <p:cNvSpPr txBox="1"/>
          <p:nvPr/>
        </p:nvSpPr>
        <p:spPr>
          <a:xfrm>
            <a:off x="8685930" y="2292735"/>
            <a:ext cx="14930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00000"/>
                </a:solidFill>
              </a:rPr>
              <a:t>mapping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9012168" y="1193917"/>
            <a:ext cx="14930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00000"/>
                </a:solidFill>
              </a:rPr>
              <a:t>Mapping  probability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8586953" y="3662981"/>
            <a:ext cx="14930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00000"/>
                </a:solidFill>
              </a:rPr>
              <a:t>mapping</a:t>
            </a:r>
            <a:endParaRPr lang="en-US" sz="12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242" idx="3"/>
            <a:endCxn id="158" idx="0"/>
          </p:cNvCxnSpPr>
          <p:nvPr/>
        </p:nvCxnSpPr>
        <p:spPr>
          <a:xfrm>
            <a:off x="10998492" y="797727"/>
            <a:ext cx="356005" cy="2694313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>
            <a:stCxn id="7" idx="3"/>
            <a:endCxn id="158" idx="2"/>
          </p:cNvCxnSpPr>
          <p:nvPr/>
        </p:nvCxnSpPr>
        <p:spPr>
          <a:xfrm flipV="1">
            <a:off x="10065589" y="4230704"/>
            <a:ext cx="1288908" cy="791896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/>
          <p:cNvSpPr txBox="1"/>
          <p:nvPr/>
        </p:nvSpPr>
        <p:spPr>
          <a:xfrm>
            <a:off x="10603011" y="3492040"/>
            <a:ext cx="1502972" cy="73866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tf.nn.softmax_cross_entropy_with_logits_v2()</a:t>
            </a:r>
            <a:endParaRPr lang="en-US" sz="1400" dirty="0"/>
          </a:p>
        </p:txBody>
      </p:sp>
      <p:sp>
        <p:nvSpPr>
          <p:cNvPr id="170" name="TextBox 169"/>
          <p:cNvSpPr txBox="1"/>
          <p:nvPr/>
        </p:nvSpPr>
        <p:spPr>
          <a:xfrm>
            <a:off x="4242284" y="5814221"/>
            <a:ext cx="587162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Adam</a:t>
            </a:r>
            <a:endParaRPr lang="en-US" sz="1200" dirty="0"/>
          </a:p>
        </p:txBody>
      </p:sp>
      <p:sp>
        <p:nvSpPr>
          <p:cNvPr id="167" name="Oval 166"/>
          <p:cNvSpPr/>
          <p:nvPr/>
        </p:nvSpPr>
        <p:spPr>
          <a:xfrm>
            <a:off x="4566390" y="6373150"/>
            <a:ext cx="1170749" cy="39221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Optimizer</a:t>
            </a:r>
            <a:endParaRPr lang="en-US" sz="1200" dirty="0"/>
          </a:p>
        </p:txBody>
      </p:sp>
      <p:grpSp>
        <p:nvGrpSpPr>
          <p:cNvPr id="78" name="Group 77"/>
          <p:cNvGrpSpPr/>
          <p:nvPr/>
        </p:nvGrpSpPr>
        <p:grpSpPr>
          <a:xfrm>
            <a:off x="4287085" y="4650666"/>
            <a:ext cx="2199217" cy="1122300"/>
            <a:chOff x="4217394" y="4975403"/>
            <a:chExt cx="1638964" cy="766118"/>
          </a:xfrm>
        </p:grpSpPr>
        <p:sp>
          <p:nvSpPr>
            <p:cNvPr id="76" name="Rectangle 75"/>
            <p:cNvSpPr/>
            <p:nvPr/>
          </p:nvSpPr>
          <p:spPr>
            <a:xfrm>
              <a:off x="4217394" y="4995181"/>
              <a:ext cx="1458724" cy="74634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4510415" y="4975403"/>
              <a:ext cx="134594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Gradient </a:t>
              </a:r>
              <a:r>
                <a:rPr lang="en-US" sz="1100" dirty="0" smtClean="0"/>
                <a:t>Descent</a:t>
              </a:r>
              <a:endParaRPr lang="en-US" sz="1100" dirty="0"/>
            </a:p>
          </p:txBody>
        </p:sp>
      </p:grpSp>
      <p:sp>
        <p:nvSpPr>
          <p:cNvPr id="80" name="Rectangle 79"/>
          <p:cNvSpPr/>
          <p:nvPr/>
        </p:nvSpPr>
        <p:spPr>
          <a:xfrm>
            <a:off x="4531175" y="4849216"/>
            <a:ext cx="1503938" cy="2616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1100" b="1" dirty="0">
                <a:latin typeface="+mj-lt"/>
              </a:rPr>
              <a:t>Batch Gradient Descent</a:t>
            </a:r>
            <a:endParaRPr lang="en-US" sz="1100" dirty="0">
              <a:latin typeface="+mj-lt"/>
            </a:endParaRPr>
          </a:p>
        </p:txBody>
      </p:sp>
      <p:sp>
        <p:nvSpPr>
          <p:cNvPr id="188" name="Rectangle 187"/>
          <p:cNvSpPr/>
          <p:nvPr/>
        </p:nvSpPr>
        <p:spPr>
          <a:xfrm>
            <a:off x="4401454" y="5129921"/>
            <a:ext cx="1752403" cy="2616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1100" b="1" dirty="0">
                <a:latin typeface="+mj-lt"/>
              </a:rPr>
              <a:t>Stochastic Gradient Descent</a:t>
            </a:r>
          </a:p>
        </p:txBody>
      </p:sp>
      <p:sp>
        <p:nvSpPr>
          <p:cNvPr id="190" name="Rectangle 189"/>
          <p:cNvSpPr/>
          <p:nvPr/>
        </p:nvSpPr>
        <p:spPr>
          <a:xfrm>
            <a:off x="4389565" y="5409164"/>
            <a:ext cx="1784463" cy="2616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1100" b="1" dirty="0">
                <a:latin typeface="+mj-lt"/>
              </a:rPr>
              <a:t>Mini batch Gradient Descent</a:t>
            </a:r>
          </a:p>
        </p:txBody>
      </p:sp>
      <p:sp>
        <p:nvSpPr>
          <p:cNvPr id="191" name="TextBox 190"/>
          <p:cNvSpPr txBox="1"/>
          <p:nvPr/>
        </p:nvSpPr>
        <p:spPr>
          <a:xfrm>
            <a:off x="4889769" y="5809723"/>
            <a:ext cx="864965" cy="2616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latin typeface="+mj-lt"/>
              </a:rPr>
              <a:t>Momentum</a:t>
            </a:r>
            <a:endParaRPr lang="en-US" sz="1100" b="1" dirty="0">
              <a:latin typeface="+mj-lt"/>
            </a:endParaRPr>
          </a:p>
        </p:txBody>
      </p:sp>
      <p:sp>
        <p:nvSpPr>
          <p:cNvPr id="193" name="TextBox 192"/>
          <p:cNvSpPr txBox="1"/>
          <p:nvPr/>
        </p:nvSpPr>
        <p:spPr>
          <a:xfrm>
            <a:off x="5813687" y="5805244"/>
            <a:ext cx="671208" cy="26608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latin typeface="+mj-lt"/>
              </a:rPr>
              <a:t>Adagrad</a:t>
            </a:r>
            <a:endParaRPr lang="en-US" sz="1100" b="1" dirty="0">
              <a:latin typeface="+mj-lt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5020490" y="5988638"/>
            <a:ext cx="526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cxnSp>
        <p:nvCxnSpPr>
          <p:cNvPr id="194" name="Straight Connector 193"/>
          <p:cNvCxnSpPr/>
          <p:nvPr/>
        </p:nvCxnSpPr>
        <p:spPr>
          <a:xfrm flipH="1">
            <a:off x="3317437" y="112983"/>
            <a:ext cx="11219" cy="6686825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TextBox 199"/>
          <p:cNvSpPr txBox="1"/>
          <p:nvPr/>
        </p:nvSpPr>
        <p:spPr>
          <a:xfrm>
            <a:off x="3390995" y="60600"/>
            <a:ext cx="3377189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accent6">
                    <a:lumMod val="50000"/>
                  </a:schemeClr>
                </a:solidFill>
              </a:rPr>
              <a:t>Hidden Layer</a:t>
            </a:r>
            <a:endParaRPr lang="en-US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02" name="TextBox 201"/>
          <p:cNvSpPr txBox="1"/>
          <p:nvPr/>
        </p:nvSpPr>
        <p:spPr>
          <a:xfrm>
            <a:off x="6891003" y="87409"/>
            <a:ext cx="1142249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accent6">
                    <a:lumMod val="50000"/>
                  </a:schemeClr>
                </a:solidFill>
              </a:rPr>
              <a:t>Output Layer</a:t>
            </a:r>
            <a:endParaRPr lang="en-US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9199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80127" y="-76328"/>
            <a:ext cx="5239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Tensorflow parameters pre-defined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1085045" y="597735"/>
            <a:ext cx="502276" cy="3670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1085045" y="964783"/>
            <a:ext cx="502276" cy="3670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1085045" y="1331831"/>
            <a:ext cx="502276" cy="3670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1085045" y="1698879"/>
            <a:ext cx="502276" cy="3670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1085045" y="2065927"/>
            <a:ext cx="502276" cy="3670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1085045" y="2432975"/>
            <a:ext cx="502276" cy="3670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1085045" y="2800023"/>
            <a:ext cx="502276" cy="3670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1085045" y="3167071"/>
            <a:ext cx="502276" cy="3670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1085045" y="3534119"/>
            <a:ext cx="502276" cy="3670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1085045" y="3901167"/>
            <a:ext cx="502276" cy="3670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1085045" y="4268215"/>
            <a:ext cx="502276" cy="3670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1085045" y="4635263"/>
            <a:ext cx="502276" cy="3670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1085045" y="5002311"/>
            <a:ext cx="502276" cy="3670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1085045" y="5369359"/>
            <a:ext cx="502276" cy="3670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1085045" y="5736407"/>
            <a:ext cx="502276" cy="3670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Left Brace 50"/>
          <p:cNvSpPr/>
          <p:nvPr/>
        </p:nvSpPr>
        <p:spPr>
          <a:xfrm>
            <a:off x="930498" y="816668"/>
            <a:ext cx="83713" cy="1596980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Left Brace 51"/>
          <p:cNvSpPr/>
          <p:nvPr/>
        </p:nvSpPr>
        <p:spPr>
          <a:xfrm>
            <a:off x="930497" y="2713081"/>
            <a:ext cx="83713" cy="1596980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Left Brace 52"/>
          <p:cNvSpPr/>
          <p:nvPr/>
        </p:nvSpPr>
        <p:spPr>
          <a:xfrm>
            <a:off x="930496" y="4548321"/>
            <a:ext cx="83713" cy="1596980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0" y="1461655"/>
            <a:ext cx="1049628" cy="3070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</a:rPr>
              <a:t>batch_size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-35419" y="3326784"/>
            <a:ext cx="1049628" cy="3070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</a:rPr>
              <a:t>batch_size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-35422" y="5190561"/>
            <a:ext cx="1049628" cy="3070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</a:rPr>
              <a:t>batch_size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86" name="Straight Arrow Connector 85"/>
          <p:cNvCxnSpPr/>
          <p:nvPr/>
        </p:nvCxnSpPr>
        <p:spPr>
          <a:xfrm flipV="1">
            <a:off x="1250402" y="1456230"/>
            <a:ext cx="663088" cy="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0" name="Group 119"/>
          <p:cNvGrpSpPr/>
          <p:nvPr/>
        </p:nvGrpSpPr>
        <p:grpSpPr>
          <a:xfrm>
            <a:off x="1873366" y="754685"/>
            <a:ext cx="1526143" cy="1411192"/>
            <a:chOff x="1915400" y="-223691"/>
            <a:chExt cx="1526143" cy="1411192"/>
          </a:xfrm>
        </p:grpSpPr>
        <p:grpSp>
          <p:nvGrpSpPr>
            <p:cNvPr id="87" name="Group 86"/>
            <p:cNvGrpSpPr/>
            <p:nvPr/>
          </p:nvGrpSpPr>
          <p:grpSpPr>
            <a:xfrm>
              <a:off x="1944709" y="108338"/>
              <a:ext cx="1239596" cy="1079163"/>
              <a:chOff x="1944709" y="108338"/>
              <a:chExt cx="1239596" cy="1079163"/>
            </a:xfrm>
          </p:grpSpPr>
          <p:sp>
            <p:nvSpPr>
              <p:cNvPr id="57" name="Rectangle 56"/>
              <p:cNvSpPr/>
              <p:nvPr/>
            </p:nvSpPr>
            <p:spPr>
              <a:xfrm>
                <a:off x="1944709" y="108338"/>
                <a:ext cx="186744" cy="183524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2131453" y="108338"/>
                <a:ext cx="186744" cy="183524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2324637" y="108338"/>
                <a:ext cx="186744" cy="183524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2517821" y="110425"/>
                <a:ext cx="206060" cy="181437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2997561" y="108338"/>
                <a:ext cx="186744" cy="183524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1944709" y="291862"/>
                <a:ext cx="186744" cy="183524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2131453" y="291862"/>
                <a:ext cx="186744" cy="183524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2324637" y="291862"/>
                <a:ext cx="186744" cy="183524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2517821" y="293949"/>
                <a:ext cx="206060" cy="181437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2997561" y="291862"/>
                <a:ext cx="186744" cy="183524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1944709" y="473299"/>
                <a:ext cx="186744" cy="183524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2131453" y="473299"/>
                <a:ext cx="186744" cy="183524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2324637" y="473299"/>
                <a:ext cx="186744" cy="183524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2517821" y="475386"/>
                <a:ext cx="206060" cy="181437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2997561" y="473299"/>
                <a:ext cx="186744" cy="183524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1944709" y="656823"/>
                <a:ext cx="186744" cy="183524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2131453" y="656823"/>
                <a:ext cx="186744" cy="183524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2324637" y="656823"/>
                <a:ext cx="186744" cy="183524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2517821" y="658910"/>
                <a:ext cx="206060" cy="181437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997561" y="656823"/>
                <a:ext cx="186744" cy="183524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2770830" y="212862"/>
                <a:ext cx="7540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en-US" dirty="0"/>
              </a:p>
            </p:txBody>
          </p:sp>
          <p:sp>
            <p:nvSpPr>
              <p:cNvPr id="78" name="Rectangle 77"/>
              <p:cNvSpPr/>
              <p:nvPr/>
            </p:nvSpPr>
            <p:spPr>
              <a:xfrm>
                <a:off x="1944709" y="1003977"/>
                <a:ext cx="186744" cy="183524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137893" y="1003977"/>
                <a:ext cx="186744" cy="183524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2324637" y="1003977"/>
                <a:ext cx="186744" cy="183524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2517821" y="1003977"/>
                <a:ext cx="186744" cy="183524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2997561" y="998456"/>
                <a:ext cx="186744" cy="183524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2770830" y="812648"/>
                <a:ext cx="62524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en-US" dirty="0"/>
              </a:p>
            </p:txBody>
          </p:sp>
        </p:grpSp>
        <p:sp>
          <p:nvSpPr>
            <p:cNvPr id="88" name="TextBox 87"/>
            <p:cNvSpPr txBox="1"/>
            <p:nvPr/>
          </p:nvSpPr>
          <p:spPr>
            <a:xfrm>
              <a:off x="1915400" y="-223691"/>
              <a:ext cx="15261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n_input </a:t>
              </a:r>
              <a:r>
                <a:rPr lang="en-US" dirty="0" smtClean="0">
                  <a:solidFill>
                    <a:schemeClr val="accent1">
                      <a:lumMod val="75000"/>
                    </a:schemeClr>
                  </a:solidFill>
                </a:rPr>
                <a:t>= 784</a:t>
              </a:r>
              <a:endParaRPr 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89" name="TextBox 88"/>
          <p:cNvSpPr txBox="1"/>
          <p:nvPr/>
        </p:nvSpPr>
        <p:spPr>
          <a:xfrm>
            <a:off x="139595" y="6023825"/>
            <a:ext cx="1982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n_samples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= 55000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8" name="Isosceles Triangle 97"/>
          <p:cNvSpPr/>
          <p:nvPr/>
        </p:nvSpPr>
        <p:spPr>
          <a:xfrm>
            <a:off x="3222941" y="1159237"/>
            <a:ext cx="309093" cy="288770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Isosceles Triangle 98"/>
          <p:cNvSpPr/>
          <p:nvPr/>
        </p:nvSpPr>
        <p:spPr>
          <a:xfrm>
            <a:off x="3231751" y="1360736"/>
            <a:ext cx="309093" cy="288770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Isosceles Triangle 99"/>
          <p:cNvSpPr/>
          <p:nvPr/>
        </p:nvSpPr>
        <p:spPr>
          <a:xfrm>
            <a:off x="3232198" y="1545337"/>
            <a:ext cx="309093" cy="288770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Isosceles Triangle 102"/>
          <p:cNvSpPr/>
          <p:nvPr/>
        </p:nvSpPr>
        <p:spPr>
          <a:xfrm>
            <a:off x="3207201" y="576516"/>
            <a:ext cx="309093" cy="288770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Isosceles Triangle 103"/>
          <p:cNvSpPr/>
          <p:nvPr/>
        </p:nvSpPr>
        <p:spPr>
          <a:xfrm>
            <a:off x="3214264" y="777762"/>
            <a:ext cx="309093" cy="288770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Isosceles Triangle 104"/>
          <p:cNvSpPr/>
          <p:nvPr/>
        </p:nvSpPr>
        <p:spPr>
          <a:xfrm>
            <a:off x="3208495" y="962067"/>
            <a:ext cx="309093" cy="288770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TextBox 105"/>
          <p:cNvSpPr txBox="1"/>
          <p:nvPr/>
        </p:nvSpPr>
        <p:spPr>
          <a:xfrm rot="5400000">
            <a:off x="1181050" y="5779006"/>
            <a:ext cx="435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07" name="TextBox 106"/>
          <p:cNvSpPr txBox="1"/>
          <p:nvPr/>
        </p:nvSpPr>
        <p:spPr>
          <a:xfrm rot="5400000">
            <a:off x="3371163" y="5503233"/>
            <a:ext cx="435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08" name="TextBox 107"/>
          <p:cNvSpPr txBox="1"/>
          <p:nvPr/>
        </p:nvSpPr>
        <p:spPr>
          <a:xfrm>
            <a:off x="2356514" y="6293606"/>
            <a:ext cx="3335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{‘w1’: </a:t>
            </a: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</a:rPr>
              <a:t>tf.Variables 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[n_input, 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n_hidden_1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]</a:t>
            </a:r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9" name="Oval 108"/>
          <p:cNvSpPr/>
          <p:nvPr/>
        </p:nvSpPr>
        <p:spPr>
          <a:xfrm>
            <a:off x="5689186" y="1442668"/>
            <a:ext cx="321972" cy="3208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/>
          <p:cNvSpPr/>
          <p:nvPr/>
        </p:nvSpPr>
        <p:spPr>
          <a:xfrm>
            <a:off x="5685968" y="2214268"/>
            <a:ext cx="321972" cy="3208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/>
          <p:cNvSpPr/>
          <p:nvPr/>
        </p:nvSpPr>
        <p:spPr>
          <a:xfrm>
            <a:off x="5685968" y="2944670"/>
            <a:ext cx="321972" cy="3208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/>
          <p:cNvSpPr/>
          <p:nvPr/>
        </p:nvSpPr>
        <p:spPr>
          <a:xfrm>
            <a:off x="5707160" y="3714046"/>
            <a:ext cx="321972" cy="3208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/>
          <p:cNvSpPr/>
          <p:nvPr/>
        </p:nvSpPr>
        <p:spPr>
          <a:xfrm>
            <a:off x="5703942" y="4485646"/>
            <a:ext cx="321972" cy="3208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/>
          <p:cNvSpPr/>
          <p:nvPr/>
        </p:nvSpPr>
        <p:spPr>
          <a:xfrm>
            <a:off x="5703942" y="5216048"/>
            <a:ext cx="321972" cy="3208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6" name="Straight Connector 115"/>
          <p:cNvCxnSpPr/>
          <p:nvPr/>
        </p:nvCxnSpPr>
        <p:spPr>
          <a:xfrm flipH="1">
            <a:off x="4735498" y="239396"/>
            <a:ext cx="7127" cy="5846824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>
            <a:off x="7095683" y="294434"/>
            <a:ext cx="32197" cy="6714245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179297" y="262344"/>
            <a:ext cx="4440801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accent6">
                    <a:lumMod val="50000"/>
                  </a:schemeClr>
                </a:solidFill>
              </a:rPr>
              <a:t>Input Layer</a:t>
            </a:r>
            <a:endParaRPr lang="en-US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4730179" y="266116"/>
            <a:ext cx="2304207" cy="310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accent6">
                    <a:lumMod val="50000"/>
                  </a:schemeClr>
                </a:solidFill>
              </a:rPr>
              <a:t>Hidden </a:t>
            </a:r>
            <a:r>
              <a:rPr lang="en-US" sz="1400" dirty="0" smtClean="0">
                <a:solidFill>
                  <a:schemeClr val="accent6">
                    <a:lumMod val="50000"/>
                  </a:schemeClr>
                </a:solidFill>
              </a:rPr>
              <a:t>Layer 1</a:t>
            </a:r>
            <a:endParaRPr lang="en-US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22" name="Left Brace 121"/>
          <p:cNvSpPr/>
          <p:nvPr/>
        </p:nvSpPr>
        <p:spPr>
          <a:xfrm>
            <a:off x="5485657" y="1657609"/>
            <a:ext cx="61359" cy="3711459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Isosceles Triangle 124"/>
          <p:cNvSpPr/>
          <p:nvPr/>
        </p:nvSpPr>
        <p:spPr>
          <a:xfrm>
            <a:off x="6229923" y="1458891"/>
            <a:ext cx="309093" cy="288770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Isosceles Triangle 125"/>
          <p:cNvSpPr/>
          <p:nvPr/>
        </p:nvSpPr>
        <p:spPr>
          <a:xfrm>
            <a:off x="6229923" y="2211665"/>
            <a:ext cx="309093" cy="288770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Isosceles Triangle 126"/>
          <p:cNvSpPr/>
          <p:nvPr/>
        </p:nvSpPr>
        <p:spPr>
          <a:xfrm>
            <a:off x="6257303" y="2985900"/>
            <a:ext cx="309093" cy="288770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Isosceles Triangle 127"/>
          <p:cNvSpPr/>
          <p:nvPr/>
        </p:nvSpPr>
        <p:spPr>
          <a:xfrm>
            <a:off x="6291345" y="3758043"/>
            <a:ext cx="309093" cy="288770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Isosceles Triangle 128"/>
          <p:cNvSpPr/>
          <p:nvPr/>
        </p:nvSpPr>
        <p:spPr>
          <a:xfrm>
            <a:off x="6281687" y="4510817"/>
            <a:ext cx="309093" cy="288770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Isosceles Triangle 129"/>
          <p:cNvSpPr/>
          <p:nvPr/>
        </p:nvSpPr>
        <p:spPr>
          <a:xfrm>
            <a:off x="6289155" y="5257902"/>
            <a:ext cx="309093" cy="288770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0"/>
          <p:cNvSpPr txBox="1"/>
          <p:nvPr/>
        </p:nvSpPr>
        <p:spPr>
          <a:xfrm>
            <a:off x="5343468" y="6324426"/>
            <a:ext cx="3870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‘w2’: </a:t>
            </a: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</a:rPr>
              <a:t>tf.Variables 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[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n_hidden_1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, n_hidden_2]</a:t>
            </a:r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2377227" y="6538461"/>
            <a:ext cx="2881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{‘b1’: 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tf.Variables 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[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n_hidden_1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]</a:t>
            </a:r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5343468" y="6565339"/>
            <a:ext cx="3354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‘b2’: </a:t>
            </a: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</a:rPr>
              <a:t>tf.Variables 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[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n_hidden_2]</a:t>
            </a:r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4" name="TextBox 133"/>
          <p:cNvSpPr txBox="1"/>
          <p:nvPr/>
        </p:nvSpPr>
        <p:spPr>
          <a:xfrm rot="5400000">
            <a:off x="5703055" y="5583313"/>
            <a:ext cx="435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35" name="TextBox 134"/>
          <p:cNvSpPr txBox="1"/>
          <p:nvPr/>
        </p:nvSpPr>
        <p:spPr>
          <a:xfrm rot="5400000">
            <a:off x="6285864" y="5611136"/>
            <a:ext cx="435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36" name="Oval 135"/>
          <p:cNvSpPr/>
          <p:nvPr/>
        </p:nvSpPr>
        <p:spPr>
          <a:xfrm>
            <a:off x="7636643" y="1989060"/>
            <a:ext cx="321972" cy="320888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val 136"/>
          <p:cNvSpPr/>
          <p:nvPr/>
        </p:nvSpPr>
        <p:spPr>
          <a:xfrm>
            <a:off x="7633425" y="2760660"/>
            <a:ext cx="321972" cy="320888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/>
          <p:cNvSpPr/>
          <p:nvPr/>
        </p:nvSpPr>
        <p:spPr>
          <a:xfrm>
            <a:off x="7633425" y="3491062"/>
            <a:ext cx="321972" cy="320888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/>
          <p:cNvSpPr/>
          <p:nvPr/>
        </p:nvSpPr>
        <p:spPr>
          <a:xfrm>
            <a:off x="7654617" y="4260438"/>
            <a:ext cx="321972" cy="320888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Left Brace 141"/>
          <p:cNvSpPr/>
          <p:nvPr/>
        </p:nvSpPr>
        <p:spPr>
          <a:xfrm>
            <a:off x="7528606" y="2205603"/>
            <a:ext cx="47107" cy="2309117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4" name="Straight Connector 143"/>
          <p:cNvCxnSpPr/>
          <p:nvPr/>
        </p:nvCxnSpPr>
        <p:spPr>
          <a:xfrm>
            <a:off x="8806444" y="283373"/>
            <a:ext cx="32197" cy="6714245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/>
          <p:cNvSpPr txBox="1"/>
          <p:nvPr/>
        </p:nvSpPr>
        <p:spPr>
          <a:xfrm>
            <a:off x="7127880" y="275604"/>
            <a:ext cx="1699517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accent6">
                    <a:lumMod val="50000"/>
                  </a:schemeClr>
                </a:solidFill>
              </a:rPr>
              <a:t>Hidden </a:t>
            </a:r>
            <a:r>
              <a:rPr lang="en-US" sz="1400" dirty="0" smtClean="0">
                <a:solidFill>
                  <a:schemeClr val="accent6">
                    <a:lumMod val="50000"/>
                  </a:schemeClr>
                </a:solidFill>
              </a:rPr>
              <a:t>Layer 2</a:t>
            </a:r>
            <a:endParaRPr lang="en-US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8534031" y="6274184"/>
            <a:ext cx="35116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‘w3’: </a:t>
            </a: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</a:rPr>
              <a:t>tf.Variables 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[n_hidden_2, n_classes] </a:t>
            </a:r>
            <a:r>
              <a:rPr lang="en-US" sz="2000" dirty="0" smtClean="0">
                <a:solidFill>
                  <a:srgbClr val="C00000"/>
                </a:solidFill>
              </a:rPr>
              <a:t>}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8561325" y="6538461"/>
            <a:ext cx="3322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‘out’: </a:t>
            </a: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</a:rPr>
              <a:t>tf.Variables</a:t>
            </a:r>
            <a:r>
              <a:rPr lang="en-US" sz="1400" dirty="0">
                <a:solidFill>
                  <a:srgbClr val="C00000"/>
                </a:solidFill>
              </a:rPr>
              <a:t> </a:t>
            </a:r>
            <a:r>
              <a:rPr lang="en-US" sz="1400" dirty="0" smtClean="0">
                <a:solidFill>
                  <a:schemeClr val="accent1">
                    <a:lumMod val="50000"/>
                  </a:schemeClr>
                </a:solidFill>
              </a:rPr>
              <a:t>[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n_classes</a:t>
            </a:r>
            <a:r>
              <a:rPr lang="en-US" sz="1400" dirty="0" smtClean="0">
                <a:solidFill>
                  <a:schemeClr val="accent1">
                    <a:lumMod val="50000"/>
                  </a:schemeClr>
                </a:solidFill>
              </a:rPr>
              <a:t>]</a:t>
            </a:r>
            <a:r>
              <a:rPr lang="en-US" sz="1400" dirty="0" smtClean="0">
                <a:solidFill>
                  <a:srgbClr val="C00000"/>
                </a:solidFill>
              </a:rPr>
              <a:t>}</a:t>
            </a:r>
            <a:endParaRPr lang="en-US" sz="1400" dirty="0">
              <a:solidFill>
                <a:srgbClr val="C00000"/>
              </a:solidFill>
            </a:endParaRPr>
          </a:p>
        </p:txBody>
      </p:sp>
      <p:grpSp>
        <p:nvGrpSpPr>
          <p:cNvPr id="224" name="Group 223"/>
          <p:cNvGrpSpPr/>
          <p:nvPr/>
        </p:nvGrpSpPr>
        <p:grpSpPr>
          <a:xfrm>
            <a:off x="9036077" y="623131"/>
            <a:ext cx="3111377" cy="219065"/>
            <a:chOff x="9036077" y="623131"/>
            <a:chExt cx="3111377" cy="219065"/>
          </a:xfrm>
        </p:grpSpPr>
        <p:sp>
          <p:nvSpPr>
            <p:cNvPr id="152" name="Rectangle 151"/>
            <p:cNvSpPr/>
            <p:nvPr/>
          </p:nvSpPr>
          <p:spPr>
            <a:xfrm>
              <a:off x="9036077" y="639580"/>
              <a:ext cx="263487" cy="20261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162" name="Rectangle 161"/>
            <p:cNvSpPr/>
            <p:nvPr/>
          </p:nvSpPr>
          <p:spPr>
            <a:xfrm>
              <a:off x="9355097" y="636362"/>
              <a:ext cx="263487" cy="20261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9658834" y="637732"/>
              <a:ext cx="263487" cy="20261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164" name="Rectangle 163"/>
            <p:cNvSpPr/>
            <p:nvPr/>
          </p:nvSpPr>
          <p:spPr>
            <a:xfrm>
              <a:off x="9977854" y="634514"/>
              <a:ext cx="263487" cy="20261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10291750" y="636362"/>
              <a:ext cx="263487" cy="20261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166" name="Rectangle 165"/>
            <p:cNvSpPr/>
            <p:nvPr/>
          </p:nvSpPr>
          <p:spPr>
            <a:xfrm>
              <a:off x="10610770" y="633144"/>
              <a:ext cx="263487" cy="20261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167" name="Rectangle 166"/>
            <p:cNvSpPr/>
            <p:nvPr/>
          </p:nvSpPr>
          <p:spPr>
            <a:xfrm>
              <a:off x="10929790" y="633144"/>
              <a:ext cx="263487" cy="20261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168" name="Rectangle 167"/>
            <p:cNvSpPr/>
            <p:nvPr/>
          </p:nvSpPr>
          <p:spPr>
            <a:xfrm>
              <a:off x="11248810" y="629926"/>
              <a:ext cx="263487" cy="20261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169" name="Rectangle 168"/>
            <p:cNvSpPr/>
            <p:nvPr/>
          </p:nvSpPr>
          <p:spPr>
            <a:xfrm>
              <a:off x="11564947" y="626349"/>
              <a:ext cx="263487" cy="20261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170" name="Rectangle 169"/>
            <p:cNvSpPr/>
            <p:nvPr/>
          </p:nvSpPr>
          <p:spPr>
            <a:xfrm>
              <a:off x="11883967" y="623131"/>
              <a:ext cx="263487" cy="20261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</p:grpSp>
      <p:cxnSp>
        <p:nvCxnSpPr>
          <p:cNvPr id="171" name="Straight Connector 170"/>
          <p:cNvCxnSpPr/>
          <p:nvPr/>
        </p:nvCxnSpPr>
        <p:spPr>
          <a:xfrm flipH="1">
            <a:off x="47254" y="2432426"/>
            <a:ext cx="4218070" cy="12913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/>
          <p:cNvSpPr txBox="1"/>
          <p:nvPr/>
        </p:nvSpPr>
        <p:spPr>
          <a:xfrm>
            <a:off x="884434" y="6324426"/>
            <a:ext cx="1588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Weights: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dict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5" name="TextBox 174"/>
          <p:cNvSpPr txBox="1"/>
          <p:nvPr/>
        </p:nvSpPr>
        <p:spPr>
          <a:xfrm>
            <a:off x="1080042" y="6531350"/>
            <a:ext cx="1588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biases: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dict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77" name="Straight Arrow Connector 176"/>
          <p:cNvCxnSpPr/>
          <p:nvPr/>
        </p:nvCxnSpPr>
        <p:spPr>
          <a:xfrm flipH="1" flipV="1">
            <a:off x="2201921" y="6509228"/>
            <a:ext cx="302392" cy="50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Right Brace 181"/>
          <p:cNvSpPr/>
          <p:nvPr/>
        </p:nvSpPr>
        <p:spPr>
          <a:xfrm rot="5400000">
            <a:off x="6017855" y="1547908"/>
            <a:ext cx="299125" cy="8597846"/>
          </a:xfrm>
          <a:prstGeom prst="rightBrace">
            <a:avLst>
              <a:gd name="adj1" fmla="val 8333"/>
              <a:gd name="adj2" fmla="val 45643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TextBox 182"/>
          <p:cNvSpPr txBox="1"/>
          <p:nvPr/>
        </p:nvSpPr>
        <p:spPr>
          <a:xfrm>
            <a:off x="6063202" y="5947294"/>
            <a:ext cx="1413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e</a:t>
            </a:r>
            <a:r>
              <a:rPr lang="en-US" dirty="0" smtClean="0">
                <a:solidFill>
                  <a:srgbClr val="C00000"/>
                </a:solidFill>
              </a:rPr>
              <a:t>poch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= 15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4" name="TextBox 183"/>
          <p:cNvSpPr txBox="1"/>
          <p:nvPr/>
        </p:nvSpPr>
        <p:spPr>
          <a:xfrm>
            <a:off x="91215" y="1192477"/>
            <a:ext cx="10496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batch_x</a:t>
            </a:r>
            <a:endParaRPr lang="en-US" dirty="0"/>
          </a:p>
        </p:txBody>
      </p:sp>
      <p:sp>
        <p:nvSpPr>
          <p:cNvPr id="185" name="TextBox 184"/>
          <p:cNvSpPr txBox="1"/>
          <p:nvPr/>
        </p:nvSpPr>
        <p:spPr>
          <a:xfrm>
            <a:off x="66639" y="3071372"/>
            <a:ext cx="10496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batch_x</a:t>
            </a:r>
            <a:endParaRPr lang="en-US" dirty="0"/>
          </a:p>
        </p:txBody>
      </p:sp>
      <p:sp>
        <p:nvSpPr>
          <p:cNvPr id="186" name="TextBox 185"/>
          <p:cNvSpPr txBox="1"/>
          <p:nvPr/>
        </p:nvSpPr>
        <p:spPr>
          <a:xfrm>
            <a:off x="100308" y="4955964"/>
            <a:ext cx="10496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batch_x</a:t>
            </a:r>
            <a:endParaRPr lang="en-US" dirty="0"/>
          </a:p>
        </p:txBody>
      </p:sp>
      <p:cxnSp>
        <p:nvCxnSpPr>
          <p:cNvPr id="188" name="Straight Connector 187"/>
          <p:cNvCxnSpPr>
            <a:stCxn id="73" idx="3"/>
            <a:endCxn id="190" idx="0"/>
          </p:cNvCxnSpPr>
          <p:nvPr/>
        </p:nvCxnSpPr>
        <p:spPr>
          <a:xfrm>
            <a:off x="2276163" y="1726961"/>
            <a:ext cx="352023" cy="8323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Rectangle 189"/>
          <p:cNvSpPr/>
          <p:nvPr/>
        </p:nvSpPr>
        <p:spPr>
          <a:xfrm>
            <a:off x="1956367" y="2559326"/>
            <a:ext cx="1343638" cy="8002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x</a:t>
            </a:r>
          </a:p>
          <a:p>
            <a:pPr algn="ctr"/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</a:rPr>
              <a:t>tf.placeholder</a:t>
            </a:r>
          </a:p>
          <a:p>
            <a:pPr algn="ctr"/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</a:rPr>
              <a:t>[None, n_input]</a:t>
            </a:r>
            <a:endParaRPr lang="en-US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96" name="Rectangle 195"/>
          <p:cNvSpPr/>
          <p:nvPr/>
        </p:nvSpPr>
        <p:spPr>
          <a:xfrm>
            <a:off x="-89892" y="-126794"/>
            <a:ext cx="1561814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y</a:t>
            </a:r>
          </a:p>
          <a:p>
            <a:pPr algn="ctr"/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</a:rPr>
              <a:t>tf.placeholder</a:t>
            </a:r>
          </a:p>
          <a:p>
            <a:pPr algn="ctr"/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</a:rPr>
              <a:t>[None, n_classes]</a:t>
            </a:r>
            <a:endParaRPr lang="en-US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97" name="TextBox 196"/>
          <p:cNvSpPr txBox="1"/>
          <p:nvPr/>
        </p:nvSpPr>
        <p:spPr>
          <a:xfrm>
            <a:off x="9061034" y="1909281"/>
            <a:ext cx="2212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n_classes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= 10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221" name="Group 220"/>
          <p:cNvGrpSpPr/>
          <p:nvPr/>
        </p:nvGrpSpPr>
        <p:grpSpPr>
          <a:xfrm>
            <a:off x="9449320" y="3347062"/>
            <a:ext cx="2682375" cy="2150504"/>
            <a:chOff x="9465079" y="2503445"/>
            <a:chExt cx="2682375" cy="2150504"/>
          </a:xfrm>
        </p:grpSpPr>
        <p:sp>
          <p:nvSpPr>
            <p:cNvPr id="198" name="Rectangle 197"/>
            <p:cNvSpPr/>
            <p:nvPr/>
          </p:nvSpPr>
          <p:spPr>
            <a:xfrm>
              <a:off x="9465079" y="2807940"/>
              <a:ext cx="2682375" cy="180029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TextBox 198"/>
            <p:cNvSpPr txBox="1"/>
            <p:nvPr/>
          </p:nvSpPr>
          <p:spPr>
            <a:xfrm>
              <a:off x="10284193" y="2503445"/>
              <a:ext cx="8970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65000"/>
                    </a:schemeClr>
                  </a:solidFill>
                </a:rPr>
                <a:t>Legend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01" name="TextBox 200"/>
            <p:cNvSpPr txBox="1"/>
            <p:nvPr/>
          </p:nvSpPr>
          <p:spPr>
            <a:xfrm>
              <a:off x="9476291" y="2770137"/>
              <a:ext cx="25878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Red: parameter should be predefined.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9528194" y="3381340"/>
              <a:ext cx="25878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accent1">
                      <a:lumMod val="75000"/>
                    </a:schemeClr>
                  </a:solidFill>
                </a:rPr>
                <a:t>Blue: Value of parameter.</a:t>
              </a:r>
              <a:endParaRPr 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04" name="TextBox 203"/>
            <p:cNvSpPr txBox="1"/>
            <p:nvPr/>
          </p:nvSpPr>
          <p:spPr>
            <a:xfrm>
              <a:off x="9506381" y="3730619"/>
              <a:ext cx="258785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accent2">
                      <a:lumMod val="75000"/>
                    </a:schemeClr>
                  </a:solidFill>
                </a:rPr>
                <a:t>Orange: Type of parameter.</a:t>
              </a:r>
            </a:p>
            <a:p>
              <a:r>
                <a:rPr lang="en-US" dirty="0" smtClean="0"/>
                <a:t>Black: Object.</a:t>
              </a:r>
              <a:endParaRPr lang="en-US" dirty="0"/>
            </a:p>
          </p:txBody>
        </p:sp>
      </p:grpSp>
      <p:cxnSp>
        <p:nvCxnSpPr>
          <p:cNvPr id="211" name="Straight Connector 210"/>
          <p:cNvCxnSpPr/>
          <p:nvPr/>
        </p:nvCxnSpPr>
        <p:spPr>
          <a:xfrm>
            <a:off x="1399791" y="597735"/>
            <a:ext cx="0" cy="550572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TextBox 211"/>
          <p:cNvSpPr txBox="1"/>
          <p:nvPr/>
        </p:nvSpPr>
        <p:spPr>
          <a:xfrm>
            <a:off x="1412287" y="616468"/>
            <a:ext cx="8843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batch_y</a:t>
            </a:r>
            <a:endParaRPr lang="en-US" sz="1400" dirty="0"/>
          </a:p>
        </p:txBody>
      </p:sp>
      <p:cxnSp>
        <p:nvCxnSpPr>
          <p:cNvPr id="214" name="Straight Arrow Connector 213"/>
          <p:cNvCxnSpPr/>
          <p:nvPr/>
        </p:nvCxnSpPr>
        <p:spPr>
          <a:xfrm>
            <a:off x="1116267" y="358043"/>
            <a:ext cx="375258" cy="412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TextBox 215"/>
          <p:cNvSpPr txBox="1"/>
          <p:nvPr/>
        </p:nvSpPr>
        <p:spPr>
          <a:xfrm>
            <a:off x="1396887" y="2793304"/>
            <a:ext cx="8843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batch_y</a:t>
            </a:r>
            <a:endParaRPr lang="en-US" sz="1400" dirty="0"/>
          </a:p>
        </p:txBody>
      </p:sp>
      <p:sp>
        <p:nvSpPr>
          <p:cNvPr id="217" name="TextBox 216"/>
          <p:cNvSpPr txBox="1"/>
          <p:nvPr/>
        </p:nvSpPr>
        <p:spPr>
          <a:xfrm>
            <a:off x="1375447" y="4678143"/>
            <a:ext cx="8843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batch_y</a:t>
            </a:r>
            <a:endParaRPr lang="en-US" sz="1400" dirty="0"/>
          </a:p>
        </p:txBody>
      </p:sp>
      <p:cxnSp>
        <p:nvCxnSpPr>
          <p:cNvPr id="219" name="Straight Arrow Connector 218"/>
          <p:cNvCxnSpPr>
            <a:stCxn id="212" idx="0"/>
          </p:cNvCxnSpPr>
          <p:nvPr/>
        </p:nvCxnSpPr>
        <p:spPr>
          <a:xfrm flipV="1">
            <a:off x="1854482" y="273626"/>
            <a:ext cx="138190" cy="342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TextBox 219"/>
          <p:cNvSpPr txBox="1"/>
          <p:nvPr/>
        </p:nvSpPr>
        <p:spPr>
          <a:xfrm>
            <a:off x="9490622" y="2258316"/>
            <a:ext cx="24188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pred</a:t>
            </a:r>
          </a:p>
          <a:p>
            <a:pPr algn="ctr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Multiplayer_perceptron(x, weights, biases)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225" name="Group 224"/>
          <p:cNvGrpSpPr/>
          <p:nvPr/>
        </p:nvGrpSpPr>
        <p:grpSpPr>
          <a:xfrm>
            <a:off x="9020318" y="966251"/>
            <a:ext cx="3111377" cy="219065"/>
            <a:chOff x="9036077" y="623131"/>
            <a:chExt cx="3111377" cy="219065"/>
          </a:xfrm>
        </p:grpSpPr>
        <p:sp>
          <p:nvSpPr>
            <p:cNvPr id="226" name="Rectangle 225"/>
            <p:cNvSpPr/>
            <p:nvPr/>
          </p:nvSpPr>
          <p:spPr>
            <a:xfrm>
              <a:off x="9036077" y="639580"/>
              <a:ext cx="263487" cy="20261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227" name="Rectangle 226"/>
            <p:cNvSpPr/>
            <p:nvPr/>
          </p:nvSpPr>
          <p:spPr>
            <a:xfrm>
              <a:off x="9355097" y="636362"/>
              <a:ext cx="263487" cy="20261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228" name="Rectangle 227"/>
            <p:cNvSpPr/>
            <p:nvPr/>
          </p:nvSpPr>
          <p:spPr>
            <a:xfrm>
              <a:off x="9658834" y="637732"/>
              <a:ext cx="263487" cy="20261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229" name="Rectangle 228"/>
            <p:cNvSpPr/>
            <p:nvPr/>
          </p:nvSpPr>
          <p:spPr>
            <a:xfrm>
              <a:off x="9977854" y="634514"/>
              <a:ext cx="263487" cy="20261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230" name="Rectangle 229"/>
            <p:cNvSpPr/>
            <p:nvPr/>
          </p:nvSpPr>
          <p:spPr>
            <a:xfrm>
              <a:off x="10291750" y="636362"/>
              <a:ext cx="263487" cy="20261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231" name="Rectangle 230"/>
            <p:cNvSpPr/>
            <p:nvPr/>
          </p:nvSpPr>
          <p:spPr>
            <a:xfrm>
              <a:off x="10610770" y="633144"/>
              <a:ext cx="263487" cy="20261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232" name="Rectangle 231"/>
            <p:cNvSpPr/>
            <p:nvPr/>
          </p:nvSpPr>
          <p:spPr>
            <a:xfrm>
              <a:off x="10929790" y="633144"/>
              <a:ext cx="263487" cy="20261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233" name="Rectangle 232"/>
            <p:cNvSpPr/>
            <p:nvPr/>
          </p:nvSpPr>
          <p:spPr>
            <a:xfrm>
              <a:off x="11248810" y="629926"/>
              <a:ext cx="263487" cy="20261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234" name="Rectangle 233"/>
            <p:cNvSpPr/>
            <p:nvPr/>
          </p:nvSpPr>
          <p:spPr>
            <a:xfrm>
              <a:off x="11564947" y="626349"/>
              <a:ext cx="263487" cy="20261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235" name="Rectangle 234"/>
            <p:cNvSpPr/>
            <p:nvPr/>
          </p:nvSpPr>
          <p:spPr>
            <a:xfrm>
              <a:off x="11883967" y="623131"/>
              <a:ext cx="263487" cy="20261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</p:grpSp>
      <p:grpSp>
        <p:nvGrpSpPr>
          <p:cNvPr id="236" name="Group 235"/>
          <p:cNvGrpSpPr/>
          <p:nvPr/>
        </p:nvGrpSpPr>
        <p:grpSpPr>
          <a:xfrm>
            <a:off x="9023491" y="1326490"/>
            <a:ext cx="3111377" cy="219065"/>
            <a:chOff x="9036077" y="623131"/>
            <a:chExt cx="3111377" cy="219065"/>
          </a:xfrm>
        </p:grpSpPr>
        <p:sp>
          <p:nvSpPr>
            <p:cNvPr id="237" name="Rectangle 236"/>
            <p:cNvSpPr/>
            <p:nvPr/>
          </p:nvSpPr>
          <p:spPr>
            <a:xfrm>
              <a:off x="9036077" y="639580"/>
              <a:ext cx="263487" cy="20261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238" name="Rectangle 237"/>
            <p:cNvSpPr/>
            <p:nvPr/>
          </p:nvSpPr>
          <p:spPr>
            <a:xfrm>
              <a:off x="9355097" y="636362"/>
              <a:ext cx="263487" cy="20261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239" name="Rectangle 238"/>
            <p:cNvSpPr/>
            <p:nvPr/>
          </p:nvSpPr>
          <p:spPr>
            <a:xfrm>
              <a:off x="9658834" y="637732"/>
              <a:ext cx="263487" cy="20261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240" name="Rectangle 239"/>
            <p:cNvSpPr/>
            <p:nvPr/>
          </p:nvSpPr>
          <p:spPr>
            <a:xfrm>
              <a:off x="9977854" y="634514"/>
              <a:ext cx="263487" cy="20261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241" name="Rectangle 240"/>
            <p:cNvSpPr/>
            <p:nvPr/>
          </p:nvSpPr>
          <p:spPr>
            <a:xfrm>
              <a:off x="10291750" y="636362"/>
              <a:ext cx="263487" cy="20261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242" name="Rectangle 241"/>
            <p:cNvSpPr/>
            <p:nvPr/>
          </p:nvSpPr>
          <p:spPr>
            <a:xfrm>
              <a:off x="10610770" y="633144"/>
              <a:ext cx="263487" cy="20261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243" name="Rectangle 242"/>
            <p:cNvSpPr/>
            <p:nvPr/>
          </p:nvSpPr>
          <p:spPr>
            <a:xfrm>
              <a:off x="10929790" y="633144"/>
              <a:ext cx="263487" cy="20261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244" name="Rectangle 243"/>
            <p:cNvSpPr/>
            <p:nvPr/>
          </p:nvSpPr>
          <p:spPr>
            <a:xfrm>
              <a:off x="11248810" y="629926"/>
              <a:ext cx="263487" cy="20261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245" name="Rectangle 244"/>
            <p:cNvSpPr/>
            <p:nvPr/>
          </p:nvSpPr>
          <p:spPr>
            <a:xfrm>
              <a:off x="11564947" y="626349"/>
              <a:ext cx="263487" cy="20261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246" name="Rectangle 245"/>
            <p:cNvSpPr/>
            <p:nvPr/>
          </p:nvSpPr>
          <p:spPr>
            <a:xfrm>
              <a:off x="11883967" y="623131"/>
              <a:ext cx="263487" cy="20261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</p:grpSp>
      <p:grpSp>
        <p:nvGrpSpPr>
          <p:cNvPr id="247" name="Group 246"/>
          <p:cNvGrpSpPr/>
          <p:nvPr/>
        </p:nvGrpSpPr>
        <p:grpSpPr>
          <a:xfrm>
            <a:off x="9023056" y="1693434"/>
            <a:ext cx="3111377" cy="219065"/>
            <a:chOff x="9036077" y="623131"/>
            <a:chExt cx="3111377" cy="219065"/>
          </a:xfrm>
        </p:grpSpPr>
        <p:sp>
          <p:nvSpPr>
            <p:cNvPr id="248" name="Rectangle 247"/>
            <p:cNvSpPr/>
            <p:nvPr/>
          </p:nvSpPr>
          <p:spPr>
            <a:xfrm>
              <a:off x="9036077" y="639580"/>
              <a:ext cx="263487" cy="20261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249" name="Rectangle 248"/>
            <p:cNvSpPr/>
            <p:nvPr/>
          </p:nvSpPr>
          <p:spPr>
            <a:xfrm>
              <a:off x="9355097" y="636362"/>
              <a:ext cx="263487" cy="20261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250" name="Rectangle 249"/>
            <p:cNvSpPr/>
            <p:nvPr/>
          </p:nvSpPr>
          <p:spPr>
            <a:xfrm>
              <a:off x="9658834" y="637732"/>
              <a:ext cx="263487" cy="20261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251" name="Rectangle 250"/>
            <p:cNvSpPr/>
            <p:nvPr/>
          </p:nvSpPr>
          <p:spPr>
            <a:xfrm>
              <a:off x="9977854" y="634514"/>
              <a:ext cx="263487" cy="20261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252" name="Rectangle 251"/>
            <p:cNvSpPr/>
            <p:nvPr/>
          </p:nvSpPr>
          <p:spPr>
            <a:xfrm>
              <a:off x="10291750" y="636362"/>
              <a:ext cx="263487" cy="20261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253" name="Rectangle 252"/>
            <p:cNvSpPr/>
            <p:nvPr/>
          </p:nvSpPr>
          <p:spPr>
            <a:xfrm>
              <a:off x="10610770" y="633144"/>
              <a:ext cx="263487" cy="20261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254" name="Rectangle 253"/>
            <p:cNvSpPr/>
            <p:nvPr/>
          </p:nvSpPr>
          <p:spPr>
            <a:xfrm>
              <a:off x="10929790" y="633144"/>
              <a:ext cx="263487" cy="20261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255" name="Rectangle 254"/>
            <p:cNvSpPr/>
            <p:nvPr/>
          </p:nvSpPr>
          <p:spPr>
            <a:xfrm>
              <a:off x="11248810" y="629926"/>
              <a:ext cx="263487" cy="20261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256" name="Rectangle 255"/>
            <p:cNvSpPr/>
            <p:nvPr/>
          </p:nvSpPr>
          <p:spPr>
            <a:xfrm>
              <a:off x="11564947" y="626349"/>
              <a:ext cx="263487" cy="20261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257" name="Rectangle 256"/>
            <p:cNvSpPr/>
            <p:nvPr/>
          </p:nvSpPr>
          <p:spPr>
            <a:xfrm>
              <a:off x="11883967" y="623131"/>
              <a:ext cx="263487" cy="20261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</p:grpSp>
      <p:sp>
        <p:nvSpPr>
          <p:cNvPr id="260" name="Rounded Rectangle 259"/>
          <p:cNvSpPr/>
          <p:nvPr/>
        </p:nvSpPr>
        <p:spPr>
          <a:xfrm>
            <a:off x="8943126" y="522653"/>
            <a:ext cx="3248874" cy="1422541"/>
          </a:xfrm>
          <a:prstGeom prst="roundRect">
            <a:avLst/>
          </a:prstGeom>
          <a:noFill/>
          <a:ln>
            <a:solidFill>
              <a:schemeClr val="bg2">
                <a:lumMod val="2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2" name="TextBox 261"/>
          <p:cNvSpPr txBox="1"/>
          <p:nvPr/>
        </p:nvSpPr>
        <p:spPr>
          <a:xfrm>
            <a:off x="2994024" y="9652"/>
            <a:ext cx="11655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Weight (w1)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63" name="TextBox 262"/>
          <p:cNvSpPr txBox="1"/>
          <p:nvPr/>
        </p:nvSpPr>
        <p:spPr>
          <a:xfrm>
            <a:off x="6129419" y="778915"/>
            <a:ext cx="11655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Weight (w2)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67" name="Isosceles Triangle 266"/>
          <p:cNvSpPr/>
          <p:nvPr/>
        </p:nvSpPr>
        <p:spPr>
          <a:xfrm>
            <a:off x="3264065" y="2329741"/>
            <a:ext cx="309093" cy="288770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8" name="Isosceles Triangle 267"/>
          <p:cNvSpPr/>
          <p:nvPr/>
        </p:nvSpPr>
        <p:spPr>
          <a:xfrm>
            <a:off x="3272875" y="2531240"/>
            <a:ext cx="309093" cy="288770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9" name="Isosceles Triangle 268"/>
          <p:cNvSpPr/>
          <p:nvPr/>
        </p:nvSpPr>
        <p:spPr>
          <a:xfrm>
            <a:off x="3273322" y="2715841"/>
            <a:ext cx="309093" cy="288770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0" name="Isosceles Triangle 269"/>
          <p:cNvSpPr/>
          <p:nvPr/>
        </p:nvSpPr>
        <p:spPr>
          <a:xfrm>
            <a:off x="3248325" y="1747020"/>
            <a:ext cx="309093" cy="288770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1" name="Isosceles Triangle 270"/>
          <p:cNvSpPr/>
          <p:nvPr/>
        </p:nvSpPr>
        <p:spPr>
          <a:xfrm>
            <a:off x="3255388" y="1948266"/>
            <a:ext cx="309093" cy="288770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2" name="Isosceles Triangle 271"/>
          <p:cNvSpPr/>
          <p:nvPr/>
        </p:nvSpPr>
        <p:spPr>
          <a:xfrm>
            <a:off x="3249619" y="2132571"/>
            <a:ext cx="309093" cy="288770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3" name="Isosceles Triangle 272"/>
          <p:cNvSpPr/>
          <p:nvPr/>
        </p:nvSpPr>
        <p:spPr>
          <a:xfrm>
            <a:off x="3303806" y="3498822"/>
            <a:ext cx="309093" cy="288770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4" name="Isosceles Triangle 273"/>
          <p:cNvSpPr/>
          <p:nvPr/>
        </p:nvSpPr>
        <p:spPr>
          <a:xfrm>
            <a:off x="3312616" y="3700321"/>
            <a:ext cx="309093" cy="288770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5" name="Isosceles Triangle 274"/>
          <p:cNvSpPr/>
          <p:nvPr/>
        </p:nvSpPr>
        <p:spPr>
          <a:xfrm>
            <a:off x="3313063" y="3884922"/>
            <a:ext cx="309093" cy="288770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6" name="Isosceles Triangle 275"/>
          <p:cNvSpPr/>
          <p:nvPr/>
        </p:nvSpPr>
        <p:spPr>
          <a:xfrm>
            <a:off x="3288066" y="2916101"/>
            <a:ext cx="309093" cy="288770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7" name="Isosceles Triangle 276"/>
          <p:cNvSpPr/>
          <p:nvPr/>
        </p:nvSpPr>
        <p:spPr>
          <a:xfrm>
            <a:off x="3295129" y="3117347"/>
            <a:ext cx="309093" cy="288770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8" name="Isosceles Triangle 277"/>
          <p:cNvSpPr/>
          <p:nvPr/>
        </p:nvSpPr>
        <p:spPr>
          <a:xfrm>
            <a:off x="3289360" y="3301652"/>
            <a:ext cx="309093" cy="288770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9" name="Isosceles Triangle 278"/>
          <p:cNvSpPr/>
          <p:nvPr/>
        </p:nvSpPr>
        <p:spPr>
          <a:xfrm>
            <a:off x="3337741" y="4659419"/>
            <a:ext cx="309093" cy="288770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0" name="Isosceles Triangle 279"/>
          <p:cNvSpPr/>
          <p:nvPr/>
        </p:nvSpPr>
        <p:spPr>
          <a:xfrm>
            <a:off x="3346551" y="4860918"/>
            <a:ext cx="309093" cy="288770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1" name="Isosceles Triangle 280"/>
          <p:cNvSpPr/>
          <p:nvPr/>
        </p:nvSpPr>
        <p:spPr>
          <a:xfrm>
            <a:off x="3346998" y="5045519"/>
            <a:ext cx="309093" cy="288770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2" name="Isosceles Triangle 281"/>
          <p:cNvSpPr/>
          <p:nvPr/>
        </p:nvSpPr>
        <p:spPr>
          <a:xfrm>
            <a:off x="3322001" y="4076698"/>
            <a:ext cx="309093" cy="288770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3" name="Isosceles Triangle 282"/>
          <p:cNvSpPr/>
          <p:nvPr/>
        </p:nvSpPr>
        <p:spPr>
          <a:xfrm>
            <a:off x="3329064" y="4277944"/>
            <a:ext cx="309093" cy="288770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4" name="Isosceles Triangle 283"/>
          <p:cNvSpPr/>
          <p:nvPr/>
        </p:nvSpPr>
        <p:spPr>
          <a:xfrm>
            <a:off x="3323295" y="4462249"/>
            <a:ext cx="309093" cy="288770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9" name="Isosceles Triangle 288"/>
          <p:cNvSpPr/>
          <p:nvPr/>
        </p:nvSpPr>
        <p:spPr>
          <a:xfrm>
            <a:off x="3887800" y="1451675"/>
            <a:ext cx="309093" cy="288770"/>
          </a:xfrm>
          <a:prstGeom prst="triangl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0" name="Isosceles Triangle 289"/>
          <p:cNvSpPr/>
          <p:nvPr/>
        </p:nvSpPr>
        <p:spPr>
          <a:xfrm>
            <a:off x="3881186" y="2211665"/>
            <a:ext cx="309093" cy="288770"/>
          </a:xfrm>
          <a:prstGeom prst="triangl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1" name="Isosceles Triangle 290"/>
          <p:cNvSpPr/>
          <p:nvPr/>
        </p:nvSpPr>
        <p:spPr>
          <a:xfrm>
            <a:off x="3911523" y="3734387"/>
            <a:ext cx="309093" cy="288770"/>
          </a:xfrm>
          <a:prstGeom prst="triangl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TextBox 122"/>
          <p:cNvSpPr txBox="1"/>
          <p:nvPr/>
        </p:nvSpPr>
        <p:spPr>
          <a:xfrm>
            <a:off x="4426224" y="3355552"/>
            <a:ext cx="11684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</a:rPr>
              <a:t>n_hidden_1</a:t>
            </a:r>
          </a:p>
          <a:p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=256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2" name="Isosceles Triangle 291"/>
          <p:cNvSpPr/>
          <p:nvPr/>
        </p:nvSpPr>
        <p:spPr>
          <a:xfrm>
            <a:off x="3878666" y="2982640"/>
            <a:ext cx="309093" cy="288770"/>
          </a:xfrm>
          <a:prstGeom prst="triangl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3" name="Isosceles Triangle 292"/>
          <p:cNvSpPr/>
          <p:nvPr/>
        </p:nvSpPr>
        <p:spPr>
          <a:xfrm>
            <a:off x="3926595" y="4493345"/>
            <a:ext cx="309093" cy="288770"/>
          </a:xfrm>
          <a:prstGeom prst="triangl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5" name="Isosceles Triangle 294"/>
          <p:cNvSpPr/>
          <p:nvPr/>
        </p:nvSpPr>
        <p:spPr>
          <a:xfrm>
            <a:off x="3928472" y="5242424"/>
            <a:ext cx="309093" cy="288770"/>
          </a:xfrm>
          <a:prstGeom prst="triangl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8" name="Straight Connector 297"/>
          <p:cNvCxnSpPr/>
          <p:nvPr/>
        </p:nvCxnSpPr>
        <p:spPr>
          <a:xfrm flipH="1">
            <a:off x="4656925" y="239396"/>
            <a:ext cx="7127" cy="5846824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9" name="TextBox 298"/>
          <p:cNvSpPr txBox="1"/>
          <p:nvPr/>
        </p:nvSpPr>
        <p:spPr>
          <a:xfrm rot="5400000">
            <a:off x="5663761" y="3421964"/>
            <a:ext cx="435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00" name="Isosceles Triangle 299"/>
          <p:cNvSpPr/>
          <p:nvPr/>
        </p:nvSpPr>
        <p:spPr>
          <a:xfrm>
            <a:off x="6712691" y="2048186"/>
            <a:ext cx="309093" cy="288770"/>
          </a:xfrm>
          <a:prstGeom prst="triangl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" name="Isosceles Triangle 300"/>
          <p:cNvSpPr/>
          <p:nvPr/>
        </p:nvSpPr>
        <p:spPr>
          <a:xfrm>
            <a:off x="6706077" y="2808176"/>
            <a:ext cx="309093" cy="288770"/>
          </a:xfrm>
          <a:prstGeom prst="triangl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2" name="Isosceles Triangle 301"/>
          <p:cNvSpPr/>
          <p:nvPr/>
        </p:nvSpPr>
        <p:spPr>
          <a:xfrm>
            <a:off x="6736414" y="4330898"/>
            <a:ext cx="309093" cy="288770"/>
          </a:xfrm>
          <a:prstGeom prst="triangl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3" name="Isosceles Triangle 302"/>
          <p:cNvSpPr/>
          <p:nvPr/>
        </p:nvSpPr>
        <p:spPr>
          <a:xfrm>
            <a:off x="6703557" y="3579151"/>
            <a:ext cx="309093" cy="288770"/>
          </a:xfrm>
          <a:prstGeom prst="triangl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TextBox 142"/>
          <p:cNvSpPr txBox="1"/>
          <p:nvPr/>
        </p:nvSpPr>
        <p:spPr>
          <a:xfrm>
            <a:off x="6521593" y="3186728"/>
            <a:ext cx="11684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</a:rPr>
              <a:t>n_hidden_2</a:t>
            </a:r>
          </a:p>
          <a:p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=256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04" name="Isosceles Triangle 303"/>
          <p:cNvSpPr/>
          <p:nvPr/>
        </p:nvSpPr>
        <p:spPr>
          <a:xfrm>
            <a:off x="6230704" y="1836204"/>
            <a:ext cx="309093" cy="288770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5" name="Isosceles Triangle 304"/>
          <p:cNvSpPr/>
          <p:nvPr/>
        </p:nvSpPr>
        <p:spPr>
          <a:xfrm>
            <a:off x="6264486" y="2606656"/>
            <a:ext cx="309093" cy="288770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6" name="Isosceles Triangle 305"/>
          <p:cNvSpPr/>
          <p:nvPr/>
        </p:nvSpPr>
        <p:spPr>
          <a:xfrm>
            <a:off x="6256204" y="3364381"/>
            <a:ext cx="309093" cy="288770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7" name="Isosceles Triangle 306"/>
          <p:cNvSpPr/>
          <p:nvPr/>
        </p:nvSpPr>
        <p:spPr>
          <a:xfrm>
            <a:off x="6303534" y="4136934"/>
            <a:ext cx="309093" cy="288770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" name="Isosceles Triangle 307"/>
          <p:cNvSpPr/>
          <p:nvPr/>
        </p:nvSpPr>
        <p:spPr>
          <a:xfrm>
            <a:off x="6289155" y="4882239"/>
            <a:ext cx="309093" cy="288770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1" name="Rectangle 310"/>
          <p:cNvSpPr/>
          <p:nvPr/>
        </p:nvSpPr>
        <p:spPr>
          <a:xfrm>
            <a:off x="2836082" y="5342334"/>
            <a:ext cx="10152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</a:rPr>
              <a:t>n_input *</a:t>
            </a:r>
          </a:p>
          <a:p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</a:rPr>
              <a:t>n_hidden_1</a:t>
            </a:r>
            <a:endParaRPr 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12" name="Rectangle 311"/>
          <p:cNvSpPr/>
          <p:nvPr/>
        </p:nvSpPr>
        <p:spPr>
          <a:xfrm>
            <a:off x="3725558" y="5556710"/>
            <a:ext cx="9300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n_hidden_1</a:t>
            </a:r>
            <a:endParaRPr lang="en-US" sz="1200" dirty="0"/>
          </a:p>
        </p:txBody>
      </p:sp>
      <p:sp>
        <p:nvSpPr>
          <p:cNvPr id="313" name="Rectangle 312"/>
          <p:cNvSpPr/>
          <p:nvPr/>
        </p:nvSpPr>
        <p:spPr>
          <a:xfrm>
            <a:off x="6547618" y="4858984"/>
            <a:ext cx="9300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n_hidden_2</a:t>
            </a:r>
            <a:endParaRPr lang="en-US" sz="1200" dirty="0"/>
          </a:p>
        </p:txBody>
      </p:sp>
      <p:sp>
        <p:nvSpPr>
          <p:cNvPr id="314" name="Rectangle 313"/>
          <p:cNvSpPr/>
          <p:nvPr/>
        </p:nvSpPr>
        <p:spPr>
          <a:xfrm>
            <a:off x="8478283" y="4883021"/>
            <a:ext cx="77617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chemeClr val="accent1">
                    <a:lumMod val="50000"/>
                  </a:schemeClr>
                </a:solidFill>
              </a:rPr>
              <a:t>n_classes</a:t>
            </a:r>
            <a:endParaRPr lang="en-US" dirty="0"/>
          </a:p>
        </p:txBody>
      </p:sp>
      <p:sp>
        <p:nvSpPr>
          <p:cNvPr id="331" name="Isosceles Triangle 330"/>
          <p:cNvSpPr/>
          <p:nvPr/>
        </p:nvSpPr>
        <p:spPr>
          <a:xfrm>
            <a:off x="7980472" y="1967880"/>
            <a:ext cx="309093" cy="288770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2" name="Isosceles Triangle 331"/>
          <p:cNvSpPr/>
          <p:nvPr/>
        </p:nvSpPr>
        <p:spPr>
          <a:xfrm>
            <a:off x="7989282" y="2169379"/>
            <a:ext cx="309093" cy="288770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3" name="Isosceles Triangle 332"/>
          <p:cNvSpPr/>
          <p:nvPr/>
        </p:nvSpPr>
        <p:spPr>
          <a:xfrm>
            <a:off x="7989729" y="2353980"/>
            <a:ext cx="309093" cy="288770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4" name="Isosceles Triangle 333"/>
          <p:cNvSpPr/>
          <p:nvPr/>
        </p:nvSpPr>
        <p:spPr>
          <a:xfrm>
            <a:off x="7964732" y="1385159"/>
            <a:ext cx="309093" cy="288770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5" name="Isosceles Triangle 334"/>
          <p:cNvSpPr/>
          <p:nvPr/>
        </p:nvSpPr>
        <p:spPr>
          <a:xfrm>
            <a:off x="7971795" y="1586405"/>
            <a:ext cx="309093" cy="288770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6" name="Isosceles Triangle 335"/>
          <p:cNvSpPr/>
          <p:nvPr/>
        </p:nvSpPr>
        <p:spPr>
          <a:xfrm>
            <a:off x="7966026" y="1770710"/>
            <a:ext cx="309093" cy="288770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7" name="Isosceles Triangle 336"/>
          <p:cNvSpPr/>
          <p:nvPr/>
        </p:nvSpPr>
        <p:spPr>
          <a:xfrm>
            <a:off x="8021596" y="3138384"/>
            <a:ext cx="309093" cy="288770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8" name="Isosceles Triangle 337"/>
          <p:cNvSpPr/>
          <p:nvPr/>
        </p:nvSpPr>
        <p:spPr>
          <a:xfrm>
            <a:off x="8030406" y="3339883"/>
            <a:ext cx="309093" cy="288770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9" name="Isosceles Triangle 338"/>
          <p:cNvSpPr/>
          <p:nvPr/>
        </p:nvSpPr>
        <p:spPr>
          <a:xfrm>
            <a:off x="8030853" y="3524484"/>
            <a:ext cx="309093" cy="288770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0" name="Isosceles Triangle 339"/>
          <p:cNvSpPr/>
          <p:nvPr/>
        </p:nvSpPr>
        <p:spPr>
          <a:xfrm>
            <a:off x="8005856" y="2555663"/>
            <a:ext cx="309093" cy="288770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1" name="Isosceles Triangle 340"/>
          <p:cNvSpPr/>
          <p:nvPr/>
        </p:nvSpPr>
        <p:spPr>
          <a:xfrm>
            <a:off x="8012919" y="2756909"/>
            <a:ext cx="309093" cy="288770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2" name="Isosceles Triangle 341"/>
          <p:cNvSpPr/>
          <p:nvPr/>
        </p:nvSpPr>
        <p:spPr>
          <a:xfrm>
            <a:off x="8007150" y="2941214"/>
            <a:ext cx="309093" cy="288770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3" name="Isosceles Triangle 342"/>
          <p:cNvSpPr/>
          <p:nvPr/>
        </p:nvSpPr>
        <p:spPr>
          <a:xfrm>
            <a:off x="8045597" y="3724744"/>
            <a:ext cx="309093" cy="288770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7" name="Isosceles Triangle 356"/>
          <p:cNvSpPr/>
          <p:nvPr/>
        </p:nvSpPr>
        <p:spPr>
          <a:xfrm>
            <a:off x="8051890" y="4490772"/>
            <a:ext cx="309093" cy="288770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8" name="Isosceles Triangle 357"/>
          <p:cNvSpPr/>
          <p:nvPr/>
        </p:nvSpPr>
        <p:spPr>
          <a:xfrm>
            <a:off x="8060700" y="4692271"/>
            <a:ext cx="309093" cy="288770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9" name="Isosceles Triangle 358"/>
          <p:cNvSpPr/>
          <p:nvPr/>
        </p:nvSpPr>
        <p:spPr>
          <a:xfrm>
            <a:off x="8036150" y="3908051"/>
            <a:ext cx="309093" cy="288770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0" name="Isosceles Triangle 359"/>
          <p:cNvSpPr/>
          <p:nvPr/>
        </p:nvSpPr>
        <p:spPr>
          <a:xfrm>
            <a:off x="8043213" y="4109297"/>
            <a:ext cx="309093" cy="288770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1" name="Isosceles Triangle 360"/>
          <p:cNvSpPr/>
          <p:nvPr/>
        </p:nvSpPr>
        <p:spPr>
          <a:xfrm>
            <a:off x="8037444" y="4293602"/>
            <a:ext cx="309093" cy="288770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2" name="Rectangle 361"/>
          <p:cNvSpPr/>
          <p:nvPr/>
        </p:nvSpPr>
        <p:spPr>
          <a:xfrm>
            <a:off x="7702932" y="5089796"/>
            <a:ext cx="10070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</a:rPr>
              <a:t>n_hidden_2*</a:t>
            </a:r>
          </a:p>
          <a:p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</a:rPr>
              <a:t> n_classes</a:t>
            </a:r>
            <a:endParaRPr 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63" name="Isosceles Triangle 362"/>
          <p:cNvSpPr/>
          <p:nvPr/>
        </p:nvSpPr>
        <p:spPr>
          <a:xfrm>
            <a:off x="8451558" y="1458441"/>
            <a:ext cx="309093" cy="28877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4" name="Isosceles Triangle 363"/>
          <p:cNvSpPr/>
          <p:nvPr/>
        </p:nvSpPr>
        <p:spPr>
          <a:xfrm>
            <a:off x="8451558" y="2211215"/>
            <a:ext cx="309093" cy="28877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5" name="Isosceles Triangle 364"/>
          <p:cNvSpPr/>
          <p:nvPr/>
        </p:nvSpPr>
        <p:spPr>
          <a:xfrm>
            <a:off x="8478938" y="2985450"/>
            <a:ext cx="309093" cy="28877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6" name="Isosceles Triangle 365"/>
          <p:cNvSpPr/>
          <p:nvPr/>
        </p:nvSpPr>
        <p:spPr>
          <a:xfrm>
            <a:off x="8512980" y="3757593"/>
            <a:ext cx="309093" cy="28877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7" name="Isosceles Triangle 366"/>
          <p:cNvSpPr/>
          <p:nvPr/>
        </p:nvSpPr>
        <p:spPr>
          <a:xfrm>
            <a:off x="8503322" y="4510367"/>
            <a:ext cx="309093" cy="28877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8" name="Isosceles Triangle 367"/>
          <p:cNvSpPr/>
          <p:nvPr/>
        </p:nvSpPr>
        <p:spPr>
          <a:xfrm>
            <a:off x="8452339" y="1835754"/>
            <a:ext cx="309093" cy="28877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9" name="Isosceles Triangle 368"/>
          <p:cNvSpPr/>
          <p:nvPr/>
        </p:nvSpPr>
        <p:spPr>
          <a:xfrm>
            <a:off x="8486121" y="2606206"/>
            <a:ext cx="309093" cy="28877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0" name="Isosceles Triangle 369"/>
          <p:cNvSpPr/>
          <p:nvPr/>
        </p:nvSpPr>
        <p:spPr>
          <a:xfrm>
            <a:off x="8477839" y="3363931"/>
            <a:ext cx="309093" cy="28877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1" name="Isosceles Triangle 370"/>
          <p:cNvSpPr/>
          <p:nvPr/>
        </p:nvSpPr>
        <p:spPr>
          <a:xfrm>
            <a:off x="8525169" y="4136484"/>
            <a:ext cx="309093" cy="28877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2" name="TextBox 371"/>
          <p:cNvSpPr txBox="1"/>
          <p:nvPr/>
        </p:nvSpPr>
        <p:spPr>
          <a:xfrm>
            <a:off x="3543576" y="210038"/>
            <a:ext cx="11655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Biases</a:t>
            </a:r>
          </a:p>
          <a:p>
            <a:pPr algn="ctr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(b1)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73" name="TextBox 372"/>
          <p:cNvSpPr txBox="1"/>
          <p:nvPr/>
        </p:nvSpPr>
        <p:spPr>
          <a:xfrm>
            <a:off x="6262724" y="155975"/>
            <a:ext cx="11655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Biases</a:t>
            </a:r>
          </a:p>
          <a:p>
            <a:pPr algn="ctr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(b2)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74" name="TextBox 373"/>
          <p:cNvSpPr txBox="1"/>
          <p:nvPr/>
        </p:nvSpPr>
        <p:spPr>
          <a:xfrm>
            <a:off x="8216975" y="163958"/>
            <a:ext cx="11655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Biases</a:t>
            </a:r>
          </a:p>
          <a:p>
            <a:pPr algn="ctr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(out)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376" name="Straight Arrow Connector 375"/>
          <p:cNvCxnSpPr/>
          <p:nvPr/>
        </p:nvCxnSpPr>
        <p:spPr>
          <a:xfrm flipH="1" flipV="1">
            <a:off x="2204115" y="6725355"/>
            <a:ext cx="302392" cy="50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Straight Arrow Connector 377"/>
          <p:cNvCxnSpPr>
            <a:endCxn id="109" idx="2"/>
          </p:cNvCxnSpPr>
          <p:nvPr/>
        </p:nvCxnSpPr>
        <p:spPr>
          <a:xfrm flipV="1">
            <a:off x="4365266" y="1603112"/>
            <a:ext cx="1323920" cy="8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Straight Arrow Connector 378"/>
          <p:cNvCxnSpPr>
            <a:endCxn id="110" idx="2"/>
          </p:cNvCxnSpPr>
          <p:nvPr/>
        </p:nvCxnSpPr>
        <p:spPr>
          <a:xfrm flipV="1">
            <a:off x="4360670" y="2374712"/>
            <a:ext cx="1325298" cy="11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Straight Arrow Connector 382"/>
          <p:cNvCxnSpPr/>
          <p:nvPr/>
        </p:nvCxnSpPr>
        <p:spPr>
          <a:xfrm flipV="1">
            <a:off x="4361915" y="3124699"/>
            <a:ext cx="1325298" cy="11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Straight Arrow Connector 383"/>
          <p:cNvCxnSpPr/>
          <p:nvPr/>
        </p:nvCxnSpPr>
        <p:spPr>
          <a:xfrm flipV="1">
            <a:off x="4370899" y="3872589"/>
            <a:ext cx="1325298" cy="11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Straight Arrow Connector 384"/>
          <p:cNvCxnSpPr/>
          <p:nvPr/>
        </p:nvCxnSpPr>
        <p:spPr>
          <a:xfrm flipV="1">
            <a:off x="4370899" y="4653367"/>
            <a:ext cx="1325298" cy="11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Straight Arrow Connector 385"/>
          <p:cNvCxnSpPr/>
          <p:nvPr/>
        </p:nvCxnSpPr>
        <p:spPr>
          <a:xfrm flipV="1">
            <a:off x="4380593" y="5394025"/>
            <a:ext cx="1325298" cy="11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Straight Arrow Connector 386"/>
          <p:cNvCxnSpPr>
            <a:endCxn id="136" idx="2"/>
          </p:cNvCxnSpPr>
          <p:nvPr/>
        </p:nvCxnSpPr>
        <p:spPr>
          <a:xfrm>
            <a:off x="6866692" y="2147555"/>
            <a:ext cx="769951" cy="1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Straight Arrow Connector 388"/>
          <p:cNvCxnSpPr/>
          <p:nvPr/>
        </p:nvCxnSpPr>
        <p:spPr>
          <a:xfrm>
            <a:off x="6929476" y="2920284"/>
            <a:ext cx="769951" cy="1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Straight Arrow Connector 389"/>
          <p:cNvCxnSpPr/>
          <p:nvPr/>
        </p:nvCxnSpPr>
        <p:spPr>
          <a:xfrm>
            <a:off x="6930448" y="3676215"/>
            <a:ext cx="769951" cy="1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Straight Arrow Connector 390"/>
          <p:cNvCxnSpPr/>
          <p:nvPr/>
        </p:nvCxnSpPr>
        <p:spPr>
          <a:xfrm>
            <a:off x="6932161" y="4445566"/>
            <a:ext cx="769951" cy="1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2" name="Rectangle 391"/>
          <p:cNvSpPr/>
          <p:nvPr/>
        </p:nvSpPr>
        <p:spPr>
          <a:xfrm>
            <a:off x="5627454" y="5495065"/>
            <a:ext cx="17876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</a:rPr>
              <a:t>n_hidden_1* 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n_hidden_2</a:t>
            </a:r>
          </a:p>
        </p:txBody>
      </p:sp>
      <p:cxnSp>
        <p:nvCxnSpPr>
          <p:cNvPr id="394" name="Straight Arrow Connector 393"/>
          <p:cNvCxnSpPr>
            <a:stCxn id="363" idx="5"/>
          </p:cNvCxnSpPr>
          <p:nvPr/>
        </p:nvCxnSpPr>
        <p:spPr>
          <a:xfrm flipV="1">
            <a:off x="8683378" y="198260"/>
            <a:ext cx="512406" cy="1404566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6" name="Rectangle 395"/>
          <p:cNvSpPr/>
          <p:nvPr/>
        </p:nvSpPr>
        <p:spPr>
          <a:xfrm>
            <a:off x="9191150" y="-24313"/>
            <a:ext cx="11988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probability</a:t>
            </a:r>
            <a:endParaRPr lang="en-US" dirty="0"/>
          </a:p>
        </p:txBody>
      </p:sp>
      <p:cxnSp>
        <p:nvCxnSpPr>
          <p:cNvPr id="401" name="Straight Arrow Connector 400"/>
          <p:cNvCxnSpPr>
            <a:endCxn id="163" idx="0"/>
          </p:cNvCxnSpPr>
          <p:nvPr/>
        </p:nvCxnSpPr>
        <p:spPr>
          <a:xfrm>
            <a:off x="9790577" y="293004"/>
            <a:ext cx="1" cy="344728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Straight Connector 402"/>
          <p:cNvCxnSpPr>
            <a:stCxn id="260" idx="2"/>
            <a:endCxn id="220" idx="0"/>
          </p:cNvCxnSpPr>
          <p:nvPr/>
        </p:nvCxnSpPr>
        <p:spPr>
          <a:xfrm>
            <a:off x="10567563" y="1945194"/>
            <a:ext cx="132503" cy="3131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4" name="TextBox 403"/>
          <p:cNvSpPr txBox="1"/>
          <p:nvPr/>
        </p:nvSpPr>
        <p:spPr>
          <a:xfrm>
            <a:off x="8108615" y="916764"/>
            <a:ext cx="12846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softmax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767475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94640" y="56098"/>
            <a:ext cx="729276" cy="2412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94640" y="297320"/>
            <a:ext cx="729276" cy="2412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94640" y="538542"/>
            <a:ext cx="729276" cy="2412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94640" y="779764"/>
            <a:ext cx="729276" cy="2412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94640" y="1020986"/>
            <a:ext cx="729276" cy="2412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4640" y="1262208"/>
            <a:ext cx="729276" cy="2412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94640" y="1503430"/>
            <a:ext cx="729276" cy="2412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94640" y="1744652"/>
            <a:ext cx="729276" cy="2412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94640" y="1985874"/>
            <a:ext cx="729276" cy="2412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94640" y="2227096"/>
            <a:ext cx="729276" cy="2412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94640" y="2468318"/>
            <a:ext cx="729276" cy="2412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94640" y="2709540"/>
            <a:ext cx="729276" cy="2412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94640" y="2950762"/>
            <a:ext cx="729276" cy="2412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94640" y="3191984"/>
            <a:ext cx="729276" cy="2412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94640" y="3433206"/>
            <a:ext cx="729276" cy="2412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94640" y="3674428"/>
            <a:ext cx="729276" cy="2412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94640" y="3915650"/>
            <a:ext cx="729276" cy="2412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94640" y="4156872"/>
            <a:ext cx="729276" cy="2412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594640" y="4398094"/>
            <a:ext cx="729276" cy="2412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594640" y="4639316"/>
            <a:ext cx="729276" cy="2412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594640" y="4880538"/>
            <a:ext cx="729276" cy="2412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594640" y="5121760"/>
            <a:ext cx="729276" cy="2412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594640" y="5362982"/>
            <a:ext cx="729276" cy="2412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594640" y="5604204"/>
            <a:ext cx="729276" cy="2412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594640" y="5845426"/>
            <a:ext cx="729276" cy="2412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Left Brace 35"/>
          <p:cNvSpPr/>
          <p:nvPr/>
        </p:nvSpPr>
        <p:spPr>
          <a:xfrm>
            <a:off x="426346" y="218783"/>
            <a:ext cx="79472" cy="163245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Left Brace 36"/>
          <p:cNvSpPr/>
          <p:nvPr/>
        </p:nvSpPr>
        <p:spPr>
          <a:xfrm>
            <a:off x="444110" y="2155103"/>
            <a:ext cx="61708" cy="174932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Left Brace 37"/>
          <p:cNvSpPr/>
          <p:nvPr/>
        </p:nvSpPr>
        <p:spPr>
          <a:xfrm>
            <a:off x="413256" y="4247097"/>
            <a:ext cx="61708" cy="174932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-7481" y="906846"/>
            <a:ext cx="84147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batch</a:t>
            </a:r>
            <a:endParaRPr lang="en-US" sz="1050" dirty="0"/>
          </a:p>
        </p:txBody>
      </p:sp>
      <p:sp>
        <p:nvSpPr>
          <p:cNvPr id="40" name="TextBox 39"/>
          <p:cNvSpPr txBox="1"/>
          <p:nvPr/>
        </p:nvSpPr>
        <p:spPr>
          <a:xfrm>
            <a:off x="-7482" y="2899897"/>
            <a:ext cx="84147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batch</a:t>
            </a:r>
            <a:endParaRPr lang="en-US" sz="1050" dirty="0"/>
          </a:p>
        </p:txBody>
      </p:sp>
      <p:sp>
        <p:nvSpPr>
          <p:cNvPr id="41" name="TextBox 40"/>
          <p:cNvSpPr txBox="1"/>
          <p:nvPr/>
        </p:nvSpPr>
        <p:spPr>
          <a:xfrm>
            <a:off x="-7483" y="4997713"/>
            <a:ext cx="84147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batch</a:t>
            </a:r>
            <a:endParaRPr lang="en-US" sz="1050" dirty="0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1514651" y="1020986"/>
            <a:ext cx="17502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047583" y="651654"/>
            <a:ext cx="1492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train</a:t>
            </a:r>
            <a:endParaRPr lang="en-US" dirty="0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1514651" y="3153813"/>
            <a:ext cx="17502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2047583" y="2784481"/>
            <a:ext cx="1492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train</a:t>
            </a:r>
            <a:endParaRPr lang="en-US" dirty="0"/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1514651" y="5249870"/>
            <a:ext cx="17502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2047583" y="4880538"/>
            <a:ext cx="1492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train</a:t>
            </a:r>
            <a:endParaRPr lang="en-US" dirty="0"/>
          </a:p>
        </p:txBody>
      </p:sp>
      <p:cxnSp>
        <p:nvCxnSpPr>
          <p:cNvPr id="53" name="Straight Connector 52"/>
          <p:cNvCxnSpPr/>
          <p:nvPr/>
        </p:nvCxnSpPr>
        <p:spPr>
          <a:xfrm>
            <a:off x="594640" y="6221286"/>
            <a:ext cx="0" cy="504883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3692194" y="6221286"/>
            <a:ext cx="0" cy="504883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>
            <a:off x="594640" y="6428849"/>
            <a:ext cx="992938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2731980" y="6429784"/>
            <a:ext cx="960214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1660506" y="6244183"/>
            <a:ext cx="1245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N epochs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1017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1040"/>
            <a:ext cx="3945319" cy="27529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0255" y="1527565"/>
            <a:ext cx="1801788" cy="25593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5814" y="2711260"/>
            <a:ext cx="1515954" cy="27182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22043" y="1744589"/>
            <a:ext cx="2361953" cy="225414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5822043" y="2834204"/>
            <a:ext cx="2357943" cy="287649"/>
            <a:chOff x="6861516" y="2885982"/>
            <a:chExt cx="2357943" cy="28764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787180" y="2930047"/>
              <a:ext cx="1432279" cy="243584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861516" y="2885982"/>
              <a:ext cx="996499" cy="287649"/>
            </a:xfrm>
            <a:prstGeom prst="rect">
              <a:avLst/>
            </a:prstGeom>
          </p:spPr>
        </p:pic>
      </p:grpSp>
      <p:cxnSp>
        <p:nvCxnSpPr>
          <p:cNvPr id="11" name="Straight Arrow Connector 10"/>
          <p:cNvCxnSpPr/>
          <p:nvPr/>
        </p:nvCxnSpPr>
        <p:spPr>
          <a:xfrm>
            <a:off x="3943314" y="1835240"/>
            <a:ext cx="2012134" cy="8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992683" y="2972972"/>
            <a:ext cx="1875310" cy="10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3353915" y="911040"/>
            <a:ext cx="218941" cy="27381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268127" y="1131624"/>
            <a:ext cx="218941" cy="27381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2242110" y="1387559"/>
            <a:ext cx="218941" cy="27381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876724" y="1570055"/>
            <a:ext cx="218941" cy="27381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2602234" y="1731164"/>
            <a:ext cx="218941" cy="27381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1563338" y="1956578"/>
            <a:ext cx="218941" cy="27381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134974" y="2340797"/>
            <a:ext cx="218941" cy="27381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268127" y="2573357"/>
            <a:ext cx="218941" cy="27381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2242110" y="2785294"/>
            <a:ext cx="218941" cy="27381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1922674" y="2966909"/>
            <a:ext cx="218941" cy="27381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2604447" y="3144611"/>
            <a:ext cx="218941" cy="27381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1563338" y="3390223"/>
            <a:ext cx="218941" cy="27381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34428" y="2230394"/>
            <a:ext cx="3351903" cy="193217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328771" y="4280224"/>
            <a:ext cx="1563215" cy="254257"/>
          </a:xfrm>
          <a:prstGeom prst="rect">
            <a:avLst/>
          </a:prstGeom>
          <a:ln w="41275">
            <a:solidFill>
              <a:srgbClr val="C00000"/>
            </a:solidFill>
          </a:ln>
        </p:spPr>
      </p:pic>
      <p:sp>
        <p:nvSpPr>
          <p:cNvPr id="34" name="Right Brace 33"/>
          <p:cNvSpPr/>
          <p:nvPr/>
        </p:nvSpPr>
        <p:spPr>
          <a:xfrm>
            <a:off x="8179986" y="1843871"/>
            <a:ext cx="176835" cy="1003302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/>
          <p:cNvCxnSpPr>
            <a:stCxn id="31" idx="2"/>
            <a:endCxn id="33" idx="0"/>
          </p:cNvCxnSpPr>
          <p:nvPr/>
        </p:nvCxnSpPr>
        <p:spPr>
          <a:xfrm flipH="1">
            <a:off x="10110379" y="2423611"/>
            <a:ext cx="1" cy="1856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77535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1446</TotalTime>
  <Words>355</Words>
  <Application>Microsoft Office PowerPoint</Application>
  <PresentationFormat>Widescreen</PresentationFormat>
  <Paragraphs>200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宋体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Cisco Systems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Ziwei Fan</dc:creator>
  <cp:lastModifiedBy>Ziwei Fan</cp:lastModifiedBy>
  <cp:revision>198</cp:revision>
  <dcterms:created xsi:type="dcterms:W3CDTF">2019-04-24T18:47:50Z</dcterms:created>
  <dcterms:modified xsi:type="dcterms:W3CDTF">2019-04-25T21:01:25Z</dcterms:modified>
</cp:coreProperties>
</file>