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59" r:id="rId7"/>
    <p:sldId id="268" r:id="rId8"/>
    <p:sldId id="269" r:id="rId9"/>
    <p:sldId id="262" r:id="rId10"/>
    <p:sldId id="263" r:id="rId11"/>
    <p:sldId id="264" r:id="rId12"/>
    <p:sldId id="272" r:id="rId13"/>
    <p:sldId id="275" r:id="rId14"/>
    <p:sldId id="273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5"/>
    <p:restoredTop sz="93718"/>
  </p:normalViewPr>
  <p:slideViewPr>
    <p:cSldViewPr snapToGrid="0" snapToObjects="1">
      <p:cViewPr varScale="1">
        <p:scale>
          <a:sx n="93" d="100"/>
          <a:sy n="93" d="100"/>
        </p:scale>
        <p:origin x="4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7F9C-49D3-454E-9B8D-9A9D1603A87C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1615-D0FA-A145-80C8-C392B0903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EF468-B9EE-0043-96AB-B29D282FC4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7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7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395C-8A5B-CA45-A966-25AB2CC68A8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C338-CD7D-9148-A8B0-D57AD80BA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blob/f4be1039d6fe3e4fdc157a22e8c071ac10651997/numpy/lib/twodim_base.py#L490-L57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s://github.com/numpy/numpy/blob/3b22d87050ab63db0dcd2d763644d924a69c5254/numpy/core/src/umath/loops.c.src#L1467-L1505" TargetMode="External"/><Relationship Id="rId4" Type="http://schemas.openxmlformats.org/officeDocument/2006/relationships/hyperlink" Target="https://github.com/numpy/numpy/blob/3b22d87050ab63db0dcd2d763644d924a69c5254/numpy/core/src/umath/ufunc_object.c#L2936-L326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mpy/numpy/blob/f4be1039d6fe3e4fdc157a22e8c071ac10651997/numpy/lib/twodim_base.py#L490-L57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numpy/numpy/blob/3b22d87050ab63db0dcd2d763644d924a69c5254/numpy/core/src/umath/loops.c.src#L1467-L1505" TargetMode="External"/><Relationship Id="rId4" Type="http://schemas.openxmlformats.org/officeDocument/2006/relationships/hyperlink" Target="https://github.com/numpy/numpy/blob/3b22d87050ab63db0dcd2d763644d924a69c5254/numpy/core/src/umath/ufunc_object.c#L2936-L32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075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Introduction to Julia: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Why are we doing this to you?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(Fall 2018)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282" y="3116534"/>
            <a:ext cx="8591346" cy="188640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Steven G. Johnson, MIT Applied Math</a:t>
            </a:r>
          </a:p>
          <a:p>
            <a:endParaRPr lang="en-US" dirty="0"/>
          </a:p>
          <a:p>
            <a:r>
              <a:rPr lang="en-US" dirty="0"/>
              <a:t>MIT classes </a:t>
            </a:r>
            <a:r>
              <a:rPr lang="en-US" dirty="0">
                <a:solidFill>
                  <a:schemeClr val="tx1"/>
                </a:solidFill>
              </a:rPr>
              <a:t>18.06, 18.303, 18.330, 18.08[56],</a:t>
            </a:r>
          </a:p>
          <a:p>
            <a:r>
              <a:rPr lang="en-US" dirty="0">
                <a:solidFill>
                  <a:schemeClr val="tx1"/>
                </a:solidFill>
              </a:rPr>
              <a:t>18.335, 18.337, …</a:t>
            </a:r>
          </a:p>
        </p:txBody>
      </p:sp>
    </p:spTree>
    <p:extLst>
      <p:ext uri="{BB962C8B-B14F-4D97-AF65-F5344CB8AC3E}">
        <p14:creationId xmlns:p14="http://schemas.microsoft.com/office/powerpoint/2010/main" val="23567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</a:t>
            </a:r>
            <a:r>
              <a:rPr lang="en-US" dirty="0" err="1"/>
              <a:t>Vandermonde</a:t>
            </a:r>
            <a:r>
              <a:rPr lang="en-US" dirty="0"/>
              <a:t> matrices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6" y="1099131"/>
            <a:ext cx="3238500" cy="168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7466"/>
            <a:ext cx="395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</a:t>
            </a:r>
            <a:r>
              <a:rPr lang="en-US" sz="2400" dirty="0">
                <a:solidFill>
                  <a:srgbClr val="0000FF"/>
                </a:solidFill>
              </a:rPr>
              <a:t>x = [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, …]</a:t>
            </a:r>
            <a:r>
              <a:rPr lang="en-US" sz="2400" dirty="0"/>
              <a:t>, generate: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6351" y="828321"/>
            <a:ext cx="39653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NumPy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numpy.vander</a:t>
            </a:r>
            <a:r>
              <a:rPr lang="en-US" dirty="0">
                <a:solidFill>
                  <a:srgbClr val="FF0000"/>
                </a:solidFill>
              </a:rPr>
              <a:t>):</a:t>
            </a:r>
            <a:r>
              <a:rPr lang="en-US" dirty="0"/>
              <a:t> </a:t>
            </a:r>
            <a:r>
              <a:rPr lang="en-US" i="1" dirty="0"/>
              <a:t>[follow links]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hlinkClick r:id="rId3"/>
              </a:rPr>
              <a:t> Python code </a:t>
            </a:r>
            <a:r>
              <a:rPr lang="en-US" dirty="0"/>
              <a:t> …wraps </a:t>
            </a:r>
            <a:r>
              <a:rPr lang="en-US" dirty="0">
                <a:hlinkClick r:id="rId4"/>
              </a:rPr>
              <a:t>C code </a:t>
            </a:r>
            <a:endParaRPr lang="en-US" dirty="0"/>
          </a:p>
          <a:p>
            <a:r>
              <a:rPr lang="en-US" dirty="0"/>
              <a:t>         … wraps </a:t>
            </a:r>
            <a:r>
              <a:rPr lang="en-US" dirty="0">
                <a:hlinkClick r:id="rId5"/>
              </a:rPr>
              <a:t>generated C 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type-generic at high-level, but</a:t>
            </a:r>
          </a:p>
          <a:p>
            <a:r>
              <a:rPr lang="en-US" dirty="0"/>
              <a:t>low level limited to small set of types.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831" y="3395124"/>
            <a:ext cx="81265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function </a:t>
            </a:r>
            <a:r>
              <a:rPr lang="en-US" sz="1600" dirty="0" err="1">
                <a:latin typeface="Monaco"/>
                <a:cs typeface="Monaco"/>
              </a:rPr>
              <a:t>vander</a:t>
            </a:r>
            <a:r>
              <a:rPr lang="en-US" sz="1600" dirty="0">
                <a:latin typeface="Monaco"/>
                <a:cs typeface="Monaco"/>
              </a:rPr>
              <a:t>(x, n=length(x))</a:t>
            </a:r>
          </a:p>
          <a:p>
            <a:r>
              <a:rPr lang="en-US" sz="1600" dirty="0">
                <a:latin typeface="Monaco"/>
                <a:cs typeface="Monaco"/>
              </a:rPr>
              <a:t>    m = length(x)</a:t>
            </a:r>
          </a:p>
          <a:p>
            <a:r>
              <a:rPr lang="en-US" sz="1600" dirty="0">
                <a:latin typeface="Monaco"/>
                <a:cs typeface="Monaco"/>
              </a:rPr>
              <a:t>    V = Array(</a:t>
            </a:r>
            <a:r>
              <a:rPr lang="en-US" sz="1600" dirty="0" err="1">
                <a:latin typeface="Monaco"/>
                <a:cs typeface="Monaco"/>
              </a:rPr>
              <a:t>eltype</a:t>
            </a:r>
            <a:r>
              <a:rPr lang="en-US" sz="1600" dirty="0">
                <a:latin typeface="Monaco"/>
                <a:cs typeface="Monaco"/>
              </a:rPr>
              <a:t>(x), m, n)</a:t>
            </a:r>
          </a:p>
          <a:p>
            <a:r>
              <a:rPr lang="en-US" sz="1600" dirty="0">
                <a:latin typeface="Monaco"/>
                <a:cs typeface="Monaco"/>
              </a:rPr>
              <a:t>    for j = 1:m</a:t>
            </a:r>
          </a:p>
          <a:p>
            <a:r>
              <a:rPr lang="en-US" sz="1600" dirty="0">
                <a:latin typeface="Monaco"/>
                <a:cs typeface="Monaco"/>
              </a:rPr>
              <a:t>        V[j,1] = one(x[j])</a:t>
            </a:r>
          </a:p>
          <a:p>
            <a:r>
              <a:rPr lang="en-US" sz="1600" dirty="0">
                <a:latin typeface="Monaco"/>
                <a:cs typeface="Monaco"/>
              </a:rPr>
              <a:t>    end</a:t>
            </a:r>
          </a:p>
          <a:p>
            <a:r>
              <a:rPr lang="en-US" sz="1600" dirty="0">
                <a:latin typeface="Monaco"/>
                <a:cs typeface="Monaco"/>
              </a:rPr>
              <a:t>    for </a:t>
            </a:r>
            <a:r>
              <a:rPr lang="en-US" sz="1600" dirty="0" err="1">
                <a:latin typeface="Monaco"/>
                <a:cs typeface="Monaco"/>
              </a:rPr>
              <a:t>i</a:t>
            </a:r>
            <a:r>
              <a:rPr lang="en-US" sz="1600" dirty="0">
                <a:latin typeface="Monaco"/>
                <a:cs typeface="Monaco"/>
              </a:rPr>
              <a:t> = 2:n</a:t>
            </a:r>
          </a:p>
          <a:p>
            <a:r>
              <a:rPr lang="en-US" sz="1600" dirty="0">
                <a:latin typeface="Monaco"/>
                <a:cs typeface="Monaco"/>
              </a:rPr>
              <a:t>        for j = 1:m</a:t>
            </a:r>
          </a:p>
          <a:p>
            <a:r>
              <a:rPr lang="en-US" sz="1600" dirty="0">
                <a:latin typeface="Monaco"/>
                <a:cs typeface="Monaco"/>
              </a:rPr>
              <a:t>            V[</a:t>
            </a:r>
            <a:r>
              <a:rPr lang="en-US" sz="1600" dirty="0" err="1">
                <a:latin typeface="Monaco"/>
                <a:cs typeface="Monaco"/>
              </a:rPr>
              <a:t>j,i</a:t>
            </a:r>
            <a:r>
              <a:rPr lang="en-US" sz="1600" dirty="0">
                <a:latin typeface="Monaco"/>
                <a:cs typeface="Monaco"/>
              </a:rPr>
              <a:t>] = x[j] * V[j,i-1]</a:t>
            </a:r>
          </a:p>
          <a:p>
            <a:r>
              <a:rPr lang="en-US" sz="1600" dirty="0">
                <a:latin typeface="Monaco"/>
                <a:cs typeface="Monaco"/>
              </a:rPr>
              <a:t>        end</a:t>
            </a:r>
          </a:p>
          <a:p>
            <a:r>
              <a:rPr lang="en-US" sz="1600" dirty="0">
                <a:latin typeface="Monaco"/>
                <a:cs typeface="Monaco"/>
              </a:rPr>
              <a:t>    end</a:t>
            </a:r>
          </a:p>
          <a:p>
            <a:r>
              <a:rPr lang="en-US" sz="1600" dirty="0">
                <a:latin typeface="Monaco"/>
                <a:cs typeface="Monaco"/>
              </a:rPr>
              <a:t>    return V</a:t>
            </a:r>
          </a:p>
          <a:p>
            <a:r>
              <a:rPr lang="en-US" sz="1600" dirty="0">
                <a:latin typeface="Monaco"/>
                <a:cs typeface="Monaco"/>
              </a:rPr>
              <a:t>end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351" y="3770400"/>
            <a:ext cx="3965388" cy="3087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9831" y="2890424"/>
            <a:ext cx="4210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Julia (type-generic code):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96" y="727513"/>
            <a:ext cx="7839278" cy="6103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</a:t>
            </a:r>
            <a:r>
              <a:rPr lang="en-US" dirty="0" err="1"/>
              <a:t>Vandermonde</a:t>
            </a:r>
            <a:r>
              <a:rPr lang="en-US" dirty="0"/>
              <a:t> matrices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2428" y="1044645"/>
            <a:ext cx="61412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/>
                <a:cs typeface="Monaco"/>
              </a:rPr>
              <a:t>function </a:t>
            </a:r>
            <a:r>
              <a:rPr lang="en-US" sz="1400" dirty="0" err="1">
                <a:latin typeface="Monaco"/>
                <a:cs typeface="Monaco"/>
              </a:rPr>
              <a:t>vander</a:t>
            </a:r>
            <a:r>
              <a:rPr lang="en-US" sz="1400" dirty="0">
                <a:latin typeface="Monaco"/>
                <a:cs typeface="Monaco"/>
              </a:rPr>
              <a:t>(x, n=length(x))</a:t>
            </a:r>
          </a:p>
          <a:p>
            <a:r>
              <a:rPr lang="en-US" sz="1400" dirty="0">
                <a:latin typeface="Monaco"/>
                <a:cs typeface="Monaco"/>
              </a:rPr>
              <a:t>    m = length(x)</a:t>
            </a:r>
          </a:p>
          <a:p>
            <a:r>
              <a:rPr lang="en-US" sz="1400" dirty="0">
                <a:latin typeface="Monaco"/>
                <a:cs typeface="Monaco"/>
              </a:rPr>
              <a:t>    V = Array(</a:t>
            </a:r>
            <a:r>
              <a:rPr lang="en-US" sz="1400" dirty="0" err="1">
                <a:latin typeface="Monaco"/>
                <a:cs typeface="Monaco"/>
              </a:rPr>
              <a:t>eltype</a:t>
            </a:r>
            <a:r>
              <a:rPr lang="en-US" sz="1400">
                <a:latin typeface="Monaco"/>
                <a:cs typeface="Monaco"/>
              </a:rPr>
              <a:t>(x), </a:t>
            </a:r>
            <a:r>
              <a:rPr lang="en-US" sz="1400" dirty="0">
                <a:latin typeface="Monaco"/>
                <a:cs typeface="Monaco"/>
              </a:rPr>
              <a:t>m, n)</a:t>
            </a:r>
          </a:p>
          <a:p>
            <a:r>
              <a:rPr lang="en-US" sz="1400" dirty="0">
                <a:latin typeface="Monaco"/>
                <a:cs typeface="Monaco"/>
              </a:rPr>
              <a:t>    for j = 1:m</a:t>
            </a:r>
          </a:p>
          <a:p>
            <a:r>
              <a:rPr lang="en-US" sz="1400" dirty="0">
                <a:latin typeface="Monaco"/>
                <a:cs typeface="Monaco"/>
              </a:rPr>
              <a:t>        V[j,1] = one(x[j])</a:t>
            </a:r>
          </a:p>
          <a:p>
            <a:r>
              <a:rPr lang="en-US" sz="1400" dirty="0">
                <a:latin typeface="Monaco"/>
                <a:cs typeface="Monaco"/>
              </a:rPr>
              <a:t>    end</a:t>
            </a:r>
          </a:p>
          <a:p>
            <a:r>
              <a:rPr lang="en-US" sz="1400" dirty="0">
                <a:latin typeface="Monaco"/>
                <a:cs typeface="Monaco"/>
              </a:rPr>
              <a:t>    for </a:t>
            </a:r>
            <a:r>
              <a:rPr lang="en-US" sz="1400" dirty="0" err="1">
                <a:latin typeface="Monaco"/>
                <a:cs typeface="Monaco"/>
              </a:rPr>
              <a:t>i</a:t>
            </a:r>
            <a:r>
              <a:rPr lang="en-US" sz="1400" dirty="0">
                <a:latin typeface="Monaco"/>
                <a:cs typeface="Monaco"/>
              </a:rPr>
              <a:t> = 2:n</a:t>
            </a:r>
          </a:p>
          <a:p>
            <a:r>
              <a:rPr lang="en-US" sz="1400" dirty="0">
                <a:latin typeface="Monaco"/>
                <a:cs typeface="Monaco"/>
              </a:rPr>
              <a:t>        for j = 1:m</a:t>
            </a:r>
          </a:p>
          <a:p>
            <a:r>
              <a:rPr lang="en-US" sz="1400" dirty="0">
                <a:latin typeface="Monaco"/>
                <a:cs typeface="Monaco"/>
              </a:rPr>
              <a:t>            V[</a:t>
            </a:r>
            <a:r>
              <a:rPr lang="en-US" sz="1400" dirty="0" err="1">
                <a:latin typeface="Monaco"/>
                <a:cs typeface="Monaco"/>
              </a:rPr>
              <a:t>j,i</a:t>
            </a:r>
            <a:r>
              <a:rPr lang="en-US" sz="1400" dirty="0">
                <a:latin typeface="Monaco"/>
                <a:cs typeface="Monaco"/>
              </a:rPr>
              <a:t>] = x[j] * V[j,i-1]</a:t>
            </a:r>
          </a:p>
          <a:p>
            <a:r>
              <a:rPr lang="en-US" sz="1400" dirty="0">
                <a:latin typeface="Monaco"/>
                <a:cs typeface="Monaco"/>
              </a:rPr>
              <a:t>        end</a:t>
            </a:r>
          </a:p>
          <a:p>
            <a:r>
              <a:rPr lang="en-US" sz="1400" dirty="0">
                <a:latin typeface="Monaco"/>
                <a:cs typeface="Monaco"/>
              </a:rPr>
              <a:t>    end</a:t>
            </a:r>
          </a:p>
          <a:p>
            <a:r>
              <a:rPr lang="en-US" sz="1400" dirty="0">
                <a:latin typeface="Monaco"/>
                <a:cs typeface="Monaco"/>
              </a:rPr>
              <a:t>    return V</a:t>
            </a:r>
          </a:p>
          <a:p>
            <a:r>
              <a:rPr lang="en-US" sz="1400" dirty="0">
                <a:latin typeface="Monaco"/>
                <a:cs typeface="Monaco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45263" y="1514652"/>
            <a:ext cx="3037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note: works for any  container</a:t>
            </a:r>
          </a:p>
          <a:p>
            <a:r>
              <a:rPr lang="en-US" dirty="0">
                <a:solidFill>
                  <a:srgbClr val="0000FF"/>
                </a:solidFill>
              </a:rPr>
              <a:t>of any type with “*” operation</a:t>
            </a:r>
          </a:p>
          <a:p>
            <a:r>
              <a:rPr lang="en-US" dirty="0">
                <a:solidFill>
                  <a:srgbClr val="0000FF"/>
                </a:solidFill>
              </a:rPr>
              <a:t>… performance ≠ inflexibility</a:t>
            </a:r>
          </a:p>
        </p:txBody>
      </p:sp>
    </p:spTree>
    <p:extLst>
      <p:ext uri="{BB962C8B-B14F-4D97-AF65-F5344CB8AC3E}">
        <p14:creationId xmlns:p14="http://schemas.microsoft.com/office/powerpoint/2010/main" val="143055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But I don’t “</a:t>
            </a:r>
            <a:r>
              <a:rPr lang="en-US" dirty="0">
                <a:solidFill>
                  <a:srgbClr val="FF0000"/>
                </a:solidFill>
              </a:rPr>
              <a:t>need</a:t>
            </a:r>
            <a:r>
              <a:rPr lang="en-US" dirty="0"/>
              <a:t>” performance!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95" y="1713752"/>
            <a:ext cx="88092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lots of problems, especially “toy” problems in courses, </a:t>
            </a:r>
            <a:r>
              <a:rPr lang="en-US" sz="2800" dirty="0" err="1"/>
              <a:t>Matlab</a:t>
            </a:r>
            <a:r>
              <a:rPr lang="en-US" sz="2800" dirty="0"/>
              <a:t>/Python performance is </a:t>
            </a:r>
            <a:r>
              <a:rPr lang="en-US" sz="2800" dirty="0">
                <a:solidFill>
                  <a:srgbClr val="0000FF"/>
                </a:solidFill>
              </a:rPr>
              <a:t>good enough.</a:t>
            </a:r>
          </a:p>
          <a:p>
            <a:endParaRPr lang="en-US" sz="2800" dirty="0"/>
          </a:p>
          <a:p>
            <a:r>
              <a:rPr lang="en-US" sz="2800" dirty="0"/>
              <a:t>But if use those languages for all of your “easy” problems, then </a:t>
            </a:r>
            <a:r>
              <a:rPr lang="en-US" sz="2800" dirty="0">
                <a:solidFill>
                  <a:srgbClr val="0000FF"/>
                </a:solidFill>
              </a:rPr>
              <a:t>you won’t be prepared to switch when you hit a hard problem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FF0000"/>
                </a:solidFill>
              </a:rPr>
              <a:t>When you </a:t>
            </a:r>
            <a:r>
              <a:rPr lang="en-US" sz="2800" b="1" dirty="0">
                <a:solidFill>
                  <a:srgbClr val="FF0000"/>
                </a:solidFill>
              </a:rPr>
              <a:t>need</a:t>
            </a:r>
            <a:r>
              <a:rPr lang="en-US" sz="2800" dirty="0">
                <a:solidFill>
                  <a:srgbClr val="FF0000"/>
                </a:solidFill>
              </a:rPr>
              <a:t> performance, it is too late.</a:t>
            </a:r>
          </a:p>
          <a:p>
            <a:endParaRPr lang="en-US" sz="2800" dirty="0"/>
          </a:p>
          <a:p>
            <a:r>
              <a:rPr lang="en-US" sz="2800" dirty="0"/>
              <a:t>You </a:t>
            </a:r>
            <a:r>
              <a:rPr lang="en-US" sz="2800" dirty="0">
                <a:solidFill>
                  <a:srgbClr val="FF0000"/>
                </a:solidFill>
              </a:rPr>
              <a:t>don’t</a:t>
            </a:r>
            <a:r>
              <a:rPr lang="en-US" sz="2800" dirty="0"/>
              <a:t> want to learn a </a:t>
            </a:r>
            <a:r>
              <a:rPr lang="en-US" sz="2800" dirty="0">
                <a:solidFill>
                  <a:srgbClr val="FF0000"/>
                </a:solidFill>
              </a:rPr>
              <a:t>new language </a:t>
            </a:r>
            <a:r>
              <a:rPr lang="en-US" sz="2800" dirty="0"/>
              <a:t>at the </a:t>
            </a:r>
            <a:r>
              <a:rPr lang="en-US" sz="2800" dirty="0">
                <a:solidFill>
                  <a:srgbClr val="FF0000"/>
                </a:solidFill>
              </a:rPr>
              <a:t>same time</a:t>
            </a:r>
            <a:r>
              <a:rPr lang="en-US" sz="2800" dirty="0"/>
              <a:t> that you are solving </a:t>
            </a:r>
            <a:r>
              <a:rPr lang="en-US" sz="2800" dirty="0">
                <a:solidFill>
                  <a:srgbClr val="FF0000"/>
                </a:solidFill>
              </a:rPr>
              <a:t>your first truly difficult </a:t>
            </a:r>
            <a:r>
              <a:rPr lang="en-US" sz="2800" dirty="0"/>
              <a:t>computational problem.</a:t>
            </a:r>
          </a:p>
        </p:txBody>
      </p:sp>
    </p:spTree>
    <p:extLst>
      <p:ext uri="{BB962C8B-B14F-4D97-AF65-F5344CB8AC3E}">
        <p14:creationId xmlns:p14="http://schemas.microsoft.com/office/powerpoint/2010/main" val="58852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Just </a:t>
            </a:r>
            <a:r>
              <a:rPr lang="en-US" dirty="0" err="1"/>
              <a:t>vectorize</a:t>
            </a:r>
            <a:r>
              <a:rPr lang="en-US" dirty="0"/>
              <a:t> your code?</a:t>
            </a:r>
            <a:br>
              <a:rPr lang="en-US" dirty="0"/>
            </a:br>
            <a:r>
              <a:rPr lang="en-US" sz="3100" dirty="0"/>
              <a:t>= rely on mature </a:t>
            </a:r>
            <a:r>
              <a:rPr lang="en-US" sz="3100" dirty="0">
                <a:solidFill>
                  <a:srgbClr val="FF0000"/>
                </a:solidFill>
              </a:rPr>
              <a:t>external libraries,</a:t>
            </a:r>
            <a:br>
              <a:rPr lang="en-US" sz="3100" dirty="0"/>
            </a:br>
            <a:r>
              <a:rPr lang="en-US" sz="3100" dirty="0"/>
              <a:t>operating on </a:t>
            </a:r>
            <a:r>
              <a:rPr lang="en-US" sz="3100" dirty="0">
                <a:solidFill>
                  <a:srgbClr val="FF0000"/>
                </a:solidFill>
              </a:rPr>
              <a:t>large blocks of data,</a:t>
            </a:r>
            <a:br>
              <a:rPr lang="en-US" sz="3100" dirty="0">
                <a:solidFill>
                  <a:srgbClr val="FF0000"/>
                </a:solidFill>
              </a:rPr>
            </a:br>
            <a:r>
              <a:rPr lang="en-US" sz="3100" dirty="0"/>
              <a:t>for performance-critical code</a:t>
            </a:r>
            <a:br>
              <a:rPr lang="en-US" sz="3100" dirty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8668" y="3074611"/>
            <a:ext cx="60757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Good advice!  </a:t>
            </a:r>
            <a:r>
              <a:rPr lang="en-US" sz="3200" dirty="0"/>
              <a:t>But…</a:t>
            </a:r>
          </a:p>
          <a:p>
            <a:endParaRPr lang="en-US" sz="2400" dirty="0"/>
          </a:p>
          <a:p>
            <a:r>
              <a:rPr lang="en-US" sz="2400" dirty="0"/>
              <a:t>	• </a:t>
            </a:r>
            <a:r>
              <a:rPr lang="en-US" sz="2400" dirty="0">
                <a:solidFill>
                  <a:srgbClr val="0000FF"/>
                </a:solidFill>
              </a:rPr>
              <a:t>Someone</a:t>
            </a:r>
            <a:r>
              <a:rPr lang="en-US" sz="2400" dirty="0"/>
              <a:t> has to write those libraries.</a:t>
            </a:r>
          </a:p>
          <a:p>
            <a:endParaRPr lang="en-US" sz="2400" dirty="0"/>
          </a:p>
          <a:p>
            <a:r>
              <a:rPr lang="en-US" sz="2400" dirty="0"/>
              <a:t>	• Eventually that person will be </a:t>
            </a:r>
            <a:r>
              <a:rPr lang="en-US" sz="2400" dirty="0">
                <a:solidFill>
                  <a:srgbClr val="0000FF"/>
                </a:solidFill>
              </a:rPr>
              <a:t>you.</a:t>
            </a:r>
          </a:p>
          <a:p>
            <a:r>
              <a:rPr lang="en-US" sz="2400" dirty="0"/>
              <a:t>			— </a:t>
            </a:r>
            <a:r>
              <a:rPr lang="en-US" sz="2400" dirty="0">
                <a:solidFill>
                  <a:srgbClr val="FF0000"/>
                </a:solidFill>
              </a:rPr>
              <a:t>some problems </a:t>
            </a:r>
            <a:r>
              <a:rPr lang="en-US" sz="2400" dirty="0"/>
              <a:t>are impossible or</a:t>
            </a:r>
          </a:p>
          <a:p>
            <a:r>
              <a:rPr lang="en-US" sz="2400" dirty="0"/>
              <a:t>				just very awkward to </a:t>
            </a:r>
            <a:r>
              <a:rPr lang="en-US" sz="2400" dirty="0" err="1"/>
              <a:t>vectorize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55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everyone else is using</a:t>
            </a:r>
            <a:br>
              <a:rPr lang="en-US" dirty="0"/>
            </a:br>
            <a:r>
              <a:rPr lang="en-US" dirty="0" err="1"/>
              <a:t>Matlab</a:t>
            </a:r>
            <a:r>
              <a:rPr lang="en-US" dirty="0"/>
              <a:t>/Python/R/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530" y="2397732"/>
            <a:ext cx="71912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Julia is still a young, niche language.  That imposes real costs — lack of </a:t>
            </a:r>
            <a:r>
              <a:rPr lang="en-US" sz="3200" dirty="0">
                <a:solidFill>
                  <a:srgbClr val="0000FF"/>
                </a:solidFill>
              </a:rPr>
              <a:t>familiarity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rough</a:t>
            </a:r>
            <a:r>
              <a:rPr lang="en-US" sz="3200" dirty="0"/>
              <a:t> edges, continual language </a:t>
            </a:r>
            <a:r>
              <a:rPr lang="en-US" sz="3200" dirty="0">
                <a:solidFill>
                  <a:srgbClr val="0000FF"/>
                </a:solidFill>
              </a:rPr>
              <a:t>changes</a:t>
            </a:r>
            <a:r>
              <a:rPr lang="en-US" sz="3200" dirty="0"/>
              <a:t>.  </a:t>
            </a:r>
            <a:r>
              <a:rPr lang="en-US" sz="3200" dirty="0">
                <a:solidFill>
                  <a:srgbClr val="FF0000"/>
                </a:solidFill>
              </a:rPr>
              <a:t>These are real obstacles.</a:t>
            </a:r>
          </a:p>
          <a:p>
            <a:endParaRPr lang="en-US" sz="3200" dirty="0"/>
          </a:p>
          <a:p>
            <a:r>
              <a:rPr lang="en-US" sz="3200" dirty="0"/>
              <a:t>But it also gives you advantages that </a:t>
            </a:r>
            <a:r>
              <a:rPr lang="en-US" sz="3200" dirty="0" err="1"/>
              <a:t>Matlab</a:t>
            </a:r>
            <a:r>
              <a:rPr lang="en-US" sz="3200" dirty="0"/>
              <a:t>/Python users don’t have.</a:t>
            </a:r>
          </a:p>
        </p:txBody>
      </p:sp>
    </p:spTree>
    <p:extLst>
      <p:ext uri="{BB962C8B-B14F-4D97-AF65-F5344CB8AC3E}">
        <p14:creationId xmlns:p14="http://schemas.microsoft.com/office/powerpoint/2010/main" val="130965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37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But I lose access to all the libraries available for other languages?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530" y="3285103"/>
            <a:ext cx="7191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Very easy to </a:t>
            </a:r>
            <a:r>
              <a:rPr lang="en-US" sz="3200" dirty="0">
                <a:solidFill>
                  <a:srgbClr val="0000FF"/>
                </a:solidFill>
              </a:rPr>
              <a:t>call C/Fortran </a:t>
            </a:r>
            <a:r>
              <a:rPr lang="en-US" sz="3200" dirty="0"/>
              <a:t>libraries </a:t>
            </a:r>
            <a:r>
              <a:rPr lang="en-US" sz="3200" dirty="0">
                <a:solidFill>
                  <a:srgbClr val="FF0000"/>
                </a:solidFill>
              </a:rPr>
              <a:t>from Julia</a:t>
            </a:r>
            <a:r>
              <a:rPr lang="en-US" sz="3200" dirty="0"/>
              <a:t>, and </a:t>
            </a:r>
            <a:r>
              <a:rPr lang="en-US" sz="3200" dirty="0">
                <a:solidFill>
                  <a:srgbClr val="0000FF"/>
                </a:solidFill>
              </a:rPr>
              <a:t>also to call Python</a:t>
            </a:r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911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796"/>
            <a:ext cx="5818867" cy="3297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3258" y="6280874"/>
            <a:ext cx="144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</a:t>
            </a:r>
            <a:r>
              <a:rPr lang="en-US" dirty="0" err="1"/>
              <a:t>jupyter.org</a:t>
            </a:r>
            <a:r>
              <a:rPr lang="en-US" dirty="0"/>
              <a:t> ]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818867" y="3111796"/>
            <a:ext cx="3083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via </a:t>
            </a:r>
            <a:r>
              <a:rPr lang="en-US" sz="2400" i="1" dirty="0" err="1"/>
              <a:t>IPython</a:t>
            </a:r>
            <a:r>
              <a:rPr lang="en-US" sz="2400" i="1" dirty="0"/>
              <a:t>/</a:t>
            </a:r>
            <a:r>
              <a:rPr lang="en-US" sz="2400" i="1" dirty="0" err="1"/>
              <a:t>Jupyter</a:t>
            </a:r>
            <a:r>
              <a:rPr lang="en-US" sz="2400" i="1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Modern multimedia</a:t>
            </a:r>
          </a:p>
          <a:p>
            <a:r>
              <a:rPr lang="en-US" sz="2400" dirty="0"/>
              <a:t>interactive </a:t>
            </a:r>
            <a:r>
              <a:rPr lang="en-US" sz="2400" dirty="0">
                <a:solidFill>
                  <a:srgbClr val="0000FF"/>
                </a:solidFill>
              </a:rPr>
              <a:t>notebooks</a:t>
            </a:r>
          </a:p>
          <a:p>
            <a:r>
              <a:rPr lang="en-US" sz="2400" dirty="0"/>
              <a:t>mixing </a:t>
            </a:r>
            <a:r>
              <a:rPr lang="en-US" sz="2400" dirty="0">
                <a:solidFill>
                  <a:srgbClr val="0000FF"/>
                </a:solidFill>
              </a:rPr>
              <a:t>code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results</a:t>
            </a:r>
            <a:r>
              <a:rPr lang="en-US" sz="2400" dirty="0"/>
              <a:t>,</a:t>
            </a:r>
          </a:p>
          <a:p>
            <a:r>
              <a:rPr lang="en-US" sz="2400" dirty="0">
                <a:solidFill>
                  <a:srgbClr val="0000FF"/>
                </a:solidFill>
              </a:rPr>
              <a:t>graphics</a:t>
            </a:r>
            <a:r>
              <a:rPr lang="en-US" sz="2400" dirty="0"/>
              <a:t>, rich </a:t>
            </a:r>
            <a:r>
              <a:rPr lang="en-US" sz="2400" dirty="0">
                <a:solidFill>
                  <a:srgbClr val="0000FF"/>
                </a:solidFill>
              </a:rPr>
              <a:t>text</a:t>
            </a:r>
            <a:r>
              <a:rPr lang="en-US" sz="2400" dirty="0"/>
              <a:t>, equations, </a:t>
            </a:r>
            <a:r>
              <a:rPr lang="en-US" sz="2400" dirty="0">
                <a:solidFill>
                  <a:srgbClr val="0000FF"/>
                </a:solidFill>
              </a:rPr>
              <a:t>interaction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“</a:t>
            </a:r>
            <a:r>
              <a:rPr lang="en-US" sz="2400" dirty="0" err="1">
                <a:solidFill>
                  <a:srgbClr val="0000FF"/>
                </a:solidFill>
              </a:rPr>
              <a:t>IJulia</a:t>
            </a:r>
            <a:r>
              <a:rPr lang="en-US" sz="2400" dirty="0">
                <a:solidFill>
                  <a:srgbClr val="0000FF"/>
                </a:solidFill>
              </a:rPr>
              <a:t>”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879853"/>
          </a:xfrm>
        </p:spPr>
        <p:txBody>
          <a:bodyPr/>
          <a:lstStyle/>
          <a:p>
            <a:r>
              <a:rPr lang="en-US" dirty="0"/>
              <a:t>Julia leverages Python…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46388" y="2360295"/>
            <a:ext cx="85557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91362" y="1302031"/>
            <a:ext cx="7533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Directly call Python libraries </a:t>
            </a:r>
            <a:r>
              <a:rPr lang="en-US" sz="2400" dirty="0"/>
              <a:t>(</a:t>
            </a:r>
            <a:r>
              <a:rPr lang="en-US" sz="2400" dirty="0" err="1"/>
              <a:t>PyCall</a:t>
            </a:r>
            <a:r>
              <a:rPr lang="en-US" sz="2400" dirty="0"/>
              <a:t> package),</a:t>
            </a:r>
          </a:p>
          <a:p>
            <a:r>
              <a:rPr lang="en-US" sz="2400" dirty="0"/>
              <a:t>	e.g. to plot with </a:t>
            </a:r>
            <a:r>
              <a:rPr lang="en-US" sz="2400" dirty="0" err="1">
                <a:solidFill>
                  <a:srgbClr val="FF0000"/>
                </a:solidFill>
              </a:rPr>
              <a:t>Matplotlib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 err="1"/>
              <a:t>PyPlot</a:t>
            </a:r>
            <a:r>
              <a:rPr lang="en-US" sz="2400" dirty="0"/>
              <a:t> package), and also…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24" y="2240353"/>
            <a:ext cx="3145144" cy="13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948"/>
            <a:ext cx="8229600" cy="1143000"/>
          </a:xfrm>
        </p:spPr>
        <p:txBody>
          <a:bodyPr/>
          <a:lstStyle/>
          <a:p>
            <a:r>
              <a:rPr lang="en-US" sz="4000" dirty="0" err="1">
                <a:solidFill>
                  <a:srgbClr val="FF0000"/>
                </a:solidFill>
                <a:latin typeface="Courier"/>
                <a:cs typeface="Courier"/>
              </a:rPr>
              <a:t>goto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dirty="0"/>
              <a:t>live </a:t>
            </a:r>
            <a:r>
              <a:rPr lang="en-US" dirty="0" err="1">
                <a:solidFill>
                  <a:srgbClr val="FF0000"/>
                </a:solidFill>
              </a:rPr>
              <a:t>IJulia</a:t>
            </a:r>
            <a:r>
              <a:rPr lang="en-US" dirty="0">
                <a:solidFill>
                  <a:srgbClr val="FF0000"/>
                </a:solidFill>
              </a:rPr>
              <a:t> notebook</a:t>
            </a:r>
            <a:r>
              <a:rPr lang="en-US" dirty="0"/>
              <a:t> demo…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805" y="3735709"/>
            <a:ext cx="8964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Go to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juliabox.org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for install-free </a:t>
            </a:r>
            <a:r>
              <a:rPr lang="en-US" sz="2800" dirty="0" err="1"/>
              <a:t>IJulia</a:t>
            </a:r>
            <a:r>
              <a:rPr lang="en-US" sz="2800" dirty="0"/>
              <a:t> on the Amazon cloud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See also </a:t>
            </a:r>
            <a:r>
              <a:rPr lang="en-US" sz="2800" dirty="0" err="1">
                <a:solidFill>
                  <a:srgbClr val="FF0000"/>
                </a:solidFill>
              </a:rPr>
              <a:t>julialang.org</a:t>
            </a:r>
            <a:r>
              <a:rPr lang="en-US" sz="2800" dirty="0"/>
              <a:t> for more tutorial materials…</a:t>
            </a:r>
          </a:p>
        </p:txBody>
      </p:sp>
    </p:spTree>
    <p:extLst>
      <p:ext uri="{BB962C8B-B14F-4D97-AF65-F5344CB8AC3E}">
        <p14:creationId xmlns:p14="http://schemas.microsoft.com/office/powerpoint/2010/main" val="279300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306" y="3024722"/>
            <a:ext cx="8654639" cy="303781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language for </a:t>
            </a:r>
            <a:r>
              <a:rPr lang="en-US" dirty="0">
                <a:solidFill>
                  <a:srgbClr val="FF0000"/>
                </a:solidFill>
              </a:rPr>
              <a:t>teaching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scientific computing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1531"/>
            <a:ext cx="8187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most part, these are </a:t>
            </a:r>
            <a:r>
              <a:rPr lang="en-US" sz="2000" dirty="0">
                <a:solidFill>
                  <a:srgbClr val="0000FF"/>
                </a:solidFill>
              </a:rPr>
              <a:t>not hard-core programming courses</a:t>
            </a:r>
            <a:r>
              <a:rPr lang="en-US" sz="2000" dirty="0"/>
              <a:t>,</a:t>
            </a:r>
          </a:p>
          <a:p>
            <a:r>
              <a:rPr lang="en-US" sz="2000" dirty="0"/>
              <a:t>and we only need </a:t>
            </a:r>
            <a:r>
              <a:rPr lang="en-US" sz="2000" dirty="0">
                <a:solidFill>
                  <a:srgbClr val="0000FF"/>
                </a:solidFill>
              </a:rPr>
              <a:t>little “throw-away” scripts </a:t>
            </a:r>
            <a:r>
              <a:rPr lang="en-US" sz="2000" dirty="0"/>
              <a:t>and toy numerical experiments.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484" y="3181850"/>
            <a:ext cx="8248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Almost any </a:t>
            </a:r>
            <a:r>
              <a:rPr lang="en-US" sz="2800" dirty="0"/>
              <a:t>high-level, interactive </a:t>
            </a:r>
            <a:r>
              <a:rPr lang="en-US" sz="2800" dirty="0">
                <a:solidFill>
                  <a:srgbClr val="FF0000"/>
                </a:solidFill>
              </a:rPr>
              <a:t>(dynamic) language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FF0000"/>
                </a:solidFill>
              </a:rPr>
              <a:t>easy facilities </a:t>
            </a:r>
            <a:r>
              <a:rPr lang="en-US" sz="2800" dirty="0"/>
              <a:t>for </a:t>
            </a:r>
            <a:r>
              <a:rPr lang="en-US" sz="2800" dirty="0">
                <a:solidFill>
                  <a:srgbClr val="0000FF"/>
                </a:solidFill>
              </a:rPr>
              <a:t>linear algebra </a:t>
            </a:r>
            <a:r>
              <a:rPr lang="en-US" sz="2800" dirty="0"/>
              <a:t>(Ax=b, Ax=</a:t>
            </a:r>
            <a:r>
              <a:rPr lang="el-GR" sz="2800" dirty="0"/>
              <a:t>λ</a:t>
            </a:r>
            <a:r>
              <a:rPr lang="en-US" sz="2800" dirty="0"/>
              <a:t>x), </a:t>
            </a:r>
            <a:r>
              <a:rPr lang="en-US" sz="2800" dirty="0">
                <a:solidFill>
                  <a:srgbClr val="0000FF"/>
                </a:solidFill>
              </a:rPr>
              <a:t>plotting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mathematical</a:t>
            </a:r>
            <a:r>
              <a:rPr lang="en-US" sz="2800" dirty="0"/>
              <a:t> functions, and working with large </a:t>
            </a:r>
            <a:r>
              <a:rPr lang="en-US" sz="2800" dirty="0">
                <a:solidFill>
                  <a:srgbClr val="0000FF"/>
                </a:solidFill>
              </a:rPr>
              <a:t>arrays</a:t>
            </a:r>
            <a:r>
              <a:rPr lang="en-US" sz="2800" dirty="0"/>
              <a:t> of data would be fine.</a:t>
            </a:r>
          </a:p>
          <a:p>
            <a:endParaRPr lang="en-US" sz="2800" dirty="0"/>
          </a:p>
          <a:p>
            <a:pPr algn="ctr"/>
            <a:r>
              <a:rPr lang="en-US" sz="2800" i="1" dirty="0"/>
              <a:t>And there are lots of choices…</a:t>
            </a:r>
          </a:p>
        </p:txBody>
      </p:sp>
    </p:spTree>
    <p:extLst>
      <p:ext uri="{BB962C8B-B14F-4D97-AF65-F5344CB8AC3E}">
        <p14:creationId xmlns:p14="http://schemas.microsoft.com/office/powerpoint/2010/main" val="5246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26" y="868869"/>
            <a:ext cx="5862757" cy="5783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014"/>
            <a:ext cx="8229600" cy="790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Lots of choices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interactive math…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3314" y="6512184"/>
            <a:ext cx="205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image: Viral Shah ]</a:t>
            </a:r>
          </a:p>
        </p:txBody>
      </p:sp>
    </p:spTree>
    <p:extLst>
      <p:ext uri="{BB962C8B-B14F-4D97-AF65-F5344CB8AC3E}">
        <p14:creationId xmlns:p14="http://schemas.microsoft.com/office/powerpoint/2010/main" val="8712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1" y="274638"/>
            <a:ext cx="886175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Just pick the most popular?</a:t>
            </a:r>
            <a:br>
              <a:rPr lang="en-US" dirty="0"/>
            </a:br>
            <a:r>
              <a:rPr lang="en-US" i="1" dirty="0" err="1"/>
              <a:t>Matlab</a:t>
            </a:r>
            <a:r>
              <a:rPr lang="en-US" dirty="0"/>
              <a:t> or </a:t>
            </a:r>
            <a:r>
              <a:rPr lang="en-US" i="1" dirty="0"/>
              <a:t>Python</a:t>
            </a:r>
            <a:r>
              <a:rPr lang="en-US" dirty="0"/>
              <a:t> or </a:t>
            </a:r>
            <a:r>
              <a:rPr lang="en-US" i="1" dirty="0"/>
              <a:t>R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121" y="1808703"/>
            <a:ext cx="9116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We feel </a:t>
            </a:r>
            <a:r>
              <a:rPr lang="en-US" sz="4400" i="1" dirty="0">
                <a:solidFill>
                  <a:srgbClr val="0000FF"/>
                </a:solidFill>
              </a:rPr>
              <a:t>guilty pushing a language </a:t>
            </a:r>
            <a:r>
              <a:rPr lang="en-US" sz="4400" i="1" dirty="0"/>
              <a:t>on you that we</a:t>
            </a:r>
          </a:p>
          <a:p>
            <a:pPr algn="ctr"/>
            <a:r>
              <a:rPr lang="en-US" sz="4400" i="1" dirty="0">
                <a:solidFill>
                  <a:srgbClr val="0000FF"/>
                </a:solidFill>
              </a:rPr>
              <a:t>are starting </a:t>
            </a:r>
            <a:r>
              <a:rPr lang="en-US" sz="4400" i="1" dirty="0"/>
              <a:t>to </a:t>
            </a:r>
            <a:r>
              <a:rPr lang="en-US" sz="4400" i="1" dirty="0">
                <a:solidFill>
                  <a:srgbClr val="0000FF"/>
                </a:solidFill>
              </a:rPr>
              <a:t>abandon ourselves</a:t>
            </a:r>
            <a:r>
              <a:rPr lang="en-US" sz="4400" i="1" dirty="0"/>
              <a:t>.</a:t>
            </a:r>
          </a:p>
          <a:p>
            <a:pPr algn="ctr"/>
            <a:endParaRPr lang="en-US" sz="4400" i="1" dirty="0"/>
          </a:p>
          <a:p>
            <a:pPr algn="ctr"/>
            <a:r>
              <a:rPr lang="en-US" sz="4400" dirty="0"/>
              <a:t>Traditional HL computing languages</a:t>
            </a:r>
          </a:p>
          <a:p>
            <a:pPr algn="ctr"/>
            <a:r>
              <a:rPr lang="en-US" sz="4400" dirty="0">
                <a:solidFill>
                  <a:srgbClr val="FF0000"/>
                </a:solidFill>
              </a:rPr>
              <a:t>hit a performance wall </a:t>
            </a:r>
            <a:r>
              <a:rPr lang="en-US" sz="4400" dirty="0"/>
              <a:t>in “real” work</a:t>
            </a:r>
          </a:p>
          <a:p>
            <a:pPr algn="ctr"/>
            <a:r>
              <a:rPr lang="en-US" sz="4400" dirty="0"/>
              <a:t>… eventually force you to C, </a:t>
            </a:r>
            <a:r>
              <a:rPr lang="en-US" sz="4400" dirty="0" err="1"/>
              <a:t>Cython</a:t>
            </a:r>
            <a:r>
              <a:rPr lang="en-US" sz="4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4762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797044"/>
          </a:xfrm>
        </p:spPr>
        <p:txBody>
          <a:bodyPr/>
          <a:lstStyle/>
          <a:p>
            <a:r>
              <a:rPr lang="en-US" dirty="0"/>
              <a:t>A new programming language?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9" y="1697918"/>
            <a:ext cx="1285228" cy="1285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67" y="2505321"/>
            <a:ext cx="1320837" cy="1320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354" y="1283958"/>
            <a:ext cx="1233950" cy="12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45" y="1908269"/>
            <a:ext cx="1828916" cy="1219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427" y="1150987"/>
            <a:ext cx="3869471" cy="261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2990" y="3469266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4949" y="4045691"/>
            <a:ext cx="419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[begun 2009, “0.1” in 2013, ~40k commits,</a:t>
            </a:r>
          </a:p>
          <a:p>
            <a:pPr algn="ctr"/>
            <a:r>
              <a:rPr lang="en-US" dirty="0"/>
              <a:t>“0.6” release in June 2017,</a:t>
            </a:r>
          </a:p>
          <a:p>
            <a:pPr algn="ctr"/>
            <a:r>
              <a:rPr lang="en-US" dirty="0"/>
              <a:t>1.0 release in August 2018 ]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0445" y="1550076"/>
            <a:ext cx="147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Alan Edelman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489" y="1328586"/>
            <a:ext cx="145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Jeff </a:t>
            </a:r>
            <a:r>
              <a:rPr lang="en-US" dirty="0" err="1">
                <a:solidFill>
                  <a:srgbClr val="0000FF"/>
                </a:solidFill>
              </a:rPr>
              <a:t>Bezanson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1059" y="938002"/>
            <a:ext cx="112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Viral Shah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0251" y="3784447"/>
            <a:ext cx="16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Stefan </a:t>
            </a:r>
            <a:r>
              <a:rPr lang="en-US" dirty="0" err="1">
                <a:solidFill>
                  <a:srgbClr val="0000FF"/>
                </a:solidFill>
              </a:rPr>
              <a:t>Karpinski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50390" y="4230357"/>
            <a:ext cx="505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[ 30+ developers with 100+ commits,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	1000+ external packages, 4</a:t>
            </a:r>
            <a:r>
              <a:rPr lang="en-US" baseline="30000" dirty="0">
                <a:solidFill>
                  <a:srgbClr val="0000FF"/>
                </a:solidFill>
              </a:rPr>
              <a:t>th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JuliaCon</a:t>
            </a:r>
            <a:r>
              <a:rPr lang="en-US" dirty="0">
                <a:solidFill>
                  <a:srgbClr val="0000FF"/>
                </a:solidFill>
              </a:rPr>
              <a:t> in 2017 ]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2689" y="3136789"/>
            <a:ext cx="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MIT 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627" y="501562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 </a:t>
            </a:r>
            <a:r>
              <a:rPr lang="en-US" sz="2400" dirty="0">
                <a:solidFill>
                  <a:srgbClr val="FF0000"/>
                </a:solidFill>
              </a:rPr>
              <a:t>high-level and interactive </a:t>
            </a:r>
            <a:r>
              <a:rPr lang="en-US" sz="2400" dirty="0"/>
              <a:t>as </a:t>
            </a:r>
            <a:r>
              <a:rPr lang="en-US" sz="2400" dirty="0" err="1"/>
              <a:t>Matlab</a:t>
            </a:r>
            <a:r>
              <a:rPr lang="en-US" sz="2400" dirty="0"/>
              <a:t> or </a:t>
            </a:r>
            <a:r>
              <a:rPr lang="en-US" sz="2400" dirty="0" err="1"/>
              <a:t>Python+IPython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as </a:t>
            </a:r>
            <a:r>
              <a:rPr lang="en-US" sz="2400" dirty="0">
                <a:solidFill>
                  <a:srgbClr val="FF0000"/>
                </a:solidFill>
              </a:rPr>
              <a:t>general-purpose </a:t>
            </a:r>
            <a:r>
              <a:rPr lang="en-US" sz="2400" dirty="0"/>
              <a:t>as Python,</a:t>
            </a:r>
          </a:p>
          <a:p>
            <a:pPr algn="ctr"/>
            <a:r>
              <a:rPr lang="en-US" sz="2400" dirty="0"/>
              <a:t>as productive for </a:t>
            </a:r>
            <a:r>
              <a:rPr lang="en-US" sz="2400" dirty="0">
                <a:solidFill>
                  <a:srgbClr val="FF0000"/>
                </a:solidFill>
              </a:rPr>
              <a:t>technical</a:t>
            </a:r>
            <a:r>
              <a:rPr lang="en-US" sz="2400" dirty="0"/>
              <a:t> work as </a:t>
            </a:r>
            <a:r>
              <a:rPr lang="en-US" sz="2400" dirty="0" err="1"/>
              <a:t>Matlab</a:t>
            </a:r>
            <a:r>
              <a:rPr lang="en-US" sz="2400" dirty="0"/>
              <a:t> or </a:t>
            </a:r>
            <a:r>
              <a:rPr lang="en-US" sz="2400" dirty="0" err="1"/>
              <a:t>Python+SciPy</a:t>
            </a:r>
            <a:r>
              <a:rPr lang="en-US" sz="2400" dirty="0"/>
              <a:t>,</a:t>
            </a:r>
          </a:p>
          <a:p>
            <a:pPr algn="ctr"/>
            <a:r>
              <a:rPr lang="en-US" sz="2400" dirty="0"/>
              <a:t>but as </a:t>
            </a:r>
            <a:r>
              <a:rPr lang="en-US" sz="2400" b="1" dirty="0">
                <a:solidFill>
                  <a:srgbClr val="0000FF"/>
                </a:solidFill>
              </a:rPr>
              <a:t>fast as C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5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48"/>
            <a:ext cx="8539914" cy="778701"/>
          </a:xfrm>
        </p:spPr>
        <p:txBody>
          <a:bodyPr>
            <a:normAutofit/>
          </a:bodyPr>
          <a:lstStyle/>
          <a:p>
            <a:r>
              <a:rPr lang="en-US" sz="3600" dirty="0"/>
              <a:t>Performance on synthetic benchmarks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819"/>
            <a:ext cx="9048158" cy="5129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1825" y="746466"/>
            <a:ext cx="651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loops, recursion, etc., implemented in most straightforward style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5367" y="6370555"/>
            <a:ext cx="320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(normalized so that C speed = 1)</a:t>
            </a:r>
          </a:p>
        </p:txBody>
      </p:sp>
    </p:spTree>
    <p:extLst>
      <p:ext uri="{BB962C8B-B14F-4D97-AF65-F5344CB8AC3E}">
        <p14:creationId xmlns:p14="http://schemas.microsoft.com/office/powerpoint/2010/main" val="32428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98"/>
            <a:ext cx="8229600" cy="1143000"/>
          </a:xfrm>
        </p:spPr>
        <p:txBody>
          <a:bodyPr/>
          <a:lstStyle/>
          <a:p>
            <a:r>
              <a:rPr lang="en-US" dirty="0"/>
              <a:t>Special Functions in Julia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113" y="1134998"/>
            <a:ext cx="7609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functions s(x): </a:t>
            </a:r>
            <a:r>
              <a:rPr lang="en-US" dirty="0">
                <a:solidFill>
                  <a:srgbClr val="0000FF"/>
                </a:solidFill>
              </a:rPr>
              <a:t>classic case that cannot be </a:t>
            </a:r>
            <a:r>
              <a:rPr lang="en-US" dirty="0" err="1">
                <a:solidFill>
                  <a:srgbClr val="0000FF"/>
                </a:solidFill>
              </a:rPr>
              <a:t>vectorized</a:t>
            </a:r>
            <a:r>
              <a:rPr lang="en-US" dirty="0">
                <a:solidFill>
                  <a:srgbClr val="0000FF"/>
                </a:solidFill>
              </a:rPr>
              <a:t> well</a:t>
            </a:r>
          </a:p>
          <a:p>
            <a:r>
              <a:rPr lang="en-US" dirty="0"/>
              <a:t>					… switch between various polynomials depending on 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7273" y="2008766"/>
            <a:ext cx="9291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Many of Julia’s special functions come from the usual C/Fortran libraries,</a:t>
            </a:r>
          </a:p>
          <a:p>
            <a:pPr algn="ctr"/>
            <a:r>
              <a:rPr lang="en-US" sz="2400" dirty="0"/>
              <a:t>but </a:t>
            </a:r>
            <a:r>
              <a:rPr lang="en-US" sz="2400" dirty="0">
                <a:solidFill>
                  <a:srgbClr val="0000FF"/>
                </a:solidFill>
              </a:rPr>
              <a:t>some </a:t>
            </a:r>
            <a:r>
              <a:rPr lang="en-US" sz="2400" dirty="0"/>
              <a:t>are written in </a:t>
            </a:r>
            <a:r>
              <a:rPr lang="en-US" sz="2400" dirty="0">
                <a:solidFill>
                  <a:srgbClr val="0000FF"/>
                </a:solidFill>
              </a:rPr>
              <a:t>pure Julia </a:t>
            </a:r>
            <a:r>
              <a:rPr lang="en-US" sz="2400" dirty="0"/>
              <a:t>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886" y="3047954"/>
            <a:ext cx="8640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Pure Julia </a:t>
            </a:r>
            <a:r>
              <a:rPr lang="en-US" sz="2000" dirty="0" err="1">
                <a:solidFill>
                  <a:srgbClr val="0000FF"/>
                </a:solidFill>
              </a:rPr>
              <a:t>erfinv</a:t>
            </a:r>
            <a:r>
              <a:rPr lang="en-US" sz="2000" dirty="0">
                <a:solidFill>
                  <a:srgbClr val="0000FF"/>
                </a:solidFill>
              </a:rPr>
              <a:t>(x) </a:t>
            </a:r>
            <a:r>
              <a:rPr lang="en-US" sz="2000" dirty="0"/>
              <a:t>[ = </a:t>
            </a:r>
            <a:r>
              <a:rPr lang="en-US" sz="2000" dirty="0" err="1"/>
              <a:t>erf</a:t>
            </a:r>
            <a:r>
              <a:rPr lang="en-US" sz="2000" baseline="30000" dirty="0"/>
              <a:t>–1</a:t>
            </a:r>
            <a:r>
              <a:rPr lang="en-US" sz="2000" dirty="0"/>
              <a:t>(x)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	3–4× faster than </a:t>
            </a:r>
            <a:r>
              <a:rPr lang="en-US" sz="2000" dirty="0" err="1">
                <a:solidFill>
                  <a:srgbClr val="FF0000"/>
                </a:solidFill>
              </a:rPr>
              <a:t>Matlab’s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2–3× 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(Fortran </a:t>
            </a:r>
            <a:r>
              <a:rPr lang="en-US" sz="2000" dirty="0" err="1"/>
              <a:t>Cephes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41886" y="3852810"/>
            <a:ext cx="7983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Pure Julia </a:t>
            </a:r>
            <a:r>
              <a:rPr lang="en-US" sz="2000" dirty="0" err="1">
                <a:solidFill>
                  <a:srgbClr val="0000FF"/>
                </a:solidFill>
              </a:rPr>
              <a:t>polygamma</a:t>
            </a:r>
            <a:r>
              <a:rPr lang="en-US" sz="2000" dirty="0">
                <a:solidFill>
                  <a:srgbClr val="0000FF"/>
                </a:solidFill>
              </a:rPr>
              <a:t>(m, z) </a:t>
            </a:r>
            <a:r>
              <a:rPr lang="en-US" sz="2000" dirty="0"/>
              <a:t>[ = (m+1)</a:t>
            </a:r>
            <a:r>
              <a:rPr lang="en-US" sz="2000" baseline="30000" dirty="0" err="1"/>
              <a:t>th</a:t>
            </a:r>
            <a:r>
              <a:rPr lang="en-US" sz="2000" dirty="0"/>
              <a:t> derivative of the </a:t>
            </a:r>
            <a:r>
              <a:rPr lang="en-US" sz="2000" dirty="0" err="1"/>
              <a:t>ln</a:t>
            </a:r>
            <a:r>
              <a:rPr lang="en-US" sz="2000" dirty="0"/>
              <a:t> </a:t>
            </a:r>
            <a:r>
              <a:rPr lang="el-GR" sz="2000" dirty="0"/>
              <a:t>Γ</a:t>
            </a:r>
            <a:r>
              <a:rPr lang="en-US" sz="2000" dirty="0"/>
              <a:t> function ]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     ~ 2× faster than </a:t>
            </a:r>
            <a:r>
              <a:rPr lang="en-US" sz="2000" dirty="0" err="1">
                <a:solidFill>
                  <a:srgbClr val="FF0000"/>
                </a:solidFill>
              </a:rPr>
              <a:t>SciPy’s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(C/Fortran) for real </a:t>
            </a:r>
            <a:r>
              <a:rPr lang="en-US" sz="2000" i="1" dirty="0"/>
              <a:t>z</a:t>
            </a:r>
            <a:endParaRPr lang="en-US" sz="2000" dirty="0"/>
          </a:p>
          <a:p>
            <a:r>
              <a:rPr lang="en-US" sz="2000" dirty="0"/>
              <a:t>                        … and unlike </a:t>
            </a:r>
            <a:r>
              <a:rPr lang="en-US" sz="2000" dirty="0" err="1"/>
              <a:t>SciPy’s</a:t>
            </a:r>
            <a:r>
              <a:rPr lang="en-US" sz="2000" dirty="0"/>
              <a:t>, </a:t>
            </a:r>
            <a:r>
              <a:rPr lang="en-US" sz="2000" i="1" dirty="0"/>
              <a:t>same</a:t>
            </a:r>
            <a:r>
              <a:rPr lang="en-US" sz="2000" dirty="0"/>
              <a:t> </a:t>
            </a:r>
            <a:r>
              <a:rPr lang="en-US" sz="2000" i="1" dirty="0"/>
              <a:t>code</a:t>
            </a:r>
            <a:r>
              <a:rPr lang="en-US" sz="2000" dirty="0"/>
              <a:t> supports complex argument </a:t>
            </a:r>
            <a:r>
              <a:rPr lang="en-US" sz="2000" i="1" dirty="0"/>
              <a:t>z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6355" y="5012571"/>
            <a:ext cx="8862908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Julia code can actually be </a:t>
            </a:r>
            <a:r>
              <a:rPr lang="en-US" sz="2800" dirty="0">
                <a:solidFill>
                  <a:srgbClr val="0000FF"/>
                </a:solidFill>
              </a:rPr>
              <a:t>faster</a:t>
            </a:r>
            <a:r>
              <a:rPr lang="en-US" sz="2800" dirty="0"/>
              <a:t> than typical “optimized”</a:t>
            </a:r>
          </a:p>
          <a:p>
            <a:pPr algn="ctr"/>
            <a:r>
              <a:rPr lang="en-US" sz="2800" dirty="0"/>
              <a:t>C/Fortran code, by using </a:t>
            </a:r>
            <a:r>
              <a:rPr lang="en-US" sz="2800" dirty="0">
                <a:solidFill>
                  <a:srgbClr val="0000FF"/>
                </a:solidFill>
              </a:rPr>
              <a:t>techniques </a:t>
            </a:r>
            <a:r>
              <a:rPr lang="en-US" sz="2800" dirty="0"/>
              <a:t>[</a:t>
            </a:r>
            <a:r>
              <a:rPr lang="en-US" sz="2800" dirty="0" err="1"/>
              <a:t>metaprogramming</a:t>
            </a:r>
            <a:r>
              <a:rPr lang="en-US" sz="2800" dirty="0"/>
              <a:t>/</a:t>
            </a:r>
            <a:r>
              <a:rPr lang="en-US" sz="2800" dirty="0" err="1">
                <a:solidFill>
                  <a:srgbClr val="0000FF"/>
                </a:solidFill>
              </a:rPr>
              <a:t>codegen</a:t>
            </a:r>
            <a:r>
              <a:rPr lang="en-US" sz="2800" dirty="0">
                <a:solidFill>
                  <a:srgbClr val="0000FF"/>
                </a:solidFill>
              </a:rPr>
              <a:t> generation</a:t>
            </a:r>
            <a:r>
              <a:rPr lang="en-US" sz="2800" dirty="0"/>
              <a:t>] that are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hard in a low-level language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7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4"/>
            <a:ext cx="8229600" cy="91238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Pure-Julia FFT </a:t>
            </a:r>
            <a:r>
              <a:rPr lang="en-US" dirty="0"/>
              <a:t>performance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9" y="883372"/>
            <a:ext cx="7629014" cy="58951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94117" y="3138707"/>
            <a:ext cx="771521" cy="178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94117" y="4163723"/>
            <a:ext cx="3172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already comparable to FFTPACK</a:t>
            </a:r>
          </a:p>
          <a:p>
            <a:endParaRPr lang="en-US" dirty="0"/>
          </a:p>
          <a:p>
            <a:r>
              <a:rPr lang="en-US" dirty="0"/>
              <a:t>[ probably some tweaks to</a:t>
            </a:r>
          </a:p>
          <a:p>
            <a:r>
              <a:rPr lang="en-US" dirty="0"/>
              <a:t>   </a:t>
            </a:r>
            <a:r>
              <a:rPr lang="en-US" dirty="0" err="1"/>
              <a:t>inlining</a:t>
            </a:r>
            <a:r>
              <a:rPr lang="en-US" dirty="0"/>
              <a:t> will make it better ]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4117" y="5578190"/>
            <a:ext cx="31458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FFTW 1.0-like </a:t>
            </a:r>
            <a:r>
              <a:rPr lang="en-US" dirty="0"/>
              <a:t>code generation</a:t>
            </a:r>
          </a:p>
          <a:p>
            <a:r>
              <a:rPr lang="en-US" dirty="0"/>
              <a:t>       + recursion in </a:t>
            </a:r>
            <a:r>
              <a:rPr lang="en-US" dirty="0">
                <a:solidFill>
                  <a:srgbClr val="0000FF"/>
                </a:solidFill>
              </a:rPr>
              <a:t>Julia</a:t>
            </a:r>
          </a:p>
          <a:p>
            <a:r>
              <a:rPr lang="en-US" dirty="0"/>
              <a:t>~ </a:t>
            </a:r>
            <a:r>
              <a:rPr lang="en-US" dirty="0">
                <a:solidFill>
                  <a:srgbClr val="0000FF"/>
                </a:solidFill>
              </a:rPr>
              <a:t>1/3 lines of code </a:t>
            </a:r>
            <a:r>
              <a:rPr lang="en-US" dirty="0"/>
              <a:t>compared to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FFTPACK</a:t>
            </a:r>
            <a:r>
              <a:rPr lang="en-US" dirty="0"/>
              <a:t>, more functionality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7494" y="2041241"/>
            <a:ext cx="211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FFTW</a:t>
            </a:r>
            <a:r>
              <a:rPr lang="en-US" dirty="0"/>
              <a:t>, MKL: “unfair” factor of ~2 from manual SIMD)</a:t>
            </a:r>
          </a:p>
        </p:txBody>
      </p:sp>
      <p:sp>
        <p:nvSpPr>
          <p:cNvPr id="8" name="TextBox 7"/>
          <p:cNvSpPr txBox="1"/>
          <p:nvPr/>
        </p:nvSpPr>
        <p:spPr>
          <a:xfrm rot="20938105">
            <a:off x="2472040" y="4495627"/>
            <a:ext cx="59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Julia</a:t>
            </a:r>
          </a:p>
        </p:txBody>
      </p:sp>
      <p:sp>
        <p:nvSpPr>
          <p:cNvPr id="9" name="TextBox 8"/>
          <p:cNvSpPr txBox="1"/>
          <p:nvPr/>
        </p:nvSpPr>
        <p:spPr>
          <a:xfrm rot="19961585">
            <a:off x="1914447" y="4387872"/>
            <a:ext cx="731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FFTPACK</a:t>
            </a:r>
          </a:p>
        </p:txBody>
      </p:sp>
      <p:sp>
        <p:nvSpPr>
          <p:cNvPr id="10" name="TextBox 9"/>
          <p:cNvSpPr txBox="1"/>
          <p:nvPr/>
        </p:nvSpPr>
        <p:spPr>
          <a:xfrm rot="706136">
            <a:off x="4033610" y="4396668"/>
            <a:ext cx="119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FFTW w/o SIMD</a:t>
            </a:r>
          </a:p>
        </p:txBody>
      </p:sp>
    </p:spTree>
    <p:extLst>
      <p:ext uri="{BB962C8B-B14F-4D97-AF65-F5344CB8AC3E}">
        <p14:creationId xmlns:p14="http://schemas.microsoft.com/office/powerpoint/2010/main" val="87885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3"/>
            <a:ext cx="8229600" cy="67186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</a:t>
            </a:r>
            <a:r>
              <a:rPr lang="en-US" dirty="0" err="1"/>
              <a:t>Vandermonde</a:t>
            </a:r>
            <a:r>
              <a:rPr lang="en-US" dirty="0"/>
              <a:t> matrices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6" y="1099131"/>
            <a:ext cx="3238500" cy="1689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37466"/>
            <a:ext cx="395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</a:t>
            </a:r>
            <a:r>
              <a:rPr lang="en-US" sz="2400" dirty="0">
                <a:solidFill>
                  <a:srgbClr val="0000FF"/>
                </a:solidFill>
              </a:rPr>
              <a:t>x = [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l-GR" sz="2400" dirty="0">
                <a:solidFill>
                  <a:srgbClr val="0000FF"/>
                </a:solidFill>
              </a:rPr>
              <a:t>α</a:t>
            </a:r>
            <a:r>
              <a:rPr lang="en-US" sz="2400" baseline="-25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, …]</a:t>
            </a:r>
            <a:r>
              <a:rPr lang="en-US" sz="2400" dirty="0"/>
              <a:t>, generate: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6351" y="828321"/>
            <a:ext cx="40876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NumPy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numpy.vander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i="1" dirty="0"/>
              <a:t>[follow links]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hlinkClick r:id="rId3"/>
              </a:rPr>
              <a:t> Python code </a:t>
            </a:r>
            <a:r>
              <a:rPr lang="en-US" dirty="0"/>
              <a:t> …wraps </a:t>
            </a:r>
            <a:r>
              <a:rPr lang="en-US" dirty="0">
                <a:hlinkClick r:id="rId4"/>
              </a:rPr>
              <a:t>C code </a:t>
            </a:r>
            <a:endParaRPr lang="en-US" dirty="0"/>
          </a:p>
          <a:p>
            <a:r>
              <a:rPr lang="en-US" dirty="0"/>
              <a:t>         … wraps </a:t>
            </a:r>
            <a:r>
              <a:rPr lang="en-US" dirty="0">
                <a:hlinkClick r:id="rId5"/>
              </a:rPr>
              <a:t>generated C 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type-generic at high-level, but</a:t>
            </a:r>
          </a:p>
          <a:p>
            <a:r>
              <a:rPr lang="en-US" dirty="0"/>
              <a:t>low level limited to small set of types.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952" y="3835478"/>
            <a:ext cx="88408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Writing fast code </a:t>
            </a:r>
            <a:r>
              <a:rPr lang="en-US" sz="2400" dirty="0">
                <a:solidFill>
                  <a:srgbClr val="0000FF"/>
                </a:solidFill>
              </a:rPr>
              <a:t>“in” </a:t>
            </a:r>
            <a:r>
              <a:rPr lang="en-US" sz="2400" dirty="0"/>
              <a:t>Python or </a:t>
            </a:r>
            <a:r>
              <a:rPr lang="en-US" sz="2400" dirty="0" err="1"/>
              <a:t>Matlab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00FF"/>
                </a:solidFill>
              </a:rPr>
              <a:t>mining the standard library</a:t>
            </a:r>
          </a:p>
          <a:p>
            <a:r>
              <a:rPr lang="en-US" sz="2400" dirty="0"/>
              <a:t>for pre-written functions (implemented in C or Fortran).</a:t>
            </a:r>
          </a:p>
          <a:p>
            <a:endParaRPr lang="en-US" sz="2400" dirty="0"/>
          </a:p>
          <a:p>
            <a:r>
              <a:rPr lang="en-US" sz="2400" dirty="0"/>
              <a:t>If the problem doesn’t “</a:t>
            </a:r>
            <a:r>
              <a:rPr lang="en-US" sz="2400" dirty="0" err="1"/>
              <a:t>vectorize</a:t>
            </a:r>
            <a:r>
              <a:rPr lang="en-US" sz="2400" dirty="0"/>
              <a:t>” into built-in functions,</a:t>
            </a:r>
          </a:p>
          <a:p>
            <a:r>
              <a:rPr lang="en-US" sz="2400" dirty="0"/>
              <a:t>if you have to write your </a:t>
            </a:r>
            <a:r>
              <a:rPr lang="en-US" sz="2400" dirty="0">
                <a:solidFill>
                  <a:srgbClr val="0000FF"/>
                </a:solidFill>
              </a:rPr>
              <a:t>own inner loops </a:t>
            </a:r>
            <a:r>
              <a:rPr lang="en-US" sz="2400" dirty="0"/>
              <a:t>… </a:t>
            </a:r>
            <a:r>
              <a:rPr lang="en-US" sz="2400" dirty="0">
                <a:solidFill>
                  <a:srgbClr val="0000FF"/>
                </a:solidFill>
              </a:rPr>
              <a:t>sucks</a:t>
            </a:r>
            <a:r>
              <a:rPr lang="en-US" sz="2400" dirty="0"/>
              <a:t> for you.</a:t>
            </a:r>
          </a:p>
        </p:txBody>
      </p:sp>
    </p:spTree>
    <p:extLst>
      <p:ext uri="{BB962C8B-B14F-4D97-AF65-F5344CB8AC3E}">
        <p14:creationId xmlns:p14="http://schemas.microsoft.com/office/powerpoint/2010/main" val="148655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1036</Words>
  <Application>Microsoft Macintosh PowerPoint</Application>
  <PresentationFormat>On-screen Show (4:3)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</vt:lpstr>
      <vt:lpstr>Monaco</vt:lpstr>
      <vt:lpstr>Office Theme</vt:lpstr>
      <vt:lpstr>Introduction to Julia: Why are we doing this to you? (Fall 2018)</vt:lpstr>
      <vt:lpstr>What language for teaching scientific computing?</vt:lpstr>
      <vt:lpstr>Lots of choices for interactive math…</vt:lpstr>
      <vt:lpstr>Just pick the most popular? Matlab or Python or R?</vt:lpstr>
      <vt:lpstr>A new programming language?</vt:lpstr>
      <vt:lpstr>Performance on synthetic benchmarks</vt:lpstr>
      <vt:lpstr>Special Functions in Julia</vt:lpstr>
      <vt:lpstr>Pure-Julia FFT performance</vt:lpstr>
      <vt:lpstr>Generating Vandermonde matrices</vt:lpstr>
      <vt:lpstr>Generating Vandermonde matrices</vt:lpstr>
      <vt:lpstr>Generating Vandermonde matrices</vt:lpstr>
      <vt:lpstr>But I don’t “need” performance!</vt:lpstr>
      <vt:lpstr>Just vectorize your code? = rely on mature external libraries, operating on large blocks of data, for performance-critical code </vt:lpstr>
      <vt:lpstr>But everyone else is using Matlab/Python/R/…</vt:lpstr>
      <vt:lpstr>But I lose access to all the libraries available for other languages?</vt:lpstr>
      <vt:lpstr>Julia leverages Python…</vt:lpstr>
      <vt:lpstr>goto live IJulia notebook demo…</vt:lpstr>
    </vt:vector>
  </TitlesOfParts>
  <Company>Massachusetts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Julia (Fall 2015)</dc:title>
  <dc:creator>Steven G. Johnson</dc:creator>
  <cp:lastModifiedBy>Microsoft Office User</cp:lastModifiedBy>
  <cp:revision>33</cp:revision>
  <dcterms:created xsi:type="dcterms:W3CDTF">2015-09-14T14:01:42Z</dcterms:created>
  <dcterms:modified xsi:type="dcterms:W3CDTF">2018-12-06T19:12:23Z</dcterms:modified>
</cp:coreProperties>
</file>