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7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9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8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1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6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5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875C-FF6E-4A9F-B424-BBB498378A2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43D8-BE2C-4CA0-8446-B841595F3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Macro-Enabled_Worksheet1.xlsm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Macro-Enabled_Worksheet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8F21F-3BB0-BFA5-23F6-3E1DD41FEDCC}"/>
              </a:ext>
            </a:extLst>
          </p:cNvPr>
          <p:cNvSpPr txBox="1"/>
          <p:nvPr/>
        </p:nvSpPr>
        <p:spPr>
          <a:xfrm>
            <a:off x="2612835" y="2515595"/>
            <a:ext cx="4111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데이터자료 참조 </a:t>
            </a:r>
            <a:r>
              <a:rPr lang="en-US" altLang="ko-KR" sz="3000" dirty="0"/>
              <a:t>Report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0169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8D99D-00A2-74B7-40A0-29E41EF541F6}"/>
              </a:ext>
            </a:extLst>
          </p:cNvPr>
          <p:cNvSpPr txBox="1"/>
          <p:nvPr/>
        </p:nvSpPr>
        <p:spPr>
          <a:xfrm>
            <a:off x="274756" y="578003"/>
            <a:ext cx="32656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1. </a:t>
            </a:r>
            <a:r>
              <a:rPr lang="ko-KR" altLang="en-US" sz="1300" dirty="0">
                <a:latin typeface="+mj-ea"/>
                <a:ea typeface="+mj-ea"/>
              </a:rPr>
              <a:t>주제선정 </a:t>
            </a:r>
            <a:r>
              <a:rPr lang="en-US" altLang="ko-KR" sz="1300" dirty="0">
                <a:latin typeface="+mj-ea"/>
                <a:ea typeface="+mj-ea"/>
              </a:rPr>
              <a:t>:  </a:t>
            </a:r>
            <a:r>
              <a:rPr lang="ko-KR" altLang="en-US" sz="1300" dirty="0">
                <a:latin typeface="+mj-ea"/>
                <a:ea typeface="+mj-ea"/>
              </a:rPr>
              <a:t>범죄유형에 따른 범죄 특징</a:t>
            </a:r>
            <a:endParaRPr lang="en-US" altLang="ko-KR" sz="13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515F0-3294-9D47-5723-2CC53737CB69}"/>
              </a:ext>
            </a:extLst>
          </p:cNvPr>
          <p:cNvSpPr txBox="1"/>
          <p:nvPr/>
        </p:nvSpPr>
        <p:spPr>
          <a:xfrm>
            <a:off x="274755" y="2039077"/>
            <a:ext cx="319991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▶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범죄 유형 선정</a:t>
            </a: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+mj-ea"/>
                <a:ea typeface="+mj-ea"/>
              </a:rPr>
              <a:t>살인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성폭력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마약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ko-KR" altLang="en-US" sz="1300" dirty="0">
                <a:latin typeface="+mj-ea"/>
                <a:ea typeface="+mj-ea"/>
              </a:rPr>
              <a:t>대마</a:t>
            </a:r>
            <a:r>
              <a:rPr lang="en-US" altLang="ko-KR" sz="1300" dirty="0">
                <a:latin typeface="+mj-ea"/>
                <a:ea typeface="+mj-ea"/>
              </a:rPr>
              <a:t>+</a:t>
            </a:r>
            <a:r>
              <a:rPr lang="ko-KR" altLang="en-US" sz="1300" dirty="0">
                <a:latin typeface="+mj-ea"/>
                <a:ea typeface="+mj-ea"/>
              </a:rPr>
              <a:t>마약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ko-KR" altLang="en-US" sz="1300" dirty="0">
                <a:latin typeface="+mj-ea"/>
                <a:ea typeface="+mj-ea"/>
              </a:rPr>
              <a:t>▶범죄 특징 선정</a:t>
            </a: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+mj-ea"/>
                <a:ea typeface="+mj-ea"/>
              </a:rPr>
              <a:t>직업</a:t>
            </a:r>
            <a:r>
              <a:rPr lang="en-US" altLang="ko-KR" sz="1300" dirty="0">
                <a:latin typeface="+mj-ea"/>
                <a:ea typeface="+mj-ea"/>
              </a:rPr>
              <a:t> : </a:t>
            </a:r>
            <a:r>
              <a:rPr lang="ko-KR" altLang="en-US" sz="1300" dirty="0">
                <a:latin typeface="+mj-ea"/>
                <a:ea typeface="+mj-ea"/>
              </a:rPr>
              <a:t>데이터 자료에 따른 전체 직업</a:t>
            </a: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>
                <a:latin typeface="+mj-ea"/>
                <a:ea typeface="+mj-ea"/>
              </a:rPr>
              <a:t>범죄자의 교육정도</a:t>
            </a: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err="1">
                <a:latin typeface="+mj-ea"/>
                <a:ea typeface="+mj-ea"/>
              </a:rPr>
              <a:t>요일별</a:t>
            </a:r>
            <a:r>
              <a:rPr lang="ko-KR" altLang="en-US" sz="1300" dirty="0">
                <a:latin typeface="+mj-ea"/>
                <a:ea typeface="+mj-ea"/>
              </a:rPr>
              <a:t> 범죄 발생 수</a:t>
            </a:r>
            <a:endParaRPr lang="en-US" altLang="ko-KR" sz="13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A32FE-8E99-E510-230A-0EE4F807DC10}"/>
              </a:ext>
            </a:extLst>
          </p:cNvPr>
          <p:cNvSpPr txBox="1"/>
          <p:nvPr/>
        </p:nvSpPr>
        <p:spPr>
          <a:xfrm>
            <a:off x="274755" y="3878658"/>
            <a:ext cx="7078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</a:rPr>
              <a:t>2. </a:t>
            </a:r>
            <a:r>
              <a:rPr lang="ko-KR" altLang="en-US" sz="1300" dirty="0">
                <a:latin typeface="+mj-ea"/>
                <a:ea typeface="+mj-ea"/>
              </a:rPr>
              <a:t>정보 확인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범죄 유형</a:t>
            </a:r>
            <a:r>
              <a:rPr lang="en-US" altLang="ko-KR" sz="1300" dirty="0">
                <a:latin typeface="+mj-ea"/>
                <a:ea typeface="+mj-ea"/>
              </a:rPr>
              <a:t>:</a:t>
            </a:r>
            <a:r>
              <a:rPr lang="ko-KR" altLang="en-US" sz="1300" dirty="0">
                <a:latin typeface="+mj-ea"/>
                <a:ea typeface="+mj-ea"/>
              </a:rPr>
              <a:t> 성폭력</a:t>
            </a:r>
            <a:r>
              <a:rPr lang="en-US" altLang="ko-KR" sz="1300" dirty="0">
                <a:latin typeface="+mj-ea"/>
                <a:ea typeface="+mj-ea"/>
              </a:rPr>
              <a:t>&gt;</a:t>
            </a:r>
            <a:r>
              <a:rPr lang="ko-KR" altLang="en-US" sz="1300" dirty="0">
                <a:latin typeface="+mj-ea"/>
                <a:ea typeface="+mj-ea"/>
              </a:rPr>
              <a:t>마약</a:t>
            </a:r>
            <a:r>
              <a:rPr lang="en-US" altLang="ko-KR" sz="1300" dirty="0">
                <a:latin typeface="+mj-ea"/>
                <a:ea typeface="+mj-ea"/>
              </a:rPr>
              <a:t>&gt;</a:t>
            </a:r>
            <a:r>
              <a:rPr lang="ko-KR" altLang="en-US" sz="1300" dirty="0">
                <a:latin typeface="+mj-ea"/>
                <a:ea typeface="+mj-ea"/>
              </a:rPr>
              <a:t>살인  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ko-KR" altLang="en-US" sz="1300" dirty="0">
                <a:latin typeface="+mj-ea"/>
                <a:ea typeface="+mj-ea"/>
              </a:rPr>
              <a:t>의외로 성폭력이 가장 많았다</a:t>
            </a:r>
            <a:r>
              <a:rPr lang="en-US" altLang="ko-KR" sz="1300" dirty="0">
                <a:latin typeface="+mj-ea"/>
                <a:ea typeface="+mj-ea"/>
              </a:rPr>
              <a:t>.)</a:t>
            </a:r>
          </a:p>
          <a:p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범죄자의 직업</a:t>
            </a:r>
            <a:r>
              <a:rPr lang="en-US" altLang="ko-KR" sz="1300" dirty="0">
                <a:latin typeface="+mj-ea"/>
                <a:ea typeface="+mj-ea"/>
              </a:rPr>
              <a:t>:</a:t>
            </a:r>
            <a:r>
              <a:rPr lang="ko-KR" altLang="en-US" sz="1300" dirty="0">
                <a:latin typeface="+mj-ea"/>
                <a:ea typeface="+mj-ea"/>
              </a:rPr>
              <a:t> 무직자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일반 회사원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학생 순으로 많았다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범죄자의 교육정도</a:t>
            </a:r>
            <a:r>
              <a:rPr lang="en-US" altLang="ko-KR" sz="1300" dirty="0">
                <a:latin typeface="+mj-ea"/>
                <a:ea typeface="+mj-ea"/>
              </a:rPr>
              <a:t>: </a:t>
            </a:r>
            <a:r>
              <a:rPr lang="ko-KR" altLang="en-US" sz="1300" dirty="0">
                <a:latin typeface="+mj-ea"/>
                <a:ea typeface="+mj-ea"/>
              </a:rPr>
              <a:t>고졸</a:t>
            </a:r>
            <a:r>
              <a:rPr lang="en-US" altLang="ko-KR" sz="1300" dirty="0">
                <a:latin typeface="+mj-ea"/>
                <a:ea typeface="+mj-ea"/>
              </a:rPr>
              <a:t>&gt;</a:t>
            </a:r>
            <a:r>
              <a:rPr lang="ko-KR" altLang="en-US" sz="1300" dirty="0">
                <a:latin typeface="+mj-ea"/>
                <a:ea typeface="+mj-ea"/>
              </a:rPr>
              <a:t>대졸</a:t>
            </a:r>
            <a:r>
              <a:rPr lang="en-US" altLang="ko-KR" sz="1300" dirty="0">
                <a:latin typeface="+mj-ea"/>
                <a:ea typeface="+mj-ea"/>
              </a:rPr>
              <a:t>&gt;</a:t>
            </a:r>
            <a:r>
              <a:rPr lang="ko-KR" altLang="en-US" sz="1300" dirty="0">
                <a:latin typeface="+mj-ea"/>
                <a:ea typeface="+mj-ea"/>
              </a:rPr>
              <a:t>전문대졸</a:t>
            </a:r>
            <a:r>
              <a:rPr lang="en-US" altLang="ko-KR" sz="1300" dirty="0">
                <a:latin typeface="+mj-ea"/>
                <a:ea typeface="+mj-ea"/>
              </a:rPr>
              <a:t>,</a:t>
            </a:r>
            <a:r>
              <a:rPr lang="ko-KR" altLang="en-US" sz="1300" dirty="0">
                <a:latin typeface="+mj-ea"/>
                <a:ea typeface="+mj-ea"/>
              </a:rPr>
              <a:t>대학</a:t>
            </a:r>
            <a:r>
              <a:rPr lang="en-US" altLang="ko-KR" sz="1300" dirty="0">
                <a:latin typeface="+mj-ea"/>
                <a:ea typeface="+mj-ea"/>
              </a:rPr>
              <a:t>-</a:t>
            </a:r>
            <a:r>
              <a:rPr lang="ko-KR" altLang="en-US" sz="1300" dirty="0">
                <a:latin typeface="+mj-ea"/>
                <a:ea typeface="+mj-ea"/>
              </a:rPr>
              <a:t>재학 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ko-KR" altLang="en-US" sz="1300" dirty="0">
                <a:latin typeface="+mj-ea"/>
                <a:ea typeface="+mj-ea"/>
              </a:rPr>
              <a:t>명확하지 않은 미상은 제외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범죄 요일</a:t>
            </a:r>
            <a:r>
              <a:rPr lang="en-US" altLang="ko-KR" sz="1300" dirty="0">
                <a:latin typeface="+mj-ea"/>
                <a:ea typeface="+mj-ea"/>
              </a:rPr>
              <a:t>: </a:t>
            </a:r>
            <a:r>
              <a:rPr lang="ko-KR" altLang="en-US" sz="1300" dirty="0">
                <a:latin typeface="+mj-ea"/>
                <a:ea typeface="+mj-ea"/>
              </a:rPr>
              <a:t>금요일</a:t>
            </a:r>
            <a:r>
              <a:rPr lang="en-US" altLang="ko-KR" sz="1300" dirty="0">
                <a:latin typeface="+mj-ea"/>
                <a:ea typeface="+mj-ea"/>
              </a:rPr>
              <a:t>&gt;</a:t>
            </a:r>
            <a:r>
              <a:rPr lang="ko-KR" altLang="en-US" sz="1300" dirty="0">
                <a:latin typeface="+mj-ea"/>
                <a:ea typeface="+mj-ea"/>
              </a:rPr>
              <a:t>토요일</a:t>
            </a:r>
            <a:r>
              <a:rPr lang="en-US" altLang="ko-KR" sz="1300" dirty="0">
                <a:latin typeface="+mj-ea"/>
                <a:ea typeface="+mj-ea"/>
              </a:rPr>
              <a:t>&gt;</a:t>
            </a:r>
            <a:r>
              <a:rPr lang="ko-KR" altLang="en-US" sz="1300" dirty="0">
                <a:latin typeface="+mj-ea"/>
                <a:ea typeface="+mj-ea"/>
              </a:rPr>
              <a:t>일요일 </a:t>
            </a:r>
            <a:r>
              <a:rPr lang="en-US" altLang="ko-KR" sz="1300" dirty="0">
                <a:latin typeface="+mj-ea"/>
                <a:ea typeface="+mj-ea"/>
              </a:rPr>
              <a:t>(</a:t>
            </a:r>
            <a:r>
              <a:rPr lang="ko-KR" altLang="en-US" sz="1300" dirty="0">
                <a:latin typeface="+mj-ea"/>
                <a:ea typeface="+mj-ea"/>
              </a:rPr>
              <a:t>아래 비율 참고</a:t>
            </a:r>
            <a:r>
              <a:rPr lang="en-US" altLang="ko-KR" sz="1300" dirty="0">
                <a:latin typeface="+mj-ea"/>
                <a:ea typeface="+mj-ea"/>
              </a:rPr>
              <a:t>/</a:t>
            </a:r>
            <a:r>
              <a:rPr lang="ko-KR" altLang="en-US" sz="1300" dirty="0">
                <a:latin typeface="+mj-ea"/>
                <a:ea typeface="+mj-ea"/>
              </a:rPr>
              <a:t>★거의 비슷한 비율로 범죄발생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</a:p>
          <a:p>
            <a:endParaRPr lang="en-US" altLang="ko-KR" sz="1300" dirty="0">
              <a:latin typeface="+mj-ea"/>
              <a:ea typeface="+mj-ea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ED159C4-58BB-2779-8109-DB005071D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44433"/>
              </p:ext>
            </p:extLst>
          </p:nvPr>
        </p:nvGraphicFramePr>
        <p:xfrm>
          <a:off x="532882" y="5067650"/>
          <a:ext cx="5883576" cy="59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447">
                  <a:extLst>
                    <a:ext uri="{9D8B030D-6E8A-4147-A177-3AD203B41FA5}">
                      <a16:colId xmlns:a16="http://schemas.microsoft.com/office/drawing/2014/main" val="1366634468"/>
                    </a:ext>
                  </a:extLst>
                </a:gridCol>
                <a:gridCol w="735447">
                  <a:extLst>
                    <a:ext uri="{9D8B030D-6E8A-4147-A177-3AD203B41FA5}">
                      <a16:colId xmlns:a16="http://schemas.microsoft.com/office/drawing/2014/main" val="1474556924"/>
                    </a:ext>
                  </a:extLst>
                </a:gridCol>
                <a:gridCol w="735447">
                  <a:extLst>
                    <a:ext uri="{9D8B030D-6E8A-4147-A177-3AD203B41FA5}">
                      <a16:colId xmlns:a16="http://schemas.microsoft.com/office/drawing/2014/main" val="970334870"/>
                    </a:ext>
                  </a:extLst>
                </a:gridCol>
                <a:gridCol w="735447">
                  <a:extLst>
                    <a:ext uri="{9D8B030D-6E8A-4147-A177-3AD203B41FA5}">
                      <a16:colId xmlns:a16="http://schemas.microsoft.com/office/drawing/2014/main" val="1431374077"/>
                    </a:ext>
                  </a:extLst>
                </a:gridCol>
                <a:gridCol w="735447">
                  <a:extLst>
                    <a:ext uri="{9D8B030D-6E8A-4147-A177-3AD203B41FA5}">
                      <a16:colId xmlns:a16="http://schemas.microsoft.com/office/drawing/2014/main" val="1122613920"/>
                    </a:ext>
                  </a:extLst>
                </a:gridCol>
                <a:gridCol w="735447">
                  <a:extLst>
                    <a:ext uri="{9D8B030D-6E8A-4147-A177-3AD203B41FA5}">
                      <a16:colId xmlns:a16="http://schemas.microsoft.com/office/drawing/2014/main" val="560014024"/>
                    </a:ext>
                  </a:extLst>
                </a:gridCol>
                <a:gridCol w="735447">
                  <a:extLst>
                    <a:ext uri="{9D8B030D-6E8A-4147-A177-3AD203B41FA5}">
                      <a16:colId xmlns:a16="http://schemas.microsoft.com/office/drawing/2014/main" val="3408040320"/>
                    </a:ext>
                  </a:extLst>
                </a:gridCol>
                <a:gridCol w="735447">
                  <a:extLst>
                    <a:ext uri="{9D8B030D-6E8A-4147-A177-3AD203B41FA5}">
                      <a16:colId xmlns:a16="http://schemas.microsoft.com/office/drawing/2014/main" val="1917747283"/>
                    </a:ext>
                  </a:extLst>
                </a:gridCol>
              </a:tblGrid>
              <a:tr h="299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73486"/>
                  </a:ext>
                </a:extLst>
              </a:tr>
              <a:tr h="299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14.3%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13.8%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14.5%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14.1%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13.4%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14.9%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15.1%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32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77B111-9353-661F-FD62-D43438BDDC11}"/>
              </a:ext>
            </a:extLst>
          </p:cNvPr>
          <p:cNvSpPr txBox="1"/>
          <p:nvPr/>
        </p:nvSpPr>
        <p:spPr>
          <a:xfrm>
            <a:off x="274755" y="947335"/>
            <a:ext cx="65309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+mj-ea"/>
                <a:ea typeface="+mj-ea"/>
              </a:rPr>
              <a:t>▷ 주제 선정 계기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</a:t>
            </a:r>
            <a:r>
              <a:rPr lang="ko-KR" altLang="en-US" sz="1300" dirty="0">
                <a:latin typeface="+mj-ea"/>
                <a:ea typeface="+mj-ea"/>
              </a:rPr>
              <a:t>사회의 이슈인 각종 범죄 및 범죄자의 특징을 알아보고 싶었다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</a:t>
            </a:r>
            <a:r>
              <a:rPr lang="ko-KR" altLang="en-US" sz="1300" dirty="0">
                <a:latin typeface="+mj-ea"/>
                <a:ea typeface="+mj-ea"/>
              </a:rPr>
              <a:t>자료를 조사하던 중 생각보다 많은 범죄유형과 범죄특징이 있어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몇가지만 선정함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ko-KR" altLang="en-US" sz="1300" dirty="0">
                <a:latin typeface="+mj-ea"/>
                <a:ea typeface="+mj-ea"/>
              </a:rPr>
              <a:t>▷ 자료 조사 경로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  </a:t>
            </a:r>
            <a:r>
              <a:rPr lang="ko-KR" altLang="en-US" sz="1300" dirty="0">
                <a:latin typeface="+mj-ea"/>
                <a:ea typeface="+mj-ea"/>
              </a:rPr>
              <a:t>공공데이터 포털 활용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웹사이트 파이썬 모듈 검색</a:t>
            </a:r>
            <a:endParaRPr lang="en-US" altLang="ko-KR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07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4805F-7172-FBE6-436A-93525EC92588}"/>
              </a:ext>
            </a:extLst>
          </p:cNvPr>
          <p:cNvSpPr txBox="1"/>
          <p:nvPr/>
        </p:nvSpPr>
        <p:spPr>
          <a:xfrm>
            <a:off x="309693" y="41024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그래프 유형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6A100-89C5-1648-9BE8-4AFCFD78D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" t="32360" r="2222" b="17683"/>
          <a:stretch/>
        </p:blipFill>
        <p:spPr>
          <a:xfrm>
            <a:off x="309692" y="813262"/>
            <a:ext cx="9208777" cy="2044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340277-9BC0-93DA-B2A7-304C05276A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r="4114"/>
          <a:stretch/>
        </p:blipFill>
        <p:spPr>
          <a:xfrm>
            <a:off x="5071342" y="3004061"/>
            <a:ext cx="4447127" cy="3601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E08FE3-C193-22B5-884E-74450E11CE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 r="3961"/>
          <a:stretch/>
        </p:blipFill>
        <p:spPr>
          <a:xfrm>
            <a:off x="309691" y="3004061"/>
            <a:ext cx="4524967" cy="3601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53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4805F-7172-FBE6-436A-93525EC92588}"/>
              </a:ext>
            </a:extLst>
          </p:cNvPr>
          <p:cNvSpPr txBox="1"/>
          <p:nvPr/>
        </p:nvSpPr>
        <p:spPr>
          <a:xfrm>
            <a:off x="378961" y="39144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첨부 </a:t>
            </a:r>
            <a:r>
              <a:rPr lang="en-US" altLang="ko-KR" dirty="0">
                <a:latin typeface="+mj-ea"/>
                <a:ea typeface="+mj-ea"/>
              </a:rPr>
              <a:t>1] </a:t>
            </a:r>
            <a:r>
              <a:rPr lang="ko-KR" altLang="en-US" dirty="0">
                <a:latin typeface="+mj-ea"/>
                <a:ea typeface="+mj-ea"/>
              </a:rPr>
              <a:t>데이터 파일</a:t>
            </a:r>
            <a:endParaRPr lang="en-US" altLang="ko-KR" dirty="0">
              <a:latin typeface="+mj-ea"/>
              <a:ea typeface="+mj-ea"/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74C72B4-D8B6-0389-FC36-767E41212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13537"/>
              </p:ext>
            </p:extLst>
          </p:nvPr>
        </p:nvGraphicFramePr>
        <p:xfrm>
          <a:off x="378961" y="960704"/>
          <a:ext cx="914400" cy="72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961" y="960704"/>
                        <a:ext cx="914400" cy="72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30B7C5A-084A-69B6-8370-0AF095A54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4182"/>
              </p:ext>
            </p:extLst>
          </p:nvPr>
        </p:nvGraphicFramePr>
        <p:xfrm>
          <a:off x="1379555" y="960704"/>
          <a:ext cx="914400" cy="72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71525" progId="Excel.SheetMacroEnabled.12">
                  <p:embed/>
                </p:oleObj>
              </mc:Choice>
              <mc:Fallback>
                <p:oleObj name="Macro-Enabled Worksheet" showAsIcon="1" r:id="rId4" imgW="914400" imgH="771525" progId="Excel.SheetMacroEnabled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BA46B472-2730-1B9F-4BD2-F7B5B10AF5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9555" y="960704"/>
                        <a:ext cx="914400" cy="72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1097E62-0B6C-702E-8E69-5014910FC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86901"/>
              </p:ext>
            </p:extLst>
          </p:nvPr>
        </p:nvGraphicFramePr>
        <p:xfrm>
          <a:off x="2380149" y="960704"/>
          <a:ext cx="914400" cy="72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6" imgW="914400" imgH="771525" progId="Excel.SheetMacroEnabled.12">
                  <p:embed/>
                </p:oleObj>
              </mc:Choice>
              <mc:Fallback>
                <p:oleObj name="Macro-Enabled Worksheet" showAsIcon="1" r:id="rId6" imgW="914400" imgH="77152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0149" y="960704"/>
                        <a:ext cx="914400" cy="72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09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188</TotalTime>
  <Words>186</Words>
  <Application>Microsoft Office PowerPoint</Application>
  <PresentationFormat>A4 용지(210x297mm)</PresentationFormat>
  <Paragraphs>37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Worksheet</vt:lpstr>
      <vt:lpstr>Macro-Enabled Worksheet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a13</dc:creator>
  <cp:lastModifiedBy>a13</cp:lastModifiedBy>
  <cp:revision>5</cp:revision>
  <dcterms:created xsi:type="dcterms:W3CDTF">2023-02-15T06:37:32Z</dcterms:created>
  <dcterms:modified xsi:type="dcterms:W3CDTF">2023-02-16T03:54:58Z</dcterms:modified>
</cp:coreProperties>
</file>