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7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1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8F21F-3BB0-BFA5-23F6-3E1DD41FEDCC}"/>
              </a:ext>
            </a:extLst>
          </p:cNvPr>
          <p:cNvSpPr txBox="1"/>
          <p:nvPr/>
        </p:nvSpPr>
        <p:spPr>
          <a:xfrm>
            <a:off x="2804424" y="4630188"/>
            <a:ext cx="4111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데이터자료 참조 </a:t>
            </a:r>
            <a:r>
              <a:rPr lang="en-US" altLang="ko-KR" sz="3000" dirty="0"/>
              <a:t>Report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7B303-B2C8-4D6B-8063-B626CC52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4" y="2744968"/>
            <a:ext cx="4062219" cy="10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8D99D-00A2-74B7-40A0-29E41EF541F6}"/>
              </a:ext>
            </a:extLst>
          </p:cNvPr>
          <p:cNvSpPr txBox="1"/>
          <p:nvPr/>
        </p:nvSpPr>
        <p:spPr>
          <a:xfrm>
            <a:off x="431510" y="569876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범죄 예방 예산 분배 제안서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515F0-3294-9D47-5723-2CC53737CB69}"/>
              </a:ext>
            </a:extLst>
          </p:cNvPr>
          <p:cNvSpPr txBox="1"/>
          <p:nvPr/>
        </p:nvSpPr>
        <p:spPr>
          <a:xfrm>
            <a:off x="431510" y="993502"/>
            <a:ext cx="27366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▶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범죄 유형 선정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살인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성폭력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대마</a:t>
            </a:r>
            <a:r>
              <a:rPr lang="en-US" altLang="ko-KR" sz="1300" dirty="0">
                <a:latin typeface="+mj-ea"/>
                <a:ea typeface="+mj-ea"/>
              </a:rPr>
              <a:t>+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▶ 범죄자 프로파일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학력별 </a:t>
            </a:r>
            <a:r>
              <a:rPr lang="ko-KR" altLang="en-US" sz="1300" dirty="0" err="1">
                <a:latin typeface="+mj-ea"/>
                <a:ea typeface="+mj-ea"/>
              </a:rPr>
              <a:t>범죄율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직종별 </a:t>
            </a:r>
            <a:r>
              <a:rPr lang="ko-KR" altLang="en-US" sz="1300" dirty="0" err="1">
                <a:latin typeface="+mj-ea"/>
                <a:ea typeface="+mj-ea"/>
              </a:rPr>
              <a:t>범죄율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▶ 범죄에 따른 재범률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-    </a:t>
            </a:r>
            <a:r>
              <a:rPr lang="ko-KR" altLang="en-US" sz="1300" dirty="0">
                <a:latin typeface="+mj-ea"/>
                <a:ea typeface="+mj-ea"/>
              </a:rPr>
              <a:t>살인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성폭력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대마</a:t>
            </a:r>
            <a:r>
              <a:rPr lang="en-US" altLang="ko-KR" sz="1300" dirty="0">
                <a:latin typeface="+mj-ea"/>
                <a:ea typeface="+mj-ea"/>
              </a:rPr>
              <a:t>+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▶ 범죄 예방 예산 분배 제안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7B111-9353-661F-FD62-D43438BDDC11}"/>
              </a:ext>
            </a:extLst>
          </p:cNvPr>
          <p:cNvSpPr txBox="1"/>
          <p:nvPr/>
        </p:nvSpPr>
        <p:spPr>
          <a:xfrm>
            <a:off x="431510" y="3559804"/>
            <a:ext cx="41488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▷ 자료 조사 경로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</a:t>
            </a:r>
            <a:r>
              <a:rPr lang="ko-KR" altLang="en-US" sz="1300" dirty="0">
                <a:latin typeface="+mj-ea"/>
                <a:ea typeface="+mj-ea"/>
              </a:rPr>
              <a:t>공공데이터 포털 활용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웹사이트 파이썬 모듈 검색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07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9E06E7-E182-DB78-EFA3-475C3A7E6154}"/>
              </a:ext>
            </a:extLst>
          </p:cNvPr>
          <p:cNvSpPr txBox="1"/>
          <p:nvPr/>
        </p:nvSpPr>
        <p:spPr>
          <a:xfrm>
            <a:off x="231316" y="461555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범죄자 프로파일</a:t>
            </a:r>
            <a:endParaRPr lang="en-US" altLang="ko-KR" b="1" dirty="0"/>
          </a:p>
          <a:p>
            <a:endParaRPr lang="en-US" altLang="ko-KR" sz="1300" dirty="0"/>
          </a:p>
          <a:p>
            <a:r>
              <a:rPr lang="ko-KR" altLang="en-US" sz="1300" dirty="0">
                <a:latin typeface="+mj-ea"/>
                <a:ea typeface="+mj-ea"/>
              </a:rPr>
              <a:t>▶학력별 </a:t>
            </a:r>
            <a:r>
              <a:rPr lang="ko-KR" altLang="en-US" sz="1300" dirty="0" err="1">
                <a:latin typeface="+mj-ea"/>
                <a:ea typeface="+mj-ea"/>
              </a:rPr>
              <a:t>범죄율</a:t>
            </a:r>
            <a:r>
              <a:rPr lang="ko-KR" altLang="en-US" sz="1300" dirty="0">
                <a:latin typeface="+mj-ea"/>
                <a:ea typeface="+mj-ea"/>
              </a:rPr>
              <a:t> 분석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EA47D-30E8-386E-2272-4A165B78873F}"/>
              </a:ext>
            </a:extLst>
          </p:cNvPr>
          <p:cNvSpPr txBox="1"/>
          <p:nvPr/>
        </p:nvSpPr>
        <p:spPr>
          <a:xfrm>
            <a:off x="5303520" y="1883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2F668F-B833-0369-0356-ED59BC464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8183" r="8672" b="962"/>
          <a:stretch/>
        </p:blipFill>
        <p:spPr>
          <a:xfrm>
            <a:off x="1372139" y="1230996"/>
            <a:ext cx="7018572" cy="3933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3EC3A5-1388-395D-AE0C-D807D037A8B1}"/>
              </a:ext>
            </a:extLst>
          </p:cNvPr>
          <p:cNvSpPr txBox="1"/>
          <p:nvPr/>
        </p:nvSpPr>
        <p:spPr>
          <a:xfrm>
            <a:off x="231316" y="5625737"/>
            <a:ext cx="7348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▷ 특이양상 </a:t>
            </a: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마약관련범죄에서는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초등학교 졸업</a:t>
            </a:r>
            <a:r>
              <a:rPr lang="ko-KR" altLang="en-US" sz="1300" dirty="0">
                <a:latin typeface="+mj-ea"/>
                <a:ea typeface="+mj-ea"/>
              </a:rPr>
              <a:t> 학력수준의 범죄자가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압도적인 비율</a:t>
            </a:r>
            <a:r>
              <a:rPr lang="ko-KR" altLang="en-US" sz="1300" dirty="0">
                <a:latin typeface="+mj-ea"/>
                <a:ea typeface="+mj-ea"/>
              </a:rPr>
              <a:t>을 차지함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   (</a:t>
            </a:r>
            <a:r>
              <a:rPr lang="ko-KR" altLang="en-US" sz="1300" dirty="0">
                <a:latin typeface="+mj-ea"/>
                <a:ea typeface="+mj-ea"/>
              </a:rPr>
              <a:t>이외의 범죄에서는 초등학교 졸업 학력수준 범죄자의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범죄율은 평이</a:t>
            </a:r>
            <a:r>
              <a:rPr lang="ko-KR" altLang="en-US" sz="1300" dirty="0">
                <a:latin typeface="+mj-ea"/>
                <a:ea typeface="+mj-ea"/>
              </a:rPr>
              <a:t>함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- </a:t>
            </a:r>
            <a:r>
              <a:rPr lang="ko-KR" altLang="en-US" sz="1300" dirty="0">
                <a:latin typeface="+mj-ea"/>
                <a:ea typeface="+mj-ea"/>
              </a:rPr>
              <a:t>성폭행범죄에서는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고등학교 졸업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학력수준의 범죄자가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압도적인 비율</a:t>
            </a:r>
            <a:r>
              <a:rPr lang="ko-KR" altLang="en-US" sz="1300" dirty="0">
                <a:latin typeface="+mj-ea"/>
                <a:ea typeface="+mj-ea"/>
              </a:rPr>
              <a:t>을 차지함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153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879AE3-8A07-0B7B-37EF-7961B42065C8}"/>
              </a:ext>
            </a:extLst>
          </p:cNvPr>
          <p:cNvSpPr txBox="1">
            <a:spLocks/>
          </p:cNvSpPr>
          <p:nvPr/>
        </p:nvSpPr>
        <p:spPr>
          <a:xfrm>
            <a:off x="1695586" y="730113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81BC4-E397-8D19-D8B0-F56D5FE6FDED}"/>
              </a:ext>
            </a:extLst>
          </p:cNvPr>
          <p:cNvSpPr txBox="1"/>
          <p:nvPr/>
        </p:nvSpPr>
        <p:spPr>
          <a:xfrm>
            <a:off x="249963" y="521816"/>
            <a:ext cx="28912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범죄자 프로파일</a:t>
            </a:r>
            <a:endParaRPr lang="en-US" altLang="ko-KR" b="1" dirty="0"/>
          </a:p>
          <a:p>
            <a:endParaRPr lang="en-US" altLang="ko-KR" sz="1300" dirty="0"/>
          </a:p>
          <a:p>
            <a:r>
              <a:rPr lang="ko-KR" altLang="en-US" sz="1300" dirty="0">
                <a:latin typeface="+mj-ea"/>
                <a:ea typeface="+mj-ea"/>
              </a:rPr>
              <a:t>▶ 직종별 </a:t>
            </a:r>
            <a:r>
              <a:rPr lang="ko-KR" altLang="en-US" sz="1300" dirty="0" err="1">
                <a:latin typeface="+mj-ea"/>
                <a:ea typeface="+mj-ea"/>
              </a:rPr>
              <a:t>범죄율</a:t>
            </a:r>
            <a:r>
              <a:rPr lang="ko-KR" altLang="en-US" sz="1300" dirty="0">
                <a:latin typeface="+mj-ea"/>
                <a:ea typeface="+mj-ea"/>
              </a:rPr>
              <a:t> 분석</a:t>
            </a:r>
            <a:endParaRPr lang="ko-KR" altLang="en-US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460EC-2ECB-6C5D-82C7-E6FD3F69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3" y="1499554"/>
            <a:ext cx="9247113" cy="20970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FD5BA-5F77-4F55-29C8-967E1D41B356}"/>
              </a:ext>
            </a:extLst>
          </p:cNvPr>
          <p:cNvSpPr txBox="1"/>
          <p:nvPr/>
        </p:nvSpPr>
        <p:spPr>
          <a:xfrm>
            <a:off x="249962" y="4366081"/>
            <a:ext cx="9247113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▷ 특이양상 </a:t>
            </a: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마약관련범죄에서는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일반회사원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기타피고용자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학생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무직자 직종에서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많은 비율</a:t>
            </a:r>
            <a:r>
              <a:rPr lang="ko-KR" altLang="en-US" sz="1300" dirty="0">
                <a:latin typeface="+mj-ea"/>
                <a:ea typeface="+mj-ea"/>
              </a:rPr>
              <a:t>을 차지함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</a:rPr>
              <a:t>		- </a:t>
            </a:r>
            <a:r>
              <a:rPr lang="ko-KR" altLang="en-US" sz="1300" dirty="0">
                <a:latin typeface="+mj-ea"/>
                <a:ea typeface="+mj-ea"/>
              </a:rPr>
              <a:t>성폭행범죄에서는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일반회사원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기타피고용자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300" dirty="0">
                <a:latin typeface="+mj-ea"/>
                <a:ea typeface="+mj-ea"/>
              </a:rPr>
              <a:t>,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학생</a:t>
            </a:r>
            <a:r>
              <a:rPr lang="en-US" altLang="ko-KR" sz="1300" dirty="0">
                <a:latin typeface="+mj-ea"/>
                <a:ea typeface="+mj-ea"/>
              </a:rPr>
              <a:t>,</a:t>
            </a:r>
            <a:r>
              <a:rPr lang="ko-KR" altLang="en-US" sz="1300" dirty="0">
                <a:latin typeface="+mj-ea"/>
                <a:ea typeface="+mj-ea"/>
              </a:rPr>
              <a:t> 무직자 직종에서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압도적인 비율</a:t>
            </a:r>
            <a:r>
              <a:rPr lang="ko-KR" altLang="en-US" sz="1300" dirty="0">
                <a:latin typeface="+mj-ea"/>
                <a:ea typeface="+mj-ea"/>
              </a:rPr>
              <a:t>을 차지함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  </a:t>
            </a:r>
          </a:p>
          <a:p>
            <a:r>
              <a:rPr lang="en-US" altLang="ko-KR" sz="1300" dirty="0">
                <a:latin typeface="+mj-ea"/>
                <a:ea typeface="+mj-ea"/>
              </a:rPr>
              <a:t>		- </a:t>
            </a:r>
            <a:r>
              <a:rPr lang="ko-KR" altLang="en-US" sz="1300" dirty="0">
                <a:latin typeface="+mj-ea"/>
                <a:ea typeface="+mj-ea"/>
              </a:rPr>
              <a:t>성폭행범죄에서는 </a:t>
            </a:r>
            <a:r>
              <a:rPr lang="ko-KR" altLang="en-US" sz="1300" dirty="0">
                <a:solidFill>
                  <a:schemeClr val="accent2"/>
                </a:solidFill>
                <a:latin typeface="+mj-ea"/>
                <a:ea typeface="+mj-ea"/>
              </a:rPr>
              <a:t>권력체계가 확실한 </a:t>
            </a:r>
            <a:r>
              <a:rPr lang="ko-KR" altLang="en-US" sz="1300" dirty="0">
                <a:latin typeface="+mj-ea"/>
                <a:ea typeface="+mj-ea"/>
              </a:rPr>
              <a:t>직종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교수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종교가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공무원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의 범죄비율이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  </a:t>
            </a:r>
            <a:r>
              <a:rPr lang="ko-KR" altLang="en-US" sz="1300" dirty="0">
                <a:latin typeface="+mj-ea"/>
                <a:ea typeface="+mj-ea"/>
              </a:rPr>
              <a:t>다른 범죄의 비율과 눈에 띄는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차이가 있음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7540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1329E0-30E7-84E3-4BBA-8ED202356EC9}"/>
              </a:ext>
            </a:extLst>
          </p:cNvPr>
          <p:cNvSpPr txBox="1"/>
          <p:nvPr/>
        </p:nvSpPr>
        <p:spPr>
          <a:xfrm>
            <a:off x="291737" y="487569"/>
            <a:ext cx="49551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범죄에 따른 </a:t>
            </a:r>
            <a:r>
              <a:rPr lang="ko-KR" altLang="en-US" b="1" dirty="0" err="1"/>
              <a:t>재범율</a:t>
            </a:r>
            <a:endParaRPr lang="en-US" altLang="ko-KR" b="1" dirty="0"/>
          </a:p>
          <a:p>
            <a:endParaRPr lang="en-US" altLang="ko-KR" sz="1300" dirty="0"/>
          </a:p>
          <a:p>
            <a:r>
              <a:rPr lang="ko-KR" altLang="en-US" sz="1300" dirty="0">
                <a:latin typeface="+mj-ea"/>
                <a:ea typeface="+mj-ea"/>
              </a:rPr>
              <a:t>▶ 범죄유형에 따른 재범횟수 분석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7C0D3F-8FA1-2E1F-D868-06D72BDA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5" b="23768"/>
          <a:stretch/>
        </p:blipFill>
        <p:spPr>
          <a:xfrm>
            <a:off x="983843" y="1657715"/>
            <a:ext cx="7415799" cy="2699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29E086-FECC-535B-0544-30CDA0BA415D}"/>
              </a:ext>
            </a:extLst>
          </p:cNvPr>
          <p:cNvSpPr txBox="1"/>
          <p:nvPr/>
        </p:nvSpPr>
        <p:spPr>
          <a:xfrm>
            <a:off x="953362" y="4805080"/>
            <a:ext cx="74462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▷ 특이양상 </a:t>
            </a: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전반적인 재범의 비율이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범 수준에서 줄어드는</a:t>
            </a:r>
            <a:r>
              <a:rPr lang="ko-KR" altLang="en-US" sz="1300" dirty="0">
                <a:latin typeface="+mj-ea"/>
                <a:ea typeface="+mj-ea"/>
              </a:rPr>
              <a:t> 것이 특징적임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- </a:t>
            </a:r>
            <a:r>
              <a:rPr lang="ko-KR" altLang="en-US" sz="1300" dirty="0">
                <a:latin typeface="+mj-ea"/>
                <a:ea typeface="+mj-ea"/>
              </a:rPr>
              <a:t>살인범죄유형은 </a:t>
            </a:r>
            <a:r>
              <a:rPr lang="en-US" altLang="ko-KR" sz="1300" dirty="0">
                <a:latin typeface="+mj-ea"/>
                <a:ea typeface="+mj-ea"/>
              </a:rPr>
              <a:t>‘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범</a:t>
            </a:r>
            <a:r>
              <a:rPr lang="en-US" altLang="ko-KR" sz="1300" dirty="0">
                <a:latin typeface="+mj-ea"/>
                <a:ea typeface="+mj-ea"/>
              </a:rPr>
              <a:t>’</a:t>
            </a:r>
            <a:r>
              <a:rPr lang="ko-KR" altLang="en-US" sz="1300" dirty="0">
                <a:latin typeface="+mj-ea"/>
                <a:ea typeface="+mj-ea"/>
              </a:rPr>
              <a:t>보다 </a:t>
            </a:r>
            <a:r>
              <a:rPr lang="en-US" altLang="ko-KR" sz="1300" dirty="0">
                <a:latin typeface="+mj-ea"/>
                <a:ea typeface="+mj-ea"/>
              </a:rPr>
              <a:t>‘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범이상</a:t>
            </a:r>
            <a:r>
              <a:rPr lang="en-US" altLang="ko-KR" sz="1300" dirty="0">
                <a:latin typeface="+mj-ea"/>
                <a:ea typeface="+mj-ea"/>
              </a:rPr>
              <a:t>’</a:t>
            </a:r>
            <a:r>
              <a:rPr lang="ko-KR" altLang="en-US" sz="1300" dirty="0">
                <a:latin typeface="+mj-ea"/>
                <a:ea typeface="+mj-ea"/>
              </a:rPr>
              <a:t>이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유일하게 높은 </a:t>
            </a:r>
            <a:r>
              <a:rPr lang="ko-KR" altLang="en-US" sz="1300" dirty="0">
                <a:latin typeface="+mj-ea"/>
                <a:ea typeface="+mj-ea"/>
              </a:rPr>
              <a:t>범죄유형임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- </a:t>
            </a:r>
            <a:r>
              <a:rPr lang="ko-KR" altLang="en-US" sz="1300" dirty="0">
                <a:latin typeface="+mj-ea"/>
                <a:ea typeface="+mj-ea"/>
              </a:rPr>
              <a:t>마약범죄유형의 </a:t>
            </a:r>
            <a:r>
              <a:rPr lang="en-US" altLang="ko-KR" sz="1300" dirty="0">
                <a:latin typeface="+mj-ea"/>
                <a:ea typeface="+mj-ea"/>
              </a:rPr>
              <a:t>‘</a:t>
            </a:r>
            <a:r>
              <a:rPr lang="ko-KR" altLang="en-US" sz="1300" dirty="0" err="1">
                <a:latin typeface="+mj-ea"/>
                <a:ea typeface="+mj-ea"/>
              </a:rPr>
              <a:t>전과없음</a:t>
            </a:r>
            <a:r>
              <a:rPr lang="en-US" altLang="ko-KR" sz="1300" dirty="0">
                <a:latin typeface="+mj-ea"/>
                <a:ea typeface="+mj-ea"/>
              </a:rPr>
              <a:t>’</a:t>
            </a:r>
            <a:r>
              <a:rPr lang="ko-KR" altLang="en-US" sz="1300" dirty="0">
                <a:latin typeface="+mj-ea"/>
                <a:ea typeface="+mj-ea"/>
              </a:rPr>
              <a:t>은 </a:t>
            </a:r>
            <a:r>
              <a:rPr lang="ko-KR" altLang="en-US" sz="1300" dirty="0" err="1">
                <a:latin typeface="+mj-ea"/>
                <a:ea typeface="+mj-ea"/>
              </a:rPr>
              <a:t>다른유형의</a:t>
            </a:r>
            <a:r>
              <a:rPr lang="ko-KR" altLang="en-US" sz="1300" dirty="0">
                <a:latin typeface="+mj-ea"/>
                <a:ea typeface="+mj-ea"/>
              </a:rPr>
              <a:t> 재범율보다 현저히 낮음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		  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집행유예 관련 예상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r>
              <a:rPr lang="ko-KR" altLang="en-US" sz="1300" dirty="0">
                <a:latin typeface="+mj-ea"/>
                <a:ea typeface="+mj-ea"/>
              </a:rPr>
              <a:t>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7856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EA7EE-FB7F-6F5F-66E3-FEAA8FEB5AB7}"/>
              </a:ext>
            </a:extLst>
          </p:cNvPr>
          <p:cNvSpPr txBox="1"/>
          <p:nvPr/>
        </p:nvSpPr>
        <p:spPr>
          <a:xfrm>
            <a:off x="326570" y="1199997"/>
            <a:ext cx="8965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sk"/>
              </a:rPr>
              <a:t>범죄예방ㆍ피해지원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sk"/>
              </a:rPr>
              <a:t> 사업 예산 올해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sk"/>
              </a:rPr>
              <a:t>(966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sk"/>
              </a:rPr>
              <a:t>억원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sk"/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  <a:latin typeface="nsk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sk"/>
              </a:rPr>
              <a:t> 내년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sk"/>
              </a:rPr>
              <a:t>214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sk"/>
              </a:rPr>
              <a:t>억원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sk"/>
              </a:rPr>
              <a:t>(22.2%) </a:t>
            </a:r>
            <a:r>
              <a:rPr lang="ko-KR" altLang="en-US" dirty="0">
                <a:solidFill>
                  <a:srgbClr val="333333"/>
                </a:solidFill>
                <a:latin typeface="nsk"/>
              </a:rPr>
              <a:t>증액제안</a:t>
            </a:r>
            <a:r>
              <a:rPr lang="en-US" altLang="ko-KR" dirty="0">
                <a:solidFill>
                  <a:srgbClr val="333333"/>
                </a:solidFill>
                <a:latin typeface="nsk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sk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sk"/>
              </a:rPr>
              <a:t>1180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sk"/>
              </a:rPr>
              <a:t>억원</a:t>
            </a:r>
            <a:endParaRPr lang="en-US" altLang="ko-KR" b="0" i="0" dirty="0">
              <a:solidFill>
                <a:srgbClr val="FF0000"/>
              </a:solidFill>
              <a:effectLst/>
              <a:latin typeface="nsk"/>
            </a:endParaRPr>
          </a:p>
          <a:p>
            <a:r>
              <a:rPr lang="en-US" altLang="ko-KR" sz="1300" b="0" i="0" dirty="0">
                <a:solidFill>
                  <a:srgbClr val="333333"/>
                </a:solidFill>
                <a:effectLst/>
                <a:latin typeface="nsk"/>
              </a:rPr>
              <a:t>(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sk"/>
              </a:rPr>
              <a:t>아동ㆍ여성ㆍ서민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sk"/>
              </a:rPr>
              <a:t> 등 사회적 약자를 대상으로 한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sk"/>
              </a:rPr>
              <a:t>흉악ㆍ신종범죄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sk"/>
              </a:rPr>
              <a:t> 예방을 강화하고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sk"/>
              </a:rPr>
              <a:t>, 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sk"/>
              </a:rPr>
              <a:t>취약 계층인 범죄피해자에 대한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sk"/>
              </a:rPr>
              <a:t>보호ㆍ지원을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sk"/>
              </a:rPr>
              <a:t> 강화하는데 중점 제안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sk"/>
              </a:rPr>
              <a:t>)</a:t>
            </a:r>
          </a:p>
          <a:p>
            <a:endParaRPr lang="en-US" altLang="ko-KR" sz="1300" dirty="0">
              <a:solidFill>
                <a:srgbClr val="333333"/>
              </a:solidFill>
              <a:latin typeface="nsk"/>
            </a:endParaRPr>
          </a:p>
          <a:p>
            <a:endParaRPr lang="en-US" altLang="ko-KR" sz="1300" dirty="0">
              <a:solidFill>
                <a:srgbClr val="333333"/>
              </a:solidFill>
              <a:latin typeface="nsk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성범죄 압도적 비율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300" dirty="0">
                <a:latin typeface="+mj-ea"/>
                <a:ea typeface="+mj-ea"/>
              </a:rPr>
              <a:t>성교육 예산 증액 필요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</a:t>
            </a:r>
            <a:r>
              <a:rPr lang="ko-KR" altLang="en-US" sz="1300" dirty="0">
                <a:latin typeface="+mj-ea"/>
                <a:ea typeface="+mj-ea"/>
              </a:rPr>
              <a:t>사후 피해자 관리 시스템 증설 필요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마약예방교육 </a:t>
            </a:r>
            <a:r>
              <a:rPr lang="ko-KR" altLang="en-US" dirty="0" err="1">
                <a:latin typeface="+mj-ea"/>
                <a:ea typeface="+mj-ea"/>
              </a:rPr>
              <a:t>낮은교육수준</a:t>
            </a:r>
            <a:r>
              <a:rPr lang="ko-KR" altLang="en-US" dirty="0">
                <a:latin typeface="+mj-ea"/>
                <a:ea typeface="+mj-ea"/>
              </a:rPr>
              <a:t> 계층에게 절실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교육수준이 낮은 계층에서의 압도적 </a:t>
            </a:r>
            <a:r>
              <a:rPr lang="ko-KR" altLang="en-US" sz="1300" dirty="0" err="1">
                <a:latin typeface="+mj-ea"/>
                <a:ea typeface="+mj-ea"/>
              </a:rPr>
              <a:t>발범율</a:t>
            </a:r>
            <a:r>
              <a:rPr lang="ko-KR" altLang="en-US" sz="1300" dirty="0">
                <a:latin typeface="+mj-ea"/>
                <a:ea typeface="+mj-ea"/>
              </a:rPr>
              <a:t> 다른 범죄와 다른 특이양상을 띔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개선가능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0DC59-A070-FA89-1D0F-109BEFE3A18F}"/>
              </a:ext>
            </a:extLst>
          </p:cNvPr>
          <p:cNvSpPr txBox="1"/>
          <p:nvPr/>
        </p:nvSpPr>
        <p:spPr>
          <a:xfrm>
            <a:off x="326571" y="538146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범죄 예방 예산 분배 제안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5888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4805F-7172-FBE6-436A-93525EC92588}"/>
              </a:ext>
            </a:extLst>
          </p:cNvPr>
          <p:cNvSpPr txBox="1"/>
          <p:nvPr/>
        </p:nvSpPr>
        <p:spPr>
          <a:xfrm>
            <a:off x="378961" y="39144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첨부 </a:t>
            </a:r>
            <a:r>
              <a:rPr lang="en-US" altLang="ko-KR" dirty="0">
                <a:latin typeface="+mj-ea"/>
                <a:ea typeface="+mj-ea"/>
              </a:rPr>
              <a:t>1] </a:t>
            </a:r>
            <a:r>
              <a:rPr lang="ko-KR" altLang="en-US" dirty="0">
                <a:latin typeface="+mj-ea"/>
                <a:ea typeface="+mj-ea"/>
              </a:rPr>
              <a:t>데이터 파일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74C72B4-D8B6-0389-FC36-767E41212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13537"/>
              </p:ext>
            </p:extLst>
          </p:nvPr>
        </p:nvGraphicFramePr>
        <p:xfrm>
          <a:off x="378961" y="960704"/>
          <a:ext cx="914400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961" y="960704"/>
                        <a:ext cx="914400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30B7C5A-084A-69B6-8370-0AF095A54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4182"/>
              </p:ext>
            </p:extLst>
          </p:nvPr>
        </p:nvGraphicFramePr>
        <p:xfrm>
          <a:off x="1379555" y="960704"/>
          <a:ext cx="914400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BA46B472-2730-1B9F-4BD2-F7B5B10AF5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9555" y="960704"/>
                        <a:ext cx="914400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0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299</TotalTime>
  <Words>312</Words>
  <Application>Microsoft Office PowerPoint</Application>
  <PresentationFormat>A4 용지(210x297mm)</PresentationFormat>
  <Paragraphs>59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nsk</vt:lpstr>
      <vt:lpstr>맑은 고딕</vt:lpstr>
      <vt:lpstr>Arial</vt:lpstr>
      <vt:lpstr>Calibri</vt:lpstr>
      <vt:lpstr>Calibri Light</vt:lpstr>
      <vt:lpstr>Office 테마</vt:lpstr>
      <vt:lpstr>Worksheet</vt:lpstr>
      <vt:lpstr>Macro-Enabled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a13</dc:creator>
  <cp:lastModifiedBy>A15</cp:lastModifiedBy>
  <cp:revision>15</cp:revision>
  <dcterms:created xsi:type="dcterms:W3CDTF">2023-02-15T06:37:32Z</dcterms:created>
  <dcterms:modified xsi:type="dcterms:W3CDTF">2023-02-16T07:57:02Z</dcterms:modified>
</cp:coreProperties>
</file>