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288000" cy="10287000"/>
  <p:notesSz cx="6858000" cy="9144000"/>
  <p:embeddedFontLst>
    <p:embeddedFont>
      <p:font typeface="仿宋體" panose="02000609000000000000"/>
      <p:regular r:id="rId22"/>
    </p:embeddedFont>
    <p:embeddedFont>
      <p:font typeface="芫荽"/>
      <p:regular r:id="rId23"/>
    </p:embeddedFont>
    <p:embeddedFont>
      <p:font typeface="Arial Unicode Bold" panose="020B0704020202020204"/>
      <p:bold r:id="rId24"/>
    </p:embeddedFont>
    <p:embeddedFont>
      <p:font typeface="AC Soft Icecream" panose="0200060300000000000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885996" y="1374450"/>
            <a:ext cx="12516009" cy="7538100"/>
            <a:chOff x="0" y="0"/>
            <a:chExt cx="52592845" cy="3167544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52529346" cy="31611943"/>
            </a:xfrm>
            <a:custGeom>
              <a:avLst/>
              <a:gdLst/>
              <a:ahLst/>
              <a:cxnLst/>
              <a:rect l="l" t="t" r="r" b="b"/>
              <a:pathLst>
                <a:path w="52529346" h="31611943">
                  <a:moveTo>
                    <a:pt x="52436632" y="31611943"/>
                  </a:moveTo>
                  <a:lnTo>
                    <a:pt x="92710" y="31611943"/>
                  </a:lnTo>
                  <a:cubicBezTo>
                    <a:pt x="41910" y="31611943"/>
                    <a:pt x="0" y="31570033"/>
                    <a:pt x="0" y="3151923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2435367" y="0"/>
                  </a:lnTo>
                  <a:cubicBezTo>
                    <a:pt x="52486167" y="0"/>
                    <a:pt x="52528074" y="41910"/>
                    <a:pt x="52528074" y="92710"/>
                  </a:cubicBezTo>
                  <a:lnTo>
                    <a:pt x="52528074" y="31517965"/>
                  </a:lnTo>
                  <a:cubicBezTo>
                    <a:pt x="52529346" y="31570033"/>
                    <a:pt x="52487432" y="31611943"/>
                    <a:pt x="52436632" y="3161194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52592846" cy="31675443"/>
            </a:xfrm>
            <a:custGeom>
              <a:avLst/>
              <a:gdLst/>
              <a:ahLst/>
              <a:cxnLst/>
              <a:rect l="l" t="t" r="r" b="b"/>
              <a:pathLst>
                <a:path w="52592846" h="31675443">
                  <a:moveTo>
                    <a:pt x="52468382" y="59690"/>
                  </a:moveTo>
                  <a:cubicBezTo>
                    <a:pt x="52503946" y="59690"/>
                    <a:pt x="52533153" y="88900"/>
                    <a:pt x="52533153" y="124460"/>
                  </a:cubicBezTo>
                  <a:lnTo>
                    <a:pt x="52533153" y="31550983"/>
                  </a:lnTo>
                  <a:cubicBezTo>
                    <a:pt x="52533153" y="31586543"/>
                    <a:pt x="52503946" y="31615754"/>
                    <a:pt x="52468382" y="31615754"/>
                  </a:cubicBezTo>
                  <a:lnTo>
                    <a:pt x="124460" y="31615754"/>
                  </a:lnTo>
                  <a:cubicBezTo>
                    <a:pt x="88900" y="31615754"/>
                    <a:pt x="59690" y="31586543"/>
                    <a:pt x="59690" y="3155098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2468388" y="59690"/>
                  </a:lnTo>
                  <a:moveTo>
                    <a:pt x="5246838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550983"/>
                  </a:lnTo>
                  <a:cubicBezTo>
                    <a:pt x="0" y="31619565"/>
                    <a:pt x="55880" y="31675443"/>
                    <a:pt x="124460" y="31675443"/>
                  </a:cubicBezTo>
                  <a:lnTo>
                    <a:pt x="52468388" y="31675443"/>
                  </a:lnTo>
                  <a:cubicBezTo>
                    <a:pt x="52536967" y="31675443"/>
                    <a:pt x="52592846" y="31619565"/>
                    <a:pt x="52592846" y="31550983"/>
                  </a:cubicBezTo>
                  <a:lnTo>
                    <a:pt x="52592846" y="124460"/>
                  </a:lnTo>
                  <a:cubicBezTo>
                    <a:pt x="52592846" y="55880"/>
                    <a:pt x="52536967" y="0"/>
                    <a:pt x="52468388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621750" y="3500789"/>
            <a:ext cx="11044500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</a:pPr>
            <a:r>
              <a:rPr lang="en-US" sz="85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技術專長與專案經歷：</a:t>
            </a:r>
            <a:endParaRPr lang="en-US" sz="85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10200"/>
              </a:lnSpc>
            </a:pPr>
            <a:r>
              <a:rPr lang="en-US" sz="85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助力GARMIN的未來</a:t>
            </a:r>
            <a:endParaRPr lang="en-US" sz="85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74128" y="6015389"/>
            <a:ext cx="9739745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曾珮淳</a:t>
            </a:r>
            <a:endParaRPr lang="en-US" sz="32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龍華科技大學-智慧商務領航專班</a:t>
            </a:r>
            <a:endParaRPr lang="en-US" sz="32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852721" y="-312568"/>
            <a:ext cx="8383837" cy="10912135"/>
            <a:chOff x="0" y="0"/>
            <a:chExt cx="36643829" cy="476944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6580328" cy="47630941"/>
            </a:xfrm>
            <a:custGeom>
              <a:avLst/>
              <a:gdLst/>
              <a:ahLst/>
              <a:cxnLst/>
              <a:rect l="l" t="t" r="r" b="b"/>
              <a:pathLst>
                <a:path w="36580328" h="47630941">
                  <a:moveTo>
                    <a:pt x="36487618" y="47630941"/>
                  </a:moveTo>
                  <a:lnTo>
                    <a:pt x="92710" y="47630941"/>
                  </a:lnTo>
                  <a:cubicBezTo>
                    <a:pt x="41910" y="47630941"/>
                    <a:pt x="0" y="47589030"/>
                    <a:pt x="0" y="475382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6486350" y="0"/>
                  </a:lnTo>
                  <a:cubicBezTo>
                    <a:pt x="36537150" y="0"/>
                    <a:pt x="36579060" y="41910"/>
                    <a:pt x="36579060" y="92710"/>
                  </a:cubicBezTo>
                  <a:lnTo>
                    <a:pt x="36579060" y="47536959"/>
                  </a:lnTo>
                  <a:cubicBezTo>
                    <a:pt x="36580328" y="47589030"/>
                    <a:pt x="36538418" y="47630941"/>
                    <a:pt x="36487618" y="47630941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6643828" cy="47694441"/>
            </a:xfrm>
            <a:custGeom>
              <a:avLst/>
              <a:gdLst/>
              <a:ahLst/>
              <a:cxnLst/>
              <a:rect l="l" t="t" r="r" b="b"/>
              <a:pathLst>
                <a:path w="36643828" h="47694441">
                  <a:moveTo>
                    <a:pt x="36519368" y="59690"/>
                  </a:moveTo>
                  <a:cubicBezTo>
                    <a:pt x="36554928" y="59690"/>
                    <a:pt x="36584139" y="88900"/>
                    <a:pt x="36584139" y="124460"/>
                  </a:cubicBezTo>
                  <a:lnTo>
                    <a:pt x="36584139" y="47569980"/>
                  </a:lnTo>
                  <a:cubicBezTo>
                    <a:pt x="36584139" y="47605541"/>
                    <a:pt x="36554928" y="47634748"/>
                    <a:pt x="36519368" y="47634748"/>
                  </a:cubicBezTo>
                  <a:lnTo>
                    <a:pt x="124460" y="47634748"/>
                  </a:lnTo>
                  <a:cubicBezTo>
                    <a:pt x="88900" y="47634748"/>
                    <a:pt x="59690" y="47605541"/>
                    <a:pt x="59690" y="475699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519368" y="59690"/>
                  </a:lnTo>
                  <a:moveTo>
                    <a:pt x="3651936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69980"/>
                  </a:lnTo>
                  <a:cubicBezTo>
                    <a:pt x="0" y="47638559"/>
                    <a:pt x="55880" y="47694441"/>
                    <a:pt x="124460" y="47694441"/>
                  </a:cubicBezTo>
                  <a:lnTo>
                    <a:pt x="36519368" y="47694441"/>
                  </a:lnTo>
                  <a:cubicBezTo>
                    <a:pt x="36587950" y="47694441"/>
                    <a:pt x="36643828" y="47638559"/>
                    <a:pt x="36643828" y="47569980"/>
                  </a:cubicBezTo>
                  <a:lnTo>
                    <a:pt x="36643828" y="124460"/>
                  </a:lnTo>
                  <a:cubicBezTo>
                    <a:pt x="36643828" y="55880"/>
                    <a:pt x="36587950" y="0"/>
                    <a:pt x="36519368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8167730" y="3065427"/>
            <a:ext cx="9483656" cy="1924915"/>
            <a:chOff x="0" y="0"/>
            <a:chExt cx="2002249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02249" cy="406400"/>
            </a:xfrm>
            <a:custGeom>
              <a:avLst/>
              <a:gdLst/>
              <a:ahLst/>
              <a:cxnLst/>
              <a:rect l="l" t="t" r="r" b="b"/>
              <a:pathLst>
                <a:path w="2002249" h="406400">
                  <a:moveTo>
                    <a:pt x="1799049" y="0"/>
                  </a:moveTo>
                  <a:cubicBezTo>
                    <a:pt x="1911273" y="0"/>
                    <a:pt x="2002249" y="90976"/>
                    <a:pt x="2002249" y="203200"/>
                  </a:cubicBezTo>
                  <a:cubicBezTo>
                    <a:pt x="2002249" y="315424"/>
                    <a:pt x="1911273" y="406400"/>
                    <a:pt x="17990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2CFC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002249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目前在研修TAICA的人工智慧倫理課程</a:t>
              </a:r>
              <a:endParaRPr lang="en-US" sz="31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  <a:p>
              <a:pPr algn="ctr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在這門課中強化了對 AI 系統應用中的責任與風險意識</a:t>
              </a:r>
              <a:endParaRPr lang="en-US" sz="31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1028700" y="2520315"/>
            <a:ext cx="5245321" cy="5246370"/>
            <a:chOff x="0" y="0"/>
            <a:chExt cx="6348730" cy="6350000"/>
          </a:xfrm>
        </p:grpSpPr>
        <p:sp>
          <p:nvSpPr>
            <p:cNvPr id="9" name="Freeform 9"/>
            <p:cNvSpPr/>
            <p:nvPr/>
          </p:nvSpPr>
          <p:spPr>
            <a:xfrm>
              <a:off x="12700" y="524510"/>
              <a:ext cx="6324600" cy="5814060"/>
            </a:xfrm>
            <a:custGeom>
              <a:avLst/>
              <a:gdLst/>
              <a:ahLst/>
              <a:cxnLst/>
              <a:rect l="l" t="t" r="r" b="b"/>
              <a:pathLst>
                <a:path w="6324600" h="581406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blipFill>
              <a:blip r:embed="rId1"/>
              <a:stretch>
                <a:fillRect l="-20543" t="-8540" r="-4040" b="-72117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6324600" cy="698500"/>
            </a:xfrm>
            <a:custGeom>
              <a:avLst/>
              <a:gdLst/>
              <a:ahLst/>
              <a:cxnLst/>
              <a:rect l="l" t="t" r="r" b="b"/>
              <a:pathLst>
                <a:path w="6324600" h="6985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D4C4E9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4870450" y="236220"/>
              <a:ext cx="1106170" cy="279400"/>
            </a:xfrm>
            <a:custGeom>
              <a:avLst/>
              <a:gdLst/>
              <a:ahLst/>
              <a:cxnLst/>
              <a:rect l="l" t="t" r="r" b="b"/>
              <a:pathLst>
                <a:path w="1106170" h="27940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6348730" cy="6350000"/>
            </a:xfrm>
            <a:custGeom>
              <a:avLst/>
              <a:gdLst/>
              <a:ahLst/>
              <a:cxnLst/>
              <a:rect l="l" t="t" r="r" b="b"/>
              <a:pathLst>
                <a:path w="6348730" h="635000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1B1464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0">
            <a:off x="10248008" y="5143500"/>
            <a:ext cx="5323099" cy="4273869"/>
            <a:chOff x="0" y="0"/>
            <a:chExt cx="7467600" cy="59956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14960" y="353060"/>
              <a:ext cx="6827520" cy="3835400"/>
            </a:xfrm>
            <a:custGeom>
              <a:avLst/>
              <a:gdLst/>
              <a:ahLst/>
              <a:cxnLst/>
              <a:rect l="l" t="t" r="r" b="b"/>
              <a:pathLst>
                <a:path w="6827520" h="383540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-370" t="-25375" r="-35609" b="-43703"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7531116" y="228360"/>
            <a:ext cx="10756884" cy="1922793"/>
          </a:xfrm>
          <a:custGeom>
            <a:avLst/>
            <a:gdLst/>
            <a:ahLst/>
            <a:cxnLst/>
            <a:rect l="l" t="t" r="r" b="b"/>
            <a:pathLst>
              <a:path w="10756884" h="1922793">
                <a:moveTo>
                  <a:pt x="0" y="0"/>
                </a:moveTo>
                <a:lnTo>
                  <a:pt x="10756884" y="0"/>
                </a:lnTo>
                <a:lnTo>
                  <a:pt x="10756884" y="1922793"/>
                </a:lnTo>
                <a:lnTo>
                  <a:pt x="0" y="1922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7979410" y="219075"/>
            <a:ext cx="10156825" cy="320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TAICA -</a:t>
            </a:r>
            <a:endParaRPr lang="en-US" sz="7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臺灣大專院校人工智慧</a:t>
            </a:r>
            <a:endParaRPr lang="en-US" sz="7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8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361232" y="-195469"/>
            <a:ext cx="18911385" cy="1464990"/>
            <a:chOff x="0" y="0"/>
            <a:chExt cx="82657328" cy="640313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82593830" cy="6339635"/>
            </a:xfrm>
            <a:custGeom>
              <a:avLst/>
              <a:gdLst/>
              <a:ahLst/>
              <a:cxnLst/>
              <a:rect l="l" t="t" r="r" b="b"/>
              <a:pathLst>
                <a:path w="82593830" h="6339635">
                  <a:moveTo>
                    <a:pt x="82501116" y="6339635"/>
                  </a:moveTo>
                  <a:lnTo>
                    <a:pt x="92710" y="6339635"/>
                  </a:lnTo>
                  <a:cubicBezTo>
                    <a:pt x="41910" y="6339635"/>
                    <a:pt x="0" y="6297725"/>
                    <a:pt x="0" y="624692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2499851" y="0"/>
                  </a:lnTo>
                  <a:cubicBezTo>
                    <a:pt x="82550651" y="0"/>
                    <a:pt x="82592559" y="41910"/>
                    <a:pt x="82592559" y="92710"/>
                  </a:cubicBezTo>
                  <a:lnTo>
                    <a:pt x="82592559" y="6245655"/>
                  </a:lnTo>
                  <a:cubicBezTo>
                    <a:pt x="82593830" y="6297725"/>
                    <a:pt x="82551916" y="6339635"/>
                    <a:pt x="82501116" y="6339635"/>
                  </a:cubicBezTo>
                  <a:close/>
                </a:path>
              </a:pathLst>
            </a:custGeom>
            <a:solidFill>
              <a:srgbClr val="CED5F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82657330" cy="6403135"/>
            </a:xfrm>
            <a:custGeom>
              <a:avLst/>
              <a:gdLst/>
              <a:ahLst/>
              <a:cxnLst/>
              <a:rect l="l" t="t" r="r" b="b"/>
              <a:pathLst>
                <a:path w="82657330" h="6403135">
                  <a:moveTo>
                    <a:pt x="82532866" y="59690"/>
                  </a:moveTo>
                  <a:cubicBezTo>
                    <a:pt x="82568430" y="59690"/>
                    <a:pt x="82597637" y="88900"/>
                    <a:pt x="82597637" y="124460"/>
                  </a:cubicBezTo>
                  <a:lnTo>
                    <a:pt x="82597637" y="6278675"/>
                  </a:lnTo>
                  <a:cubicBezTo>
                    <a:pt x="82597637" y="6314235"/>
                    <a:pt x="82568430" y="6343445"/>
                    <a:pt x="82532866" y="6343445"/>
                  </a:cubicBezTo>
                  <a:lnTo>
                    <a:pt x="124460" y="6343445"/>
                  </a:lnTo>
                  <a:cubicBezTo>
                    <a:pt x="88900" y="6343445"/>
                    <a:pt x="59690" y="6314235"/>
                    <a:pt x="59690" y="627867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2532866" y="59690"/>
                  </a:lnTo>
                  <a:moveTo>
                    <a:pt x="825328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278675"/>
                  </a:lnTo>
                  <a:cubicBezTo>
                    <a:pt x="0" y="6347255"/>
                    <a:pt x="55880" y="6403135"/>
                    <a:pt x="124460" y="6403135"/>
                  </a:cubicBezTo>
                  <a:lnTo>
                    <a:pt x="82532866" y="6403135"/>
                  </a:lnTo>
                  <a:cubicBezTo>
                    <a:pt x="82601451" y="6403135"/>
                    <a:pt x="82657330" y="6347255"/>
                    <a:pt x="82657330" y="6278675"/>
                  </a:cubicBezTo>
                  <a:lnTo>
                    <a:pt x="82657330" y="124460"/>
                  </a:lnTo>
                  <a:cubicBezTo>
                    <a:pt x="82657330" y="55880"/>
                    <a:pt x="82601451" y="0"/>
                    <a:pt x="82532866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5857374" y="11910047"/>
            <a:ext cx="6573252" cy="933083"/>
            <a:chOff x="0" y="0"/>
            <a:chExt cx="8764336" cy="1244110"/>
          </a:xfrm>
        </p:grpSpPr>
        <p:grpSp>
          <p:nvGrpSpPr>
            <p:cNvPr id="6" name="Group 6"/>
            <p:cNvGrpSpPr/>
            <p:nvPr/>
          </p:nvGrpSpPr>
          <p:grpSpPr>
            <a:xfrm rot="0">
              <a:off x="0" y="0"/>
              <a:ext cx="8764336" cy="1244110"/>
              <a:chOff x="0" y="0"/>
              <a:chExt cx="28730175" cy="40782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31750" y="31750"/>
                <a:ext cx="28666675" cy="4014790"/>
              </a:xfrm>
              <a:custGeom>
                <a:avLst/>
                <a:gdLst/>
                <a:ahLst/>
                <a:cxnLst/>
                <a:rect l="l" t="t" r="r" b="b"/>
                <a:pathLst>
                  <a:path w="28666675" h="4014790">
                    <a:moveTo>
                      <a:pt x="28573964" y="4014790"/>
                    </a:moveTo>
                    <a:lnTo>
                      <a:pt x="92710" y="4014790"/>
                    </a:lnTo>
                    <a:cubicBezTo>
                      <a:pt x="41910" y="4014790"/>
                      <a:pt x="0" y="3972880"/>
                      <a:pt x="0" y="392208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572696" y="0"/>
                    </a:lnTo>
                    <a:cubicBezTo>
                      <a:pt x="28623496" y="0"/>
                      <a:pt x="28665407" y="41910"/>
                      <a:pt x="28665407" y="92710"/>
                    </a:cubicBezTo>
                    <a:lnTo>
                      <a:pt x="28665407" y="3920810"/>
                    </a:lnTo>
                    <a:cubicBezTo>
                      <a:pt x="28666675" y="3972880"/>
                      <a:pt x="28624764" y="4014790"/>
                      <a:pt x="28573964" y="40147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0" y="0"/>
                <a:ext cx="28730175" cy="4078290"/>
              </a:xfrm>
              <a:custGeom>
                <a:avLst/>
                <a:gdLst/>
                <a:ahLst/>
                <a:cxnLst/>
                <a:rect l="l" t="t" r="r" b="b"/>
                <a:pathLst>
                  <a:path w="28730175" h="4078290">
                    <a:moveTo>
                      <a:pt x="28605714" y="59690"/>
                    </a:moveTo>
                    <a:cubicBezTo>
                      <a:pt x="28641275" y="59690"/>
                      <a:pt x="28670486" y="88900"/>
                      <a:pt x="28670486" y="124460"/>
                    </a:cubicBezTo>
                    <a:lnTo>
                      <a:pt x="28670486" y="3953830"/>
                    </a:lnTo>
                    <a:cubicBezTo>
                      <a:pt x="28670486" y="3989390"/>
                      <a:pt x="28641275" y="4018600"/>
                      <a:pt x="28605714" y="4018600"/>
                    </a:cubicBezTo>
                    <a:lnTo>
                      <a:pt x="124460" y="4018600"/>
                    </a:lnTo>
                    <a:cubicBezTo>
                      <a:pt x="88900" y="4018600"/>
                      <a:pt x="59690" y="3989390"/>
                      <a:pt x="59690" y="395383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605714" y="59690"/>
                    </a:lnTo>
                    <a:moveTo>
                      <a:pt x="2860571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953830"/>
                    </a:lnTo>
                    <a:cubicBezTo>
                      <a:pt x="0" y="4022410"/>
                      <a:pt x="55880" y="4078290"/>
                      <a:pt x="124460" y="4078290"/>
                    </a:cubicBezTo>
                    <a:lnTo>
                      <a:pt x="28605714" y="4078290"/>
                    </a:lnTo>
                    <a:cubicBezTo>
                      <a:pt x="28674296" y="4078290"/>
                      <a:pt x="28730175" y="4022410"/>
                      <a:pt x="28730175" y="3953830"/>
                    </a:cubicBezTo>
                    <a:lnTo>
                      <a:pt x="28730175" y="124460"/>
                    </a:lnTo>
                    <a:cubicBezTo>
                      <a:pt x="28730175" y="55880"/>
                      <a:pt x="28674296" y="0"/>
                      <a:pt x="28605714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55298" y="330200"/>
              <a:ext cx="7453740" cy="520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600" u="none">
                  <a:solidFill>
                    <a:srgbClr val="2A2A40"/>
                  </a:solidFill>
                  <a:latin typeface="Noto Sans T Chinese" panose="020B0500000000000000"/>
                  <a:ea typeface="Noto Sans T Chinese" panose="020B0500000000000000"/>
                  <a:cs typeface="Noto Sans T Chinese" panose="020B0500000000000000"/>
                  <a:sym typeface="Noto Sans T Chinese" panose="020B0500000000000000"/>
                </a:rPr>
                <a:t>主題 1</a:t>
              </a:r>
              <a:endParaRPr lang="en-US" sz="2600" u="none">
                <a:solidFill>
                  <a:srgbClr val="2A2A40"/>
                </a:solidFill>
                <a:latin typeface="Noto Sans T Chinese" panose="020B0500000000000000"/>
                <a:ea typeface="Noto Sans T Chinese" panose="020B0500000000000000"/>
                <a:cs typeface="Noto Sans T Chinese" panose="020B0500000000000000"/>
                <a:sym typeface="Noto Sans T Chinese" panose="020B0500000000000000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0" y="4572000"/>
            <a:ext cx="7095566" cy="1268332"/>
          </a:xfrm>
          <a:custGeom>
            <a:avLst/>
            <a:gdLst/>
            <a:ahLst/>
            <a:cxnLst/>
            <a:rect l="l" t="t" r="r" b="b"/>
            <a:pathLst>
              <a:path w="7095566" h="1268332">
                <a:moveTo>
                  <a:pt x="0" y="0"/>
                </a:moveTo>
                <a:lnTo>
                  <a:pt x="7095566" y="0"/>
                </a:lnTo>
                <a:lnTo>
                  <a:pt x="7095566" y="1268333"/>
                </a:lnTo>
                <a:lnTo>
                  <a:pt x="0" y="12683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 rot="0">
            <a:off x="7761230" y="1774508"/>
            <a:ext cx="10323777" cy="6737985"/>
            <a:chOff x="0" y="0"/>
            <a:chExt cx="19050000" cy="12433300"/>
          </a:xfrm>
        </p:grpSpPr>
        <p:sp>
          <p:nvSpPr>
            <p:cNvPr id="12" name="Freeform 12"/>
            <p:cNvSpPr/>
            <p:nvPr/>
          </p:nvSpPr>
          <p:spPr>
            <a:xfrm>
              <a:off x="1455674" y="593598"/>
              <a:ext cx="16157194" cy="10108946"/>
            </a:xfrm>
            <a:custGeom>
              <a:avLst/>
              <a:gdLst/>
              <a:ahLst/>
              <a:cxnLst/>
              <a:rect l="l" t="t" r="r" b="b"/>
              <a:pathLst>
                <a:path w="16157194" h="10108946">
                  <a:moveTo>
                    <a:pt x="16157194" y="0"/>
                  </a:moveTo>
                  <a:lnTo>
                    <a:pt x="16157194" y="10108946"/>
                  </a:lnTo>
                  <a:lnTo>
                    <a:pt x="0" y="10108946"/>
                  </a:lnTo>
                  <a:lnTo>
                    <a:pt x="0" y="0"/>
                  </a:lnTo>
                  <a:lnTo>
                    <a:pt x="16157194" y="0"/>
                  </a:lnTo>
                  <a:close/>
                </a:path>
              </a:pathLst>
            </a:custGeom>
            <a:blipFill>
              <a:blip r:embed="rId2"/>
              <a:stretch>
                <a:fillRect t="-7881" b="-17077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9050000" cy="12433300"/>
            </a:xfrm>
            <a:custGeom>
              <a:avLst/>
              <a:gdLst/>
              <a:ahLst/>
              <a:cxnLst/>
              <a:rect l="l" t="t" r="r" b="b"/>
              <a:pathLst>
                <a:path w="19050000" h="12433300">
                  <a:moveTo>
                    <a:pt x="19050000" y="0"/>
                  </a:moveTo>
                  <a:lnTo>
                    <a:pt x="19050000" y="12433300"/>
                  </a:lnTo>
                  <a:lnTo>
                    <a:pt x="0" y="12433300"/>
                  </a:lnTo>
                  <a:lnTo>
                    <a:pt x="0" y="0"/>
                  </a:lnTo>
                  <a:lnTo>
                    <a:pt x="19050000" y="0"/>
                  </a:lnTo>
                  <a:close/>
                </a:path>
              </a:pathLst>
            </a:custGeom>
            <a:blipFill>
              <a:blip r:embed="rId3"/>
              <a:stretch>
                <a:fillRect l="-301" r="-301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63199" y="4596567"/>
            <a:ext cx="6369168" cy="118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5"/>
              </a:lnSpc>
            </a:pPr>
            <a:r>
              <a:rPr lang="en-US" sz="75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AI  900  證照</a:t>
            </a:r>
            <a:endParaRPr lang="en-US" sz="75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66892" y="-224651"/>
            <a:ext cx="8383837" cy="10912135"/>
            <a:chOff x="0" y="0"/>
            <a:chExt cx="36643829" cy="476944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6580328" cy="47630941"/>
            </a:xfrm>
            <a:custGeom>
              <a:avLst/>
              <a:gdLst/>
              <a:ahLst/>
              <a:cxnLst/>
              <a:rect l="l" t="t" r="r" b="b"/>
              <a:pathLst>
                <a:path w="36580328" h="47630941">
                  <a:moveTo>
                    <a:pt x="36487618" y="47630941"/>
                  </a:moveTo>
                  <a:lnTo>
                    <a:pt x="92710" y="47630941"/>
                  </a:lnTo>
                  <a:cubicBezTo>
                    <a:pt x="41910" y="47630941"/>
                    <a:pt x="0" y="47589030"/>
                    <a:pt x="0" y="475382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6486350" y="0"/>
                  </a:lnTo>
                  <a:cubicBezTo>
                    <a:pt x="36537150" y="0"/>
                    <a:pt x="36579060" y="41910"/>
                    <a:pt x="36579060" y="92710"/>
                  </a:cubicBezTo>
                  <a:lnTo>
                    <a:pt x="36579060" y="47536959"/>
                  </a:lnTo>
                  <a:cubicBezTo>
                    <a:pt x="36580328" y="47589030"/>
                    <a:pt x="36538418" y="47630941"/>
                    <a:pt x="36487618" y="47630941"/>
                  </a:cubicBezTo>
                  <a:close/>
                </a:path>
              </a:pathLst>
            </a:custGeom>
            <a:solidFill>
              <a:srgbClr val="D8E6D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6643828" cy="47694441"/>
            </a:xfrm>
            <a:custGeom>
              <a:avLst/>
              <a:gdLst/>
              <a:ahLst/>
              <a:cxnLst/>
              <a:rect l="l" t="t" r="r" b="b"/>
              <a:pathLst>
                <a:path w="36643828" h="47694441">
                  <a:moveTo>
                    <a:pt x="36519368" y="59690"/>
                  </a:moveTo>
                  <a:cubicBezTo>
                    <a:pt x="36554928" y="59690"/>
                    <a:pt x="36584139" y="88900"/>
                    <a:pt x="36584139" y="124460"/>
                  </a:cubicBezTo>
                  <a:lnTo>
                    <a:pt x="36584139" y="47569980"/>
                  </a:lnTo>
                  <a:cubicBezTo>
                    <a:pt x="36584139" y="47605541"/>
                    <a:pt x="36554928" y="47634748"/>
                    <a:pt x="36519368" y="47634748"/>
                  </a:cubicBezTo>
                  <a:lnTo>
                    <a:pt x="124460" y="47634748"/>
                  </a:lnTo>
                  <a:cubicBezTo>
                    <a:pt x="88900" y="47634748"/>
                    <a:pt x="59690" y="47605541"/>
                    <a:pt x="59690" y="475699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519368" y="59690"/>
                  </a:lnTo>
                  <a:moveTo>
                    <a:pt x="3651936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69980"/>
                  </a:lnTo>
                  <a:cubicBezTo>
                    <a:pt x="0" y="47638559"/>
                    <a:pt x="55880" y="47694441"/>
                    <a:pt x="124460" y="47694441"/>
                  </a:cubicBezTo>
                  <a:lnTo>
                    <a:pt x="36519368" y="47694441"/>
                  </a:lnTo>
                  <a:cubicBezTo>
                    <a:pt x="36587950" y="47694441"/>
                    <a:pt x="36643828" y="47638559"/>
                    <a:pt x="36643828" y="47569980"/>
                  </a:cubicBezTo>
                  <a:lnTo>
                    <a:pt x="36643828" y="124460"/>
                  </a:lnTo>
                  <a:cubicBezTo>
                    <a:pt x="36643828" y="55880"/>
                    <a:pt x="36587950" y="0"/>
                    <a:pt x="36519368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95350" y="4611688"/>
            <a:ext cx="5851288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曾經取得的證照</a:t>
            </a:r>
            <a:endParaRPr lang="en-US" sz="6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9144000" y="1401708"/>
            <a:ext cx="8115300" cy="2019243"/>
            <a:chOff x="0" y="0"/>
            <a:chExt cx="35470115" cy="8825650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35406614" cy="8762150"/>
            </a:xfrm>
            <a:custGeom>
              <a:avLst/>
              <a:gdLst/>
              <a:ahLst/>
              <a:cxnLst/>
              <a:rect l="l" t="t" r="r" b="b"/>
              <a:pathLst>
                <a:path w="35406614" h="8762150">
                  <a:moveTo>
                    <a:pt x="35313906" y="8762150"/>
                  </a:moveTo>
                  <a:lnTo>
                    <a:pt x="92710" y="8762150"/>
                  </a:lnTo>
                  <a:cubicBezTo>
                    <a:pt x="41910" y="8762150"/>
                    <a:pt x="0" y="8720240"/>
                    <a:pt x="0" y="86694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5312635" y="0"/>
                  </a:lnTo>
                  <a:cubicBezTo>
                    <a:pt x="35363435" y="0"/>
                    <a:pt x="35405346" y="41910"/>
                    <a:pt x="35405346" y="92710"/>
                  </a:cubicBezTo>
                  <a:lnTo>
                    <a:pt x="35405346" y="8668170"/>
                  </a:lnTo>
                  <a:cubicBezTo>
                    <a:pt x="35406614" y="8720240"/>
                    <a:pt x="35364706" y="8762150"/>
                    <a:pt x="35313906" y="8762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5470114" cy="8825650"/>
            </a:xfrm>
            <a:custGeom>
              <a:avLst/>
              <a:gdLst/>
              <a:ahLst/>
              <a:cxnLst/>
              <a:rect l="l" t="t" r="r" b="b"/>
              <a:pathLst>
                <a:path w="35470114" h="8825650">
                  <a:moveTo>
                    <a:pt x="35345656" y="59690"/>
                  </a:moveTo>
                  <a:cubicBezTo>
                    <a:pt x="35381214" y="59690"/>
                    <a:pt x="35410425" y="88900"/>
                    <a:pt x="35410425" y="124460"/>
                  </a:cubicBezTo>
                  <a:lnTo>
                    <a:pt x="35410425" y="8701190"/>
                  </a:lnTo>
                  <a:cubicBezTo>
                    <a:pt x="35410425" y="8736750"/>
                    <a:pt x="35381214" y="8765960"/>
                    <a:pt x="35345656" y="8765960"/>
                  </a:cubicBezTo>
                  <a:lnTo>
                    <a:pt x="124460" y="8765960"/>
                  </a:lnTo>
                  <a:cubicBezTo>
                    <a:pt x="88900" y="8765960"/>
                    <a:pt x="59690" y="8736750"/>
                    <a:pt x="59690" y="87011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5345656" y="59690"/>
                  </a:lnTo>
                  <a:moveTo>
                    <a:pt x="3534565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1190"/>
                  </a:lnTo>
                  <a:cubicBezTo>
                    <a:pt x="0" y="8769770"/>
                    <a:pt x="55880" y="8825650"/>
                    <a:pt x="124460" y="8825650"/>
                  </a:cubicBezTo>
                  <a:lnTo>
                    <a:pt x="35345656" y="8825650"/>
                  </a:lnTo>
                  <a:cubicBezTo>
                    <a:pt x="35414235" y="8825650"/>
                    <a:pt x="35470114" y="8769770"/>
                    <a:pt x="35470114" y="8701190"/>
                  </a:cubicBezTo>
                  <a:lnTo>
                    <a:pt x="35470114" y="124460"/>
                  </a:lnTo>
                  <a:cubicBezTo>
                    <a:pt x="35470114" y="55880"/>
                    <a:pt x="35414235" y="0"/>
                    <a:pt x="35345656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9788862" y="2129887"/>
            <a:ext cx="682557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Visual Basic</a:t>
            </a:r>
            <a:endParaRPr lang="en-US" sz="3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9144000" y="4221795"/>
            <a:ext cx="8115300" cy="2019243"/>
            <a:chOff x="0" y="0"/>
            <a:chExt cx="35470115" cy="882565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35406614" cy="8762150"/>
            </a:xfrm>
            <a:custGeom>
              <a:avLst/>
              <a:gdLst/>
              <a:ahLst/>
              <a:cxnLst/>
              <a:rect l="l" t="t" r="r" b="b"/>
              <a:pathLst>
                <a:path w="35406614" h="8762150">
                  <a:moveTo>
                    <a:pt x="35313906" y="8762150"/>
                  </a:moveTo>
                  <a:lnTo>
                    <a:pt x="92710" y="8762150"/>
                  </a:lnTo>
                  <a:cubicBezTo>
                    <a:pt x="41910" y="8762150"/>
                    <a:pt x="0" y="8720240"/>
                    <a:pt x="0" y="86694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5312635" y="0"/>
                  </a:lnTo>
                  <a:cubicBezTo>
                    <a:pt x="35363435" y="0"/>
                    <a:pt x="35405346" y="41910"/>
                    <a:pt x="35405346" y="92710"/>
                  </a:cubicBezTo>
                  <a:lnTo>
                    <a:pt x="35405346" y="8668170"/>
                  </a:lnTo>
                  <a:cubicBezTo>
                    <a:pt x="35406614" y="8720240"/>
                    <a:pt x="35364706" y="8762150"/>
                    <a:pt x="35313906" y="8762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5470114" cy="8825650"/>
            </a:xfrm>
            <a:custGeom>
              <a:avLst/>
              <a:gdLst/>
              <a:ahLst/>
              <a:cxnLst/>
              <a:rect l="l" t="t" r="r" b="b"/>
              <a:pathLst>
                <a:path w="35470114" h="8825650">
                  <a:moveTo>
                    <a:pt x="35345656" y="59690"/>
                  </a:moveTo>
                  <a:cubicBezTo>
                    <a:pt x="35381214" y="59690"/>
                    <a:pt x="35410425" y="88900"/>
                    <a:pt x="35410425" y="124460"/>
                  </a:cubicBezTo>
                  <a:lnTo>
                    <a:pt x="35410425" y="8701190"/>
                  </a:lnTo>
                  <a:cubicBezTo>
                    <a:pt x="35410425" y="8736750"/>
                    <a:pt x="35381214" y="8765960"/>
                    <a:pt x="35345656" y="8765960"/>
                  </a:cubicBezTo>
                  <a:lnTo>
                    <a:pt x="124460" y="8765960"/>
                  </a:lnTo>
                  <a:cubicBezTo>
                    <a:pt x="88900" y="8765960"/>
                    <a:pt x="59690" y="8736750"/>
                    <a:pt x="59690" y="87011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5345656" y="59690"/>
                  </a:lnTo>
                  <a:moveTo>
                    <a:pt x="3534565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1190"/>
                  </a:lnTo>
                  <a:cubicBezTo>
                    <a:pt x="0" y="8769770"/>
                    <a:pt x="55880" y="8825650"/>
                    <a:pt x="124460" y="8825650"/>
                  </a:cubicBezTo>
                  <a:lnTo>
                    <a:pt x="35345656" y="8825650"/>
                  </a:lnTo>
                  <a:cubicBezTo>
                    <a:pt x="35414235" y="8825650"/>
                    <a:pt x="35470114" y="8769770"/>
                    <a:pt x="35470114" y="8701190"/>
                  </a:cubicBezTo>
                  <a:lnTo>
                    <a:pt x="35470114" y="124460"/>
                  </a:lnTo>
                  <a:cubicBezTo>
                    <a:pt x="35470114" y="55880"/>
                    <a:pt x="35414235" y="0"/>
                    <a:pt x="35345656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788843" y="4881562"/>
            <a:ext cx="514059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網頁設計丙級技術士證照</a:t>
            </a:r>
            <a:endParaRPr lang="en-US" sz="35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9144000" y="7041138"/>
            <a:ext cx="8115300" cy="2019243"/>
            <a:chOff x="0" y="0"/>
            <a:chExt cx="35470115" cy="882565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35406614" cy="8762150"/>
            </a:xfrm>
            <a:custGeom>
              <a:avLst/>
              <a:gdLst/>
              <a:ahLst/>
              <a:cxnLst/>
              <a:rect l="l" t="t" r="r" b="b"/>
              <a:pathLst>
                <a:path w="35406614" h="8762150">
                  <a:moveTo>
                    <a:pt x="35313906" y="8762150"/>
                  </a:moveTo>
                  <a:lnTo>
                    <a:pt x="92710" y="8762150"/>
                  </a:lnTo>
                  <a:cubicBezTo>
                    <a:pt x="41910" y="8762150"/>
                    <a:pt x="0" y="8720240"/>
                    <a:pt x="0" y="86694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5312635" y="0"/>
                  </a:lnTo>
                  <a:cubicBezTo>
                    <a:pt x="35363435" y="0"/>
                    <a:pt x="35405346" y="41910"/>
                    <a:pt x="35405346" y="92710"/>
                  </a:cubicBezTo>
                  <a:lnTo>
                    <a:pt x="35405346" y="8668170"/>
                  </a:lnTo>
                  <a:cubicBezTo>
                    <a:pt x="35406614" y="8720240"/>
                    <a:pt x="35364706" y="8762150"/>
                    <a:pt x="35313906" y="8762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35470114" cy="8825650"/>
            </a:xfrm>
            <a:custGeom>
              <a:avLst/>
              <a:gdLst/>
              <a:ahLst/>
              <a:cxnLst/>
              <a:rect l="l" t="t" r="r" b="b"/>
              <a:pathLst>
                <a:path w="35470114" h="8825650">
                  <a:moveTo>
                    <a:pt x="35345656" y="59690"/>
                  </a:moveTo>
                  <a:cubicBezTo>
                    <a:pt x="35381214" y="59690"/>
                    <a:pt x="35410425" y="88900"/>
                    <a:pt x="35410425" y="124460"/>
                  </a:cubicBezTo>
                  <a:lnTo>
                    <a:pt x="35410425" y="8701190"/>
                  </a:lnTo>
                  <a:cubicBezTo>
                    <a:pt x="35410425" y="8736750"/>
                    <a:pt x="35381214" y="8765960"/>
                    <a:pt x="35345656" y="8765960"/>
                  </a:cubicBezTo>
                  <a:lnTo>
                    <a:pt x="124460" y="8765960"/>
                  </a:lnTo>
                  <a:cubicBezTo>
                    <a:pt x="88900" y="8765960"/>
                    <a:pt x="59690" y="8736750"/>
                    <a:pt x="59690" y="87011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5345656" y="59690"/>
                  </a:lnTo>
                  <a:moveTo>
                    <a:pt x="3534565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701190"/>
                  </a:lnTo>
                  <a:cubicBezTo>
                    <a:pt x="0" y="8769770"/>
                    <a:pt x="55880" y="8825650"/>
                    <a:pt x="124460" y="8825650"/>
                  </a:cubicBezTo>
                  <a:lnTo>
                    <a:pt x="35345656" y="8825650"/>
                  </a:lnTo>
                  <a:cubicBezTo>
                    <a:pt x="35414235" y="8825650"/>
                    <a:pt x="35470114" y="8769770"/>
                    <a:pt x="35470114" y="8701190"/>
                  </a:cubicBezTo>
                  <a:lnTo>
                    <a:pt x="35470114" y="124460"/>
                  </a:lnTo>
                  <a:cubicBezTo>
                    <a:pt x="35470114" y="55880"/>
                    <a:pt x="35414235" y="0"/>
                    <a:pt x="35345656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9788843" y="7778842"/>
            <a:ext cx="41675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軟體應用丙級證照</a:t>
            </a:r>
            <a:endParaRPr lang="en-US" sz="35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803928" y="3600369"/>
            <a:ext cx="4034045" cy="5139928"/>
            <a:chOff x="0" y="0"/>
            <a:chExt cx="15708663" cy="2001499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5645163" cy="19951495"/>
            </a:xfrm>
            <a:custGeom>
              <a:avLst/>
              <a:gdLst/>
              <a:ahLst/>
              <a:cxnLst/>
              <a:rect l="l" t="t" r="r" b="b"/>
              <a:pathLst>
                <a:path w="15645163" h="19951495">
                  <a:moveTo>
                    <a:pt x="15552452" y="19951495"/>
                  </a:moveTo>
                  <a:lnTo>
                    <a:pt x="92710" y="19951495"/>
                  </a:lnTo>
                  <a:cubicBezTo>
                    <a:pt x="41910" y="19951495"/>
                    <a:pt x="0" y="19909586"/>
                    <a:pt x="0" y="198587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19857515"/>
                  </a:lnTo>
                  <a:cubicBezTo>
                    <a:pt x="15645163" y="19909586"/>
                    <a:pt x="15603252" y="19951495"/>
                    <a:pt x="15552452" y="199514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5708663" cy="20014995"/>
            </a:xfrm>
            <a:custGeom>
              <a:avLst/>
              <a:gdLst/>
              <a:ahLst/>
              <a:cxnLst/>
              <a:rect l="l" t="t" r="r" b="b"/>
              <a:pathLst>
                <a:path w="15708663" h="20014995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19890536"/>
                  </a:lnTo>
                  <a:cubicBezTo>
                    <a:pt x="15648973" y="19926095"/>
                    <a:pt x="15619763" y="19955306"/>
                    <a:pt x="15584202" y="19955306"/>
                  </a:cubicBezTo>
                  <a:lnTo>
                    <a:pt x="124460" y="19955306"/>
                  </a:lnTo>
                  <a:cubicBezTo>
                    <a:pt x="88900" y="19955306"/>
                    <a:pt x="59690" y="19926095"/>
                    <a:pt x="59690" y="198905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890536"/>
                  </a:lnTo>
                  <a:cubicBezTo>
                    <a:pt x="0" y="19959115"/>
                    <a:pt x="55880" y="20014995"/>
                    <a:pt x="124460" y="20014995"/>
                  </a:cubicBezTo>
                  <a:lnTo>
                    <a:pt x="15584202" y="20014995"/>
                  </a:lnTo>
                  <a:cubicBezTo>
                    <a:pt x="15652783" y="20014995"/>
                    <a:pt x="15708663" y="19959115"/>
                    <a:pt x="15708663" y="19890536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803928" y="3197351"/>
            <a:ext cx="4032157" cy="2588666"/>
            <a:chOff x="0" y="0"/>
            <a:chExt cx="15701311" cy="10080325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5637811" cy="10016825"/>
            </a:xfrm>
            <a:custGeom>
              <a:avLst/>
              <a:gdLst/>
              <a:ahLst/>
              <a:cxnLst/>
              <a:rect l="l" t="t" r="r" b="b"/>
              <a:pathLst>
                <a:path w="15637811" h="10016825">
                  <a:moveTo>
                    <a:pt x="15545101" y="10016825"/>
                  </a:moveTo>
                  <a:lnTo>
                    <a:pt x="92710" y="10016825"/>
                  </a:lnTo>
                  <a:cubicBezTo>
                    <a:pt x="41910" y="10016825"/>
                    <a:pt x="0" y="9974915"/>
                    <a:pt x="0" y="99241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43831" y="0"/>
                  </a:lnTo>
                  <a:cubicBezTo>
                    <a:pt x="15594631" y="0"/>
                    <a:pt x="15636542" y="41910"/>
                    <a:pt x="15636542" y="92710"/>
                  </a:cubicBezTo>
                  <a:lnTo>
                    <a:pt x="15636542" y="9922845"/>
                  </a:lnTo>
                  <a:cubicBezTo>
                    <a:pt x="15637811" y="9974915"/>
                    <a:pt x="15595901" y="10016825"/>
                    <a:pt x="15545101" y="10016825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5701311" cy="10080326"/>
            </a:xfrm>
            <a:custGeom>
              <a:avLst/>
              <a:gdLst/>
              <a:ahLst/>
              <a:cxnLst/>
              <a:rect l="l" t="t" r="r" b="b"/>
              <a:pathLst>
                <a:path w="15701311" h="10080326">
                  <a:moveTo>
                    <a:pt x="15576851" y="59690"/>
                  </a:moveTo>
                  <a:cubicBezTo>
                    <a:pt x="15612411" y="59690"/>
                    <a:pt x="15641620" y="88900"/>
                    <a:pt x="15641620" y="124460"/>
                  </a:cubicBezTo>
                  <a:lnTo>
                    <a:pt x="15641620" y="9955865"/>
                  </a:lnTo>
                  <a:cubicBezTo>
                    <a:pt x="15641620" y="9991426"/>
                    <a:pt x="15612411" y="10020636"/>
                    <a:pt x="15576851" y="10020636"/>
                  </a:cubicBezTo>
                  <a:lnTo>
                    <a:pt x="124460" y="10020636"/>
                  </a:lnTo>
                  <a:cubicBezTo>
                    <a:pt x="88900" y="10020636"/>
                    <a:pt x="59690" y="9991426"/>
                    <a:pt x="59690" y="99558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76851" y="59690"/>
                  </a:lnTo>
                  <a:moveTo>
                    <a:pt x="155768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955865"/>
                  </a:lnTo>
                  <a:cubicBezTo>
                    <a:pt x="0" y="10024445"/>
                    <a:pt x="55880" y="10080326"/>
                    <a:pt x="124460" y="10080326"/>
                  </a:cubicBezTo>
                  <a:lnTo>
                    <a:pt x="15576851" y="10080326"/>
                  </a:lnTo>
                  <a:cubicBezTo>
                    <a:pt x="15645431" y="10080326"/>
                    <a:pt x="15701311" y="10024445"/>
                    <a:pt x="15701311" y="9955865"/>
                  </a:cubicBezTo>
                  <a:lnTo>
                    <a:pt x="15701311" y="124460"/>
                  </a:lnTo>
                  <a:cubicBezTo>
                    <a:pt x="15701311" y="55880"/>
                    <a:pt x="15645431" y="0"/>
                    <a:pt x="15576851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026209" y="3599297"/>
            <a:ext cx="4034045" cy="5141000"/>
            <a:chOff x="0" y="0"/>
            <a:chExt cx="15708663" cy="20019172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5645163" cy="19955672"/>
            </a:xfrm>
            <a:custGeom>
              <a:avLst/>
              <a:gdLst/>
              <a:ahLst/>
              <a:cxnLst/>
              <a:rect l="l" t="t" r="r" b="b"/>
              <a:pathLst>
                <a:path w="15645163" h="19955672">
                  <a:moveTo>
                    <a:pt x="15552452" y="19955672"/>
                  </a:moveTo>
                  <a:lnTo>
                    <a:pt x="92710" y="19955672"/>
                  </a:lnTo>
                  <a:cubicBezTo>
                    <a:pt x="41910" y="19955672"/>
                    <a:pt x="0" y="19913763"/>
                    <a:pt x="0" y="198629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19861692"/>
                  </a:lnTo>
                  <a:cubicBezTo>
                    <a:pt x="15645163" y="19913763"/>
                    <a:pt x="15603252" y="19955672"/>
                    <a:pt x="15552452" y="199556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5708663" cy="20019172"/>
            </a:xfrm>
            <a:custGeom>
              <a:avLst/>
              <a:gdLst/>
              <a:ahLst/>
              <a:cxnLst/>
              <a:rect l="l" t="t" r="r" b="b"/>
              <a:pathLst>
                <a:path w="15708663" h="20019172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19894713"/>
                  </a:lnTo>
                  <a:cubicBezTo>
                    <a:pt x="15648973" y="19930272"/>
                    <a:pt x="15619763" y="19959482"/>
                    <a:pt x="15584202" y="19959482"/>
                  </a:cubicBezTo>
                  <a:lnTo>
                    <a:pt x="124460" y="19959482"/>
                  </a:lnTo>
                  <a:cubicBezTo>
                    <a:pt x="88900" y="19959482"/>
                    <a:pt x="59690" y="19930272"/>
                    <a:pt x="59690" y="198947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894713"/>
                  </a:lnTo>
                  <a:cubicBezTo>
                    <a:pt x="0" y="19963292"/>
                    <a:pt x="55880" y="20019172"/>
                    <a:pt x="124460" y="20019172"/>
                  </a:cubicBezTo>
                  <a:lnTo>
                    <a:pt x="15584202" y="20019172"/>
                  </a:lnTo>
                  <a:cubicBezTo>
                    <a:pt x="15652783" y="20019172"/>
                    <a:pt x="15708663" y="19963292"/>
                    <a:pt x="15708663" y="19894713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5026209" y="3197351"/>
            <a:ext cx="4034045" cy="2588666"/>
            <a:chOff x="0" y="0"/>
            <a:chExt cx="15708663" cy="10080325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5645163" cy="10016825"/>
            </a:xfrm>
            <a:custGeom>
              <a:avLst/>
              <a:gdLst/>
              <a:ahLst/>
              <a:cxnLst/>
              <a:rect l="l" t="t" r="r" b="b"/>
              <a:pathLst>
                <a:path w="15645163" h="10016825">
                  <a:moveTo>
                    <a:pt x="15552452" y="10016825"/>
                  </a:moveTo>
                  <a:lnTo>
                    <a:pt x="92710" y="10016825"/>
                  </a:lnTo>
                  <a:cubicBezTo>
                    <a:pt x="41910" y="10016825"/>
                    <a:pt x="0" y="9974915"/>
                    <a:pt x="0" y="99241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9922845"/>
                  </a:lnTo>
                  <a:cubicBezTo>
                    <a:pt x="15645163" y="9974915"/>
                    <a:pt x="15603252" y="10016825"/>
                    <a:pt x="15552452" y="1001682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15708663" cy="10080326"/>
            </a:xfrm>
            <a:custGeom>
              <a:avLst/>
              <a:gdLst/>
              <a:ahLst/>
              <a:cxnLst/>
              <a:rect l="l" t="t" r="r" b="b"/>
              <a:pathLst>
                <a:path w="15708663" h="10080326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9955865"/>
                  </a:lnTo>
                  <a:cubicBezTo>
                    <a:pt x="15648973" y="9991426"/>
                    <a:pt x="15619763" y="10020636"/>
                    <a:pt x="15584202" y="10020636"/>
                  </a:cubicBezTo>
                  <a:lnTo>
                    <a:pt x="124460" y="10020636"/>
                  </a:lnTo>
                  <a:cubicBezTo>
                    <a:pt x="88900" y="10020636"/>
                    <a:pt x="59690" y="9991426"/>
                    <a:pt x="59690" y="99558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955865"/>
                  </a:lnTo>
                  <a:cubicBezTo>
                    <a:pt x="0" y="10024445"/>
                    <a:pt x="55880" y="10080326"/>
                    <a:pt x="124460" y="10080326"/>
                  </a:cubicBezTo>
                  <a:lnTo>
                    <a:pt x="15584202" y="10080326"/>
                  </a:lnTo>
                  <a:cubicBezTo>
                    <a:pt x="15652783" y="10080326"/>
                    <a:pt x="15708663" y="10024445"/>
                    <a:pt x="15708663" y="9955865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39360" y="3600369"/>
            <a:ext cx="4034045" cy="5139928"/>
            <a:chOff x="0" y="0"/>
            <a:chExt cx="15708663" cy="20014996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5645163" cy="19951495"/>
            </a:xfrm>
            <a:custGeom>
              <a:avLst/>
              <a:gdLst/>
              <a:ahLst/>
              <a:cxnLst/>
              <a:rect l="l" t="t" r="r" b="b"/>
              <a:pathLst>
                <a:path w="15645163" h="19951495">
                  <a:moveTo>
                    <a:pt x="15552452" y="19951495"/>
                  </a:moveTo>
                  <a:lnTo>
                    <a:pt x="92710" y="19951495"/>
                  </a:lnTo>
                  <a:cubicBezTo>
                    <a:pt x="41910" y="19951495"/>
                    <a:pt x="0" y="19909586"/>
                    <a:pt x="0" y="198587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19857515"/>
                  </a:lnTo>
                  <a:cubicBezTo>
                    <a:pt x="15645163" y="19909586"/>
                    <a:pt x="15603252" y="19951495"/>
                    <a:pt x="15552452" y="199514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15708663" cy="20014995"/>
            </a:xfrm>
            <a:custGeom>
              <a:avLst/>
              <a:gdLst/>
              <a:ahLst/>
              <a:cxnLst/>
              <a:rect l="l" t="t" r="r" b="b"/>
              <a:pathLst>
                <a:path w="15708663" h="20014995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19890536"/>
                  </a:lnTo>
                  <a:cubicBezTo>
                    <a:pt x="15648973" y="19926095"/>
                    <a:pt x="15619763" y="19955306"/>
                    <a:pt x="15584202" y="19955306"/>
                  </a:cubicBezTo>
                  <a:lnTo>
                    <a:pt x="124460" y="19955306"/>
                  </a:lnTo>
                  <a:cubicBezTo>
                    <a:pt x="88900" y="19955306"/>
                    <a:pt x="59690" y="19926095"/>
                    <a:pt x="59690" y="198905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890536"/>
                  </a:lnTo>
                  <a:cubicBezTo>
                    <a:pt x="0" y="19959115"/>
                    <a:pt x="55880" y="20014995"/>
                    <a:pt x="124460" y="20014995"/>
                  </a:cubicBezTo>
                  <a:lnTo>
                    <a:pt x="15584202" y="20014995"/>
                  </a:lnTo>
                  <a:cubicBezTo>
                    <a:pt x="15652783" y="20014995"/>
                    <a:pt x="15708663" y="19959115"/>
                    <a:pt x="15708663" y="19890536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17" name="Group 17"/>
          <p:cNvGrpSpPr/>
          <p:nvPr/>
        </p:nvGrpSpPr>
        <p:grpSpPr>
          <a:xfrm rot="0">
            <a:off x="9239360" y="3197351"/>
            <a:ext cx="4034045" cy="2588666"/>
            <a:chOff x="0" y="0"/>
            <a:chExt cx="15708663" cy="10080325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5645163" cy="10016825"/>
            </a:xfrm>
            <a:custGeom>
              <a:avLst/>
              <a:gdLst/>
              <a:ahLst/>
              <a:cxnLst/>
              <a:rect l="l" t="t" r="r" b="b"/>
              <a:pathLst>
                <a:path w="15645163" h="10016825">
                  <a:moveTo>
                    <a:pt x="15552452" y="10016825"/>
                  </a:moveTo>
                  <a:lnTo>
                    <a:pt x="92710" y="10016825"/>
                  </a:lnTo>
                  <a:cubicBezTo>
                    <a:pt x="41910" y="10016825"/>
                    <a:pt x="0" y="9974915"/>
                    <a:pt x="0" y="99241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9922845"/>
                  </a:lnTo>
                  <a:cubicBezTo>
                    <a:pt x="15645163" y="9974915"/>
                    <a:pt x="15603252" y="10016825"/>
                    <a:pt x="15552452" y="10016825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15708663" cy="10080326"/>
            </a:xfrm>
            <a:custGeom>
              <a:avLst/>
              <a:gdLst/>
              <a:ahLst/>
              <a:cxnLst/>
              <a:rect l="l" t="t" r="r" b="b"/>
              <a:pathLst>
                <a:path w="15708663" h="10080326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9955865"/>
                  </a:lnTo>
                  <a:cubicBezTo>
                    <a:pt x="15648973" y="9991426"/>
                    <a:pt x="15619763" y="10020636"/>
                    <a:pt x="15584202" y="10020636"/>
                  </a:cubicBezTo>
                  <a:lnTo>
                    <a:pt x="124460" y="10020636"/>
                  </a:lnTo>
                  <a:cubicBezTo>
                    <a:pt x="88900" y="10020636"/>
                    <a:pt x="59690" y="9991426"/>
                    <a:pt x="59690" y="99558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955865"/>
                  </a:lnTo>
                  <a:cubicBezTo>
                    <a:pt x="0" y="10024445"/>
                    <a:pt x="55880" y="10080326"/>
                    <a:pt x="124460" y="10080326"/>
                  </a:cubicBezTo>
                  <a:lnTo>
                    <a:pt x="15584202" y="10080326"/>
                  </a:lnTo>
                  <a:cubicBezTo>
                    <a:pt x="15652783" y="10080326"/>
                    <a:pt x="15708663" y="10024445"/>
                    <a:pt x="15708663" y="9955865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13450027" y="3599297"/>
            <a:ext cx="4034045" cy="5141000"/>
            <a:chOff x="0" y="0"/>
            <a:chExt cx="15708663" cy="20019172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5645163" cy="19955672"/>
            </a:xfrm>
            <a:custGeom>
              <a:avLst/>
              <a:gdLst/>
              <a:ahLst/>
              <a:cxnLst/>
              <a:rect l="l" t="t" r="r" b="b"/>
              <a:pathLst>
                <a:path w="15645163" h="19955672">
                  <a:moveTo>
                    <a:pt x="15552452" y="19955672"/>
                  </a:moveTo>
                  <a:lnTo>
                    <a:pt x="92710" y="19955672"/>
                  </a:lnTo>
                  <a:cubicBezTo>
                    <a:pt x="41910" y="19955672"/>
                    <a:pt x="0" y="19913763"/>
                    <a:pt x="0" y="1986296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19861692"/>
                  </a:lnTo>
                  <a:cubicBezTo>
                    <a:pt x="15645163" y="19913763"/>
                    <a:pt x="15603252" y="19955672"/>
                    <a:pt x="15552452" y="199556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5708663" cy="20019172"/>
            </a:xfrm>
            <a:custGeom>
              <a:avLst/>
              <a:gdLst/>
              <a:ahLst/>
              <a:cxnLst/>
              <a:rect l="l" t="t" r="r" b="b"/>
              <a:pathLst>
                <a:path w="15708663" h="20019172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19894713"/>
                  </a:lnTo>
                  <a:cubicBezTo>
                    <a:pt x="15648973" y="19930272"/>
                    <a:pt x="15619763" y="19959482"/>
                    <a:pt x="15584202" y="19959482"/>
                  </a:cubicBezTo>
                  <a:lnTo>
                    <a:pt x="124460" y="19959482"/>
                  </a:lnTo>
                  <a:cubicBezTo>
                    <a:pt x="88900" y="19959482"/>
                    <a:pt x="59690" y="19930272"/>
                    <a:pt x="59690" y="1989471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894713"/>
                  </a:lnTo>
                  <a:cubicBezTo>
                    <a:pt x="0" y="19963292"/>
                    <a:pt x="55880" y="20019172"/>
                    <a:pt x="124460" y="20019172"/>
                  </a:cubicBezTo>
                  <a:lnTo>
                    <a:pt x="15584202" y="20019172"/>
                  </a:lnTo>
                  <a:cubicBezTo>
                    <a:pt x="15652783" y="20019172"/>
                    <a:pt x="15708663" y="19963292"/>
                    <a:pt x="15708663" y="19894713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23" name="Group 23"/>
          <p:cNvGrpSpPr/>
          <p:nvPr/>
        </p:nvGrpSpPr>
        <p:grpSpPr>
          <a:xfrm rot="0">
            <a:off x="13450027" y="3197351"/>
            <a:ext cx="4034045" cy="2588666"/>
            <a:chOff x="0" y="0"/>
            <a:chExt cx="15708663" cy="10080325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5645163" cy="10016825"/>
            </a:xfrm>
            <a:custGeom>
              <a:avLst/>
              <a:gdLst/>
              <a:ahLst/>
              <a:cxnLst/>
              <a:rect l="l" t="t" r="r" b="b"/>
              <a:pathLst>
                <a:path w="15645163" h="10016825">
                  <a:moveTo>
                    <a:pt x="15552452" y="10016825"/>
                  </a:moveTo>
                  <a:lnTo>
                    <a:pt x="92710" y="10016825"/>
                  </a:lnTo>
                  <a:cubicBezTo>
                    <a:pt x="41910" y="10016825"/>
                    <a:pt x="0" y="9974915"/>
                    <a:pt x="0" y="99241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551183" y="0"/>
                  </a:lnTo>
                  <a:cubicBezTo>
                    <a:pt x="15601983" y="0"/>
                    <a:pt x="15643893" y="41910"/>
                    <a:pt x="15643893" y="92710"/>
                  </a:cubicBezTo>
                  <a:lnTo>
                    <a:pt x="15643893" y="9922845"/>
                  </a:lnTo>
                  <a:cubicBezTo>
                    <a:pt x="15645163" y="9974915"/>
                    <a:pt x="15603252" y="10016825"/>
                    <a:pt x="15552452" y="10016825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5708663" cy="10080326"/>
            </a:xfrm>
            <a:custGeom>
              <a:avLst/>
              <a:gdLst/>
              <a:ahLst/>
              <a:cxnLst/>
              <a:rect l="l" t="t" r="r" b="b"/>
              <a:pathLst>
                <a:path w="15708663" h="10080326">
                  <a:moveTo>
                    <a:pt x="15584202" y="59690"/>
                  </a:moveTo>
                  <a:cubicBezTo>
                    <a:pt x="15619763" y="59690"/>
                    <a:pt x="15648973" y="88900"/>
                    <a:pt x="15648973" y="124460"/>
                  </a:cubicBezTo>
                  <a:lnTo>
                    <a:pt x="15648973" y="9955865"/>
                  </a:lnTo>
                  <a:cubicBezTo>
                    <a:pt x="15648973" y="9991426"/>
                    <a:pt x="15619763" y="10020636"/>
                    <a:pt x="15584202" y="10020636"/>
                  </a:cubicBezTo>
                  <a:lnTo>
                    <a:pt x="124460" y="10020636"/>
                  </a:lnTo>
                  <a:cubicBezTo>
                    <a:pt x="88900" y="10020636"/>
                    <a:pt x="59690" y="9991426"/>
                    <a:pt x="59690" y="99558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584202" y="59690"/>
                  </a:lnTo>
                  <a:moveTo>
                    <a:pt x="1558420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955865"/>
                  </a:lnTo>
                  <a:cubicBezTo>
                    <a:pt x="0" y="10024445"/>
                    <a:pt x="55880" y="10080326"/>
                    <a:pt x="124460" y="10080326"/>
                  </a:cubicBezTo>
                  <a:lnTo>
                    <a:pt x="15584202" y="10080326"/>
                  </a:lnTo>
                  <a:cubicBezTo>
                    <a:pt x="15652783" y="10080326"/>
                    <a:pt x="15708663" y="10024445"/>
                    <a:pt x="15708663" y="9955865"/>
                  </a:cubicBezTo>
                  <a:lnTo>
                    <a:pt x="15708663" y="124460"/>
                  </a:lnTo>
                  <a:cubicBezTo>
                    <a:pt x="15708663" y="55880"/>
                    <a:pt x="15652783" y="0"/>
                    <a:pt x="15584202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5429666" y="0"/>
            <a:ext cx="8180853" cy="1462328"/>
          </a:xfrm>
          <a:custGeom>
            <a:avLst/>
            <a:gdLst/>
            <a:ahLst/>
            <a:cxnLst/>
            <a:rect l="l" t="t" r="r" b="b"/>
            <a:pathLst>
              <a:path w="8180853" h="1462328">
                <a:moveTo>
                  <a:pt x="0" y="0"/>
                </a:moveTo>
                <a:lnTo>
                  <a:pt x="8180854" y="0"/>
                </a:lnTo>
                <a:lnTo>
                  <a:pt x="8180854" y="1462328"/>
                </a:lnTo>
                <a:lnTo>
                  <a:pt x="0" y="146232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995656" y="5977114"/>
            <a:ext cx="3648701" cy="176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熟悉資料清理、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統計分析與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視覺化工具操作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409845" y="6051273"/>
            <a:ext cx="3266773" cy="176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理解系統架構流程，具備邏輯規劃與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流程建構力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863955" y="6051273"/>
            <a:ext cx="3273999" cy="176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通過 AI-900 證照，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具備 AI 與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雲端整合概念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785381" y="6051273"/>
            <a:ext cx="3266773" cy="1765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70"/>
              </a:lnSpc>
            </a:pPr>
            <a:r>
              <a:rPr lang="en-US" sz="2805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熟悉 Python、Arduino，能撰寫應用程式原型</a:t>
            </a:r>
            <a:endParaRPr lang="en-US" sz="2805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885448" y="3581997"/>
            <a:ext cx="1869116" cy="180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資料處理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分析能力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104108" y="3581997"/>
            <a:ext cx="1869116" cy="180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系統設計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邏輯思維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458128" y="3590844"/>
            <a:ext cx="3594026" cy="180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程式設計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實作能力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4149705" y="3581997"/>
            <a:ext cx="2629958" cy="1809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雲端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 AI 基礎應用</a:t>
            </a:r>
            <a:endParaRPr lang="en-US" sz="4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001000" y="226060"/>
            <a:ext cx="3996690" cy="99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專業技能</a:t>
            </a:r>
            <a:endParaRPr lang="en-US" sz="6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1761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40781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21227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01673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8575" y="3898664"/>
            <a:ext cx="1875805" cy="1875805"/>
          </a:xfrm>
          <a:custGeom>
            <a:avLst/>
            <a:gdLst/>
            <a:ahLst/>
            <a:cxnLst/>
            <a:rect l="l" t="t" r="r" b="b"/>
            <a:pathLst>
              <a:path w="1875805" h="1875805">
                <a:moveTo>
                  <a:pt x="0" y="0"/>
                </a:moveTo>
                <a:lnTo>
                  <a:pt x="1875806" y="0"/>
                </a:lnTo>
                <a:lnTo>
                  <a:pt x="1875806" y="1875806"/>
                </a:lnTo>
                <a:lnTo>
                  <a:pt x="0" y="1875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84467" y="3898785"/>
            <a:ext cx="1860360" cy="1994538"/>
          </a:xfrm>
          <a:custGeom>
            <a:avLst/>
            <a:gdLst/>
            <a:ahLst/>
            <a:cxnLst/>
            <a:rect l="l" t="t" r="r" b="b"/>
            <a:pathLst>
              <a:path w="1860360" h="1994538">
                <a:moveTo>
                  <a:pt x="0" y="0"/>
                </a:moveTo>
                <a:lnTo>
                  <a:pt x="1860360" y="0"/>
                </a:lnTo>
                <a:lnTo>
                  <a:pt x="1860360" y="1994538"/>
                </a:lnTo>
                <a:lnTo>
                  <a:pt x="0" y="199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174709" y="4005572"/>
            <a:ext cx="1850663" cy="1662232"/>
          </a:xfrm>
          <a:custGeom>
            <a:avLst/>
            <a:gdLst/>
            <a:ahLst/>
            <a:cxnLst/>
            <a:rect l="l" t="t" r="r" b="b"/>
            <a:pathLst>
              <a:path w="1850663" h="1662232">
                <a:moveTo>
                  <a:pt x="0" y="0"/>
                </a:moveTo>
                <a:lnTo>
                  <a:pt x="1850663" y="0"/>
                </a:lnTo>
                <a:lnTo>
                  <a:pt x="1850663" y="1662231"/>
                </a:lnTo>
                <a:lnTo>
                  <a:pt x="0" y="1662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331007" y="3985952"/>
            <a:ext cx="2298959" cy="1701230"/>
          </a:xfrm>
          <a:custGeom>
            <a:avLst/>
            <a:gdLst/>
            <a:ahLst/>
            <a:cxnLst/>
            <a:rect l="l" t="t" r="r" b="b"/>
            <a:pathLst>
              <a:path w="2298959" h="1701230">
                <a:moveTo>
                  <a:pt x="0" y="0"/>
                </a:moveTo>
                <a:lnTo>
                  <a:pt x="2298959" y="0"/>
                </a:lnTo>
                <a:lnTo>
                  <a:pt x="2298959" y="1701230"/>
                </a:lnTo>
                <a:lnTo>
                  <a:pt x="0" y="1701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489890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資料結構</a:t>
            </a:r>
            <a:endParaRPr lang="en-US" sz="36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68947" y="6443554"/>
            <a:ext cx="2901296" cy="140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程式邏輯與系統運算基礎，對應系統底層結構理解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12885" y="2581881"/>
            <a:ext cx="337406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系統分析與設計</a:t>
            </a:r>
            <a:endParaRPr lang="en-US" sz="36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6443794"/>
            <a:ext cx="2540481" cy="14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</a:pPr>
            <a:r>
              <a:rPr lang="en-US" sz="2400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系統規劃流程，契合系統架構</a:t>
            </a:r>
            <a:endParaRPr lang="en-US" sz="2400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1" indent="0" algn="ctr">
              <a:lnSpc>
                <a:spcPts val="3765"/>
              </a:lnSpc>
            </a:pPr>
            <a:r>
              <a:rPr lang="en-US" sz="2400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設計需求</a:t>
            </a:r>
            <a:endParaRPr lang="en-US" sz="2400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00734" y="2570900"/>
            <a:ext cx="3598614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資料庫系統概論</a:t>
            </a:r>
            <a:endParaRPr lang="en-US" sz="36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70336" y="6443554"/>
            <a:ext cx="2459408" cy="18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熟悉資料儲存與結構設計，對應系統資料串流與整合需求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250782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Arial Unicode Bold" panose="020B0704020202020204"/>
                <a:ea typeface="Arial Unicode Bold" panose="020B0704020202020204"/>
                <a:cs typeface="Arial Unicode Bold" panose="020B0704020202020204"/>
                <a:sym typeface="Arial Unicode Bold" panose="020B0704020202020204"/>
              </a:rPr>
              <a:t>TAICA</a:t>
            </a:r>
            <a:endParaRPr lang="en-US" sz="3600" b="1">
              <a:solidFill>
                <a:srgbClr val="000000"/>
              </a:solidFill>
              <a:latin typeface="Arial Unicode Bold" panose="020B0704020202020204"/>
              <a:ea typeface="Arial Unicode Bold" panose="020B0704020202020204"/>
              <a:cs typeface="Arial Unicode Bold" panose="020B0704020202020204"/>
              <a:sym typeface="Arial Unicode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250782" y="6443554"/>
            <a:ext cx="2583137" cy="14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強化 AI 系統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應用中的責任與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風險意識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996185" y="0"/>
            <a:ext cx="14650084" cy="1732700"/>
          </a:xfrm>
          <a:custGeom>
            <a:avLst/>
            <a:gdLst/>
            <a:ahLst/>
            <a:cxnLst/>
            <a:rect l="l" t="t" r="r" b="b"/>
            <a:pathLst>
              <a:path w="14650084" h="1732700">
                <a:moveTo>
                  <a:pt x="0" y="0"/>
                </a:moveTo>
                <a:lnTo>
                  <a:pt x="14650084" y="0"/>
                </a:lnTo>
                <a:lnTo>
                  <a:pt x="14650084" y="1732700"/>
                </a:lnTo>
                <a:lnTo>
                  <a:pt x="0" y="173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3369" b="-17765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2507802" y="419100"/>
            <a:ext cx="13626851" cy="118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5"/>
              </a:lnSpc>
            </a:pPr>
            <a:r>
              <a:rPr lang="en-US" sz="7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 Garmin 系統架構部門契合度</a:t>
            </a:r>
            <a:endParaRPr lang="en-US" sz="7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53090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77467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01673" y="3532077"/>
            <a:ext cx="3557627" cy="6014084"/>
          </a:xfrm>
          <a:custGeom>
            <a:avLst/>
            <a:gdLst/>
            <a:ahLst/>
            <a:cxnLst/>
            <a:rect l="l" t="t" r="r" b="b"/>
            <a:pathLst>
              <a:path w="3557627" h="6014084">
                <a:moveTo>
                  <a:pt x="0" y="0"/>
                </a:moveTo>
                <a:lnTo>
                  <a:pt x="3557627" y="0"/>
                </a:lnTo>
                <a:lnTo>
                  <a:pt x="3557627" y="6014084"/>
                </a:lnTo>
                <a:lnTo>
                  <a:pt x="0" y="601408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380" y="3923963"/>
            <a:ext cx="1316267" cy="1829522"/>
          </a:xfrm>
          <a:custGeom>
            <a:avLst/>
            <a:gdLst/>
            <a:ahLst/>
            <a:cxnLst/>
            <a:rect l="l" t="t" r="r" b="b"/>
            <a:pathLst>
              <a:path w="1316267" h="1829522">
                <a:moveTo>
                  <a:pt x="0" y="0"/>
                </a:moveTo>
                <a:lnTo>
                  <a:pt x="1316267" y="0"/>
                </a:lnTo>
                <a:lnTo>
                  <a:pt x="1316267" y="1829521"/>
                </a:lnTo>
                <a:lnTo>
                  <a:pt x="0" y="1829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624336" y="3923963"/>
            <a:ext cx="2815122" cy="1829522"/>
          </a:xfrm>
          <a:custGeom>
            <a:avLst/>
            <a:gdLst/>
            <a:ahLst/>
            <a:cxnLst/>
            <a:rect l="l" t="t" r="r" b="b"/>
            <a:pathLst>
              <a:path w="2815122" h="1829522">
                <a:moveTo>
                  <a:pt x="0" y="0"/>
                </a:moveTo>
                <a:lnTo>
                  <a:pt x="2815122" y="0"/>
                </a:lnTo>
                <a:lnTo>
                  <a:pt x="2815122" y="1829521"/>
                </a:lnTo>
                <a:lnTo>
                  <a:pt x="0" y="1829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61997" y="3923963"/>
            <a:ext cx="2448194" cy="2234533"/>
          </a:xfrm>
          <a:custGeom>
            <a:avLst/>
            <a:gdLst/>
            <a:ahLst/>
            <a:cxnLst/>
            <a:rect l="l" t="t" r="r" b="b"/>
            <a:pathLst>
              <a:path w="2448194" h="2234533">
                <a:moveTo>
                  <a:pt x="0" y="0"/>
                </a:moveTo>
                <a:lnTo>
                  <a:pt x="2448194" y="0"/>
                </a:lnTo>
                <a:lnTo>
                  <a:pt x="2448194" y="2234533"/>
                </a:lnTo>
                <a:lnTo>
                  <a:pt x="0" y="2234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907711" y="3923963"/>
            <a:ext cx="2741790" cy="1829522"/>
          </a:xfrm>
          <a:custGeom>
            <a:avLst/>
            <a:gdLst/>
            <a:ahLst/>
            <a:cxnLst/>
            <a:rect l="l" t="t" r="r" b="b"/>
            <a:pathLst>
              <a:path w="2741790" h="1829522">
                <a:moveTo>
                  <a:pt x="0" y="0"/>
                </a:moveTo>
                <a:lnTo>
                  <a:pt x="2741789" y="0"/>
                </a:lnTo>
                <a:lnTo>
                  <a:pt x="2741789" y="1829521"/>
                </a:lnTo>
                <a:lnTo>
                  <a:pt x="0" y="1829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996185" y="0"/>
            <a:ext cx="14650084" cy="1732700"/>
          </a:xfrm>
          <a:custGeom>
            <a:avLst/>
            <a:gdLst/>
            <a:ahLst/>
            <a:cxnLst/>
            <a:rect l="l" t="t" r="r" b="b"/>
            <a:pathLst>
              <a:path w="14650084" h="1732700">
                <a:moveTo>
                  <a:pt x="0" y="0"/>
                </a:moveTo>
                <a:lnTo>
                  <a:pt x="14650084" y="0"/>
                </a:lnTo>
                <a:lnTo>
                  <a:pt x="14650084" y="1732700"/>
                </a:lnTo>
                <a:lnTo>
                  <a:pt x="0" y="1732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3369" b="-1776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99995" y="271145"/>
            <a:ext cx="13643610" cy="1190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375"/>
              </a:lnSpc>
              <a:spcBef>
                <a:spcPct val="0"/>
              </a:spcBef>
            </a:pPr>
            <a:r>
              <a:rPr lang="en-US" sz="7500" u="none" strike="noStrike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與 Garmin 系統架構部門契合度</a:t>
            </a:r>
            <a:endParaRPr lang="en-US" sz="7500" u="none" strike="noStrike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02200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VB</a:t>
            </a:r>
            <a:endParaRPr lang="en-US" sz="36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02200" y="6443554"/>
            <a:ext cx="2459408" cy="140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具備 VB 程式開發基礎與視覺化應用邏輯概念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77809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AI 900</a:t>
            </a:r>
            <a:endParaRPr lang="en-US" sz="36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25367" y="6440930"/>
            <a:ext cx="2764293" cy="14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理解雲端 AI 架構，強化系統整合與資料運用能力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26577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軟體丙級</a:t>
            </a:r>
            <a:endParaRPr lang="en-US" sz="36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32146" y="6443869"/>
            <a:ext cx="2892919" cy="14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熟悉常用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軟體操作流程，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具備資訊應用能力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250782" y="2581881"/>
            <a:ext cx="245940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2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網頁丙級</a:t>
            </a:r>
            <a:endParaRPr lang="en-US" sz="36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14986" y="6443554"/>
            <a:ext cx="2742216" cy="141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理解 HTML、CSS 架構與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1" indent="0" algn="ctr">
              <a:lnSpc>
                <a:spcPts val="3765"/>
              </a:lnSpc>
              <a:spcBef>
                <a:spcPct val="0"/>
              </a:spcBef>
            </a:pPr>
            <a:r>
              <a:rPr lang="en-US" sz="2400" u="none" strike="noStrike" spc="278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基本網頁製作技巧</a:t>
            </a:r>
            <a:endParaRPr lang="en-US" sz="2400" u="none" strike="noStrike" spc="278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73572" y="7153275"/>
            <a:ext cx="3327615" cy="2333490"/>
          </a:xfrm>
          <a:custGeom>
            <a:avLst/>
            <a:gdLst/>
            <a:ahLst/>
            <a:cxnLst/>
            <a:rect l="l" t="t" r="r" b="b"/>
            <a:pathLst>
              <a:path w="3327615" h="2333490">
                <a:moveTo>
                  <a:pt x="0" y="0"/>
                </a:moveTo>
                <a:lnTo>
                  <a:pt x="3327615" y="0"/>
                </a:lnTo>
                <a:lnTo>
                  <a:pt x="3327615" y="2333490"/>
                </a:lnTo>
                <a:lnTo>
                  <a:pt x="0" y="2333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769753"/>
            <a:ext cx="1081871" cy="893036"/>
          </a:xfrm>
          <a:custGeom>
            <a:avLst/>
            <a:gdLst/>
            <a:ahLst/>
            <a:cxnLst/>
            <a:rect l="l" t="t" r="r" b="b"/>
            <a:pathLst>
              <a:path w="1081871" h="893036">
                <a:moveTo>
                  <a:pt x="0" y="0"/>
                </a:moveTo>
                <a:lnTo>
                  <a:pt x="1081871" y="0"/>
                </a:lnTo>
                <a:lnTo>
                  <a:pt x="1081871" y="893036"/>
                </a:lnTo>
                <a:lnTo>
                  <a:pt x="0" y="89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6569761"/>
            <a:ext cx="1004645" cy="1078814"/>
          </a:xfrm>
          <a:custGeom>
            <a:avLst/>
            <a:gdLst/>
            <a:ahLst/>
            <a:cxnLst/>
            <a:rect l="l" t="t" r="r" b="b"/>
            <a:pathLst>
              <a:path w="1004645" h="1078814">
                <a:moveTo>
                  <a:pt x="0" y="0"/>
                </a:moveTo>
                <a:lnTo>
                  <a:pt x="1004645" y="0"/>
                </a:lnTo>
                <a:lnTo>
                  <a:pt x="1004645" y="1078814"/>
                </a:lnTo>
                <a:lnTo>
                  <a:pt x="0" y="1078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583799"/>
            <a:ext cx="12758808" cy="116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5"/>
              </a:lnSpc>
              <a:spcBef>
                <a:spcPct val="0"/>
              </a:spcBef>
            </a:pPr>
            <a:r>
              <a:rPr lang="en-US" sz="7180">
                <a:solidFill>
                  <a:srgbClr val="000000"/>
                </a:solidFill>
                <a:latin typeface="AC Soft Icecream" panose="02000603000000000000"/>
                <a:ea typeface="AC Soft Icecream" panose="02000603000000000000"/>
                <a:cs typeface="AC Soft Icecream" panose="02000603000000000000"/>
                <a:sym typeface="AC Soft Icecream" panose="02000603000000000000"/>
              </a:rPr>
              <a:t>MOVE FORWARD TOGETHER</a:t>
            </a:r>
            <a:endParaRPr lang="en-US" sz="7180">
              <a:solidFill>
                <a:srgbClr val="000000"/>
              </a:solidFill>
              <a:latin typeface="AC Soft Icecream" panose="02000603000000000000"/>
              <a:ea typeface="AC Soft Icecream" panose="02000603000000000000"/>
              <a:cs typeface="AC Soft Icecream" panose="02000603000000000000"/>
              <a:sym typeface="AC Soft Icecream" panose="02000603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41921" y="4638675"/>
            <a:ext cx="5120521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杨任东竹石体" panose="02000000000000000000"/>
                <a:ea typeface="杨任东竹石体" panose="02000000000000000000"/>
                <a:cs typeface="杨任东竹石体" panose="02000000000000000000"/>
                <a:sym typeface="杨任东竹石体" panose="02000000000000000000"/>
              </a:rPr>
              <a:t>0980-548-286</a:t>
            </a:r>
            <a:endParaRPr lang="en-US" sz="6500">
              <a:solidFill>
                <a:srgbClr val="000000"/>
              </a:solidFill>
              <a:latin typeface="杨任东竹石体" panose="02000000000000000000"/>
              <a:ea typeface="杨任东竹石体" panose="02000000000000000000"/>
              <a:cs typeface="杨任东竹石体" panose="02000000000000000000"/>
              <a:sym typeface="杨任东竹石体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341921" y="6577356"/>
            <a:ext cx="10820995" cy="102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杨任东竹石体" panose="02000000000000000000"/>
                <a:ea typeface="杨任东竹石体" panose="02000000000000000000"/>
                <a:cs typeface="杨任东竹石体" panose="02000000000000000000"/>
                <a:sym typeface="杨任东竹石体" panose="02000000000000000000"/>
              </a:rPr>
              <a:t>D1114241024@gm.lhu.edu.tw</a:t>
            </a:r>
            <a:endParaRPr lang="en-US" sz="6500">
              <a:solidFill>
                <a:srgbClr val="000000"/>
              </a:solidFill>
              <a:latin typeface="杨任东竹石体" panose="02000000000000000000"/>
              <a:ea typeface="杨任东竹石体" panose="02000000000000000000"/>
              <a:cs typeface="杨任东竹石体" panose="02000000000000000000"/>
              <a:sym typeface="杨任东竹石体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99345" y="2191326"/>
            <a:ext cx="6934484" cy="5904348"/>
            <a:chOff x="0" y="0"/>
            <a:chExt cx="30309038" cy="25806553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0245537" cy="25743053"/>
            </a:xfrm>
            <a:custGeom>
              <a:avLst/>
              <a:gdLst/>
              <a:ahLst/>
              <a:cxnLst/>
              <a:rect l="l" t="t" r="r" b="b"/>
              <a:pathLst>
                <a:path w="30245537" h="25743053">
                  <a:moveTo>
                    <a:pt x="30152829" y="25743053"/>
                  </a:moveTo>
                  <a:lnTo>
                    <a:pt x="92710" y="25743053"/>
                  </a:lnTo>
                  <a:cubicBezTo>
                    <a:pt x="41910" y="25743053"/>
                    <a:pt x="0" y="25701143"/>
                    <a:pt x="0" y="2565034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0151558" y="0"/>
                  </a:lnTo>
                  <a:cubicBezTo>
                    <a:pt x="30202358" y="0"/>
                    <a:pt x="30244269" y="41910"/>
                    <a:pt x="30244269" y="92710"/>
                  </a:cubicBezTo>
                  <a:lnTo>
                    <a:pt x="30244269" y="25649073"/>
                  </a:lnTo>
                  <a:cubicBezTo>
                    <a:pt x="30245537" y="25701143"/>
                    <a:pt x="30203629" y="25743053"/>
                    <a:pt x="30152829" y="25743053"/>
                  </a:cubicBezTo>
                  <a:close/>
                </a:path>
              </a:pathLst>
            </a:custGeom>
            <a:solidFill>
              <a:srgbClr val="D8E6DD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0309037" cy="25806553"/>
            </a:xfrm>
            <a:custGeom>
              <a:avLst/>
              <a:gdLst/>
              <a:ahLst/>
              <a:cxnLst/>
              <a:rect l="l" t="t" r="r" b="b"/>
              <a:pathLst>
                <a:path w="30309037" h="25806553">
                  <a:moveTo>
                    <a:pt x="30184579" y="59690"/>
                  </a:moveTo>
                  <a:cubicBezTo>
                    <a:pt x="30220137" y="59690"/>
                    <a:pt x="30249347" y="88900"/>
                    <a:pt x="30249347" y="124460"/>
                  </a:cubicBezTo>
                  <a:lnTo>
                    <a:pt x="30249347" y="25682093"/>
                  </a:lnTo>
                  <a:cubicBezTo>
                    <a:pt x="30249347" y="25717653"/>
                    <a:pt x="30220137" y="25746863"/>
                    <a:pt x="30184579" y="25746863"/>
                  </a:cubicBezTo>
                  <a:lnTo>
                    <a:pt x="124460" y="25746863"/>
                  </a:lnTo>
                  <a:cubicBezTo>
                    <a:pt x="88900" y="25746863"/>
                    <a:pt x="59690" y="25717653"/>
                    <a:pt x="59690" y="256820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84579" y="59690"/>
                  </a:lnTo>
                  <a:moveTo>
                    <a:pt x="3018457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82093"/>
                  </a:lnTo>
                  <a:cubicBezTo>
                    <a:pt x="0" y="25750673"/>
                    <a:pt x="55880" y="25806553"/>
                    <a:pt x="124460" y="25806553"/>
                  </a:cubicBezTo>
                  <a:lnTo>
                    <a:pt x="30184579" y="25806553"/>
                  </a:lnTo>
                  <a:cubicBezTo>
                    <a:pt x="30253158" y="25806553"/>
                    <a:pt x="30309037" y="25750673"/>
                    <a:pt x="30309037" y="25682093"/>
                  </a:cubicBezTo>
                  <a:lnTo>
                    <a:pt x="30309037" y="124460"/>
                  </a:lnTo>
                  <a:cubicBezTo>
                    <a:pt x="30309037" y="55880"/>
                    <a:pt x="30253158" y="0"/>
                    <a:pt x="30184579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582421" y="4291496"/>
            <a:ext cx="516833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目錄</a:t>
            </a:r>
            <a:endParaRPr lang="en-US" sz="7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9755699" y="2191326"/>
            <a:ext cx="6573252" cy="933083"/>
            <a:chOff x="0" y="0"/>
            <a:chExt cx="8764336" cy="1244110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8764336" cy="1244110"/>
              <a:chOff x="0" y="0"/>
              <a:chExt cx="28730175" cy="407829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28666675" cy="4014790"/>
              </a:xfrm>
              <a:custGeom>
                <a:avLst/>
                <a:gdLst/>
                <a:ahLst/>
                <a:cxnLst/>
                <a:rect l="l" t="t" r="r" b="b"/>
                <a:pathLst>
                  <a:path w="28666675" h="4014790">
                    <a:moveTo>
                      <a:pt x="28573964" y="4014790"/>
                    </a:moveTo>
                    <a:lnTo>
                      <a:pt x="92710" y="4014790"/>
                    </a:lnTo>
                    <a:cubicBezTo>
                      <a:pt x="41910" y="4014790"/>
                      <a:pt x="0" y="3972880"/>
                      <a:pt x="0" y="392208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572696" y="0"/>
                    </a:lnTo>
                    <a:cubicBezTo>
                      <a:pt x="28623496" y="0"/>
                      <a:pt x="28665407" y="41910"/>
                      <a:pt x="28665407" y="92710"/>
                    </a:cubicBezTo>
                    <a:lnTo>
                      <a:pt x="28665407" y="3920810"/>
                    </a:lnTo>
                    <a:cubicBezTo>
                      <a:pt x="28666675" y="3972880"/>
                      <a:pt x="28624764" y="4014790"/>
                      <a:pt x="28573964" y="40147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28730175" cy="4078290"/>
              </a:xfrm>
              <a:custGeom>
                <a:avLst/>
                <a:gdLst/>
                <a:ahLst/>
                <a:cxnLst/>
                <a:rect l="l" t="t" r="r" b="b"/>
                <a:pathLst>
                  <a:path w="28730175" h="4078290">
                    <a:moveTo>
                      <a:pt x="28605714" y="59690"/>
                    </a:moveTo>
                    <a:cubicBezTo>
                      <a:pt x="28641275" y="59690"/>
                      <a:pt x="28670486" y="88900"/>
                      <a:pt x="28670486" y="124460"/>
                    </a:cubicBezTo>
                    <a:lnTo>
                      <a:pt x="28670486" y="3953830"/>
                    </a:lnTo>
                    <a:cubicBezTo>
                      <a:pt x="28670486" y="3989390"/>
                      <a:pt x="28641275" y="4018600"/>
                      <a:pt x="28605714" y="4018600"/>
                    </a:cubicBezTo>
                    <a:lnTo>
                      <a:pt x="124460" y="4018600"/>
                    </a:lnTo>
                    <a:cubicBezTo>
                      <a:pt x="88900" y="4018600"/>
                      <a:pt x="59690" y="3989390"/>
                      <a:pt x="59690" y="395383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605714" y="59690"/>
                    </a:lnTo>
                    <a:moveTo>
                      <a:pt x="2860571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953830"/>
                    </a:lnTo>
                    <a:cubicBezTo>
                      <a:pt x="0" y="4022410"/>
                      <a:pt x="55880" y="4078290"/>
                      <a:pt x="124460" y="4078290"/>
                    </a:cubicBezTo>
                    <a:lnTo>
                      <a:pt x="28605714" y="4078290"/>
                    </a:lnTo>
                    <a:cubicBezTo>
                      <a:pt x="28674296" y="4078290"/>
                      <a:pt x="28730175" y="4022410"/>
                      <a:pt x="28730175" y="3953830"/>
                    </a:cubicBezTo>
                    <a:lnTo>
                      <a:pt x="28730175" y="124460"/>
                    </a:lnTo>
                    <a:cubicBezTo>
                      <a:pt x="28730175" y="55880"/>
                      <a:pt x="28674296" y="0"/>
                      <a:pt x="28605714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655298" y="320675"/>
              <a:ext cx="7453740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智慧商務領航專班</a:t>
              </a:r>
              <a:endParaRPr lang="en-US" sz="2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755699" y="5687552"/>
            <a:ext cx="6573252" cy="933083"/>
            <a:chOff x="0" y="0"/>
            <a:chExt cx="8764336" cy="124411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0" y="0"/>
              <a:ext cx="8764336" cy="1244110"/>
              <a:chOff x="0" y="0"/>
              <a:chExt cx="28730175" cy="407829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31750" y="31750"/>
                <a:ext cx="28666675" cy="4014790"/>
              </a:xfrm>
              <a:custGeom>
                <a:avLst/>
                <a:gdLst/>
                <a:ahLst/>
                <a:cxnLst/>
                <a:rect l="l" t="t" r="r" b="b"/>
                <a:pathLst>
                  <a:path w="28666675" h="4014790">
                    <a:moveTo>
                      <a:pt x="28573964" y="4014790"/>
                    </a:moveTo>
                    <a:lnTo>
                      <a:pt x="92710" y="4014790"/>
                    </a:lnTo>
                    <a:cubicBezTo>
                      <a:pt x="41910" y="4014790"/>
                      <a:pt x="0" y="3972880"/>
                      <a:pt x="0" y="392208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572696" y="0"/>
                    </a:lnTo>
                    <a:cubicBezTo>
                      <a:pt x="28623496" y="0"/>
                      <a:pt x="28665407" y="41910"/>
                      <a:pt x="28665407" y="92710"/>
                    </a:cubicBezTo>
                    <a:lnTo>
                      <a:pt x="28665407" y="3920810"/>
                    </a:lnTo>
                    <a:cubicBezTo>
                      <a:pt x="28666675" y="3972880"/>
                      <a:pt x="28624764" y="4014790"/>
                      <a:pt x="28573964" y="40147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0" y="0"/>
                <a:ext cx="28730175" cy="4078290"/>
              </a:xfrm>
              <a:custGeom>
                <a:avLst/>
                <a:gdLst/>
                <a:ahLst/>
                <a:cxnLst/>
                <a:rect l="l" t="t" r="r" b="b"/>
                <a:pathLst>
                  <a:path w="28730175" h="4078290">
                    <a:moveTo>
                      <a:pt x="28605714" y="59690"/>
                    </a:moveTo>
                    <a:cubicBezTo>
                      <a:pt x="28641275" y="59690"/>
                      <a:pt x="28670486" y="88900"/>
                      <a:pt x="28670486" y="124460"/>
                    </a:cubicBezTo>
                    <a:lnTo>
                      <a:pt x="28670486" y="3953830"/>
                    </a:lnTo>
                    <a:cubicBezTo>
                      <a:pt x="28670486" y="3989390"/>
                      <a:pt x="28641275" y="4018600"/>
                      <a:pt x="28605714" y="4018600"/>
                    </a:cubicBezTo>
                    <a:lnTo>
                      <a:pt x="124460" y="4018600"/>
                    </a:lnTo>
                    <a:cubicBezTo>
                      <a:pt x="88900" y="4018600"/>
                      <a:pt x="59690" y="3989390"/>
                      <a:pt x="59690" y="395383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605714" y="59690"/>
                    </a:lnTo>
                    <a:moveTo>
                      <a:pt x="2860571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953830"/>
                    </a:lnTo>
                    <a:cubicBezTo>
                      <a:pt x="0" y="4022410"/>
                      <a:pt x="55880" y="4078290"/>
                      <a:pt x="124460" y="4078290"/>
                    </a:cubicBezTo>
                    <a:lnTo>
                      <a:pt x="28605714" y="4078290"/>
                    </a:lnTo>
                    <a:cubicBezTo>
                      <a:pt x="28674296" y="4078290"/>
                      <a:pt x="28730175" y="4022410"/>
                      <a:pt x="28730175" y="3953830"/>
                    </a:cubicBezTo>
                    <a:lnTo>
                      <a:pt x="28730175" y="124460"/>
                    </a:lnTo>
                    <a:cubicBezTo>
                      <a:pt x="28730175" y="55880"/>
                      <a:pt x="28674296" y="0"/>
                      <a:pt x="28605714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655298" y="320675"/>
              <a:ext cx="7453740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已修/自學課程</a:t>
              </a:r>
              <a:endParaRPr lang="en-US" sz="2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9755699" y="7162592"/>
            <a:ext cx="6573252" cy="933083"/>
            <a:chOff x="0" y="0"/>
            <a:chExt cx="8764336" cy="1244110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0" y="0"/>
              <a:ext cx="8764336" cy="1244110"/>
              <a:chOff x="0" y="0"/>
              <a:chExt cx="28730175" cy="40782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31750" y="31750"/>
                <a:ext cx="28666675" cy="4014790"/>
              </a:xfrm>
              <a:custGeom>
                <a:avLst/>
                <a:gdLst/>
                <a:ahLst/>
                <a:cxnLst/>
                <a:rect l="l" t="t" r="r" b="b"/>
                <a:pathLst>
                  <a:path w="28666675" h="4014790">
                    <a:moveTo>
                      <a:pt x="28573964" y="4014790"/>
                    </a:moveTo>
                    <a:lnTo>
                      <a:pt x="92710" y="4014790"/>
                    </a:lnTo>
                    <a:cubicBezTo>
                      <a:pt x="41910" y="4014790"/>
                      <a:pt x="0" y="3972880"/>
                      <a:pt x="0" y="392208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572696" y="0"/>
                    </a:lnTo>
                    <a:cubicBezTo>
                      <a:pt x="28623496" y="0"/>
                      <a:pt x="28665407" y="41910"/>
                      <a:pt x="28665407" y="92710"/>
                    </a:cubicBezTo>
                    <a:lnTo>
                      <a:pt x="28665407" y="3920810"/>
                    </a:lnTo>
                    <a:cubicBezTo>
                      <a:pt x="28666675" y="3972880"/>
                      <a:pt x="28624764" y="4014790"/>
                      <a:pt x="28573964" y="40147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0"/>
                <a:ext cx="28730175" cy="4078290"/>
              </a:xfrm>
              <a:custGeom>
                <a:avLst/>
                <a:gdLst/>
                <a:ahLst/>
                <a:cxnLst/>
                <a:rect l="l" t="t" r="r" b="b"/>
                <a:pathLst>
                  <a:path w="28730175" h="4078290">
                    <a:moveTo>
                      <a:pt x="28605714" y="59690"/>
                    </a:moveTo>
                    <a:cubicBezTo>
                      <a:pt x="28641275" y="59690"/>
                      <a:pt x="28670486" y="88900"/>
                      <a:pt x="28670486" y="124460"/>
                    </a:cubicBezTo>
                    <a:lnTo>
                      <a:pt x="28670486" y="3953830"/>
                    </a:lnTo>
                    <a:cubicBezTo>
                      <a:pt x="28670486" y="3989390"/>
                      <a:pt x="28641275" y="4018600"/>
                      <a:pt x="28605714" y="4018600"/>
                    </a:cubicBezTo>
                    <a:lnTo>
                      <a:pt x="124460" y="4018600"/>
                    </a:lnTo>
                    <a:cubicBezTo>
                      <a:pt x="88900" y="4018600"/>
                      <a:pt x="59690" y="3989390"/>
                      <a:pt x="59690" y="395383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605714" y="59690"/>
                    </a:lnTo>
                    <a:moveTo>
                      <a:pt x="2860571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953830"/>
                    </a:lnTo>
                    <a:cubicBezTo>
                      <a:pt x="0" y="4022410"/>
                      <a:pt x="55880" y="4078290"/>
                      <a:pt x="124460" y="4078290"/>
                    </a:cubicBezTo>
                    <a:lnTo>
                      <a:pt x="28605714" y="4078290"/>
                    </a:lnTo>
                    <a:cubicBezTo>
                      <a:pt x="28674296" y="4078290"/>
                      <a:pt x="28730175" y="4022410"/>
                      <a:pt x="28730175" y="3953830"/>
                    </a:cubicBezTo>
                    <a:lnTo>
                      <a:pt x="28730175" y="124460"/>
                    </a:lnTo>
                    <a:cubicBezTo>
                      <a:pt x="28730175" y="55880"/>
                      <a:pt x="28674296" y="0"/>
                      <a:pt x="28605714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655298" y="320675"/>
              <a:ext cx="7453740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技能與經驗整合</a:t>
              </a:r>
              <a:endParaRPr lang="en-US" sz="2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755699" y="3939439"/>
            <a:ext cx="6573252" cy="933083"/>
            <a:chOff x="0" y="0"/>
            <a:chExt cx="8764336" cy="1244110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0" y="0"/>
              <a:ext cx="8764336" cy="1244110"/>
              <a:chOff x="0" y="0"/>
              <a:chExt cx="28730175" cy="407829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31750" y="31750"/>
                <a:ext cx="28666675" cy="4014790"/>
              </a:xfrm>
              <a:custGeom>
                <a:avLst/>
                <a:gdLst/>
                <a:ahLst/>
                <a:cxnLst/>
                <a:rect l="l" t="t" r="r" b="b"/>
                <a:pathLst>
                  <a:path w="28666675" h="4014790">
                    <a:moveTo>
                      <a:pt x="28573964" y="4014790"/>
                    </a:moveTo>
                    <a:lnTo>
                      <a:pt x="92710" y="4014790"/>
                    </a:lnTo>
                    <a:cubicBezTo>
                      <a:pt x="41910" y="4014790"/>
                      <a:pt x="0" y="3972880"/>
                      <a:pt x="0" y="392208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572696" y="0"/>
                    </a:lnTo>
                    <a:cubicBezTo>
                      <a:pt x="28623496" y="0"/>
                      <a:pt x="28665407" y="41910"/>
                      <a:pt x="28665407" y="92710"/>
                    </a:cubicBezTo>
                    <a:lnTo>
                      <a:pt x="28665407" y="3920810"/>
                    </a:lnTo>
                    <a:cubicBezTo>
                      <a:pt x="28666675" y="3972880"/>
                      <a:pt x="28624764" y="4014790"/>
                      <a:pt x="28573964" y="401479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28730175" cy="4078290"/>
              </a:xfrm>
              <a:custGeom>
                <a:avLst/>
                <a:gdLst/>
                <a:ahLst/>
                <a:cxnLst/>
                <a:rect l="l" t="t" r="r" b="b"/>
                <a:pathLst>
                  <a:path w="28730175" h="4078290">
                    <a:moveTo>
                      <a:pt x="28605714" y="59690"/>
                    </a:moveTo>
                    <a:cubicBezTo>
                      <a:pt x="28641275" y="59690"/>
                      <a:pt x="28670486" y="88900"/>
                      <a:pt x="28670486" y="124460"/>
                    </a:cubicBezTo>
                    <a:lnTo>
                      <a:pt x="28670486" y="3953830"/>
                    </a:lnTo>
                    <a:cubicBezTo>
                      <a:pt x="28670486" y="3989390"/>
                      <a:pt x="28641275" y="4018600"/>
                      <a:pt x="28605714" y="4018600"/>
                    </a:cubicBezTo>
                    <a:lnTo>
                      <a:pt x="124460" y="4018600"/>
                    </a:lnTo>
                    <a:cubicBezTo>
                      <a:pt x="88900" y="4018600"/>
                      <a:pt x="59690" y="3989390"/>
                      <a:pt x="59690" y="395383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605714" y="59690"/>
                    </a:lnTo>
                    <a:moveTo>
                      <a:pt x="2860571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953830"/>
                    </a:lnTo>
                    <a:cubicBezTo>
                      <a:pt x="0" y="4022410"/>
                      <a:pt x="55880" y="4078290"/>
                      <a:pt x="124460" y="4078290"/>
                    </a:cubicBezTo>
                    <a:lnTo>
                      <a:pt x="28605714" y="4078290"/>
                    </a:lnTo>
                    <a:cubicBezTo>
                      <a:pt x="28674296" y="4078290"/>
                      <a:pt x="28730175" y="4022410"/>
                      <a:pt x="28730175" y="3953830"/>
                    </a:cubicBezTo>
                    <a:lnTo>
                      <a:pt x="28730175" y="124460"/>
                    </a:lnTo>
                    <a:cubicBezTo>
                      <a:pt x="28730175" y="55880"/>
                      <a:pt x="28674296" y="0"/>
                      <a:pt x="28605714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655298" y="320675"/>
              <a:ext cx="7453740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600">
                  <a:solidFill>
                    <a:srgbClr val="000000"/>
                  </a:solidFill>
                  <a:latin typeface="芫荽"/>
                  <a:ea typeface="芫荽"/>
                  <a:cs typeface="芫荽"/>
                  <a:sym typeface="芫荽"/>
                </a:rPr>
                <a:t>專題：可攜帶式碳水化合物裝置</a:t>
              </a:r>
              <a:endParaRPr lang="en-US" sz="26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78740" y="-202711"/>
            <a:ext cx="8807238" cy="10692422"/>
            <a:chOff x="0" y="0"/>
            <a:chExt cx="38494419" cy="4673412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8430919" cy="46670627"/>
            </a:xfrm>
            <a:custGeom>
              <a:avLst/>
              <a:gdLst/>
              <a:ahLst/>
              <a:cxnLst/>
              <a:rect l="l" t="t" r="r" b="b"/>
              <a:pathLst>
                <a:path w="38430919" h="46670627">
                  <a:moveTo>
                    <a:pt x="38338209" y="46670627"/>
                  </a:moveTo>
                  <a:lnTo>
                    <a:pt x="92710" y="46670627"/>
                  </a:lnTo>
                  <a:cubicBezTo>
                    <a:pt x="41910" y="46670627"/>
                    <a:pt x="0" y="46628717"/>
                    <a:pt x="0" y="465779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8336941" y="0"/>
                  </a:lnTo>
                  <a:cubicBezTo>
                    <a:pt x="38387741" y="0"/>
                    <a:pt x="38429648" y="41910"/>
                    <a:pt x="38429648" y="92710"/>
                  </a:cubicBezTo>
                  <a:lnTo>
                    <a:pt x="38429648" y="46576645"/>
                  </a:lnTo>
                  <a:cubicBezTo>
                    <a:pt x="38430919" y="46628717"/>
                    <a:pt x="38389009" y="46670627"/>
                    <a:pt x="38338209" y="46670627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8494419" cy="46734127"/>
            </a:xfrm>
            <a:custGeom>
              <a:avLst/>
              <a:gdLst/>
              <a:ahLst/>
              <a:cxnLst/>
              <a:rect l="l" t="t" r="r" b="b"/>
              <a:pathLst>
                <a:path w="38494419" h="46734127">
                  <a:moveTo>
                    <a:pt x="38369959" y="59690"/>
                  </a:moveTo>
                  <a:cubicBezTo>
                    <a:pt x="38405519" y="59690"/>
                    <a:pt x="38434730" y="88900"/>
                    <a:pt x="38434730" y="124460"/>
                  </a:cubicBezTo>
                  <a:lnTo>
                    <a:pt x="38434730" y="46609667"/>
                  </a:lnTo>
                  <a:cubicBezTo>
                    <a:pt x="38434730" y="46645227"/>
                    <a:pt x="38405519" y="46674435"/>
                    <a:pt x="38369959" y="46674435"/>
                  </a:cubicBezTo>
                  <a:lnTo>
                    <a:pt x="124460" y="46674435"/>
                  </a:lnTo>
                  <a:cubicBezTo>
                    <a:pt x="88900" y="46674435"/>
                    <a:pt x="59690" y="46645227"/>
                    <a:pt x="59690" y="466096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8369959" y="59690"/>
                  </a:lnTo>
                  <a:moveTo>
                    <a:pt x="3836995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609667"/>
                  </a:lnTo>
                  <a:cubicBezTo>
                    <a:pt x="0" y="46678245"/>
                    <a:pt x="55880" y="46734127"/>
                    <a:pt x="124460" y="46734127"/>
                  </a:cubicBezTo>
                  <a:lnTo>
                    <a:pt x="38369959" y="46734127"/>
                  </a:lnTo>
                  <a:cubicBezTo>
                    <a:pt x="38438541" y="46734127"/>
                    <a:pt x="38494419" y="46678245"/>
                    <a:pt x="38494419" y="46609667"/>
                  </a:cubicBezTo>
                  <a:lnTo>
                    <a:pt x="38494419" y="124460"/>
                  </a:lnTo>
                  <a:cubicBezTo>
                    <a:pt x="38494419" y="55880"/>
                    <a:pt x="38438541" y="0"/>
                    <a:pt x="38369959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8209449" y="-34921"/>
            <a:ext cx="10295114" cy="1264305"/>
            <a:chOff x="0" y="0"/>
            <a:chExt cx="44997580" cy="5525989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44934079" cy="5462489"/>
            </a:xfrm>
            <a:custGeom>
              <a:avLst/>
              <a:gdLst/>
              <a:ahLst/>
              <a:cxnLst/>
              <a:rect l="l" t="t" r="r" b="b"/>
              <a:pathLst>
                <a:path w="44934079" h="5462489">
                  <a:moveTo>
                    <a:pt x="44841371" y="5462489"/>
                  </a:moveTo>
                  <a:lnTo>
                    <a:pt x="92710" y="5462489"/>
                  </a:lnTo>
                  <a:cubicBezTo>
                    <a:pt x="41910" y="5462489"/>
                    <a:pt x="0" y="5420579"/>
                    <a:pt x="0" y="53697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4840100" y="0"/>
                  </a:lnTo>
                  <a:cubicBezTo>
                    <a:pt x="44890900" y="0"/>
                    <a:pt x="44932811" y="41910"/>
                    <a:pt x="44932811" y="92710"/>
                  </a:cubicBezTo>
                  <a:lnTo>
                    <a:pt x="44932811" y="5368509"/>
                  </a:lnTo>
                  <a:cubicBezTo>
                    <a:pt x="44934079" y="5420579"/>
                    <a:pt x="44892171" y="5462489"/>
                    <a:pt x="44841371" y="54624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4997582" cy="5525989"/>
            </a:xfrm>
            <a:custGeom>
              <a:avLst/>
              <a:gdLst/>
              <a:ahLst/>
              <a:cxnLst/>
              <a:rect l="l" t="t" r="r" b="b"/>
              <a:pathLst>
                <a:path w="44997582" h="5525989">
                  <a:moveTo>
                    <a:pt x="44873121" y="59690"/>
                  </a:moveTo>
                  <a:cubicBezTo>
                    <a:pt x="44908679" y="59690"/>
                    <a:pt x="44937890" y="88900"/>
                    <a:pt x="44937890" y="124460"/>
                  </a:cubicBezTo>
                  <a:lnTo>
                    <a:pt x="44937890" y="5401529"/>
                  </a:lnTo>
                  <a:cubicBezTo>
                    <a:pt x="44937890" y="5437089"/>
                    <a:pt x="44908679" y="5466299"/>
                    <a:pt x="44873121" y="5466299"/>
                  </a:cubicBezTo>
                  <a:lnTo>
                    <a:pt x="124460" y="5466299"/>
                  </a:lnTo>
                  <a:cubicBezTo>
                    <a:pt x="88900" y="5466299"/>
                    <a:pt x="59690" y="5437089"/>
                    <a:pt x="59690" y="5401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4873121" y="59690"/>
                  </a:lnTo>
                  <a:moveTo>
                    <a:pt x="448731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401529"/>
                  </a:lnTo>
                  <a:cubicBezTo>
                    <a:pt x="0" y="5470109"/>
                    <a:pt x="55880" y="5525989"/>
                    <a:pt x="124460" y="5525989"/>
                  </a:cubicBezTo>
                  <a:lnTo>
                    <a:pt x="44873121" y="5525989"/>
                  </a:lnTo>
                  <a:cubicBezTo>
                    <a:pt x="44941700" y="5525989"/>
                    <a:pt x="44997582" y="5470109"/>
                    <a:pt x="44997582" y="5401529"/>
                  </a:cubicBezTo>
                  <a:lnTo>
                    <a:pt x="44997582" y="124460"/>
                  </a:lnTo>
                  <a:cubicBezTo>
                    <a:pt x="44997582" y="55880"/>
                    <a:pt x="44941700" y="0"/>
                    <a:pt x="44873121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1704" y="4588790"/>
            <a:ext cx="8196795" cy="1071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90"/>
              </a:lnSpc>
            </a:pPr>
            <a:r>
              <a:rPr lang="en-US" sz="6795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智慧商務領航專班</a:t>
            </a:r>
            <a:endParaRPr lang="en-US" sz="6795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393170" y="295275"/>
            <a:ext cx="4537710" cy="7321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65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學習內容與收穫</a:t>
            </a:r>
            <a:endParaRPr lang="en-US" sz="48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3251755"/>
            <a:ext cx="8115300" cy="4702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5505" lvl="1" indent="-433070" algn="l">
              <a:lnSpc>
                <a:spcPts val="6255"/>
              </a:lnSpc>
              <a:buFont typeface="Arial" panose="020B0604020202020204"/>
              <a:buChar char="•"/>
            </a:pPr>
            <a:r>
              <a:rPr lang="en-US" sz="4010" spc="1904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程式設計語言：</a:t>
            </a:r>
            <a:endParaRPr lang="en-US" sz="4010" spc="1904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just">
              <a:lnSpc>
                <a:spcPts val="6255"/>
              </a:lnSpc>
            </a:pPr>
            <a:r>
              <a:rPr lang="en-US" sz="4010" spc="-92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      Python 、Java</a:t>
            </a:r>
            <a:endParaRPr lang="en-US" sz="4010" spc="-92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865505" lvl="1" indent="-433070" algn="l">
              <a:lnSpc>
                <a:spcPts val="6255"/>
              </a:lnSpc>
              <a:buFont typeface="Arial" panose="020B0604020202020204"/>
              <a:buChar char="•"/>
            </a:pPr>
            <a:r>
              <a:rPr lang="en-US" sz="4010" u="none" strike="noStrike" spc="1904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資料庫：</a:t>
            </a:r>
            <a:endParaRPr lang="en-US" sz="4010" u="none" strike="noStrike" spc="1904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l">
              <a:lnSpc>
                <a:spcPts val="6255"/>
              </a:lnSpc>
            </a:pPr>
            <a:r>
              <a:rPr lang="en-US" sz="4010" u="none" strike="noStrike" spc="-300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       Power  BI</a:t>
            </a:r>
            <a:endParaRPr lang="en-US" sz="4010" u="none" strike="noStrike" spc="-300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865505" lvl="1" indent="-433070" algn="l">
              <a:lnSpc>
                <a:spcPts val="6255"/>
              </a:lnSpc>
              <a:buFont typeface="Arial" panose="020B0604020202020204"/>
              <a:buChar char="•"/>
            </a:pPr>
            <a:r>
              <a:rPr lang="en-US" sz="4010" u="none" strike="noStrike" spc="-300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系統設計</a:t>
            </a:r>
            <a:endParaRPr lang="en-US" sz="4010" u="none" strike="noStrike" spc="-300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865505" lvl="1" indent="-433070" algn="l">
              <a:lnSpc>
                <a:spcPts val="6255"/>
              </a:lnSpc>
              <a:buFont typeface="Arial" panose="020B0604020202020204"/>
              <a:buChar char="•"/>
            </a:pPr>
            <a:r>
              <a:rPr lang="en-US" sz="4010" u="none" strike="noStrike" spc="1904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AI 900</a:t>
            </a:r>
            <a:endParaRPr lang="en-US" sz="4010" u="none" strike="noStrike" spc="1904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78740" y="-202711"/>
            <a:ext cx="8807238" cy="10692422"/>
            <a:chOff x="0" y="0"/>
            <a:chExt cx="38494419" cy="4673412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8430919" cy="46670627"/>
            </a:xfrm>
            <a:custGeom>
              <a:avLst/>
              <a:gdLst/>
              <a:ahLst/>
              <a:cxnLst/>
              <a:rect l="l" t="t" r="r" b="b"/>
              <a:pathLst>
                <a:path w="38430919" h="46670627">
                  <a:moveTo>
                    <a:pt x="38338209" y="46670627"/>
                  </a:moveTo>
                  <a:lnTo>
                    <a:pt x="92710" y="46670627"/>
                  </a:lnTo>
                  <a:cubicBezTo>
                    <a:pt x="41910" y="46670627"/>
                    <a:pt x="0" y="46628717"/>
                    <a:pt x="0" y="4657791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8336941" y="0"/>
                  </a:lnTo>
                  <a:cubicBezTo>
                    <a:pt x="38387741" y="0"/>
                    <a:pt x="38429648" y="41910"/>
                    <a:pt x="38429648" y="92710"/>
                  </a:cubicBezTo>
                  <a:lnTo>
                    <a:pt x="38429648" y="46576645"/>
                  </a:lnTo>
                  <a:cubicBezTo>
                    <a:pt x="38430919" y="46628717"/>
                    <a:pt x="38389009" y="46670627"/>
                    <a:pt x="38338209" y="46670627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8494419" cy="46734127"/>
            </a:xfrm>
            <a:custGeom>
              <a:avLst/>
              <a:gdLst/>
              <a:ahLst/>
              <a:cxnLst/>
              <a:rect l="l" t="t" r="r" b="b"/>
              <a:pathLst>
                <a:path w="38494419" h="46734127">
                  <a:moveTo>
                    <a:pt x="38369959" y="59690"/>
                  </a:moveTo>
                  <a:cubicBezTo>
                    <a:pt x="38405519" y="59690"/>
                    <a:pt x="38434730" y="88900"/>
                    <a:pt x="38434730" y="124460"/>
                  </a:cubicBezTo>
                  <a:lnTo>
                    <a:pt x="38434730" y="46609667"/>
                  </a:lnTo>
                  <a:cubicBezTo>
                    <a:pt x="38434730" y="46645227"/>
                    <a:pt x="38405519" y="46674435"/>
                    <a:pt x="38369959" y="46674435"/>
                  </a:cubicBezTo>
                  <a:lnTo>
                    <a:pt x="124460" y="46674435"/>
                  </a:lnTo>
                  <a:cubicBezTo>
                    <a:pt x="88900" y="46674435"/>
                    <a:pt x="59690" y="46645227"/>
                    <a:pt x="59690" y="4660966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8369959" y="59690"/>
                  </a:lnTo>
                  <a:moveTo>
                    <a:pt x="3836995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609667"/>
                  </a:lnTo>
                  <a:cubicBezTo>
                    <a:pt x="0" y="46678245"/>
                    <a:pt x="55880" y="46734127"/>
                    <a:pt x="124460" y="46734127"/>
                  </a:cubicBezTo>
                  <a:lnTo>
                    <a:pt x="38369959" y="46734127"/>
                  </a:lnTo>
                  <a:cubicBezTo>
                    <a:pt x="38438541" y="46734127"/>
                    <a:pt x="38494419" y="46678245"/>
                    <a:pt x="38494419" y="46609667"/>
                  </a:cubicBezTo>
                  <a:lnTo>
                    <a:pt x="38494419" y="124460"/>
                  </a:lnTo>
                  <a:cubicBezTo>
                    <a:pt x="38494419" y="55880"/>
                    <a:pt x="38438541" y="0"/>
                    <a:pt x="38369959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8209449" y="-34921"/>
            <a:ext cx="10295114" cy="1264305"/>
            <a:chOff x="0" y="0"/>
            <a:chExt cx="44997580" cy="5525989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44934079" cy="5462489"/>
            </a:xfrm>
            <a:custGeom>
              <a:avLst/>
              <a:gdLst/>
              <a:ahLst/>
              <a:cxnLst/>
              <a:rect l="l" t="t" r="r" b="b"/>
              <a:pathLst>
                <a:path w="44934079" h="5462489">
                  <a:moveTo>
                    <a:pt x="44841371" y="5462489"/>
                  </a:moveTo>
                  <a:lnTo>
                    <a:pt x="92710" y="5462489"/>
                  </a:lnTo>
                  <a:cubicBezTo>
                    <a:pt x="41910" y="5462489"/>
                    <a:pt x="0" y="5420579"/>
                    <a:pt x="0" y="536977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4840100" y="0"/>
                  </a:lnTo>
                  <a:cubicBezTo>
                    <a:pt x="44890900" y="0"/>
                    <a:pt x="44932811" y="41910"/>
                    <a:pt x="44932811" y="92710"/>
                  </a:cubicBezTo>
                  <a:lnTo>
                    <a:pt x="44932811" y="5368509"/>
                  </a:lnTo>
                  <a:cubicBezTo>
                    <a:pt x="44934079" y="5420579"/>
                    <a:pt x="44892171" y="5462489"/>
                    <a:pt x="44841371" y="546248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4997582" cy="5525989"/>
            </a:xfrm>
            <a:custGeom>
              <a:avLst/>
              <a:gdLst/>
              <a:ahLst/>
              <a:cxnLst/>
              <a:rect l="l" t="t" r="r" b="b"/>
              <a:pathLst>
                <a:path w="44997582" h="5525989">
                  <a:moveTo>
                    <a:pt x="44873121" y="59690"/>
                  </a:moveTo>
                  <a:cubicBezTo>
                    <a:pt x="44908679" y="59690"/>
                    <a:pt x="44937890" y="88900"/>
                    <a:pt x="44937890" y="124460"/>
                  </a:cubicBezTo>
                  <a:lnTo>
                    <a:pt x="44937890" y="5401529"/>
                  </a:lnTo>
                  <a:cubicBezTo>
                    <a:pt x="44937890" y="5437089"/>
                    <a:pt x="44908679" y="5466299"/>
                    <a:pt x="44873121" y="5466299"/>
                  </a:cubicBezTo>
                  <a:lnTo>
                    <a:pt x="124460" y="5466299"/>
                  </a:lnTo>
                  <a:cubicBezTo>
                    <a:pt x="88900" y="5466299"/>
                    <a:pt x="59690" y="5437089"/>
                    <a:pt x="59690" y="54015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4873121" y="59690"/>
                  </a:lnTo>
                  <a:moveTo>
                    <a:pt x="4487312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401529"/>
                  </a:lnTo>
                  <a:cubicBezTo>
                    <a:pt x="0" y="5470109"/>
                    <a:pt x="55880" y="5525989"/>
                    <a:pt x="124460" y="5525989"/>
                  </a:cubicBezTo>
                  <a:lnTo>
                    <a:pt x="44873121" y="5525989"/>
                  </a:lnTo>
                  <a:cubicBezTo>
                    <a:pt x="44941700" y="5525989"/>
                    <a:pt x="44997582" y="5470109"/>
                    <a:pt x="44997582" y="5401529"/>
                  </a:cubicBezTo>
                  <a:lnTo>
                    <a:pt x="44997582" y="124460"/>
                  </a:lnTo>
                  <a:cubicBezTo>
                    <a:pt x="44997582" y="55880"/>
                    <a:pt x="44941700" y="0"/>
                    <a:pt x="44873121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235509" y="4572773"/>
            <a:ext cx="5178741" cy="4685527"/>
          </a:xfrm>
          <a:custGeom>
            <a:avLst/>
            <a:gdLst/>
            <a:ahLst/>
            <a:cxnLst/>
            <a:rect l="l" t="t" r="r" b="b"/>
            <a:pathLst>
              <a:path w="5178741" h="4685527">
                <a:moveTo>
                  <a:pt x="0" y="0"/>
                </a:moveTo>
                <a:lnTo>
                  <a:pt x="5178741" y="0"/>
                </a:lnTo>
                <a:lnTo>
                  <a:pt x="5178741" y="4685527"/>
                </a:lnTo>
                <a:lnTo>
                  <a:pt x="0" y="46855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387985" y="1229360"/>
            <a:ext cx="8936355" cy="192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521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專題作品-</a:t>
            </a:r>
            <a:endParaRPr lang="en-US" sz="521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marL="0" lvl="0" indent="0" algn="ctr">
              <a:lnSpc>
                <a:spcPts val="7570"/>
              </a:lnSpc>
              <a:spcBef>
                <a:spcPct val="0"/>
              </a:spcBef>
            </a:pPr>
            <a:r>
              <a:rPr lang="en-US" sz="521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可攜帶式碳水化合物裝置</a:t>
            </a:r>
            <a:endParaRPr lang="en-US" sz="521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758930" y="111760"/>
            <a:ext cx="3990975" cy="960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6300">
                <a:solidFill>
                  <a:srgbClr val="2A2A4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作品特色</a:t>
            </a:r>
            <a:endParaRPr lang="en-US" sz="6300">
              <a:solidFill>
                <a:srgbClr val="2A2A4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27621" y="1552454"/>
            <a:ext cx="9258769" cy="8202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 spc="1662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糖尿病患者需長期監控飲食中的碳水化合物攝取量，惟傳統方式仰賴人工查表與估算，不僅繁瑣且誤差大，對長期控糖造成極大負擔。</a:t>
            </a:r>
            <a:endParaRPr lang="en-US" sz="3500" spc="1662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l">
              <a:lnSpc>
                <a:spcPts val="5460"/>
              </a:lnSpc>
            </a:pPr>
          </a:p>
          <a:p>
            <a:pPr algn="l">
              <a:lnSpc>
                <a:spcPts val="5460"/>
              </a:lnSpc>
            </a:pPr>
            <a:r>
              <a:rPr lang="en-US" sz="3500" spc="1662">
                <a:solidFill>
                  <a:srgbClr val="2A2A40"/>
                </a:solidFill>
                <a:latin typeface="芫荽"/>
                <a:ea typeface="芫荽"/>
                <a:cs typeface="芫荽"/>
                <a:sym typeface="芫荽"/>
              </a:rPr>
              <a:t>本團隊觀察到此一痛點，企圖透過結合物聯網感測模組與智慧型手機應用程式，建構一套即時、便捷、可攜式的碳水化合物估算装置，協助糖尿病族群更輕鬆地掌握每日飲食情況。</a:t>
            </a:r>
            <a:endParaRPr lang="en-US" sz="3500" spc="1662">
              <a:solidFill>
                <a:srgbClr val="2A2A4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06524" y="2743523"/>
            <a:ext cx="0" cy="627212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9144000" y="3884183"/>
            <a:ext cx="8448001" cy="5897992"/>
            <a:chOff x="0" y="0"/>
            <a:chExt cx="11264001" cy="7863989"/>
          </a:xfrm>
        </p:grpSpPr>
        <p:grpSp>
          <p:nvGrpSpPr>
            <p:cNvPr id="4" name="Group 4"/>
            <p:cNvGrpSpPr/>
            <p:nvPr/>
          </p:nvGrpSpPr>
          <p:grpSpPr>
            <a:xfrm rot="0">
              <a:off x="0" y="0"/>
              <a:ext cx="5636073" cy="4023503"/>
              <a:chOff x="0" y="0"/>
              <a:chExt cx="21348067" cy="1524004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31750" y="31750"/>
                <a:ext cx="21284567" cy="15176545"/>
              </a:xfrm>
              <a:custGeom>
                <a:avLst/>
                <a:gdLst/>
                <a:ahLst/>
                <a:cxnLst/>
                <a:rect l="l" t="t" r="r" b="b"/>
                <a:pathLst>
                  <a:path w="21284567" h="15176545">
                    <a:moveTo>
                      <a:pt x="21191857" y="15176545"/>
                    </a:moveTo>
                    <a:lnTo>
                      <a:pt x="92710" y="15176545"/>
                    </a:lnTo>
                    <a:cubicBezTo>
                      <a:pt x="41910" y="15176545"/>
                      <a:pt x="0" y="15134634"/>
                      <a:pt x="0" y="1508383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190587" y="0"/>
                    </a:lnTo>
                    <a:cubicBezTo>
                      <a:pt x="21241387" y="0"/>
                      <a:pt x="21283298" y="41910"/>
                      <a:pt x="21283298" y="92710"/>
                    </a:cubicBezTo>
                    <a:lnTo>
                      <a:pt x="21283298" y="15082565"/>
                    </a:lnTo>
                    <a:cubicBezTo>
                      <a:pt x="21284567" y="15134634"/>
                      <a:pt x="21242657" y="15176545"/>
                      <a:pt x="21191857" y="1517654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21348067" cy="15240045"/>
              </a:xfrm>
              <a:custGeom>
                <a:avLst/>
                <a:gdLst/>
                <a:ahLst/>
                <a:cxnLst/>
                <a:rect l="l" t="t" r="r" b="b"/>
                <a:pathLst>
                  <a:path w="21348067" h="15240045">
                    <a:moveTo>
                      <a:pt x="21223607" y="59690"/>
                    </a:moveTo>
                    <a:cubicBezTo>
                      <a:pt x="21259167" y="59690"/>
                      <a:pt x="21288378" y="88900"/>
                      <a:pt x="21288378" y="124460"/>
                    </a:cubicBezTo>
                    <a:lnTo>
                      <a:pt x="21288378" y="15115584"/>
                    </a:lnTo>
                    <a:cubicBezTo>
                      <a:pt x="21288378" y="15151145"/>
                      <a:pt x="21259167" y="15180354"/>
                      <a:pt x="21223607" y="15180354"/>
                    </a:cubicBezTo>
                    <a:lnTo>
                      <a:pt x="124460" y="15180354"/>
                    </a:lnTo>
                    <a:cubicBezTo>
                      <a:pt x="88900" y="15180354"/>
                      <a:pt x="59690" y="15151145"/>
                      <a:pt x="59690" y="1511558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223607" y="59690"/>
                    </a:lnTo>
                    <a:moveTo>
                      <a:pt x="2122360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5115584"/>
                    </a:lnTo>
                    <a:cubicBezTo>
                      <a:pt x="0" y="15184165"/>
                      <a:pt x="55880" y="15240045"/>
                      <a:pt x="124460" y="15240045"/>
                    </a:cubicBezTo>
                    <a:lnTo>
                      <a:pt x="21223607" y="15240045"/>
                    </a:lnTo>
                    <a:cubicBezTo>
                      <a:pt x="21292187" y="15240045"/>
                      <a:pt x="21348067" y="15184165"/>
                      <a:pt x="21348067" y="15115584"/>
                    </a:cubicBezTo>
                    <a:lnTo>
                      <a:pt x="21348067" y="124460"/>
                    </a:lnTo>
                    <a:cubicBezTo>
                      <a:pt x="21348067" y="55880"/>
                      <a:pt x="21292187" y="0"/>
                      <a:pt x="21223607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 rot="0">
              <a:off x="5636073" y="0"/>
              <a:ext cx="5627928" cy="4017688"/>
              <a:chOff x="0" y="0"/>
              <a:chExt cx="21348067" cy="1524004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31750" y="31750"/>
                <a:ext cx="21284567" cy="15176545"/>
              </a:xfrm>
              <a:custGeom>
                <a:avLst/>
                <a:gdLst/>
                <a:ahLst/>
                <a:cxnLst/>
                <a:rect l="l" t="t" r="r" b="b"/>
                <a:pathLst>
                  <a:path w="21284567" h="15176545">
                    <a:moveTo>
                      <a:pt x="21191857" y="15176545"/>
                    </a:moveTo>
                    <a:lnTo>
                      <a:pt x="92710" y="15176545"/>
                    </a:lnTo>
                    <a:cubicBezTo>
                      <a:pt x="41910" y="15176545"/>
                      <a:pt x="0" y="15134634"/>
                      <a:pt x="0" y="1508383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190587" y="0"/>
                    </a:lnTo>
                    <a:cubicBezTo>
                      <a:pt x="21241387" y="0"/>
                      <a:pt x="21283298" y="41910"/>
                      <a:pt x="21283298" y="92710"/>
                    </a:cubicBezTo>
                    <a:lnTo>
                      <a:pt x="21283298" y="15082565"/>
                    </a:lnTo>
                    <a:cubicBezTo>
                      <a:pt x="21284567" y="15134634"/>
                      <a:pt x="21242657" y="15176545"/>
                      <a:pt x="21191857" y="1517654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21348067" cy="15240045"/>
              </a:xfrm>
              <a:custGeom>
                <a:avLst/>
                <a:gdLst/>
                <a:ahLst/>
                <a:cxnLst/>
                <a:rect l="l" t="t" r="r" b="b"/>
                <a:pathLst>
                  <a:path w="21348067" h="15240045">
                    <a:moveTo>
                      <a:pt x="21223607" y="59690"/>
                    </a:moveTo>
                    <a:cubicBezTo>
                      <a:pt x="21259167" y="59690"/>
                      <a:pt x="21288378" y="88900"/>
                      <a:pt x="21288378" y="124460"/>
                    </a:cubicBezTo>
                    <a:lnTo>
                      <a:pt x="21288378" y="15115584"/>
                    </a:lnTo>
                    <a:cubicBezTo>
                      <a:pt x="21288378" y="15151145"/>
                      <a:pt x="21259167" y="15180354"/>
                      <a:pt x="21223607" y="15180354"/>
                    </a:cubicBezTo>
                    <a:lnTo>
                      <a:pt x="124460" y="15180354"/>
                    </a:lnTo>
                    <a:cubicBezTo>
                      <a:pt x="88900" y="15180354"/>
                      <a:pt x="59690" y="15151145"/>
                      <a:pt x="59690" y="1511558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223607" y="59690"/>
                    </a:lnTo>
                    <a:moveTo>
                      <a:pt x="2122360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5115584"/>
                    </a:lnTo>
                    <a:cubicBezTo>
                      <a:pt x="0" y="15184165"/>
                      <a:pt x="55880" y="15240045"/>
                      <a:pt x="124460" y="15240045"/>
                    </a:cubicBezTo>
                    <a:lnTo>
                      <a:pt x="21223607" y="15240045"/>
                    </a:lnTo>
                    <a:cubicBezTo>
                      <a:pt x="21292187" y="15240045"/>
                      <a:pt x="21348067" y="15184165"/>
                      <a:pt x="21348067" y="15115584"/>
                    </a:cubicBezTo>
                    <a:lnTo>
                      <a:pt x="21348067" y="124460"/>
                    </a:lnTo>
                    <a:cubicBezTo>
                      <a:pt x="21348067" y="55880"/>
                      <a:pt x="21292187" y="0"/>
                      <a:pt x="21223607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0">
              <a:off x="2901293" y="4023503"/>
              <a:ext cx="5379707" cy="3840487"/>
              <a:chOff x="0" y="0"/>
              <a:chExt cx="21348067" cy="1524004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31750" y="31750"/>
                <a:ext cx="21284567" cy="15176545"/>
              </a:xfrm>
              <a:custGeom>
                <a:avLst/>
                <a:gdLst/>
                <a:ahLst/>
                <a:cxnLst/>
                <a:rect l="l" t="t" r="r" b="b"/>
                <a:pathLst>
                  <a:path w="21284567" h="15176545">
                    <a:moveTo>
                      <a:pt x="21191857" y="15176545"/>
                    </a:moveTo>
                    <a:lnTo>
                      <a:pt x="92710" y="15176545"/>
                    </a:lnTo>
                    <a:cubicBezTo>
                      <a:pt x="41910" y="15176545"/>
                      <a:pt x="0" y="15134634"/>
                      <a:pt x="0" y="1508383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1190587" y="0"/>
                    </a:lnTo>
                    <a:cubicBezTo>
                      <a:pt x="21241387" y="0"/>
                      <a:pt x="21283298" y="41910"/>
                      <a:pt x="21283298" y="92710"/>
                    </a:cubicBezTo>
                    <a:lnTo>
                      <a:pt x="21283298" y="15082565"/>
                    </a:lnTo>
                    <a:cubicBezTo>
                      <a:pt x="21284567" y="15134634"/>
                      <a:pt x="21242657" y="15176545"/>
                      <a:pt x="21191857" y="1517654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0" y="0"/>
                <a:ext cx="21348067" cy="15240045"/>
              </a:xfrm>
              <a:custGeom>
                <a:avLst/>
                <a:gdLst/>
                <a:ahLst/>
                <a:cxnLst/>
                <a:rect l="l" t="t" r="r" b="b"/>
                <a:pathLst>
                  <a:path w="21348067" h="15240045">
                    <a:moveTo>
                      <a:pt x="21223607" y="59690"/>
                    </a:moveTo>
                    <a:cubicBezTo>
                      <a:pt x="21259167" y="59690"/>
                      <a:pt x="21288378" y="88900"/>
                      <a:pt x="21288378" y="124460"/>
                    </a:cubicBezTo>
                    <a:lnTo>
                      <a:pt x="21288378" y="15115584"/>
                    </a:lnTo>
                    <a:cubicBezTo>
                      <a:pt x="21288378" y="15151145"/>
                      <a:pt x="21259167" y="15180354"/>
                      <a:pt x="21223607" y="15180354"/>
                    </a:cubicBezTo>
                    <a:lnTo>
                      <a:pt x="124460" y="15180354"/>
                    </a:lnTo>
                    <a:cubicBezTo>
                      <a:pt x="88900" y="15180354"/>
                      <a:pt x="59690" y="15151145"/>
                      <a:pt x="59690" y="1511558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1223607" y="59690"/>
                    </a:lnTo>
                    <a:moveTo>
                      <a:pt x="2122360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5115584"/>
                    </a:lnTo>
                    <a:cubicBezTo>
                      <a:pt x="0" y="15184165"/>
                      <a:pt x="55880" y="15240045"/>
                      <a:pt x="124460" y="15240045"/>
                    </a:cubicBezTo>
                    <a:lnTo>
                      <a:pt x="21223607" y="15240045"/>
                    </a:lnTo>
                    <a:cubicBezTo>
                      <a:pt x="21292187" y="15240045"/>
                      <a:pt x="21348067" y="15184165"/>
                      <a:pt x="21348067" y="15115584"/>
                    </a:cubicBezTo>
                    <a:lnTo>
                      <a:pt x="21348067" y="124460"/>
                    </a:lnTo>
                    <a:cubicBezTo>
                      <a:pt x="21348067" y="55880"/>
                      <a:pt x="21292187" y="0"/>
                      <a:pt x="21223607" y="0"/>
                    </a:cubicBezTo>
                    <a:close/>
                  </a:path>
                </a:pathLst>
              </a:custGeom>
              <a:solidFill>
                <a:srgbClr val="2A2A40"/>
              </a:solidFill>
            </p:spPr>
          </p:sp>
        </p:grpSp>
      </p:grpSp>
      <p:sp>
        <p:nvSpPr>
          <p:cNvPr id="13" name="Freeform 13"/>
          <p:cNvSpPr/>
          <p:nvPr/>
        </p:nvSpPr>
        <p:spPr>
          <a:xfrm>
            <a:off x="3127473" y="-189676"/>
            <a:ext cx="11158102" cy="1994511"/>
          </a:xfrm>
          <a:custGeom>
            <a:avLst/>
            <a:gdLst/>
            <a:ahLst/>
            <a:cxnLst/>
            <a:rect l="l" t="t" r="r" b="b"/>
            <a:pathLst>
              <a:path w="11158102" h="1994511">
                <a:moveTo>
                  <a:pt x="0" y="0"/>
                </a:moveTo>
                <a:lnTo>
                  <a:pt x="11158102" y="0"/>
                </a:lnTo>
                <a:lnTo>
                  <a:pt x="11158102" y="1994511"/>
                </a:lnTo>
                <a:lnTo>
                  <a:pt x="0" y="199451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3429" y="3722258"/>
            <a:ext cx="8151729" cy="622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4370" lvl="1" indent="-337185" algn="l">
              <a:lnSpc>
                <a:spcPts val="5370"/>
              </a:lnSpc>
              <a:buFont typeface="Arial" panose="020B0604020202020204"/>
              <a:buChar char="•"/>
            </a:pPr>
            <a:r>
              <a:rPr lang="en-US" sz="3120" spc="296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Thunkable 製作應用程式介面：使用低程式碼平台開發，實現跨平台應用。</a:t>
            </a:r>
            <a:endParaRPr lang="en-US" sz="3120" spc="296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l">
              <a:lnSpc>
                <a:spcPts val="5370"/>
              </a:lnSpc>
            </a:pPr>
          </a:p>
          <a:p>
            <a:pPr marL="674370" lvl="1" indent="-337185" algn="l">
              <a:lnSpc>
                <a:spcPts val="5370"/>
              </a:lnSpc>
              <a:buFont typeface="Arial" panose="020B0604020202020204"/>
              <a:buChar char="•"/>
            </a:pPr>
            <a:r>
              <a:rPr lang="en-US" sz="3120" spc="296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重量感測器：結合感測器自動判斷碳水攝取量，並將數據傳送至應用程式。</a:t>
            </a:r>
            <a:endParaRPr lang="en-US" sz="3120" spc="296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l">
              <a:lnSpc>
                <a:spcPts val="5370"/>
              </a:lnSpc>
            </a:pPr>
          </a:p>
          <a:p>
            <a:pPr marL="674370" lvl="1" indent="-337185" algn="l">
              <a:lnSpc>
                <a:spcPts val="5370"/>
              </a:lnSpc>
              <a:buFont typeface="Arial" panose="020B0604020202020204"/>
              <a:buChar char="•"/>
            </a:pPr>
            <a:r>
              <a:rPr lang="en-US" sz="3120" spc="296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即時連接與提醒功能：利用物聯網</a:t>
            </a:r>
            <a:r>
              <a:rPr lang="en-US" sz="3120" strike="noStrike" spc="296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技術，實現裝置與手機的即時連接，提供用戶實時提醒。</a:t>
            </a:r>
            <a:endParaRPr lang="en-US" sz="3120" strike="noStrike" spc="296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l">
              <a:lnSpc>
                <a:spcPts val="385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3442970" y="374650"/>
            <a:ext cx="10527665" cy="1144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0"/>
              </a:lnSpc>
              <a:spcBef>
                <a:spcPct val="0"/>
              </a:spcBef>
            </a:pPr>
            <a:r>
              <a:rPr lang="en-US" sz="751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可攜帶碳水化合物裝置</a:t>
            </a:r>
            <a:endParaRPr lang="en-US" sz="751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562225" y="2734310"/>
            <a:ext cx="3587750" cy="961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570"/>
              </a:lnSpc>
              <a:spcBef>
                <a:spcPct val="0"/>
              </a:spcBef>
            </a:pPr>
            <a:r>
              <a:rPr lang="en-US" sz="6305" u="none" strike="noStrike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技術實現</a:t>
            </a:r>
            <a:endParaRPr lang="en-US" sz="6305" u="none" strike="noStrike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301597" y="4387474"/>
            <a:ext cx="3865092" cy="142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資料庫整合：</a:t>
            </a:r>
            <a:endParaRPr lang="en-US" sz="27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1350"/>
              </a:lnSpc>
            </a:pP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將感測器數據進行即時同步</a:t>
            </a:r>
            <a:endParaRPr lang="en-US" sz="22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管理提升資料庫整合提升</a:t>
            </a:r>
            <a:endParaRPr lang="en-US" sz="22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742712" y="4387474"/>
            <a:ext cx="3493719" cy="2195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80"/>
              </a:lnSpc>
              <a:spcBef>
                <a:spcPct val="0"/>
              </a:spcBef>
            </a:pPr>
            <a:r>
              <a:rPr lang="en-US" sz="27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重量感測及即時顯現：</a:t>
            </a:r>
            <a:endParaRPr lang="en-US" sz="27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1350"/>
              </a:lnSpc>
            </a:p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將重量感測與按鈕名稱顯現至LED面板上，讓使用者更直觀感受到碳水量</a:t>
            </a:r>
            <a:endParaRPr lang="en-US" sz="22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11557783" y="7154401"/>
            <a:ext cx="3631853" cy="219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團隊合作：</a:t>
            </a:r>
            <a:endParaRPr lang="en-US" sz="28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1100"/>
              </a:lnSpc>
            </a:p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與團隊成員協作，</a:t>
            </a:r>
            <a:endParaRPr lang="en-US" sz="22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解決專案中的技術挑戰，</a:t>
            </a:r>
            <a:endParaRPr lang="en-US" sz="22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u="none" strike="noStrike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確保專案按時完成並符合需求</a:t>
            </a:r>
            <a:endParaRPr lang="en-US" sz="2200" u="none" strike="noStrike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11161395" y="2610485"/>
            <a:ext cx="4436110" cy="1120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學到的技能</a:t>
            </a:r>
            <a:endParaRPr lang="en-US" sz="63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167215" y="1320464"/>
            <a:ext cx="16092085" cy="7646072"/>
            <a:chOff x="0" y="0"/>
            <a:chExt cx="70334812" cy="33419226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70271314" cy="33355725"/>
            </a:xfrm>
            <a:custGeom>
              <a:avLst/>
              <a:gdLst/>
              <a:ahLst/>
              <a:cxnLst/>
              <a:rect l="l" t="t" r="r" b="b"/>
              <a:pathLst>
                <a:path w="70271314" h="33355725">
                  <a:moveTo>
                    <a:pt x="70178600" y="33355725"/>
                  </a:moveTo>
                  <a:lnTo>
                    <a:pt x="92710" y="33355725"/>
                  </a:lnTo>
                  <a:cubicBezTo>
                    <a:pt x="41910" y="33355725"/>
                    <a:pt x="0" y="33313815"/>
                    <a:pt x="0" y="3326301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177335" y="0"/>
                  </a:lnTo>
                  <a:cubicBezTo>
                    <a:pt x="70228135" y="0"/>
                    <a:pt x="70270043" y="41910"/>
                    <a:pt x="70270043" y="92710"/>
                  </a:cubicBezTo>
                  <a:lnTo>
                    <a:pt x="70270043" y="33261746"/>
                  </a:lnTo>
                  <a:cubicBezTo>
                    <a:pt x="70271314" y="33313815"/>
                    <a:pt x="70229400" y="33355725"/>
                    <a:pt x="70178600" y="333557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70334814" cy="33419225"/>
            </a:xfrm>
            <a:custGeom>
              <a:avLst/>
              <a:gdLst/>
              <a:ahLst/>
              <a:cxnLst/>
              <a:rect l="l" t="t" r="r" b="b"/>
              <a:pathLst>
                <a:path w="70334814" h="33419225">
                  <a:moveTo>
                    <a:pt x="70210350" y="59690"/>
                  </a:moveTo>
                  <a:cubicBezTo>
                    <a:pt x="70245914" y="59690"/>
                    <a:pt x="70275121" y="88900"/>
                    <a:pt x="70275121" y="124460"/>
                  </a:cubicBezTo>
                  <a:lnTo>
                    <a:pt x="70275121" y="33294765"/>
                  </a:lnTo>
                  <a:cubicBezTo>
                    <a:pt x="70275121" y="33330325"/>
                    <a:pt x="70245914" y="33359536"/>
                    <a:pt x="70210350" y="33359536"/>
                  </a:cubicBezTo>
                  <a:lnTo>
                    <a:pt x="124460" y="33359536"/>
                  </a:lnTo>
                  <a:cubicBezTo>
                    <a:pt x="88900" y="33359536"/>
                    <a:pt x="59690" y="33330325"/>
                    <a:pt x="59690" y="3329476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0210350" y="59690"/>
                  </a:lnTo>
                  <a:moveTo>
                    <a:pt x="702103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3294765"/>
                  </a:lnTo>
                  <a:cubicBezTo>
                    <a:pt x="0" y="33363346"/>
                    <a:pt x="55880" y="33419225"/>
                    <a:pt x="124460" y="33419225"/>
                  </a:cubicBezTo>
                  <a:lnTo>
                    <a:pt x="70210350" y="33419225"/>
                  </a:lnTo>
                  <a:cubicBezTo>
                    <a:pt x="70278935" y="33419225"/>
                    <a:pt x="70334814" y="33363346"/>
                    <a:pt x="70334814" y="33294765"/>
                  </a:cubicBezTo>
                  <a:lnTo>
                    <a:pt x="70334814" y="124460"/>
                  </a:lnTo>
                  <a:cubicBezTo>
                    <a:pt x="70334814" y="55880"/>
                    <a:pt x="70278935" y="0"/>
                    <a:pt x="70210350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1167215" y="1320464"/>
            <a:ext cx="16092085" cy="1063621"/>
            <a:chOff x="0" y="0"/>
            <a:chExt cx="70334812" cy="4648843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70271314" cy="4585343"/>
            </a:xfrm>
            <a:custGeom>
              <a:avLst/>
              <a:gdLst/>
              <a:ahLst/>
              <a:cxnLst/>
              <a:rect l="l" t="t" r="r" b="b"/>
              <a:pathLst>
                <a:path w="70271314" h="4585343">
                  <a:moveTo>
                    <a:pt x="70178600" y="4585343"/>
                  </a:moveTo>
                  <a:lnTo>
                    <a:pt x="92710" y="4585343"/>
                  </a:lnTo>
                  <a:cubicBezTo>
                    <a:pt x="41910" y="4585343"/>
                    <a:pt x="0" y="4543433"/>
                    <a:pt x="0" y="449263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70177335" y="0"/>
                  </a:lnTo>
                  <a:cubicBezTo>
                    <a:pt x="70228135" y="0"/>
                    <a:pt x="70270043" y="41910"/>
                    <a:pt x="70270043" y="92710"/>
                  </a:cubicBezTo>
                  <a:lnTo>
                    <a:pt x="70270043" y="4491363"/>
                  </a:lnTo>
                  <a:cubicBezTo>
                    <a:pt x="70271314" y="4543433"/>
                    <a:pt x="70229400" y="4585343"/>
                    <a:pt x="70178600" y="4585343"/>
                  </a:cubicBezTo>
                  <a:close/>
                </a:path>
              </a:pathLst>
            </a:custGeom>
            <a:solidFill>
              <a:srgbClr val="D8E6DD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70334814" cy="4648843"/>
            </a:xfrm>
            <a:custGeom>
              <a:avLst/>
              <a:gdLst/>
              <a:ahLst/>
              <a:cxnLst/>
              <a:rect l="l" t="t" r="r" b="b"/>
              <a:pathLst>
                <a:path w="70334814" h="4648843">
                  <a:moveTo>
                    <a:pt x="70210350" y="59690"/>
                  </a:moveTo>
                  <a:cubicBezTo>
                    <a:pt x="70245914" y="59690"/>
                    <a:pt x="70275121" y="88900"/>
                    <a:pt x="70275121" y="124460"/>
                  </a:cubicBezTo>
                  <a:lnTo>
                    <a:pt x="70275121" y="4524383"/>
                  </a:lnTo>
                  <a:cubicBezTo>
                    <a:pt x="70275121" y="4559943"/>
                    <a:pt x="70245914" y="4589153"/>
                    <a:pt x="70210350" y="4589153"/>
                  </a:cubicBezTo>
                  <a:lnTo>
                    <a:pt x="124460" y="4589153"/>
                  </a:lnTo>
                  <a:cubicBezTo>
                    <a:pt x="88900" y="4589153"/>
                    <a:pt x="59690" y="4559943"/>
                    <a:pt x="59690" y="452438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70210350" y="59690"/>
                  </a:lnTo>
                  <a:moveTo>
                    <a:pt x="702103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24383"/>
                  </a:lnTo>
                  <a:cubicBezTo>
                    <a:pt x="0" y="4592963"/>
                    <a:pt x="55880" y="4648843"/>
                    <a:pt x="124460" y="4648843"/>
                  </a:cubicBezTo>
                  <a:lnTo>
                    <a:pt x="70210350" y="4648843"/>
                  </a:lnTo>
                  <a:cubicBezTo>
                    <a:pt x="70278935" y="4648843"/>
                    <a:pt x="70334814" y="4592963"/>
                    <a:pt x="70334814" y="4524383"/>
                  </a:cubicBezTo>
                  <a:lnTo>
                    <a:pt x="70334814" y="124460"/>
                  </a:lnTo>
                  <a:cubicBezTo>
                    <a:pt x="70334814" y="55880"/>
                    <a:pt x="70278935" y="0"/>
                    <a:pt x="70210350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527594" y="1546885"/>
            <a:ext cx="610780" cy="610780"/>
          </a:xfrm>
          <a:custGeom>
            <a:avLst/>
            <a:gdLst/>
            <a:ahLst/>
            <a:cxnLst/>
            <a:rect l="l" t="t" r="r" b="b"/>
            <a:pathLst>
              <a:path w="610780" h="610780">
                <a:moveTo>
                  <a:pt x="0" y="0"/>
                </a:moveTo>
                <a:lnTo>
                  <a:pt x="610780" y="0"/>
                </a:lnTo>
                <a:lnTo>
                  <a:pt x="610780" y="610780"/>
                </a:lnTo>
                <a:lnTo>
                  <a:pt x="0" y="61078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38756" y="3018596"/>
            <a:ext cx="5816692" cy="5271484"/>
          </a:xfrm>
          <a:custGeom>
            <a:avLst/>
            <a:gdLst/>
            <a:ahLst/>
            <a:cxnLst/>
            <a:rect l="l" t="t" r="r" b="b"/>
            <a:pathLst>
              <a:path w="5816692" h="5271484">
                <a:moveTo>
                  <a:pt x="0" y="0"/>
                </a:moveTo>
                <a:lnTo>
                  <a:pt x="5816692" y="0"/>
                </a:lnTo>
                <a:lnTo>
                  <a:pt x="5816692" y="5271484"/>
                </a:lnTo>
                <a:lnTo>
                  <a:pt x="0" y="527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138374" y="4093776"/>
            <a:ext cx="5112008" cy="3083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已修課程</a:t>
            </a:r>
            <a:endParaRPr lang="en-US" sz="6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及</a:t>
            </a:r>
            <a:endParaRPr lang="en-US" sz="6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  <a:p>
            <a:pPr algn="ctr">
              <a:lnSpc>
                <a:spcPts val="8125"/>
              </a:lnSpc>
            </a:pPr>
            <a:r>
              <a:rPr lang="en-US" sz="65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曾取得的證照</a:t>
            </a:r>
            <a:endParaRPr lang="en-US" sz="65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6105525" y="3326411"/>
            <a:ext cx="0" cy="5279056"/>
          </a:xfrm>
          <a:prstGeom prst="line">
            <a:avLst/>
          </a:prstGeom>
          <a:ln w="19050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2181188" y="3326411"/>
            <a:ext cx="0" cy="5279056"/>
          </a:xfrm>
          <a:prstGeom prst="line">
            <a:avLst/>
          </a:prstGeom>
          <a:ln w="19050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081063" y="52073"/>
            <a:ext cx="8180853" cy="1462328"/>
          </a:xfrm>
          <a:custGeom>
            <a:avLst/>
            <a:gdLst/>
            <a:ahLst/>
            <a:cxnLst/>
            <a:rect l="l" t="t" r="r" b="b"/>
            <a:pathLst>
              <a:path w="8180853" h="1462328">
                <a:moveTo>
                  <a:pt x="0" y="0"/>
                </a:moveTo>
                <a:lnTo>
                  <a:pt x="8180853" y="0"/>
                </a:lnTo>
                <a:lnTo>
                  <a:pt x="8180853" y="1462327"/>
                </a:lnTo>
                <a:lnTo>
                  <a:pt x="0" y="14623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13408" y="3316952"/>
            <a:ext cx="4691803" cy="523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程式設計概論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17561" y="4861206"/>
            <a:ext cx="4487650" cy="214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2700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學習程式設計的基本概念，可能包括資料型態、控制結構、函數、錯誤處理等基礎知識。</a:t>
            </a:r>
            <a:endParaRPr lang="en-US" sz="2700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04152" y="3316886"/>
            <a:ext cx="469180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Python 程式設計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567497" y="3316886"/>
            <a:ext cx="469180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系統分析與設計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88124" y="397390"/>
            <a:ext cx="11911753" cy="1023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程式設計與軟體開發</a:t>
            </a:r>
            <a:endParaRPr lang="en-US" sz="7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25588" y="4861074"/>
            <a:ext cx="4691803" cy="2145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345"/>
              </a:lnSpc>
              <a:spcBef>
                <a:spcPct val="0"/>
              </a:spcBef>
            </a:pPr>
            <a:r>
              <a:rPr lang="en-US" sz="2700" u="none" strike="noStrike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專注於 Python 語言的學習，可能包括語法、資料結構、模組、物件導向等 Python 相關技術。</a:t>
            </a:r>
            <a:endParaRPr lang="en-US" sz="2700" u="none" strike="noStrike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47938" y="4861074"/>
            <a:ext cx="4438760" cy="268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345"/>
              </a:lnSpc>
              <a:spcBef>
                <a:spcPct val="0"/>
              </a:spcBef>
            </a:pPr>
            <a:r>
              <a:rPr lang="en-US" sz="2700" u="none" strike="noStrike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學習如何分析需求、設計系統架構，並理解軟體開發的全過程，這對於開發大型應用或企業級系統非常重要</a:t>
            </a:r>
            <a:endParaRPr lang="en-US" sz="2700" u="none" strike="noStrike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6105525" y="3326411"/>
            <a:ext cx="0" cy="5279056"/>
          </a:xfrm>
          <a:prstGeom prst="line">
            <a:avLst/>
          </a:prstGeom>
          <a:ln w="19050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2181188" y="3326411"/>
            <a:ext cx="0" cy="5279056"/>
          </a:xfrm>
          <a:prstGeom prst="line">
            <a:avLst/>
          </a:prstGeom>
          <a:ln w="19050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081063" y="52073"/>
            <a:ext cx="8180853" cy="1462328"/>
          </a:xfrm>
          <a:custGeom>
            <a:avLst/>
            <a:gdLst/>
            <a:ahLst/>
            <a:cxnLst/>
            <a:rect l="l" t="t" r="r" b="b"/>
            <a:pathLst>
              <a:path w="8180853" h="1462328">
                <a:moveTo>
                  <a:pt x="0" y="0"/>
                </a:moveTo>
                <a:lnTo>
                  <a:pt x="8180853" y="0"/>
                </a:lnTo>
                <a:lnTo>
                  <a:pt x="8180853" y="1462327"/>
                </a:lnTo>
                <a:lnTo>
                  <a:pt x="0" y="146232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18596" y="3316886"/>
            <a:ext cx="4886615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資料科學實務單元專題(一)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861206"/>
            <a:ext cx="4876510" cy="214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</a:pPr>
            <a:r>
              <a:rPr lang="en-US" sz="2700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應用資料科學技術解決實際問題，可能會使用 Python 或其他工具來進行資料清理、</a:t>
            </a:r>
            <a:endParaRPr lang="en-US" sz="2700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l">
              <a:lnSpc>
                <a:spcPts val="4345"/>
              </a:lnSpc>
            </a:pPr>
            <a:r>
              <a:rPr lang="en-US" sz="2700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分析、建模等</a:t>
            </a:r>
            <a:endParaRPr lang="en-US" sz="2700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797455" y="3316886"/>
            <a:ext cx="469180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資料結構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567497" y="3316886"/>
            <a:ext cx="469180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80"/>
              </a:lnSpc>
            </a:pPr>
            <a:r>
              <a:rPr lang="en-US" sz="340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資料庫系統概論</a:t>
            </a:r>
            <a:endParaRPr lang="en-US" sz="340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88124" y="397390"/>
            <a:ext cx="11911753" cy="1023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0"/>
              </a:lnSpc>
              <a:spcBef>
                <a:spcPct val="0"/>
              </a:spcBef>
            </a:pPr>
            <a:r>
              <a:rPr lang="en-US" sz="700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資料科學與資料分析</a:t>
            </a:r>
            <a:endParaRPr lang="en-US" sz="700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25588" y="4861074"/>
            <a:ext cx="4691803" cy="2688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345"/>
              </a:lnSpc>
              <a:spcBef>
                <a:spcPct val="0"/>
              </a:spcBef>
            </a:pPr>
            <a:r>
              <a:rPr lang="en-US" sz="2700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熟練使用 Power BI 進行圖像化分析，將複雜資料轉化為易讀圖表</a:t>
            </a:r>
            <a:r>
              <a:rPr lang="en-US" sz="2700" u="none" strike="noStrike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，提升資料洞察力與決策效率，並強化團隊專案報告的呈現能力</a:t>
            </a:r>
            <a:endParaRPr lang="en-US" sz="2700" u="none" strike="noStrike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47938" y="4861074"/>
            <a:ext cx="4438760" cy="214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5"/>
              </a:lnSpc>
              <a:spcBef>
                <a:spcPct val="0"/>
              </a:spcBef>
            </a:pPr>
            <a:r>
              <a:rPr lang="en-US" sz="2700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介紹資料庫的</a:t>
            </a:r>
            <a:r>
              <a:rPr lang="en-US" sz="2700" u="none" strike="noStrike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設計、管理與操作，可能會學到 SQL 語言、資料庫正規化、</a:t>
            </a:r>
            <a:endParaRPr lang="en-US" sz="2700" u="none" strike="noStrike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marL="0" lvl="1" indent="0" algn="l">
              <a:lnSpc>
                <a:spcPts val="4345"/>
              </a:lnSpc>
              <a:spcBef>
                <a:spcPct val="0"/>
              </a:spcBef>
            </a:pPr>
            <a:r>
              <a:rPr lang="en-US" sz="2700" u="none" strike="noStrike" spc="224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索引、交易管理等技術</a:t>
            </a:r>
            <a:endParaRPr lang="en-US" sz="2700" u="none" strike="noStrike" spc="224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57367" y="-224651"/>
            <a:ext cx="8383837" cy="10912135"/>
            <a:chOff x="0" y="0"/>
            <a:chExt cx="36643829" cy="4769444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36580328" cy="47630941"/>
            </a:xfrm>
            <a:custGeom>
              <a:avLst/>
              <a:gdLst/>
              <a:ahLst/>
              <a:cxnLst/>
              <a:rect l="l" t="t" r="r" b="b"/>
              <a:pathLst>
                <a:path w="36580328" h="47630941">
                  <a:moveTo>
                    <a:pt x="36487618" y="47630941"/>
                  </a:moveTo>
                  <a:lnTo>
                    <a:pt x="92710" y="47630941"/>
                  </a:lnTo>
                  <a:cubicBezTo>
                    <a:pt x="41910" y="47630941"/>
                    <a:pt x="0" y="47589030"/>
                    <a:pt x="0" y="4753823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6486350" y="0"/>
                  </a:lnTo>
                  <a:cubicBezTo>
                    <a:pt x="36537150" y="0"/>
                    <a:pt x="36579060" y="41910"/>
                    <a:pt x="36579060" y="92710"/>
                  </a:cubicBezTo>
                  <a:lnTo>
                    <a:pt x="36579060" y="47536959"/>
                  </a:lnTo>
                  <a:cubicBezTo>
                    <a:pt x="36580328" y="47589030"/>
                    <a:pt x="36538418" y="47630941"/>
                    <a:pt x="36487618" y="47630941"/>
                  </a:cubicBezTo>
                  <a:close/>
                </a:path>
              </a:pathLst>
            </a:custGeom>
            <a:solidFill>
              <a:srgbClr val="F8F0CB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6643828" cy="47694441"/>
            </a:xfrm>
            <a:custGeom>
              <a:avLst/>
              <a:gdLst/>
              <a:ahLst/>
              <a:cxnLst/>
              <a:rect l="l" t="t" r="r" b="b"/>
              <a:pathLst>
                <a:path w="36643828" h="47694441">
                  <a:moveTo>
                    <a:pt x="36519368" y="59690"/>
                  </a:moveTo>
                  <a:cubicBezTo>
                    <a:pt x="36554928" y="59690"/>
                    <a:pt x="36584139" y="88900"/>
                    <a:pt x="36584139" y="124460"/>
                  </a:cubicBezTo>
                  <a:lnTo>
                    <a:pt x="36584139" y="47569980"/>
                  </a:lnTo>
                  <a:cubicBezTo>
                    <a:pt x="36584139" y="47605541"/>
                    <a:pt x="36554928" y="47634748"/>
                    <a:pt x="36519368" y="47634748"/>
                  </a:cubicBezTo>
                  <a:lnTo>
                    <a:pt x="124460" y="47634748"/>
                  </a:lnTo>
                  <a:cubicBezTo>
                    <a:pt x="88900" y="47634748"/>
                    <a:pt x="59690" y="47605541"/>
                    <a:pt x="59690" y="4756998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6519368" y="59690"/>
                  </a:lnTo>
                  <a:moveTo>
                    <a:pt x="3651936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7569980"/>
                  </a:lnTo>
                  <a:cubicBezTo>
                    <a:pt x="0" y="47638559"/>
                    <a:pt x="55880" y="47694441"/>
                    <a:pt x="124460" y="47694441"/>
                  </a:cubicBezTo>
                  <a:lnTo>
                    <a:pt x="36519368" y="47694441"/>
                  </a:lnTo>
                  <a:cubicBezTo>
                    <a:pt x="36587950" y="47694441"/>
                    <a:pt x="36643828" y="47638559"/>
                    <a:pt x="36643828" y="47569980"/>
                  </a:cubicBezTo>
                  <a:lnTo>
                    <a:pt x="36643828" y="124460"/>
                  </a:lnTo>
                  <a:cubicBezTo>
                    <a:pt x="36643828" y="55880"/>
                    <a:pt x="36587950" y="0"/>
                    <a:pt x="36519368" y="0"/>
                  </a:cubicBezTo>
                  <a:close/>
                </a:path>
              </a:pathLst>
            </a:custGeom>
            <a:solidFill>
              <a:srgbClr val="2A2A4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0" y="3939318"/>
            <a:ext cx="7650214" cy="1203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15"/>
              </a:lnSpc>
              <a:spcBef>
                <a:spcPct val="0"/>
              </a:spcBef>
            </a:pPr>
            <a:r>
              <a:rPr lang="en-US" sz="7010">
                <a:solidFill>
                  <a:srgbClr val="000000"/>
                </a:solidFill>
                <a:latin typeface="仿宋體" panose="02000609000000000000"/>
                <a:ea typeface="仿宋體" panose="02000609000000000000"/>
                <a:cs typeface="仿宋體" panose="02000609000000000000"/>
                <a:sym typeface="仿宋體" panose="02000609000000000000"/>
              </a:rPr>
              <a:t>行動應用與企劃</a:t>
            </a:r>
            <a:endParaRPr lang="en-US" sz="7010">
              <a:solidFill>
                <a:srgbClr val="000000"/>
              </a:solidFill>
              <a:latin typeface="仿宋體" panose="02000609000000000000"/>
              <a:ea typeface="仿宋體" panose="02000609000000000000"/>
              <a:cs typeface="仿宋體" panose="02000609000000000000"/>
              <a:sym typeface="仿宋體" panose="02000609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19805" y="2782299"/>
            <a:ext cx="10069178" cy="4717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5"/>
              </a:lnSpc>
            </a:pPr>
            <a:r>
              <a:rPr lang="en-US" sz="4365" spc="476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行動應用企劃實務(一)</a:t>
            </a:r>
            <a:endParaRPr lang="en-US" sz="4365" spc="476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6105"/>
              </a:lnSpc>
            </a:pPr>
          </a:p>
          <a:p>
            <a:pPr algn="ctr">
              <a:lnSpc>
                <a:spcPts val="6105"/>
              </a:lnSpc>
            </a:pPr>
            <a:r>
              <a:rPr lang="en-US" sz="3765" u="none" strike="noStrike" spc="41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學習行動應用的規劃和設計，</a:t>
            </a:r>
            <a:endParaRPr lang="en-US" sz="3765" u="none" strike="noStrike" spc="41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6105"/>
              </a:lnSpc>
            </a:pPr>
            <a:r>
              <a:rPr lang="en-US" sz="3765" u="none" strike="noStrike" spc="41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這可能涉及 UI/UX 設計、</a:t>
            </a:r>
            <a:endParaRPr lang="en-US" sz="3765" u="none" strike="noStrike" spc="41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6105"/>
              </a:lnSpc>
            </a:pPr>
            <a:r>
              <a:rPr lang="en-US" sz="3765" u="none" strike="noStrike" spc="41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行動平台開發（如 Android 或 iOS）、</a:t>
            </a:r>
            <a:endParaRPr lang="en-US" sz="3765" u="none" strike="noStrike" spc="41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  <a:p>
            <a:pPr algn="ctr">
              <a:lnSpc>
                <a:spcPts val="6105"/>
              </a:lnSpc>
            </a:pPr>
            <a:r>
              <a:rPr lang="en-US" sz="3765" u="none" strike="noStrike" spc="410">
                <a:solidFill>
                  <a:srgbClr val="000000"/>
                </a:solidFill>
                <a:latin typeface="芫荽"/>
                <a:ea typeface="芫荽"/>
                <a:cs typeface="芫荽"/>
                <a:sym typeface="芫荽"/>
              </a:rPr>
              <a:t>以及如何進行市場分析和需求調查。</a:t>
            </a:r>
            <a:endParaRPr lang="en-US" sz="3765" u="none" strike="noStrike" spc="410">
              <a:solidFill>
                <a:srgbClr val="000000"/>
              </a:solidFill>
              <a:latin typeface="芫荽"/>
              <a:ea typeface="芫荽"/>
              <a:cs typeface="芫荽"/>
              <a:sym typeface="芫荽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WPS Presentation</Application>
  <PresentationFormat>On-screen Show 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新細明體</vt:lpstr>
      <vt:lpstr>Wingdings</vt:lpstr>
      <vt:lpstr>仿宋體</vt:lpstr>
      <vt:lpstr>芫荽</vt:lpstr>
      <vt:lpstr>Arial</vt:lpstr>
      <vt:lpstr>Noto Sans T Chinese</vt:lpstr>
      <vt:lpstr>Arial Unicode Bold</vt:lpstr>
      <vt:lpstr>AC Soft Icecream</vt:lpstr>
      <vt:lpstr>杨任东竹石体</vt:lpstr>
      <vt:lpstr>Microsoft YaHei</vt:lpstr>
      <vt:lpstr>SimSun</vt:lpstr>
      <vt:lpstr>Arial Unicode MS</vt:lpstr>
      <vt:lpstr>Calibri</vt:lpstr>
      <vt:lpstr>新細明體</vt:lpstr>
      <vt:lpstr>Sitka Text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作品集</dc:title>
  <dc:creator/>
  <cp:lastModifiedBy>ads81</cp:lastModifiedBy>
  <cp:revision>3</cp:revision>
  <dcterms:created xsi:type="dcterms:W3CDTF">2006-08-16T00:00:00Z</dcterms:created>
  <dcterms:modified xsi:type="dcterms:W3CDTF">2025-05-27T16:10:20Z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