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  <p:embeddedFont>
      <p:font typeface="Tahoma" panose="020B0604030504040204" pitchFamily="34" charset="0"/>
      <p:regular r:id="rId32"/>
      <p:bold r:id="rId33"/>
    </p:embeddedFont>
    <p:embeddedFont>
      <p:font typeface="Wingdings 3" panose="05040102010807070707" pitchFamily="18" charset="2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Z+vcw6FcUqg86jiZERXIM/14S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BE47A0-3AED-415A-8C93-910AAE7EF9E8}">
  <a:tblStyle styleId="{5BBE47A0-3AED-415A-8C93-910AAE7EF9E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8F3F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F3F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850A99-3702-4AF1-B5EF-266A3A164736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3F7"/>
          </a:solidFill>
        </a:fill>
      </a:tcStyle>
    </a:wholeTbl>
    <a:band1H>
      <a:tcTxStyle/>
      <a:tcStyle>
        <a:tcBdr/>
        <a:fill>
          <a:solidFill>
            <a:srgbClr val="CDE6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6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2373B9-68EC-46C6-A695-60ED0005E17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52701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256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85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402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6873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475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689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884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522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34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499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792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24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180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573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5868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1434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968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5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064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04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926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155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3580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87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14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5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1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8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5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27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0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be.ums.edu.my/li/default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ariah@ums.edu.m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ifkj@ums.edu.m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909955" y="1328647"/>
            <a:ext cx="9425535" cy="425785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508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Industrial Training (LI)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KA30005/KE30005/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KC30005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KM30005/KS30005/KG30005</a:t>
            </a:r>
            <a:endParaRPr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087" y="131448"/>
            <a:ext cx="1636397" cy="543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 descr="http://www.ums.edu.my/bpkv2/images/Logo/ENGLISH_ECO_CAMPUS_LIGHT_BG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40420" y="144175"/>
            <a:ext cx="852948" cy="530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016C9B-E88C-4924-AB27-9445C0DE6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829" y="131448"/>
            <a:ext cx="3203285" cy="5309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C38E2A-0310-4309-B57D-2FD5972BA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0404" y="-26505"/>
            <a:ext cx="1207113" cy="8596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>
            <a:spLocks noGrp="1"/>
          </p:cNvSpPr>
          <p:nvPr>
            <p:ph type="title"/>
          </p:nvPr>
        </p:nvSpPr>
        <p:spPr>
          <a:xfrm>
            <a:off x="83321" y="0"/>
            <a:ext cx="11935747" cy="75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Process Flow (During and After LI)</a:t>
            </a:r>
            <a:endParaRPr dirty="0"/>
          </a:p>
        </p:txBody>
      </p:sp>
      <p:pic>
        <p:nvPicPr>
          <p:cNvPr id="195" name="Google Shape;195;p11" descr="A screenshot of a cell phone&#10;&#10;Description automatically generated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52670" y="1227363"/>
            <a:ext cx="6263895" cy="5393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197" y="754259"/>
            <a:ext cx="3179258" cy="47310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/>
          <p:nvPr/>
        </p:nvSpPr>
        <p:spPr>
          <a:xfrm>
            <a:off x="249381" y="2079812"/>
            <a:ext cx="1703289" cy="1331251"/>
          </a:xfrm>
          <a:prstGeom prst="downArrow">
            <a:avLst>
              <a:gd name="adj1" fmla="val 67895"/>
              <a:gd name="adj2" fmla="val 50000"/>
            </a:avLst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During</a:t>
            </a: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249381" y="3446936"/>
            <a:ext cx="1703289" cy="892383"/>
          </a:xfrm>
          <a:prstGeom prst="downArrow">
            <a:avLst>
              <a:gd name="adj1" fmla="val 67895"/>
              <a:gd name="adj2" fmla="val 50000"/>
            </a:avLst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After</a:t>
            </a: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5029197" y="2142565"/>
            <a:ext cx="1246097" cy="1873623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8495165" y="1843595"/>
            <a:ext cx="22704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Important timeline</a:t>
            </a:r>
            <a:endParaRPr dirty="0"/>
          </a:p>
        </p:txBody>
      </p:sp>
      <p:cxnSp>
        <p:nvCxnSpPr>
          <p:cNvPr id="201" name="Google Shape;201;p11"/>
          <p:cNvCxnSpPr>
            <a:stCxn id="200" idx="1"/>
          </p:cNvCxnSpPr>
          <p:nvPr/>
        </p:nvCxnSpPr>
        <p:spPr>
          <a:xfrm flipH="1">
            <a:off x="6275165" y="2028261"/>
            <a:ext cx="2220000" cy="1305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1"/>
          <p:cNvSpPr txBox="1"/>
          <p:nvPr/>
        </p:nvSpPr>
        <p:spPr>
          <a:xfrm>
            <a:off x="8216565" y="2246550"/>
            <a:ext cx="31441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Week 1 (25 Jul-29 Jul. 2022)</a:t>
            </a:r>
            <a:endParaRPr dirty="0"/>
          </a:p>
        </p:txBody>
      </p:sp>
      <p:sp>
        <p:nvSpPr>
          <p:cNvPr id="203" name="Google Shape;203;p11"/>
          <p:cNvSpPr txBox="1"/>
          <p:nvPr/>
        </p:nvSpPr>
        <p:spPr>
          <a:xfrm>
            <a:off x="8216565" y="2718102"/>
            <a:ext cx="36542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Week 5-8 (22Aug.-16 Sept. 2022)</a:t>
            </a:r>
            <a:endParaRPr dirty="0"/>
          </a:p>
        </p:txBody>
      </p:sp>
      <p:sp>
        <p:nvSpPr>
          <p:cNvPr id="204" name="Google Shape;204;p11"/>
          <p:cNvSpPr txBox="1"/>
          <p:nvPr/>
        </p:nvSpPr>
        <p:spPr>
          <a:xfrm>
            <a:off x="8204947" y="3150204"/>
            <a:ext cx="381412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Week 8-10 (16 Sept. – 31 sept. 2022)</a:t>
            </a:r>
            <a:endParaRPr dirty="0"/>
          </a:p>
        </p:txBody>
      </p:sp>
      <p:sp>
        <p:nvSpPr>
          <p:cNvPr id="205" name="Google Shape;205;p11"/>
          <p:cNvSpPr txBox="1"/>
          <p:nvPr/>
        </p:nvSpPr>
        <p:spPr>
          <a:xfrm>
            <a:off x="8204947" y="3593285"/>
            <a:ext cx="29065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First Monday of Week 1,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next semester (TBA)*</a:t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8644897" y="4239616"/>
            <a:ext cx="293421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*Program LI Coordinator to update on date and methods to submit the report and logbook, suitable for respective program.</a:t>
            </a:r>
            <a:endParaRPr/>
          </a:p>
        </p:txBody>
      </p:sp>
      <p:sp>
        <p:nvSpPr>
          <p:cNvPr id="207" name="Google Shape;207;p11"/>
          <p:cNvSpPr txBox="1"/>
          <p:nvPr/>
        </p:nvSpPr>
        <p:spPr>
          <a:xfrm>
            <a:off x="8411091" y="5398036"/>
            <a:ext cx="340182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For those LI over 10 weeks, timeline of submission remains unchanged to enable grading on time (please consult with respective program coordinator)</a:t>
            </a:r>
            <a:endParaRPr sz="1800">
              <a:solidFill>
                <a:schemeClr val="accent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8579152" y="1026921"/>
            <a:ext cx="2999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25 Jul 2022 – 31 Sept 2022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12"/>
          <p:cNvGraphicFramePr/>
          <p:nvPr>
            <p:extLst>
              <p:ext uri="{D42A27DB-BD31-4B8C-83A1-F6EECF244321}">
                <p14:modId xmlns:p14="http://schemas.microsoft.com/office/powerpoint/2010/main" val="4246475101"/>
              </p:ext>
            </p:extLst>
          </p:nvPr>
        </p:nvGraphicFramePr>
        <p:xfrm>
          <a:off x="350031" y="931079"/>
          <a:ext cx="11531425" cy="5588585"/>
        </p:xfrm>
        <a:graphic>
          <a:graphicData uri="http://schemas.openxmlformats.org/drawingml/2006/table">
            <a:tbl>
              <a:tblPr firstRow="1" firstCol="1" bandRow="1">
                <a:noFill/>
                <a:tableStyleId>{8E850A99-3702-4AF1-B5EF-266A3A164736}</a:tableStyleId>
              </a:tblPr>
              <a:tblGrid>
                <a:gridCol w="57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Bil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Activity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Tentative Dateline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Important Dates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Location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1</a:t>
                      </a:r>
                      <a:endParaRPr sz="2000" b="1">
                        <a:solidFill>
                          <a:schemeClr val="lt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Industrial training briefing for students </a:t>
                      </a:r>
                      <a:endParaRPr sz="200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15 Mac 2022</a:t>
                      </a:r>
                      <a:endParaRPr sz="2000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Online by Program’s LI Coordinator</a:t>
                      </a:r>
                      <a:endParaRPr dirty="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2</a:t>
                      </a:r>
                      <a:endParaRPr sz="2000" b="1">
                        <a:solidFill>
                          <a:schemeClr val="lt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(a) Preparation of CV, </a:t>
                      </a:r>
                      <a:b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(2) online registration on FKJ’s LI system (LI-1), </a:t>
                      </a:r>
                      <a:b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(c) upload your CV in the LI system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Feb 2022 – 14 Mar 2022</a:t>
                      </a:r>
                      <a:endParaRPr sz="2000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rbe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LI FKJ system: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1600" u="sng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  <a:hlinkClick r:id="rId3"/>
                        </a:rPr>
                        <a:t>https://obe.ums.edu.my/li/default.aspx</a:t>
                      </a:r>
                      <a:endParaRPr lang="en-US" sz="1600" u="sng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(Sign in using SMP ID and password)</a:t>
                      </a:r>
                      <a:endParaRPr sz="1800" dirty="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3</a:t>
                      </a:r>
                      <a:endParaRPr sz="2000" b="1">
                        <a:solidFill>
                          <a:schemeClr val="lt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Registration of course (Industrial Training) in SMP </a:t>
                      </a:r>
                      <a:endParaRPr sz="200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(week 1, sem. 6) 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14 Mar 2022 – 22 Mar 2022**</a:t>
                      </a:r>
                      <a:endParaRPr sz="2000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rbe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SMP UMS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4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Add/Drop of course (Industrial Training) in SMP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(week 1-3, sem. 6)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rbe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14 Mar 2022 – 03 Apr 2022**</a:t>
                      </a:r>
                      <a:endParaRPr sz="2000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rbe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SMP UMS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5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Application and confirmation of industrial training placement 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(week 1-14, sem. </a:t>
                      </a:r>
                      <a:r>
                        <a:rPr lang="en-US" sz="1800" b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6)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rbe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14 Mar 2022 – 27 Jun 2022**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rbe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LI FKJ system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lt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Industrial Training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(semester break)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25 Jul 2022 – 02 Oct 2022**</a:t>
                      </a:r>
                      <a:endParaRPr dirty="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rbel"/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4" name="Google Shape;214;p12"/>
          <p:cNvSpPr/>
          <p:nvPr/>
        </p:nvSpPr>
        <p:spPr>
          <a:xfrm>
            <a:off x="5233017" y="6519664"/>
            <a:ext cx="6648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**subject to change based on academic calendar of BPA UMS</a:t>
            </a:r>
            <a:endParaRPr dirty="0"/>
          </a:p>
        </p:txBody>
      </p:sp>
      <p:sp>
        <p:nvSpPr>
          <p:cNvPr id="215" name="Google Shape;215;p12"/>
          <p:cNvSpPr txBox="1">
            <a:spLocks noGrp="1"/>
          </p:cNvSpPr>
          <p:nvPr>
            <p:ph type="title"/>
          </p:nvPr>
        </p:nvSpPr>
        <p:spPr>
          <a:xfrm>
            <a:off x="170406" y="118166"/>
            <a:ext cx="7406051" cy="66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Summary of Important dates</a:t>
            </a:r>
            <a:endParaRPr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/>
        </p:nvSpPr>
        <p:spPr>
          <a:xfrm>
            <a:off x="413624" y="935548"/>
            <a:ext cx="11538889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students who interested to do internship abroad, they have to submit their personal detail, country for intern, address company to the coordinator LI program.</a:t>
            </a:r>
            <a:endParaRPr sz="2800" dirty="0"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get confirmation letter from the company, student have to prepare early the following documents: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1) Offer letter with detail information from organization/ company.</a:t>
            </a: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2) personal information  detail form </a:t>
            </a: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3) 1 copy first page passport (expired date must after LI duration)</a:t>
            </a: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4) Completed agreement letter</a:t>
            </a: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5) Completed letter of indemnity &amp; consent</a:t>
            </a:r>
            <a:endParaRPr sz="2800" dirty="0"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684212" y="170370"/>
            <a:ext cx="8459788" cy="66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 Overseas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title"/>
          </p:nvPr>
        </p:nvSpPr>
        <p:spPr>
          <a:xfrm>
            <a:off x="552338" y="0"/>
            <a:ext cx="11222893" cy="108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Company/ Organization Criteria</a:t>
            </a:r>
            <a:endParaRPr dirty="0"/>
          </a:p>
        </p:txBody>
      </p:sp>
      <p:sp>
        <p:nvSpPr>
          <p:cNvPr id="226" name="Google Shape;226;p14"/>
          <p:cNvSpPr txBox="1">
            <a:spLocks noGrp="1"/>
          </p:cNvSpPr>
          <p:nvPr>
            <p:ph idx="1"/>
          </p:nvPr>
        </p:nvSpPr>
        <p:spPr>
          <a:xfrm>
            <a:off x="267479" y="1113453"/>
            <a:ext cx="11657042" cy="551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Companies chosen for the industrial training are able to expose students and made them familiar with common engineering processes at a practical level</a:t>
            </a:r>
            <a:endParaRPr dirty="0">
              <a:solidFill>
                <a:schemeClr val="bg1"/>
              </a:solidFill>
            </a:endParaRP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endParaRPr sz="2200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Civil, Electrical &amp; Electronic, Computer, Chemical, Mechanical, Oil &amp; Gas  Engineering/ Engineering related organization</a:t>
            </a:r>
            <a:endParaRPr dirty="0">
              <a:solidFill>
                <a:schemeClr val="bg1"/>
              </a:solidFill>
            </a:endParaRPr>
          </a:p>
          <a:p>
            <a:pPr marL="472123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endParaRPr sz="2200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Formal working hours and working environment</a:t>
            </a:r>
            <a:endParaRPr dirty="0">
              <a:solidFill>
                <a:schemeClr val="bg1"/>
              </a:solidFill>
            </a:endParaRPr>
          </a:p>
          <a:p>
            <a:pPr marL="472123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endParaRPr sz="2200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All students 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MUST BE </a:t>
            </a:r>
            <a:r>
              <a:rPr lang="en-US" sz="22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supervised by an Engineer (or supervisor with engineering background).</a:t>
            </a:r>
            <a:endParaRPr dirty="0">
              <a:solidFill>
                <a:schemeClr val="bg1"/>
              </a:solidFill>
            </a:endParaRPr>
          </a:p>
          <a:p>
            <a:pPr marL="118871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sz="2200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1771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Note: Information on these companies are available in FKJ LI system.  But don’t limit yourself only to these companies.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>
            <a:spLocks noGrp="1"/>
          </p:cNvSpPr>
          <p:nvPr>
            <p:ph type="title"/>
          </p:nvPr>
        </p:nvSpPr>
        <p:spPr>
          <a:xfrm>
            <a:off x="291737" y="-145628"/>
            <a:ext cx="6996748" cy="113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Responsibilities</a:t>
            </a:r>
            <a:endParaRPr dirty="0"/>
          </a:p>
        </p:txBody>
      </p:sp>
      <p:sp>
        <p:nvSpPr>
          <p:cNvPr id="232" name="Google Shape;232;p15"/>
          <p:cNvSpPr txBox="1">
            <a:spLocks noGrp="1"/>
          </p:cNvSpPr>
          <p:nvPr>
            <p:ph idx="1"/>
          </p:nvPr>
        </p:nvSpPr>
        <p:spPr>
          <a:xfrm>
            <a:off x="195943" y="890451"/>
            <a:ext cx="11704320" cy="198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Follow the standard of procedure (SOP) to prevent miscommunication. We will not take any responsibility in your Industrial Training commencement failure and you may risk failing your Industrial Training course.</a:t>
            </a:r>
            <a:endParaRPr dirty="0">
              <a:solidFill>
                <a:schemeClr val="bg1"/>
              </a:solidFill>
            </a:endParaRPr>
          </a:p>
          <a:p>
            <a:pPr lvl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Check and ensure that the contacts and addresses given are correct.</a:t>
            </a:r>
            <a:endParaRPr dirty="0">
              <a:solidFill>
                <a:schemeClr val="bg1"/>
              </a:solidFill>
            </a:endParaRPr>
          </a:p>
          <a:p>
            <a:pPr lvl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Keep a copy of every document.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483325" y="3122331"/>
            <a:ext cx="11534503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Follow up on application progress with the company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letter sent or not?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Offer letter received or not?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Acceptance: Accept or Reject? Confirmation letter sent?</a:t>
            </a:r>
            <a:endParaRPr dirty="0"/>
          </a:p>
          <a:p>
            <a:pPr marL="118871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Keep us informed of your status for us to assist you better. </a:t>
            </a:r>
            <a:r>
              <a:rPr lang="en-US" sz="22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Do not hide your offer letter, and wait for another offer.</a:t>
            </a:r>
            <a:endParaRPr sz="2200" b="0" i="0" u="none" strike="noStrike" cap="none" dirty="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List of Forms </a:t>
            </a:r>
            <a:r>
              <a:rPr lang="en-US" sz="3100"/>
              <a:t>(See Appendix E)</a:t>
            </a:r>
            <a:endParaRPr/>
          </a:p>
        </p:txBody>
      </p:sp>
      <p:graphicFrame>
        <p:nvGraphicFramePr>
          <p:cNvPr id="241" name="Google Shape;241;p16"/>
          <p:cNvGraphicFramePr/>
          <p:nvPr>
            <p:extLst>
              <p:ext uri="{D42A27DB-BD31-4B8C-83A1-F6EECF244321}">
                <p14:modId xmlns:p14="http://schemas.microsoft.com/office/powerpoint/2010/main" val="1278793978"/>
              </p:ext>
            </p:extLst>
          </p:nvPr>
        </p:nvGraphicFramePr>
        <p:xfrm>
          <a:off x="195943" y="251927"/>
          <a:ext cx="11915191" cy="6139540"/>
        </p:xfrm>
        <a:graphic>
          <a:graphicData uri="http://schemas.openxmlformats.org/drawingml/2006/table">
            <a:tbl>
              <a:tblPr firstRow="1" firstCol="1" bandRow="1">
                <a:noFill/>
                <a:tableStyleId>{8E850A99-3702-4AF1-B5EF-266A3A164736}</a:tableStyleId>
              </a:tblPr>
              <a:tblGrid>
                <a:gridCol w="1683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03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dirty="0"/>
                        <a:t>FORMS NO.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ITEMS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APPLICATION/ SUBMISSION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 – 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Student Registration Form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FYP LI System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 – 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Industrial Training Commencement Form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Online</a:t>
                      </a:r>
                      <a:endParaRPr sz="1800" dirty="0"/>
                    </a:p>
                  </a:txBody>
                  <a:tcPr marL="60525" marR="605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61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 – 3A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Industrial Training Visit Form (FKJ Lecturer Report)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Hardcopy / Online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04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LI – 3B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Industrial Training Visit Form (Industrial Supervisor Report) Feedback on the Attributes of UMS Trainee Who is Currently Undergoing Industrial Training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Email*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61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 – 3D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Industrial Training Visit Form (Student Feedback) 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Online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 – 4A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Industrial Training Evaluation Form (Academic Supervisor Report) 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Email*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 – 4B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Industrial Training Evaluation Form (Industrial Supervisor Report)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sariah@ums.edu.my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 – 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Receipt of Industrial Training Report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Email*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 – 6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Leave application form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Email*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525" marR="6052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/>
          <p:nvPr/>
        </p:nvSpPr>
        <p:spPr>
          <a:xfrm>
            <a:off x="989047" y="1477260"/>
            <a:ext cx="1031965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More details are available in the LI Handbook.</a:t>
            </a:r>
            <a:endParaRPr sz="5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>
            <a:spLocks noGrp="1"/>
          </p:cNvSpPr>
          <p:nvPr>
            <p:ph type="ctrTitle"/>
          </p:nvPr>
        </p:nvSpPr>
        <p:spPr>
          <a:xfrm>
            <a:off x="684212" y="2192694"/>
            <a:ext cx="8001000" cy="146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US" sz="9600" dirty="0"/>
              <a:t>THANK YOU</a:t>
            </a: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838200" y="191589"/>
            <a:ext cx="10515600" cy="57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115" name="Google Shape;115;p3"/>
          <p:cNvSpPr txBox="1">
            <a:spLocks noGrp="1"/>
          </p:cNvSpPr>
          <p:nvPr>
            <p:ph idx="1"/>
          </p:nvPr>
        </p:nvSpPr>
        <p:spPr>
          <a:xfrm>
            <a:off x="143700" y="864108"/>
            <a:ext cx="11908748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Course Code:  	KA30005/KE30005/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KC30005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/KM00505/KS30005/KG30005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Course Name:  	Industrial Training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Semester:		Semester II 2021/2022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Credit Hours:	5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 Duration:	10 weeks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Jul 2022 – 31 Sept 2022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 </a:t>
            </a: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Admin Staff:	Alice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Ruslin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(FKJ office)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0" indent="-50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3331029" y="6227411"/>
            <a:ext cx="84817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orbel"/>
                <a:cs typeface="Times New Roman" panose="02020603050405020304" pitchFamily="18" charset="0"/>
                <a:sym typeface="Corbel"/>
              </a:rPr>
              <a:t>**subject to change based on academic calendar of BPA UMS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838200" y="139337"/>
            <a:ext cx="10247811" cy="78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Course Outcomes</a:t>
            </a:r>
            <a:endParaRPr dirty="0"/>
          </a:p>
        </p:txBody>
      </p:sp>
      <p:graphicFrame>
        <p:nvGraphicFramePr>
          <p:cNvPr id="123" name="Google Shape;123;p4"/>
          <p:cNvGraphicFramePr/>
          <p:nvPr>
            <p:extLst>
              <p:ext uri="{D42A27DB-BD31-4B8C-83A1-F6EECF244321}">
                <p14:modId xmlns:p14="http://schemas.microsoft.com/office/powerpoint/2010/main" val="4247201125"/>
              </p:ext>
            </p:extLst>
          </p:nvPr>
        </p:nvGraphicFramePr>
        <p:xfrm>
          <a:off x="205273" y="793102"/>
          <a:ext cx="11793893" cy="5822301"/>
        </p:xfrm>
        <a:graphic>
          <a:graphicData uri="http://schemas.openxmlformats.org/drawingml/2006/table">
            <a:tbl>
              <a:tblPr firstRow="1" firstCol="1" bandRow="1">
                <a:noFill/>
                <a:tableStyleId>{5BBE47A0-3AED-415A-8C93-910AAE7EF9E8}</a:tableStyleId>
              </a:tblPr>
              <a:tblGrid>
                <a:gridCol w="5015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9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8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41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Outcomes (COs)</a:t>
                      </a:r>
                      <a:endParaRPr sz="24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51350" marR="513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Outcomes (POs)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51350" marR="513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Method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51350" marR="513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1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 An ability to carry out tasks and responsibilities ethically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51350" marR="513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PO8 : Ethics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Industrial supervisor assessment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51350" marR="513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1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 An ability to cooperate and work effectively in a team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51350" marR="513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PO9 : Individual &amp; Team Work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Industrial supervisor assessment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51350" marR="513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1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 An ability to articulate technical knowledge/ information/ideas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51350" marR="513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PO10 : Communication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Industrial supervisor assessment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51350" marR="513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4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 An ability to write technical documents / reports related to their work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51350" marR="513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PO10 : Communication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supervisor assessment - Logbook (technical) &amp; report (technical)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51350" marR="513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51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 An ability to utilize relevant technical resources for the completion of task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51350" marR="513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PO12 : 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Lifelong</a:t>
                      </a:r>
                      <a:r>
                        <a:rPr lang="en-US" sz="16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Learning 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supervisor assessment - Report (format &amp; referencing)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51350" marR="513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1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CO6 An ability to manage the implementation of project or task on time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51350" marR="513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PO11 : Project Management &amp; Finance 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Industrial supervisor assessment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51350" marR="513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388120" y="-311091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dirty="0"/>
          </a:p>
        </p:txBody>
      </p:sp>
      <p:graphicFrame>
        <p:nvGraphicFramePr>
          <p:cNvPr id="129" name="Google Shape;129;p5"/>
          <p:cNvGraphicFramePr/>
          <p:nvPr/>
        </p:nvGraphicFramePr>
        <p:xfrm>
          <a:off x="6208288" y="3724752"/>
          <a:ext cx="5892650" cy="2944816"/>
        </p:xfrm>
        <a:graphic>
          <a:graphicData uri="http://schemas.openxmlformats.org/drawingml/2006/table">
            <a:tbl>
              <a:tblPr firstRow="1" firstCol="1" bandRow="1">
                <a:noFill/>
                <a:tableStyleId>{8E850A99-3702-4AF1-B5EF-266A3A164736}</a:tableStyleId>
              </a:tblPr>
              <a:tblGrid>
                <a:gridCol w="92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Marks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Grade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Description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0 - 49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G </a:t>
                      </a:r>
                      <a:br>
                        <a:rPr lang="en-US" sz="1600" u="none" strike="noStrike" cap="none"/>
                      </a:br>
                      <a:r>
                        <a:rPr lang="en-US" sz="1600" u="none" strike="noStrike" cap="none"/>
                        <a:t>(Fail)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Did not complete the training and/or plagiarism of report writing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50 - 89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L </a:t>
                      </a:r>
                      <a:br>
                        <a:rPr lang="en-US" sz="1600" u="none" strike="noStrike" cap="none"/>
                      </a:br>
                      <a:r>
                        <a:rPr lang="en-US" sz="1600" u="none" strike="noStrike" cap="none"/>
                        <a:t>(Pass)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Exhibit satisfactory behaviour during the training, and satisfactory logbook and report writing.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90 - 100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LC </a:t>
                      </a:r>
                      <a:br>
                        <a:rPr lang="en-US" sz="1600" u="none" strike="noStrike" cap="none"/>
                      </a:br>
                      <a:r>
                        <a:rPr lang="en-US" sz="1600" u="none" strike="noStrike" cap="none"/>
                        <a:t>(Pass with Distinction)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Exhibit excellent characteristics during training, excellent technical report writing, and able to apply knowledge at work (shown in logbook)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0" name="Google Shape;130;p5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5539" y="858059"/>
            <a:ext cx="6063429" cy="2745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53" y="858059"/>
            <a:ext cx="6046586" cy="4294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229531" y="1441514"/>
            <a:ext cx="11853611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HK03 Co-Ordinator:	Ir. Dr. SARIAH ABANG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+60 16 253 9057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sariah@ums.edu.my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Room No.16 Block A, FKJ, UMS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229532" y="146250"/>
            <a:ext cx="8534400" cy="88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7"/>
          <p:cNvGraphicFramePr/>
          <p:nvPr>
            <p:extLst>
              <p:ext uri="{D42A27DB-BD31-4B8C-83A1-F6EECF244321}">
                <p14:modId xmlns:p14="http://schemas.microsoft.com/office/powerpoint/2010/main" val="3414874046"/>
              </p:ext>
            </p:extLst>
          </p:nvPr>
        </p:nvGraphicFramePr>
        <p:xfrm>
          <a:off x="684212" y="525959"/>
          <a:ext cx="7086600" cy="1483400"/>
        </p:xfrm>
        <a:graphic>
          <a:graphicData uri="http://schemas.openxmlformats.org/drawingml/2006/table">
            <a:tbl>
              <a:tblPr>
                <a:noFill/>
                <a:tableStyleId>{BE2373B9-68EC-46C6-A695-60ED0005E17C}</a:tableStyleId>
              </a:tblPr>
              <a:tblGrid>
                <a:gridCol w="4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Pre-registration Process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marL="404622" marR="0" lvl="0" indent="-28575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Log in to (LI) 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https://obe.ums.edu.my/li/default.aspx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Fill-in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LI-1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form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in LI system</a:t>
                      </a:r>
                      <a:endParaRPr sz="1800" dirty="0">
                        <a:latin typeface="Times New Roman" panose="02020603050405020304" pitchFamily="18" charset="0"/>
                        <a:ea typeface="Tahoma"/>
                        <a:cs typeface="Times New Roman" panose="02020603050405020304" pitchFamily="18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Prepare and upload CV in LI system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" name="Google Shape;143;p7"/>
          <p:cNvGraphicFramePr/>
          <p:nvPr>
            <p:extLst>
              <p:ext uri="{D42A27DB-BD31-4B8C-83A1-F6EECF244321}">
                <p14:modId xmlns:p14="http://schemas.microsoft.com/office/powerpoint/2010/main" val="2630343664"/>
              </p:ext>
            </p:extLst>
          </p:nvPr>
        </p:nvGraphicFramePr>
        <p:xfrm>
          <a:off x="7706575" y="4090185"/>
          <a:ext cx="4485425" cy="1500156"/>
        </p:xfrm>
        <a:graphic>
          <a:graphicData uri="http://schemas.openxmlformats.org/drawingml/2006/table">
            <a:tbl>
              <a:tblPr>
                <a:noFill/>
                <a:tableStyleId>{BE2373B9-68EC-46C6-A695-60ED0005E17C}</a:tableStyleId>
              </a:tblPr>
              <a:tblGrid>
                <a:gridCol w="4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Actions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marL="118871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 dirty="0"/>
                        <a:t>Get a LI confirmation letter via email. Send it to company.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Every students must have place for LI. 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   Students undergo Industrial Training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Process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5" name="Google Shape;145;p7"/>
          <p:cNvGraphicFramePr/>
          <p:nvPr>
            <p:extLst>
              <p:ext uri="{D42A27DB-BD31-4B8C-83A1-F6EECF244321}">
                <p14:modId xmlns:p14="http://schemas.microsoft.com/office/powerpoint/2010/main" val="3316028056"/>
              </p:ext>
            </p:extLst>
          </p:nvPr>
        </p:nvGraphicFramePr>
        <p:xfrm>
          <a:off x="646338" y="2232454"/>
          <a:ext cx="6708175" cy="3754170"/>
        </p:xfrm>
        <a:graphic>
          <a:graphicData uri="http://schemas.openxmlformats.org/drawingml/2006/table">
            <a:tbl>
              <a:tblPr>
                <a:noFill/>
                <a:tableStyleId>{BE2373B9-68EC-46C6-A695-60ED0005E17C}</a:tableStyleId>
              </a:tblPr>
              <a:tblGrid>
                <a:gridCol w="37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Process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Submit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THREE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 (3) companies details (Address, Contact person &amp; number, Fax and email) to academic office. </a:t>
                      </a:r>
                      <a:endParaRPr sz="1800" dirty="0">
                        <a:latin typeface="Times New Roman" panose="02020603050405020304" pitchFamily="18" charset="0"/>
                        <a:ea typeface="Tahoma"/>
                        <a:cs typeface="Times New Roman" panose="02020603050405020304" pitchFamily="18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Get cover letter via email/system after approval from Program’s LI coordinator. Send the cover letter together with your CV to the companies.</a:t>
                      </a:r>
                      <a:endParaRPr sz="1800">
                        <a:latin typeface="Times New Roman" panose="02020603050405020304" pitchFamily="18" charset="0"/>
                        <a:ea typeface="Tahoma"/>
                        <a:cs typeface="Times New Roman" panose="02020603050405020304" pitchFamily="18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Follow-up with companies. Any reply from the companies should be forwarded to academic office (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  <a:hlinkClick r:id="rId3"/>
                        </a:rPr>
                        <a:t>lifkj@ums.edu.my</a:t>
                      </a:r>
                      <a:r>
                        <a:rPr lang="en-US" sz="1800"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). Inform us, which company you would like to go to, if you have more than 1 offer. </a:t>
                      </a:r>
                      <a:endParaRPr sz="1800">
                        <a:latin typeface="Times New Roman" panose="02020603050405020304" pitchFamily="18" charset="0"/>
                        <a:ea typeface="Tahoma"/>
                        <a:cs typeface="Times New Roman" panose="02020603050405020304" pitchFamily="18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If no reply from the companies, provide another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THREE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ahoma"/>
                          <a:cs typeface="Times New Roman" panose="02020603050405020304" pitchFamily="18" charset="0"/>
                          <a:sym typeface="Tahoma"/>
                        </a:rPr>
                        <a:t> (3) new companies details to academic office for a new request. </a:t>
                      </a:r>
                      <a:endParaRPr sz="1800" dirty="0">
                        <a:latin typeface="Times New Roman" panose="02020603050405020304" pitchFamily="18" charset="0"/>
                        <a:ea typeface="Tahoma"/>
                        <a:cs typeface="Times New Roman" panose="02020603050405020304" pitchFamily="18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6" name="Google Shape;146;p7"/>
          <p:cNvSpPr/>
          <p:nvPr/>
        </p:nvSpPr>
        <p:spPr>
          <a:xfrm>
            <a:off x="7391208" y="4598698"/>
            <a:ext cx="278672" cy="3630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orbel"/>
              <a:cs typeface="Times New Roman" panose="02020603050405020304" pitchFamily="18" charset="0"/>
              <a:sym typeface="Corbel"/>
            </a:endParaRPr>
          </a:p>
        </p:txBody>
      </p:sp>
      <p:grpSp>
        <p:nvGrpSpPr>
          <p:cNvPr id="147" name="Google Shape;147;p7"/>
          <p:cNvGrpSpPr/>
          <p:nvPr/>
        </p:nvGrpSpPr>
        <p:grpSpPr>
          <a:xfrm>
            <a:off x="103804" y="3429000"/>
            <a:ext cx="443843" cy="2329228"/>
            <a:chOff x="304801" y="4166933"/>
            <a:chExt cx="138954" cy="2180082"/>
          </a:xfrm>
        </p:grpSpPr>
        <p:cxnSp>
          <p:nvCxnSpPr>
            <p:cNvPr id="148" name="Google Shape;148;p7"/>
            <p:cNvCxnSpPr/>
            <p:nvPr/>
          </p:nvCxnSpPr>
          <p:spPr>
            <a:xfrm rot="5400000" flipH="1">
              <a:off x="-711004" y="5192256"/>
              <a:ext cx="2170564" cy="138954"/>
            </a:xfrm>
            <a:prstGeom prst="bentConnector3">
              <a:avLst>
                <a:gd name="adj1" fmla="val 1058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9" name="Google Shape;149;p7"/>
            <p:cNvCxnSpPr/>
            <p:nvPr/>
          </p:nvCxnSpPr>
          <p:spPr>
            <a:xfrm rot="-5400000">
              <a:off x="-711004" y="5182738"/>
              <a:ext cx="2170564" cy="138954"/>
            </a:xfrm>
            <a:prstGeom prst="bentConnector3">
              <a:avLst>
                <a:gd name="adj1" fmla="val 100358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532503" y="-36127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FKJ LI System</a:t>
            </a:r>
            <a:endParaRPr dirty="0"/>
          </a:p>
        </p:txBody>
      </p:sp>
      <p:sp>
        <p:nvSpPr>
          <p:cNvPr id="155" name="Google Shape;155;p8"/>
          <p:cNvSpPr/>
          <p:nvPr/>
        </p:nvSpPr>
        <p:spPr>
          <a:xfrm>
            <a:off x="551328" y="843760"/>
            <a:ext cx="40126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 b="40474"/>
          <a:stretch/>
        </p:blipFill>
        <p:spPr>
          <a:xfrm>
            <a:off x="358125" y="1257787"/>
            <a:ext cx="9672528" cy="169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/>
          <p:nvPr/>
        </p:nvSpPr>
        <p:spPr>
          <a:xfrm rot="-7579074">
            <a:off x="1560897" y="2154626"/>
            <a:ext cx="467864" cy="6992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25" y="3153283"/>
            <a:ext cx="6992472" cy="301599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/>
          <p:nvPr/>
        </p:nvSpPr>
        <p:spPr>
          <a:xfrm>
            <a:off x="1124252" y="2596339"/>
            <a:ext cx="500642" cy="500642"/>
          </a:xfrm>
          <a:prstGeom prst="ellipse">
            <a:avLst/>
          </a:prstGeom>
          <a:solidFill>
            <a:schemeClr val="accent4"/>
          </a:solidFill>
          <a:ln w="10775" cap="flat" cmpd="sng">
            <a:solidFill>
              <a:srgbClr val="AD51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8"/>
          <p:cNvSpPr/>
          <p:nvPr/>
        </p:nvSpPr>
        <p:spPr>
          <a:xfrm rot="8641716">
            <a:off x="4565771" y="4273166"/>
            <a:ext cx="467864" cy="6992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4799703" y="4660432"/>
            <a:ext cx="500642" cy="500642"/>
          </a:xfrm>
          <a:prstGeom prst="ellipse">
            <a:avLst/>
          </a:prstGeom>
          <a:solidFill>
            <a:schemeClr val="accent4"/>
          </a:solidFill>
          <a:ln w="10775" cap="flat" cmpd="sng">
            <a:solidFill>
              <a:srgbClr val="AD51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2" name="Google Shape;162;p8"/>
          <p:cNvSpPr/>
          <p:nvPr/>
        </p:nvSpPr>
        <p:spPr>
          <a:xfrm rot="5400000">
            <a:off x="3641007" y="5323426"/>
            <a:ext cx="467864" cy="6992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4102448" y="5410207"/>
            <a:ext cx="500642" cy="500642"/>
          </a:xfrm>
          <a:prstGeom prst="ellipse">
            <a:avLst/>
          </a:prstGeom>
          <a:solidFill>
            <a:schemeClr val="accent4"/>
          </a:solidFill>
          <a:ln w="10775" cap="flat" cmpd="sng">
            <a:solidFill>
              <a:srgbClr val="AD51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1631290" y="2708039"/>
            <a:ext cx="14558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Click to log in</a:t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5302337" y="4778886"/>
            <a:ext cx="17399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Read instruction</a:t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4624032" y="5397382"/>
            <a:ext cx="28145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Log in using your SMP/UMS email ID</a:t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1637478" y="3670102"/>
            <a:ext cx="2033569" cy="274986"/>
          </a:xfrm>
          <a:prstGeom prst="rect">
            <a:avLst/>
          </a:prstGeom>
          <a:noFill/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l="27388" t="53981" r="7092" b="5099"/>
          <a:stretch/>
        </p:blipFill>
        <p:spPr>
          <a:xfrm>
            <a:off x="8473238" y="4806978"/>
            <a:ext cx="3659143" cy="67470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/>
          <p:nvPr/>
        </p:nvSpPr>
        <p:spPr>
          <a:xfrm>
            <a:off x="7972596" y="3050059"/>
            <a:ext cx="500642" cy="500642"/>
          </a:xfrm>
          <a:prstGeom prst="ellipse">
            <a:avLst/>
          </a:prstGeom>
          <a:solidFill>
            <a:schemeClr val="accent4"/>
          </a:solidFill>
          <a:ln w="10775" cap="flat" cmpd="sng">
            <a:solidFill>
              <a:srgbClr val="AD51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??</a:t>
            </a:r>
            <a:endParaRPr sz="10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8427613" y="3068754"/>
            <a:ext cx="365914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For system problem</a:t>
            </a:r>
            <a: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contact Dr Chung.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Please introduce your name, matrix number, program and description of your problem with screenshot, if possible.</a:t>
            </a:r>
            <a:endParaRPr dirty="0"/>
          </a:p>
        </p:txBody>
      </p:sp>
      <p:sp>
        <p:nvSpPr>
          <p:cNvPr id="171" name="Google Shape;171;p8"/>
          <p:cNvSpPr/>
          <p:nvPr/>
        </p:nvSpPr>
        <p:spPr>
          <a:xfrm>
            <a:off x="8087111" y="5906982"/>
            <a:ext cx="500642" cy="500642"/>
          </a:xfrm>
          <a:prstGeom prst="ellipse">
            <a:avLst/>
          </a:prstGeom>
          <a:solidFill>
            <a:schemeClr val="accent4"/>
          </a:solidFill>
          <a:ln w="10775" cap="flat" cmpd="sng">
            <a:solidFill>
              <a:srgbClr val="AD51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??</a:t>
            </a:r>
            <a:endParaRPr sz="1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8532857" y="5828586"/>
            <a:ext cx="365914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For enquiry about LI</a:t>
            </a:r>
            <a: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contact program LI coordinator/</a:t>
            </a:r>
            <a:r>
              <a:rPr lang="en-US" sz="18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Pn</a:t>
            </a:r>
            <a: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Alice</a:t>
            </a:r>
            <a:endParaRPr dirty="0"/>
          </a:p>
        </p:txBody>
      </p:sp>
      <p:sp>
        <p:nvSpPr>
          <p:cNvPr id="173" name="Google Shape;173;p8"/>
          <p:cNvSpPr/>
          <p:nvPr/>
        </p:nvSpPr>
        <p:spPr>
          <a:xfrm>
            <a:off x="384221" y="6198186"/>
            <a:ext cx="68843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If you fail to log in, try use the same ID and password in the SMP system. 99% problem reported is because student forgot password/ID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EDCEE9-176F-4FD0-9F99-005273B44B09}"/>
              </a:ext>
            </a:extLst>
          </p:cNvPr>
          <p:cNvSpPr/>
          <p:nvPr/>
        </p:nvSpPr>
        <p:spPr>
          <a:xfrm>
            <a:off x="273322" y="687982"/>
            <a:ext cx="417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https://obe.ums.edu.my/li/default.aspx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262469" y="0"/>
            <a:ext cx="8534400" cy="89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Documents</a:t>
            </a:r>
            <a:endParaRPr dirty="0"/>
          </a:p>
        </p:txBody>
      </p:sp>
      <p:sp>
        <p:nvSpPr>
          <p:cNvPr id="179" name="Google Shape;179;p9"/>
          <p:cNvSpPr txBox="1">
            <a:spLocks noGrp="1"/>
          </p:cNvSpPr>
          <p:nvPr>
            <p:ph idx="1"/>
          </p:nvPr>
        </p:nvSpPr>
        <p:spPr>
          <a:xfrm>
            <a:off x="102637" y="688668"/>
            <a:ext cx="11826894" cy="610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LI Handbook 2021 (for student)</a:t>
            </a:r>
            <a:endParaRPr sz="2400" dirty="0">
              <a:solidFill>
                <a:schemeClr val="bg1"/>
              </a:solidFill>
            </a:endParaRP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LI Logbook 2021 (for student)</a:t>
            </a:r>
            <a:endParaRPr sz="2400" dirty="0">
              <a:solidFill>
                <a:schemeClr val="bg1"/>
              </a:solidFill>
            </a:endParaRPr>
          </a:p>
          <a:p>
            <a:pPr marL="507366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endParaRPr sz="2400" dirty="0">
              <a:solidFill>
                <a:schemeClr val="bg1"/>
              </a:solidFill>
            </a:endParaRP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Info Book for Company 2021 (for industrial supervisor) </a:t>
            </a:r>
            <a:endParaRPr sz="2400" dirty="0">
              <a:solidFill>
                <a:schemeClr val="bg1"/>
              </a:solidFill>
            </a:endParaRPr>
          </a:p>
          <a:p>
            <a:pPr marL="84582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student to hand in a copy to industrial supervisor</a:t>
            </a:r>
            <a:endParaRPr sz="2400" dirty="0">
              <a:solidFill>
                <a:schemeClr val="bg1"/>
              </a:solidFill>
            </a:endParaRPr>
          </a:p>
          <a:p>
            <a:pPr marL="507366" lvl="0" indent="-342900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endParaRPr sz="2400" dirty="0">
              <a:solidFill>
                <a:schemeClr val="bg1"/>
              </a:solidFill>
            </a:endParaRP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Forms </a:t>
            </a:r>
            <a:endParaRPr sz="2400" dirty="0">
              <a:solidFill>
                <a:schemeClr val="bg1"/>
              </a:solidFill>
            </a:endParaRPr>
          </a:p>
          <a:p>
            <a:pPr marL="84582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Fill in by student: LI-2, LI-3D, LI-5, LI-6</a:t>
            </a:r>
            <a:endParaRPr sz="2400" dirty="0">
              <a:solidFill>
                <a:schemeClr val="bg1"/>
              </a:solidFill>
            </a:endParaRPr>
          </a:p>
          <a:p>
            <a:pPr marL="84582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Prepare by student and hand to industrial supervisor (week-5): LI-3B, LI-4B</a:t>
            </a:r>
            <a:endParaRPr sz="2400" dirty="0">
              <a:solidFill>
                <a:schemeClr val="bg1"/>
              </a:solidFill>
            </a:endParaRPr>
          </a:p>
          <a:p>
            <a:pPr marL="130302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Email first, then the original copy to be submitted by student in sealed envelope, together with LI report</a:t>
            </a:r>
            <a:endParaRPr sz="2400" dirty="0">
              <a:solidFill>
                <a:schemeClr val="bg1"/>
              </a:solidFill>
            </a:endParaRPr>
          </a:p>
          <a:p>
            <a:pPr marL="84582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Prepare by student during Lecturer’s visit/meeting: LI-3A</a:t>
            </a:r>
            <a:endParaRPr sz="2400" dirty="0">
              <a:solidFill>
                <a:schemeClr val="bg1"/>
              </a:solidFill>
            </a:endParaRPr>
          </a:p>
          <a:p>
            <a:pPr marL="130302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Lecturers to prepare and fill in LI-3A themselves (if it is a call/virtual meeting)</a:t>
            </a:r>
            <a:endParaRPr sz="2400" dirty="0">
              <a:solidFill>
                <a:schemeClr val="bg1"/>
              </a:solidFill>
            </a:endParaRPr>
          </a:p>
          <a:p>
            <a:pPr marL="98679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endParaRPr sz="2400" dirty="0">
              <a:solidFill>
                <a:schemeClr val="bg1"/>
              </a:solidFill>
            </a:endParaRPr>
          </a:p>
          <a:p>
            <a:pPr marL="98679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endParaRPr sz="2400" dirty="0">
              <a:solidFill>
                <a:schemeClr val="bg1"/>
              </a:solidFill>
            </a:endParaRPr>
          </a:p>
          <a:p>
            <a:pPr marL="507366" lvl="0" indent="-342900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endParaRPr sz="2400" dirty="0">
              <a:solidFill>
                <a:schemeClr val="bg1"/>
              </a:solidFill>
            </a:endParaRPr>
          </a:p>
          <a:p>
            <a:pPr marL="507366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10"/>
          <p:cNvGraphicFramePr/>
          <p:nvPr>
            <p:extLst>
              <p:ext uri="{D42A27DB-BD31-4B8C-83A1-F6EECF244321}">
                <p14:modId xmlns:p14="http://schemas.microsoft.com/office/powerpoint/2010/main" val="3350520728"/>
              </p:ext>
            </p:extLst>
          </p:nvPr>
        </p:nvGraphicFramePr>
        <p:xfrm>
          <a:off x="468306" y="840993"/>
          <a:ext cx="11001672" cy="5499812"/>
        </p:xfrm>
        <a:graphic>
          <a:graphicData uri="http://schemas.openxmlformats.org/drawingml/2006/table">
            <a:tbl>
              <a:tblPr firstRow="1" bandRow="1">
                <a:noFill/>
                <a:tableStyleId>{8E850A99-3702-4AF1-B5EF-266A3A164736}</a:tableStyleId>
              </a:tblPr>
              <a:tblGrid>
                <a:gridCol w="91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1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068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Num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dirty="0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Important dates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Sem 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Sem II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3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Submission of student registration form (LI-1)</a:t>
                      </a:r>
                      <a:endParaRPr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Feb 2022 – 14 Mar 2022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6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Registration of course (Industrial Training) in UMS’s SMP 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 Mar 2022 – 01 Apr 2022**</a:t>
                      </a:r>
                      <a:br>
                        <a:rPr lang="en-US" sz="18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8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 week)</a:t>
                      </a:r>
                      <a:endParaRPr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76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Industrial placement application and confirmation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 Mar 2022 – 19 Jun  2022**</a:t>
                      </a:r>
                      <a:endParaRPr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(13 Weeks)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76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Industrial placement finalization by FKJ/Program and briefing #2 on tasks during and after LI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 Jun 2022 -  26 Jun 2022**</a:t>
                      </a:r>
                      <a:endParaRPr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 Weeks )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03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Leave application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(For SUKSIS, PALAPES, etc.)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 May 2022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 10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468306" y="96131"/>
            <a:ext cx="5542417" cy="95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Process Flow (Before LI)</a:t>
            </a:r>
            <a:endParaRPr sz="2800" dirty="0"/>
          </a:p>
        </p:txBody>
      </p:sp>
      <p:sp>
        <p:nvSpPr>
          <p:cNvPr id="189" name="Google Shape;189;p10"/>
          <p:cNvSpPr/>
          <p:nvPr/>
        </p:nvSpPr>
        <p:spPr>
          <a:xfrm>
            <a:off x="4838203" y="6340805"/>
            <a:ext cx="7155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**subject to change based on academic calendar of BPA UMS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178</TotalTime>
  <Words>1683</Words>
  <Application>Microsoft Office PowerPoint</Application>
  <PresentationFormat>Widescreen</PresentationFormat>
  <Paragraphs>237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Century Gothic</vt:lpstr>
      <vt:lpstr>Arial</vt:lpstr>
      <vt:lpstr>Calibri</vt:lpstr>
      <vt:lpstr>Noto Sans Symbols</vt:lpstr>
      <vt:lpstr>Times New Roman</vt:lpstr>
      <vt:lpstr>Tahoma</vt:lpstr>
      <vt:lpstr>Wingdings 3</vt:lpstr>
      <vt:lpstr>Wingdings</vt:lpstr>
      <vt:lpstr>Corbel</vt:lpstr>
      <vt:lpstr>Slice</vt:lpstr>
      <vt:lpstr>PowerPoint Presentation</vt:lpstr>
      <vt:lpstr>Introduction</vt:lpstr>
      <vt:lpstr>Course Outcomes</vt:lpstr>
      <vt:lpstr>Evaluation</vt:lpstr>
      <vt:lpstr>Communication</vt:lpstr>
      <vt:lpstr>Process</vt:lpstr>
      <vt:lpstr>FKJ LI System</vt:lpstr>
      <vt:lpstr>Documents</vt:lpstr>
      <vt:lpstr>Process Flow (Before LI)</vt:lpstr>
      <vt:lpstr>Process Flow (During and After LI)</vt:lpstr>
      <vt:lpstr>Summary of Important dates</vt:lpstr>
      <vt:lpstr>LI Overseas</vt:lpstr>
      <vt:lpstr>Company/ Organization Criteria</vt:lpstr>
      <vt:lpstr>Responsibilities</vt:lpstr>
      <vt:lpstr>List of Forms (See Appendix E)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sariahabang@yahoo.com</cp:lastModifiedBy>
  <cp:revision>40</cp:revision>
  <dcterms:created xsi:type="dcterms:W3CDTF">2016-06-09T00:28:25Z</dcterms:created>
  <dcterms:modified xsi:type="dcterms:W3CDTF">2022-03-14T07:52:05Z</dcterms:modified>
</cp:coreProperties>
</file>