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entury Gothic" panose="020B0502020202020204" pitchFamily="34" charset="0"/>
      <p:regular r:id="rId7"/>
      <p:bold r:id="rId8"/>
      <p:italic r:id="rId9"/>
      <p:boldItalic r:id="rId10"/>
    </p:embeddedFont>
    <p:embeddedFont>
      <p:font typeface="Wingdings 3" panose="05040102010807070707" pitchFamily="18" charset="2"/>
      <p:regular r:id="rId1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hCKbP/loqoisCO8lb7j0xB1njq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2101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51328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31987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08393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79870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24839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84103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374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986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728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4327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1097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825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899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5964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22116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3281508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rivendata.org/competitions/88/competition-air-quality-p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rivendata.co/blog/predict-pm25-benchmar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emc.ncep.noaa.gov/emc/pages/numerical_forecast_systems/gfs.php" TargetMode="External"/><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zixiangloh/nasa-dl-competition" TargetMode="External"/><Relationship Id="rId4" Type="http://schemas.openxmlformats.org/officeDocument/2006/relationships/hyperlink" Target="https://www.ncep.noaa.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NASA Airathon: Predict Air Quality (Particulate Track)</a:t>
            </a:r>
            <a:endParaRPr/>
          </a:p>
        </p:txBody>
      </p:sp>
      <p:sp>
        <p:nvSpPr>
          <p:cNvPr id="165" name="Google Shape;165;p1"/>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100000"/>
              <a:buNone/>
            </a:pPr>
            <a:r>
              <a:rPr lang="en-US" i="1"/>
              <a:t>Hosted by NASA</a:t>
            </a:r>
            <a:endParaRPr/>
          </a:p>
          <a:p>
            <a:pPr marL="0" lvl="0" indent="0" algn="l" rtl="0">
              <a:spcBef>
                <a:spcPts val="1000"/>
              </a:spcBef>
              <a:spcAft>
                <a:spcPts val="0"/>
              </a:spcAft>
              <a:buSzPct val="100000"/>
              <a:buNone/>
            </a:pPr>
            <a:r>
              <a:rPr lang="en-US"/>
              <a:t>Link: </a:t>
            </a:r>
            <a:r>
              <a:rPr lang="en-US" u="sng">
                <a:solidFill>
                  <a:schemeClr val="hlink"/>
                </a:solidFill>
                <a:hlinkClick r:id="rId3"/>
              </a:rPr>
              <a:t>https://www.drivendata.org/competitions/88/competition-air-quality-pm/</a:t>
            </a:r>
            <a:endParaRPr/>
          </a:p>
          <a:p>
            <a:pPr marL="0" lvl="0" indent="0" algn="l" rtl="0">
              <a:spcBef>
                <a:spcPts val="1000"/>
              </a:spcBef>
              <a:spcAft>
                <a:spcPts val="0"/>
              </a:spcAft>
              <a:buSzPct val="100000"/>
              <a:buNone/>
            </a:pPr>
            <a:r>
              <a:rPr lang="en-US"/>
              <a:t>For Columbia University Deep Learning COMSW4995-012</a:t>
            </a:r>
            <a:endParaRPr/>
          </a:p>
          <a:p>
            <a:pPr marL="0" lvl="0" indent="0" algn="l" rtl="0">
              <a:spcBef>
                <a:spcPts val="1000"/>
              </a:spcBef>
              <a:spcAft>
                <a:spcPts val="0"/>
              </a:spcAft>
              <a:buSzPct val="100000"/>
              <a:buNone/>
            </a:pPr>
            <a:r>
              <a:rPr lang="en-US"/>
              <a:t>Zixiang Loh (zl3021) &amp; John William Blackwelder (jwb2168)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
          <p:cNvSpPr txBox="1">
            <a:spLocks noGrp="1"/>
          </p:cNvSpPr>
          <p:nvPr>
            <p:ph type="title"/>
          </p:nvPr>
        </p:nvSpPr>
        <p:spPr>
          <a:xfrm>
            <a:off x="1846476" y="129587"/>
            <a:ext cx="8911687" cy="70974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Summary</a:t>
            </a:r>
            <a:endParaRPr/>
          </a:p>
        </p:txBody>
      </p:sp>
      <p:sp>
        <p:nvSpPr>
          <p:cNvPr id="171" name="Google Shape;171;p2"/>
          <p:cNvSpPr txBox="1">
            <a:spLocks noGrp="1"/>
          </p:cNvSpPr>
          <p:nvPr>
            <p:ph idx="1"/>
          </p:nvPr>
        </p:nvSpPr>
        <p:spPr>
          <a:xfrm>
            <a:off x="5663682" y="839327"/>
            <a:ext cx="5840930" cy="507189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800"/>
              <a:buChar char="🠶"/>
            </a:pPr>
            <a:r>
              <a:rPr lang="en-US" dirty="0"/>
              <a:t>The goal is to predict PM2.5 concentration data using either one or the combination of the data from 2 satellites:</a:t>
            </a:r>
            <a:endParaRPr dirty="0"/>
          </a:p>
          <a:p>
            <a:pPr marL="742950" lvl="1" indent="-285750" algn="l" rtl="0">
              <a:spcBef>
                <a:spcPts val="1000"/>
              </a:spcBef>
              <a:spcAft>
                <a:spcPts val="0"/>
              </a:spcAft>
              <a:buSzPts val="1600"/>
              <a:buChar char="🠶"/>
            </a:pPr>
            <a:r>
              <a:rPr lang="en-US" dirty="0"/>
              <a:t>MODIS/Terra and Aqua MAIAC Land Aerosol Optical Depth (AOD)</a:t>
            </a:r>
            <a:endParaRPr dirty="0"/>
          </a:p>
          <a:p>
            <a:pPr marL="742950" lvl="1" indent="-285750" algn="l" rtl="0">
              <a:spcBef>
                <a:spcPts val="1000"/>
              </a:spcBef>
              <a:spcAft>
                <a:spcPts val="0"/>
              </a:spcAft>
              <a:buSzPts val="1600"/>
              <a:buChar char="🠶"/>
            </a:pPr>
            <a:r>
              <a:rPr lang="en-US" dirty="0"/>
              <a:t>MISR Level 2 FIRSTLOOK Aerosol Product</a:t>
            </a:r>
            <a:endParaRPr dirty="0"/>
          </a:p>
          <a:p>
            <a:pPr marL="342900" lvl="0" indent="-342900" algn="l" rtl="0">
              <a:spcBef>
                <a:spcPts val="1000"/>
              </a:spcBef>
              <a:spcAft>
                <a:spcPts val="0"/>
              </a:spcAft>
              <a:buSzPts val="1800"/>
              <a:buChar char="🠶"/>
            </a:pPr>
            <a:r>
              <a:rPr lang="en-US" dirty="0"/>
              <a:t>We only used the MODIS satellite data (MAIAC) HDF files.</a:t>
            </a:r>
            <a:endParaRPr dirty="0"/>
          </a:p>
          <a:p>
            <a:pPr marL="342900" lvl="0" indent="-342900" algn="l" rtl="0">
              <a:spcBef>
                <a:spcPts val="1000"/>
              </a:spcBef>
              <a:spcAft>
                <a:spcPts val="0"/>
              </a:spcAft>
              <a:buSzPts val="1800"/>
              <a:buChar char="🠶"/>
            </a:pPr>
            <a:r>
              <a:rPr lang="en-US" dirty="0"/>
              <a:t>The MAIAC HDF files have multiple SDS layers, of which we only processed the following for features:</a:t>
            </a:r>
            <a:endParaRPr dirty="0"/>
          </a:p>
          <a:p>
            <a:pPr marL="742950" lvl="1" indent="-285750" algn="l" rtl="0">
              <a:spcBef>
                <a:spcPts val="1000"/>
              </a:spcBef>
              <a:spcAft>
                <a:spcPts val="0"/>
              </a:spcAft>
              <a:buSzPts val="1600"/>
              <a:buChar char="🠶"/>
            </a:pPr>
            <a:r>
              <a:rPr lang="en-US" dirty="0"/>
              <a:t>Optical_Depth_047 (also known as the blue band AOD)</a:t>
            </a:r>
            <a:endParaRPr dirty="0"/>
          </a:p>
          <a:p>
            <a:pPr marL="742950" lvl="1" indent="-285750" algn="l" rtl="0">
              <a:spcBef>
                <a:spcPts val="1000"/>
              </a:spcBef>
              <a:spcAft>
                <a:spcPts val="0"/>
              </a:spcAft>
              <a:buSzPts val="1600"/>
              <a:buChar char="🠶"/>
            </a:pPr>
            <a:r>
              <a:rPr lang="en-US" dirty="0"/>
              <a:t>Optical Depth_055 (also known as the green band AOD)</a:t>
            </a:r>
            <a:endParaRPr dirty="0"/>
          </a:p>
          <a:p>
            <a:pPr marL="742950" lvl="1" indent="-285750" algn="l" rtl="0">
              <a:spcBef>
                <a:spcPts val="1000"/>
              </a:spcBef>
              <a:spcAft>
                <a:spcPts val="0"/>
              </a:spcAft>
              <a:buSzPts val="1600"/>
              <a:buChar char="🠶"/>
            </a:pPr>
            <a:r>
              <a:rPr lang="en-US" dirty="0" err="1"/>
              <a:t>AOD_Uncertainty</a:t>
            </a:r>
            <a:r>
              <a:rPr lang="en-US" dirty="0"/>
              <a:t> </a:t>
            </a:r>
            <a:endParaRPr dirty="0"/>
          </a:p>
          <a:p>
            <a:pPr marL="742950" lvl="1" indent="-285750" algn="l" rtl="0">
              <a:spcBef>
                <a:spcPts val="1000"/>
              </a:spcBef>
              <a:spcAft>
                <a:spcPts val="0"/>
              </a:spcAft>
              <a:buSzPts val="1600"/>
              <a:buChar char="🠶"/>
            </a:pPr>
            <a:r>
              <a:rPr lang="en-US" dirty="0" err="1"/>
              <a:t>Column_WV</a:t>
            </a:r>
            <a:r>
              <a:rPr lang="en-US" dirty="0"/>
              <a:t> (Column Water Vapor)</a:t>
            </a:r>
            <a:endParaRPr dirty="0"/>
          </a:p>
          <a:p>
            <a:pPr marL="742950" lvl="1" indent="-184150" algn="l" rtl="0">
              <a:spcBef>
                <a:spcPts val="1000"/>
              </a:spcBef>
              <a:spcAft>
                <a:spcPts val="0"/>
              </a:spcAft>
              <a:buSzPts val="1600"/>
              <a:buNone/>
            </a:pPr>
            <a:endParaRPr dirty="0"/>
          </a:p>
        </p:txBody>
      </p:sp>
      <p:sp>
        <p:nvSpPr>
          <p:cNvPr id="172" name="Google Shape;172;p2"/>
          <p:cNvSpPr txBox="1"/>
          <p:nvPr/>
        </p:nvSpPr>
        <p:spPr>
          <a:xfrm>
            <a:off x="1784341" y="5190822"/>
            <a:ext cx="36576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0" i="1" u="none" strike="noStrike" cap="none">
                <a:solidFill>
                  <a:schemeClr val="dk1"/>
                </a:solidFill>
                <a:latin typeface="Century Gothic"/>
                <a:ea typeface="Century Gothic"/>
                <a:cs typeface="Century Gothic"/>
                <a:sym typeface="Century Gothic"/>
              </a:rPr>
              <a:t>Screenshot of leadership board showing R</a:t>
            </a:r>
            <a:r>
              <a:rPr lang="en-US" sz="1000" b="0" i="1" u="none" strike="noStrike" cap="none" baseline="30000">
                <a:solidFill>
                  <a:schemeClr val="dk1"/>
                </a:solidFill>
                <a:latin typeface="Century Gothic"/>
                <a:ea typeface="Century Gothic"/>
                <a:cs typeface="Century Gothic"/>
                <a:sym typeface="Century Gothic"/>
              </a:rPr>
              <a:t>2</a:t>
            </a:r>
            <a:r>
              <a:rPr lang="en-US" sz="1000" b="0" i="1" u="none" strike="noStrike" cap="none">
                <a:solidFill>
                  <a:schemeClr val="dk1"/>
                </a:solidFill>
                <a:latin typeface="Century Gothic"/>
                <a:ea typeface="Century Gothic"/>
                <a:cs typeface="Century Gothic"/>
                <a:sym typeface="Century Gothic"/>
              </a:rPr>
              <a:t> &amp; Position. The best model gave </a:t>
            </a:r>
            <a:r>
              <a:rPr lang="en-US" sz="1000" i="1">
                <a:solidFill>
                  <a:schemeClr val="dk1"/>
                </a:solidFill>
                <a:latin typeface="Century Gothic"/>
                <a:ea typeface="Century Gothic"/>
                <a:cs typeface="Century Gothic"/>
                <a:sym typeface="Century Gothic"/>
              </a:rPr>
              <a:t>R</a:t>
            </a:r>
            <a:r>
              <a:rPr lang="en-US" sz="1000" i="1" baseline="30000">
                <a:solidFill>
                  <a:schemeClr val="dk1"/>
                </a:solidFill>
                <a:latin typeface="Century Gothic"/>
                <a:ea typeface="Century Gothic"/>
                <a:cs typeface="Century Gothic"/>
                <a:sym typeface="Century Gothic"/>
              </a:rPr>
              <a:t>2</a:t>
            </a:r>
            <a:r>
              <a:rPr lang="en-US" sz="1000" i="1">
                <a:solidFill>
                  <a:schemeClr val="dk1"/>
                </a:solidFill>
                <a:latin typeface="Century Gothic"/>
                <a:ea typeface="Century Gothic"/>
                <a:cs typeface="Century Gothic"/>
                <a:sym typeface="Century Gothic"/>
              </a:rPr>
              <a:t> of 0.56.</a:t>
            </a:r>
            <a:endParaRPr/>
          </a:p>
        </p:txBody>
      </p:sp>
      <p:pic>
        <p:nvPicPr>
          <p:cNvPr id="173" name="Google Shape;173;p2"/>
          <p:cNvPicPr preferRelativeResize="0"/>
          <p:nvPr/>
        </p:nvPicPr>
        <p:blipFill>
          <a:blip r:embed="rId3">
            <a:alphaModFix/>
          </a:blip>
          <a:stretch>
            <a:fillRect/>
          </a:stretch>
        </p:blipFill>
        <p:spPr>
          <a:xfrm>
            <a:off x="1659024" y="1239776"/>
            <a:ext cx="3908249" cy="3867723"/>
          </a:xfrm>
          <a:prstGeom prst="rect">
            <a:avLst/>
          </a:prstGeom>
          <a:noFill/>
          <a:ln>
            <a:noFill/>
          </a:ln>
        </p:spPr>
      </p:pic>
      <p:sp>
        <p:nvSpPr>
          <p:cNvPr id="174" name="Google Shape;174;p2"/>
          <p:cNvSpPr txBox="1"/>
          <p:nvPr/>
        </p:nvSpPr>
        <p:spPr>
          <a:xfrm>
            <a:off x="1753150" y="3381875"/>
            <a:ext cx="372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FF0000"/>
              </a:solidFill>
              <a:latin typeface="Century Gothic"/>
              <a:ea typeface="Century Gothic"/>
              <a:cs typeface="Century Gothic"/>
              <a:sym typeface="Century Gothic"/>
            </a:endParaRPr>
          </a:p>
        </p:txBody>
      </p:sp>
      <p:sp>
        <p:nvSpPr>
          <p:cNvPr id="175" name="Google Shape;175;p2"/>
          <p:cNvSpPr/>
          <p:nvPr/>
        </p:nvSpPr>
        <p:spPr>
          <a:xfrm>
            <a:off x="1725250" y="3417725"/>
            <a:ext cx="3775800" cy="328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
          <p:cNvSpPr txBox="1">
            <a:spLocks noGrp="1"/>
          </p:cNvSpPr>
          <p:nvPr>
            <p:ph type="title"/>
          </p:nvPr>
        </p:nvSpPr>
        <p:spPr>
          <a:xfrm>
            <a:off x="1712081" y="0"/>
            <a:ext cx="8911687" cy="7382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Methodology &amp; Challenges </a:t>
            </a:r>
            <a:endParaRPr/>
          </a:p>
        </p:txBody>
      </p:sp>
      <p:sp>
        <p:nvSpPr>
          <p:cNvPr id="181" name="Google Shape;181;p3"/>
          <p:cNvSpPr txBox="1">
            <a:spLocks noGrp="1"/>
          </p:cNvSpPr>
          <p:nvPr>
            <p:ph idx="1"/>
          </p:nvPr>
        </p:nvSpPr>
        <p:spPr>
          <a:xfrm>
            <a:off x="1712075" y="738224"/>
            <a:ext cx="8915400" cy="56148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SzPct val="100000"/>
              <a:buChar char="🠶"/>
            </a:pPr>
            <a:r>
              <a:rPr lang="en-US"/>
              <a:t>The most amount of time is spent processing the massive amount of data.</a:t>
            </a:r>
            <a:endParaRPr/>
          </a:p>
          <a:p>
            <a:pPr marL="342900" lvl="0" indent="-342900" algn="l" rtl="0">
              <a:spcBef>
                <a:spcPts val="1000"/>
              </a:spcBef>
              <a:spcAft>
                <a:spcPts val="0"/>
              </a:spcAft>
              <a:buSzPct val="100000"/>
              <a:buChar char="🠶"/>
            </a:pPr>
            <a:r>
              <a:rPr lang="en-US"/>
              <a:t>The complete data download (both *.hdf and *.nc files) for both satellites in train and test has a combined size &gt; 100GB.</a:t>
            </a:r>
            <a:endParaRPr/>
          </a:p>
          <a:p>
            <a:pPr marL="342900" lvl="0" indent="-342900" algn="l" rtl="0">
              <a:spcBef>
                <a:spcPts val="1000"/>
              </a:spcBef>
              <a:spcAft>
                <a:spcPts val="0"/>
              </a:spcAft>
              <a:buSzPct val="100000"/>
              <a:buChar char="🠶"/>
            </a:pPr>
            <a:r>
              <a:rPr lang="en-US"/>
              <a:t>The MAIAC HDF files have multiple SDS layers (13 in total) per file (we named them as fields in the code), of which each of them have different number of bands (or orbits).</a:t>
            </a:r>
            <a:endParaRPr/>
          </a:p>
          <a:p>
            <a:pPr marL="342900" lvl="0" indent="-342900" algn="l" rtl="0">
              <a:spcBef>
                <a:spcPts val="1000"/>
              </a:spcBef>
              <a:spcAft>
                <a:spcPts val="0"/>
              </a:spcAft>
              <a:buSzPct val="100000"/>
              <a:buChar char="🠶"/>
            </a:pPr>
            <a:r>
              <a:rPr lang="en-US"/>
              <a:t>A lot of guidance we obtained are from the tutorial provided by the competition site: </a:t>
            </a:r>
            <a:r>
              <a:rPr lang="en-US" u="sng">
                <a:solidFill>
                  <a:schemeClr val="hlink"/>
                </a:solidFill>
                <a:hlinkClick r:id="rId3"/>
              </a:rPr>
              <a:t>https://www.drivendata.co/blog/predict-pm25-benchmark/</a:t>
            </a:r>
            <a:r>
              <a:rPr lang="en-US"/>
              <a:t> </a:t>
            </a:r>
            <a:endParaRPr/>
          </a:p>
          <a:p>
            <a:pPr marL="342900" lvl="0" indent="-342900" algn="l" rtl="0">
              <a:spcBef>
                <a:spcPts val="1000"/>
              </a:spcBef>
              <a:spcAft>
                <a:spcPts val="0"/>
              </a:spcAft>
              <a:buSzPct val="100000"/>
              <a:buChar char="🠶"/>
            </a:pPr>
            <a:r>
              <a:rPr lang="en-US"/>
              <a:t>We wrote wrappers around the code, made functions/loops to automatically crunched all 4 SDS layers.</a:t>
            </a:r>
            <a:endParaRPr/>
          </a:p>
          <a:p>
            <a:pPr marL="742950" lvl="1" indent="-285750" algn="l" rtl="0">
              <a:spcBef>
                <a:spcPts val="1000"/>
              </a:spcBef>
              <a:spcAft>
                <a:spcPts val="0"/>
              </a:spcAft>
              <a:buSzPct val="100000"/>
              <a:buChar char="🠶"/>
            </a:pPr>
            <a:r>
              <a:rPr lang="en-US"/>
              <a:t>We first process each MAIAC HDF file in the train_labels.csv and submission_format.csv, putting all 4 SDS layers into Geopanda Dataframes (GDF).</a:t>
            </a:r>
            <a:endParaRPr/>
          </a:p>
          <a:p>
            <a:pPr marL="742950" lvl="1" indent="-296545" algn="l" rtl="0">
              <a:spcBef>
                <a:spcPts val="1000"/>
              </a:spcBef>
              <a:spcAft>
                <a:spcPts val="0"/>
              </a:spcAft>
              <a:buSzPct val="112500"/>
              <a:buChar char="🠶"/>
            </a:pPr>
            <a:r>
              <a:rPr lang="en-US"/>
              <a:t>2 of the other SDS layers that we wanted to use initially (FineModFraction &amp; Injection Height) had mostly empty frames, and we had to remove them from our analysis.</a:t>
            </a:r>
            <a:endParaRPr/>
          </a:p>
          <a:p>
            <a:pPr marL="742950" lvl="1" indent="-285750" algn="l" rtl="0">
              <a:spcBef>
                <a:spcPts val="1000"/>
              </a:spcBef>
              <a:spcAft>
                <a:spcPts val="0"/>
              </a:spcAft>
              <a:buSzPct val="100000"/>
              <a:buChar char="🠶"/>
            </a:pPr>
            <a:r>
              <a:rPr lang="en-US"/>
              <a:t>We used similar methods to those provided in the tutorial, masking out invalid fills, scaling and using data offsets, using sinusoidal latitude &amp; longitude intersections, and then further using a bounding box for each city grid (LA, Taipei, Delhi) to limit the amount of data in each GDF.</a:t>
            </a:r>
            <a:endParaRPr/>
          </a:p>
          <a:p>
            <a:pPr marL="742950" lvl="1" indent="-285750" algn="l" rtl="0">
              <a:spcBef>
                <a:spcPts val="1000"/>
              </a:spcBef>
              <a:spcAft>
                <a:spcPts val="0"/>
              </a:spcAft>
              <a:buSzPct val="100000"/>
              <a:buChar char="🠶"/>
            </a:pPr>
            <a:r>
              <a:rPr lang="en-US"/>
              <a:t>Each data is parsed into a dictionary that contains all 4 subsets of smaller GDF for each HDF file, and then packed away as pbz2 files (Pickle, Bzip2 compressed files)</a:t>
            </a:r>
            <a:endParaRPr/>
          </a:p>
          <a:p>
            <a:pPr marL="342900" lvl="0" indent="-342900" algn="l" rtl="0">
              <a:spcBef>
                <a:spcPts val="1000"/>
              </a:spcBef>
              <a:spcAft>
                <a:spcPts val="0"/>
              </a:spcAft>
              <a:buSzPct val="100000"/>
              <a:buChar char="🠶"/>
            </a:pPr>
            <a:r>
              <a:rPr lang="en-US"/>
              <a:t>Once we have a smaller search grid in these pbz2 files, it then becomes straightforward to intersect each grid polygon in the training or test data set and extract features from these files. </a:t>
            </a:r>
            <a:endParaRPr/>
          </a:p>
          <a:p>
            <a:pPr marL="342900" lvl="0" indent="-342900" algn="l" rtl="0">
              <a:spcBef>
                <a:spcPts val="1000"/>
              </a:spcBef>
              <a:spcAft>
                <a:spcPts val="0"/>
              </a:spcAft>
              <a:buSzPct val="100000"/>
              <a:buChar char="🠶"/>
            </a:pPr>
            <a:r>
              <a:rPr lang="en-US"/>
              <a:t>We used [min, max, mean, std dev] as features from each of the 4 layers as extracted features for training.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txBox="1">
            <a:spLocks noGrp="1"/>
          </p:cNvSpPr>
          <p:nvPr>
            <p:ph type="title"/>
          </p:nvPr>
        </p:nvSpPr>
        <p:spPr>
          <a:xfrm>
            <a:off x="1712081" y="0"/>
            <a:ext cx="8911687" cy="7382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Methodology &amp; Challenges (Con’t)</a:t>
            </a:r>
            <a:endParaRPr/>
          </a:p>
        </p:txBody>
      </p:sp>
      <p:sp>
        <p:nvSpPr>
          <p:cNvPr id="187" name="Google Shape;187;p4"/>
          <p:cNvSpPr txBox="1">
            <a:spLocks noGrp="1"/>
          </p:cNvSpPr>
          <p:nvPr>
            <p:ph idx="1"/>
          </p:nvPr>
        </p:nvSpPr>
        <p:spPr>
          <a:xfrm>
            <a:off x="4777273" y="597159"/>
            <a:ext cx="6727339" cy="5812030"/>
          </a:xfrm>
          <a:prstGeom prst="rect">
            <a:avLst/>
          </a:prstGeom>
          <a:noFill/>
          <a:ln>
            <a:noFill/>
          </a:ln>
        </p:spPr>
        <p:txBody>
          <a:bodyPr spcFirstLastPara="1" wrap="square" lIns="91425" tIns="45700" rIns="91425" bIns="45700" anchor="t" anchorCtr="0">
            <a:normAutofit fontScale="85000" lnSpcReduction="20000"/>
          </a:bodyPr>
          <a:lstStyle/>
          <a:p>
            <a:pPr marL="342900" lvl="0" indent="-325755" algn="l" rtl="0">
              <a:spcBef>
                <a:spcPts val="0"/>
              </a:spcBef>
              <a:spcAft>
                <a:spcPts val="0"/>
              </a:spcAft>
              <a:buSzPct val="100000"/>
              <a:buChar char="🠶"/>
            </a:pPr>
            <a:r>
              <a:rPr lang="en-US"/>
              <a:t>Even after extracting features from the pbz2 files, the bigger challenge is then processing the number of NaNs (not a number) in the extracted features. </a:t>
            </a:r>
            <a:endParaRPr/>
          </a:p>
          <a:p>
            <a:pPr marL="742950" lvl="1" indent="-270510" algn="l" rtl="0">
              <a:spcBef>
                <a:spcPts val="1000"/>
              </a:spcBef>
              <a:spcAft>
                <a:spcPts val="0"/>
              </a:spcAft>
              <a:buSzPct val="100000"/>
              <a:buChar char="🠶"/>
            </a:pPr>
            <a:r>
              <a:rPr lang="en-US"/>
              <a:t>This is mainly because there are occasions when clouds or snow or other objects obscure the measurements on the satellite. (these show up as empty GDFs)</a:t>
            </a:r>
            <a:endParaRPr/>
          </a:p>
          <a:p>
            <a:pPr marL="742950" lvl="1" indent="-270510" algn="l" rtl="0">
              <a:spcBef>
                <a:spcPts val="1000"/>
              </a:spcBef>
              <a:spcAft>
                <a:spcPts val="0"/>
              </a:spcAft>
              <a:buSzPct val="100000"/>
              <a:buChar char="🠶"/>
            </a:pPr>
            <a:r>
              <a:rPr lang="en-US"/>
              <a:t>We measured that there are roughly 13% - 25% of the features contain some amount of NaN</a:t>
            </a:r>
            <a:endParaRPr/>
          </a:p>
          <a:p>
            <a:pPr marL="742950" lvl="1" indent="-184150" algn="l" rtl="0">
              <a:spcBef>
                <a:spcPts val="1000"/>
              </a:spcBef>
              <a:spcAft>
                <a:spcPts val="0"/>
              </a:spcAft>
              <a:buSzPct val="100000"/>
              <a:buNone/>
            </a:pPr>
            <a:endParaRPr/>
          </a:p>
          <a:p>
            <a:pPr marL="742950" lvl="1" indent="-184150" algn="l" rtl="0">
              <a:spcBef>
                <a:spcPts val="1000"/>
              </a:spcBef>
              <a:spcAft>
                <a:spcPts val="0"/>
              </a:spcAft>
              <a:buSzPct val="100000"/>
              <a:buNone/>
            </a:pPr>
            <a:endParaRPr/>
          </a:p>
          <a:p>
            <a:pPr marL="342900" lvl="0" indent="-314960" algn="l" rtl="0">
              <a:spcBef>
                <a:spcPts val="1000"/>
              </a:spcBef>
              <a:spcAft>
                <a:spcPts val="0"/>
              </a:spcAft>
              <a:buSzPct val="88888"/>
              <a:buChar char="🠶"/>
            </a:pPr>
            <a:r>
              <a:rPr lang="en-US"/>
              <a:t>The training/cross validation split was done by year. Anything &gt; 2019 is used for cross validation, and everything else is used for training. This gives us a decent equal split.</a:t>
            </a:r>
            <a:endParaRPr/>
          </a:p>
          <a:p>
            <a:pPr marL="342900" lvl="0" indent="-314960" algn="l" rtl="0">
              <a:spcBef>
                <a:spcPts val="1000"/>
              </a:spcBef>
              <a:spcAft>
                <a:spcPts val="0"/>
              </a:spcAft>
              <a:buSzPct val="88888"/>
              <a:buChar char="🠶"/>
            </a:pPr>
            <a:r>
              <a:rPr lang="en-US"/>
              <a:t>We tried many ways to impute the missing data. Ultimately, we found that using the average of previous 2 features will give a decent convergence for the neural network and provide a lower training and cross validation loss. </a:t>
            </a:r>
            <a:endParaRPr/>
          </a:p>
          <a:p>
            <a:pPr marL="342900" lvl="0" indent="-325755" algn="l" rtl="0">
              <a:spcBef>
                <a:spcPts val="1000"/>
              </a:spcBef>
              <a:spcAft>
                <a:spcPts val="0"/>
              </a:spcAft>
              <a:buSzPct val="100000"/>
              <a:buChar char="🠶"/>
            </a:pPr>
            <a:r>
              <a:rPr lang="en-US"/>
              <a:t>We wanted to use other sources of data in conjunction with the satellite data, in particular the </a:t>
            </a:r>
            <a:r>
              <a:rPr lang="en-US">
                <a:uFill>
                  <a:noFill/>
                </a:uFill>
                <a:hlinkClick r:id="rId3"/>
              </a:rPr>
              <a:t>Global Forecast System</a:t>
            </a:r>
            <a:r>
              <a:rPr lang="en-US"/>
              <a:t> (GFS) weather model produced by </a:t>
            </a:r>
            <a:r>
              <a:rPr lang="en-US">
                <a:uFill>
                  <a:noFill/>
                </a:uFill>
                <a:hlinkClick r:id="rId4"/>
              </a:rPr>
              <a:t>National Centers for Environmental Prediction</a:t>
            </a:r>
            <a:r>
              <a:rPr lang="en-US"/>
              <a:t> (NCEP), but ultimately we could not develop the code in time to generate the features and test it.</a:t>
            </a:r>
            <a:endParaRPr/>
          </a:p>
          <a:p>
            <a:pPr marL="342900" lvl="0" indent="-325755" algn="l" rtl="0">
              <a:spcBef>
                <a:spcPts val="1000"/>
              </a:spcBef>
              <a:spcAft>
                <a:spcPts val="0"/>
              </a:spcAft>
              <a:buSzPct val="100000"/>
              <a:buChar char="🠶"/>
            </a:pPr>
            <a:r>
              <a:rPr lang="en-US"/>
              <a:t>Link to code on GitHub: </a:t>
            </a:r>
            <a:r>
              <a:rPr lang="en-US" u="sng">
                <a:solidFill>
                  <a:schemeClr val="hlink"/>
                </a:solidFill>
                <a:hlinkClick r:id="rId5"/>
              </a:rPr>
              <a:t>https://github.com/zixiangloh/nasa-dl-competition</a:t>
            </a:r>
            <a:r>
              <a:rPr lang="en-US"/>
              <a:t> (There should be a copy of this slide in the Github Repo)</a:t>
            </a:r>
            <a:endParaRPr/>
          </a:p>
        </p:txBody>
      </p:sp>
      <p:pic>
        <p:nvPicPr>
          <p:cNvPr id="188" name="Google Shape;188;p4"/>
          <p:cNvPicPr preferRelativeResize="0"/>
          <p:nvPr/>
        </p:nvPicPr>
        <p:blipFill rotWithShape="1">
          <a:blip r:embed="rId6">
            <a:alphaModFix/>
          </a:blip>
          <a:srcRect/>
          <a:stretch/>
        </p:blipFill>
        <p:spPr>
          <a:xfrm>
            <a:off x="5583342" y="2322127"/>
            <a:ext cx="4505954" cy="514422"/>
          </a:xfrm>
          <a:prstGeom prst="rect">
            <a:avLst/>
          </a:prstGeom>
          <a:noFill/>
          <a:ln>
            <a:noFill/>
          </a:ln>
        </p:spPr>
      </p:pic>
      <p:pic>
        <p:nvPicPr>
          <p:cNvPr id="189" name="Google Shape;189;p4"/>
          <p:cNvPicPr preferRelativeResize="0"/>
          <p:nvPr/>
        </p:nvPicPr>
        <p:blipFill rotWithShape="1">
          <a:blip r:embed="rId7">
            <a:alphaModFix/>
          </a:blip>
          <a:srcRect/>
          <a:stretch/>
        </p:blipFill>
        <p:spPr>
          <a:xfrm>
            <a:off x="827779" y="1335390"/>
            <a:ext cx="3949494" cy="1145353"/>
          </a:xfrm>
          <a:prstGeom prst="rect">
            <a:avLst/>
          </a:prstGeom>
          <a:noFill/>
          <a:ln>
            <a:noFill/>
          </a:ln>
        </p:spPr>
      </p:pic>
      <p:cxnSp>
        <p:nvCxnSpPr>
          <p:cNvPr id="190" name="Google Shape;190;p4"/>
          <p:cNvCxnSpPr/>
          <p:nvPr/>
        </p:nvCxnSpPr>
        <p:spPr>
          <a:xfrm rot="10800000">
            <a:off x="1460197" y="1820490"/>
            <a:ext cx="628662" cy="0"/>
          </a:xfrm>
          <a:prstGeom prst="straightConnector1">
            <a:avLst/>
          </a:prstGeom>
          <a:noFill/>
          <a:ln w="9525" cap="rnd" cmpd="sng">
            <a:solidFill>
              <a:srgbClr val="FF0000"/>
            </a:solidFill>
            <a:prstDash val="solid"/>
            <a:round/>
            <a:headEnd type="none" w="sm" len="sm"/>
            <a:tailEnd type="triangle" w="med" len="med"/>
          </a:ln>
        </p:spPr>
      </p:cxnSp>
      <p:cxnSp>
        <p:nvCxnSpPr>
          <p:cNvPr id="191" name="Google Shape;191;p4"/>
          <p:cNvCxnSpPr/>
          <p:nvPr/>
        </p:nvCxnSpPr>
        <p:spPr>
          <a:xfrm rot="10800000">
            <a:off x="1460197" y="2107114"/>
            <a:ext cx="628662" cy="0"/>
          </a:xfrm>
          <a:prstGeom prst="straightConnector1">
            <a:avLst/>
          </a:prstGeom>
          <a:noFill/>
          <a:ln w="9525" cap="rnd" cmpd="sng">
            <a:solidFill>
              <a:srgbClr val="00B050"/>
            </a:solidFill>
            <a:prstDash val="solid"/>
            <a:round/>
            <a:headEnd type="none" w="sm" len="sm"/>
            <a:tailEnd type="triangle" w="med" len="med"/>
          </a:ln>
        </p:spPr>
      </p:cxnSp>
      <p:cxnSp>
        <p:nvCxnSpPr>
          <p:cNvPr id="192" name="Google Shape;192;p4"/>
          <p:cNvCxnSpPr/>
          <p:nvPr/>
        </p:nvCxnSpPr>
        <p:spPr>
          <a:xfrm rot="10800000">
            <a:off x="1460197" y="2376959"/>
            <a:ext cx="628662" cy="0"/>
          </a:xfrm>
          <a:prstGeom prst="straightConnector1">
            <a:avLst/>
          </a:prstGeom>
          <a:noFill/>
          <a:ln w="9525" cap="rnd" cmpd="sng">
            <a:solidFill>
              <a:srgbClr val="0070C0"/>
            </a:solidFill>
            <a:prstDash val="solid"/>
            <a:round/>
            <a:headEnd type="none" w="sm" len="sm"/>
            <a:tailEnd type="triangle" w="med" len="med"/>
          </a:ln>
        </p:spPr>
      </p:cxnSp>
      <p:sp>
        <p:nvSpPr>
          <p:cNvPr id="193" name="Google Shape;193;p4"/>
          <p:cNvSpPr txBox="1"/>
          <p:nvPr/>
        </p:nvSpPr>
        <p:spPr>
          <a:xfrm>
            <a:off x="1053989" y="2456232"/>
            <a:ext cx="3657600"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0" i="1" u="none" strike="noStrike" cap="none">
                <a:solidFill>
                  <a:schemeClr val="dk1"/>
                </a:solidFill>
                <a:latin typeface="Century Gothic"/>
                <a:ea typeface="Century Gothic"/>
                <a:cs typeface="Century Gothic"/>
                <a:sym typeface="Century Gothic"/>
              </a:rPr>
              <a:t>Split between training/cross validation/test</a:t>
            </a:r>
            <a:endParaRPr/>
          </a:p>
        </p:txBody>
      </p:sp>
      <p:sp>
        <p:nvSpPr>
          <p:cNvPr id="194" name="Google Shape;194;p4"/>
          <p:cNvSpPr txBox="1"/>
          <p:nvPr/>
        </p:nvSpPr>
        <p:spPr>
          <a:xfrm>
            <a:off x="2049246" y="1693428"/>
            <a:ext cx="79695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1" u="none" strike="noStrike" cap="none">
                <a:solidFill>
                  <a:srgbClr val="FF0000"/>
                </a:solidFill>
                <a:latin typeface="Century Gothic"/>
                <a:ea typeface="Century Gothic"/>
                <a:cs typeface="Century Gothic"/>
                <a:sym typeface="Century Gothic"/>
              </a:rPr>
              <a:t>Train</a:t>
            </a:r>
            <a:endParaRPr/>
          </a:p>
        </p:txBody>
      </p:sp>
      <p:sp>
        <p:nvSpPr>
          <p:cNvPr id="195" name="Google Shape;195;p4"/>
          <p:cNvSpPr txBox="1"/>
          <p:nvPr/>
        </p:nvSpPr>
        <p:spPr>
          <a:xfrm>
            <a:off x="2049246" y="1988301"/>
            <a:ext cx="127279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a:solidFill>
                  <a:srgbClr val="00B050"/>
                </a:solidFill>
                <a:latin typeface="Century Gothic"/>
                <a:ea typeface="Century Gothic"/>
                <a:cs typeface="Century Gothic"/>
                <a:sym typeface="Century Gothic"/>
              </a:rPr>
              <a:t>Cross Validation</a:t>
            </a:r>
            <a:endParaRPr/>
          </a:p>
        </p:txBody>
      </p:sp>
      <p:sp>
        <p:nvSpPr>
          <p:cNvPr id="196" name="Google Shape;196;p4"/>
          <p:cNvSpPr txBox="1"/>
          <p:nvPr/>
        </p:nvSpPr>
        <p:spPr>
          <a:xfrm>
            <a:off x="2055011" y="2254723"/>
            <a:ext cx="79695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a:solidFill>
                  <a:srgbClr val="0070C0"/>
                </a:solidFill>
                <a:latin typeface="Century Gothic"/>
                <a:ea typeface="Century Gothic"/>
                <a:cs typeface="Century Gothic"/>
                <a:sym typeface="Century Gothic"/>
              </a:rPr>
              <a:t>Test</a:t>
            </a:r>
            <a:endParaRPr/>
          </a:p>
        </p:txBody>
      </p:sp>
      <p:pic>
        <p:nvPicPr>
          <p:cNvPr id="197" name="Google Shape;197;p4"/>
          <p:cNvPicPr preferRelativeResize="0"/>
          <p:nvPr/>
        </p:nvPicPr>
        <p:blipFill rotWithShape="1">
          <a:blip r:embed="rId8">
            <a:alphaModFix/>
          </a:blip>
          <a:srcRect/>
          <a:stretch/>
        </p:blipFill>
        <p:spPr>
          <a:xfrm>
            <a:off x="916762" y="3025543"/>
            <a:ext cx="3860511" cy="2203893"/>
          </a:xfrm>
          <a:prstGeom prst="rect">
            <a:avLst/>
          </a:prstGeom>
          <a:noFill/>
          <a:ln>
            <a:noFill/>
          </a:ln>
        </p:spPr>
      </p:pic>
      <p:sp>
        <p:nvSpPr>
          <p:cNvPr id="198" name="Google Shape;198;p4"/>
          <p:cNvSpPr txBox="1"/>
          <p:nvPr/>
        </p:nvSpPr>
        <p:spPr>
          <a:xfrm>
            <a:off x="1053989" y="5306305"/>
            <a:ext cx="3657600"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i="1">
                <a:solidFill>
                  <a:schemeClr val="dk1"/>
                </a:solidFill>
                <a:latin typeface="Century Gothic"/>
                <a:ea typeface="Century Gothic"/>
                <a:cs typeface="Century Gothic"/>
                <a:sym typeface="Century Gothic"/>
              </a:rPr>
              <a:t>Neural Network Architecture. Had to use dropout to prevent overfitting (we started without dropout). Batch normalization helped stabilized the weights.</a:t>
            </a:r>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0</TotalTime>
  <Words>801</Words>
  <Application>Microsoft Office PowerPoint</Application>
  <PresentationFormat>Widescreen</PresentationFormat>
  <Paragraphs>43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Wingdings 3</vt:lpstr>
      <vt:lpstr>Century Gothic</vt:lpstr>
      <vt:lpstr>Wisp</vt:lpstr>
      <vt:lpstr>NASA Airathon: Predict Air Quality (Particulate Track)</vt:lpstr>
      <vt:lpstr>Summary</vt:lpstr>
      <vt:lpstr>Methodology &amp; Challenges </vt:lpstr>
      <vt:lpstr>Methodology &amp; Challenges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Airathon: Predict Air Quality (Particulate Track)</dc:title>
  <dc:creator>Zixiang Loh</dc:creator>
  <cp:lastModifiedBy>Zixiang Loh</cp:lastModifiedBy>
  <cp:revision>1</cp:revision>
  <dcterms:created xsi:type="dcterms:W3CDTF">2022-03-21T02:24:16Z</dcterms:created>
  <dcterms:modified xsi:type="dcterms:W3CDTF">2022-03-22T00:53:15Z</dcterms:modified>
</cp:coreProperties>
</file>