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Trinity </a:t>
            </a:r>
            <a:r>
              <a:rPr lang="en-US" altLang="zh-CN" dirty="0" err="1" smtClean="0"/>
              <a:t>Transcriptome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9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Butterfly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merging </a:t>
            </a:r>
            <a:r>
              <a:rPr lang="en-US" altLang="zh-CN" dirty="0" smtClean="0"/>
              <a:t>consecutive nodes</a:t>
            </a:r>
          </a:p>
          <a:p>
            <a:r>
              <a:rPr lang="en-US" altLang="zh-CN" dirty="0"/>
              <a:t>pruning edges that represent </a:t>
            </a:r>
            <a:r>
              <a:rPr lang="en-US" altLang="zh-CN" dirty="0" smtClean="0"/>
              <a:t>minor deviations</a:t>
            </a:r>
          </a:p>
          <a:p>
            <a:r>
              <a:rPr lang="en-US" altLang="zh-CN" dirty="0"/>
              <a:t>plausible path scoring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5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19088"/>
            <a:ext cx="5400675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1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cDNA</a:t>
            </a:r>
            <a:r>
              <a:rPr lang="en-US" altLang="zh-CN" dirty="0" smtClean="0"/>
              <a:t> Assembler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cDNA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Combination of single DNA chain and complement RNA chain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Same task for DNA assembly</a:t>
            </a:r>
          </a:p>
        </p:txBody>
      </p:sp>
    </p:spTree>
    <p:extLst>
      <p:ext uri="{BB962C8B-B14F-4D97-AF65-F5344CB8AC3E}">
        <p14:creationId xmlns:p14="http://schemas.microsoft.com/office/powerpoint/2010/main" val="20422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Debruijn</a:t>
            </a:r>
            <a:r>
              <a:rPr lang="en-US" altLang="zh-CN" dirty="0" smtClean="0"/>
              <a:t> Graph Approach 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Construct k-</a:t>
            </a:r>
            <a:r>
              <a:rPr lang="en-US" altLang="zh-CN" dirty="0" err="1" smtClean="0"/>
              <a:t>mer</a:t>
            </a:r>
            <a:r>
              <a:rPr lang="en-US" altLang="zh-CN" dirty="0" smtClean="0"/>
              <a:t> graph with large set of reads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How to resolve non-linear structure</a:t>
            </a:r>
          </a:p>
          <a:p>
            <a:endParaRPr lang="en-US" altLang="zh-CN" dirty="0"/>
          </a:p>
          <a:p>
            <a:r>
              <a:rPr lang="en-US" altLang="zh-CN" dirty="0" smtClean="0"/>
              <a:t>Sequencing errors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9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Inchworm</a:t>
            </a:r>
          </a:p>
          <a:p>
            <a:r>
              <a:rPr lang="en-US" altLang="zh-CN" dirty="0" smtClean="0"/>
              <a:t>Chrysalis</a:t>
            </a:r>
          </a:p>
          <a:p>
            <a:r>
              <a:rPr lang="en-US" altLang="zh-CN" dirty="0" smtClean="0"/>
              <a:t>Butterfly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Build local </a:t>
            </a:r>
            <a:r>
              <a:rPr lang="en-US" altLang="zh-CN" dirty="0" err="1" smtClean="0"/>
              <a:t>debruijn</a:t>
            </a:r>
            <a:r>
              <a:rPr lang="en-US" altLang="zh-CN" dirty="0" smtClean="0"/>
              <a:t> graph component, Cluster, independently assemble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8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Inchworm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constructs a k-</a:t>
            </a:r>
            <a:r>
              <a:rPr lang="en-US" altLang="zh-CN" dirty="0" err="1"/>
              <a:t>mer</a:t>
            </a:r>
            <a:r>
              <a:rPr lang="en-US" altLang="zh-CN" dirty="0"/>
              <a:t> dictionary from all </a:t>
            </a:r>
            <a:r>
              <a:rPr lang="en-US" altLang="zh-CN" dirty="0" smtClean="0"/>
              <a:t>sequence</a:t>
            </a:r>
          </a:p>
          <a:p>
            <a:r>
              <a:rPr lang="en-US" altLang="zh-CN" dirty="0"/>
              <a:t>removes likely error-containing </a:t>
            </a:r>
            <a:r>
              <a:rPr lang="en-US" altLang="zh-CN" dirty="0" smtClean="0"/>
              <a:t>k-</a:t>
            </a:r>
            <a:r>
              <a:rPr lang="en-US" altLang="zh-CN" dirty="0" err="1" smtClean="0"/>
              <a:t>mers</a:t>
            </a:r>
            <a:r>
              <a:rPr lang="en-US" altLang="zh-CN" dirty="0" smtClean="0"/>
              <a:t> from </a:t>
            </a:r>
            <a:r>
              <a:rPr lang="en-US" altLang="zh-CN" dirty="0"/>
              <a:t>the k-</a:t>
            </a:r>
            <a:r>
              <a:rPr lang="en-US" altLang="zh-CN" dirty="0" err="1"/>
              <a:t>mer</a:t>
            </a:r>
            <a:r>
              <a:rPr lang="en-US" altLang="zh-CN" dirty="0"/>
              <a:t> </a:t>
            </a:r>
            <a:r>
              <a:rPr lang="en-US" altLang="zh-CN" dirty="0" smtClean="0"/>
              <a:t>dictionary</a:t>
            </a:r>
          </a:p>
          <a:p>
            <a:r>
              <a:rPr lang="en-US" altLang="zh-CN" dirty="0"/>
              <a:t>selects the most frequent k-</a:t>
            </a:r>
            <a:r>
              <a:rPr lang="en-US" altLang="zh-CN" dirty="0" err="1"/>
              <a:t>mer</a:t>
            </a:r>
            <a:r>
              <a:rPr lang="en-US" altLang="zh-CN" dirty="0"/>
              <a:t> in </a:t>
            </a:r>
            <a:r>
              <a:rPr lang="en-US" altLang="zh-CN" dirty="0" smtClean="0"/>
              <a:t>the dictionary </a:t>
            </a:r>
            <a:r>
              <a:rPr lang="en-US" altLang="zh-CN" dirty="0"/>
              <a:t>to seed a </a:t>
            </a:r>
            <a:r>
              <a:rPr lang="en-US" altLang="zh-CN" dirty="0" err="1"/>
              <a:t>contig</a:t>
            </a:r>
            <a:r>
              <a:rPr lang="en-US" altLang="zh-CN" dirty="0"/>
              <a:t> </a:t>
            </a:r>
            <a:r>
              <a:rPr lang="en-US" altLang="zh-CN" dirty="0" smtClean="0"/>
              <a:t>assembly</a:t>
            </a:r>
          </a:p>
          <a:p>
            <a:r>
              <a:rPr lang="en-US" altLang="zh-CN" dirty="0"/>
              <a:t>extends the seed in each direction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6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19088"/>
            <a:ext cx="5400675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0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Chrysalis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It recursively groups Inchworm </a:t>
            </a:r>
            <a:r>
              <a:rPr lang="en-US" altLang="zh-CN" dirty="0" err="1"/>
              <a:t>contigs</a:t>
            </a:r>
            <a:r>
              <a:rPr lang="en-US" altLang="zh-CN" dirty="0"/>
              <a:t> </a:t>
            </a:r>
            <a:r>
              <a:rPr lang="en-US" altLang="zh-CN" dirty="0" smtClean="0"/>
              <a:t>into connected components. </a:t>
            </a:r>
            <a:r>
              <a:rPr lang="en-US" altLang="zh-CN" dirty="0" err="1" smtClean="0"/>
              <a:t>Contigs</a:t>
            </a:r>
            <a:r>
              <a:rPr lang="en-US" altLang="zh-CN" dirty="0" smtClean="0"/>
              <a:t> </a:t>
            </a:r>
            <a:r>
              <a:rPr lang="en-US" altLang="zh-CN" dirty="0"/>
              <a:t>are grouped if there is a perfect overlap of k – 1 bases </a:t>
            </a:r>
            <a:r>
              <a:rPr lang="en-US" altLang="zh-CN" dirty="0" smtClean="0"/>
              <a:t>between them </a:t>
            </a:r>
            <a:r>
              <a:rPr lang="en-US" altLang="zh-CN" dirty="0"/>
              <a:t>and if there is a minimal number of reads that span the </a:t>
            </a:r>
            <a:r>
              <a:rPr lang="en-US" altLang="zh-CN" dirty="0" smtClean="0"/>
              <a:t>junction</a:t>
            </a:r>
          </a:p>
          <a:p>
            <a:r>
              <a:rPr lang="nl-NL" altLang="zh-CN" dirty="0" smtClean="0"/>
              <a:t>Build a </a:t>
            </a:r>
            <a:r>
              <a:rPr lang="nl-NL" altLang="zh-CN" dirty="0"/>
              <a:t>de Bruijn </a:t>
            </a:r>
            <a:r>
              <a:rPr lang="nl-NL" altLang="zh-CN" dirty="0" smtClean="0"/>
              <a:t>graph</a:t>
            </a:r>
          </a:p>
          <a:p>
            <a:r>
              <a:rPr lang="en-US" altLang="zh-CN" dirty="0"/>
              <a:t>It assigns each read to the component with which it shares </a:t>
            </a:r>
            <a:r>
              <a:rPr lang="en-US" altLang="zh-CN" dirty="0" smtClean="0"/>
              <a:t>the largest </a:t>
            </a:r>
            <a:r>
              <a:rPr lang="en-US" altLang="zh-CN" dirty="0"/>
              <a:t>number of </a:t>
            </a:r>
            <a:r>
              <a:rPr lang="en-US" altLang="zh-CN" i="1" dirty="0"/>
              <a:t>k</a:t>
            </a:r>
            <a:r>
              <a:rPr lang="en-US" altLang="zh-CN" dirty="0"/>
              <a:t>-</a:t>
            </a:r>
            <a:r>
              <a:rPr lang="en-US" altLang="zh-CN" dirty="0" err="1"/>
              <a:t>mers</a:t>
            </a:r>
            <a:r>
              <a:rPr lang="en-US" altLang="zh-CN" dirty="0"/>
              <a:t>, and determines the regions within each </a:t>
            </a:r>
            <a:r>
              <a:rPr lang="en-US" altLang="zh-CN" dirty="0" smtClean="0"/>
              <a:t>read that </a:t>
            </a:r>
            <a:r>
              <a:rPr lang="en-US" altLang="zh-CN" dirty="0"/>
              <a:t>contribute </a:t>
            </a:r>
            <a:r>
              <a:rPr lang="en-US" altLang="zh-CN" i="1" dirty="0"/>
              <a:t>k</a:t>
            </a:r>
            <a:r>
              <a:rPr lang="en-US" altLang="zh-CN" dirty="0"/>
              <a:t>-</a:t>
            </a:r>
            <a:r>
              <a:rPr lang="en-US" altLang="zh-CN" dirty="0" err="1"/>
              <a:t>mers</a:t>
            </a:r>
            <a:r>
              <a:rPr lang="en-US" altLang="zh-CN" dirty="0"/>
              <a:t> to the 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2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19088"/>
            <a:ext cx="5400675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4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692275" y="1973263"/>
            <a:ext cx="4851400" cy="2824162"/>
            <a:chOff x="1066" y="703"/>
            <a:chExt cx="3056" cy="1779"/>
          </a:xfrm>
        </p:grpSpPr>
        <p:cxnSp>
          <p:nvCxnSpPr>
            <p:cNvPr id="5" name="Straight Connector 4"/>
            <p:cNvCxnSpPr>
              <a:cxnSpLocks noChangeShapeType="1"/>
            </p:cNvCxnSpPr>
            <p:nvPr/>
          </p:nvCxnSpPr>
          <p:spPr bwMode="auto">
            <a:xfrm>
              <a:off x="1066" y="981"/>
              <a:ext cx="771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5"/>
            <p:cNvCxnSpPr>
              <a:cxnSpLocks noChangeShapeType="1"/>
            </p:cNvCxnSpPr>
            <p:nvPr/>
          </p:nvCxnSpPr>
          <p:spPr bwMode="auto">
            <a:xfrm>
              <a:off x="1837" y="1480"/>
              <a:ext cx="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7"/>
            <p:cNvCxnSpPr>
              <a:cxnSpLocks noChangeShapeType="1"/>
            </p:cNvCxnSpPr>
            <p:nvPr/>
          </p:nvCxnSpPr>
          <p:spPr bwMode="auto">
            <a:xfrm flipV="1">
              <a:off x="2562" y="935"/>
              <a:ext cx="908" cy="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9"/>
            <p:cNvCxnSpPr>
              <a:cxnSpLocks noChangeShapeType="1"/>
            </p:cNvCxnSpPr>
            <p:nvPr/>
          </p:nvCxnSpPr>
          <p:spPr bwMode="auto">
            <a:xfrm flipV="1">
              <a:off x="1066" y="1842"/>
              <a:ext cx="771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Connector 10"/>
            <p:cNvCxnSpPr>
              <a:cxnSpLocks noChangeShapeType="1"/>
            </p:cNvCxnSpPr>
            <p:nvPr/>
          </p:nvCxnSpPr>
          <p:spPr bwMode="auto">
            <a:xfrm flipV="1">
              <a:off x="1837" y="1842"/>
              <a:ext cx="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Connector 11"/>
            <p:cNvCxnSpPr>
              <a:cxnSpLocks noChangeShapeType="1"/>
            </p:cNvCxnSpPr>
            <p:nvPr/>
          </p:nvCxnSpPr>
          <p:spPr bwMode="auto">
            <a:xfrm>
              <a:off x="2562" y="1842"/>
              <a:ext cx="908" cy="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3470" y="799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Contig 1</a:t>
              </a: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3470" y="2251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Contig 2</a:t>
              </a: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2971" y="1480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Reads</a:t>
              </a:r>
            </a:p>
          </p:txBody>
        </p:sp>
        <p:cxnSp>
          <p:nvCxnSpPr>
            <p:cNvPr id="14" name="Straight Connector 15"/>
            <p:cNvCxnSpPr>
              <a:cxnSpLocks noChangeShapeType="1"/>
            </p:cNvCxnSpPr>
            <p:nvPr/>
          </p:nvCxnSpPr>
          <p:spPr bwMode="auto">
            <a:xfrm flipV="1">
              <a:off x="1837" y="1616"/>
              <a:ext cx="725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6"/>
            <p:cNvCxnSpPr>
              <a:cxnSpLocks noChangeShapeType="1"/>
            </p:cNvCxnSpPr>
            <p:nvPr/>
          </p:nvCxnSpPr>
          <p:spPr bwMode="auto">
            <a:xfrm flipV="1">
              <a:off x="1837" y="1706"/>
              <a:ext cx="725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7"/>
            <p:cNvCxnSpPr>
              <a:cxnSpLocks noChangeShapeType="1"/>
            </p:cNvCxnSpPr>
            <p:nvPr/>
          </p:nvCxnSpPr>
          <p:spPr bwMode="auto">
            <a:xfrm flipV="1">
              <a:off x="2562" y="1162"/>
              <a:ext cx="726" cy="45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9"/>
            <p:cNvCxnSpPr>
              <a:cxnSpLocks noChangeShapeType="1"/>
            </p:cNvCxnSpPr>
            <p:nvPr/>
          </p:nvCxnSpPr>
          <p:spPr bwMode="auto">
            <a:xfrm flipV="1">
              <a:off x="2562" y="1480"/>
              <a:ext cx="363" cy="23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1"/>
            <p:cNvCxnSpPr>
              <a:cxnSpLocks noChangeShapeType="1"/>
            </p:cNvCxnSpPr>
            <p:nvPr/>
          </p:nvCxnSpPr>
          <p:spPr bwMode="auto">
            <a:xfrm flipV="1">
              <a:off x="1474" y="1616"/>
              <a:ext cx="363" cy="23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22"/>
            <p:cNvCxnSpPr>
              <a:cxnSpLocks noChangeShapeType="1"/>
            </p:cNvCxnSpPr>
            <p:nvPr/>
          </p:nvCxnSpPr>
          <p:spPr bwMode="auto">
            <a:xfrm flipV="1">
              <a:off x="1111" y="1706"/>
              <a:ext cx="726" cy="45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24"/>
            <p:cNvCxnSpPr>
              <a:cxnSpLocks noChangeShapeType="1"/>
            </p:cNvCxnSpPr>
            <p:nvPr/>
          </p:nvCxnSpPr>
          <p:spPr bwMode="auto">
            <a:xfrm>
              <a:off x="1837" y="935"/>
              <a:ext cx="0" cy="90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26"/>
            <p:cNvCxnSpPr>
              <a:cxnSpLocks noChangeShapeType="1"/>
            </p:cNvCxnSpPr>
            <p:nvPr/>
          </p:nvCxnSpPr>
          <p:spPr bwMode="auto">
            <a:xfrm>
              <a:off x="2562" y="935"/>
              <a:ext cx="0" cy="90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27"/>
            <p:cNvCxnSpPr>
              <a:cxnSpLocks noChangeShapeType="1"/>
            </p:cNvCxnSpPr>
            <p:nvPr/>
          </p:nvCxnSpPr>
          <p:spPr bwMode="auto">
            <a:xfrm>
              <a:off x="1610" y="935"/>
              <a:ext cx="0" cy="104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28"/>
            <p:cNvCxnSpPr>
              <a:cxnSpLocks noChangeShapeType="1"/>
            </p:cNvCxnSpPr>
            <p:nvPr/>
          </p:nvCxnSpPr>
          <p:spPr bwMode="auto">
            <a:xfrm>
              <a:off x="2789" y="935"/>
              <a:ext cx="0" cy="104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31"/>
            <p:cNvSpPr txBox="1">
              <a:spLocks noChangeArrowheads="1"/>
            </p:cNvSpPr>
            <p:nvPr/>
          </p:nvSpPr>
          <p:spPr bwMode="auto">
            <a:xfrm>
              <a:off x="2063" y="709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k-1</a:t>
              </a:r>
            </a:p>
          </p:txBody>
        </p:sp>
        <p:sp>
          <p:nvSpPr>
            <p:cNvPr id="25" name="TextBox 32"/>
            <p:cNvSpPr txBox="1">
              <a:spLocks noChangeArrowheads="1"/>
            </p:cNvSpPr>
            <p:nvPr/>
          </p:nvSpPr>
          <p:spPr bwMode="auto">
            <a:xfrm>
              <a:off x="1429" y="703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(k-1)/2</a:t>
              </a:r>
            </a:p>
          </p:txBody>
        </p:sp>
        <p:sp>
          <p:nvSpPr>
            <p:cNvPr id="26" name="TextBox 33"/>
            <p:cNvSpPr txBox="1">
              <a:spLocks noChangeArrowheads="1"/>
            </p:cNvSpPr>
            <p:nvPr/>
          </p:nvSpPr>
          <p:spPr bwMode="auto">
            <a:xfrm>
              <a:off x="2434" y="703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(k-1)/2</a:t>
              </a:r>
            </a:p>
          </p:txBody>
        </p:sp>
      </p:grp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11188" y="333375"/>
            <a:ext cx="50419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Group contigs to component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           - one component have many contigs that share k-1 mer overlap</a:t>
            </a:r>
          </a:p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9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写生簿</Template>
  <TotalTime>36</TotalTime>
  <Words>205</Words>
  <Application>Microsoft Office PowerPoint</Application>
  <PresentationFormat>全屏显示(4:3)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Sketchbook</vt:lpstr>
      <vt:lpstr>Trinity Transcriptome</vt:lpstr>
      <vt:lpstr>cDNA Assembler</vt:lpstr>
      <vt:lpstr>Debruijn Graph Approach Challenges</vt:lpstr>
      <vt:lpstr>Main Steps</vt:lpstr>
      <vt:lpstr>Inchworm</vt:lpstr>
      <vt:lpstr>PowerPoint 演示文稿</vt:lpstr>
      <vt:lpstr>Chrysalis</vt:lpstr>
      <vt:lpstr>PowerPoint 演示文稿</vt:lpstr>
      <vt:lpstr>PowerPoint 演示文稿</vt:lpstr>
      <vt:lpstr>Butterfly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Transcriptome</dc:title>
  <dc:creator>SunZhao</dc:creator>
  <cp:lastModifiedBy>SunZhao</cp:lastModifiedBy>
  <cp:revision>6</cp:revision>
  <dcterms:created xsi:type="dcterms:W3CDTF">2012-03-27T10:59:07Z</dcterms:created>
  <dcterms:modified xsi:type="dcterms:W3CDTF">2012-03-28T05:22:43Z</dcterms:modified>
</cp:coreProperties>
</file>