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41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40B10-22E2-4811-8306-24381C179ADD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A80CD-A1B8-44EF-A265-332939C0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8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值大小的窗口滑动得到一些列的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代表一个点，用</a:t>
            </a:r>
            <a:r>
              <a:rPr lang="en-US" altLang="zh-CN" dirty="0" smtClean="0"/>
              <a:t>00,01,10,11</a:t>
            </a:r>
            <a:r>
              <a:rPr lang="zh-CN" altLang="en-US" dirty="0" smtClean="0"/>
              <a:t>分别表示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，可以将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表示成一个数字。</a:t>
            </a:r>
            <a:endParaRPr lang="en-US" altLang="zh-CN" dirty="0" smtClean="0"/>
          </a:p>
          <a:p>
            <a:r>
              <a:rPr lang="zh-CN" altLang="en-US" dirty="0" smtClean="0"/>
              <a:t>假设有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台机器，</a:t>
            </a:r>
            <a:r>
              <a:rPr lang="en-US" altLang="zh-CN" dirty="0" err="1" smtClean="0"/>
              <a:t>kmer</a:t>
            </a:r>
            <a:r>
              <a:rPr lang="en-US" altLang="zh-CN" baseline="0" dirty="0" smtClean="0"/>
              <a:t> k1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reverse complement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kmer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k2, </a:t>
            </a:r>
            <a:r>
              <a:rPr lang="zh-CN" altLang="en-US" baseline="0" dirty="0" smtClean="0"/>
              <a:t>则将</a:t>
            </a:r>
            <a:r>
              <a:rPr lang="en-US" altLang="zh-CN" baseline="0" dirty="0" smtClean="0"/>
              <a:t>k1,k2</a:t>
            </a:r>
            <a:r>
              <a:rPr lang="zh-CN" altLang="en-US" baseline="0" dirty="0" smtClean="0"/>
              <a:t>均</a:t>
            </a:r>
            <a:r>
              <a:rPr lang="en-US" altLang="zh-CN" baseline="0" dirty="0" smtClean="0"/>
              <a:t>hash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(k1 XOR k2)mod N</a:t>
            </a:r>
            <a:r>
              <a:rPr lang="zh-CN" altLang="en-US" baseline="0" dirty="0" smtClean="0"/>
              <a:t>的机器上，这样可以保证</a:t>
            </a:r>
            <a:r>
              <a:rPr lang="en-US" altLang="zh-CN" baseline="0" dirty="0" smtClean="0"/>
              <a:t>reverse-complement</a:t>
            </a:r>
          </a:p>
          <a:p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kemr</a:t>
            </a:r>
            <a:r>
              <a:rPr lang="zh-CN" altLang="en-US" baseline="0" dirty="0" smtClean="0"/>
              <a:t>存在同一个机器上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A80CD-A1B8-44EF-A265-332939C00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04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36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7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7C41-EABD-4D3F-9D2F-B500895EB1C5}" type="datetimeFigureOut">
              <a:rPr lang="en-US" smtClean="0"/>
              <a:t>11/2/2012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5276A0-BFE2-4C70-96CF-488DAC36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分布式生物序列拼接设计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作者：孙钊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	</a:t>
            </a:r>
            <a:r>
              <a:rPr lang="zh-CN" altLang="en-US" dirty="0" smtClean="0"/>
              <a:t>构建分布式的</a:t>
            </a:r>
            <a:r>
              <a:rPr lang="en-US" altLang="zh-CN" dirty="0" smtClean="0"/>
              <a:t>De </a:t>
            </a:r>
            <a:r>
              <a:rPr lang="en-US" altLang="zh-CN" dirty="0" err="1" smtClean="0"/>
              <a:t>Bruijn</a:t>
            </a:r>
            <a:r>
              <a:rPr lang="en-US" altLang="zh-CN" dirty="0" smtClean="0"/>
              <a:t> Graph</a:t>
            </a:r>
            <a:r>
              <a:rPr lang="zh-CN" altLang="en-US" dirty="0" smtClean="0"/>
              <a:t>（顶点）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AGCTTCGT…AATCGGTA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AGC</a:t>
            </a:r>
            <a:r>
              <a:rPr lang="en-US" dirty="0" smtClean="0">
                <a:sym typeface="Wingdings" panose="05000000000000000000" pitchFamily="2" charset="2"/>
              </a:rPr>
              <a:t>000110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 GCT</a:t>
            </a:r>
            <a:r>
              <a:rPr lang="en-US" dirty="0" smtClean="0">
                <a:sym typeface="Wingdings" panose="05000000000000000000" pitchFamily="2" charset="2"/>
              </a:rPr>
              <a:t>011011                                  XOR011101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…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TACCGATT…ACGAAGCT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                     011011 GCT             XOR101100              MOD(</a:t>
            </a:r>
            <a:r>
              <a:rPr lang="en-US" altLang="zh-CN" dirty="0" smtClean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)            …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110111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TGC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…                   XOR</a:t>
            </a:r>
            <a:r>
              <a:rPr lang="en-US" dirty="0" smtClean="0">
                <a:sym typeface="Wingdings" panose="05000000000000000000" pitchFamily="2" charset="2"/>
              </a:rPr>
              <a:t>…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22398" y="2743200"/>
            <a:ext cx="2278810" cy="31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74589" y="3157268"/>
            <a:ext cx="926619" cy="11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64015" y="3122762"/>
            <a:ext cx="1969696" cy="119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61803" y="4314272"/>
            <a:ext cx="971908" cy="4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79167" y="3622720"/>
            <a:ext cx="2885535" cy="14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22059" y="5171536"/>
            <a:ext cx="1142643" cy="3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232475" y="3140014"/>
            <a:ext cx="764155" cy="114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51962" y="4364779"/>
            <a:ext cx="84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612811" y="4442604"/>
            <a:ext cx="1383819" cy="74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42" y="1917565"/>
            <a:ext cx="876300" cy="6286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42" y="2995140"/>
            <a:ext cx="876300" cy="6286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439" y="4977981"/>
            <a:ext cx="876300" cy="6286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9934319" y="2475782"/>
            <a:ext cx="554323" cy="18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925049" y="3622720"/>
            <a:ext cx="633683" cy="70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9934319" y="4328461"/>
            <a:ext cx="727930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34319" y="4354708"/>
            <a:ext cx="563593" cy="6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	</a:t>
            </a:r>
            <a:r>
              <a:rPr lang="zh-CN" altLang="en-US" dirty="0" smtClean="0"/>
              <a:t>构建分布式的</a:t>
            </a:r>
            <a:r>
              <a:rPr lang="en-US" altLang="zh-CN" dirty="0" smtClean="0"/>
              <a:t>De </a:t>
            </a:r>
            <a:r>
              <a:rPr lang="en-US" altLang="zh-CN" dirty="0" err="1" smtClean="0"/>
              <a:t>Bruijn</a:t>
            </a:r>
            <a:r>
              <a:rPr lang="en-US" altLang="zh-CN" dirty="0" smtClean="0"/>
              <a:t> Graph</a:t>
            </a:r>
            <a:r>
              <a:rPr lang="zh-CN" altLang="en-US" dirty="0" smtClean="0"/>
              <a:t>（边）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AGC 					CTC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GCT</a:t>
            </a:r>
          </a:p>
          <a:p>
            <a:pPr marL="0" indent="0">
              <a:buNone/>
            </a:pPr>
            <a:r>
              <a:rPr lang="en-US" dirty="0" smtClean="0"/>
              <a:t>TGC					CTA</a:t>
            </a:r>
          </a:p>
          <a:p>
            <a:pPr marL="0" indent="0">
              <a:buNone/>
            </a:pPr>
            <a:r>
              <a:rPr lang="en-US" dirty="0" smtClean="0"/>
              <a:t>GCT</a:t>
            </a:r>
            <a:r>
              <a:rPr lang="zh-CN" altLang="en-US" dirty="0" smtClean="0"/>
              <a:t>的四条边可以表示为一个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的</a:t>
            </a:r>
            <a:r>
              <a:rPr lang="zh-CN" altLang="en-US" dirty="0"/>
              <a:t>比</a:t>
            </a:r>
            <a:r>
              <a:rPr lang="zh-CN" altLang="en-US" dirty="0" smtClean="0"/>
              <a:t>特数，前四位表示入边的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，后四位表示出边的</a:t>
            </a:r>
            <a:r>
              <a:rPr lang="en-US" altLang="zh-CN" dirty="0" smtClean="0"/>
              <a:t>AGCT</a:t>
            </a:r>
            <a:r>
              <a:rPr lang="zh-CN" altLang="en-US" dirty="0" smtClean="0"/>
              <a:t>，本例中</a:t>
            </a:r>
            <a:r>
              <a:rPr lang="en-US" altLang="zh-CN" dirty="0" smtClean="0"/>
              <a:t>GCT</a:t>
            </a:r>
            <a:r>
              <a:rPr lang="zh-CN" altLang="en-US" dirty="0" smtClean="0"/>
              <a:t>的边可以表示为</a:t>
            </a:r>
            <a:r>
              <a:rPr lang="en-US" altLang="zh-CN" dirty="0" smtClean="0"/>
              <a:t>10011010</a:t>
            </a: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22398" y="2743200"/>
            <a:ext cx="870484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99289" y="2292927"/>
            <a:ext cx="870484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199289" y="2743200"/>
            <a:ext cx="870484" cy="36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22398" y="2292927"/>
            <a:ext cx="943220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消息传递模型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</a:t>
            </a:r>
            <a:r>
              <a:rPr lang="zh-CN" altLang="en-US" dirty="0" smtClean="0"/>
              <a:t>于</a:t>
            </a:r>
            <a:r>
              <a:rPr lang="en-US" altLang="zh-CN" dirty="0" smtClean="0"/>
              <a:t>MPI</a:t>
            </a:r>
            <a:r>
              <a:rPr lang="zh-CN" altLang="en-US" dirty="0"/>
              <a:t>通信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步处理任务</a:t>
            </a:r>
            <a:endParaRPr lang="en-US" altLang="zh-CN" dirty="0" smtClean="0"/>
          </a:p>
          <a:p>
            <a:r>
              <a:rPr lang="zh-CN" altLang="en-US" dirty="0"/>
              <a:t>批处</a:t>
            </a:r>
            <a:r>
              <a:rPr lang="zh-CN" altLang="en-US" dirty="0" smtClean="0"/>
              <a:t>理任务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5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 </a:t>
            </a:r>
            <a:r>
              <a:rPr lang="en-US" altLang="zh-CN" dirty="0" err="1" smtClean="0"/>
              <a:t>Bruijn</a:t>
            </a:r>
            <a:r>
              <a:rPr lang="en-US" altLang="zh-CN" dirty="0" smtClean="0"/>
              <a:t> Graph</a:t>
            </a:r>
            <a:r>
              <a:rPr lang="zh-CN" altLang="en-US" dirty="0"/>
              <a:t>错</a:t>
            </a:r>
            <a:r>
              <a:rPr lang="zh-CN" altLang="en-US" dirty="0" smtClean="0"/>
              <a:t>误模型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407" y="1827363"/>
            <a:ext cx="60698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改正错误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582" y="2133600"/>
            <a:ext cx="8915400" cy="3777622"/>
          </a:xfrm>
        </p:spPr>
        <p:txBody>
          <a:bodyPr/>
          <a:lstStyle/>
          <a:p>
            <a:r>
              <a:rPr lang="en-US" dirty="0" smtClean="0"/>
              <a:t>Tips</a:t>
            </a:r>
          </a:p>
          <a:p>
            <a:pPr lvl="1"/>
            <a:r>
              <a:rPr lang="zh-CN" altLang="en-US" dirty="0"/>
              <a:t>必</a:t>
            </a:r>
            <a:r>
              <a:rPr lang="zh-CN" altLang="en-US" dirty="0" smtClean="0"/>
              <a:t>须是终端顶点</a:t>
            </a:r>
            <a:endParaRPr lang="en-US" altLang="zh-CN" dirty="0" smtClean="0"/>
          </a:p>
          <a:p>
            <a:pPr lvl="1"/>
            <a:r>
              <a:rPr lang="zh-CN" altLang="en-US" dirty="0"/>
              <a:t>长</a:t>
            </a:r>
            <a:r>
              <a:rPr lang="zh-CN" altLang="en-US" dirty="0" smtClean="0"/>
              <a:t>度小于给定阈值</a:t>
            </a:r>
            <a:endParaRPr lang="en-US" altLang="zh-CN" dirty="0" smtClean="0"/>
          </a:p>
          <a:p>
            <a:r>
              <a:rPr lang="en-US" altLang="zh-CN" dirty="0" smtClean="0"/>
              <a:t>Bubbles</a:t>
            </a:r>
          </a:p>
          <a:p>
            <a:pPr lvl="1"/>
            <a:r>
              <a:rPr lang="zh-CN" altLang="en-US" dirty="0" smtClean="0"/>
              <a:t>从顶点向前向后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步，</a:t>
            </a:r>
            <a:r>
              <a:rPr lang="en-US" altLang="zh-CN" dirty="0" smtClean="0"/>
              <a:t>k&lt;=n&lt;=2k,</a:t>
            </a:r>
            <a:r>
              <a:rPr lang="zh-CN" altLang="en-US" dirty="0" smtClean="0"/>
              <a:t>有重复访问的顶点则构成</a:t>
            </a:r>
            <a:r>
              <a:rPr lang="en-US" altLang="zh-CN" dirty="0" smtClean="0"/>
              <a:t>bubble</a:t>
            </a:r>
          </a:p>
          <a:p>
            <a:pPr lvl="1"/>
            <a:r>
              <a:rPr lang="zh-CN" altLang="en-US" dirty="0"/>
              <a:t>删</a:t>
            </a:r>
            <a:r>
              <a:rPr lang="zh-CN" altLang="en-US" dirty="0" smtClean="0"/>
              <a:t>除覆盖度低的路径</a:t>
            </a:r>
            <a:endParaRPr lang="en-US" altLang="zh-CN" dirty="0" smtClean="0"/>
          </a:p>
          <a:p>
            <a:r>
              <a:rPr lang="en-US" altLang="zh-CN" dirty="0" smtClean="0"/>
              <a:t>Chimeric Connection</a:t>
            </a:r>
          </a:p>
          <a:p>
            <a:pPr lvl="1"/>
            <a:r>
              <a:rPr lang="zh-CN" altLang="en-US" dirty="0"/>
              <a:t>删</a:t>
            </a:r>
            <a:r>
              <a:rPr lang="zh-CN" altLang="en-US" dirty="0" smtClean="0"/>
              <a:t>除地覆盖度的点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415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228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Wisp</vt:lpstr>
      <vt:lpstr>分布式生物序列拼接设计</vt:lpstr>
      <vt:lpstr>  构建分布式的De Bruijn Graph（顶点）</vt:lpstr>
      <vt:lpstr>  构建分布式的De Bruijn Graph（边）</vt:lpstr>
      <vt:lpstr>消息传递模型</vt:lpstr>
      <vt:lpstr>De Bruijn Graph错误模型</vt:lpstr>
      <vt:lpstr>改正错误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分布式生物序列拼接设计</dc:title>
  <dc:creator>Sun Zhao (MSR Student-Person Consulting)</dc:creator>
  <cp:lastModifiedBy>Sun Zhao (MSR Student-Person Consulting)</cp:lastModifiedBy>
  <cp:revision>12</cp:revision>
  <dcterms:created xsi:type="dcterms:W3CDTF">2012-11-02T09:08:51Z</dcterms:created>
  <dcterms:modified xsi:type="dcterms:W3CDTF">2012-11-02T11:33:37Z</dcterms:modified>
</cp:coreProperties>
</file>