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1" r:id="rId5"/>
    <p:sldId id="262" r:id="rId6"/>
    <p:sldId id="268" r:id="rId7"/>
    <p:sldId id="263" r:id="rId8"/>
    <p:sldId id="264" r:id="rId9"/>
    <p:sldId id="269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3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92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0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785D-04DC-44AA-96E3-02AACAD4F44D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F3E463-5397-40A6-89EF-9C2D53C23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l.acm.org/citation.cfm?id=233584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Trinity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Sun Zhao</a:t>
            </a:r>
          </a:p>
          <a:p>
            <a:r>
              <a:rPr lang="en-US" dirty="0" smtClean="0"/>
              <a:t>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92313" y="476251"/>
            <a:ext cx="741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Butterfly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8051"/>
            <a:ext cx="91440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http://dl.acm.org/citation.cfm?id=2335842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5" y="2591790"/>
            <a:ext cx="5708895" cy="324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00" y="2704832"/>
            <a:ext cx="4865969" cy="28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92313" y="476250"/>
            <a:ext cx="7416800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fr-FR" altLang="zh-CN" sz="2000" b="1" dirty="0"/>
              <a:t>Trinity </a:t>
            </a:r>
          </a:p>
          <a:p>
            <a:r>
              <a:rPr lang="fr-FR" altLang="zh-CN" sz="2000" b="1" dirty="0"/>
              <a:t>     </a:t>
            </a:r>
            <a:r>
              <a:rPr lang="en-US" altLang="zh-CN" sz="1400" i="1" u="sng" dirty="0"/>
              <a:t>Full</a:t>
            </a:r>
            <a:r>
              <a:rPr lang="en-US" altLang="zh-CN" sz="1400" b="1" dirty="0"/>
              <a:t>-</a:t>
            </a:r>
            <a:r>
              <a:rPr lang="en-US" altLang="zh-CN" sz="1400" i="1" u="sng" dirty="0"/>
              <a:t>length </a:t>
            </a:r>
            <a:r>
              <a:rPr lang="en-US" altLang="zh-CN" sz="1400" i="1" u="sng" dirty="0" err="1"/>
              <a:t>transcriptome</a:t>
            </a:r>
            <a:r>
              <a:rPr lang="en-US" altLang="zh-CN" sz="1400" i="1" u="sng" dirty="0"/>
              <a:t> assembly from RNA</a:t>
            </a:r>
            <a:r>
              <a:rPr lang="en-US" altLang="zh-CN" sz="1400" b="1" dirty="0"/>
              <a:t>-</a:t>
            </a:r>
            <a:r>
              <a:rPr lang="en-US" altLang="zh-CN" sz="1400" i="1" u="sng" dirty="0" err="1"/>
              <a:t>Seq</a:t>
            </a:r>
            <a:r>
              <a:rPr lang="en-US" altLang="zh-CN" sz="1400" i="1" u="sng" dirty="0"/>
              <a:t> data without a reference genome</a:t>
            </a:r>
            <a:r>
              <a:rPr lang="en-US" altLang="zh-CN" sz="1400" b="1" dirty="0"/>
              <a:t>. Nat </a:t>
            </a:r>
            <a:r>
              <a:rPr lang="en-US" altLang="zh-CN" sz="1400" b="1" dirty="0" err="1"/>
              <a:t>Biotechnol</a:t>
            </a:r>
            <a:r>
              <a:rPr lang="en-US" altLang="zh-CN" sz="1400" b="1" dirty="0"/>
              <a:t>. 2011 May 15</a:t>
            </a:r>
            <a:r>
              <a:rPr lang="en-US" altLang="zh-CN" sz="1400" dirty="0"/>
              <a:t> </a:t>
            </a:r>
          </a:p>
          <a:p>
            <a:endParaRPr lang="fr-FR" altLang="zh-CN" sz="1400" b="1" dirty="0"/>
          </a:p>
          <a:p>
            <a:pPr>
              <a:buFontTx/>
              <a:buAutoNum type="arabicPeriod"/>
            </a:pPr>
            <a:r>
              <a:rPr lang="en-US" altLang="zh-CN" dirty="0"/>
              <a:t>Inchworm</a:t>
            </a:r>
          </a:p>
          <a:p>
            <a:pPr>
              <a:buFontTx/>
              <a:buAutoNum type="arabicPeriod" startAt="2"/>
            </a:pPr>
            <a:r>
              <a:rPr lang="en-US" altLang="zh-CN" dirty="0"/>
              <a:t>Chrysalis</a:t>
            </a:r>
          </a:p>
          <a:p>
            <a:pPr>
              <a:buFontTx/>
              <a:buAutoNum type="arabicPeriod" startAt="2"/>
            </a:pPr>
            <a:r>
              <a:rPr lang="en-US" altLang="zh-CN" dirty="0"/>
              <a:t>Butterfly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135188" y="2565400"/>
            <a:ext cx="74168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fr-FR" altLang="zh-CN" sz="2000" b="1" dirty="0"/>
              <a:t>Pipeline-</a:t>
            </a:r>
            <a:r>
              <a:rPr lang="en-US" altLang="zh-CN" dirty="0"/>
              <a:t>Trinity.pl</a:t>
            </a:r>
          </a:p>
          <a:p>
            <a:endParaRPr lang="en-US" altLang="zh-CN" dirty="0"/>
          </a:p>
          <a:p>
            <a:r>
              <a:rPr lang="en-US" altLang="zh-CN" dirty="0"/>
              <a:t>Call inchworm (</a:t>
            </a:r>
            <a:r>
              <a:rPr lang="en-US" altLang="zh-CN" dirty="0" err="1"/>
              <a:t>c++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Call chrysalis (</a:t>
            </a:r>
            <a:r>
              <a:rPr lang="en-US" altLang="zh-CN" dirty="0" err="1"/>
              <a:t>c++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Call Butterfly.jar (java), using cmd_process_forker.pl for parallel-computing command lines.</a:t>
            </a:r>
          </a:p>
          <a:p>
            <a:endParaRPr lang="en-US" altLang="zh-CN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08213" y="4652963"/>
            <a:ext cx="74168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Result: </a:t>
            </a:r>
          </a:p>
          <a:p>
            <a:r>
              <a:rPr lang="en-US" altLang="zh-CN"/>
              <a:t>'find ./chrysalis -name "*allProbPaths.fasta" -exec cat {} \; &gt; Trinity.fasta'</a:t>
            </a:r>
          </a:p>
        </p:txBody>
      </p:sp>
    </p:spTree>
    <p:extLst>
      <p:ext uri="{BB962C8B-B14F-4D97-AF65-F5344CB8AC3E}">
        <p14:creationId xmlns:p14="http://schemas.microsoft.com/office/powerpoint/2010/main" val="32698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Inchworm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 smtClean="0"/>
              <a:t>Constructs </a:t>
            </a:r>
            <a:r>
              <a:rPr lang="en-US" dirty="0"/>
              <a:t>a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dictionary from all </a:t>
            </a:r>
            <a:r>
              <a:rPr lang="en-US" dirty="0" smtClean="0"/>
              <a:t>sequence reads </a:t>
            </a:r>
            <a:r>
              <a:rPr lang="en-US" dirty="0"/>
              <a:t>(in practice, </a:t>
            </a:r>
            <a:r>
              <a:rPr lang="en-US" i="1" dirty="0"/>
              <a:t>k </a:t>
            </a:r>
            <a:r>
              <a:rPr lang="en-US" dirty="0"/>
              <a:t>= 25</a:t>
            </a:r>
            <a:r>
              <a:rPr lang="en-US" dirty="0" smtClean="0"/>
              <a:t>)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Removes likely error-containing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r>
              <a:rPr lang="en-US" dirty="0"/>
              <a:t> from 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dictionary</a:t>
            </a:r>
          </a:p>
          <a:p>
            <a:pPr>
              <a:buAutoNum type="arabicPeriod"/>
            </a:pPr>
            <a:r>
              <a:rPr lang="en-US" dirty="0"/>
              <a:t>Selects the most frequent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in the dictionary to seed a </a:t>
            </a:r>
            <a:r>
              <a:rPr lang="en-US" dirty="0" err="1"/>
              <a:t>contig</a:t>
            </a:r>
            <a:r>
              <a:rPr lang="en-US" dirty="0"/>
              <a:t> assembly excluding both low-complexity and singleton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endParaRPr lang="en-US" dirty="0" smtClean="0"/>
          </a:p>
          <a:p>
            <a:pPr>
              <a:buFont typeface="Wingdings 3" charset="2"/>
              <a:buAutoNum type="arabicPeriod"/>
            </a:pPr>
            <a:r>
              <a:rPr lang="en-US" dirty="0"/>
              <a:t>Extends the seed in each direction by finding the highest occurring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with a </a:t>
            </a:r>
            <a:r>
              <a:rPr lang="en-US" i="1" dirty="0"/>
              <a:t>k </a:t>
            </a:r>
            <a:r>
              <a:rPr lang="en-US" dirty="0"/>
              <a:t>– 1 overlap with the current </a:t>
            </a:r>
            <a:r>
              <a:rPr lang="en-US" dirty="0" err="1"/>
              <a:t>contig</a:t>
            </a:r>
            <a:endParaRPr lang="en-US" dirty="0"/>
          </a:p>
          <a:p>
            <a:pPr>
              <a:buFont typeface="Wingdings 3" charset="2"/>
              <a:buAutoNum type="arabicPeriod"/>
            </a:pPr>
            <a:r>
              <a:rPr lang="en-US" dirty="0"/>
              <a:t>5.Repeat until </a:t>
            </a:r>
            <a:r>
              <a:rPr lang="en-US" dirty="0" err="1"/>
              <a:t>kmer</a:t>
            </a:r>
            <a:r>
              <a:rPr lang="en-US" dirty="0"/>
              <a:t> dictionary is empty</a:t>
            </a:r>
          </a:p>
          <a:p>
            <a:pPr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6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135188" y="333375"/>
            <a:ext cx="50419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Generate all k-mers from the reads and store them in a library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pic>
        <p:nvPicPr>
          <p:cNvPr id="8227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052737"/>
            <a:ext cx="6440487" cy="41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7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5188" y="333376"/>
            <a:ext cx="50419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Extend k-mers to contigs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82888" y="5300663"/>
            <a:ext cx="2017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692150"/>
            <a:ext cx="8431212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8040689" y="1052513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Draft contig 1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391400" y="3429001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First 5’-&gt;3’ extension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847850" y="4724401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Second 3’&gt;5’extension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311901" y="1341439"/>
            <a:ext cx="13684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Seed k-mer</a:t>
            </a:r>
          </a:p>
        </p:txBody>
      </p:sp>
    </p:spTree>
    <p:extLst>
      <p:ext uri="{BB962C8B-B14F-4D97-AF65-F5344CB8AC3E}">
        <p14:creationId xmlns:p14="http://schemas.microsoft.com/office/powerpoint/2010/main" val="42753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Chrysalis</a:t>
            </a:r>
            <a:br>
              <a:rPr lang="en-US" altLang="zh-C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 smtClean="0"/>
              <a:t>Recursively </a:t>
            </a:r>
            <a:r>
              <a:rPr lang="en-US" dirty="0"/>
              <a:t>groups Inchworm </a:t>
            </a:r>
            <a:r>
              <a:rPr lang="en-US" dirty="0" err="1"/>
              <a:t>contigs</a:t>
            </a:r>
            <a:r>
              <a:rPr lang="en-US" dirty="0"/>
              <a:t> into connected </a:t>
            </a:r>
            <a:r>
              <a:rPr lang="en-US" dirty="0" smtClean="0"/>
              <a:t>components. </a:t>
            </a:r>
            <a:r>
              <a:rPr lang="en-US" dirty="0" err="1" smtClean="0"/>
              <a:t>Contigs</a:t>
            </a:r>
            <a:r>
              <a:rPr lang="en-US" dirty="0" smtClean="0"/>
              <a:t> </a:t>
            </a:r>
            <a:r>
              <a:rPr lang="en-US" dirty="0"/>
              <a:t>are grouped if there is a perfect overlap of </a:t>
            </a:r>
            <a:r>
              <a:rPr lang="en-US" i="1" dirty="0"/>
              <a:t>k </a:t>
            </a:r>
            <a:r>
              <a:rPr lang="en-US" dirty="0"/>
              <a:t>– 1 bases </a:t>
            </a:r>
            <a:r>
              <a:rPr lang="en-US" dirty="0" smtClean="0"/>
              <a:t>between them </a:t>
            </a:r>
            <a:r>
              <a:rPr lang="en-US" dirty="0"/>
              <a:t>and if there is a minimal number of reads that span the </a:t>
            </a:r>
            <a:r>
              <a:rPr lang="en-US" dirty="0" smtClean="0"/>
              <a:t>junction </a:t>
            </a:r>
            <a:r>
              <a:rPr lang="en-US" dirty="0"/>
              <a:t>across both </a:t>
            </a:r>
            <a:r>
              <a:rPr lang="en-US" dirty="0" err="1"/>
              <a:t>contigs</a:t>
            </a:r>
            <a:r>
              <a:rPr lang="en-US" dirty="0"/>
              <a:t> with a (</a:t>
            </a:r>
            <a:r>
              <a:rPr lang="en-US" i="1" dirty="0"/>
              <a:t>k </a:t>
            </a:r>
            <a:r>
              <a:rPr lang="en-US" dirty="0"/>
              <a:t>– 1)/2 base match on each side of </a:t>
            </a:r>
            <a:r>
              <a:rPr lang="en-US" dirty="0" smtClean="0"/>
              <a:t>the (</a:t>
            </a:r>
            <a:r>
              <a:rPr lang="en-US" i="1" dirty="0" smtClean="0"/>
              <a:t>k </a:t>
            </a:r>
            <a:r>
              <a:rPr lang="en-US" dirty="0"/>
              <a:t>– 1)-</a:t>
            </a:r>
            <a:r>
              <a:rPr lang="en-US" dirty="0" err="1"/>
              <a:t>mer</a:t>
            </a:r>
            <a:r>
              <a:rPr lang="en-US" dirty="0"/>
              <a:t> junction</a:t>
            </a:r>
            <a:r>
              <a:rPr lang="en-US" dirty="0" smtClean="0"/>
              <a:t>.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/>
              <a:t>Builds </a:t>
            </a:r>
            <a:r>
              <a:rPr lang="en-US" dirty="0"/>
              <a:t>a de </a:t>
            </a:r>
            <a:r>
              <a:rPr lang="en-US" dirty="0" err="1"/>
              <a:t>Bruijn</a:t>
            </a:r>
            <a:r>
              <a:rPr lang="en-US" dirty="0"/>
              <a:t> graph for each component using a word size of </a:t>
            </a:r>
            <a:r>
              <a:rPr lang="en-US" i="1" dirty="0"/>
              <a:t>k </a:t>
            </a:r>
            <a:r>
              <a:rPr lang="en-US" dirty="0"/>
              <a:t>– 1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Assigns each read to the component with which it shares the largest number of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r>
              <a:rPr lang="en-US" dirty="0"/>
              <a:t>, and determines the regions within each read that contribute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r>
              <a:rPr lang="en-US" dirty="0"/>
              <a:t> to the </a:t>
            </a:r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2" name="Group 24"/>
          <p:cNvGrpSpPr>
            <a:grpSpLocks/>
          </p:cNvGrpSpPr>
          <p:nvPr/>
        </p:nvGrpSpPr>
        <p:grpSpPr bwMode="auto">
          <a:xfrm>
            <a:off x="3216275" y="1973263"/>
            <a:ext cx="4851400" cy="2824162"/>
            <a:chOff x="1066" y="703"/>
            <a:chExt cx="3056" cy="1779"/>
          </a:xfrm>
        </p:grpSpPr>
        <p:cxnSp>
          <p:nvCxnSpPr>
            <p:cNvPr id="5" name="Straight Connector 4"/>
            <p:cNvCxnSpPr>
              <a:cxnSpLocks noChangeShapeType="1"/>
            </p:cNvCxnSpPr>
            <p:nvPr/>
          </p:nvCxnSpPr>
          <p:spPr bwMode="auto">
            <a:xfrm>
              <a:off x="1066" y="981"/>
              <a:ext cx="771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5"/>
            <p:cNvCxnSpPr>
              <a:cxnSpLocks noChangeShapeType="1"/>
            </p:cNvCxnSpPr>
            <p:nvPr/>
          </p:nvCxnSpPr>
          <p:spPr bwMode="auto">
            <a:xfrm>
              <a:off x="1837" y="1480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 flipV="1">
              <a:off x="2562" y="935"/>
              <a:ext cx="908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9"/>
            <p:cNvCxnSpPr>
              <a:cxnSpLocks noChangeShapeType="1"/>
            </p:cNvCxnSpPr>
            <p:nvPr/>
          </p:nvCxnSpPr>
          <p:spPr bwMode="auto">
            <a:xfrm flipV="1">
              <a:off x="1066" y="1842"/>
              <a:ext cx="771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flipV="1">
              <a:off x="1837" y="1842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>
              <a:off x="2562" y="1842"/>
              <a:ext cx="908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6" name="TextBox 12"/>
            <p:cNvSpPr txBox="1">
              <a:spLocks noChangeArrowheads="1"/>
            </p:cNvSpPr>
            <p:nvPr/>
          </p:nvSpPr>
          <p:spPr bwMode="auto">
            <a:xfrm>
              <a:off x="3470" y="799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/>
                <a:t>Contig 1</a:t>
              </a:r>
            </a:p>
          </p:txBody>
        </p:sp>
        <p:sp>
          <p:nvSpPr>
            <p:cNvPr id="12297" name="TextBox 13"/>
            <p:cNvSpPr txBox="1">
              <a:spLocks noChangeArrowheads="1"/>
            </p:cNvSpPr>
            <p:nvPr/>
          </p:nvSpPr>
          <p:spPr bwMode="auto">
            <a:xfrm>
              <a:off x="3470" y="2251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/>
                <a:t>Contig 2</a:t>
              </a:r>
            </a:p>
          </p:txBody>
        </p:sp>
        <p:sp>
          <p:nvSpPr>
            <p:cNvPr id="12298" name="TextBox 14"/>
            <p:cNvSpPr txBox="1">
              <a:spLocks noChangeArrowheads="1"/>
            </p:cNvSpPr>
            <p:nvPr/>
          </p:nvSpPr>
          <p:spPr bwMode="auto">
            <a:xfrm>
              <a:off x="2971" y="1480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/>
                <a:t>Reads</a:t>
              </a:r>
            </a:p>
          </p:txBody>
        </p: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flipV="1">
              <a:off x="1837" y="1616"/>
              <a:ext cx="7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flipV="1">
              <a:off x="1837" y="1706"/>
              <a:ext cx="7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flipV="1">
              <a:off x="2562" y="1162"/>
              <a:ext cx="726" cy="45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 flipV="1">
              <a:off x="2562" y="1480"/>
              <a:ext cx="363" cy="23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 flipV="1">
              <a:off x="1474" y="1616"/>
              <a:ext cx="363" cy="23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 flipV="1">
              <a:off x="1111" y="1706"/>
              <a:ext cx="726" cy="45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1837" y="935"/>
              <a:ext cx="0" cy="90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2562" y="935"/>
              <a:ext cx="0" cy="90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1610" y="935"/>
              <a:ext cx="0" cy="10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28"/>
            <p:cNvCxnSpPr>
              <a:cxnSpLocks noChangeShapeType="1"/>
            </p:cNvCxnSpPr>
            <p:nvPr/>
          </p:nvCxnSpPr>
          <p:spPr bwMode="auto">
            <a:xfrm>
              <a:off x="2789" y="935"/>
              <a:ext cx="0" cy="10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9" name="TextBox 31"/>
            <p:cNvSpPr txBox="1">
              <a:spLocks noChangeArrowheads="1"/>
            </p:cNvSpPr>
            <p:nvPr/>
          </p:nvSpPr>
          <p:spPr bwMode="auto">
            <a:xfrm>
              <a:off x="2063" y="709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/>
                <a:t>k-1</a:t>
              </a:r>
            </a:p>
          </p:txBody>
        </p:sp>
        <p:sp>
          <p:nvSpPr>
            <p:cNvPr id="12310" name="TextBox 32"/>
            <p:cNvSpPr txBox="1">
              <a:spLocks noChangeArrowheads="1"/>
            </p:cNvSpPr>
            <p:nvPr/>
          </p:nvSpPr>
          <p:spPr bwMode="auto">
            <a:xfrm>
              <a:off x="1429" y="703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/>
                <a:t>(k-1)/2</a:t>
              </a:r>
            </a:p>
          </p:txBody>
        </p:sp>
        <p:sp>
          <p:nvSpPr>
            <p:cNvPr id="12311" name="TextBox 33"/>
            <p:cNvSpPr txBox="1">
              <a:spLocks noChangeArrowheads="1"/>
            </p:cNvSpPr>
            <p:nvPr/>
          </p:nvSpPr>
          <p:spPr bwMode="auto">
            <a:xfrm>
              <a:off x="2434" y="703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/>
                <a:t>(k-1)/2</a:t>
              </a:r>
            </a:p>
          </p:txBody>
        </p:sp>
      </p:grp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135188" y="333375"/>
            <a:ext cx="50419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Group contigs to component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- one component have many contigs that share k-1 mer overlap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92313" y="476251"/>
            <a:ext cx="7416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Creat a De Bruijn graph from one component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 one node is k-1 mer , here k=6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4" y="1340769"/>
            <a:ext cx="9082087" cy="3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Merging consecutive nodes </a:t>
            </a:r>
            <a:r>
              <a:rPr lang="en-US" dirty="0"/>
              <a:t>in linear paths in the de </a:t>
            </a:r>
            <a:r>
              <a:rPr lang="en-US" dirty="0" err="1"/>
              <a:t>Bruijn</a:t>
            </a:r>
            <a:r>
              <a:rPr lang="en-US" dirty="0"/>
              <a:t> graph to form nodes </a:t>
            </a:r>
            <a:r>
              <a:rPr lang="en-US" dirty="0" smtClean="0"/>
              <a:t>that represent </a:t>
            </a:r>
            <a:r>
              <a:rPr lang="en-US" dirty="0"/>
              <a:t>longer sequences </a:t>
            </a:r>
            <a:r>
              <a:rPr lang="en-US" dirty="0" smtClean="0"/>
              <a:t>and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pruning edges that represent minor deviations</a:t>
            </a:r>
          </a:p>
          <a:p>
            <a:pPr>
              <a:buAutoNum type="arabicPeriod"/>
            </a:pPr>
            <a:r>
              <a:rPr lang="en-US" dirty="0" smtClean="0"/>
              <a:t> Search all plausible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369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幼圆</vt:lpstr>
      <vt:lpstr>Arial</vt:lpstr>
      <vt:lpstr>Century Gothic</vt:lpstr>
      <vt:lpstr>Wingdings 3</vt:lpstr>
      <vt:lpstr>Wisp</vt:lpstr>
      <vt:lpstr>Trinity Analysis </vt:lpstr>
      <vt:lpstr>PowerPoint Presentation</vt:lpstr>
      <vt:lpstr>Inchworm</vt:lpstr>
      <vt:lpstr>PowerPoint Presentation</vt:lpstr>
      <vt:lpstr>PowerPoint Presentation</vt:lpstr>
      <vt:lpstr>Chrysalis </vt:lpstr>
      <vt:lpstr>PowerPoint Presentation</vt:lpstr>
      <vt:lpstr>PowerPoint Presentation</vt:lpstr>
      <vt:lpstr>Butterfly</vt:lpstr>
      <vt:lpstr>PowerPoint Presentation</vt:lpstr>
      <vt:lpstr>Performance tune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Analysis </dc:title>
  <dc:creator>Sun Zhao (MSR Student-Person Consulting)</dc:creator>
  <cp:lastModifiedBy>Sun Zhao (MSR Student-Person Consulting)</cp:lastModifiedBy>
  <cp:revision>12</cp:revision>
  <dcterms:created xsi:type="dcterms:W3CDTF">2012-11-05T09:13:41Z</dcterms:created>
  <dcterms:modified xsi:type="dcterms:W3CDTF">2012-11-05T11:31:15Z</dcterms:modified>
</cp:coreProperties>
</file>