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2"/>
  </p:notesMasterIdLst>
  <p:handoutMasterIdLst>
    <p:handoutMasterId r:id="rId123"/>
  </p:handoutMasterIdLst>
  <p:sldIdLst>
    <p:sldId id="257" r:id="rId2"/>
    <p:sldId id="288" r:id="rId3"/>
    <p:sldId id="508" r:id="rId4"/>
    <p:sldId id="341" r:id="rId5"/>
    <p:sldId id="426" r:id="rId6"/>
    <p:sldId id="345" r:id="rId7"/>
    <p:sldId id="427" r:id="rId8"/>
    <p:sldId id="507" r:id="rId9"/>
    <p:sldId id="513" r:id="rId10"/>
    <p:sldId id="509" r:id="rId11"/>
    <p:sldId id="514" r:id="rId12"/>
    <p:sldId id="510" r:id="rId13"/>
    <p:sldId id="511" r:id="rId14"/>
    <p:sldId id="428" r:id="rId15"/>
    <p:sldId id="429" r:id="rId16"/>
    <p:sldId id="430" r:id="rId17"/>
    <p:sldId id="434" r:id="rId18"/>
    <p:sldId id="433" r:id="rId19"/>
    <p:sldId id="346" r:id="rId20"/>
    <p:sldId id="350" r:id="rId21"/>
    <p:sldId id="354" r:id="rId22"/>
    <p:sldId id="355" r:id="rId23"/>
    <p:sldId id="431" r:id="rId24"/>
    <p:sldId id="418" r:id="rId25"/>
    <p:sldId id="352" r:id="rId26"/>
    <p:sldId id="351" r:id="rId27"/>
    <p:sldId id="360" r:id="rId28"/>
    <p:sldId id="436" r:id="rId29"/>
    <p:sldId id="367" r:id="rId30"/>
    <p:sldId id="419" r:id="rId31"/>
    <p:sldId id="371" r:id="rId32"/>
    <p:sldId id="437" r:id="rId33"/>
    <p:sldId id="372" r:id="rId34"/>
    <p:sldId id="374" r:id="rId35"/>
    <p:sldId id="375" r:id="rId36"/>
    <p:sldId id="438" r:id="rId37"/>
    <p:sldId id="376" r:id="rId38"/>
    <p:sldId id="362" r:id="rId39"/>
    <p:sldId id="368" r:id="rId40"/>
    <p:sldId id="369" r:id="rId41"/>
    <p:sldId id="523" r:id="rId42"/>
    <p:sldId id="379" r:id="rId43"/>
    <p:sldId id="499" r:id="rId44"/>
    <p:sldId id="380" r:id="rId45"/>
    <p:sldId id="381" r:id="rId46"/>
    <p:sldId id="384" r:id="rId47"/>
    <p:sldId id="382" r:id="rId48"/>
    <p:sldId id="414" r:id="rId49"/>
    <p:sldId id="383" r:id="rId50"/>
    <p:sldId id="415" r:id="rId51"/>
    <p:sldId id="364" r:id="rId52"/>
    <p:sldId id="435" r:id="rId53"/>
    <p:sldId id="411" r:id="rId54"/>
    <p:sldId id="412" r:id="rId55"/>
    <p:sldId id="413" r:id="rId56"/>
    <p:sldId id="377" r:id="rId57"/>
    <p:sldId id="385" r:id="rId58"/>
    <p:sldId id="439" r:id="rId59"/>
    <p:sldId id="386" r:id="rId60"/>
    <p:sldId id="521" r:id="rId61"/>
    <p:sldId id="366" r:id="rId62"/>
    <p:sldId id="388" r:id="rId63"/>
    <p:sldId id="387" r:id="rId64"/>
    <p:sldId id="515" r:id="rId65"/>
    <p:sldId id="467" r:id="rId66"/>
    <p:sldId id="468" r:id="rId67"/>
    <p:sldId id="469" r:id="rId68"/>
    <p:sldId id="470" r:id="rId69"/>
    <p:sldId id="522" r:id="rId70"/>
    <p:sldId id="471" r:id="rId71"/>
    <p:sldId id="476" r:id="rId72"/>
    <p:sldId id="472" r:id="rId73"/>
    <p:sldId id="473" r:id="rId74"/>
    <p:sldId id="505" r:id="rId75"/>
    <p:sldId id="475" r:id="rId76"/>
    <p:sldId id="477" r:id="rId77"/>
    <p:sldId id="478" r:id="rId78"/>
    <p:sldId id="486" r:id="rId79"/>
    <p:sldId id="479" r:id="rId80"/>
    <p:sldId id="480" r:id="rId81"/>
    <p:sldId id="488" r:id="rId82"/>
    <p:sldId id="494" r:id="rId83"/>
    <p:sldId id="516" r:id="rId84"/>
    <p:sldId id="487" r:id="rId85"/>
    <p:sldId id="481" r:id="rId86"/>
    <p:sldId id="517" r:id="rId87"/>
    <p:sldId id="483" r:id="rId88"/>
    <p:sldId id="504" r:id="rId89"/>
    <p:sldId id="489" r:id="rId90"/>
    <p:sldId id="490" r:id="rId91"/>
    <p:sldId id="491" r:id="rId92"/>
    <p:sldId id="518" r:id="rId93"/>
    <p:sldId id="519" r:id="rId94"/>
    <p:sldId id="496" r:id="rId95"/>
    <p:sldId id="497" r:id="rId96"/>
    <p:sldId id="498" r:id="rId97"/>
    <p:sldId id="520" r:id="rId98"/>
    <p:sldId id="501" r:id="rId99"/>
    <p:sldId id="503" r:id="rId100"/>
    <p:sldId id="502" r:id="rId101"/>
    <p:sldId id="500" r:id="rId102"/>
    <p:sldId id="440" r:id="rId103"/>
    <p:sldId id="441" r:id="rId104"/>
    <p:sldId id="442" r:id="rId105"/>
    <p:sldId id="443" r:id="rId106"/>
    <p:sldId id="444" r:id="rId107"/>
    <p:sldId id="445" r:id="rId108"/>
    <p:sldId id="446" r:id="rId109"/>
    <p:sldId id="447" r:id="rId110"/>
    <p:sldId id="389" r:id="rId111"/>
    <p:sldId id="390" r:id="rId112"/>
    <p:sldId id="394" r:id="rId113"/>
    <p:sldId id="391" r:id="rId114"/>
    <p:sldId id="506" r:id="rId115"/>
    <p:sldId id="397" r:id="rId116"/>
    <p:sldId id="399" r:id="rId117"/>
    <p:sldId id="416" r:id="rId118"/>
    <p:sldId id="398" r:id="rId119"/>
    <p:sldId id="396" r:id="rId120"/>
    <p:sldId id="524" r:id="rId121"/>
  </p:sldIdLst>
  <p:sldSz cx="9144000" cy="6858000" type="screen4x3"/>
  <p:notesSz cx="9942513" cy="6761163"/>
  <p:defaultTextStyle>
    <a:defPPr>
      <a:defRPr lang="en-US"/>
    </a:defPPr>
    <a:lvl1pPr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96317" autoAdjust="0"/>
  </p:normalViewPr>
  <p:slideViewPr>
    <p:cSldViewPr>
      <p:cViewPr>
        <p:scale>
          <a:sx n="100" d="100"/>
          <a:sy n="100" d="100"/>
        </p:scale>
        <p:origin x="-468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15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3576"/>
    </p:cViewPr>
  </p:sorterViewPr>
  <p:notesViewPr>
    <p:cSldViewPr>
      <p:cViewPr varScale="1">
        <p:scale>
          <a:sx n="67" d="100"/>
          <a:sy n="67" d="100"/>
        </p:scale>
        <p:origin x="-3324" y="-120"/>
      </p:cViewPr>
      <p:guideLst>
        <p:guide orient="horz" pos="2130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3F005-5429-414A-888E-054E809C46EB}" type="datetimeFigureOut">
              <a:rPr lang="zh-CN" altLang="en-US" smtClean="0"/>
              <a:pPr/>
              <a:t>2021-03-16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7FABE-1A3E-4D95-B13B-73FBDD7E31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847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422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SzTx/>
              <a:defRPr sz="1200" b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1790" y="0"/>
            <a:ext cx="4308422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SzTx/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9775" y="506413"/>
            <a:ext cx="3382963" cy="2536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21932"/>
            <a:ext cx="4308422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SzTx/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1790" y="6421932"/>
            <a:ext cx="4308422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SzTx/>
              <a:defRPr sz="1200" b="0">
                <a:latin typeface="Arial" charset="0"/>
              </a:defRPr>
            </a:lvl1pPr>
          </a:lstStyle>
          <a:p>
            <a:fld id="{D4275BFD-015D-43C2-AA05-A5967B13CE7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710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643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children()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对比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中的不兼容性：不同浏览器对空格的处理不同，有的忽略，有的认为成文本节点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017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$()</a:t>
            </a:r>
            <a:r>
              <a:rPr lang="zh-CN" altLang="zh-CN" dirty="0" smtClean="0"/>
              <a:t> </a:t>
            </a:r>
            <a:r>
              <a:rPr lang="en-US" altLang="zh-CN" dirty="0" smtClean="0"/>
              <a:t>   </a:t>
            </a:r>
            <a:r>
              <a:rPr lang="zh-CN" altLang="zh-CN" dirty="0" smtClean="0"/>
              <a:t>jQ的源码中相当于有一个function $(){}这个函数</a:t>
            </a:r>
            <a:endParaRPr lang="en-US" altLang="zh-CN" sz="12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html()</a:t>
            </a:r>
            <a:r>
              <a:rPr lang="zh-CN" altLang="zh-CN" dirty="0" smtClean="0"/>
              <a:t> </a:t>
            </a:r>
            <a:r>
              <a:rPr lang="en-US" altLang="zh-CN" dirty="0" smtClean="0"/>
              <a:t>  </a:t>
            </a:r>
            <a:r>
              <a:rPr lang="zh-CN" altLang="zh-CN" dirty="0" smtClean="0"/>
              <a:t>jQ的源码中相当于有一个function html(){}这个函数</a:t>
            </a:r>
            <a:endParaRPr lang="en-US" altLang="zh-CN" sz="12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click() </a:t>
            </a:r>
            <a:r>
              <a:rPr lang="zh-CN" altLang="zh-CN" dirty="0" smtClean="0"/>
              <a:t>jQ的源码中相当于有一个function click(){}这个函数</a:t>
            </a:r>
            <a:endParaRPr lang="en-US" altLang="zh-CN" sz="12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912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dirty="0" smtClean="0"/>
              <a:t>$('#div1').click(function(){		</a:t>
            </a:r>
          </a:p>
          <a:p>
            <a:pPr marL="0" indent="0">
              <a:buNone/>
            </a:pPr>
            <a:r>
              <a:rPr lang="en-US" altLang="zh-CN" sz="1200" dirty="0" smtClean="0"/>
              <a:t>	alert( $(this).html() );</a:t>
            </a:r>
          </a:p>
          <a:p>
            <a:pPr marL="0" indent="0">
              <a:buNone/>
            </a:pPr>
            <a:r>
              <a:rPr lang="en-US" altLang="zh-CN" sz="1200" dirty="0" smtClean="0"/>
              <a:t>});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304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$('#div1').html('hello');  //</a:t>
            </a:r>
            <a:r>
              <a:rPr lang="zh-CN" altLang="en-US" dirty="0" smtClean="0"/>
              <a:t>赋值</a:t>
            </a:r>
          </a:p>
          <a:p>
            <a:r>
              <a:rPr lang="en-US" altLang="zh-CN" dirty="0" smtClean="0"/>
              <a:t>alert( $('#div1').html() ); //</a:t>
            </a:r>
            <a:r>
              <a:rPr lang="zh-CN" altLang="en-US" dirty="0" smtClean="0"/>
              <a:t>取值</a:t>
            </a:r>
          </a:p>
          <a:p>
            <a:r>
              <a:rPr lang="zh-CN" altLang="en-US" dirty="0" smtClean="0"/>
              <a:t>	</a:t>
            </a:r>
          </a:p>
          <a:p>
            <a:r>
              <a:rPr lang="en-US" altLang="zh-CN" dirty="0" smtClean="0"/>
              <a:t>$('#div1').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('width','200px')</a:t>
            </a:r>
          </a:p>
          <a:p>
            <a:r>
              <a:rPr lang="en-US" altLang="zh-CN" dirty="0" smtClean="0"/>
              <a:t>alert($('#div1').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('width'))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alert( $('li').html() );  //</a:t>
            </a:r>
            <a:r>
              <a:rPr lang="zh-CN" altLang="en-US" dirty="0" smtClean="0"/>
              <a:t>当一组元素的时候，取值是一组中的第一个</a:t>
            </a:r>
          </a:p>
          <a:p>
            <a:r>
              <a:rPr lang="en-US" altLang="zh-CN" dirty="0" smtClean="0"/>
              <a:t>$('li').html('hello');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315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&lt;div id="div1"&gt;div&lt;/div&gt;</a:t>
            </a:r>
          </a:p>
          <a:p>
            <a:r>
              <a:rPr lang="zh-CN" altLang="en-US" dirty="0" smtClean="0"/>
              <a:t>这是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最令人称道、最方便的特点。它的原理在于每一步的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操作，返回的都是一个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对象，所以不同操作可以连在一起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5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绝大多数情况下，都可以使用</a:t>
            </a:r>
            <a:r>
              <a:rPr lang="en-US" altLang="zh-CN" dirty="0" smtClean="0"/>
              <a:t>$</a:t>
            </a:r>
            <a:r>
              <a:rPr lang="zh-CN" altLang="en-US" dirty="0" smtClean="0"/>
              <a:t>替代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“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就像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  </a:t>
            </a:r>
            <a:r>
              <a:rPr lang="en-US" altLang="zh-CN" dirty="0" smtClean="0"/>
              <a:t>#         </a:t>
            </a:r>
            <a:r>
              <a:rPr lang="zh-CN" altLang="en-US" dirty="0" smtClean="0"/>
              <a:t>代替</a:t>
            </a:r>
            <a:r>
              <a:rPr lang="en-US" altLang="zh-CN" dirty="0" smtClean="0"/>
              <a:t>  ID </a:t>
            </a:r>
          </a:p>
          <a:p>
            <a:pPr lvl="2"/>
            <a:r>
              <a:rPr lang="zh-CN" altLang="en-US" dirty="0" smtClean="0"/>
              <a:t>用  </a:t>
            </a:r>
            <a:r>
              <a:rPr lang="en-US" altLang="zh-CN" dirty="0" smtClean="0"/>
              <a:t>.         </a:t>
            </a:r>
            <a:r>
              <a:rPr lang="zh-CN" altLang="en-US" dirty="0" smtClean="0"/>
              <a:t>代替</a:t>
            </a:r>
            <a:r>
              <a:rPr lang="en-US" altLang="zh-CN" dirty="0" smtClean="0"/>
              <a:t>  class</a:t>
            </a:r>
          </a:p>
          <a:p>
            <a:pPr lvl="2"/>
            <a:r>
              <a:rPr lang="zh-CN" altLang="en-US" dirty="0" smtClean="0"/>
              <a:t>用 标签名     代替  </a:t>
            </a:r>
            <a:r>
              <a:rPr lang="en-US" altLang="zh-CN" dirty="0" err="1" smtClean="0"/>
              <a:t>tagName</a:t>
            </a:r>
            <a:endParaRPr lang="en-US" altLang="zh-CN" dirty="0" smtClean="0"/>
          </a:p>
          <a:p>
            <a:pPr marL="1085850" lvl="2" indent="-171450">
              <a:buFont typeface="Arial" charset="0"/>
              <a:buChar char="•"/>
            </a:pPr>
            <a:endParaRPr lang="en-US" altLang="zh-CN" dirty="0" smtClean="0"/>
          </a:p>
          <a:p>
            <a:r>
              <a:rPr lang="zh-CN" altLang="en-US" dirty="0" smtClean="0"/>
              <a:t>应用</a:t>
            </a:r>
            <a:r>
              <a:rPr lang="en-US" altLang="zh-CN" dirty="0" smtClean="0"/>
              <a:t>JQ</a:t>
            </a:r>
            <a:r>
              <a:rPr lang="zh-CN" altLang="en-US" dirty="0" smtClean="0"/>
              <a:t>，操作从</a:t>
            </a:r>
            <a:r>
              <a:rPr lang="en-US" altLang="zh-CN" dirty="0" smtClean="0"/>
              <a:t>$</a:t>
            </a:r>
            <a:r>
              <a:rPr lang="zh-CN" altLang="en-US" dirty="0" smtClean="0"/>
              <a:t>开始，而不能直接写</a:t>
            </a:r>
            <a:r>
              <a:rPr lang="en-US" altLang="zh-CN" dirty="0" smtClean="0"/>
              <a:t>document……</a:t>
            </a:r>
          </a:p>
          <a:p>
            <a:r>
              <a:rPr lang="en-US" altLang="zh-CN" dirty="0" smtClean="0"/>
              <a:t>$(document)</a:t>
            </a:r>
          </a:p>
          <a:p>
            <a:r>
              <a:rPr lang="en-US" altLang="zh-CN" dirty="0" smtClean="0"/>
              <a:t>$(</a:t>
            </a:r>
            <a:r>
              <a:rPr lang="en-US" altLang="zh-CN" dirty="0" err="1" smtClean="0"/>
              <a:t>document.body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$(this)</a:t>
            </a:r>
            <a:endParaRPr lang="zh-CN" altLang="en-US" dirty="0" smtClean="0"/>
          </a:p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5089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$()</a:t>
            </a:r>
            <a:r>
              <a:rPr lang="zh-CN" altLang="en-US" dirty="0" smtClean="0"/>
              <a:t>可以是</a:t>
            </a:r>
            <a:r>
              <a:rPr lang="en-US" altLang="zh-CN" dirty="0" smtClean="0"/>
              <a:t>$(function)</a:t>
            </a:r>
            <a:r>
              <a:rPr lang="zh-CN" altLang="en-US" dirty="0" smtClean="0"/>
              <a:t>，即一个函数，它是</a:t>
            </a:r>
            <a:r>
              <a:rPr lang="en-US" altLang="zh-CN" dirty="0" smtClean="0"/>
              <a:t>$(document).ready()</a:t>
            </a:r>
            <a:r>
              <a:rPr lang="zh-CN" altLang="en-US" dirty="0" smtClean="0"/>
              <a:t>的一个速记方式。</a:t>
            </a:r>
            <a:endParaRPr lang="en-US" altLang="zh-CN" dirty="0" smtClean="0"/>
          </a:p>
          <a:p>
            <a:r>
              <a:rPr lang="zh-CN" altLang="en-US" dirty="0" smtClean="0"/>
              <a:t>如常见的形式是这样的： </a:t>
            </a:r>
            <a:br>
              <a:rPr lang="zh-CN" altLang="en-US" dirty="0" smtClean="0"/>
            </a:br>
            <a:r>
              <a:rPr lang="en-US" altLang="zh-CN" dirty="0" smtClean="0"/>
              <a:t>$(document).ready(function(){ </a:t>
            </a:r>
            <a:br>
              <a:rPr lang="en-US" altLang="zh-CN" dirty="0" smtClean="0"/>
            </a:br>
            <a:r>
              <a:rPr lang="en-US" altLang="zh-CN" dirty="0" smtClean="0"/>
              <a:t>alert("Hello world!"); </a:t>
            </a:r>
            <a:br>
              <a:rPr lang="en-US" altLang="zh-CN" dirty="0" smtClean="0"/>
            </a:br>
            <a:r>
              <a:rPr lang="en-US" altLang="zh-CN" dirty="0" smtClean="0"/>
              <a:t>}); </a:t>
            </a:r>
            <a:br>
              <a:rPr lang="en-US" altLang="zh-CN" dirty="0" smtClean="0"/>
            </a:br>
            <a:r>
              <a:rPr lang="zh-CN" altLang="en-US" dirty="0" smtClean="0"/>
              <a:t>可变形作： </a:t>
            </a:r>
            <a:br>
              <a:rPr lang="zh-CN" altLang="en-US" dirty="0" smtClean="0"/>
            </a:br>
            <a:r>
              <a:rPr lang="en-US" altLang="zh-CN" dirty="0" smtClean="0"/>
              <a:t>$(function(){ </a:t>
            </a:r>
            <a:br>
              <a:rPr lang="en-US" altLang="zh-CN" dirty="0" smtClean="0"/>
            </a:br>
            <a:r>
              <a:rPr lang="en-US" altLang="zh-CN" dirty="0" smtClean="0"/>
              <a:t>alert("Hello world!"); </a:t>
            </a:r>
            <a:br>
              <a:rPr lang="en-US" altLang="zh-CN" dirty="0" smtClean="0"/>
            </a:br>
            <a:r>
              <a:rPr lang="en-US" altLang="zh-CN" dirty="0" smtClean="0"/>
              <a:t>});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1263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添加元素的位置是</a:t>
            </a:r>
            <a:r>
              <a:rPr lang="en-US" altLang="zh-CN" dirty="0" err="1" smtClean="0"/>
              <a:t>document.body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不能只写</a:t>
            </a:r>
            <a:r>
              <a:rPr lang="en-US" altLang="zh-CN" dirty="0" smtClean="0"/>
              <a:t>document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或者写为：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oNewP</a:t>
            </a:r>
            <a:r>
              <a:rPr lang="en-US" altLang="zh-CN" dirty="0" smtClean="0"/>
              <a:t>="&lt;p&gt;</a:t>
            </a:r>
            <a:r>
              <a:rPr lang="zh-CN" altLang="en-US" dirty="0" smtClean="0"/>
              <a:t>这是一个感人肺腑的故事</a:t>
            </a:r>
            <a:r>
              <a:rPr lang="en-US" altLang="zh-CN" dirty="0" smtClean="0"/>
              <a:t>&lt;/p&gt;";</a:t>
            </a:r>
          </a:p>
          <a:p>
            <a:r>
              <a:rPr lang="en-US" altLang="zh-CN" dirty="0" smtClean="0"/>
              <a:t>$(</a:t>
            </a:r>
            <a:r>
              <a:rPr lang="en-US" altLang="zh-CN" dirty="0" err="1" smtClean="0"/>
              <a:t>document.body</a:t>
            </a:r>
            <a:r>
              <a:rPr lang="en-US" altLang="zh-CN" dirty="0" smtClean="0"/>
              <a:t>).append(</a:t>
            </a:r>
            <a:r>
              <a:rPr lang="en-US" altLang="zh-CN" dirty="0" err="1" smtClean="0"/>
              <a:t>oNewP</a:t>
            </a:r>
            <a:r>
              <a:rPr lang="en-US" altLang="zh-CN" dirty="0" smtClean="0"/>
              <a:t>);</a:t>
            </a:r>
          </a:p>
          <a:p>
            <a:endParaRPr lang="en-US" altLang="zh-CN" smtClean="0"/>
          </a:p>
          <a:p>
            <a:r>
              <a:rPr lang="zh-CN" altLang="en-US" dirty="0" smtClean="0"/>
              <a:t>即：不使用</a:t>
            </a:r>
            <a:r>
              <a:rPr lang="en-US" altLang="zh-CN" dirty="0" smtClean="0"/>
              <a:t>$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893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>
                <a:hlinkClick r:id="rId3"/>
              </a:rPr>
              <a:t>jQuery</a:t>
            </a:r>
            <a:r>
              <a:rPr lang="zh-CN" altLang="en-US" dirty="0" smtClean="0"/>
              <a:t>是目前使用最广泛的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函数库。</a:t>
            </a:r>
            <a:endParaRPr lang="en-US" altLang="zh-CN" dirty="0" smtClean="0"/>
          </a:p>
          <a:p>
            <a:r>
              <a:rPr lang="zh-CN" altLang="en-US" dirty="0" smtClean="0"/>
              <a:t>据统计，全世界排名前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万的网站，有</a:t>
            </a:r>
            <a:r>
              <a:rPr lang="en-US" altLang="zh-CN" dirty="0" smtClean="0"/>
              <a:t>46%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，远远超过其他库。微软公司甚至把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作为他们的官方库。</a:t>
            </a:r>
          </a:p>
          <a:p>
            <a:r>
              <a:rPr lang="zh-CN" altLang="en-US" dirty="0" smtClean="0"/>
              <a:t>对于网页开发者来说，学会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是必要的。因为它让你了解业界最通用的技术，为将来学习更高级的库打下基础，并且确实可以很轻松地做出许多复杂的效果。</a:t>
            </a:r>
          </a:p>
          <a:p>
            <a:r>
              <a:rPr lang="zh-CN" altLang="en-US" dirty="0" smtClean="0"/>
              <a:t>虽然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上手简单，比其他库容易学会，但是要全面掌握，却不轻松。因为它涉及到网页开发的方方面面，提供的各种方法和内部变化有上千种之多。初学者常常感到，入门很方便，提高很困难。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905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$(function(){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$('#div1').click(function(){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//alert( $(this).html() );  //</a:t>
            </a:r>
            <a:r>
              <a:rPr lang="en-US" altLang="zh-CN" dirty="0" err="1" smtClean="0"/>
              <a:t>jq</a:t>
            </a:r>
            <a:r>
              <a:rPr lang="zh-CN" altLang="en-US" dirty="0" smtClean="0"/>
              <a:t>的写法</a:t>
            </a:r>
          </a:p>
          <a:p>
            <a:r>
              <a:rPr lang="zh-CN" altLang="en-US" dirty="0" smtClean="0"/>
              <a:t>		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//alert( </a:t>
            </a:r>
            <a:r>
              <a:rPr lang="en-US" altLang="zh-CN" dirty="0" err="1" smtClean="0"/>
              <a:t>this.innerHTML</a:t>
            </a:r>
            <a:r>
              <a:rPr lang="en-US" altLang="zh-CN" dirty="0" smtClean="0"/>
              <a:t> );  //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的写法</a:t>
            </a:r>
          </a:p>
          <a:p>
            <a:r>
              <a:rPr lang="zh-CN" altLang="en-US" dirty="0" smtClean="0"/>
              <a:t>		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alert( $(this).</a:t>
            </a:r>
            <a:r>
              <a:rPr lang="en-US" altLang="zh-CN" dirty="0" err="1" smtClean="0"/>
              <a:t>innerHTML</a:t>
            </a:r>
            <a:r>
              <a:rPr lang="en-US" altLang="zh-CN" dirty="0" smtClean="0"/>
              <a:t> );  //</a:t>
            </a:r>
            <a:r>
              <a:rPr lang="zh-CN" altLang="en-US" dirty="0" smtClean="0"/>
              <a:t>错误的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alert( this.html() );  //</a:t>
            </a:r>
            <a:r>
              <a:rPr lang="zh-CN" altLang="en-US" dirty="0" smtClean="0"/>
              <a:t>错误的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});	</a:t>
            </a:r>
          </a:p>
          <a:p>
            <a:r>
              <a:rPr lang="en-US" altLang="zh-CN" dirty="0" smtClean="0"/>
              <a:t>});</a:t>
            </a:r>
          </a:p>
          <a:p>
            <a:r>
              <a:rPr lang="en-US" altLang="zh-CN" dirty="0" smtClean="0"/>
              <a:t>&lt;/script&gt;</a:t>
            </a:r>
          </a:p>
          <a:p>
            <a:r>
              <a:rPr lang="en-US" altLang="zh-CN" dirty="0" smtClean="0"/>
              <a:t>&lt;/head&gt;</a:t>
            </a:r>
          </a:p>
          <a:p>
            <a:r>
              <a:rPr lang="en-US" altLang="zh-CN" dirty="0" smtClean="0"/>
              <a:t>&lt;body&gt;</a:t>
            </a:r>
          </a:p>
          <a:p>
            <a:r>
              <a:rPr lang="en-US" altLang="zh-CN" dirty="0" smtClean="0"/>
              <a:t>&lt;div id="div1"&gt;div&lt;/div&gt;</a:t>
            </a:r>
          </a:p>
          <a:p>
            <a:r>
              <a:rPr lang="en-US" altLang="zh-CN" sz="1200" dirty="0" smtClean="0"/>
              <a:t>&lt;/body&gt;</a:t>
            </a:r>
          </a:p>
          <a:p>
            <a:endParaRPr lang="en-US" altLang="zh-CN" sz="1200" dirty="0" smtClean="0"/>
          </a:p>
          <a:p>
            <a:pPr lvl="1"/>
            <a:endParaRPr lang="en-US" altLang="zh-CN" sz="2400" dirty="0" smtClean="0">
              <a:solidFill>
                <a:srgbClr val="C00000"/>
              </a:solidFill>
            </a:endParaRPr>
          </a:p>
          <a:p>
            <a:pPr lvl="1"/>
            <a:endParaRPr lang="en-US" altLang="zh-CN" sz="2000" dirty="0" smtClean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45505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  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501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478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 </a:t>
            </a:r>
            <a:r>
              <a:rPr lang="zh-CN" altLang="en-US" sz="2800" dirty="0" smtClean="0"/>
              <a:t>逗号：</a:t>
            </a:r>
            <a:r>
              <a:rPr lang="zh-CN" altLang="zh-CN" sz="2800" dirty="0" smtClean="0"/>
              <a:t>联合选择</a:t>
            </a:r>
            <a:r>
              <a:rPr lang="zh-CN" altLang="en-US" sz="2800" dirty="0" smtClean="0"/>
              <a:t>器，相当于求并集</a:t>
            </a:r>
            <a:r>
              <a:rPr lang="en-US" altLang="zh-CN" sz="2800" dirty="0" smtClean="0"/>
              <a:t>   </a:t>
            </a:r>
            <a:r>
              <a:rPr lang="zh-CN" altLang="en-US" sz="2800" dirty="0" smtClean="0"/>
              <a:t>类似于</a:t>
            </a:r>
            <a:r>
              <a:rPr lang="en-US" altLang="zh-CN" sz="2800" dirty="0" smtClean="0"/>
              <a:t>CSS</a:t>
            </a:r>
            <a:r>
              <a:rPr lang="zh-CN" altLang="en-US" sz="2800" dirty="0" smtClean="0"/>
              <a:t>的集体选择器</a:t>
            </a:r>
            <a:endParaRPr lang="en-US" altLang="zh-CN" sz="2800" dirty="0" smtClean="0"/>
          </a:p>
          <a:p>
            <a:pPr lvl="1"/>
            <a:r>
              <a:rPr lang="en-US" altLang="zh-CN" dirty="0" smtClean="0"/>
              <a:t>$("××</a:t>
            </a:r>
            <a:r>
              <a:rPr lang="en-US" altLang="zh-CN" dirty="0" smtClean="0">
                <a:solidFill>
                  <a:srgbClr val="C00000"/>
                </a:solidFill>
              </a:rPr>
              <a:t>,</a:t>
            </a:r>
            <a:r>
              <a:rPr lang="en-US" altLang="zh-CN" dirty="0" smtClean="0"/>
              <a:t> ××</a:t>
            </a:r>
            <a:r>
              <a:rPr lang="en-US" altLang="zh-CN" dirty="0" smtClean="0">
                <a:solidFill>
                  <a:srgbClr val="C00000"/>
                </a:solidFill>
              </a:rPr>
              <a:t>,</a:t>
            </a:r>
            <a:r>
              <a:rPr lang="en-US" altLang="zh-CN" dirty="0" smtClean="0"/>
              <a:t> ××")</a:t>
            </a:r>
            <a:endParaRPr lang="zh-CN" altLang="zh-CN" dirty="0" smtClean="0"/>
          </a:p>
          <a:p>
            <a:endParaRPr lang="zh-CN" altLang="zh-CN" dirty="0" smtClean="0"/>
          </a:p>
          <a:p>
            <a:r>
              <a:rPr lang="en-US" altLang="zh-CN" dirty="0" smtClean="0"/>
              <a:t>&lt;script&gt;					&lt;style&gt;</a:t>
            </a:r>
          </a:p>
          <a:p>
            <a:r>
              <a:rPr lang="en-US" altLang="zh-CN" dirty="0" smtClean="0"/>
              <a:t>$(function(){				</a:t>
            </a:r>
            <a:r>
              <a:rPr lang="en-US" altLang="zh-CN" baseline="0" dirty="0" smtClean="0"/>
              <a:t>   #div1,.box,p{</a:t>
            </a:r>
            <a:r>
              <a:rPr lang="en-US" altLang="zh-CN" baseline="0" dirty="0" err="1" smtClean="0"/>
              <a:t>background:blue</a:t>
            </a:r>
            <a:r>
              <a:rPr lang="en-US" altLang="zh-CN" baseline="0" dirty="0" smtClean="0"/>
              <a:t>;}</a:t>
            </a:r>
            <a:endParaRPr lang="en-US" altLang="zh-CN" dirty="0" smtClean="0"/>
          </a:p>
          <a:p>
            <a:r>
              <a:rPr lang="en-US" altLang="zh-CN" dirty="0" smtClean="0"/>
              <a:t>	$("#div1,.box,p").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background","blue</a:t>
            </a:r>
            <a:r>
              <a:rPr lang="en-US" altLang="zh-CN" dirty="0" smtClean="0"/>
              <a:t>");     &lt;/style&gt;</a:t>
            </a:r>
          </a:p>
          <a:p>
            <a:r>
              <a:rPr lang="en-US" altLang="zh-CN" dirty="0" smtClean="0"/>
              <a:t>});</a:t>
            </a:r>
          </a:p>
          <a:p>
            <a:r>
              <a:rPr lang="en-US" altLang="zh-CN" dirty="0" smtClean="0"/>
              <a:t>&lt;/script&gt;</a:t>
            </a:r>
          </a:p>
          <a:p>
            <a:r>
              <a:rPr lang="en-US" altLang="zh-CN" dirty="0" smtClean="0"/>
              <a:t>&lt;/head&gt;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&lt;body&gt;</a:t>
            </a:r>
          </a:p>
          <a:p>
            <a:r>
              <a:rPr lang="en-US" altLang="zh-CN" dirty="0" smtClean="0"/>
              <a:t>    &lt;div id="div1"&gt;div1&lt;/div&gt;</a:t>
            </a:r>
          </a:p>
          <a:p>
            <a:r>
              <a:rPr lang="en-US" altLang="zh-CN" dirty="0" smtClean="0"/>
              <a:t>    &lt;div&gt;div2&lt;/div&gt;</a:t>
            </a:r>
          </a:p>
          <a:p>
            <a:r>
              <a:rPr lang="en-US" altLang="zh-CN" dirty="0" smtClean="0"/>
              <a:t>    &lt;span class="box"&gt;class=box&lt;/span&gt;</a:t>
            </a:r>
          </a:p>
          <a:p>
            <a:r>
              <a:rPr lang="en-US" altLang="zh-CN" dirty="0" smtClean="0"/>
              <a:t>    &lt;span&gt;class=box&lt;/span&gt;</a:t>
            </a:r>
          </a:p>
          <a:p>
            <a:r>
              <a:rPr lang="en-US" altLang="zh-CN" dirty="0" smtClean="0"/>
              <a:t>    &lt;p&gt;</a:t>
            </a:r>
            <a:r>
              <a:rPr lang="en-US" altLang="zh-CN" dirty="0" err="1" smtClean="0"/>
              <a:t>aaa</a:t>
            </a:r>
            <a:r>
              <a:rPr lang="en-US" altLang="zh-CN" dirty="0" smtClean="0"/>
              <a:t>&lt;/p&gt;</a:t>
            </a:r>
          </a:p>
          <a:p>
            <a:r>
              <a:rPr lang="en-US" altLang="zh-CN" dirty="0" smtClean="0"/>
              <a:t>    &lt;p&gt;</a:t>
            </a:r>
            <a:r>
              <a:rPr lang="en-US" altLang="zh-CN" dirty="0" err="1" smtClean="0"/>
              <a:t>bbb</a:t>
            </a:r>
            <a:r>
              <a:rPr lang="en-US" altLang="zh-CN" dirty="0" smtClean="0"/>
              <a:t>&lt;/p&gt;</a:t>
            </a:r>
          </a:p>
          <a:p>
            <a:r>
              <a:rPr lang="en-US" altLang="zh-CN" dirty="0" smtClean="0"/>
              <a:t>&lt;/body&gt;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542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 F :</a:t>
            </a:r>
            <a:r>
              <a:rPr lang="en-US" altLang="zh-CN" dirty="0" err="1" smtClean="0"/>
              <a:t>Oul.getElementsByTagName</a:t>
            </a:r>
            <a:r>
              <a:rPr lang="en-US" altLang="zh-CN" dirty="0" smtClean="0"/>
              <a:t>(“li”)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9821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jQuery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按属性选择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class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的方法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$("div").filter("[class=green]").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addClass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myClass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JavaScript</a:t>
            </a:r>
            <a:r>
              <a:rPr lang="zh-CN" altLang="en-US" dirty="0" smtClean="0"/>
              <a:t>按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选择的方法：</a:t>
            </a:r>
            <a:endParaRPr lang="en-US" altLang="zh-CN" dirty="0" smtClean="0"/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this.className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=='green'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263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96050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教材：第</a:t>
            </a:r>
            <a:r>
              <a:rPr lang="en-US" altLang="zh-CN" dirty="0" smtClean="0"/>
              <a:t>264</a:t>
            </a:r>
            <a:r>
              <a:rPr lang="zh-CN" altLang="en-US" dirty="0" smtClean="0"/>
              <a:t>页，例</a:t>
            </a:r>
            <a:r>
              <a:rPr lang="en-US" altLang="zh-CN" dirty="0" smtClean="0"/>
              <a:t>10.10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同时设置了</a:t>
            </a:r>
            <a:r>
              <a:rPr lang="en-US" altLang="zh-CN" dirty="0" err="1" smtClean="0"/>
              <a:t>href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属性的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标记：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$("a[title]").filter("a[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]")</a:t>
            </a:r>
            <a:endParaRPr lang="zh-CN" altLang="en-US" dirty="0" smtClean="0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673B9D7F-2CE1-4C2A-B283-4367752D2F33}" type="slidenum">
              <a:rPr lang="zh-CN" altLang="en-US" sz="1200" b="0" smtClean="0">
                <a:latin typeface="Arial" charset="0"/>
              </a:rPr>
              <a:pPr eaLnBrk="1" hangingPunct="1"/>
              <a:t>41</a:t>
            </a:fld>
            <a:endParaRPr lang="en-US" altLang="zh-CN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sequence</a:t>
            </a:r>
          </a:p>
          <a:p>
            <a:pPr eaLnBrk="1" hangingPunct="1"/>
            <a:r>
              <a:rPr lang="en-US" altLang="zh-CN" dirty="0" smtClean="0"/>
              <a:t>great</a:t>
            </a:r>
            <a:r>
              <a:rPr lang="en-US" altLang="zh-CN" baseline="0" dirty="0" smtClean="0"/>
              <a:t> than</a:t>
            </a:r>
          </a:p>
          <a:p>
            <a:pPr eaLnBrk="1" hangingPunct="1"/>
            <a:r>
              <a:rPr lang="en-US" altLang="zh-CN" baseline="0" smtClean="0"/>
              <a:t>less than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dirty="0" err="1" smtClean="0"/>
              <a:t>gt</a:t>
            </a:r>
            <a:r>
              <a:rPr lang="en-US" altLang="zh-CN" dirty="0" smtClean="0"/>
              <a:t>(0) </a:t>
            </a:r>
            <a:r>
              <a:rPr lang="zh-CN" altLang="en-US" dirty="0" smtClean="0"/>
              <a:t>多用于去掉表头行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456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>
                <a:effectLst/>
              </a:rPr>
              <a:t>JQ</a:t>
            </a:r>
            <a:r>
              <a:rPr lang="zh-CN" altLang="en-US" b="1" dirty="0" smtClean="0">
                <a:effectLst/>
              </a:rPr>
              <a:t>与</a:t>
            </a:r>
            <a:r>
              <a:rPr lang="en-US" altLang="zh-CN" b="1" dirty="0" smtClean="0">
                <a:effectLst/>
              </a:rPr>
              <a:t>JS</a:t>
            </a:r>
            <a:r>
              <a:rPr lang="zh-CN" altLang="en-US" b="1" dirty="0" smtClean="0">
                <a:effectLst/>
              </a:rPr>
              <a:t>关系</a:t>
            </a:r>
            <a:r>
              <a:rPr lang="zh-CN" altLang="en-US" dirty="0" smtClean="0">
                <a:effectLst/>
              </a:rPr>
              <a:t> </a:t>
            </a:r>
            <a:br>
              <a:rPr lang="zh-CN" altLang="en-US" dirty="0" smtClean="0">
                <a:effectLst/>
              </a:rPr>
            </a:br>
            <a:r>
              <a:rPr lang="zh-CN" altLang="en-US" dirty="0" smtClean="0">
                <a:effectLst/>
              </a:rPr>
              <a:t>可以共存，不能混用</a:t>
            </a:r>
          </a:p>
          <a:p>
            <a:r>
              <a:rPr lang="en-US" altLang="zh-CN" b="1" dirty="0" smtClean="0">
                <a:effectLst/>
              </a:rPr>
              <a:t>JQ</a:t>
            </a:r>
            <a:r>
              <a:rPr lang="zh-CN" altLang="en-US" b="1" dirty="0" smtClean="0">
                <a:effectLst/>
              </a:rPr>
              <a:t>库的引用</a:t>
            </a:r>
            <a:endParaRPr lang="zh-CN" altLang="en-US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jQuery</a:t>
            </a:r>
            <a:r>
              <a:rPr lang="en-US" altLang="zh-CN" dirty="0" smtClean="0">
                <a:effectLst/>
              </a:rPr>
              <a:t> 1.X</a:t>
            </a:r>
            <a:r>
              <a:rPr lang="zh-CN" altLang="en-US" dirty="0" smtClean="0">
                <a:effectLst/>
              </a:rPr>
              <a:t>版本支持</a:t>
            </a:r>
            <a:r>
              <a:rPr lang="en-US" altLang="zh-CN" dirty="0" smtClean="0">
                <a:effectLst/>
              </a:rPr>
              <a:t>IE6-8</a:t>
            </a:r>
          </a:p>
          <a:p>
            <a:r>
              <a:rPr lang="en-US" altLang="zh-CN" dirty="0" err="1" smtClean="0">
                <a:effectLst/>
              </a:rPr>
              <a:t>jQuery</a:t>
            </a:r>
            <a:r>
              <a:rPr lang="en-US" altLang="zh-CN" dirty="0" smtClean="0">
                <a:effectLst/>
              </a:rPr>
              <a:t> 2.X</a:t>
            </a:r>
            <a:r>
              <a:rPr lang="zh-CN" altLang="en-US" dirty="0" smtClean="0">
                <a:effectLst/>
              </a:rPr>
              <a:t>以上版本不支持</a:t>
            </a:r>
            <a:r>
              <a:rPr lang="en-US" altLang="zh-CN" dirty="0" smtClean="0">
                <a:effectLst/>
              </a:rPr>
              <a:t>IE6-8(</a:t>
            </a:r>
            <a:r>
              <a:rPr lang="zh-CN" altLang="en-US" dirty="0" smtClean="0">
                <a:effectLst/>
              </a:rPr>
              <a:t>移动端可以选择</a:t>
            </a:r>
            <a:r>
              <a:rPr lang="en-US" altLang="zh-CN" dirty="0" smtClean="0">
                <a:effectLst/>
              </a:rPr>
              <a:t>2.0</a:t>
            </a:r>
            <a:r>
              <a:rPr lang="zh-CN" altLang="en-US" dirty="0" smtClean="0">
                <a:effectLst/>
              </a:rPr>
              <a:t>版本以上</a:t>
            </a:r>
            <a:r>
              <a:rPr lang="en-US" altLang="zh-CN" dirty="0" smtClean="0">
                <a:effectLst/>
              </a:rPr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97389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教材：第</a:t>
            </a:r>
            <a:r>
              <a:rPr lang="en-US" altLang="zh-CN" dirty="0" smtClean="0"/>
              <a:t>267</a:t>
            </a:r>
            <a:r>
              <a:rPr lang="zh-CN" altLang="en-US" dirty="0" smtClean="0"/>
              <a:t>页，例</a:t>
            </a:r>
            <a:r>
              <a:rPr lang="en-US" altLang="zh-CN" dirty="0" smtClean="0"/>
              <a:t>10.11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22730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3566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slice()</a:t>
            </a:r>
            <a:r>
              <a:rPr lang="zh-CN" altLang="en-US" b="1" dirty="0" smtClean="0"/>
              <a:t>方法：</a:t>
            </a:r>
            <a:r>
              <a:rPr lang="zh-CN" altLang="en-US" dirty="0" smtClean="0"/>
              <a:t>从已有的元素集合中返回选定的元素。</a:t>
            </a:r>
          </a:p>
          <a:p>
            <a:r>
              <a:rPr lang="zh-CN" altLang="en-US" b="1" dirty="0" smtClean="0"/>
              <a:t> 语法：          </a:t>
            </a:r>
            <a:r>
              <a:rPr lang="en-US" altLang="zh-CN" dirty="0" err="1" smtClean="0"/>
              <a:t>arrayObj.slice</a:t>
            </a:r>
            <a:r>
              <a:rPr lang="en-US" altLang="zh-CN" dirty="0" smtClean="0"/>
              <a:t>(start, end)    </a:t>
            </a:r>
          </a:p>
          <a:p>
            <a:r>
              <a:rPr lang="zh-CN" altLang="en-US" b="1" dirty="0" smtClean="0"/>
              <a:t>                    </a:t>
            </a:r>
            <a:r>
              <a:rPr lang="en-US" altLang="zh-CN" b="1" dirty="0" smtClean="0"/>
              <a:t>start: </a:t>
            </a:r>
            <a:r>
              <a:rPr lang="zh-CN" altLang="en-US" dirty="0" smtClean="0"/>
              <a:t>必需，开始位置，从 </a:t>
            </a:r>
            <a:r>
              <a:rPr lang="en-US" altLang="zh-CN" dirty="0" smtClean="0"/>
              <a:t>0 </a:t>
            </a:r>
            <a:r>
              <a:rPr lang="zh-CN" altLang="en-US" dirty="0" smtClean="0"/>
              <a:t>开始计数的下标。若为负数，那么规定从元素集合尾部开始算起的位置。如</a:t>
            </a:r>
            <a:r>
              <a:rPr lang="en-US" altLang="zh-CN" dirty="0" smtClean="0"/>
              <a:t>-1</a:t>
            </a:r>
            <a:r>
              <a:rPr lang="zh-CN" altLang="en-US" dirty="0" smtClean="0"/>
              <a:t>为最后一个元素，</a:t>
            </a:r>
            <a:r>
              <a:rPr lang="en-US" altLang="zh-CN" dirty="0" smtClean="0"/>
              <a:t>-2</a:t>
            </a:r>
            <a:r>
              <a:rPr lang="zh-CN" altLang="en-US" dirty="0" smtClean="0"/>
              <a:t>指倒数第二个元素。</a:t>
            </a:r>
          </a:p>
          <a:p>
            <a:r>
              <a:rPr lang="zh-CN" altLang="en-US" dirty="0" smtClean="0"/>
              <a:t>                   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end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 可选，结束位置，从 </a:t>
            </a:r>
            <a:r>
              <a:rPr lang="en-US" altLang="zh-CN" dirty="0" smtClean="0"/>
              <a:t>0 </a:t>
            </a:r>
            <a:r>
              <a:rPr lang="zh-CN" altLang="en-US" dirty="0" smtClean="0"/>
              <a:t>开始计数的下标。该参数是元素集合片段结束处的数组下标。若未指定，则返回的数组是从</a:t>
            </a:r>
            <a:r>
              <a:rPr lang="en-US" altLang="zh-CN" dirty="0" err="1" smtClean="0"/>
              <a:t>strat</a:t>
            </a:r>
            <a:r>
              <a:rPr lang="zh-CN" altLang="en-US" dirty="0" smtClean="0"/>
              <a:t>到元素集合结束的所有元素。若为负数，则是从元素集合尾部开始算起。</a:t>
            </a:r>
          </a:p>
          <a:p>
            <a:r>
              <a:rPr lang="zh-CN" altLang="en-US" b="1" dirty="0" smtClean="0"/>
              <a:t> 返回值：      </a:t>
            </a:r>
            <a:r>
              <a:rPr lang="zh-CN" altLang="en-US" dirty="0" smtClean="0"/>
              <a:t>  返回一个新的元素集合，包含下标从 </a:t>
            </a:r>
            <a:r>
              <a:rPr lang="en-US" altLang="zh-CN" dirty="0" smtClean="0"/>
              <a:t>start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end </a:t>
            </a:r>
            <a:r>
              <a:rPr lang="zh-CN" altLang="en-US" dirty="0" smtClean="0"/>
              <a:t>（不包括该元素）的元素。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$("</a:t>
            </a:r>
            <a:r>
              <a:rPr lang="en-US" altLang="zh-CN" sz="1200" dirty="0" err="1" smtClean="0"/>
              <a:t>li:nth</a:t>
            </a:r>
            <a:r>
              <a:rPr lang="en-US" altLang="zh-CN" sz="1200" dirty="0" smtClean="0"/>
              <a:t>-child(2)").</a:t>
            </a:r>
            <a:r>
              <a:rPr lang="en-US" altLang="zh-CN" sz="1200" dirty="0" err="1" smtClean="0"/>
              <a:t>addClass</a:t>
            </a:r>
            <a:r>
              <a:rPr lang="en-US" altLang="zh-CN" sz="1200" dirty="0" smtClean="0"/>
              <a:t>("</a:t>
            </a:r>
            <a:r>
              <a:rPr lang="en-US" altLang="zh-CN" sz="1200" dirty="0" err="1" smtClean="0"/>
              <a:t>myclass</a:t>
            </a:r>
            <a:r>
              <a:rPr lang="en-US" altLang="zh-CN" sz="1200" dirty="0" smtClean="0"/>
              <a:t>");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CSS3 :nth-child() </a:t>
            </a:r>
            <a:r>
              <a:rPr lang="zh-CN" altLang="en-US" b="1" dirty="0" smtClean="0"/>
              <a:t>选择器</a:t>
            </a:r>
          </a:p>
          <a:p>
            <a:r>
              <a:rPr lang="zh-CN" altLang="en-US" b="1" dirty="0" smtClean="0"/>
              <a:t>实例：</a:t>
            </a:r>
            <a:r>
              <a:rPr lang="zh-CN" altLang="en-US" dirty="0" smtClean="0"/>
              <a:t>规定属于其父元素的第二个子元素的每个 </a:t>
            </a:r>
            <a:r>
              <a:rPr lang="en-US" dirty="0" smtClean="0"/>
              <a:t>p </a:t>
            </a:r>
            <a:r>
              <a:rPr lang="zh-CN" altLang="en-US" dirty="0" smtClean="0"/>
              <a:t>的背景色：</a:t>
            </a:r>
          </a:p>
          <a:p>
            <a:r>
              <a:rPr lang="en-US" dirty="0" smtClean="0"/>
              <a:t>p:nth-child(2) { background:#ff0000; } 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24944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为了方便看效果，可以暂时去掉表头的背景色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注：如果多个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存在，可以用</a:t>
            </a:r>
            <a:r>
              <a:rPr lang="en-US" altLang="zh-CN" dirty="0" err="1" smtClean="0"/>
              <a:t>table.className</a:t>
            </a:r>
            <a:r>
              <a:rPr lang="zh-CN" altLang="en-US" dirty="0" smtClean="0"/>
              <a:t>的方式选择不同的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71736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表头计为一行，为了方便看效果，可以暂时去掉表头的深绿色背景色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原表格行绿色背景色，</a:t>
            </a:r>
            <a:r>
              <a:rPr lang="en-US" altLang="zh-CN" dirty="0" smtClean="0"/>
              <a:t>.</a:t>
            </a:r>
            <a:r>
              <a:rPr lang="en-US" altLang="zh-CN" sz="1200" dirty="0" err="1" smtClean="0"/>
              <a:t>altrow</a:t>
            </a:r>
            <a:r>
              <a:rPr lang="en-US" altLang="zh-CN" sz="1200" dirty="0" smtClean="0"/>
              <a:t>{}</a:t>
            </a:r>
            <a:r>
              <a:rPr lang="zh-CN" altLang="en-US" sz="1200" dirty="0" smtClean="0"/>
              <a:t>为蓝色背景色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b="0" dirty="0" err="1" smtClean="0"/>
              <a:t>div</a:t>
            </a:r>
            <a:r>
              <a:rPr lang="en-US" altLang="zh-CN" sz="1200" dirty="0" err="1" smtClean="0">
                <a:solidFill>
                  <a:srgbClr val="C00000"/>
                </a:solidFill>
              </a:rPr>
              <a:t>:contains</a:t>
            </a:r>
            <a:endParaRPr lang="en-US" altLang="zh-CN" sz="1200" dirty="0" smtClean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7591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06780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376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一个优秀的</a:t>
            </a:r>
            <a:r>
              <a:rPr lang="en-US" altLang="zh-CN" dirty="0" smtClean="0">
                <a:effectLst/>
              </a:rPr>
              <a:t>JS</a:t>
            </a:r>
            <a:r>
              <a:rPr lang="zh-CN" altLang="en-US" dirty="0" smtClean="0">
                <a:effectLst/>
              </a:rPr>
              <a:t>库，大型开发必备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好处：简化</a:t>
            </a:r>
            <a:r>
              <a:rPr lang="en-US" altLang="zh-CN" dirty="0" smtClean="0">
                <a:effectLst/>
              </a:rPr>
              <a:t>JS</a:t>
            </a:r>
            <a:r>
              <a:rPr lang="zh-CN" altLang="en-US" dirty="0" smtClean="0">
                <a:effectLst/>
              </a:rPr>
              <a:t>的复杂操作 </a:t>
            </a:r>
            <a:br>
              <a:rPr lang="zh-CN" altLang="en-US" dirty="0" smtClean="0">
                <a:effectLst/>
              </a:rPr>
            </a:br>
            <a:r>
              <a:rPr lang="zh-CN" altLang="en-US" dirty="0" smtClean="0">
                <a:effectLst/>
              </a:rPr>
              <a:t>不再需要关心兼容性 </a:t>
            </a:r>
            <a:br>
              <a:rPr lang="zh-CN" altLang="en-US" dirty="0" smtClean="0">
                <a:effectLst/>
              </a:rPr>
            </a:br>
            <a:r>
              <a:rPr lang="zh-CN" altLang="en-US" dirty="0" smtClean="0">
                <a:effectLst/>
              </a:rPr>
              <a:t>提供大量实用方法</a:t>
            </a:r>
            <a:endParaRPr lang="en-US" altLang="zh-CN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如何学习</a:t>
            </a:r>
            <a:r>
              <a:rPr lang="en-US" altLang="zh-CN" b="1" dirty="0" smtClean="0">
                <a:effectLst/>
              </a:rPr>
              <a:t>JQ</a:t>
            </a:r>
            <a:r>
              <a:rPr lang="zh-CN" altLang="en-US" b="1" dirty="0" smtClean="0">
                <a:effectLst/>
              </a:rPr>
              <a:t>？</a:t>
            </a:r>
            <a:r>
              <a:rPr lang="zh-CN" altLang="en-US" dirty="0" smtClean="0">
                <a:effectLst/>
              </a:rPr>
              <a:t/>
            </a:r>
            <a:br>
              <a:rPr lang="zh-CN" altLang="en-US" dirty="0" smtClean="0">
                <a:effectLst/>
              </a:rPr>
            </a:br>
            <a:r>
              <a:rPr lang="en-US" altLang="zh-CN" dirty="0" smtClean="0">
                <a:effectLst/>
              </a:rPr>
              <a:t>www.jquery.com JQ</a:t>
            </a:r>
            <a:r>
              <a:rPr lang="zh-CN" altLang="en-US" dirty="0" smtClean="0">
                <a:effectLst/>
              </a:rPr>
              <a:t>只是辅助工具，要正确面对 需要分阶段学习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55756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94546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下拉框是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，不是</a:t>
            </a:r>
            <a:r>
              <a:rPr lang="en-US" altLang="zh-CN" dirty="0" smtClean="0"/>
              <a:t>input</a:t>
            </a:r>
          </a:p>
          <a:p>
            <a:r>
              <a:rPr lang="zh-CN" altLang="en-US" dirty="0" smtClean="0"/>
              <a:t>多行文本框</a:t>
            </a:r>
            <a:r>
              <a:rPr lang="en-US" altLang="zh-CN" dirty="0" err="1" smtClean="0"/>
              <a:t>textare</a:t>
            </a:r>
            <a:r>
              <a:rPr lang="zh-CN" altLang="en-US" dirty="0" smtClean="0"/>
              <a:t>，不是</a:t>
            </a:r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12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r>
              <a:rPr lang="en-US" altLang="zh-CN" dirty="0" smtClean="0"/>
              <a:t>input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:input</a:t>
            </a:r>
            <a:r>
              <a:rPr lang="zh-CN" altLang="en-US" baseline="0" dirty="0" smtClean="0"/>
              <a:t>的区别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834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63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下拉框是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，不是</a:t>
            </a:r>
            <a:r>
              <a:rPr lang="en-US" altLang="zh-CN" dirty="0" smtClean="0"/>
              <a:t>input</a:t>
            </a:r>
          </a:p>
          <a:p>
            <a:r>
              <a:rPr lang="en-US" altLang="zh-CN" dirty="0" smtClean="0"/>
              <a:t>IE</a:t>
            </a:r>
            <a:r>
              <a:rPr lang="zh-CN" altLang="en-US" dirty="0" smtClean="0"/>
              <a:t>实现上述效果：</a:t>
            </a:r>
            <a:endParaRPr lang="en-US" altLang="zh-CN" dirty="0" smtClean="0"/>
          </a:p>
          <a:p>
            <a:r>
              <a:rPr lang="en-US" altLang="zh-CN" dirty="0" smtClean="0"/>
              <a:t>$("</a:t>
            </a:r>
            <a:r>
              <a:rPr lang="en-US" altLang="zh-CN" dirty="0" err="1" smtClean="0"/>
              <a:t>input:not</a:t>
            </a:r>
            <a:r>
              <a:rPr lang="en-US" altLang="zh-CN" dirty="0" smtClean="0"/>
              <a:t>(:checked):not(:radio):not(:checkbox)")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12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遍历函数是一类函数，它包括了用于筛选、查找和串联元素的方法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32238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7778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jQuery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r>
              <a:rPr lang="en-US" altLang="zh-CN" dirty="0" smtClean="0"/>
              <a:t>$("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").each(function(index){</a:t>
            </a:r>
          </a:p>
          <a:p>
            <a:r>
              <a:rPr lang="en-US" altLang="zh-CN" dirty="0" smtClean="0"/>
              <a:t>	$(this).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("title", "</a:t>
            </a:r>
            <a:r>
              <a:rPr lang="zh-CN" altLang="en-US" dirty="0" smtClean="0"/>
              <a:t>这是第</a:t>
            </a:r>
            <a:r>
              <a:rPr lang="en-US" altLang="zh-CN" dirty="0" smtClean="0"/>
              <a:t>"+(index+1)+"</a:t>
            </a:r>
            <a:r>
              <a:rPr lang="zh-CN" altLang="en-US" dirty="0" smtClean="0"/>
              <a:t>张图</a:t>
            </a:r>
            <a:r>
              <a:rPr lang="en-US" altLang="zh-CN" dirty="0" smtClean="0"/>
              <a:t>,id="+ $(this).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("id") );	</a:t>
            </a:r>
          </a:p>
          <a:p>
            <a:r>
              <a:rPr lang="en-US" altLang="zh-CN" dirty="0" smtClean="0"/>
              <a:t>})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69056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jQuery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r>
              <a:rPr lang="en-US" altLang="zh-CN" dirty="0" smtClean="0"/>
              <a:t>$("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").each(function(index){</a:t>
            </a:r>
          </a:p>
          <a:p>
            <a:r>
              <a:rPr lang="en-US" altLang="zh-CN" dirty="0" smtClean="0"/>
              <a:t>	$(this).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("title", "</a:t>
            </a:r>
            <a:r>
              <a:rPr lang="zh-CN" altLang="en-US" dirty="0" smtClean="0"/>
              <a:t>这是第</a:t>
            </a:r>
            <a:r>
              <a:rPr lang="en-US" altLang="zh-CN" dirty="0" smtClean="0"/>
              <a:t>"+(index+1)+"</a:t>
            </a:r>
            <a:r>
              <a:rPr lang="zh-CN" altLang="en-US" dirty="0" smtClean="0"/>
              <a:t>张图</a:t>
            </a:r>
            <a:r>
              <a:rPr lang="en-US" altLang="zh-CN" dirty="0" smtClean="0"/>
              <a:t>,id="+ $(this).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("id") );	</a:t>
            </a:r>
          </a:p>
          <a:p>
            <a:r>
              <a:rPr lang="en-US" altLang="zh-CN" dirty="0" smtClean="0"/>
              <a:t>})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69056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0530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aseline="0" dirty="0" smtClean="0"/>
              <a:t>【</a:t>
            </a:r>
            <a:r>
              <a:rPr lang="zh-CN" altLang="en-US" sz="3600" baseline="0" dirty="0" smtClean="0"/>
              <a:t>例</a:t>
            </a:r>
            <a:r>
              <a:rPr lang="en-US" altLang="zh-CN" sz="3600" baseline="0" dirty="0" smtClean="0"/>
              <a:t>1】document.getElementById('div1');</a:t>
            </a:r>
          </a:p>
          <a:p>
            <a:r>
              <a:rPr lang="en-US" altLang="zh-CN" sz="3600" baseline="0" dirty="0" err="1" smtClean="0"/>
              <a:t>document.getElementsByTagName</a:t>
            </a:r>
            <a:r>
              <a:rPr lang="en-US" altLang="zh-CN" sz="3600" baseline="0" dirty="0" smtClean="0"/>
              <a:t>('div');</a:t>
            </a:r>
          </a:p>
          <a:p>
            <a:r>
              <a:rPr lang="en-US" altLang="zh-CN" sz="3600" baseline="0" dirty="0" err="1" smtClean="0"/>
              <a:t>getByClass</a:t>
            </a:r>
            <a:r>
              <a:rPr lang="en-US" altLang="zh-CN" sz="3600" baseline="0" dirty="0" smtClean="0"/>
              <a:t>(</a:t>
            </a:r>
            <a:r>
              <a:rPr lang="en-US" altLang="zh-CN" sz="3600" baseline="0" dirty="0" err="1" smtClean="0"/>
              <a:t>document,'box</a:t>
            </a:r>
            <a:r>
              <a:rPr lang="en-US" altLang="zh-CN" sz="3600" baseline="0" dirty="0" smtClean="0"/>
              <a:t>');</a:t>
            </a:r>
          </a:p>
          <a:p>
            <a:endParaRPr lang="en-US" altLang="zh-CN" sz="3600" baseline="0" dirty="0" smtClean="0"/>
          </a:p>
          <a:p>
            <a:r>
              <a:rPr lang="en-US" altLang="zh-CN" sz="3600" baseline="0" dirty="0" smtClean="0"/>
              <a:t>$('#div1').</a:t>
            </a:r>
            <a:r>
              <a:rPr lang="en-US" altLang="zh-CN" sz="3600" baseline="0" dirty="0" err="1" smtClean="0"/>
              <a:t>css</a:t>
            </a:r>
            <a:r>
              <a:rPr lang="en-US" altLang="zh-CN" sz="3600" baseline="0" dirty="0" smtClean="0"/>
              <a:t>('</a:t>
            </a:r>
            <a:r>
              <a:rPr lang="en-US" altLang="zh-CN" sz="3600" baseline="0" dirty="0" err="1" smtClean="0"/>
              <a:t>background','red</a:t>
            </a:r>
            <a:r>
              <a:rPr lang="en-US" altLang="zh-CN" sz="3600" baseline="0" dirty="0" smtClean="0"/>
              <a:t>');</a:t>
            </a:r>
          </a:p>
          <a:p>
            <a:r>
              <a:rPr lang="en-US" altLang="zh-CN" sz="3600" baseline="0" dirty="0" smtClean="0"/>
              <a:t>$('div').</a:t>
            </a:r>
            <a:r>
              <a:rPr lang="en-US" altLang="zh-CN" sz="3600" baseline="0" dirty="0" err="1" smtClean="0"/>
              <a:t>css</a:t>
            </a:r>
            <a:r>
              <a:rPr lang="en-US" altLang="zh-CN" sz="3600" baseline="0" dirty="0" smtClean="0"/>
              <a:t>('</a:t>
            </a:r>
            <a:r>
              <a:rPr lang="en-US" altLang="zh-CN" sz="3600" baseline="0" dirty="0" err="1" smtClean="0"/>
              <a:t>background','red</a:t>
            </a:r>
            <a:r>
              <a:rPr lang="en-US" altLang="zh-CN" sz="3600" baseline="0" dirty="0" smtClean="0"/>
              <a:t>');</a:t>
            </a:r>
          </a:p>
          <a:p>
            <a:r>
              <a:rPr lang="en-US" altLang="zh-CN" sz="3600" baseline="0" dirty="0" smtClean="0"/>
              <a:t>$('.box').</a:t>
            </a:r>
            <a:r>
              <a:rPr lang="en-US" altLang="zh-CN" sz="3600" baseline="0" dirty="0" err="1" smtClean="0"/>
              <a:t>css</a:t>
            </a:r>
            <a:r>
              <a:rPr lang="en-US" altLang="zh-CN" sz="3600" baseline="0" dirty="0" smtClean="0"/>
              <a:t>('</a:t>
            </a:r>
            <a:r>
              <a:rPr lang="en-US" altLang="zh-CN" sz="3600" baseline="0" dirty="0" err="1" smtClean="0"/>
              <a:t>background','red</a:t>
            </a:r>
            <a:r>
              <a:rPr lang="en-US" altLang="zh-CN" sz="3600" baseline="0" dirty="0" smtClean="0"/>
              <a:t>');</a:t>
            </a:r>
          </a:p>
          <a:p>
            <a:endParaRPr lang="en-US" altLang="zh-CN" sz="3600" baseline="0" dirty="0" smtClean="0"/>
          </a:p>
          <a:p>
            <a:r>
              <a:rPr lang="en-US" altLang="zh-CN" sz="3600" baseline="0" dirty="0" smtClean="0"/>
              <a:t>【</a:t>
            </a:r>
            <a:r>
              <a:rPr lang="zh-CN" altLang="en-US" sz="3600" baseline="0" dirty="0" smtClean="0"/>
              <a:t>例</a:t>
            </a:r>
            <a:r>
              <a:rPr lang="en-US" altLang="zh-CN" sz="3600" baseline="0" dirty="0" smtClean="0"/>
              <a:t>2】</a:t>
            </a:r>
          </a:p>
          <a:p>
            <a:r>
              <a:rPr lang="en-US" altLang="zh-CN" sz="3600" baseline="0" dirty="0" smtClean="0"/>
              <a:t>&lt;body&gt;</a:t>
            </a:r>
          </a:p>
          <a:p>
            <a:r>
              <a:rPr lang="en-US" altLang="zh-CN" sz="3600" baseline="0" dirty="0" smtClean="0"/>
              <a:t>&lt;div id="div1" class="box"&gt;div&lt;/div&gt;</a:t>
            </a:r>
          </a:p>
          <a:p>
            <a:r>
              <a:rPr lang="en-US" altLang="zh-CN" sz="3600" baseline="0" dirty="0" smtClean="0"/>
              <a:t>&lt;span class="box"&gt;span&lt;/span&gt;</a:t>
            </a:r>
          </a:p>
          <a:p>
            <a:r>
              <a:rPr lang="en-US" altLang="zh-CN" sz="3600" baseline="0" dirty="0" smtClean="0"/>
              <a:t>&lt;script&gt;</a:t>
            </a:r>
          </a:p>
          <a:p>
            <a:r>
              <a:rPr lang="en-US" altLang="zh-CN" sz="3600" baseline="0" dirty="0" smtClean="0"/>
              <a:t>$('.box').</a:t>
            </a:r>
            <a:r>
              <a:rPr lang="en-US" altLang="zh-CN" sz="3600" baseline="0" dirty="0" err="1" smtClean="0"/>
              <a:t>css</a:t>
            </a:r>
            <a:r>
              <a:rPr lang="en-US" altLang="zh-CN" sz="3600" baseline="0" dirty="0" smtClean="0"/>
              <a:t>('</a:t>
            </a:r>
            <a:r>
              <a:rPr lang="en-US" altLang="zh-CN" sz="3600" baseline="0" dirty="0" err="1" smtClean="0"/>
              <a:t>background','red</a:t>
            </a:r>
            <a:r>
              <a:rPr lang="en-US" altLang="zh-CN" sz="3600" baseline="0" dirty="0" smtClean="0"/>
              <a:t>');</a:t>
            </a:r>
          </a:p>
          <a:p>
            <a:r>
              <a:rPr lang="en-US" altLang="zh-CN" sz="3600" baseline="0" dirty="0" smtClean="0"/>
              <a:t>&lt;/script&gt;</a:t>
            </a:r>
          </a:p>
          <a:p>
            <a:endParaRPr lang="en-US" altLang="zh-CN" sz="3600" baseline="0" dirty="0" smtClean="0"/>
          </a:p>
          <a:p>
            <a:r>
              <a:rPr lang="en-US" altLang="zh-CN" sz="3600" baseline="0" dirty="0" smtClean="0"/>
              <a:t>【</a:t>
            </a:r>
            <a:r>
              <a:rPr lang="zh-CN" altLang="en-US" sz="3600" baseline="0" dirty="0" smtClean="0"/>
              <a:t>例</a:t>
            </a:r>
            <a:r>
              <a:rPr lang="en-US" altLang="zh-CN" sz="3600" baseline="0" dirty="0" smtClean="0"/>
              <a:t>3】</a:t>
            </a:r>
          </a:p>
          <a:p>
            <a:r>
              <a:rPr lang="en-US" altLang="zh-CN" sz="3600" baseline="0" dirty="0" smtClean="0"/>
              <a:t>&lt;body&gt;</a:t>
            </a:r>
          </a:p>
          <a:p>
            <a:r>
              <a:rPr lang="en-US" altLang="zh-CN" sz="3600" baseline="0" dirty="0" smtClean="0"/>
              <a:t>&lt;</a:t>
            </a:r>
            <a:r>
              <a:rPr lang="en-US" altLang="zh-CN" sz="3600" baseline="0" dirty="0" err="1" smtClean="0"/>
              <a:t>ul</a:t>
            </a:r>
            <a:r>
              <a:rPr lang="en-US" altLang="zh-CN" sz="3600" baseline="0" dirty="0" smtClean="0"/>
              <a:t>&gt;</a:t>
            </a:r>
          </a:p>
          <a:p>
            <a:r>
              <a:rPr lang="en-US" altLang="zh-CN" sz="3600" baseline="0" dirty="0" smtClean="0"/>
              <a:t>    &lt;li&gt;&lt;/li&gt;</a:t>
            </a:r>
          </a:p>
          <a:p>
            <a:r>
              <a:rPr lang="en-US" altLang="zh-CN" sz="3600" baseline="0" dirty="0" smtClean="0"/>
              <a:t>    &lt;li title="hello"&gt;&lt;/li&gt;</a:t>
            </a:r>
          </a:p>
          <a:p>
            <a:r>
              <a:rPr lang="en-US" altLang="zh-CN" sz="3600" baseline="0" dirty="0" smtClean="0"/>
              <a:t>    &lt;li class="box"&gt;&lt;/li&gt;</a:t>
            </a:r>
          </a:p>
          <a:p>
            <a:r>
              <a:rPr lang="en-US" altLang="zh-CN" sz="3600" baseline="0" dirty="0" smtClean="0"/>
              <a:t>    &lt;li class="box"&gt;&lt;/li&gt;</a:t>
            </a:r>
          </a:p>
          <a:p>
            <a:r>
              <a:rPr lang="en-US" altLang="zh-CN" sz="3600" baseline="0" dirty="0" smtClean="0"/>
              <a:t>    &lt;li title="hello"&gt;&lt;/li&gt;</a:t>
            </a:r>
          </a:p>
          <a:p>
            <a:r>
              <a:rPr lang="en-US" altLang="zh-CN" sz="3600" baseline="0" dirty="0" smtClean="0"/>
              <a:t>&lt;/</a:t>
            </a:r>
            <a:r>
              <a:rPr lang="en-US" altLang="zh-CN" sz="3600" baseline="0" dirty="0" err="1" smtClean="0"/>
              <a:t>ul</a:t>
            </a:r>
            <a:r>
              <a:rPr lang="en-US" altLang="zh-CN" sz="3600" baseline="0" dirty="0" smtClean="0"/>
              <a:t>&gt;</a:t>
            </a:r>
          </a:p>
          <a:p>
            <a:r>
              <a:rPr lang="en-US" altLang="zh-CN" sz="3600" baseline="0" dirty="0" smtClean="0"/>
              <a:t>&lt;script&gt;</a:t>
            </a:r>
          </a:p>
          <a:p>
            <a:r>
              <a:rPr lang="en-US" altLang="zh-CN" sz="3600" baseline="0" dirty="0" smtClean="0"/>
              <a:t>$('</a:t>
            </a:r>
            <a:r>
              <a:rPr lang="en-US" altLang="zh-CN" sz="3600" baseline="0" dirty="0" err="1" smtClean="0"/>
              <a:t>li:eq</a:t>
            </a:r>
            <a:r>
              <a:rPr lang="en-US" altLang="zh-CN" sz="3600" baseline="0" dirty="0" smtClean="0"/>
              <a:t>(2)').</a:t>
            </a:r>
            <a:r>
              <a:rPr lang="en-US" altLang="zh-CN" sz="3600" baseline="0" dirty="0" err="1" smtClean="0"/>
              <a:t>css</a:t>
            </a:r>
            <a:r>
              <a:rPr lang="en-US" altLang="zh-CN" sz="3600" baseline="0" dirty="0" smtClean="0"/>
              <a:t>('</a:t>
            </a:r>
            <a:r>
              <a:rPr lang="en-US" altLang="zh-CN" sz="3600" baseline="0" dirty="0" err="1" smtClean="0"/>
              <a:t>background','red</a:t>
            </a:r>
            <a:r>
              <a:rPr lang="en-US" altLang="zh-CN" sz="3600" baseline="0" dirty="0" smtClean="0"/>
              <a:t>');</a:t>
            </a:r>
          </a:p>
          <a:p>
            <a:r>
              <a:rPr lang="en-US" altLang="zh-CN" sz="3600" baseline="0" dirty="0" smtClean="0"/>
              <a:t>$('</a:t>
            </a:r>
            <a:r>
              <a:rPr lang="en-US" altLang="zh-CN" sz="3600" baseline="0" dirty="0" err="1" smtClean="0"/>
              <a:t>li:odd</a:t>
            </a:r>
            <a:r>
              <a:rPr lang="en-US" altLang="zh-CN" sz="3600" baseline="0" dirty="0" smtClean="0"/>
              <a:t>').</a:t>
            </a:r>
            <a:r>
              <a:rPr lang="en-US" altLang="zh-CN" sz="3600" baseline="0" dirty="0" err="1" smtClean="0"/>
              <a:t>css</a:t>
            </a:r>
            <a:r>
              <a:rPr lang="en-US" altLang="zh-CN" sz="3600" baseline="0" dirty="0" smtClean="0"/>
              <a:t>('</a:t>
            </a:r>
            <a:r>
              <a:rPr lang="en-US" altLang="zh-CN" sz="3600" baseline="0" dirty="0" err="1" smtClean="0"/>
              <a:t>background','red</a:t>
            </a:r>
            <a:r>
              <a:rPr lang="en-US" altLang="zh-CN" sz="3600" baseline="0" dirty="0" smtClean="0"/>
              <a:t>');</a:t>
            </a:r>
          </a:p>
          <a:p>
            <a:endParaRPr lang="en-US" altLang="zh-CN" sz="3600" baseline="0" dirty="0" smtClean="0"/>
          </a:p>
          <a:p>
            <a:r>
              <a:rPr lang="en-US" altLang="zh-CN" sz="3600" baseline="0" dirty="0" smtClean="0"/>
              <a:t>$('li').filter('.box').</a:t>
            </a:r>
            <a:r>
              <a:rPr lang="en-US" altLang="zh-CN" sz="3600" baseline="0" dirty="0" err="1" smtClean="0"/>
              <a:t>css</a:t>
            </a:r>
            <a:r>
              <a:rPr lang="en-US" altLang="zh-CN" sz="3600" baseline="0" dirty="0" smtClean="0"/>
              <a:t>('</a:t>
            </a:r>
            <a:r>
              <a:rPr lang="en-US" altLang="zh-CN" sz="3600" baseline="0" dirty="0" err="1" smtClean="0"/>
              <a:t>background','red</a:t>
            </a:r>
            <a:r>
              <a:rPr lang="en-US" altLang="zh-CN" sz="3600" baseline="0" dirty="0" smtClean="0"/>
              <a:t>');</a:t>
            </a:r>
          </a:p>
          <a:p>
            <a:r>
              <a:rPr lang="en-US" altLang="zh-CN" sz="3600" baseline="0" dirty="0" smtClean="0"/>
              <a:t>$('li').filter('[title=hello]').</a:t>
            </a:r>
            <a:r>
              <a:rPr lang="en-US" altLang="zh-CN" sz="3600" baseline="0" dirty="0" err="1" smtClean="0"/>
              <a:t>css</a:t>
            </a:r>
            <a:r>
              <a:rPr lang="en-US" altLang="zh-CN" sz="3600" baseline="0" dirty="0" smtClean="0"/>
              <a:t>('</a:t>
            </a:r>
            <a:r>
              <a:rPr lang="en-US" altLang="zh-CN" sz="3600" baseline="0" dirty="0" err="1" smtClean="0"/>
              <a:t>background','red</a:t>
            </a:r>
            <a:r>
              <a:rPr lang="en-US" altLang="zh-CN" sz="3600" baseline="0" dirty="0" smtClean="0"/>
              <a:t>');</a:t>
            </a:r>
          </a:p>
          <a:p>
            <a:r>
              <a:rPr lang="en-US" altLang="zh-CN" sz="3600" baseline="0" dirty="0" smtClean="0"/>
              <a:t>&lt;/script&gt;</a:t>
            </a:r>
            <a:endParaRPr lang="zh-CN" altLang="en-US" sz="360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561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80451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$("</a:t>
            </a:r>
            <a:r>
              <a:rPr lang="en-US" altLang="zh-CN" dirty="0" err="1" smtClean="0"/>
              <a:t>div#blue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div.green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addClass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myClass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$("div").filter("#blue, .green").</a:t>
            </a:r>
            <a:r>
              <a:rPr lang="en-US" altLang="zh-CN" dirty="0" err="1" smtClean="0"/>
              <a:t>addClass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myClass</a:t>
            </a:r>
            <a:r>
              <a:rPr lang="en-US" altLang="zh-CN" dirty="0" smtClean="0"/>
              <a:t>");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$("</a:t>
            </a:r>
            <a:r>
              <a:rPr lang="en-US" altLang="zh-CN" dirty="0" err="1" smtClean="0"/>
              <a:t>div.green</a:t>
            </a:r>
            <a:r>
              <a:rPr lang="en-US" altLang="zh-CN" dirty="0" smtClean="0"/>
              <a:t>").filter("#ok").</a:t>
            </a:r>
            <a:r>
              <a:rPr lang="en-US" altLang="zh-CN" dirty="0" err="1" smtClean="0"/>
              <a:t>addClass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myClass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$("div").filter(".green").filter(“#ok").</a:t>
            </a:r>
            <a:r>
              <a:rPr lang="en-US" altLang="zh-CN" dirty="0" err="1" smtClean="0"/>
              <a:t>addClass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myClass</a:t>
            </a:r>
            <a:r>
              <a:rPr lang="en-US" altLang="zh-CN" dirty="0" smtClean="0"/>
              <a:t>");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6878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	$("</a:t>
            </a:r>
            <a:r>
              <a:rPr lang="en-US" altLang="zh-CN" dirty="0" err="1" smtClean="0"/>
              <a:t>table.datalist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tr:nth-child</a:t>
            </a:r>
            <a:r>
              <a:rPr lang="en-US" altLang="zh-CN" dirty="0" smtClean="0"/>
              <a:t>(odd)").</a:t>
            </a:r>
            <a:r>
              <a:rPr lang="en-US" altLang="zh-CN" dirty="0" err="1" smtClean="0"/>
              <a:t>addClass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altrow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	$("</a:t>
            </a:r>
            <a:r>
              <a:rPr lang="en-US" altLang="zh-CN" dirty="0" err="1" smtClean="0"/>
              <a:t>table.datalist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").filter(":nth-child(odd)").</a:t>
            </a:r>
            <a:r>
              <a:rPr lang="en-US" altLang="zh-CN" dirty="0" err="1" smtClean="0"/>
              <a:t>addClass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altrow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	$("</a:t>
            </a:r>
            <a:r>
              <a:rPr lang="en-US" altLang="zh-CN" dirty="0" err="1" smtClean="0"/>
              <a:t>table.datalist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").filter(":odd").</a:t>
            </a:r>
            <a:r>
              <a:rPr lang="en-US" altLang="zh-CN" dirty="0" err="1" smtClean="0"/>
              <a:t>addClass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altrow</a:t>
            </a:r>
            <a:r>
              <a:rPr lang="en-US" altLang="zh-CN" dirty="0" smtClean="0"/>
              <a:t>");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8330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id</a:t>
            </a:r>
            <a:r>
              <a:rPr lang="zh-CN" altLang="en-US" dirty="0" smtClean="0"/>
              <a:t>的比较：</a:t>
            </a:r>
            <a:r>
              <a:rPr lang="en-US" altLang="zh-CN" sz="1200" dirty="0" smtClean="0"/>
              <a:t>$(this).</a:t>
            </a:r>
            <a:r>
              <a:rPr lang="en-US" altLang="zh-CN" sz="1200" dirty="0" err="1" smtClean="0"/>
              <a:t>attr</a:t>
            </a:r>
            <a:r>
              <a:rPr lang="en-US" altLang="zh-CN" sz="1200" dirty="0" smtClean="0"/>
              <a:t>("id") == "fourth";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6711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28101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过滤函数</a:t>
            </a:r>
            <a:r>
              <a:rPr lang="en-US" altLang="zh-CN" dirty="0" smtClean="0"/>
              <a:t>+</a:t>
            </a:r>
            <a:r>
              <a:rPr lang="zh-CN" altLang="en-US" dirty="0" smtClean="0"/>
              <a:t>表达式</a:t>
            </a:r>
          </a:p>
          <a:p>
            <a:r>
              <a:rPr lang="en-US" altLang="zh-CN" dirty="0" smtClean="0"/>
              <a:t>$("div").filter("[id!=blue]").filter("[class!=green]")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过滤函数</a:t>
            </a:r>
            <a:r>
              <a:rPr lang="en-US" altLang="zh-CN" dirty="0" smtClean="0"/>
              <a:t>+</a:t>
            </a:r>
            <a:r>
              <a:rPr lang="zh-CN" altLang="en-US" dirty="0" smtClean="0"/>
              <a:t>函数参数</a:t>
            </a:r>
            <a:endParaRPr lang="en-US" altLang="zh-CN" dirty="0" smtClean="0"/>
          </a:p>
          <a:p>
            <a:r>
              <a:rPr lang="en-US" altLang="zh-CN" dirty="0" smtClean="0"/>
              <a:t>$("div").filter(function(index) {</a:t>
            </a:r>
          </a:p>
          <a:p>
            <a:r>
              <a:rPr lang="en-US" altLang="zh-CN" dirty="0" smtClean="0"/>
              <a:t>        return $(this).</a:t>
            </a:r>
            <a:r>
              <a:rPr lang="en-US" altLang="zh-CN" dirty="0" err="1" smtClean="0"/>
              <a:t>hasClass</a:t>
            </a:r>
            <a:r>
              <a:rPr lang="en-US" altLang="zh-CN" dirty="0" smtClean="0"/>
              <a:t>("green")==false &amp;&amp; $(this).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("id") !='blue';</a:t>
            </a:r>
          </a:p>
          <a:p>
            <a:r>
              <a:rPr lang="en-US" altLang="zh-CN" dirty="0" smtClean="0"/>
              <a:t>}).</a:t>
            </a:r>
            <a:r>
              <a:rPr lang="en-US" altLang="zh-CN" dirty="0" err="1" smtClean="0"/>
              <a:t>addClass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myClass</a:t>
            </a:r>
            <a:r>
              <a:rPr lang="en-US" altLang="zh-CN" dirty="0" smtClean="0"/>
              <a:t>");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35249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$("</a:t>
            </a:r>
            <a:r>
              <a:rPr lang="en-US" altLang="zh-CN" dirty="0" err="1" smtClean="0"/>
              <a:t>li:not</a:t>
            </a:r>
            <a:r>
              <a:rPr lang="en-US" altLang="zh-CN" dirty="0" smtClean="0"/>
              <a:t>([id='</a:t>
            </a:r>
            <a:r>
              <a:rPr lang="en-US" altLang="zh-CN" dirty="0" err="1" smtClean="0"/>
              <a:t>notli</a:t>
            </a:r>
            <a:r>
              <a:rPr lang="en-US" altLang="zh-CN" dirty="0" smtClean="0"/>
              <a:t>'])").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background","red</a:t>
            </a:r>
            <a:r>
              <a:rPr lang="en-US" altLang="zh-CN" dirty="0" smtClean="0"/>
              <a:t>");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1067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Checkbox</a:t>
            </a:r>
            <a:r>
              <a:rPr lang="zh-CN" altLang="en-US" dirty="0" smtClean="0"/>
              <a:t>复选框、</a:t>
            </a:r>
            <a:r>
              <a:rPr lang="en-US" altLang="zh-CN" dirty="0" err="1" smtClean="0"/>
              <a:t>Readio</a:t>
            </a:r>
            <a:r>
              <a:rPr lang="zh-CN" altLang="en-US" dirty="0" smtClean="0"/>
              <a:t>单选按钮，在</a:t>
            </a:r>
            <a:r>
              <a:rPr lang="en-US" altLang="zh-CN" dirty="0" smtClean="0"/>
              <a:t>FF</a:t>
            </a:r>
            <a:r>
              <a:rPr lang="zh-CN" altLang="en-US" dirty="0" smtClean="0"/>
              <a:t>中对</a:t>
            </a:r>
            <a:r>
              <a:rPr lang="en-US" altLang="zh-CN" dirty="0" smtClean="0"/>
              <a:t>background</a:t>
            </a:r>
            <a:r>
              <a:rPr lang="zh-CN" altLang="en-US" dirty="0" smtClean="0"/>
              <a:t>属性没效果，在</a:t>
            </a:r>
            <a:r>
              <a:rPr lang="en-US" altLang="zh-CN" dirty="0" smtClean="0"/>
              <a:t>IE6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中有效果</a:t>
            </a:r>
            <a:endParaRPr lang="en-US" altLang="zh-CN" dirty="0" smtClean="0"/>
          </a:p>
          <a:p>
            <a:r>
              <a:rPr lang="en-US" altLang="zh-CN" dirty="0" smtClean="0"/>
              <a:t>:text  type=text</a:t>
            </a:r>
          </a:p>
          <a:p>
            <a:r>
              <a:rPr lang="en-US" altLang="zh-CN" dirty="0" smtClean="0"/>
              <a:t>:password  type=password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24465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95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true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96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window.onload</a:t>
            </a:r>
            <a:r>
              <a:rPr lang="en-US" altLang="zh-CN" dirty="0" smtClean="0"/>
              <a:t>=function(){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('div1').</a:t>
            </a:r>
            <a:r>
              <a:rPr lang="en-US" altLang="zh-CN" dirty="0" err="1" smtClean="0"/>
              <a:t>style.background</a:t>
            </a:r>
            <a:r>
              <a:rPr lang="en-US" altLang="zh-CN" dirty="0" smtClean="0"/>
              <a:t>="red";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document.getElementsByTagName</a:t>
            </a:r>
            <a:r>
              <a:rPr lang="en-US" altLang="zh-CN" dirty="0" smtClean="0"/>
              <a:t>('div')[1].</a:t>
            </a:r>
            <a:r>
              <a:rPr lang="en-US" altLang="zh-CN" dirty="0" err="1" smtClean="0"/>
              <a:t>style.background</a:t>
            </a:r>
            <a:r>
              <a:rPr lang="en-US" altLang="zh-CN" dirty="0" smtClean="0"/>
              <a:t>='green';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oBody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document.getElementsByTagName</a:t>
            </a:r>
            <a:r>
              <a:rPr lang="en-US" altLang="zh-CN" dirty="0" smtClean="0"/>
              <a:t>('body')[0];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aDiv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getByClass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oBody</a:t>
            </a:r>
            <a:r>
              <a:rPr lang="en-US" altLang="zh-CN" dirty="0" smtClean="0"/>
              <a:t>, 'box');</a:t>
            </a:r>
          </a:p>
          <a:p>
            <a:r>
              <a:rPr lang="en-US" altLang="zh-CN" dirty="0" smtClean="0"/>
              <a:t>	for(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i=0; i&lt;</a:t>
            </a:r>
            <a:r>
              <a:rPr lang="en-US" altLang="zh-CN" dirty="0" err="1" smtClean="0"/>
              <a:t>aDiv.length</a:t>
            </a:r>
            <a:r>
              <a:rPr lang="en-US" altLang="zh-CN" dirty="0" smtClean="0"/>
              <a:t>; i++){		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aDiv</a:t>
            </a:r>
            <a:r>
              <a:rPr lang="en-US" altLang="zh-CN" dirty="0" smtClean="0"/>
              <a:t>[i].</a:t>
            </a:r>
            <a:r>
              <a:rPr lang="en-US" altLang="zh-CN" dirty="0" err="1" smtClean="0"/>
              <a:t>style.background</a:t>
            </a:r>
            <a:r>
              <a:rPr lang="en-US" altLang="zh-CN" dirty="0" smtClean="0"/>
              <a:t>='pink';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function </a:t>
            </a:r>
            <a:r>
              <a:rPr lang="en-US" altLang="zh-CN" dirty="0" err="1" smtClean="0"/>
              <a:t>getByClass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oParent,sClassName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aEle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oParent.getElementsByTagName</a:t>
            </a:r>
            <a:r>
              <a:rPr lang="en-US" altLang="zh-CN" dirty="0" smtClean="0"/>
              <a:t>('*');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aResult</a:t>
            </a:r>
            <a:r>
              <a:rPr lang="en-US" altLang="zh-CN" dirty="0" smtClean="0"/>
              <a:t> = [];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for(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i=0; i&lt;</a:t>
            </a:r>
            <a:r>
              <a:rPr lang="en-US" altLang="zh-CN" dirty="0" err="1" smtClean="0"/>
              <a:t>aEle.length</a:t>
            </a:r>
            <a:r>
              <a:rPr lang="en-US" altLang="zh-CN" dirty="0" smtClean="0"/>
              <a:t>; i++){</a:t>
            </a:r>
          </a:p>
          <a:p>
            <a:r>
              <a:rPr lang="en-US" altLang="zh-CN" dirty="0" smtClean="0"/>
              <a:t>		if(</a:t>
            </a:r>
            <a:r>
              <a:rPr lang="en-US" altLang="zh-CN" dirty="0" err="1" smtClean="0"/>
              <a:t>aEle</a:t>
            </a:r>
            <a:r>
              <a:rPr lang="en-US" altLang="zh-CN" dirty="0" smtClean="0"/>
              <a:t>[i].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==</a:t>
            </a:r>
            <a:r>
              <a:rPr lang="en-US" altLang="zh-CN" dirty="0" err="1" smtClean="0"/>
              <a:t>sClassName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aResult.push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aEle</a:t>
            </a:r>
            <a:r>
              <a:rPr lang="en-US" altLang="zh-CN" dirty="0" smtClean="0"/>
              <a:t>[i]);	</a:t>
            </a:r>
          </a:p>
          <a:p>
            <a:r>
              <a:rPr lang="en-US" altLang="zh-CN" dirty="0" smtClean="0"/>
              <a:t>		}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return </a:t>
            </a:r>
            <a:r>
              <a:rPr lang="en-US" altLang="zh-CN" dirty="0" err="1" smtClean="0"/>
              <a:t>aResult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6398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102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05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 dirty="0" smtClean="0"/>
              <a:t>找超链接： 还可以使用</a:t>
            </a:r>
            <a:r>
              <a:rPr lang="en-US" altLang="zh-CN" dirty="0" err="1" smtClean="0"/>
              <a:t>firstChild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104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045661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105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49698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has(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)</a:t>
            </a:r>
            <a:r>
              <a:rPr lang="zh-CN" altLang="en-US" dirty="0" smtClean="0"/>
              <a:t>找到的是有</a:t>
            </a:r>
            <a:r>
              <a:rPr lang="en-US" altLang="zh-CN" dirty="0" err="1" smtClean="0"/>
              <a:t>ul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包含选择器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注意事件绑定的位置，防止事件冒泡的发生。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107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80074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 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: </a:t>
            </a:r>
            <a:r>
              <a:rPr lang="zh-CN" altLang="en-US" dirty="0" smtClean="0"/>
              <a:t>找到的是</a:t>
            </a:r>
            <a:r>
              <a:rPr lang="en-US" altLang="zh-CN" dirty="0" smtClean="0"/>
              <a:t>li</a:t>
            </a:r>
            <a:r>
              <a:rPr lang="zh-CN" altLang="en-US" dirty="0" smtClean="0"/>
              <a:t>下的</a:t>
            </a:r>
            <a:r>
              <a:rPr lang="en-US" altLang="zh-CN" dirty="0" err="1" smtClean="0"/>
              <a:t>ul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108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334522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$("li").find("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"): </a:t>
            </a:r>
            <a:r>
              <a:rPr lang="zh-CN" altLang="en-US" dirty="0" smtClean="0"/>
              <a:t>找到的是</a:t>
            </a:r>
            <a:r>
              <a:rPr lang="en-US" altLang="zh-CN" dirty="0" smtClean="0"/>
              <a:t>li</a:t>
            </a:r>
            <a:r>
              <a:rPr lang="zh-CN" altLang="en-US" dirty="0" smtClean="0"/>
              <a:t>下的</a:t>
            </a:r>
            <a:r>
              <a:rPr lang="en-US" altLang="zh-CN" dirty="0" err="1" smtClean="0"/>
              <a:t>ul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109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65958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35284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r>
              <a:rPr lang="zh-CN" altLang="en-US" dirty="0" smtClean="0"/>
              <a:t>注意： </a:t>
            </a:r>
            <a:r>
              <a:rPr lang="en-US" altLang="zh-CN" dirty="0" smtClean="0"/>
              <a:t>style=‘background:#000000’ 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要用单引号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460985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JQ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872909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$("div").each(function(index){</a:t>
            </a:r>
          </a:p>
          <a:p>
            <a:r>
              <a:rPr lang="en-US" altLang="zh-CN" dirty="0" smtClean="0"/>
              <a:t>	$(this).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title",index</a:t>
            </a:r>
            <a:r>
              <a:rPr lang="en-US" altLang="zh-CN" dirty="0" smtClean="0"/>
              <a:t> +1);	</a:t>
            </a:r>
          </a:p>
          <a:p>
            <a:r>
              <a:rPr lang="en-US" altLang="zh-CN" smtClean="0"/>
              <a:t>});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653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window.onload</a:t>
            </a:r>
            <a:r>
              <a:rPr lang="en-US" altLang="zh-CN" dirty="0" smtClean="0"/>
              <a:t>=function(){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('div1').</a:t>
            </a:r>
            <a:r>
              <a:rPr lang="en-US" altLang="zh-CN" dirty="0" err="1" smtClean="0"/>
              <a:t>style.background</a:t>
            </a:r>
            <a:r>
              <a:rPr lang="en-US" altLang="zh-CN" dirty="0" smtClean="0"/>
              <a:t>="red";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document.getElementsByTagName</a:t>
            </a:r>
            <a:r>
              <a:rPr lang="en-US" altLang="zh-CN" dirty="0" smtClean="0"/>
              <a:t>('div')[1].</a:t>
            </a:r>
            <a:r>
              <a:rPr lang="en-US" altLang="zh-CN" dirty="0" err="1" smtClean="0"/>
              <a:t>style.background</a:t>
            </a:r>
            <a:r>
              <a:rPr lang="en-US" altLang="zh-CN" dirty="0" smtClean="0"/>
              <a:t>='green';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oBody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document.getElementsByTagName</a:t>
            </a:r>
            <a:r>
              <a:rPr lang="en-US" altLang="zh-CN" dirty="0" smtClean="0"/>
              <a:t>('body')[0];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aDiv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getByClass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oBody</a:t>
            </a:r>
            <a:r>
              <a:rPr lang="en-US" altLang="zh-CN" dirty="0" smtClean="0"/>
              <a:t>, 'box');</a:t>
            </a:r>
          </a:p>
          <a:p>
            <a:r>
              <a:rPr lang="en-US" altLang="zh-CN" dirty="0" smtClean="0"/>
              <a:t>	for(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aDiv.length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++){		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aDiv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</a:t>
            </a:r>
            <a:r>
              <a:rPr lang="en-US" altLang="zh-CN" dirty="0" err="1" smtClean="0"/>
              <a:t>style.background</a:t>
            </a:r>
            <a:r>
              <a:rPr lang="en-US" altLang="zh-CN" dirty="0" smtClean="0"/>
              <a:t>='pink';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function </a:t>
            </a:r>
            <a:r>
              <a:rPr lang="en-US" altLang="zh-CN" dirty="0" err="1" smtClean="0"/>
              <a:t>getByClass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oParent,sClassName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aEle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oParent.getElementsByTagName</a:t>
            </a:r>
            <a:r>
              <a:rPr lang="en-US" altLang="zh-CN" dirty="0" smtClean="0"/>
              <a:t>('*');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aResult</a:t>
            </a:r>
            <a:r>
              <a:rPr lang="en-US" altLang="zh-CN" dirty="0" smtClean="0"/>
              <a:t> = [];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for(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aEle.length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++){</a:t>
            </a:r>
          </a:p>
          <a:p>
            <a:r>
              <a:rPr lang="en-US" altLang="zh-CN" dirty="0" smtClean="0"/>
              <a:t>		if(</a:t>
            </a:r>
            <a:r>
              <a:rPr lang="en-US" altLang="zh-CN" dirty="0" err="1" smtClean="0"/>
              <a:t>aEle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==</a:t>
            </a:r>
            <a:r>
              <a:rPr lang="en-US" altLang="zh-CN" dirty="0" err="1" smtClean="0"/>
              <a:t>sClassName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aResult.push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aEle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]);	</a:t>
            </a:r>
          </a:p>
          <a:p>
            <a:r>
              <a:rPr lang="en-US" altLang="zh-CN" dirty="0" smtClean="0"/>
              <a:t>		}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return </a:t>
            </a:r>
            <a:r>
              <a:rPr lang="en-US" altLang="zh-CN" dirty="0" err="1" smtClean="0"/>
              <a:t>aResult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所谓“表达式选择”，即有一定语义的表达式，例如</a:t>
            </a:r>
            <a:r>
              <a:rPr lang="en-US" altLang="zh-CN" dirty="0" smtClean="0"/>
              <a:t>li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last </a:t>
            </a:r>
            <a:r>
              <a:rPr lang="zh-CN" altLang="en-US" dirty="0" smtClean="0"/>
              <a:t>意为</a:t>
            </a:r>
            <a:r>
              <a:rPr lang="en-US" altLang="zh-CN" dirty="0" smtClean="0"/>
              <a:t>li</a:t>
            </a:r>
            <a:r>
              <a:rPr lang="zh-CN" altLang="en-US" dirty="0" smtClean="0"/>
              <a:t>的最后一个，</a:t>
            </a:r>
            <a:r>
              <a:rPr lang="en-US" altLang="zh-CN" dirty="0" smtClean="0"/>
              <a:t>li[title] </a:t>
            </a:r>
            <a:r>
              <a:rPr lang="zh-CN" altLang="en-US" dirty="0" smtClean="0"/>
              <a:t>意为设置了</a:t>
            </a:r>
            <a:r>
              <a:rPr lang="en-US" altLang="zh-CN" dirty="0" err="1" smtClean="0"/>
              <a:t>titile</a:t>
            </a:r>
            <a:r>
              <a:rPr lang="zh-CN" altLang="en-US" dirty="0" smtClean="0"/>
              <a:t>属性的</a:t>
            </a:r>
            <a:r>
              <a:rPr lang="en-US" altLang="zh-CN" dirty="0" smtClean="0"/>
              <a:t>li</a:t>
            </a:r>
          </a:p>
          <a:p>
            <a:r>
              <a:rPr lang="zh-CN" altLang="en-US" dirty="0" smtClean="0"/>
              <a:t>针对设置了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属性的</a:t>
            </a:r>
            <a:r>
              <a:rPr lang="en-US" altLang="zh-CN" dirty="0" err="1" smtClean="0"/>
              <a:t>li</a:t>
            </a:r>
            <a:r>
              <a:rPr lang="zh-CN" altLang="en-US" dirty="0" smtClean="0"/>
              <a:t>进行的操作：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Jq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$(“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[title]”).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background”,”pink</a:t>
            </a:r>
            <a:r>
              <a:rPr lang="en-US" altLang="zh-CN" dirty="0" smtClean="0"/>
              <a:t>”)</a:t>
            </a:r>
            <a:endParaRPr lang="zh-CN" altLang="zh-CN" dirty="0" smtClean="0"/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window.onload</a:t>
            </a:r>
            <a:r>
              <a:rPr lang="en-US" altLang="zh-CN" dirty="0" smtClean="0"/>
              <a:t>=function(){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oUl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document.getElementsByTagName</a:t>
            </a:r>
            <a:r>
              <a:rPr lang="en-US" altLang="zh-CN" dirty="0" smtClean="0"/>
              <a:t>('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')[0];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aLi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oUl.getElementsByTagName</a:t>
            </a:r>
            <a:r>
              <a:rPr lang="en-US" altLang="zh-CN" dirty="0" smtClean="0"/>
              <a:t>('li');</a:t>
            </a:r>
          </a:p>
          <a:p>
            <a:r>
              <a:rPr lang="en-US" altLang="zh-CN" dirty="0" smtClean="0"/>
              <a:t>	for(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i=0; i&lt;</a:t>
            </a:r>
            <a:r>
              <a:rPr lang="en-US" altLang="zh-CN" dirty="0" err="1" smtClean="0"/>
              <a:t>aLi.length</a:t>
            </a:r>
            <a:r>
              <a:rPr lang="en-US" altLang="zh-CN" dirty="0" smtClean="0"/>
              <a:t>; i++){</a:t>
            </a:r>
          </a:p>
          <a:p>
            <a:r>
              <a:rPr lang="en-US" altLang="zh-CN" dirty="0" smtClean="0"/>
              <a:t>		if(</a:t>
            </a:r>
            <a:r>
              <a:rPr lang="en-US" altLang="zh-CN" dirty="0" err="1" smtClean="0"/>
              <a:t>aLi</a:t>
            </a:r>
            <a:r>
              <a:rPr lang="en-US" altLang="zh-CN" dirty="0" smtClean="0"/>
              <a:t>[i</a:t>
            </a:r>
            <a:r>
              <a:rPr lang="en-US" altLang="zh-CN" sz="2800" dirty="0" smtClean="0"/>
              <a:t>].title</a:t>
            </a:r>
            <a:r>
              <a:rPr lang="en-US" altLang="zh-CN" dirty="0" smtClean="0"/>
              <a:t>!=''){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aLi</a:t>
            </a:r>
            <a:r>
              <a:rPr lang="en-US" altLang="zh-CN" dirty="0" smtClean="0"/>
              <a:t>[i].</a:t>
            </a:r>
            <a:r>
              <a:rPr lang="en-US" altLang="zh-CN" dirty="0" err="1" smtClean="0"/>
              <a:t>style.background</a:t>
            </a:r>
            <a:r>
              <a:rPr lang="en-US" altLang="zh-CN" dirty="0" smtClean="0"/>
              <a:t>='pink';	</a:t>
            </a:r>
          </a:p>
          <a:p>
            <a:r>
              <a:rPr lang="en-US" altLang="zh-CN" dirty="0" smtClean="0"/>
              <a:t>		}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639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属性：鼠标指向</a:t>
            </a:r>
            <a:r>
              <a:rPr lang="en-US" altLang="zh-CN" dirty="0" smtClean="0"/>
              <a:t>li</a:t>
            </a:r>
            <a:r>
              <a:rPr lang="zh-CN" altLang="en-US" dirty="0" smtClean="0"/>
              <a:t>时的提示文本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519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r="10120" b="34424"/>
          <a:stretch>
            <a:fillRect/>
          </a:stretch>
        </p:blipFill>
        <p:spPr bwMode="auto">
          <a:xfrm>
            <a:off x="539750" y="1844675"/>
            <a:ext cx="4535488" cy="9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650" y="2709863"/>
            <a:ext cx="7772400" cy="1079500"/>
          </a:xfrm>
        </p:spPr>
        <p:txBody>
          <a:bodyPr/>
          <a:lstStyle>
            <a:lvl1pPr>
              <a:defRPr sz="5400">
                <a:solidFill>
                  <a:srgbClr val="FF0000"/>
                </a:solidFill>
              </a:defRPr>
            </a:lvl1pPr>
          </a:lstStyle>
          <a:p>
            <a:pPr lvl="0"/>
            <a:endParaRPr lang="en-US" altLang="zh-CN" noProof="0" smtClean="0"/>
          </a:p>
        </p:txBody>
      </p:sp>
      <p:pic>
        <p:nvPicPr>
          <p:cNvPr id="101380" name="Picture 4" descr="02_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48974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8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76375" y="4508500"/>
            <a:ext cx="6400800" cy="600075"/>
          </a:xfrm>
        </p:spPr>
        <p:txBody>
          <a:bodyPr/>
          <a:lstStyle>
            <a:lvl1pPr marL="0" indent="0" algn="ctr">
              <a:buFontTx/>
              <a:buNone/>
              <a:defRPr b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隶书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2ED65259-29F9-4BA4-92B3-29150BF996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18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52400"/>
            <a:ext cx="2105025" cy="63722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52400"/>
            <a:ext cx="6167437" cy="63722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9C3D94A6-5EE0-4462-BCD7-F76CAEF3F2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273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52400"/>
            <a:ext cx="8280400" cy="1019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47800"/>
            <a:ext cx="4135437" cy="5076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447800"/>
            <a:ext cx="4137025" cy="5076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019925" y="6597650"/>
            <a:ext cx="1905000" cy="260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5D9EFCF1-ADAB-4C38-A92C-9049048182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70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zh-CN" altLang="en-US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47D4BC70-9B4C-4212-9072-AB89532FE4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98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FBB253FA-BD7A-4678-B847-E5B8BBE7B6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47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47800"/>
            <a:ext cx="4135437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447800"/>
            <a:ext cx="4137025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474081E6-AF4C-459A-BDFD-BDA4A83030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92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D40F35C8-E12D-4A48-9723-80D691820E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70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733DCCDF-39FD-44A4-957E-8E7E78BFF6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3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1603E840-0033-47F7-AD3D-4BD5162158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96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9D4D98DB-1F38-4F2A-A98D-F5AA857FA3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45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3C175C1C-5037-4D3C-B1CA-0C925BEB02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47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52400"/>
            <a:ext cx="82804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47800"/>
            <a:ext cx="8424862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97650"/>
            <a:ext cx="1905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SzTx/>
              <a:defRPr sz="14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altLang="zh-CN"/>
              <a:t>CAC - </a:t>
            </a:r>
            <a:fld id="{F9F675C7-9E08-4C97-8F0D-EAF0D2D15E9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0357" name="Group 5"/>
          <p:cNvGrpSpPr>
            <a:grpSpLocks/>
          </p:cNvGrpSpPr>
          <p:nvPr/>
        </p:nvGrpSpPr>
        <p:grpSpPr bwMode="auto">
          <a:xfrm>
            <a:off x="288925" y="1219200"/>
            <a:ext cx="8604250" cy="142875"/>
            <a:chOff x="204" y="890"/>
            <a:chExt cx="5035" cy="91"/>
          </a:xfrm>
        </p:grpSpPr>
        <p:sp>
          <p:nvSpPr>
            <p:cNvPr id="100358" name="Rectangle 6"/>
            <p:cNvSpPr>
              <a:spLocks noChangeArrowheads="1"/>
            </p:cNvSpPr>
            <p:nvPr userDrawn="1"/>
          </p:nvSpPr>
          <p:spPr bwMode="auto">
            <a:xfrm>
              <a:off x="204" y="890"/>
              <a:ext cx="1769" cy="91"/>
            </a:xfrm>
            <a:prstGeom prst="rect">
              <a:avLst/>
            </a:prstGeom>
            <a:gradFill rotWithShape="1">
              <a:gsLst>
                <a:gs pos="0">
                  <a:srgbClr val="800080">
                    <a:gamma/>
                    <a:tint val="21176"/>
                    <a:invGamma/>
                  </a:srgbClr>
                </a:gs>
                <a:gs pos="100000">
                  <a:srgbClr val="800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dist" eaLnBrk="1" hangingPunct="1">
                <a:lnSpc>
                  <a:spcPct val="100000"/>
                </a:lnSpc>
                <a:buSzTx/>
              </a:pPr>
              <a:endParaRPr lang="en-US" altLang="zh-CN" sz="1100" b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00359" name="Rectangle 7"/>
            <p:cNvSpPr>
              <a:spLocks noChangeArrowheads="1"/>
            </p:cNvSpPr>
            <p:nvPr userDrawn="1"/>
          </p:nvSpPr>
          <p:spPr bwMode="auto">
            <a:xfrm>
              <a:off x="1973" y="890"/>
              <a:ext cx="1451" cy="91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buSzTx/>
              </a:pPr>
              <a:endParaRPr lang="en-US" altLang="zh-CN" sz="1100" b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00360" name="Rectangle 8"/>
            <p:cNvSpPr>
              <a:spLocks noChangeArrowheads="1"/>
            </p:cNvSpPr>
            <p:nvPr userDrawn="1"/>
          </p:nvSpPr>
          <p:spPr bwMode="auto">
            <a:xfrm>
              <a:off x="3424" y="890"/>
              <a:ext cx="1815" cy="91"/>
            </a:xfrm>
            <a:prstGeom prst="rect">
              <a:avLst/>
            </a:prstGeom>
            <a:gradFill rotWithShape="1">
              <a:gsLst>
                <a:gs pos="0">
                  <a:srgbClr val="800080"/>
                </a:gs>
                <a:gs pos="100000">
                  <a:srgbClr val="800080">
                    <a:gamma/>
                    <a:tint val="17647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  <a:buSzTx/>
              </a:pPr>
              <a:endParaRPr lang="en-US" altLang="zh-CN" sz="1100" b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0000"/>
        </a:buClr>
        <a:buSzPct val="8500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8000"/>
        </a:buClr>
        <a:buSzPct val="115000"/>
        <a:buFont typeface="Times New Roman" pitchFamily="18" charset="0"/>
        <a:buChar char="•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44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章   </a:t>
            </a:r>
            <a:r>
              <a:rPr lang="en-US" altLang="zh-CN" sz="44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44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基础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3545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）独有表达式选择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220072" y="2082425"/>
            <a:ext cx="1612942" cy="4968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$("</a:t>
            </a:r>
            <a:r>
              <a:rPr lang="en-US" altLang="zh-CN" dirty="0" err="1"/>
              <a:t>li.box</a:t>
            </a:r>
            <a:r>
              <a:rPr lang="en-US" altLang="zh-CN" dirty="0"/>
              <a:t>")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5220072" y="2699022"/>
            <a:ext cx="1773242" cy="4968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$("</a:t>
            </a:r>
            <a:r>
              <a:rPr lang="en-US" altLang="zh-CN" dirty="0" smtClean="0"/>
              <a:t>li[title]")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5220072" y="3347094"/>
            <a:ext cx="1620957" cy="4968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$("</a:t>
            </a:r>
            <a:r>
              <a:rPr lang="en-US" altLang="zh-CN" dirty="0" err="1"/>
              <a:t>li:last</a:t>
            </a:r>
            <a:r>
              <a:rPr lang="en-US" altLang="zh-CN" dirty="0"/>
              <a:t>")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7544" y="2067929"/>
            <a:ext cx="4572000" cy="31947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it-IT" altLang="zh-CN" dirty="0"/>
              <a:t>&lt;ul&gt;</a:t>
            </a:r>
          </a:p>
          <a:p>
            <a:r>
              <a:rPr lang="it-IT" altLang="zh-CN" dirty="0"/>
              <a:t> </a:t>
            </a:r>
            <a:r>
              <a:rPr lang="it-IT" altLang="zh-CN" dirty="0" smtClean="0"/>
              <a:t>   &lt;</a:t>
            </a:r>
            <a:r>
              <a:rPr lang="it-IT" altLang="zh-CN" dirty="0"/>
              <a:t>li&gt;1&lt;/li&gt;</a:t>
            </a:r>
          </a:p>
          <a:p>
            <a:r>
              <a:rPr lang="it-IT" altLang="zh-CN" dirty="0"/>
              <a:t>    &lt;li class='box'&gt;1&lt;/li&gt;</a:t>
            </a:r>
          </a:p>
          <a:p>
            <a:r>
              <a:rPr lang="it-IT" altLang="zh-CN" dirty="0"/>
              <a:t>    &lt;li class='box'&gt;1&lt;/li&gt;</a:t>
            </a:r>
          </a:p>
          <a:p>
            <a:r>
              <a:rPr lang="it-IT" altLang="zh-CN" dirty="0"/>
              <a:t>    &lt;li title='hello'&gt;1&lt;/li&gt;</a:t>
            </a:r>
          </a:p>
          <a:p>
            <a:r>
              <a:rPr lang="it-IT" altLang="zh-CN" dirty="0"/>
              <a:t>    &lt;li title='world'&gt;1&lt;/li&gt;</a:t>
            </a:r>
          </a:p>
          <a:p>
            <a:r>
              <a:rPr lang="it-IT" altLang="zh-CN" dirty="0"/>
              <a:t>&lt;/ul&gt;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0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10.5.3 jQuery</a:t>
            </a:r>
            <a:r>
              <a:rPr lang="zh-CN" altLang="en-US" sz="3200" dirty="0"/>
              <a:t>函数</a:t>
            </a:r>
            <a:r>
              <a:rPr lang="en-US" altLang="zh-CN" sz="3200" dirty="0"/>
              <a:t>—</a:t>
            </a:r>
            <a:r>
              <a:rPr lang="zh-CN" altLang="en-US" sz="3200" dirty="0"/>
              <a:t>获取祖先、孩子、兄弟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6913016" cy="1549152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dk1"/>
                </a:solidFill>
              </a:rPr>
              <a:t> &lt;div&gt;&lt;span&gt;Hello&lt;/span&gt;&lt;/div&gt;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dk1"/>
                </a:solidFill>
              </a:rPr>
              <a:t>  &lt;p class="selected"&gt;Hello Again&lt;/p&gt;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dk1"/>
                </a:solidFill>
              </a:rPr>
              <a:t>  &lt;p&gt;And Again&lt;/p&gt;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3356992"/>
            <a:ext cx="8748464" cy="6093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800" dirty="0" smtClean="0"/>
              <a:t>$("</a:t>
            </a:r>
            <a:r>
              <a:rPr lang="en-US" altLang="zh-CN" sz="2800" dirty="0"/>
              <a:t>p").</a:t>
            </a:r>
            <a:r>
              <a:rPr lang="en-US" altLang="zh-CN" sz="2800" dirty="0" err="1"/>
              <a:t>prev</a:t>
            </a:r>
            <a:r>
              <a:rPr lang="en-US" altLang="zh-CN" sz="2800" dirty="0" smtClean="0"/>
              <a:t>().</a:t>
            </a:r>
            <a:r>
              <a:rPr lang="en-US" altLang="zh-CN" sz="2800" dirty="0" err="1"/>
              <a:t>css</a:t>
            </a:r>
            <a:r>
              <a:rPr lang="en-US" altLang="zh-CN" sz="2800" dirty="0"/>
              <a:t>("background", "yellow");</a:t>
            </a:r>
            <a:endParaRPr lang="zh-CN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35" y="4070068"/>
            <a:ext cx="3744416" cy="1507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79512" y="5800382"/>
            <a:ext cx="8748464" cy="6093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800" dirty="0" smtClean="0"/>
              <a:t>$("</a:t>
            </a:r>
            <a:r>
              <a:rPr lang="en-US" altLang="zh-CN" sz="2800" dirty="0"/>
              <a:t>p").</a:t>
            </a:r>
            <a:r>
              <a:rPr lang="en-US" altLang="zh-CN" sz="2800" dirty="0" err="1"/>
              <a:t>prev</a:t>
            </a:r>
            <a:r>
              <a:rPr lang="en-US" altLang="zh-CN" sz="2800" dirty="0" smtClean="0"/>
              <a:t>(".selected").</a:t>
            </a:r>
            <a:r>
              <a:rPr lang="en-US" altLang="zh-CN" sz="2800" dirty="0" err="1"/>
              <a:t>css</a:t>
            </a:r>
            <a:r>
              <a:rPr lang="en-US" altLang="zh-CN" sz="2800" dirty="0"/>
              <a:t>("background", "yellow");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2880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10.5.3 jQuery</a:t>
            </a:r>
            <a:r>
              <a:rPr lang="zh-CN" altLang="en-US" sz="3200" dirty="0"/>
              <a:t>函数</a:t>
            </a:r>
            <a:r>
              <a:rPr lang="en-US" altLang="zh-CN" sz="3200" dirty="0"/>
              <a:t>—</a:t>
            </a:r>
            <a:r>
              <a:rPr lang="zh-CN" altLang="en-US" sz="3200" dirty="0"/>
              <a:t>获取祖先、孩子、兄弟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5400848" cy="306132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it-IT" altLang="zh-CN" sz="2400" dirty="0"/>
              <a:t>&lt;ul&gt;</a:t>
            </a:r>
          </a:p>
          <a:p>
            <a:pPr marL="0" indent="0">
              <a:buNone/>
            </a:pPr>
            <a:r>
              <a:rPr lang="it-IT" altLang="zh-CN" sz="2400" dirty="0"/>
              <a:t>   &lt;li&gt;list item 1&lt;/li&gt;</a:t>
            </a:r>
          </a:p>
          <a:p>
            <a:pPr marL="0" indent="0">
              <a:buNone/>
            </a:pPr>
            <a:r>
              <a:rPr lang="it-IT" altLang="zh-CN" sz="2400" dirty="0"/>
              <a:t>   &lt;li&gt;list item 2&lt;/li&gt;</a:t>
            </a:r>
          </a:p>
          <a:p>
            <a:pPr marL="0" indent="0">
              <a:buNone/>
            </a:pPr>
            <a:r>
              <a:rPr lang="it-IT" altLang="zh-CN" sz="2400" dirty="0"/>
              <a:t>   &lt;li class="third-item"&gt;list item 3&lt;/li&gt;</a:t>
            </a:r>
          </a:p>
          <a:p>
            <a:pPr marL="0" indent="0">
              <a:buNone/>
            </a:pPr>
            <a:r>
              <a:rPr lang="it-IT" altLang="zh-CN" sz="2400" dirty="0"/>
              <a:t>   &lt;li&gt;list item 4&lt;/li&gt;</a:t>
            </a:r>
          </a:p>
          <a:p>
            <a:pPr marL="0" indent="0">
              <a:buNone/>
            </a:pPr>
            <a:r>
              <a:rPr lang="it-IT" altLang="zh-CN" sz="2400" dirty="0"/>
              <a:t>   &lt;li&gt;list item 5&lt;/li&gt;</a:t>
            </a:r>
          </a:p>
          <a:p>
            <a:pPr marL="0" indent="0">
              <a:buNone/>
            </a:pPr>
            <a:r>
              <a:rPr lang="it-IT" altLang="zh-CN" sz="2400" dirty="0"/>
              <a:t>&lt;/ul&gt;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827584" y="4726885"/>
            <a:ext cx="7848872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$('</a:t>
            </a:r>
            <a:r>
              <a:rPr lang="en-US" altLang="zh-CN" dirty="0" err="1"/>
              <a:t>li.third</a:t>
            </a:r>
            <a:r>
              <a:rPr lang="en-US" altLang="zh-CN" dirty="0"/>
              <a:t>-item').</a:t>
            </a:r>
            <a:r>
              <a:rPr lang="en-US" altLang="zh-CN" dirty="0">
                <a:solidFill>
                  <a:srgbClr val="FFC000"/>
                </a:solidFill>
              </a:rPr>
              <a:t>siblings()</a:t>
            </a:r>
            <a:r>
              <a:rPr lang="en-US" altLang="zh-CN" dirty="0"/>
              <a:t>.</a:t>
            </a:r>
            <a:r>
              <a:rPr lang="en-US" altLang="zh-CN" dirty="0" err="1"/>
              <a:t>css</a:t>
            </a:r>
            <a:r>
              <a:rPr lang="en-US" altLang="zh-CN" dirty="0"/>
              <a:t>('background-color', '</a:t>
            </a:r>
            <a:r>
              <a:rPr lang="en-US" altLang="zh-CN" dirty="0" smtClean="0"/>
              <a:t>pink');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166" y="2132856"/>
            <a:ext cx="3854090" cy="1885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829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实战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dirty="0"/>
              <a:t>两级伸缩菜单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38300"/>
            <a:ext cx="199072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38300"/>
            <a:ext cx="20193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38300"/>
            <a:ext cx="19526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4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</a:t>
            </a:r>
            <a:r>
              <a:rPr lang="zh-CN" altLang="en-US" dirty="0"/>
              <a:t>级伸缩菜单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0"/>
            <a:ext cx="8424862" cy="5334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sz="1050" dirty="0"/>
              <a:t>&lt;body&gt;</a:t>
            </a:r>
          </a:p>
          <a:p>
            <a:pPr marL="0" indent="0">
              <a:buNone/>
            </a:pPr>
            <a:r>
              <a:rPr lang="en-US" altLang="zh-CN" sz="1050" dirty="0"/>
              <a:t>&lt;div id="navigation"&gt;</a:t>
            </a:r>
          </a:p>
          <a:p>
            <a:pPr marL="0" indent="0">
              <a:buNone/>
            </a:pPr>
            <a:r>
              <a:rPr lang="en-US" altLang="zh-CN" sz="1050" dirty="0"/>
              <a:t>	&lt;</a:t>
            </a:r>
            <a:r>
              <a:rPr lang="en-US" altLang="zh-CN" sz="1050" dirty="0" err="1"/>
              <a:t>ul</a:t>
            </a:r>
            <a:r>
              <a:rPr lang="en-US" altLang="zh-CN" sz="1050" dirty="0"/>
              <a:t> id="</a:t>
            </a:r>
            <a:r>
              <a:rPr lang="en-US" altLang="zh-CN" sz="1050" dirty="0" err="1"/>
              <a:t>listUL</a:t>
            </a:r>
            <a:r>
              <a:rPr lang="en-US" altLang="zh-CN" sz="1050" dirty="0"/>
              <a:t>"&gt;</a:t>
            </a:r>
          </a:p>
          <a:p>
            <a:pPr marL="0" indent="0">
              <a:buNone/>
            </a:pPr>
            <a:r>
              <a:rPr lang="en-US" altLang="zh-CN" sz="1050" dirty="0"/>
              <a:t>		&lt;li&gt;&lt;a </a:t>
            </a:r>
            <a:r>
              <a:rPr lang="en-US" altLang="zh-CN" sz="1050" dirty="0" err="1"/>
              <a:t>href</a:t>
            </a:r>
            <a:r>
              <a:rPr lang="en-US" altLang="zh-CN" sz="1050" dirty="0"/>
              <a:t>="#"&gt;Home&lt;/a&gt;&lt;/li&gt;</a:t>
            </a:r>
          </a:p>
          <a:p>
            <a:pPr marL="0" indent="0">
              <a:buNone/>
            </a:pPr>
            <a:r>
              <a:rPr lang="en-US" altLang="zh-CN" sz="1050" dirty="0"/>
              <a:t>		&lt;li&gt;&lt;a </a:t>
            </a:r>
            <a:r>
              <a:rPr lang="en-US" altLang="zh-CN" sz="1050" dirty="0" err="1"/>
              <a:t>href</a:t>
            </a:r>
            <a:r>
              <a:rPr lang="en-US" altLang="zh-CN" sz="1050" dirty="0"/>
              <a:t>="#"&gt;News&lt;/a&gt;</a:t>
            </a:r>
          </a:p>
          <a:p>
            <a:pPr marL="0" indent="0">
              <a:buNone/>
            </a:pPr>
            <a:r>
              <a:rPr lang="en-US" altLang="zh-CN" sz="1050" dirty="0"/>
              <a:t>        	</a:t>
            </a:r>
            <a:r>
              <a:rPr lang="en-US" altLang="zh-CN" sz="1050" dirty="0" smtClean="0"/>
              <a:t>    	            </a:t>
            </a:r>
            <a:r>
              <a:rPr lang="en-US" altLang="zh-CN" sz="1050" dirty="0"/>
              <a:t>&lt;</a:t>
            </a:r>
            <a:r>
              <a:rPr lang="en-US" altLang="zh-CN" sz="1050" dirty="0" err="1"/>
              <a:t>ul</a:t>
            </a:r>
            <a:r>
              <a:rPr lang="en-US" altLang="zh-CN" sz="1050" dirty="0"/>
              <a:t> class="</a:t>
            </a:r>
            <a:r>
              <a:rPr lang="en-US" altLang="zh-CN" sz="1050" dirty="0" err="1"/>
              <a:t>myHide</a:t>
            </a:r>
            <a:r>
              <a:rPr lang="en-US" altLang="zh-CN" sz="1050" dirty="0"/>
              <a:t>"&gt;</a:t>
            </a:r>
          </a:p>
          <a:p>
            <a:pPr marL="0" indent="0">
              <a:buNone/>
            </a:pPr>
            <a:r>
              <a:rPr lang="en-US" altLang="zh-CN" sz="1050" dirty="0"/>
              <a:t>            		</a:t>
            </a:r>
            <a:r>
              <a:rPr lang="en-US" altLang="zh-CN" sz="1050" dirty="0" smtClean="0"/>
              <a:t>	&lt;</a:t>
            </a:r>
            <a:r>
              <a:rPr lang="en-US" altLang="zh-CN" sz="1050" dirty="0"/>
              <a:t>li&gt;&lt;a </a:t>
            </a:r>
            <a:r>
              <a:rPr lang="en-US" altLang="zh-CN" sz="1050" dirty="0" err="1"/>
              <a:t>href</a:t>
            </a:r>
            <a:r>
              <a:rPr lang="en-US" altLang="zh-CN" sz="1050" dirty="0"/>
              <a:t>="#"&gt;</a:t>
            </a:r>
            <a:r>
              <a:rPr lang="en-US" altLang="zh-CN" sz="1050" dirty="0" err="1"/>
              <a:t>Lastest</a:t>
            </a:r>
            <a:r>
              <a:rPr lang="en-US" altLang="zh-CN" sz="1050" dirty="0"/>
              <a:t> News&lt;/a&gt;&lt;/li&gt;</a:t>
            </a:r>
          </a:p>
          <a:p>
            <a:pPr marL="0" indent="0">
              <a:buNone/>
            </a:pPr>
            <a:r>
              <a:rPr lang="en-US" altLang="zh-CN" sz="1050" dirty="0" smtClean="0"/>
              <a:t>	                </a:t>
            </a:r>
            <a:r>
              <a:rPr lang="en-US" altLang="zh-CN" sz="1050" dirty="0"/>
              <a:t>	</a:t>
            </a:r>
            <a:r>
              <a:rPr lang="en-US" altLang="zh-CN" sz="1050" dirty="0" smtClean="0"/>
              <a:t>                           &lt;</a:t>
            </a:r>
            <a:r>
              <a:rPr lang="en-US" altLang="zh-CN" sz="1050" dirty="0"/>
              <a:t>li&gt;&lt;a </a:t>
            </a:r>
            <a:r>
              <a:rPr lang="en-US" altLang="zh-CN" sz="1050" dirty="0" err="1"/>
              <a:t>href</a:t>
            </a:r>
            <a:r>
              <a:rPr lang="en-US" altLang="zh-CN" sz="1050" dirty="0"/>
              <a:t>="#"&gt;All News&lt;/a&gt;&lt;/li&gt;</a:t>
            </a:r>
          </a:p>
          <a:p>
            <a:pPr marL="0" indent="0">
              <a:buNone/>
            </a:pPr>
            <a:r>
              <a:rPr lang="en-US" altLang="zh-CN" sz="1050" dirty="0"/>
              <a:t>            	</a:t>
            </a:r>
            <a:r>
              <a:rPr lang="en-US" altLang="zh-CN" sz="1050" dirty="0" smtClean="0"/>
              <a:t>	           &lt;/</a:t>
            </a:r>
            <a:r>
              <a:rPr lang="en-US" altLang="zh-CN" sz="1050" dirty="0" err="1"/>
              <a:t>ul</a:t>
            </a:r>
            <a:r>
              <a:rPr lang="en-US" altLang="zh-CN" sz="1050" dirty="0"/>
              <a:t>&gt;</a:t>
            </a:r>
          </a:p>
          <a:p>
            <a:pPr marL="0" indent="0">
              <a:buNone/>
            </a:pPr>
            <a:r>
              <a:rPr lang="en-US" altLang="zh-CN" sz="1050" dirty="0" smtClean="0"/>
              <a:t>	        </a:t>
            </a:r>
            <a:r>
              <a:rPr lang="en-US" altLang="zh-CN" sz="1050" dirty="0"/>
              <a:t>	</a:t>
            </a:r>
            <a:r>
              <a:rPr lang="en-US" altLang="zh-CN" sz="1050" dirty="0" smtClean="0"/>
              <a:t> &lt;/</a:t>
            </a:r>
            <a:r>
              <a:rPr lang="en-US" altLang="zh-CN" sz="1050" dirty="0"/>
              <a:t>li&gt;</a:t>
            </a:r>
          </a:p>
          <a:p>
            <a:pPr marL="0" indent="0">
              <a:buNone/>
            </a:pPr>
            <a:r>
              <a:rPr lang="en-US" altLang="zh-CN" sz="1050" dirty="0"/>
              <a:t>		&lt;li&gt;&lt;a </a:t>
            </a:r>
            <a:r>
              <a:rPr lang="en-US" altLang="zh-CN" sz="1050" dirty="0" err="1"/>
              <a:t>href</a:t>
            </a:r>
            <a:r>
              <a:rPr lang="en-US" altLang="zh-CN" sz="1050" dirty="0"/>
              <a:t>="#"&gt;Sports&lt;/a&gt;</a:t>
            </a:r>
          </a:p>
          <a:p>
            <a:pPr marL="0" indent="0">
              <a:buNone/>
            </a:pPr>
            <a:r>
              <a:rPr lang="en-US" altLang="zh-CN" sz="1050" dirty="0" smtClean="0"/>
              <a:t>                              </a:t>
            </a:r>
            <a:r>
              <a:rPr lang="en-US" altLang="zh-CN" sz="1050" dirty="0"/>
              <a:t>	 </a:t>
            </a:r>
            <a:r>
              <a:rPr lang="en-US" altLang="zh-CN" sz="1050" dirty="0" smtClean="0"/>
              <a:t>          </a:t>
            </a:r>
            <a:r>
              <a:rPr lang="en-US" altLang="zh-CN" sz="1050" dirty="0"/>
              <a:t>&lt;</a:t>
            </a:r>
            <a:r>
              <a:rPr lang="en-US" altLang="zh-CN" sz="1050" dirty="0" err="1"/>
              <a:t>ul</a:t>
            </a:r>
            <a:r>
              <a:rPr lang="en-US" altLang="zh-CN" sz="1050" dirty="0"/>
              <a:t> class="</a:t>
            </a:r>
            <a:r>
              <a:rPr lang="en-US" altLang="zh-CN" sz="1050" dirty="0" err="1"/>
              <a:t>myHide</a:t>
            </a:r>
            <a:r>
              <a:rPr lang="en-US" altLang="zh-CN" sz="1050" dirty="0"/>
              <a:t>"&gt;</a:t>
            </a:r>
          </a:p>
          <a:p>
            <a:pPr marL="0" indent="0">
              <a:buNone/>
            </a:pPr>
            <a:r>
              <a:rPr lang="en-US" altLang="zh-CN" sz="1050" dirty="0"/>
              <a:t>            	   </a:t>
            </a:r>
            <a:r>
              <a:rPr lang="en-US" altLang="zh-CN" sz="1050" dirty="0" smtClean="0"/>
              <a:t>                                                  </a:t>
            </a:r>
            <a:r>
              <a:rPr lang="en-US" altLang="zh-CN" sz="1050" dirty="0"/>
              <a:t>&lt;li&gt;&lt;a </a:t>
            </a:r>
            <a:r>
              <a:rPr lang="en-US" altLang="zh-CN" sz="1050" dirty="0" err="1"/>
              <a:t>href</a:t>
            </a:r>
            <a:r>
              <a:rPr lang="en-US" altLang="zh-CN" sz="1050" dirty="0"/>
              <a:t>="#"&gt;Basketball&lt;/a&gt;&lt;/li&gt;</a:t>
            </a:r>
          </a:p>
          <a:p>
            <a:pPr marL="0" indent="0">
              <a:buNone/>
            </a:pPr>
            <a:r>
              <a:rPr lang="en-US" altLang="zh-CN" sz="1050" dirty="0"/>
              <a:t>                    </a:t>
            </a:r>
            <a:r>
              <a:rPr lang="en-US" altLang="zh-CN" sz="1050" dirty="0" smtClean="0"/>
              <a:t>                                                            &lt;</a:t>
            </a:r>
            <a:r>
              <a:rPr lang="en-US" altLang="zh-CN" sz="1050" dirty="0"/>
              <a:t>li&gt;&lt;a </a:t>
            </a:r>
            <a:r>
              <a:rPr lang="en-US" altLang="zh-CN" sz="1050" dirty="0" err="1"/>
              <a:t>href</a:t>
            </a:r>
            <a:r>
              <a:rPr lang="en-US" altLang="zh-CN" sz="1050" dirty="0"/>
              <a:t>="#"&gt;Football&lt;/a&gt;&lt;/li&gt;</a:t>
            </a:r>
          </a:p>
          <a:p>
            <a:pPr marL="0" indent="0">
              <a:buNone/>
            </a:pPr>
            <a:r>
              <a:rPr lang="en-US" altLang="zh-CN" sz="1050" dirty="0"/>
              <a:t>                    </a:t>
            </a:r>
            <a:r>
              <a:rPr lang="en-US" altLang="zh-CN" sz="1050" dirty="0" smtClean="0"/>
              <a:t>                                                            &lt;</a:t>
            </a:r>
            <a:r>
              <a:rPr lang="en-US" altLang="zh-CN" sz="1050" dirty="0"/>
              <a:t>li&gt;&lt;a </a:t>
            </a:r>
            <a:r>
              <a:rPr lang="en-US" altLang="zh-CN" sz="1050" dirty="0" err="1"/>
              <a:t>href</a:t>
            </a:r>
            <a:r>
              <a:rPr lang="en-US" altLang="zh-CN" sz="1050" dirty="0"/>
              <a:t>="#"&gt;Volleyball&lt;/a&gt;&lt;/li&gt;</a:t>
            </a:r>
          </a:p>
          <a:p>
            <a:pPr marL="0" indent="0">
              <a:buNone/>
            </a:pPr>
            <a:r>
              <a:rPr lang="en-US" altLang="zh-CN" sz="1050" dirty="0"/>
              <a:t>                  </a:t>
            </a:r>
            <a:r>
              <a:rPr lang="en-US" altLang="zh-CN" sz="1050" dirty="0" smtClean="0"/>
              <a:t>                                                &lt;/</a:t>
            </a:r>
            <a:r>
              <a:rPr lang="en-US" altLang="zh-CN" sz="1050" dirty="0" err="1"/>
              <a:t>ul</a:t>
            </a:r>
            <a:r>
              <a:rPr lang="en-US" altLang="zh-CN" sz="1050" dirty="0"/>
              <a:t>&gt;        </a:t>
            </a:r>
          </a:p>
          <a:p>
            <a:pPr marL="0" indent="0">
              <a:buNone/>
            </a:pPr>
            <a:r>
              <a:rPr lang="en-US" altLang="zh-CN" sz="1050" dirty="0"/>
              <a:t>              </a:t>
            </a:r>
            <a:r>
              <a:rPr lang="en-US" altLang="zh-CN" sz="1050" dirty="0" smtClean="0"/>
              <a:t>                                        </a:t>
            </a:r>
            <a:r>
              <a:rPr lang="en-US" altLang="zh-CN" sz="1050" dirty="0"/>
              <a:t>&lt;/li&gt;</a:t>
            </a:r>
          </a:p>
          <a:p>
            <a:pPr marL="0" indent="0">
              <a:buNone/>
            </a:pPr>
            <a:r>
              <a:rPr lang="en-US" altLang="zh-CN" sz="1050" dirty="0"/>
              <a:t>	</a:t>
            </a:r>
            <a:r>
              <a:rPr lang="en-US" altLang="zh-CN" sz="1050" dirty="0" smtClean="0"/>
              <a:t>                          &lt;</a:t>
            </a:r>
            <a:r>
              <a:rPr lang="en-US" altLang="zh-CN" sz="1050" dirty="0"/>
              <a:t>li&gt;&lt;a </a:t>
            </a:r>
            <a:r>
              <a:rPr lang="en-US" altLang="zh-CN" sz="1050" dirty="0" err="1"/>
              <a:t>href</a:t>
            </a:r>
            <a:r>
              <a:rPr lang="en-US" altLang="zh-CN" sz="1050" dirty="0"/>
              <a:t>="#"&gt;Weather&lt;/a&gt;</a:t>
            </a:r>
          </a:p>
          <a:p>
            <a:pPr marL="0" indent="0">
              <a:buNone/>
            </a:pPr>
            <a:r>
              <a:rPr lang="en-US" altLang="zh-CN" sz="1050" dirty="0"/>
              <a:t>        	 </a:t>
            </a:r>
            <a:r>
              <a:rPr lang="en-US" altLang="zh-CN" sz="1050" dirty="0" smtClean="0"/>
              <a:t>                                      </a:t>
            </a:r>
            <a:r>
              <a:rPr lang="en-US" altLang="zh-CN" sz="1050" dirty="0"/>
              <a:t>&lt;</a:t>
            </a:r>
            <a:r>
              <a:rPr lang="en-US" altLang="zh-CN" sz="1050" dirty="0" err="1"/>
              <a:t>ul</a:t>
            </a:r>
            <a:r>
              <a:rPr lang="en-US" altLang="zh-CN" sz="1050" dirty="0"/>
              <a:t> class="</a:t>
            </a:r>
            <a:r>
              <a:rPr lang="en-US" altLang="zh-CN" sz="1050" dirty="0" err="1"/>
              <a:t>myHide</a:t>
            </a:r>
            <a:r>
              <a:rPr lang="en-US" altLang="zh-CN" sz="1050" dirty="0"/>
              <a:t>"&gt;</a:t>
            </a:r>
          </a:p>
          <a:p>
            <a:pPr marL="0" indent="0">
              <a:buNone/>
            </a:pPr>
            <a:r>
              <a:rPr lang="en-US" altLang="zh-CN" sz="1050" dirty="0"/>
              <a:t>            	     </a:t>
            </a:r>
            <a:r>
              <a:rPr lang="en-US" altLang="zh-CN" sz="1050" dirty="0" smtClean="0"/>
              <a:t>                                                &lt;</a:t>
            </a:r>
            <a:r>
              <a:rPr lang="en-US" altLang="zh-CN" sz="1050" dirty="0"/>
              <a:t>li&gt;&lt;a </a:t>
            </a:r>
            <a:r>
              <a:rPr lang="en-US" altLang="zh-CN" sz="1050" dirty="0" err="1"/>
              <a:t>href</a:t>
            </a:r>
            <a:r>
              <a:rPr lang="en-US" altLang="zh-CN" sz="1050" dirty="0"/>
              <a:t>="#"&gt;Today's Weather&lt;/a&gt;&lt;/li&gt;</a:t>
            </a:r>
          </a:p>
          <a:p>
            <a:pPr marL="0" indent="0">
              <a:buNone/>
            </a:pPr>
            <a:r>
              <a:rPr lang="en-US" altLang="zh-CN" sz="1050" dirty="0"/>
              <a:t>                     </a:t>
            </a:r>
            <a:r>
              <a:rPr lang="en-US" altLang="zh-CN" sz="1050" dirty="0" smtClean="0"/>
              <a:t>                                                           &lt;</a:t>
            </a:r>
            <a:r>
              <a:rPr lang="en-US" altLang="zh-CN" sz="1050" dirty="0"/>
              <a:t>li&gt;&lt;a </a:t>
            </a:r>
            <a:r>
              <a:rPr lang="en-US" altLang="zh-CN" sz="1050" dirty="0" err="1"/>
              <a:t>href</a:t>
            </a:r>
            <a:r>
              <a:rPr lang="en-US" altLang="zh-CN" sz="1050" dirty="0"/>
              <a:t>="#"&gt;Forecast&lt;/a&gt;&lt;/li&gt;</a:t>
            </a:r>
          </a:p>
          <a:p>
            <a:pPr marL="0" indent="0">
              <a:buNone/>
            </a:pPr>
            <a:r>
              <a:rPr lang="en-US" altLang="zh-CN" sz="1050" dirty="0"/>
              <a:t>                 </a:t>
            </a:r>
            <a:r>
              <a:rPr lang="en-US" altLang="zh-CN" sz="1050" dirty="0" smtClean="0"/>
              <a:t>                                                 &lt;/</a:t>
            </a:r>
            <a:r>
              <a:rPr lang="en-US" altLang="zh-CN" sz="1050" dirty="0" err="1"/>
              <a:t>ul</a:t>
            </a:r>
            <a:r>
              <a:rPr lang="en-US" altLang="zh-CN" sz="1050" dirty="0"/>
              <a:t>&gt;</a:t>
            </a:r>
          </a:p>
          <a:p>
            <a:pPr marL="0" indent="0">
              <a:buNone/>
            </a:pPr>
            <a:r>
              <a:rPr lang="en-US" altLang="zh-CN" sz="1050" dirty="0"/>
              <a:t>               </a:t>
            </a:r>
            <a:r>
              <a:rPr lang="en-US" altLang="zh-CN" sz="1050" dirty="0" smtClean="0"/>
              <a:t>                                       &lt;/</a:t>
            </a:r>
            <a:r>
              <a:rPr lang="en-US" altLang="zh-CN" sz="1050" dirty="0"/>
              <a:t>li&gt;</a:t>
            </a:r>
          </a:p>
          <a:p>
            <a:pPr marL="0" indent="0">
              <a:buNone/>
            </a:pPr>
            <a:r>
              <a:rPr lang="en-US" altLang="zh-CN" sz="1050" dirty="0"/>
              <a:t>	     </a:t>
            </a:r>
            <a:r>
              <a:rPr lang="en-US" altLang="zh-CN" sz="1050" dirty="0" smtClean="0"/>
              <a:t>                     </a:t>
            </a:r>
            <a:r>
              <a:rPr lang="en-US" altLang="zh-CN" sz="1050" dirty="0"/>
              <a:t>&lt;li&gt;&lt;a </a:t>
            </a:r>
            <a:r>
              <a:rPr lang="en-US" altLang="zh-CN" sz="1050" dirty="0" err="1"/>
              <a:t>href</a:t>
            </a:r>
            <a:r>
              <a:rPr lang="en-US" altLang="zh-CN" sz="1050" dirty="0"/>
              <a:t>="#"&gt;Contact Me&lt;/a&gt;&lt;/li&gt;</a:t>
            </a:r>
          </a:p>
          <a:p>
            <a:pPr marL="0" indent="0">
              <a:buNone/>
            </a:pPr>
            <a:r>
              <a:rPr lang="en-US" altLang="zh-CN" sz="1050" dirty="0"/>
              <a:t>	&lt;/</a:t>
            </a:r>
            <a:r>
              <a:rPr lang="en-US" altLang="zh-CN" sz="1050" dirty="0" err="1"/>
              <a:t>ul</a:t>
            </a:r>
            <a:r>
              <a:rPr lang="en-US" altLang="zh-CN" sz="1050" dirty="0"/>
              <a:t>&gt;</a:t>
            </a:r>
          </a:p>
          <a:p>
            <a:pPr marL="0" indent="0">
              <a:buNone/>
            </a:pPr>
            <a:r>
              <a:rPr lang="en-US" altLang="zh-CN" sz="1050" dirty="0"/>
              <a:t>&lt;/div&gt;</a:t>
            </a:r>
          </a:p>
          <a:p>
            <a:pPr marL="0" indent="0">
              <a:buNone/>
            </a:pPr>
            <a:r>
              <a:rPr lang="en-US" altLang="zh-CN" sz="1050" dirty="0"/>
              <a:t>&lt;/body&gt;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94859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两</a:t>
            </a:r>
            <a:r>
              <a:rPr lang="zh-CN" altLang="en-US" dirty="0"/>
              <a:t>级伸缩</a:t>
            </a:r>
            <a:r>
              <a:rPr lang="zh-CN" altLang="en-US" dirty="0" smtClean="0"/>
              <a:t>菜单</a:t>
            </a:r>
            <a:r>
              <a:rPr lang="en-US" altLang="zh-CN" dirty="0" smtClean="0"/>
              <a:t>--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菜单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添加伸缩效果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000" dirty="0" err="1">
                <a:solidFill>
                  <a:schemeClr val="lt1"/>
                </a:solidFill>
              </a:rPr>
              <a:t>window.onload</a:t>
            </a:r>
            <a:r>
              <a:rPr lang="en-US" altLang="zh-CN" sz="2000" dirty="0">
                <a:solidFill>
                  <a:schemeClr val="lt1"/>
                </a:solidFill>
              </a:rPr>
              <a:t> = function(){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lt1"/>
                </a:solidFill>
              </a:rPr>
              <a:t>	</a:t>
            </a:r>
            <a:r>
              <a:rPr lang="en-US" altLang="zh-CN" sz="2000" dirty="0" err="1">
                <a:solidFill>
                  <a:schemeClr val="lt1"/>
                </a:solidFill>
              </a:rPr>
              <a:t>var</a:t>
            </a:r>
            <a:r>
              <a:rPr lang="en-US" altLang="zh-CN" sz="2000" dirty="0">
                <a:solidFill>
                  <a:schemeClr val="lt1"/>
                </a:solidFill>
              </a:rPr>
              <a:t> </a:t>
            </a:r>
            <a:r>
              <a:rPr lang="en-US" altLang="zh-CN" sz="2000" dirty="0" err="1">
                <a:solidFill>
                  <a:schemeClr val="lt1"/>
                </a:solidFill>
              </a:rPr>
              <a:t>oUl</a:t>
            </a:r>
            <a:r>
              <a:rPr lang="en-US" altLang="zh-CN" sz="2000" dirty="0">
                <a:solidFill>
                  <a:schemeClr val="lt1"/>
                </a:solidFill>
              </a:rPr>
              <a:t> = </a:t>
            </a:r>
            <a:r>
              <a:rPr lang="en-US" altLang="zh-CN" sz="2000" dirty="0" err="1">
                <a:solidFill>
                  <a:schemeClr val="lt1"/>
                </a:solidFill>
              </a:rPr>
              <a:t>document.getElementById</a:t>
            </a:r>
            <a:r>
              <a:rPr lang="en-US" altLang="zh-CN" sz="2000" dirty="0">
                <a:solidFill>
                  <a:schemeClr val="lt1"/>
                </a:solidFill>
              </a:rPr>
              <a:t>("</a:t>
            </a:r>
            <a:r>
              <a:rPr lang="en-US" altLang="zh-CN" sz="2000" dirty="0" err="1">
                <a:solidFill>
                  <a:schemeClr val="lt1"/>
                </a:solidFill>
              </a:rPr>
              <a:t>listUL</a:t>
            </a:r>
            <a:r>
              <a:rPr lang="en-US" altLang="zh-CN" sz="2000" dirty="0">
                <a:solidFill>
                  <a:schemeClr val="lt1"/>
                </a:solidFill>
              </a:rPr>
              <a:t>");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lt1"/>
                </a:solidFill>
              </a:rPr>
              <a:t>	</a:t>
            </a:r>
            <a:r>
              <a:rPr lang="en-US" altLang="zh-CN" sz="2000" dirty="0" err="1">
                <a:solidFill>
                  <a:schemeClr val="lt1"/>
                </a:solidFill>
              </a:rPr>
              <a:t>var</a:t>
            </a:r>
            <a:r>
              <a:rPr lang="en-US" altLang="zh-CN" sz="2000" dirty="0">
                <a:solidFill>
                  <a:schemeClr val="lt1"/>
                </a:solidFill>
              </a:rPr>
              <a:t> </a:t>
            </a:r>
            <a:r>
              <a:rPr lang="en-US" altLang="zh-CN" sz="2000" dirty="0" err="1">
                <a:solidFill>
                  <a:schemeClr val="lt1"/>
                </a:solidFill>
              </a:rPr>
              <a:t>aLi</a:t>
            </a:r>
            <a:r>
              <a:rPr lang="en-US" altLang="zh-CN" sz="2000" dirty="0">
                <a:solidFill>
                  <a:schemeClr val="lt1"/>
                </a:solidFill>
              </a:rPr>
              <a:t> = </a:t>
            </a:r>
            <a:r>
              <a:rPr lang="en-US" altLang="zh-CN" sz="2000" dirty="0" err="1">
                <a:solidFill>
                  <a:schemeClr val="lt1"/>
                </a:solidFill>
              </a:rPr>
              <a:t>oUl.getElementsByTagName</a:t>
            </a:r>
            <a:r>
              <a:rPr lang="en-US" altLang="zh-CN" sz="2000" dirty="0">
                <a:solidFill>
                  <a:schemeClr val="lt1"/>
                </a:solidFill>
              </a:rPr>
              <a:t>("li");	//</a:t>
            </a:r>
            <a:r>
              <a:rPr lang="zh-CN" altLang="en-US" sz="2000" dirty="0">
                <a:solidFill>
                  <a:schemeClr val="lt1"/>
                </a:solidFill>
              </a:rPr>
              <a:t>子元素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lt1"/>
                </a:solidFill>
              </a:rPr>
              <a:t>	</a:t>
            </a:r>
            <a:r>
              <a:rPr lang="en-US" altLang="zh-CN" sz="2000" dirty="0" err="1">
                <a:solidFill>
                  <a:schemeClr val="lt1"/>
                </a:solidFill>
              </a:rPr>
              <a:t>var</a:t>
            </a:r>
            <a:r>
              <a:rPr lang="en-US" altLang="zh-CN" sz="2000" dirty="0">
                <a:solidFill>
                  <a:schemeClr val="lt1"/>
                </a:solidFill>
              </a:rPr>
              <a:t> </a:t>
            </a:r>
            <a:r>
              <a:rPr lang="en-US" altLang="zh-CN" sz="2000" dirty="0" err="1">
                <a:solidFill>
                  <a:schemeClr val="lt1"/>
                </a:solidFill>
              </a:rPr>
              <a:t>oA</a:t>
            </a:r>
            <a:r>
              <a:rPr lang="en-US" altLang="zh-CN" sz="2000" dirty="0">
                <a:solidFill>
                  <a:schemeClr val="lt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lt1"/>
                </a:solidFill>
              </a:rPr>
              <a:t>	for(</a:t>
            </a:r>
            <a:r>
              <a:rPr lang="en-US" altLang="zh-CN" sz="2000" dirty="0" err="1">
                <a:solidFill>
                  <a:schemeClr val="lt1"/>
                </a:solidFill>
              </a:rPr>
              <a:t>var</a:t>
            </a:r>
            <a:r>
              <a:rPr lang="en-US" altLang="zh-CN" sz="2000" dirty="0">
                <a:solidFill>
                  <a:schemeClr val="lt1"/>
                </a:solidFill>
              </a:rPr>
              <a:t> </a:t>
            </a:r>
            <a:r>
              <a:rPr lang="en-US" altLang="zh-CN" sz="2000" dirty="0" err="1">
                <a:solidFill>
                  <a:schemeClr val="lt1"/>
                </a:solidFill>
              </a:rPr>
              <a:t>i</a:t>
            </a:r>
            <a:r>
              <a:rPr lang="en-US" altLang="zh-CN" sz="2000" dirty="0">
                <a:solidFill>
                  <a:schemeClr val="lt1"/>
                </a:solidFill>
              </a:rPr>
              <a:t>=0;i&lt;</a:t>
            </a:r>
            <a:r>
              <a:rPr lang="en-US" altLang="zh-CN" sz="2000" dirty="0" err="1">
                <a:solidFill>
                  <a:schemeClr val="lt1"/>
                </a:solidFill>
              </a:rPr>
              <a:t>aLi.length;i</a:t>
            </a:r>
            <a:r>
              <a:rPr lang="en-US" altLang="zh-CN" sz="2000" dirty="0">
                <a:solidFill>
                  <a:schemeClr val="lt1"/>
                </a:solidFill>
              </a:rPr>
              <a:t>++){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lt1"/>
                </a:solidFill>
              </a:rPr>
              <a:t>		//</a:t>
            </a:r>
            <a:r>
              <a:rPr lang="zh-CN" altLang="en-US" sz="2000" dirty="0">
                <a:solidFill>
                  <a:schemeClr val="lt1"/>
                </a:solidFill>
              </a:rPr>
              <a:t>如果子元素有子菜单</a:t>
            </a:r>
            <a:r>
              <a:rPr lang="en-US" altLang="zh-CN" sz="2000" dirty="0" err="1">
                <a:solidFill>
                  <a:schemeClr val="lt1"/>
                </a:solidFill>
              </a:rPr>
              <a:t>ul</a:t>
            </a:r>
            <a:endParaRPr lang="en-US" altLang="zh-CN" sz="20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lt1"/>
                </a:solidFill>
              </a:rPr>
              <a:t>		if(</a:t>
            </a:r>
            <a:r>
              <a:rPr lang="en-US" altLang="zh-CN" sz="2000" dirty="0" err="1">
                <a:solidFill>
                  <a:schemeClr val="lt1"/>
                </a:solidFill>
              </a:rPr>
              <a:t>aLi</a:t>
            </a:r>
            <a:r>
              <a:rPr lang="en-US" altLang="zh-CN" sz="2000" dirty="0">
                <a:solidFill>
                  <a:schemeClr val="lt1"/>
                </a:solidFill>
              </a:rPr>
              <a:t>[</a:t>
            </a:r>
            <a:r>
              <a:rPr lang="en-US" altLang="zh-CN" sz="2000" dirty="0" err="1">
                <a:solidFill>
                  <a:schemeClr val="lt1"/>
                </a:solidFill>
              </a:rPr>
              <a:t>i</a:t>
            </a:r>
            <a:r>
              <a:rPr lang="en-US" altLang="zh-CN" sz="2000" dirty="0">
                <a:solidFill>
                  <a:schemeClr val="lt1"/>
                </a:solidFill>
              </a:rPr>
              <a:t>].</a:t>
            </a:r>
            <a:r>
              <a:rPr lang="en-US" altLang="zh-CN" sz="2000" dirty="0" err="1">
                <a:solidFill>
                  <a:schemeClr val="lt1"/>
                </a:solidFill>
              </a:rPr>
              <a:t>getElementsByTagName</a:t>
            </a:r>
            <a:r>
              <a:rPr lang="en-US" altLang="zh-CN" sz="2000" dirty="0">
                <a:solidFill>
                  <a:schemeClr val="lt1"/>
                </a:solidFill>
              </a:rPr>
              <a:t>("</a:t>
            </a:r>
            <a:r>
              <a:rPr lang="en-US" altLang="zh-CN" sz="2000" dirty="0" err="1">
                <a:solidFill>
                  <a:schemeClr val="lt1"/>
                </a:solidFill>
              </a:rPr>
              <a:t>ul</a:t>
            </a:r>
            <a:r>
              <a:rPr lang="en-US" altLang="zh-CN" sz="2000" dirty="0">
                <a:solidFill>
                  <a:schemeClr val="lt1"/>
                </a:solidFill>
              </a:rPr>
              <a:t>").length){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lt1"/>
                </a:solidFill>
              </a:rPr>
              <a:t>			</a:t>
            </a:r>
            <a:r>
              <a:rPr lang="en-US" altLang="zh-CN" sz="2000" dirty="0" err="1">
                <a:solidFill>
                  <a:schemeClr val="lt1"/>
                </a:solidFill>
              </a:rPr>
              <a:t>oA</a:t>
            </a:r>
            <a:r>
              <a:rPr lang="en-US" altLang="zh-CN" sz="2000" dirty="0">
                <a:solidFill>
                  <a:schemeClr val="lt1"/>
                </a:solidFill>
              </a:rPr>
              <a:t> = </a:t>
            </a:r>
            <a:r>
              <a:rPr lang="en-US" altLang="zh-CN" sz="2000" dirty="0" err="1">
                <a:solidFill>
                  <a:schemeClr val="lt1"/>
                </a:solidFill>
              </a:rPr>
              <a:t>aLi</a:t>
            </a:r>
            <a:r>
              <a:rPr lang="en-US" altLang="zh-CN" sz="2000" dirty="0">
                <a:solidFill>
                  <a:schemeClr val="lt1"/>
                </a:solidFill>
              </a:rPr>
              <a:t>[</a:t>
            </a:r>
            <a:r>
              <a:rPr lang="en-US" altLang="zh-CN" sz="2000" dirty="0" err="1">
                <a:solidFill>
                  <a:schemeClr val="lt1"/>
                </a:solidFill>
              </a:rPr>
              <a:t>i</a:t>
            </a:r>
            <a:r>
              <a:rPr lang="en-US" altLang="zh-CN" sz="2000" dirty="0">
                <a:solidFill>
                  <a:schemeClr val="lt1"/>
                </a:solidFill>
              </a:rPr>
              <a:t>].</a:t>
            </a:r>
            <a:r>
              <a:rPr lang="en-US" altLang="zh-CN" sz="2000" dirty="0" err="1">
                <a:solidFill>
                  <a:schemeClr val="lt1"/>
                </a:solidFill>
              </a:rPr>
              <a:t>getElementsByTagName</a:t>
            </a:r>
            <a:r>
              <a:rPr lang="en-US" altLang="zh-CN" sz="2000" dirty="0" smtClean="0">
                <a:solidFill>
                  <a:schemeClr val="lt1"/>
                </a:solidFill>
              </a:rPr>
              <a:t>(“a”)[</a:t>
            </a:r>
            <a:r>
              <a:rPr lang="en-US" altLang="zh-CN" sz="2000" dirty="0">
                <a:solidFill>
                  <a:schemeClr val="lt1"/>
                </a:solidFill>
              </a:rPr>
              <a:t>0];	//</a:t>
            </a:r>
            <a:r>
              <a:rPr lang="zh-CN" altLang="en-US" sz="2000" dirty="0" smtClean="0">
                <a:solidFill>
                  <a:schemeClr val="lt1"/>
                </a:solidFill>
              </a:rPr>
              <a:t>找到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UL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LI</a:t>
            </a:r>
            <a:endParaRPr lang="zh-CN" altLang="en-US" sz="20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lt1"/>
                </a:solidFill>
              </a:rPr>
              <a:t>			</a:t>
            </a:r>
            <a:r>
              <a:rPr lang="en-US" altLang="zh-CN" sz="2000" dirty="0" err="1">
                <a:solidFill>
                  <a:schemeClr val="lt1"/>
                </a:solidFill>
              </a:rPr>
              <a:t>oA.onclick</a:t>
            </a:r>
            <a:r>
              <a:rPr lang="en-US" altLang="zh-CN" sz="2000" dirty="0">
                <a:solidFill>
                  <a:schemeClr val="lt1"/>
                </a:solidFill>
              </a:rPr>
              <a:t> = change;	//</a:t>
            </a:r>
            <a:r>
              <a:rPr lang="zh-CN" altLang="en-US" sz="2000" dirty="0">
                <a:solidFill>
                  <a:schemeClr val="lt1"/>
                </a:solidFill>
              </a:rPr>
              <a:t>动态添加点击函数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lt1"/>
                </a:solidFill>
              </a:rPr>
              <a:t>		</a:t>
            </a:r>
            <a:r>
              <a:rPr lang="en-US" altLang="zh-CN" sz="2000" dirty="0">
                <a:solidFill>
                  <a:schemeClr val="lt1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lt1"/>
                </a:solidFill>
              </a:rPr>
              <a:t>	}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lt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536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两级伸缩菜单</a:t>
            </a:r>
            <a:r>
              <a:rPr lang="en-US" altLang="zh-CN" dirty="0"/>
              <a:t>--</a:t>
            </a:r>
            <a:r>
              <a:rPr lang="zh-CN" altLang="en-US" dirty="0"/>
              <a:t>菜单添加伸缩效果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sz="2000" dirty="0"/>
              <a:t>function change(){</a:t>
            </a:r>
          </a:p>
          <a:p>
            <a:pPr marL="0" indent="0">
              <a:buNone/>
            </a:pPr>
            <a:r>
              <a:rPr lang="en-US" altLang="zh-CN" sz="2000" dirty="0"/>
              <a:t>	//</a:t>
            </a:r>
            <a:r>
              <a:rPr lang="zh-CN" altLang="en-US" sz="2000" dirty="0"/>
              <a:t>通过父元素</a:t>
            </a:r>
            <a:r>
              <a:rPr lang="en-US" altLang="zh-CN" sz="2000" dirty="0"/>
              <a:t>li</a:t>
            </a:r>
            <a:r>
              <a:rPr lang="zh-CN" altLang="en-US" sz="2000" dirty="0"/>
              <a:t>，找到兄弟元素</a:t>
            </a:r>
            <a:r>
              <a:rPr lang="en-US" altLang="zh-CN" sz="2000" dirty="0" err="1"/>
              <a:t>ul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oSecondDiv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this.parentNode.getElementsByTagName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ul</a:t>
            </a:r>
            <a:r>
              <a:rPr lang="en-US" altLang="zh-CN" sz="2000" dirty="0"/>
              <a:t>")[0];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</a:p>
          <a:p>
            <a:pPr marL="0" indent="0">
              <a:buNone/>
            </a:pPr>
            <a:r>
              <a:rPr lang="en-US" altLang="zh-CN" sz="2000" dirty="0"/>
              <a:t>	//CSS</a:t>
            </a:r>
            <a:r>
              <a:rPr lang="zh-CN" altLang="en-US" sz="2000" dirty="0"/>
              <a:t>交替更换来实现显、隐</a:t>
            </a:r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if(</a:t>
            </a:r>
            <a:r>
              <a:rPr lang="en-US" altLang="zh-CN" sz="2000" dirty="0" err="1"/>
              <a:t>oSecondDiv.className</a:t>
            </a:r>
            <a:r>
              <a:rPr lang="en-US" altLang="zh-CN" sz="2000" dirty="0"/>
              <a:t> == "</a:t>
            </a:r>
            <a:r>
              <a:rPr lang="en-US" altLang="zh-CN" sz="2000" dirty="0" err="1"/>
              <a:t>myHide</a:t>
            </a:r>
            <a:r>
              <a:rPr lang="en-US" altLang="zh-CN" sz="2000" dirty="0"/>
              <a:t>"){</a:t>
            </a:r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oSecondDiv.className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myShow</a:t>
            </a:r>
            <a:r>
              <a:rPr lang="en-US" altLang="zh-CN" sz="2000" dirty="0"/>
              <a:t>";</a:t>
            </a:r>
          </a:p>
          <a:p>
            <a:pPr marL="0" indent="0">
              <a:buNone/>
            </a:pPr>
            <a:r>
              <a:rPr lang="en-US" altLang="zh-CN" sz="2000" dirty="0"/>
              <a:t>	}else{</a:t>
            </a:r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oSecondDiv.className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myHide</a:t>
            </a:r>
            <a:r>
              <a:rPr lang="en-US" altLang="zh-CN" sz="2000" dirty="0"/>
              <a:t>";</a:t>
            </a:r>
          </a:p>
          <a:p>
            <a:pPr marL="0" indent="0">
              <a:buNone/>
            </a:pPr>
            <a:r>
              <a:rPr lang="en-US" altLang="zh-CN" sz="2000" dirty="0"/>
              <a:t>	}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354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两级伸缩</a:t>
            </a:r>
            <a:r>
              <a:rPr lang="zh-CN" altLang="en-US" dirty="0" smtClean="0"/>
              <a:t>菜单</a:t>
            </a:r>
            <a:r>
              <a:rPr lang="en-US" altLang="zh-CN" dirty="0"/>
              <a:t>—jQuery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b="0" dirty="0" smtClean="0"/>
              <a:t>show(): </a:t>
            </a:r>
            <a:r>
              <a:rPr lang="zh-CN" altLang="en-US" b="0" dirty="0" smtClean="0"/>
              <a:t>显示元素</a:t>
            </a:r>
            <a:endParaRPr lang="en-US" altLang="zh-CN" b="0" dirty="0" smtClean="0"/>
          </a:p>
          <a:p>
            <a:pPr lvl="1"/>
            <a:r>
              <a:rPr lang="en-US" altLang="zh-CN" b="0" dirty="0" smtClean="0"/>
              <a:t>hide(): </a:t>
            </a:r>
            <a:r>
              <a:rPr lang="zh-CN" altLang="en-US" b="0" dirty="0" smtClean="0"/>
              <a:t>隐藏元素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176015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两级伸缩菜单</a:t>
            </a:r>
            <a:r>
              <a:rPr lang="en-US" altLang="zh-CN" dirty="0"/>
              <a:t>—jQuery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45" y="1484784"/>
            <a:ext cx="85058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5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两级伸缩菜单</a:t>
            </a:r>
            <a:r>
              <a:rPr lang="en-US" altLang="zh-CN" dirty="0"/>
              <a:t>—jQuery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5248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39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两级伸缩菜单</a:t>
            </a:r>
            <a:r>
              <a:rPr lang="en-US" altLang="zh-CN" dirty="0"/>
              <a:t>—jQuery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412776"/>
            <a:ext cx="85534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52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  <a:latin typeface="Impact" pitchFamily="34" charset="0"/>
                <a:ea typeface="方正姚体" pitchFamily="2" charset="-122"/>
              </a:rPr>
              <a:t>例：</a:t>
            </a:r>
            <a:r>
              <a:rPr lang="en-US" altLang="zh-CN" dirty="0">
                <a:solidFill>
                  <a:schemeClr val="tx2"/>
                </a:solidFill>
                <a:latin typeface="Impact" pitchFamily="34" charset="0"/>
                <a:ea typeface="方正姚体" pitchFamily="2" charset="-122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Impact" pitchFamily="34" charset="0"/>
                <a:ea typeface="方正姚体" pitchFamily="2" charset="-122"/>
              </a:rPr>
              <a:t>jq</a:t>
            </a:r>
            <a:r>
              <a:rPr lang="zh-CN" altLang="en-US" dirty="0">
                <a:solidFill>
                  <a:schemeClr val="tx2"/>
                </a:solidFill>
                <a:latin typeface="Impact" pitchFamily="34" charset="0"/>
                <a:ea typeface="方正姚体" pitchFamily="2" charset="-122"/>
              </a:rPr>
              <a:t>思想</a:t>
            </a:r>
            <a:r>
              <a:rPr lang="en-US" altLang="zh-CN" dirty="0">
                <a:solidFill>
                  <a:schemeClr val="tx2"/>
                </a:solidFill>
                <a:latin typeface="Impact" pitchFamily="34" charset="0"/>
                <a:ea typeface="方正姚体" pitchFamily="2" charset="-122"/>
              </a:rPr>
              <a:t>2</a:t>
            </a:r>
            <a:endParaRPr lang="zh-CN" altLang="en-US" dirty="0">
              <a:solidFill>
                <a:schemeClr val="tx2"/>
              </a:solidFill>
              <a:latin typeface="Impact" pitchFamily="34" charset="0"/>
              <a:ea typeface="方正姚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8576" y="1412776"/>
            <a:ext cx="5439568" cy="3194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altLang="zh-CN" dirty="0"/>
              <a:t>&lt;ul&gt;</a:t>
            </a:r>
          </a:p>
          <a:p>
            <a:r>
              <a:rPr lang="it-IT" altLang="zh-CN" dirty="0"/>
              <a:t>    &lt;li&gt;1&lt;/li&gt;</a:t>
            </a:r>
          </a:p>
          <a:p>
            <a:r>
              <a:rPr lang="it-IT" altLang="zh-CN" dirty="0"/>
              <a:t>    &lt;li class='box'&gt;1&lt;/li&gt;</a:t>
            </a:r>
          </a:p>
          <a:p>
            <a:r>
              <a:rPr lang="it-IT" altLang="zh-CN" dirty="0"/>
              <a:t>    &lt;li class='box'&gt;1&lt;/li&gt;</a:t>
            </a:r>
          </a:p>
          <a:p>
            <a:r>
              <a:rPr lang="it-IT" altLang="zh-CN" dirty="0"/>
              <a:t>    &lt;li title='hello'&gt;1&lt;/li&gt;</a:t>
            </a:r>
          </a:p>
          <a:p>
            <a:r>
              <a:rPr lang="it-IT" altLang="zh-CN" dirty="0"/>
              <a:t>    &lt;li title='world'&gt;1&lt;/li&gt;</a:t>
            </a:r>
          </a:p>
          <a:p>
            <a:r>
              <a:rPr lang="it-IT" altLang="zh-CN" dirty="0"/>
              <a:t>&lt;/ul&gt;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0604" y="5013176"/>
            <a:ext cx="8496944" cy="94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$("</a:t>
            </a:r>
            <a:r>
              <a:rPr lang="en-US" altLang="zh-CN" dirty="0" err="1"/>
              <a:t>li:first</a:t>
            </a:r>
            <a:r>
              <a:rPr lang="en-US" altLang="zh-CN" dirty="0"/>
              <a:t>").</a:t>
            </a:r>
            <a:r>
              <a:rPr lang="en-US" altLang="zh-CN" dirty="0" err="1"/>
              <a:t>css</a:t>
            </a:r>
            <a:r>
              <a:rPr lang="en-US" altLang="zh-CN" dirty="0"/>
              <a:t>("</a:t>
            </a:r>
            <a:r>
              <a:rPr lang="en-US" altLang="zh-CN" dirty="0" err="1"/>
              <a:t>background","red</a:t>
            </a:r>
            <a:r>
              <a:rPr lang="en-US" altLang="zh-CN" dirty="0"/>
              <a:t>");</a:t>
            </a:r>
          </a:p>
          <a:p>
            <a:r>
              <a:rPr lang="en-US" altLang="zh-CN" dirty="0" smtClean="0"/>
              <a:t>$("</a:t>
            </a:r>
            <a:r>
              <a:rPr lang="en-US" altLang="zh-CN" dirty="0" err="1"/>
              <a:t>li:eq</a:t>
            </a:r>
            <a:r>
              <a:rPr lang="en-US" altLang="zh-CN" dirty="0"/>
              <a:t>(1)").</a:t>
            </a:r>
            <a:r>
              <a:rPr lang="en-US" altLang="zh-CN" dirty="0" err="1"/>
              <a:t>css</a:t>
            </a:r>
            <a:r>
              <a:rPr lang="en-US" altLang="zh-CN" dirty="0"/>
              <a:t>("</a:t>
            </a:r>
            <a:r>
              <a:rPr lang="en-US" altLang="zh-CN" dirty="0" err="1"/>
              <a:t>background","green</a:t>
            </a:r>
            <a:r>
              <a:rPr lang="en-US" altLang="zh-CN" dirty="0"/>
              <a:t>");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58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10.6 </a:t>
            </a:r>
            <a:r>
              <a:rPr lang="zh-CN" altLang="en-US" dirty="0" smtClean="0"/>
              <a:t>管理选择结果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获取元素的个数</a:t>
            </a:r>
            <a:endParaRPr lang="en-US" altLang="zh-CN" dirty="0" smtClean="0"/>
          </a:p>
          <a:p>
            <a:r>
              <a:rPr lang="zh-CN" altLang="en-US" dirty="0" smtClean="0"/>
              <a:t>提取元素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8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10.6.1 </a:t>
            </a:r>
            <a:r>
              <a:rPr lang="zh-CN" altLang="en-US" dirty="0" smtClean="0"/>
              <a:t>获取</a:t>
            </a:r>
            <a:r>
              <a:rPr lang="zh-CN" altLang="en-US" dirty="0"/>
              <a:t>元素的</a:t>
            </a:r>
            <a:r>
              <a:rPr lang="zh-CN" altLang="en-US" dirty="0" smtClean="0"/>
              <a:t>个数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95288" y="1447801"/>
            <a:ext cx="84248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500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115000"/>
              <a:buFont typeface="Times New Roman" pitchFamily="18" charset="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kern="0" dirty="0" smtClean="0"/>
              <a:t>size()</a:t>
            </a:r>
            <a:endParaRPr lang="zh-CN" altLang="en-US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057400"/>
            <a:ext cx="815340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实例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页面单击添加</a:t>
            </a:r>
            <a:r>
              <a:rPr lang="en-US" altLang="zh-CN" sz="2800" dirty="0" smtClean="0"/>
              <a:t>div</a:t>
            </a:r>
            <a:r>
              <a:rPr lang="zh-CN" altLang="en-US" sz="2800" dirty="0" smtClean="0"/>
              <a:t>块，并显示序号。</a:t>
            </a:r>
            <a:endParaRPr lang="zh-CN" altLang="en-US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59055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4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10.6.1 </a:t>
            </a:r>
            <a:r>
              <a:rPr lang="zh-CN" altLang="en-US" dirty="0"/>
              <a:t>获取元素的个数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" y="1412776"/>
            <a:ext cx="852487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2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10.6.2 </a:t>
            </a:r>
            <a:r>
              <a:rPr lang="zh-CN" altLang="en-US" dirty="0" smtClean="0"/>
              <a:t>提取元素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2269231"/>
          </a:xfrm>
        </p:spPr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对象转换为</a:t>
            </a:r>
            <a:r>
              <a:rPr lang="en-US" altLang="zh-CN" dirty="0" smtClean="0"/>
              <a:t>JS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[index]         </a:t>
            </a:r>
            <a:r>
              <a:rPr lang="zh-CN" altLang="en-US" dirty="0" smtClean="0"/>
              <a:t>获取指定位置元素，从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.get(index)   </a:t>
            </a:r>
            <a:r>
              <a:rPr lang="zh-CN" altLang="en-US" dirty="0" smtClean="0"/>
              <a:t>获取指定位置元素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.get()      </a:t>
            </a:r>
            <a:r>
              <a:rPr lang="zh-CN" altLang="en-US" dirty="0" smtClean="0"/>
              <a:t>获取元素对象数组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77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10.6.2 </a:t>
            </a:r>
            <a:r>
              <a:rPr lang="zh-CN" altLang="en-US" dirty="0"/>
              <a:t>提取元素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403" y="3068960"/>
            <a:ext cx="8424862" cy="3133328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$(</a:t>
            </a:r>
            <a:r>
              <a:rPr lang="en-US" altLang="zh-CN" sz="2400" dirty="0"/>
              <a:t>function(){</a:t>
            </a:r>
          </a:p>
          <a:p>
            <a:pPr marL="0" indent="0">
              <a:buNone/>
            </a:pPr>
            <a:r>
              <a:rPr lang="en-US" altLang="zh-CN" sz="2400" dirty="0"/>
              <a:t>	alert($("</a:t>
            </a:r>
            <a:r>
              <a:rPr lang="en-US" altLang="zh-CN" sz="2400" dirty="0" smtClean="0"/>
              <a:t>div</a:t>
            </a:r>
            <a:r>
              <a:rPr lang="en-US" altLang="zh-CN" sz="2400" dirty="0"/>
              <a:t>")[0].title</a:t>
            </a:r>
            <a:r>
              <a:rPr lang="en-US" altLang="zh-CN" sz="2400" dirty="0" smtClean="0"/>
              <a:t>);   //JS</a:t>
            </a:r>
            <a:r>
              <a:rPr lang="zh-CN" altLang="en-US" sz="2400" dirty="0" smtClean="0"/>
              <a:t>对象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alert</a:t>
            </a:r>
            <a:r>
              <a:rPr lang="en-US" altLang="zh-CN" sz="2400" dirty="0" smtClean="0"/>
              <a:t>($("div").get(0</a:t>
            </a:r>
            <a:r>
              <a:rPr lang="en-US" altLang="zh-CN" sz="2400" dirty="0"/>
              <a:t>).title</a:t>
            </a:r>
            <a:r>
              <a:rPr lang="en-US" altLang="zh-CN" sz="2400" dirty="0" smtClean="0"/>
              <a:t>);   //JS</a:t>
            </a:r>
            <a:r>
              <a:rPr lang="zh-CN" altLang="en-US" sz="2400" dirty="0" smtClean="0"/>
              <a:t>对象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alert($("</a:t>
            </a:r>
            <a:r>
              <a:rPr lang="en-US" altLang="zh-CN" sz="2400" dirty="0" err="1"/>
              <a:t>div:eq</a:t>
            </a:r>
            <a:r>
              <a:rPr lang="en-US" altLang="zh-CN" sz="2400" dirty="0"/>
              <a:t>(0)").</a:t>
            </a:r>
            <a:r>
              <a:rPr lang="en-US" altLang="zh-CN" sz="2400" dirty="0" err="1"/>
              <a:t>attr</a:t>
            </a:r>
            <a:r>
              <a:rPr lang="en-US" altLang="zh-CN" sz="2400" dirty="0"/>
              <a:t>("title"));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alert</a:t>
            </a:r>
            <a:r>
              <a:rPr lang="en-US" altLang="zh-CN" sz="2400" dirty="0"/>
              <a:t>($("div").</a:t>
            </a:r>
            <a:r>
              <a:rPr lang="en-US" altLang="zh-CN" sz="2400" dirty="0" err="1"/>
              <a:t>attr</a:t>
            </a:r>
            <a:r>
              <a:rPr lang="en-US" altLang="zh-CN" sz="2400" dirty="0"/>
              <a:t>("title"));</a:t>
            </a:r>
          </a:p>
          <a:p>
            <a:pPr marL="0" indent="0">
              <a:buNone/>
            </a:pPr>
            <a:r>
              <a:rPr lang="en-US" altLang="zh-CN" sz="2400" dirty="0" smtClean="0"/>
              <a:t>})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446403" y="1412776"/>
            <a:ext cx="4572000" cy="14219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/>
              <a:t>&lt;body&gt;</a:t>
            </a:r>
          </a:p>
          <a:p>
            <a:r>
              <a:rPr lang="en-US" altLang="zh-CN" dirty="0" smtClean="0"/>
              <a:t>	&lt;</a:t>
            </a:r>
            <a:r>
              <a:rPr lang="en-US" altLang="zh-CN" dirty="0"/>
              <a:t>div title="</a:t>
            </a:r>
            <a:r>
              <a:rPr lang="en-US" altLang="zh-CN" dirty="0" err="1"/>
              <a:t>dd</a:t>
            </a:r>
            <a:r>
              <a:rPr lang="en-US" altLang="zh-CN" dirty="0"/>
              <a:t>"&gt;&lt;/div&gt;</a:t>
            </a:r>
          </a:p>
          <a:p>
            <a:r>
              <a:rPr lang="en-US" altLang="zh-CN" dirty="0"/>
              <a:t>&lt;/body&gt;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8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23825"/>
            <a:ext cx="8280400" cy="1019175"/>
          </a:xfrm>
        </p:spPr>
        <p:txBody>
          <a:bodyPr/>
          <a:lstStyle/>
          <a:p>
            <a:r>
              <a:rPr lang="en-US" altLang="zh-CN" dirty="0" smtClean="0"/>
              <a:t>10.6.2 </a:t>
            </a:r>
            <a:r>
              <a:rPr lang="zh-CN" altLang="en-US" dirty="0"/>
              <a:t>提取元素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11891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】</a:t>
            </a:r>
            <a:r>
              <a:rPr lang="zh-CN" altLang="en-US" dirty="0"/>
              <a:t>提取页面上的</a:t>
            </a:r>
            <a:r>
              <a:rPr lang="en-US" altLang="zh-CN" dirty="0"/>
              <a:t>div</a:t>
            </a:r>
            <a:r>
              <a:rPr lang="zh-CN" altLang="en-US" dirty="0"/>
              <a:t>元素，并逆序创建在页面上。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73" y="2780928"/>
            <a:ext cx="57245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90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10.6.2 </a:t>
            </a:r>
            <a:r>
              <a:rPr lang="zh-CN" altLang="en-US" dirty="0"/>
              <a:t>提取元素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357313"/>
            <a:ext cx="85629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46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10.6.2 </a:t>
            </a:r>
            <a:r>
              <a:rPr lang="zh-CN" altLang="en-US" dirty="0"/>
              <a:t>提取元素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021288"/>
            <a:ext cx="8424936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附：可以练习使用</a:t>
            </a:r>
            <a:r>
              <a:rPr lang="en-US" altLang="zh-CN" dirty="0" smtClean="0"/>
              <a:t>clone()</a:t>
            </a:r>
            <a:r>
              <a:rPr lang="zh-CN" altLang="en-US" dirty="0" smtClean="0"/>
              <a:t>方法完成这个任务。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340768"/>
            <a:ext cx="85534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5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10.6.2 </a:t>
            </a:r>
            <a:r>
              <a:rPr lang="zh-CN" altLang="en-US" dirty="0"/>
              <a:t>提取元素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2509615"/>
            <a:ext cx="8424862" cy="762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【</a:t>
            </a:r>
            <a:r>
              <a:rPr lang="zh-CN" altLang="en-US" sz="2800" dirty="0" smtClean="0"/>
              <a:t>实例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鼠标指向</a:t>
            </a:r>
            <a:r>
              <a:rPr lang="en-US" altLang="zh-CN" sz="2800" dirty="0" smtClean="0"/>
              <a:t>DIV</a:t>
            </a:r>
            <a:r>
              <a:rPr lang="zh-CN" altLang="en-US" sz="2800" dirty="0" smtClean="0"/>
              <a:t>时，显示其序号。</a:t>
            </a:r>
            <a:endParaRPr lang="zh-CN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3140968"/>
            <a:ext cx="5402561" cy="231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09598" y="1484784"/>
            <a:ext cx="8066857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.index</a:t>
            </a:r>
            <a:r>
              <a:rPr lang="en-US" altLang="zh-CN" sz="3200" dirty="0" smtClean="0"/>
              <a:t>() </a:t>
            </a:r>
            <a:r>
              <a:rPr lang="zh-CN" altLang="en-US" sz="3200" dirty="0" smtClean="0"/>
              <a:t>：获取</a:t>
            </a:r>
            <a:r>
              <a:rPr lang="zh-CN" altLang="en-US" sz="3200" dirty="0"/>
              <a:t>元素所在的</a:t>
            </a:r>
            <a:r>
              <a:rPr lang="zh-CN" altLang="en-US" sz="3200" dirty="0" smtClean="0"/>
              <a:t>位置。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0056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10.6.2 </a:t>
            </a:r>
            <a:r>
              <a:rPr lang="zh-CN" altLang="en-US" dirty="0"/>
              <a:t>提取元素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03" y="1412776"/>
            <a:ext cx="856297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94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3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）多种筛选方法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5076056" y="2082425"/>
            <a:ext cx="1612942" cy="4968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$("</a:t>
            </a:r>
            <a:r>
              <a:rPr lang="en-US" altLang="zh-CN" dirty="0" err="1"/>
              <a:t>li:last</a:t>
            </a:r>
            <a:r>
              <a:rPr lang="en-US" altLang="zh-CN" dirty="0"/>
              <a:t>")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12030" y="4293096"/>
            <a:ext cx="3990195" cy="4968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$("li").filter("[title=world]")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5076056" y="2777508"/>
            <a:ext cx="1826141" cy="4968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$("</a:t>
            </a:r>
            <a:r>
              <a:rPr lang="en-US" altLang="zh-CN" dirty="0" err="1"/>
              <a:t>li:eq</a:t>
            </a:r>
            <a:r>
              <a:rPr lang="en-US" altLang="zh-CN" dirty="0"/>
              <a:t>(4)")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3528" y="2067929"/>
            <a:ext cx="4572000" cy="31947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it-IT" altLang="zh-CN" dirty="0"/>
              <a:t>&lt;ul&gt;</a:t>
            </a:r>
          </a:p>
          <a:p>
            <a:r>
              <a:rPr lang="it-IT" altLang="zh-CN" dirty="0"/>
              <a:t> </a:t>
            </a:r>
            <a:r>
              <a:rPr lang="it-IT" altLang="zh-CN" dirty="0" smtClean="0"/>
              <a:t>   &lt;</a:t>
            </a:r>
            <a:r>
              <a:rPr lang="it-IT" altLang="zh-CN" dirty="0"/>
              <a:t>li&gt;1&lt;/li&gt;</a:t>
            </a:r>
          </a:p>
          <a:p>
            <a:r>
              <a:rPr lang="it-IT" altLang="zh-CN" dirty="0"/>
              <a:t>    &lt;li class='box'&gt;1&lt;/li&gt;</a:t>
            </a:r>
          </a:p>
          <a:p>
            <a:r>
              <a:rPr lang="it-IT" altLang="zh-CN" dirty="0"/>
              <a:t>    &lt;li class='box'&gt;1&lt;/li&gt;</a:t>
            </a:r>
          </a:p>
          <a:p>
            <a:r>
              <a:rPr lang="it-IT" altLang="zh-CN" dirty="0"/>
              <a:t>    &lt;li title='hello'&gt;1&lt;/li&gt;</a:t>
            </a:r>
          </a:p>
          <a:p>
            <a:r>
              <a:rPr lang="it-IT" altLang="zh-CN" dirty="0"/>
              <a:t>    &lt;li title='world'&gt;1&lt;/li&gt;</a:t>
            </a:r>
          </a:p>
          <a:p>
            <a:r>
              <a:rPr lang="it-IT" altLang="zh-CN" dirty="0"/>
              <a:t>&lt;/ul&gt;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12030" y="3541541"/>
            <a:ext cx="2717411" cy="4968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$("</a:t>
            </a:r>
            <a:r>
              <a:rPr lang="en-US" altLang="zh-CN" dirty="0" smtClean="0"/>
              <a:t>li[title=world]")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40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参考书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447800"/>
            <a:ext cx="8839200" cy="5076825"/>
          </a:xfrm>
        </p:spPr>
        <p:txBody>
          <a:bodyPr/>
          <a:lstStyle/>
          <a:p>
            <a:r>
              <a:rPr lang="zh-CN" altLang="en-US" dirty="0" smtClean="0"/>
              <a:t>精通</a:t>
            </a:r>
            <a:r>
              <a:rPr lang="en-US" altLang="zh-CN" dirty="0" err="1" smtClean="0"/>
              <a:t>JavaScript+jQuery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曾顺  人民邮电出版社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574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3"/>
            <a:r>
              <a:rPr lang="zh-CN" altLang="en-US" dirty="0" smtClean="0"/>
              <a:t>（</a:t>
            </a:r>
            <a:r>
              <a:rPr lang="en-US" altLang="zh-CN" dirty="0"/>
              <a:t>4</a:t>
            </a:r>
            <a:r>
              <a:rPr lang="zh-CN" altLang="en-US" dirty="0" smtClean="0"/>
              <a:t>） </a:t>
            </a:r>
            <a:r>
              <a:rPr lang="en-US" altLang="zh-CN" dirty="0" err="1"/>
              <a:t>Jquery</a:t>
            </a:r>
            <a:r>
              <a:rPr lang="zh-CN" altLang="en-US" dirty="0"/>
              <a:t>兼容性处理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5288" y="1447800"/>
            <a:ext cx="8424862" cy="40072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sz="2400" dirty="0" err="1"/>
              <a:t>window.onload</a:t>
            </a:r>
            <a:r>
              <a:rPr lang="en-US" altLang="zh-CN" sz="2400" dirty="0"/>
              <a:t>= function(){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oUl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document.getElementsByTagName</a:t>
            </a:r>
            <a:r>
              <a:rPr lang="en-US" altLang="zh-CN" sz="2400" dirty="0" smtClean="0"/>
              <a:t>("</a:t>
            </a:r>
            <a:r>
              <a:rPr lang="en-US" altLang="zh-CN" sz="2400" dirty="0" err="1" smtClean="0"/>
              <a:t>ul</a:t>
            </a:r>
            <a:r>
              <a:rPr lang="en-US" altLang="zh-CN" sz="2400" dirty="0" smtClean="0"/>
              <a:t>")[</a:t>
            </a:r>
            <a:r>
              <a:rPr lang="en-US" altLang="zh-CN" sz="2400" dirty="0"/>
              <a:t>0];	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aChild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oUl</a:t>
            </a:r>
            <a:r>
              <a:rPr lang="en-US" altLang="zh-CN" sz="2400" dirty="0"/>
              <a:t>. </a:t>
            </a:r>
            <a:r>
              <a:rPr lang="en-US" altLang="zh-CN" sz="2400" dirty="0" err="1"/>
              <a:t>childNodes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	for(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aChild.length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++){</a:t>
            </a:r>
          </a:p>
          <a:p>
            <a:pPr marL="0" indent="0">
              <a:buNone/>
            </a:pPr>
            <a:r>
              <a:rPr lang="en-US" altLang="zh-CN" sz="2400" dirty="0"/>
              <a:t>		if(</a:t>
            </a:r>
            <a:r>
              <a:rPr lang="en-US" altLang="zh-CN" sz="2400" dirty="0" err="1"/>
              <a:t>aChild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nodeType</a:t>
            </a:r>
            <a:r>
              <a:rPr lang="en-US" altLang="zh-CN" sz="2400" dirty="0"/>
              <a:t>==1){</a:t>
            </a:r>
          </a:p>
          <a:p>
            <a:pPr marL="0" indent="0">
              <a:buNone/>
            </a:pPr>
            <a:r>
              <a:rPr lang="en-US" altLang="zh-CN" sz="2400" dirty="0"/>
              <a:t>			</a:t>
            </a:r>
            <a:r>
              <a:rPr lang="en-US" altLang="zh-CN" sz="2400" dirty="0" err="1"/>
              <a:t>aChild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style.background</a:t>
            </a:r>
            <a:r>
              <a:rPr lang="en-US" altLang="zh-CN" sz="2400" dirty="0" smtClean="0"/>
              <a:t>="blue";</a:t>
            </a:r>
            <a:r>
              <a:rPr lang="en-US" altLang="zh-CN" sz="2400" dirty="0"/>
              <a:t>	</a:t>
            </a:r>
          </a:p>
          <a:p>
            <a:pPr marL="0" indent="0">
              <a:buNone/>
            </a:pPr>
            <a:r>
              <a:rPr lang="en-US" altLang="zh-CN" sz="2400" dirty="0"/>
              <a:t>		}</a:t>
            </a:r>
          </a:p>
          <a:p>
            <a:pPr marL="0" indent="0">
              <a:buNone/>
            </a:pPr>
            <a:r>
              <a:rPr lang="en-US" altLang="zh-CN" sz="2400" dirty="0"/>
              <a:t>	}</a:t>
            </a:r>
          </a:p>
          <a:p>
            <a:pPr marL="0" indent="0">
              <a:buNone/>
            </a:pPr>
            <a:r>
              <a:rPr lang="en-US" altLang="zh-CN" sz="2400" dirty="0"/>
              <a:t>);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23528" y="5589240"/>
            <a:ext cx="8496944" cy="5355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$('</a:t>
            </a:r>
            <a:r>
              <a:rPr lang="en-US" altLang="zh-CN" dirty="0" err="1"/>
              <a:t>ul</a:t>
            </a:r>
            <a:r>
              <a:rPr lang="en-US" altLang="zh-CN" dirty="0"/>
              <a:t>').children().</a:t>
            </a:r>
            <a:r>
              <a:rPr lang="en-US" altLang="zh-CN" dirty="0" err="1"/>
              <a:t>css</a:t>
            </a:r>
            <a:r>
              <a:rPr lang="en-US" altLang="zh-CN" dirty="0"/>
              <a:t>('</a:t>
            </a:r>
            <a:r>
              <a:rPr lang="en-US" altLang="zh-CN" dirty="0" err="1"/>
              <a:t>background','red</a:t>
            </a:r>
            <a:r>
              <a:rPr lang="en-US" altLang="zh-CN" dirty="0"/>
              <a:t>');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2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10.1.3   jQuery</a:t>
            </a:r>
            <a:r>
              <a:rPr lang="zh-CN" altLang="en-US" dirty="0" smtClean="0"/>
              <a:t>设计</a:t>
            </a:r>
            <a:r>
              <a:rPr lang="zh-CN" altLang="en-US" dirty="0"/>
              <a:t>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2" indent="0" eaLnBrk="1" hangingPunct="1">
              <a:buNone/>
            </a:pPr>
            <a:r>
              <a:rPr lang="en-US" altLang="zh-CN" sz="2800" dirty="0" smtClean="0">
                <a:cs typeface="+mn-cs"/>
              </a:rPr>
              <a:t>2</a:t>
            </a:r>
            <a:r>
              <a:rPr lang="zh-CN" altLang="en-US" sz="2800" dirty="0" smtClean="0">
                <a:cs typeface="+mn-cs"/>
              </a:rPr>
              <a:t>、</a:t>
            </a:r>
            <a:r>
              <a:rPr lang="en-US" altLang="zh-CN" sz="2800" dirty="0" smtClean="0">
                <a:cs typeface="+mn-cs"/>
              </a:rPr>
              <a:t>jQuery</a:t>
            </a:r>
            <a:r>
              <a:rPr lang="zh-CN" altLang="en-US" sz="2800" dirty="0" smtClean="0">
                <a:cs typeface="+mn-cs"/>
              </a:rPr>
              <a:t>写法</a:t>
            </a:r>
            <a:endParaRPr lang="en-US" altLang="zh-CN" sz="2800" dirty="0">
              <a:cs typeface="+mn-cs"/>
            </a:endParaRPr>
          </a:p>
          <a:p>
            <a:pPr marL="1200150" lvl="3" indent="-342900" eaLnBrk="1" hangingPunct="1"/>
            <a:r>
              <a:rPr lang="zh-CN" altLang="en-US" sz="2800" dirty="0">
                <a:cs typeface="+mn-cs"/>
              </a:rPr>
              <a:t>方法函数化</a:t>
            </a:r>
            <a:endParaRPr lang="en-US" altLang="zh-CN" sz="2800" dirty="0">
              <a:cs typeface="+mn-cs"/>
            </a:endParaRPr>
          </a:p>
          <a:p>
            <a:pPr marL="1200150" lvl="3" indent="-342900"/>
            <a:r>
              <a:rPr lang="zh-CN" altLang="en-US" sz="2800" dirty="0">
                <a:cs typeface="+mn-cs"/>
              </a:rPr>
              <a:t>取值赋值合体</a:t>
            </a:r>
            <a:endParaRPr lang="en-US" altLang="zh-CN" sz="2800" dirty="0">
              <a:cs typeface="+mn-cs"/>
            </a:endParaRPr>
          </a:p>
          <a:p>
            <a:pPr marL="1200150" lvl="3" indent="-342900" eaLnBrk="1" hangingPunct="1"/>
            <a:r>
              <a:rPr lang="zh-CN" altLang="en-US" sz="2800" dirty="0" smtClean="0">
                <a:cs typeface="+mn-cs"/>
              </a:rPr>
              <a:t>链式</a:t>
            </a:r>
            <a:r>
              <a:rPr lang="zh-CN" altLang="en-US" sz="2800" dirty="0">
                <a:cs typeface="+mn-cs"/>
              </a:rPr>
              <a:t>操作</a:t>
            </a:r>
            <a:endParaRPr lang="en-US" altLang="zh-CN" sz="2800" dirty="0">
              <a:cs typeface="+mn-cs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98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484784"/>
            <a:ext cx="4572000" cy="496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 smtClean="0"/>
              <a:t>window.onload</a:t>
            </a:r>
            <a:r>
              <a:rPr lang="en-US" altLang="zh-CN" dirty="0" smtClean="0"/>
              <a:t> </a:t>
            </a:r>
            <a:r>
              <a:rPr lang="en-US" altLang="zh-CN" dirty="0"/>
              <a:t>= function</a:t>
            </a:r>
            <a:r>
              <a:rPr lang="en-US" altLang="zh-CN" dirty="0" smtClean="0"/>
              <a:t>(){};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292080" y="1465451"/>
            <a:ext cx="2190023" cy="5355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$(function(){});</a:t>
            </a:r>
          </a:p>
        </p:txBody>
      </p:sp>
      <p:sp>
        <p:nvSpPr>
          <p:cNvPr id="6" name="矩形 5"/>
          <p:cNvSpPr/>
          <p:nvPr/>
        </p:nvSpPr>
        <p:spPr>
          <a:xfrm>
            <a:off x="387219" y="2204864"/>
            <a:ext cx="2700419" cy="5355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</a:rPr>
              <a:t>innerHTML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 = 123;</a:t>
            </a:r>
          </a:p>
        </p:txBody>
      </p:sp>
      <p:sp>
        <p:nvSpPr>
          <p:cNvPr id="7" name="矩形 6"/>
          <p:cNvSpPr/>
          <p:nvPr/>
        </p:nvSpPr>
        <p:spPr>
          <a:xfrm>
            <a:off x="5292080" y="2245528"/>
            <a:ext cx="1467068" cy="496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html(123)</a:t>
            </a:r>
          </a:p>
        </p:txBody>
      </p:sp>
      <p:sp>
        <p:nvSpPr>
          <p:cNvPr id="8" name="矩形 7"/>
          <p:cNvSpPr/>
          <p:nvPr/>
        </p:nvSpPr>
        <p:spPr>
          <a:xfrm>
            <a:off x="387219" y="2948016"/>
            <a:ext cx="4580317" cy="5355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</a:rPr>
              <a:t>onclick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 = </a:t>
            </a:r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</a:rPr>
              <a:t>function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(){};</a:t>
            </a:r>
          </a:p>
        </p:txBody>
      </p:sp>
      <p:sp>
        <p:nvSpPr>
          <p:cNvPr id="9" name="矩形 8"/>
          <p:cNvSpPr/>
          <p:nvPr/>
        </p:nvSpPr>
        <p:spPr>
          <a:xfrm>
            <a:off x="5292080" y="2974797"/>
            <a:ext cx="2547492" cy="496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click(function(){})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</a:t>
            </a:r>
            <a:r>
              <a:rPr lang="en-US" altLang="zh-CN" dirty="0" err="1" smtClean="0"/>
              <a:t>Jquery</a:t>
            </a:r>
            <a:r>
              <a:rPr lang="zh-CN" altLang="en-US" dirty="0"/>
              <a:t>的方法函数化</a:t>
            </a:r>
          </a:p>
        </p:txBody>
      </p:sp>
    </p:spTree>
    <p:extLst>
      <p:ext uri="{BB962C8B-B14F-4D97-AF65-F5344CB8AC3E}">
        <p14:creationId xmlns:p14="http://schemas.microsoft.com/office/powerpoint/2010/main" val="59865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Jquery</a:t>
            </a:r>
            <a:r>
              <a:rPr lang="zh-CN" altLang="en-US" dirty="0"/>
              <a:t>的方法函数化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4292376"/>
            <a:ext cx="8424862" cy="2304976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sz="2400" dirty="0"/>
              <a:t>$(function(){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$(‘#div1').</a:t>
            </a:r>
            <a:r>
              <a:rPr lang="en-US" altLang="zh-CN" sz="2400" dirty="0"/>
              <a:t>click(function(){</a:t>
            </a:r>
          </a:p>
          <a:p>
            <a:pPr marL="0" indent="0">
              <a:buNone/>
            </a:pPr>
            <a:r>
              <a:rPr lang="en-US" altLang="zh-CN" sz="2400" dirty="0"/>
              <a:t>		$(this).html(</a:t>
            </a:r>
            <a:r>
              <a:rPr lang="en-US" altLang="zh-CN" sz="2400" dirty="0" smtClean="0"/>
              <a:t>'div');</a:t>
            </a:r>
            <a:r>
              <a:rPr lang="en-US" altLang="zh-CN" sz="2400" dirty="0"/>
              <a:t>	</a:t>
            </a:r>
          </a:p>
          <a:p>
            <a:pPr marL="0" indent="0">
              <a:buNone/>
            </a:pPr>
            <a:r>
              <a:rPr lang="en-US" altLang="zh-CN" sz="2400" dirty="0"/>
              <a:t>	})</a:t>
            </a:r>
          </a:p>
          <a:p>
            <a:pPr marL="0" indent="0">
              <a:buNone/>
            </a:pPr>
            <a:r>
              <a:rPr lang="en-US" altLang="zh-CN" sz="2400" dirty="0"/>
              <a:t>})</a:t>
            </a:r>
            <a:endParaRPr lang="zh-CN" altLang="en-US" sz="2400" dirty="0"/>
          </a:p>
        </p:txBody>
      </p:sp>
      <p:sp>
        <p:nvSpPr>
          <p:cNvPr id="4" name="内容占位符 9"/>
          <p:cNvSpPr txBox="1">
            <a:spLocks/>
          </p:cNvSpPr>
          <p:nvPr/>
        </p:nvSpPr>
        <p:spPr bwMode="auto">
          <a:xfrm>
            <a:off x="381803" y="1412776"/>
            <a:ext cx="8424862" cy="280759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5000"/>
              <a:buChar char="•"/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115000"/>
              <a:buFont typeface="Times New Roman" pitchFamily="18" charset="0"/>
              <a:buChar char="•"/>
              <a:defRPr sz="28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2400" kern="0" dirty="0" err="1"/>
              <a:t>window.onload</a:t>
            </a:r>
            <a:r>
              <a:rPr lang="en-US" altLang="zh-CN" sz="2400" kern="0" dirty="0"/>
              <a:t>=function(){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2400" kern="0" dirty="0"/>
              <a:t>	</a:t>
            </a:r>
            <a:r>
              <a:rPr lang="en-US" altLang="zh-CN" sz="2400" kern="0" dirty="0" err="1"/>
              <a:t>var</a:t>
            </a:r>
            <a:r>
              <a:rPr lang="en-US" altLang="zh-CN" sz="2400" kern="0" dirty="0"/>
              <a:t> </a:t>
            </a:r>
            <a:r>
              <a:rPr lang="en-US" altLang="zh-CN" sz="2400" kern="0" dirty="0" err="1"/>
              <a:t>oDiv</a:t>
            </a:r>
            <a:r>
              <a:rPr lang="en-US" altLang="zh-CN" sz="2400" kern="0" dirty="0"/>
              <a:t> = </a:t>
            </a:r>
            <a:r>
              <a:rPr lang="en-US" altLang="zh-CN" sz="2400" kern="0" dirty="0" err="1"/>
              <a:t>document.getElementById</a:t>
            </a:r>
            <a:r>
              <a:rPr lang="en-US" altLang="zh-CN" sz="2400" kern="0" dirty="0"/>
              <a:t>('div1');	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2400" kern="0" dirty="0"/>
              <a:t>	</a:t>
            </a:r>
            <a:r>
              <a:rPr lang="en-US" altLang="zh-CN" sz="2400" kern="0" dirty="0" err="1"/>
              <a:t>oDiv.onclick</a:t>
            </a:r>
            <a:r>
              <a:rPr lang="en-US" altLang="zh-CN" sz="2400" kern="0" dirty="0"/>
              <a:t>=function(){	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2400" kern="0" dirty="0"/>
              <a:t>		</a:t>
            </a:r>
            <a:r>
              <a:rPr lang="en-US" altLang="zh-CN" sz="2400" kern="0" dirty="0" err="1"/>
              <a:t>oDiv.innerHTML</a:t>
            </a:r>
            <a:r>
              <a:rPr lang="en-US" altLang="zh-CN" sz="2400" kern="0" dirty="0"/>
              <a:t>="div";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2400" kern="0" dirty="0"/>
              <a:t>	}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2400" kern="0" dirty="0"/>
              <a:t>}</a:t>
            </a:r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63781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/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  <a:cs typeface="+mj-cs"/>
              </a:rPr>
              <a:t>（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  <a:cs typeface="+mj-cs"/>
              </a:rPr>
              <a:t>）取值和赋值方法合体</a:t>
            </a:r>
            <a:endParaRPr lang="zh-CN" altLang="en-US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1405136"/>
          </a:xfrm>
        </p:spPr>
        <p:txBody>
          <a:bodyPr/>
          <a:lstStyle/>
          <a:p>
            <a:r>
              <a:rPr lang="en-US" altLang="zh-CN" dirty="0" smtClean="0"/>
              <a:t>html()</a:t>
            </a:r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ss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3182" y="4365104"/>
            <a:ext cx="6624736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注意：当操作一</a:t>
            </a:r>
            <a:r>
              <a:rPr lang="zh-CN" altLang="en-US" sz="2800" dirty="0"/>
              <a:t>组元素的</a:t>
            </a:r>
            <a:r>
              <a:rPr lang="zh-CN" altLang="en-US" sz="2800" dirty="0" smtClean="0"/>
              <a:t>时候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CC0000"/>
                </a:solidFill>
              </a:rPr>
              <a:t>取值</a:t>
            </a:r>
            <a:r>
              <a:rPr lang="zh-CN" altLang="en-US" sz="2800" dirty="0">
                <a:solidFill>
                  <a:srgbClr val="CC0000"/>
                </a:solidFill>
              </a:rPr>
              <a:t>是一组中</a:t>
            </a:r>
            <a:r>
              <a:rPr lang="zh-CN" altLang="en-US" sz="2800" dirty="0" smtClean="0">
                <a:solidFill>
                  <a:srgbClr val="CC0000"/>
                </a:solidFill>
              </a:rPr>
              <a:t>的第一个</a:t>
            </a:r>
            <a:endParaRPr lang="en-US" altLang="zh-CN" sz="2800" dirty="0" smtClean="0">
              <a:solidFill>
                <a:srgbClr val="CC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C0000"/>
                </a:solidFill>
              </a:rPr>
              <a:t>赋值是一组中的</a:t>
            </a:r>
            <a:r>
              <a:rPr lang="zh-CN" altLang="en-US" sz="2800" dirty="0" smtClean="0">
                <a:solidFill>
                  <a:srgbClr val="CC0000"/>
                </a:solidFill>
              </a:rPr>
              <a:t>所有元素</a:t>
            </a:r>
            <a:endParaRPr lang="zh-CN" altLang="en-US" sz="2800" dirty="0">
              <a:solidFill>
                <a:srgbClr val="CC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95610" y="2708920"/>
            <a:ext cx="8424862" cy="133312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5000"/>
              <a:buChar char="•"/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115000"/>
              <a:buFont typeface="Times New Roman" pitchFamily="18" charset="0"/>
              <a:buChar char="•"/>
              <a:defRPr sz="28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kern="0" dirty="0" smtClean="0"/>
              <a:t>$(“div”).</a:t>
            </a:r>
            <a:r>
              <a:rPr lang="en-US" altLang="zh-CN" kern="0" dirty="0" err="1" smtClean="0"/>
              <a:t>css</a:t>
            </a:r>
            <a:r>
              <a:rPr lang="en-US" altLang="zh-CN" kern="0" dirty="0" smtClean="0"/>
              <a:t>(“background”)  </a:t>
            </a:r>
            <a:r>
              <a:rPr lang="zh-CN" altLang="en-US" kern="0" dirty="0" smtClean="0"/>
              <a:t>读取</a:t>
            </a:r>
            <a:endParaRPr lang="en-US" altLang="zh-CN" kern="0" dirty="0" smtClean="0"/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kern="0" dirty="0" smtClean="0"/>
              <a:t>$(“div”).</a:t>
            </a:r>
            <a:r>
              <a:rPr lang="en-US" altLang="zh-CN" kern="0" dirty="0" err="1" smtClean="0"/>
              <a:t>css</a:t>
            </a:r>
            <a:r>
              <a:rPr lang="en-US" altLang="zh-CN" kern="0" dirty="0" smtClean="0"/>
              <a:t>(“</a:t>
            </a:r>
            <a:r>
              <a:rPr lang="en-US" altLang="zh-CN" kern="0" dirty="0" err="1" smtClean="0"/>
              <a:t>background”,“red</a:t>
            </a:r>
            <a:r>
              <a:rPr lang="en-US" altLang="zh-CN" kern="0" dirty="0" smtClean="0"/>
              <a:t>“) </a:t>
            </a:r>
            <a:r>
              <a:rPr lang="zh-CN" altLang="en-US" kern="0" dirty="0" smtClean="0"/>
              <a:t>赋值</a:t>
            </a:r>
            <a:endParaRPr lang="en-US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392942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/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  <a:cs typeface="+mj-cs"/>
              </a:rPr>
              <a:t>（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  <a:cs typeface="+mj-cs"/>
              </a:rPr>
              <a:t>3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  <a:cs typeface="+mj-cs"/>
              </a:rPr>
              <a:t>）</a:t>
            </a:r>
            <a:r>
              <a:rPr lang="en-US" altLang="zh-CN" dirty="0" err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  <a:cs typeface="+mj-cs"/>
              </a:rPr>
              <a:t>Jquery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  <a:cs typeface="+mj-cs"/>
              </a:rPr>
              <a:t>的链式操作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270128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oDiv</a:t>
            </a:r>
            <a:r>
              <a:rPr lang="en-US" altLang="zh-CN" sz="2400" dirty="0"/>
              <a:t> = $('#div1');</a:t>
            </a:r>
          </a:p>
          <a:p>
            <a:pPr marL="0" indent="0">
              <a:buNone/>
            </a:pPr>
            <a:r>
              <a:rPr lang="en-US" altLang="zh-CN" sz="2400" dirty="0" smtClean="0"/>
              <a:t>oDiv.html</a:t>
            </a:r>
            <a:r>
              <a:rPr lang="en-US" altLang="zh-CN" sz="2400" dirty="0"/>
              <a:t>('hello');</a:t>
            </a:r>
          </a:p>
          <a:p>
            <a:pPr marL="0" indent="0">
              <a:buNone/>
            </a:pPr>
            <a:r>
              <a:rPr lang="en-US" altLang="zh-CN" sz="2400" dirty="0" smtClean="0"/>
              <a:t>oDiv.css</a:t>
            </a:r>
            <a:r>
              <a:rPr lang="en-US" altLang="zh-CN" sz="2400" dirty="0"/>
              <a:t>('</a:t>
            </a:r>
            <a:r>
              <a:rPr lang="en-US" altLang="zh-CN" sz="2400" dirty="0" err="1"/>
              <a:t>background','red</a:t>
            </a:r>
            <a:r>
              <a:rPr lang="en-US" altLang="zh-CN" sz="2400" dirty="0"/>
              <a:t>');</a:t>
            </a:r>
          </a:p>
          <a:p>
            <a:pPr marL="0" indent="0">
              <a:buNone/>
            </a:pPr>
            <a:r>
              <a:rPr lang="en-US" altLang="zh-CN" sz="2400" dirty="0" err="1" smtClean="0"/>
              <a:t>oDiv.click</a:t>
            </a:r>
            <a:r>
              <a:rPr lang="en-US" altLang="zh-CN" sz="2400" dirty="0" smtClean="0"/>
              <a:t>(function</a:t>
            </a:r>
            <a:r>
              <a:rPr lang="en-US" altLang="zh-CN" sz="2400" dirty="0"/>
              <a:t>(){</a:t>
            </a:r>
          </a:p>
          <a:p>
            <a:pPr marL="0" indent="0">
              <a:buNone/>
            </a:pPr>
            <a:r>
              <a:rPr lang="en-US" altLang="zh-CN" sz="2400" dirty="0"/>
              <a:t>	alert(123);</a:t>
            </a:r>
          </a:p>
          <a:p>
            <a:pPr marL="0" indent="0">
              <a:buNone/>
            </a:pPr>
            <a:r>
              <a:rPr lang="en-US" altLang="zh-CN" sz="2400" dirty="0" smtClean="0"/>
              <a:t>})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23528" y="4361563"/>
            <a:ext cx="8496944" cy="14219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$('#div1').html('hello').</a:t>
            </a:r>
            <a:r>
              <a:rPr lang="en-US" altLang="zh-CN" dirty="0" err="1"/>
              <a:t>css</a:t>
            </a:r>
            <a:r>
              <a:rPr lang="en-US" altLang="zh-CN" dirty="0"/>
              <a:t>('</a:t>
            </a:r>
            <a:r>
              <a:rPr lang="en-US" altLang="zh-CN" dirty="0" err="1"/>
              <a:t>background','red</a:t>
            </a:r>
            <a:r>
              <a:rPr lang="en-US" altLang="zh-CN" dirty="0"/>
              <a:t>').click(function(){</a:t>
            </a:r>
          </a:p>
          <a:p>
            <a:r>
              <a:rPr lang="en-US" altLang="zh-CN" dirty="0"/>
              <a:t>	alert(123);</a:t>
            </a:r>
          </a:p>
          <a:p>
            <a:r>
              <a:rPr lang="en-US" altLang="zh-CN" dirty="0" smtClean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8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10.2  </a:t>
            </a:r>
            <a:r>
              <a:rPr lang="en-US" altLang="zh-CN" dirty="0" err="1" smtClean="0"/>
              <a:t>jQurey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"$"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340768"/>
            <a:ext cx="8424862" cy="5076825"/>
          </a:xfrm>
        </p:spPr>
        <p:txBody>
          <a:bodyPr/>
          <a:lstStyle/>
          <a:p>
            <a:r>
              <a:rPr lang="en-US" altLang="zh-CN" dirty="0" smtClean="0"/>
              <a:t>"$"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函数！等同于</a:t>
            </a:r>
            <a:r>
              <a:rPr lang="en-US" altLang="zh-CN" dirty="0" smtClean="0"/>
              <a:t>“jQuery"</a:t>
            </a:r>
          </a:p>
          <a:p>
            <a:r>
              <a:rPr lang="en-US" altLang="zh-CN" dirty="0" smtClean="0"/>
              <a:t>“$”</a:t>
            </a:r>
            <a:r>
              <a:rPr lang="zh-CN" altLang="en-US" dirty="0" smtClean="0"/>
              <a:t>能接收的参数，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函数（</a:t>
            </a:r>
            <a:r>
              <a:rPr lang="en-US" altLang="zh-CN" dirty="0" smtClean="0"/>
              <a:t>$</a:t>
            </a:r>
            <a:r>
              <a:rPr lang="zh-CN" altLang="en-US" dirty="0" smtClean="0"/>
              <a:t>是函数的前缀）例如：</a:t>
            </a:r>
            <a:r>
              <a:rPr lang="en-US" altLang="zh-CN" dirty="0" smtClean="0"/>
              <a:t>$.trim( </a:t>
            </a:r>
            <a:r>
              <a:rPr lang="en-US" altLang="zh-CN" dirty="0" err="1" smtClean="0"/>
              <a:t>sString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选择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元素   例如</a:t>
            </a:r>
            <a:r>
              <a:rPr lang="en-US" altLang="zh-CN" dirty="0" smtClean="0"/>
              <a:t>:$ (“div”)</a:t>
            </a:r>
          </a:p>
          <a:p>
            <a:pPr lvl="2"/>
            <a:r>
              <a:rPr lang="zh-CN" altLang="en-US" dirty="0" smtClean="0"/>
              <a:t>创建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元素   例如</a:t>
            </a:r>
            <a:r>
              <a:rPr lang="en-US" altLang="zh-CN" dirty="0" smtClean="0"/>
              <a:t>:$(“&lt;p&gt;XXX&lt;/p&gt;”)</a:t>
            </a:r>
          </a:p>
          <a:p>
            <a:pPr lvl="1"/>
            <a:r>
              <a:rPr lang="zh-CN" altLang="en-US" dirty="0" smtClean="0"/>
              <a:t>对象  例如</a:t>
            </a:r>
            <a:r>
              <a:rPr lang="en-US" altLang="zh-CN" dirty="0" smtClean="0"/>
              <a:t>:$(document)</a:t>
            </a:r>
          </a:p>
          <a:p>
            <a:r>
              <a:rPr lang="en-US" altLang="zh-CN" dirty="0" smtClean="0"/>
              <a:t>“$”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中的自定义函数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64088" y="1700808"/>
            <a:ext cx="2459328" cy="5642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800" dirty="0"/>
              <a:t>alert(</a:t>
            </a:r>
            <a:r>
              <a:rPr lang="en-US" altLang="zh-CN" sz="2800" dirty="0" err="1"/>
              <a:t>typeof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$)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539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jQuery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jQuery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"$"</a:t>
            </a:r>
          </a:p>
          <a:p>
            <a:pPr marL="0" indent="0">
              <a:buNone/>
            </a:pPr>
            <a:r>
              <a:rPr lang="en-US" altLang="zh-CN" dirty="0" smtClean="0"/>
              <a:t>jQuery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CSS</a:t>
            </a:r>
          </a:p>
          <a:p>
            <a:pPr marL="0" indent="0">
              <a:buNone/>
            </a:pPr>
            <a:r>
              <a:rPr lang="zh-CN" altLang="en-US" dirty="0" smtClean="0"/>
              <a:t>使用选择器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管理选择结果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65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$(</a:t>
            </a:r>
            <a:r>
              <a:rPr lang="en-US" altLang="zh-CN" dirty="0"/>
              <a:t>document).</a:t>
            </a:r>
            <a:r>
              <a:rPr lang="en-US" altLang="zh-CN" dirty="0" smtClean="0"/>
              <a:t>ready()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3200400"/>
          </a:xfrm>
        </p:spPr>
        <p:txBody>
          <a:bodyPr/>
          <a:lstStyle/>
          <a:p>
            <a:r>
              <a:rPr lang="zh-CN" altLang="en-US" sz="2800" dirty="0" smtClean="0"/>
              <a:t>页面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框架需要在页面完全加载后才能使用，因此</a:t>
            </a:r>
            <a:r>
              <a:rPr lang="en-US" altLang="zh-CN" sz="2800" dirty="0" smtClean="0"/>
              <a:t>JavaScript</a:t>
            </a:r>
            <a:r>
              <a:rPr lang="zh-CN" altLang="en-US" sz="2800" dirty="0" smtClean="0"/>
              <a:t>编程时要使用</a:t>
            </a:r>
            <a:r>
              <a:rPr lang="en-US" altLang="zh-CN" sz="2800" dirty="0" err="1" smtClean="0"/>
              <a:t>window.onload</a:t>
            </a:r>
            <a:r>
              <a:rPr lang="zh-CN" altLang="en-US" sz="2800" dirty="0" smtClean="0"/>
              <a:t>函数。如果需要在页面中多处使用该函数，或者其他</a:t>
            </a:r>
            <a:r>
              <a:rPr lang="en-US" altLang="zh-CN" sz="2800" dirty="0" smtClean="0"/>
              <a:t>.</a:t>
            </a:r>
            <a:r>
              <a:rPr lang="en-US" altLang="zh-CN" sz="2800" dirty="0" err="1" smtClean="0"/>
              <a:t>js</a:t>
            </a:r>
            <a:r>
              <a:rPr lang="zh-CN" altLang="en-US" sz="2800" dirty="0" smtClean="0"/>
              <a:t>文件中也包含</a:t>
            </a:r>
            <a:r>
              <a:rPr lang="en-US" altLang="zh-CN" sz="2800" dirty="0" err="1" smtClean="0"/>
              <a:t>window.onload</a:t>
            </a:r>
            <a:r>
              <a:rPr lang="zh-CN" altLang="en-US" sz="2800" dirty="0" smtClean="0"/>
              <a:t>，冲突将十分棘手。</a:t>
            </a:r>
            <a:endParaRPr lang="en-US" altLang="zh-CN" sz="2800" dirty="0" smtClean="0"/>
          </a:p>
          <a:p>
            <a:r>
              <a:rPr lang="en-US" altLang="zh-CN" sz="2800" dirty="0" smtClean="0"/>
              <a:t>jQuery</a:t>
            </a:r>
            <a:r>
              <a:rPr lang="zh-CN" altLang="en-US" sz="2800" dirty="0" smtClean="0"/>
              <a:t>中的</a:t>
            </a:r>
            <a:r>
              <a:rPr lang="en-US" altLang="zh-CN" sz="2800" dirty="0" smtClean="0"/>
              <a:t>ready</a:t>
            </a:r>
            <a:r>
              <a:rPr lang="zh-CN" altLang="en-US" sz="2800" dirty="0" smtClean="0"/>
              <a:t>函数解决了这个问题，可以自动将其中的函数在页面加载完成后运行，并且同一个页面中可以使用多个</a:t>
            </a:r>
            <a:r>
              <a:rPr lang="en-US" altLang="zh-CN" sz="2800" dirty="0" smtClean="0"/>
              <a:t>ready</a:t>
            </a:r>
            <a:r>
              <a:rPr lang="zh-CN" altLang="en-US" sz="2800" dirty="0" smtClean="0"/>
              <a:t>方法，互相不冲突。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57200" y="4750272"/>
            <a:ext cx="4176486" cy="14219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$(document).ready(function(){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//do something</a:t>
            </a:r>
            <a:endParaRPr lang="en-US" altLang="zh-CN" dirty="0"/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00600" y="4750272"/>
            <a:ext cx="4176486" cy="14219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$(function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//do something</a:t>
            </a:r>
            <a:endParaRPr lang="en-US" altLang="zh-CN" dirty="0"/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09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"$"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371600"/>
            <a:ext cx="8424862" cy="22098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的方法</a:t>
            </a:r>
            <a:endParaRPr lang="en-US" altLang="zh-CN" dirty="0" smtClean="0"/>
          </a:p>
          <a:p>
            <a:pPr lvl="1"/>
            <a:r>
              <a:rPr lang="zh-CN" altLang="en-US" dirty="0"/>
              <a:t>创建</a:t>
            </a:r>
            <a:r>
              <a:rPr lang="zh-CN" altLang="en-US" dirty="0" smtClean="0"/>
              <a:t>元素节点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创建文本节点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将文本节点作为孩子添加到节点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1000" y="3657600"/>
            <a:ext cx="8458200" cy="3194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document.onclick</a:t>
            </a:r>
            <a:r>
              <a:rPr lang="en-US" altLang="zh-CN" dirty="0"/>
              <a:t>=function(){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oNewP</a:t>
            </a:r>
            <a:r>
              <a:rPr lang="en-US" altLang="zh-CN" dirty="0"/>
              <a:t>=</a:t>
            </a:r>
            <a:r>
              <a:rPr lang="en-US" altLang="zh-CN" dirty="0" err="1"/>
              <a:t>document.createElement</a:t>
            </a:r>
            <a:r>
              <a:rPr lang="en-US" altLang="zh-CN" dirty="0" smtClean="0"/>
              <a:t>("p");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oText</a:t>
            </a:r>
            <a:r>
              <a:rPr lang="en-US" altLang="zh-CN" dirty="0"/>
              <a:t>=</a:t>
            </a:r>
            <a:r>
              <a:rPr lang="en-US" altLang="zh-CN" dirty="0" err="1"/>
              <a:t>document.createTextNode</a:t>
            </a:r>
            <a:r>
              <a:rPr lang="en-US" altLang="zh-CN" dirty="0" smtClean="0"/>
              <a:t>("</a:t>
            </a:r>
            <a:r>
              <a:rPr lang="zh-CN" altLang="en-US" dirty="0" smtClean="0"/>
              <a:t>这</a:t>
            </a:r>
            <a:r>
              <a:rPr lang="zh-CN" altLang="en-US" dirty="0"/>
              <a:t>是一个感人肺腑的</a:t>
            </a:r>
            <a:r>
              <a:rPr lang="zh-CN" altLang="en-US" dirty="0" smtClean="0"/>
              <a:t>故事</a:t>
            </a:r>
            <a:r>
              <a:rPr lang="en-US" altLang="zh-CN" dirty="0" smtClean="0"/>
              <a:t>");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oNewP.appendChild</a:t>
            </a:r>
            <a:r>
              <a:rPr lang="en-US" altLang="zh-CN" dirty="0"/>
              <a:t>(</a:t>
            </a:r>
            <a:r>
              <a:rPr lang="en-US" altLang="zh-CN" dirty="0" err="1"/>
              <a:t>oText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document.body.appendChild</a:t>
            </a:r>
            <a:r>
              <a:rPr lang="en-US" altLang="zh-CN" dirty="0"/>
              <a:t>(</a:t>
            </a:r>
            <a:r>
              <a:rPr lang="en-US" altLang="zh-CN" dirty="0" err="1"/>
              <a:t>oNewP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74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"$"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1142999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zh-CN" dirty="0" smtClean="0"/>
              <a:t>jQuery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的方法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$(" ")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1000" y="2895600"/>
            <a:ext cx="8458200" cy="18651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$(document).click(function 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oNewP</a:t>
            </a:r>
            <a:r>
              <a:rPr lang="en-US" altLang="zh-CN" dirty="0" smtClean="0"/>
              <a:t>=$("&lt;</a:t>
            </a:r>
            <a:r>
              <a:rPr lang="en-US" altLang="zh-CN" dirty="0"/>
              <a:t>p&gt;</a:t>
            </a:r>
            <a:r>
              <a:rPr lang="zh-CN" altLang="en-US" dirty="0"/>
              <a:t>这是一个感人肺腑的故事</a:t>
            </a:r>
            <a:r>
              <a:rPr lang="en-US" altLang="zh-CN" dirty="0"/>
              <a:t>&lt;/p</a:t>
            </a:r>
            <a:r>
              <a:rPr lang="en-US" altLang="zh-CN" dirty="0" smtClean="0"/>
              <a:t>&gt;");</a:t>
            </a:r>
            <a:endParaRPr lang="en-US" altLang="zh-CN" dirty="0"/>
          </a:p>
          <a:p>
            <a:r>
              <a:rPr lang="en-US" altLang="zh-CN" dirty="0"/>
              <a:t>	$(</a:t>
            </a:r>
            <a:r>
              <a:rPr lang="en-US" altLang="zh-CN" dirty="0" err="1"/>
              <a:t>document.body</a:t>
            </a:r>
            <a:r>
              <a:rPr lang="en-US" altLang="zh-CN" dirty="0"/>
              <a:t>).append(</a:t>
            </a:r>
            <a:r>
              <a:rPr lang="en-US" altLang="zh-CN" dirty="0" err="1"/>
              <a:t>oNewP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8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包装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0"/>
            <a:ext cx="8424862" cy="3781399"/>
          </a:xfrm>
        </p:spPr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对象在</a:t>
            </a:r>
            <a:r>
              <a:rPr lang="en-US" altLang="zh-CN" dirty="0" smtClean="0"/>
              <a:t>JQ</a:t>
            </a:r>
            <a:r>
              <a:rPr lang="zh-CN" altLang="en-US" dirty="0" smtClean="0"/>
              <a:t>中的引用方法：使用</a:t>
            </a:r>
            <a:r>
              <a:rPr lang="en-US" altLang="zh-CN" dirty="0" smtClean="0"/>
              <a:t>"$"</a:t>
            </a:r>
            <a:r>
              <a:rPr lang="zh-CN" altLang="en-US" dirty="0" smtClean="0"/>
              <a:t>选取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$(this)</a:t>
            </a:r>
          </a:p>
          <a:p>
            <a:pPr lvl="1"/>
            <a:r>
              <a:rPr lang="en-US" altLang="zh-CN" dirty="0" smtClean="0"/>
              <a:t>$(document)</a:t>
            </a:r>
          </a:p>
          <a:p>
            <a:pPr lvl="1"/>
            <a:r>
              <a:rPr lang="en-US" altLang="zh-CN" dirty="0"/>
              <a:t>$(document </a:t>
            </a:r>
            <a:r>
              <a:rPr lang="en-US" altLang="zh-CN" dirty="0" smtClean="0"/>
              <a:t>.body)</a:t>
            </a:r>
          </a:p>
          <a:p>
            <a:pPr lvl="1"/>
            <a:r>
              <a:rPr lang="en-US" altLang="zh-CN" dirty="0" smtClean="0"/>
              <a:t>$(window)</a:t>
            </a:r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oDiv</a:t>
            </a:r>
            <a:r>
              <a:rPr lang="en-US" altLang="zh-CN" dirty="0" smtClean="0"/>
              <a:t>;   $(</a:t>
            </a:r>
            <a:r>
              <a:rPr lang="en-US" altLang="zh-CN" dirty="0" err="1" smtClean="0"/>
              <a:t>oDiv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93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包装</a:t>
            </a:r>
            <a:r>
              <a:rPr lang="en-US" altLang="zh-CN" dirty="0"/>
              <a:t>JavaScript</a:t>
            </a:r>
            <a:r>
              <a:rPr lang="zh-CN" altLang="en-US" dirty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2125216"/>
          </a:xfrm>
        </p:spPr>
        <p:txBody>
          <a:bodyPr/>
          <a:lstStyle/>
          <a:p>
            <a:r>
              <a:rPr lang="en-US" altLang="zh-CN" sz="2800" dirty="0"/>
              <a:t>JQ</a:t>
            </a:r>
            <a:r>
              <a:rPr lang="zh-CN" altLang="en-US" sz="2800" dirty="0"/>
              <a:t>与</a:t>
            </a:r>
            <a:r>
              <a:rPr lang="en-US" altLang="zh-CN" sz="2800" dirty="0"/>
              <a:t>JS</a:t>
            </a:r>
            <a:r>
              <a:rPr lang="zh-CN" altLang="en-US" sz="2800" dirty="0"/>
              <a:t>代码可以共存，但在</a:t>
            </a:r>
            <a:r>
              <a:rPr lang="zh-CN" altLang="en-US" sz="2800" dirty="0">
                <a:solidFill>
                  <a:srgbClr val="FF0000"/>
                </a:solidFill>
              </a:rPr>
              <a:t>一个表达式</a:t>
            </a:r>
            <a:r>
              <a:rPr lang="zh-CN" altLang="en-US" sz="2800" dirty="0"/>
              <a:t>中不能混写</a:t>
            </a:r>
          </a:p>
          <a:p>
            <a:r>
              <a:rPr lang="en-US" altLang="zh-CN" sz="2800" dirty="0" smtClean="0"/>
              <a:t>JavaScript</a:t>
            </a:r>
            <a:r>
              <a:rPr lang="zh-CN" altLang="en-US" sz="2800" dirty="0"/>
              <a:t>中的原生</a:t>
            </a:r>
            <a:r>
              <a:rPr lang="zh-CN" altLang="en-US" sz="2800" dirty="0" smtClean="0"/>
              <a:t>对象可以调用原生的方法</a:t>
            </a:r>
            <a:r>
              <a:rPr lang="en-US" altLang="zh-CN" sz="2800" dirty="0" smtClean="0"/>
              <a:t>/</a:t>
            </a:r>
            <a:r>
              <a:rPr lang="zh-CN" altLang="en-US" sz="2800" dirty="0"/>
              <a:t>属性</a:t>
            </a:r>
          </a:p>
          <a:p>
            <a:r>
              <a:rPr lang="en-US" altLang="zh-CN" sz="2800" dirty="0" smtClean="0"/>
              <a:t>JQ</a:t>
            </a:r>
            <a:r>
              <a:rPr lang="zh-CN" altLang="en-US" sz="2800" dirty="0" smtClean="0"/>
              <a:t>对象可以调用</a:t>
            </a:r>
            <a:r>
              <a:rPr lang="en-US" altLang="zh-CN" sz="2800" dirty="0" smtClean="0"/>
              <a:t>JQ</a:t>
            </a:r>
            <a:r>
              <a:rPr lang="zh-CN" altLang="en-US" sz="2800" dirty="0" smtClean="0"/>
              <a:t>中的方法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3573016"/>
            <a:ext cx="6120680" cy="2308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/>
              <a:t>$(this).html() </a:t>
            </a:r>
            <a:r>
              <a:rPr lang="en-US" altLang="zh-CN" dirty="0" smtClean="0"/>
              <a:t>  </a:t>
            </a:r>
            <a:r>
              <a:rPr lang="en-US" altLang="zh-CN" dirty="0"/>
              <a:t>//</a:t>
            </a:r>
            <a:r>
              <a:rPr lang="en-US" altLang="zh-CN" dirty="0" err="1"/>
              <a:t>jq</a:t>
            </a:r>
            <a:r>
              <a:rPr lang="zh-CN" altLang="en-US" dirty="0"/>
              <a:t>的写法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/>
              <a:t>this.innerHTML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//</a:t>
            </a:r>
            <a:r>
              <a:rPr lang="en-US" altLang="zh-CN" dirty="0" err="1"/>
              <a:t>js</a:t>
            </a:r>
            <a:r>
              <a:rPr lang="zh-CN" altLang="en-US" dirty="0"/>
              <a:t>的</a:t>
            </a:r>
            <a:r>
              <a:rPr lang="zh-CN" altLang="en-US" dirty="0" smtClean="0"/>
              <a:t>写法</a:t>
            </a:r>
            <a:endParaRPr lang="en-US" altLang="zh-CN" dirty="0" smtClean="0"/>
          </a:p>
          <a:p>
            <a:r>
              <a:rPr lang="zh-CN" altLang="en-US" dirty="0"/>
              <a:t>		</a:t>
            </a:r>
          </a:p>
          <a:p>
            <a:r>
              <a:rPr lang="en-US" altLang="zh-CN" dirty="0" smtClean="0"/>
              <a:t>$(</a:t>
            </a:r>
            <a:r>
              <a:rPr lang="en-US" altLang="zh-CN" dirty="0"/>
              <a:t>this).</a:t>
            </a:r>
            <a:r>
              <a:rPr lang="en-US" altLang="zh-CN" dirty="0" err="1"/>
              <a:t>innerHTML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//</a:t>
            </a:r>
            <a:r>
              <a:rPr lang="zh-CN" altLang="en-US" dirty="0" smtClean="0"/>
              <a:t>错误！</a:t>
            </a:r>
            <a:endParaRPr lang="zh-CN" altLang="en-US" dirty="0"/>
          </a:p>
          <a:p>
            <a:r>
              <a:rPr lang="en-US" altLang="zh-CN" dirty="0" smtClean="0"/>
              <a:t>this.html</a:t>
            </a:r>
            <a:r>
              <a:rPr lang="en-US" altLang="zh-CN" dirty="0"/>
              <a:t>() </a:t>
            </a:r>
            <a:r>
              <a:rPr lang="en-US" altLang="zh-CN" dirty="0" smtClean="0"/>
              <a:t>  </a:t>
            </a:r>
            <a:r>
              <a:rPr lang="en-US" altLang="zh-CN" dirty="0"/>
              <a:t>//</a:t>
            </a:r>
            <a:r>
              <a:rPr lang="zh-CN" altLang="en-US" dirty="0" smtClean="0"/>
              <a:t>错误！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0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$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jQurey</a:t>
            </a:r>
            <a:r>
              <a:rPr lang="zh-CN" altLang="en-US" dirty="0" smtClean="0"/>
              <a:t>的功能函数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1600200"/>
          </a:xfrm>
        </p:spPr>
        <p:txBody>
          <a:bodyPr/>
          <a:lstStyle/>
          <a:p>
            <a:r>
              <a:rPr lang="en-US" altLang="zh-CN" dirty="0" smtClean="0"/>
              <a:t>jQuery</a:t>
            </a:r>
            <a:r>
              <a:rPr lang="zh-CN" altLang="en-US" dirty="0" smtClean="0"/>
              <a:t>中提供了很多功能函数，完成诸多方面的功能，涉及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的方方面面。</a:t>
            </a:r>
            <a:endParaRPr lang="en-US" altLang="zh-CN" dirty="0" smtClean="0"/>
          </a:p>
          <a:p>
            <a:r>
              <a:rPr lang="zh-CN" altLang="en-US" dirty="0" smtClean="0"/>
              <a:t>调用方法：</a:t>
            </a:r>
            <a:r>
              <a:rPr lang="en-US" altLang="zh-CN" dirty="0" smtClean="0"/>
              <a:t>$.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5" y="3276600"/>
            <a:ext cx="911278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82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使用</a:t>
            </a:r>
            <a:r>
              <a:rPr lang="en-US" altLang="zh-CN" dirty="0"/>
              <a:t>$</a:t>
            </a:r>
            <a:r>
              <a:rPr lang="zh-CN" altLang="en-US" dirty="0"/>
              <a:t>调用</a:t>
            </a:r>
            <a:r>
              <a:rPr lang="en-US" altLang="zh-CN" dirty="0" err="1"/>
              <a:t>jQurey</a:t>
            </a:r>
            <a:r>
              <a:rPr lang="zh-CN" altLang="en-US" dirty="0"/>
              <a:t>的功能函数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2057400"/>
            <a:ext cx="8424862" cy="27432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sz="2400" dirty="0"/>
              <a:t>&lt;script </a:t>
            </a:r>
            <a:r>
              <a:rPr lang="en-US" altLang="zh-CN" sz="2400" dirty="0" err="1"/>
              <a:t>src</a:t>
            </a:r>
            <a:r>
              <a:rPr lang="en-US" altLang="zh-CN" sz="2400" dirty="0" smtClean="0"/>
              <a:t>="jquery-1.11.1.min.js"&gt;&lt;/</a:t>
            </a:r>
            <a:r>
              <a:rPr lang="en-US" altLang="zh-CN" sz="2400" dirty="0"/>
              <a:t>script&gt;</a:t>
            </a:r>
          </a:p>
          <a:p>
            <a:pPr marL="0" indent="0">
              <a:buNone/>
            </a:pPr>
            <a:r>
              <a:rPr lang="en-US" altLang="zh-CN" sz="2400" dirty="0"/>
              <a:t>&lt;script&gt;</a:t>
            </a:r>
          </a:p>
          <a:p>
            <a:pPr marL="400050" lvl="1" indent="0">
              <a:buNone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sStr</a:t>
            </a:r>
            <a:r>
              <a:rPr lang="en-US" altLang="zh-CN" sz="2400" dirty="0" smtClean="0"/>
              <a:t>="  </a:t>
            </a:r>
            <a:r>
              <a:rPr lang="en-US" altLang="zh-CN" sz="2400" dirty="0"/>
              <a:t>123456  </a:t>
            </a:r>
            <a:r>
              <a:rPr lang="en-US" altLang="zh-CN" sz="2400" dirty="0" smtClean="0"/>
              <a:t>";</a:t>
            </a:r>
            <a:endParaRPr lang="en-US" altLang="zh-CN" sz="2400" dirty="0"/>
          </a:p>
          <a:p>
            <a:pPr marL="400050" lvl="1" indent="0">
              <a:buNone/>
            </a:pPr>
            <a:r>
              <a:rPr lang="en-US" altLang="zh-CN" sz="2400" dirty="0" err="1"/>
              <a:t>sStr</a:t>
            </a:r>
            <a:r>
              <a:rPr lang="en-US" altLang="zh-CN" sz="2400" dirty="0"/>
              <a:t>=$.trim(</a:t>
            </a:r>
            <a:r>
              <a:rPr lang="en-US" altLang="zh-CN" sz="2400" dirty="0" err="1"/>
              <a:t>sStr</a:t>
            </a:r>
            <a:r>
              <a:rPr lang="en-US" altLang="zh-CN" sz="2400" dirty="0"/>
              <a:t>);</a:t>
            </a:r>
          </a:p>
          <a:p>
            <a:pPr marL="400050" lvl="1" indent="0">
              <a:buNone/>
            </a:pPr>
            <a:r>
              <a:rPr lang="en-US" altLang="zh-CN" sz="2400" dirty="0"/>
              <a:t>alert(</a:t>
            </a:r>
            <a:r>
              <a:rPr lang="en-US" altLang="zh-CN" sz="2400" dirty="0" err="1"/>
              <a:t>sStr.length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&lt;/script&gt;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57200" y="1371600"/>
            <a:ext cx="5950668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【</a:t>
            </a:r>
            <a:r>
              <a:rPr lang="zh-CN" altLang="en-US" sz="3200" dirty="0" smtClean="0"/>
              <a:t>例</a:t>
            </a:r>
            <a:r>
              <a:rPr lang="en-US" altLang="zh-CN" sz="3200" dirty="0" smtClean="0"/>
              <a:t>】$</a:t>
            </a:r>
            <a:r>
              <a:rPr lang="zh-CN" altLang="en-US" sz="3200" dirty="0" smtClean="0"/>
              <a:t>引用功能函数的用法。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768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10.3  jQuery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CSS3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CSS1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1996</a:t>
            </a:r>
            <a:r>
              <a:rPr lang="zh-CN" altLang="en-US" sz="2800" dirty="0" smtClean="0"/>
              <a:t>年由</a:t>
            </a:r>
            <a:r>
              <a:rPr lang="en-US" altLang="zh-CN" sz="2800" dirty="0" smtClean="0"/>
              <a:t>W3C</a:t>
            </a:r>
            <a:r>
              <a:rPr lang="zh-CN" altLang="en-US" sz="2800" dirty="0" smtClean="0"/>
              <a:t>推出</a:t>
            </a:r>
            <a:endParaRPr lang="en-US" altLang="zh-CN" sz="2800" dirty="0" smtClean="0"/>
          </a:p>
          <a:p>
            <a:r>
              <a:rPr lang="en-US" altLang="zh-CN" sz="2800" dirty="0" smtClean="0"/>
              <a:t>CSS2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1998</a:t>
            </a:r>
            <a:r>
              <a:rPr lang="zh-CN" altLang="en-US" sz="2800" dirty="0" smtClean="0"/>
              <a:t>年推出，陆续得到多数浏览器支持</a:t>
            </a:r>
            <a:endParaRPr lang="en-US" altLang="zh-CN" sz="2800" dirty="0" smtClean="0"/>
          </a:p>
          <a:p>
            <a:r>
              <a:rPr lang="en-US" altLang="zh-CN" sz="2800" dirty="0" smtClean="0"/>
              <a:t>CSS3</a:t>
            </a:r>
            <a:r>
              <a:rPr lang="zh-CN" altLang="en-US" sz="2800" dirty="0" smtClean="0"/>
              <a:t>：陆续发布中，吸取了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发展的需求，提出了很多新颖的</a:t>
            </a:r>
            <a:r>
              <a:rPr lang="en-US" altLang="zh-CN" sz="2800" dirty="0" smtClean="0"/>
              <a:t>CSS</a:t>
            </a:r>
            <a:r>
              <a:rPr lang="zh-CN" altLang="en-US" sz="2800" dirty="0" smtClean="0"/>
              <a:t>特性。增强了选择器，如属性选择器，位置选择器等。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存在的问题：各浏览器对</a:t>
            </a:r>
            <a:r>
              <a:rPr lang="en-US" altLang="zh-CN" sz="2400" dirty="0" smtClean="0"/>
              <a:t>CSS3</a:t>
            </a:r>
            <a:r>
              <a:rPr lang="zh-CN" altLang="en-US" sz="2400" dirty="0" smtClean="0"/>
              <a:t>的支持还有待提高。</a:t>
            </a:r>
            <a:endParaRPr lang="en-US" altLang="zh-CN" sz="2400" dirty="0" smtClean="0"/>
          </a:p>
          <a:p>
            <a:r>
              <a:rPr lang="en-US" altLang="zh-CN" sz="2800" dirty="0" smtClean="0"/>
              <a:t>jQuery</a:t>
            </a:r>
            <a:r>
              <a:rPr lang="zh-CN" altLang="en-US" sz="2800" dirty="0" smtClean="0"/>
              <a:t>：提供了几乎</a:t>
            </a:r>
            <a:r>
              <a:rPr lang="en-US" altLang="zh-CN" sz="2800" dirty="0" smtClean="0"/>
              <a:t>CSS3</a:t>
            </a:r>
            <a:r>
              <a:rPr lang="zh-CN" altLang="en-US" sz="2800" dirty="0" smtClean="0"/>
              <a:t>下的所有选择器，具有很好的兼容性，使理论上的</a:t>
            </a:r>
            <a:r>
              <a:rPr lang="en-US" altLang="zh-CN" sz="2800" dirty="0" smtClean="0"/>
              <a:t>CSS3</a:t>
            </a:r>
            <a:r>
              <a:rPr lang="zh-CN" altLang="en-US" sz="2800" dirty="0" smtClean="0"/>
              <a:t>选择器变成了事实。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1437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</a:t>
            </a:r>
            <a:r>
              <a:rPr lang="en-US" altLang="zh-CN" dirty="0" smtClean="0"/>
              <a:t> jQuery</a:t>
            </a:r>
            <a:r>
              <a:rPr lang="zh-CN" altLang="en-US" dirty="0" smtClean="0"/>
              <a:t>与</a:t>
            </a:r>
            <a:r>
              <a:rPr lang="en-US" altLang="zh-CN" dirty="0"/>
              <a:t>CSS3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CSS </a:t>
            </a:r>
            <a:r>
              <a:rPr lang="zh-CN" altLang="en-US" b="0" dirty="0"/>
              <a:t>选择器参考</a:t>
            </a:r>
            <a:r>
              <a:rPr lang="zh-CN" altLang="en-US" b="0" dirty="0" smtClean="0"/>
              <a:t>手册</a:t>
            </a:r>
            <a:r>
              <a:rPr lang="en-US" altLang="zh-CN" b="0" dirty="0" smtClean="0"/>
              <a:t>http://www.w3school.com.cn/cssref/css_selectors.asp</a:t>
            </a:r>
            <a:endParaRPr lang="zh-CN" altLang="en-US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73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10.4  </a:t>
            </a:r>
            <a:r>
              <a:rPr lang="zh-CN" altLang="en-US" dirty="0"/>
              <a:t>使用选择器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基本选择器</a:t>
            </a:r>
            <a:endParaRPr lang="en-US" altLang="zh-CN" dirty="0" smtClean="0"/>
          </a:p>
          <a:p>
            <a:r>
              <a:rPr lang="zh-CN" altLang="en-US" dirty="0" smtClean="0"/>
              <a:t>层叠选择器</a:t>
            </a:r>
            <a:endParaRPr lang="en-US" altLang="zh-CN" dirty="0" smtClean="0"/>
          </a:p>
          <a:p>
            <a:r>
              <a:rPr lang="zh-CN" altLang="en-US" dirty="0" smtClean="0"/>
              <a:t>属性选择器</a:t>
            </a:r>
            <a:endParaRPr lang="en-US" altLang="zh-CN" dirty="0" smtClean="0"/>
          </a:p>
          <a:p>
            <a:r>
              <a:rPr lang="zh-CN" altLang="en-US" dirty="0" smtClean="0"/>
              <a:t>位置选择器</a:t>
            </a:r>
            <a:endParaRPr lang="en-US" altLang="zh-CN" dirty="0" smtClean="0"/>
          </a:p>
          <a:p>
            <a:r>
              <a:rPr lang="zh-CN" altLang="en-US" dirty="0" smtClean="0"/>
              <a:t>过滤选择器</a:t>
            </a:r>
            <a:endParaRPr lang="en-US" altLang="zh-CN" dirty="0" smtClean="0"/>
          </a:p>
          <a:p>
            <a:r>
              <a:rPr lang="zh-CN" altLang="en-US" dirty="0" smtClean="0"/>
              <a:t>反向过滤选择器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53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+mn-lt"/>
                <a:ea typeface="微软雅黑" pitchFamily="34" charset="-122"/>
              </a:rPr>
              <a:t>10.1   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jQuery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概述</a:t>
            </a:r>
            <a:endParaRPr lang="zh-CN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2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10.4.1 </a:t>
            </a:r>
            <a:r>
              <a:rPr lang="zh-CN" altLang="en-US" dirty="0" smtClean="0"/>
              <a:t>基本选择器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$("#id")</a:t>
            </a:r>
            <a:r>
              <a:rPr lang="en-US" altLang="zh-CN" sz="2800" dirty="0"/>
              <a:t>   </a:t>
            </a:r>
            <a:r>
              <a:rPr lang="en-US" altLang="zh-CN" sz="2800" dirty="0" smtClean="0"/>
              <a:t>          </a:t>
            </a:r>
            <a:r>
              <a:rPr lang="en-US" altLang="zh-CN" sz="2800" dirty="0"/>
              <a:t> </a:t>
            </a:r>
            <a:r>
              <a:rPr lang="en-US" altLang="zh-CN" sz="2800" dirty="0" smtClean="0"/>
              <a:t>id</a:t>
            </a:r>
            <a:r>
              <a:rPr lang="zh-CN" altLang="en-US" sz="2800" dirty="0" smtClean="0"/>
              <a:t>选择器</a:t>
            </a:r>
            <a:endParaRPr lang="en-US" altLang="zh-CN" sz="2800" dirty="0" smtClean="0"/>
          </a:p>
          <a:p>
            <a:r>
              <a:rPr lang="en-US" altLang="zh-CN" sz="2800" dirty="0" smtClean="0"/>
              <a:t>$("</a:t>
            </a:r>
            <a:r>
              <a:rPr lang="en-US" altLang="zh-CN" sz="2800" dirty="0" err="1" smtClean="0"/>
              <a:t>tagName</a:t>
            </a:r>
            <a:r>
              <a:rPr lang="en-US" altLang="zh-CN" sz="2800" dirty="0" smtClean="0"/>
              <a:t>")</a:t>
            </a:r>
            <a:r>
              <a:rPr lang="en-US" altLang="zh-CN" sz="2800" dirty="0"/>
              <a:t>    </a:t>
            </a:r>
            <a:r>
              <a:rPr lang="zh-CN" altLang="en-US" sz="2800" dirty="0" smtClean="0"/>
              <a:t>标签选择器，</a:t>
            </a:r>
            <a:r>
              <a:rPr lang="zh-CN" altLang="zh-CN" sz="2800" dirty="0" smtClean="0"/>
              <a:t>返回数组</a:t>
            </a:r>
            <a:r>
              <a:rPr lang="en-US" altLang="zh-CN" sz="2800" dirty="0"/>
              <a:t>   </a:t>
            </a:r>
            <a:endParaRPr lang="en-US" altLang="zh-CN" sz="2800" dirty="0" smtClean="0"/>
          </a:p>
          <a:p>
            <a:r>
              <a:rPr lang="en-US" altLang="zh-CN" sz="2800" dirty="0" smtClean="0"/>
              <a:t>$(".class")</a:t>
            </a:r>
            <a:r>
              <a:rPr lang="en-US" altLang="zh-CN" sz="2800" dirty="0"/>
              <a:t>      </a:t>
            </a:r>
            <a:r>
              <a:rPr lang="en-US" altLang="zh-CN" sz="2800" dirty="0" smtClean="0"/>
              <a:t>     </a:t>
            </a:r>
            <a:r>
              <a:rPr lang="zh-CN" altLang="en-US" sz="2800" dirty="0" smtClean="0"/>
              <a:t>类选择器，返回数组</a:t>
            </a:r>
            <a:r>
              <a:rPr lang="en-US" altLang="zh-CN" sz="2800" dirty="0"/>
              <a:t>   </a:t>
            </a:r>
            <a:endParaRPr lang="zh-CN" altLang="zh-CN" sz="2800" dirty="0"/>
          </a:p>
          <a:p>
            <a:r>
              <a:rPr lang="en-US" altLang="zh-CN" sz="2800" dirty="0" smtClean="0"/>
              <a:t>$("*")</a:t>
            </a:r>
            <a:r>
              <a:rPr lang="en-US" altLang="zh-CN" sz="2800" dirty="0"/>
              <a:t>             </a:t>
            </a:r>
            <a:r>
              <a:rPr lang="en-US" altLang="zh-CN" sz="2800" dirty="0" smtClean="0"/>
              <a:t>     </a:t>
            </a:r>
            <a:r>
              <a:rPr lang="zh-CN" altLang="zh-CN" sz="2800" dirty="0" smtClean="0"/>
              <a:t>选择</a:t>
            </a:r>
            <a:r>
              <a:rPr lang="zh-CN" altLang="zh-CN" sz="2800" dirty="0"/>
              <a:t>文档中的所有的</a:t>
            </a:r>
            <a:r>
              <a:rPr lang="zh-CN" altLang="zh-CN" sz="2800" dirty="0" smtClean="0"/>
              <a:t>元素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组合形式：</a:t>
            </a:r>
            <a:endParaRPr lang="en-US" altLang="zh-CN" sz="2800" dirty="0"/>
          </a:p>
          <a:p>
            <a:pPr lvl="1"/>
            <a:r>
              <a:rPr lang="en-US" altLang="zh-CN" dirty="0" smtClean="0"/>
              <a:t>$("E.C")   </a:t>
            </a:r>
            <a:r>
              <a:rPr lang="zh-CN" altLang="en-US" dirty="0"/>
              <a:t>选择样式名称为</a:t>
            </a:r>
            <a:r>
              <a:rPr lang="en-US" altLang="zh-CN" dirty="0"/>
              <a:t>C</a:t>
            </a:r>
            <a:r>
              <a:rPr lang="zh-CN" altLang="en-US" dirty="0"/>
              <a:t>的</a:t>
            </a:r>
            <a:r>
              <a:rPr lang="en-US" altLang="zh-CN" dirty="0"/>
              <a:t>E</a:t>
            </a:r>
            <a:r>
              <a:rPr lang="zh-CN" altLang="en-US" dirty="0"/>
              <a:t>标记</a:t>
            </a:r>
            <a:endParaRPr lang="en-US" altLang="zh-CN" dirty="0"/>
          </a:p>
          <a:p>
            <a:pPr lvl="1"/>
            <a:r>
              <a:rPr lang="en-US" altLang="zh-CN" dirty="0" smtClean="0"/>
              <a:t>$("E#I")   </a:t>
            </a:r>
            <a:r>
              <a:rPr lang="zh-CN" altLang="en-US" dirty="0"/>
              <a:t>选择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I</a:t>
            </a:r>
            <a:r>
              <a:rPr lang="zh-CN" altLang="en-US" dirty="0"/>
              <a:t>的</a:t>
            </a:r>
            <a:r>
              <a:rPr lang="en-US" altLang="zh-CN" dirty="0"/>
              <a:t>E</a:t>
            </a:r>
            <a:r>
              <a:rPr lang="zh-CN" altLang="en-US" dirty="0"/>
              <a:t>标记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0399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10.4.2 </a:t>
            </a:r>
            <a:r>
              <a:rPr lang="zh-CN" altLang="en-US" dirty="0"/>
              <a:t>层叠选择器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76375"/>
            <a:ext cx="8424862" cy="5076825"/>
          </a:xfrm>
        </p:spPr>
        <p:txBody>
          <a:bodyPr/>
          <a:lstStyle/>
          <a:p>
            <a:r>
              <a:rPr lang="zh-CN" altLang="en-US" sz="2800" dirty="0"/>
              <a:t>目前主流的</a:t>
            </a:r>
            <a:r>
              <a:rPr lang="zh-CN" altLang="en-US" sz="2800" dirty="0" smtClean="0"/>
              <a:t>浏览器尚不完全支持</a:t>
            </a:r>
            <a:r>
              <a:rPr lang="en-US" altLang="zh-CN" sz="2800" dirty="0" smtClean="0"/>
              <a:t>CSS3</a:t>
            </a:r>
            <a:r>
              <a:rPr lang="zh-CN" altLang="en-US" sz="2800" dirty="0" smtClean="0"/>
              <a:t>选择</a:t>
            </a:r>
            <a:r>
              <a:rPr lang="zh-CN" altLang="en-US" sz="2800" dirty="0"/>
              <a:t>器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jQuery</a:t>
            </a:r>
            <a:r>
              <a:rPr lang="zh-CN" altLang="en-US" sz="2800" dirty="0" smtClean="0"/>
              <a:t>在满足兼容性的前提下，实现按照</a:t>
            </a:r>
            <a:r>
              <a:rPr lang="en-US" altLang="zh-CN" sz="2800" dirty="0" smtClean="0"/>
              <a:t>CSS3</a:t>
            </a:r>
            <a:r>
              <a:rPr lang="zh-CN" altLang="en-US" sz="2800" dirty="0" smtClean="0"/>
              <a:t>方式选择元素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46031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10.4.2 </a:t>
            </a:r>
            <a:r>
              <a:rPr lang="zh-CN" altLang="en-US" dirty="0"/>
              <a:t>层叠选择器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$(" E,F")   </a:t>
            </a:r>
            <a:r>
              <a:rPr lang="zh-CN" altLang="en-US" sz="2800" dirty="0"/>
              <a:t>选择所有</a:t>
            </a:r>
            <a:r>
              <a:rPr lang="en-US" altLang="zh-CN" sz="2800" dirty="0">
                <a:solidFill>
                  <a:srgbClr val="CC0000"/>
                </a:solidFill>
              </a:rPr>
              <a:t>E</a:t>
            </a:r>
            <a:r>
              <a:rPr lang="zh-CN" altLang="en-US" sz="2800" dirty="0">
                <a:solidFill>
                  <a:srgbClr val="CC0000"/>
                </a:solidFill>
              </a:rPr>
              <a:t>元素</a:t>
            </a:r>
            <a:r>
              <a:rPr lang="zh-CN" altLang="en-US" sz="2800" dirty="0"/>
              <a:t>和所有</a:t>
            </a:r>
            <a:r>
              <a:rPr lang="en-US" altLang="zh-CN" sz="2800" dirty="0">
                <a:solidFill>
                  <a:srgbClr val="CC0000"/>
                </a:solidFill>
              </a:rPr>
              <a:t>F </a:t>
            </a:r>
            <a:r>
              <a:rPr lang="zh-CN" altLang="en-US" sz="2800" dirty="0">
                <a:solidFill>
                  <a:srgbClr val="CC0000"/>
                </a:solidFill>
              </a:rPr>
              <a:t>元素</a:t>
            </a:r>
            <a:r>
              <a:rPr lang="zh-CN" altLang="en-US" sz="2800" dirty="0"/>
              <a:t>（并集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$(" E  F")   </a:t>
            </a:r>
            <a:r>
              <a:rPr lang="zh-CN" altLang="en-US" sz="2800" dirty="0"/>
              <a:t>选择</a:t>
            </a:r>
            <a:r>
              <a:rPr lang="en-US" altLang="zh-CN" sz="2800" dirty="0"/>
              <a:t>E</a:t>
            </a:r>
            <a:r>
              <a:rPr lang="zh-CN" altLang="en-US" sz="2800" dirty="0"/>
              <a:t>元素内部的所有</a:t>
            </a:r>
            <a:r>
              <a:rPr lang="en-US" altLang="zh-CN" sz="2800" dirty="0">
                <a:solidFill>
                  <a:srgbClr val="CC0000"/>
                </a:solidFill>
              </a:rPr>
              <a:t>F</a:t>
            </a:r>
            <a:r>
              <a:rPr lang="zh-CN" altLang="en-US" sz="2800" dirty="0">
                <a:solidFill>
                  <a:srgbClr val="CC0000"/>
                </a:solidFill>
              </a:rPr>
              <a:t>元素</a:t>
            </a:r>
            <a:r>
              <a:rPr lang="zh-CN" altLang="en-US" sz="2800" dirty="0"/>
              <a:t>（子孙节点）</a:t>
            </a:r>
            <a:endParaRPr lang="en-US" altLang="zh-CN" sz="2800" dirty="0"/>
          </a:p>
          <a:p>
            <a:r>
              <a:rPr lang="en-US" altLang="zh-CN" sz="2800" dirty="0" smtClean="0"/>
              <a:t>$(" E&gt;F")  </a:t>
            </a:r>
            <a:r>
              <a:rPr lang="zh-CN" altLang="en-US" sz="2800" dirty="0" smtClean="0"/>
              <a:t>选择父元素是</a:t>
            </a:r>
            <a:r>
              <a:rPr lang="en-US" altLang="zh-CN" sz="2800" dirty="0" smtClean="0"/>
              <a:t>E</a:t>
            </a:r>
            <a:r>
              <a:rPr lang="zh-CN" altLang="en-US" sz="2800" dirty="0" smtClean="0"/>
              <a:t>的所有</a:t>
            </a:r>
            <a:r>
              <a:rPr lang="en-US" altLang="zh-CN" sz="2800" dirty="0" smtClean="0">
                <a:solidFill>
                  <a:srgbClr val="CC0000"/>
                </a:solidFill>
              </a:rPr>
              <a:t>F</a:t>
            </a:r>
            <a:r>
              <a:rPr lang="zh-CN" altLang="en-US" sz="2800" dirty="0" smtClean="0">
                <a:solidFill>
                  <a:srgbClr val="CC0000"/>
                </a:solidFill>
              </a:rPr>
              <a:t>元素</a:t>
            </a:r>
            <a:r>
              <a:rPr lang="zh-CN" altLang="en-US" sz="2800" dirty="0" smtClean="0"/>
              <a:t>（子节点）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en-US" altLang="zh-CN" sz="2800" dirty="0" smtClean="0"/>
              <a:t>$(" E+F")  </a:t>
            </a:r>
            <a:r>
              <a:rPr lang="zh-CN" altLang="en-US" sz="2800" dirty="0" smtClean="0"/>
              <a:t>选择</a:t>
            </a:r>
            <a:r>
              <a:rPr lang="en-US" altLang="zh-CN" sz="2800" dirty="0" smtClean="0"/>
              <a:t>E</a:t>
            </a:r>
            <a:r>
              <a:rPr lang="zh-CN" altLang="en-US" sz="2800" dirty="0" smtClean="0"/>
              <a:t>元素后面的直接兄弟</a:t>
            </a:r>
            <a:r>
              <a:rPr lang="en-US" altLang="zh-CN" sz="2800" dirty="0" smtClean="0">
                <a:solidFill>
                  <a:srgbClr val="CC0000"/>
                </a:solidFill>
              </a:rPr>
              <a:t>F</a:t>
            </a:r>
            <a:r>
              <a:rPr lang="zh-CN" altLang="en-US" sz="2800" dirty="0" smtClean="0">
                <a:solidFill>
                  <a:srgbClr val="CC0000"/>
                </a:solidFill>
              </a:rPr>
              <a:t>元素</a:t>
            </a:r>
            <a:r>
              <a:rPr lang="zh-CN" altLang="en-US" sz="2800" dirty="0" smtClean="0"/>
              <a:t>（兄弟）</a:t>
            </a:r>
            <a:endParaRPr lang="en-US" altLang="zh-CN" sz="2800" dirty="0" smtClean="0"/>
          </a:p>
          <a:p>
            <a:r>
              <a:rPr lang="en-US" altLang="zh-CN" sz="2800" dirty="0" smtClean="0"/>
              <a:t>$(" E~F ") </a:t>
            </a:r>
            <a:r>
              <a:rPr lang="zh-CN" altLang="en-US" sz="2800" dirty="0"/>
              <a:t>选择</a:t>
            </a:r>
            <a:r>
              <a:rPr lang="en-US" altLang="zh-CN" sz="2800" dirty="0"/>
              <a:t>E</a:t>
            </a:r>
            <a:r>
              <a:rPr lang="zh-CN" altLang="en-US" sz="2800" dirty="0"/>
              <a:t>元素后面的</a:t>
            </a:r>
            <a:r>
              <a:rPr lang="zh-CN" altLang="en-US" sz="2800" dirty="0" smtClean="0"/>
              <a:t>兄弟</a:t>
            </a:r>
            <a:r>
              <a:rPr lang="en-US" altLang="zh-CN" sz="2800" dirty="0" smtClean="0">
                <a:solidFill>
                  <a:srgbClr val="CC0000"/>
                </a:solidFill>
              </a:rPr>
              <a:t>F</a:t>
            </a:r>
            <a:r>
              <a:rPr lang="zh-CN" altLang="en-US" sz="2800" dirty="0" smtClean="0">
                <a:solidFill>
                  <a:srgbClr val="CC0000"/>
                </a:solidFill>
              </a:rPr>
              <a:t>元素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包括非直接兄弟</a:t>
            </a:r>
            <a:r>
              <a:rPr lang="zh-CN" altLang="en-US" sz="2800" dirty="0" smtClean="0"/>
              <a:t>节点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4153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1" y="2492896"/>
            <a:ext cx="471325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10.4.2 </a:t>
            </a:r>
            <a:r>
              <a:rPr lang="zh-CN" altLang="en-US" dirty="0"/>
              <a:t>层叠选择器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914400"/>
          </a:xfrm>
        </p:spPr>
        <p:txBody>
          <a:bodyPr/>
          <a:lstStyle/>
          <a:p>
            <a:r>
              <a:rPr lang="en-US" altLang="zh-CN" sz="2800" dirty="0" smtClean="0"/>
              <a:t>$("E  F") </a:t>
            </a:r>
            <a:r>
              <a:rPr lang="zh-CN" altLang="en-US" sz="2800" dirty="0" smtClean="0"/>
              <a:t>选择</a:t>
            </a:r>
            <a:r>
              <a:rPr lang="en-US" altLang="zh-CN" sz="2800" dirty="0" smtClean="0"/>
              <a:t>E</a:t>
            </a:r>
            <a:r>
              <a:rPr lang="zh-CN" altLang="en-US" sz="2800" dirty="0" smtClean="0"/>
              <a:t>元素</a:t>
            </a:r>
            <a:r>
              <a:rPr lang="zh-CN" altLang="en-US" sz="2800" dirty="0"/>
              <a:t>下面的所有子节点，包括非直接子节点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1187624" y="3140968"/>
            <a:ext cx="3748463" cy="0"/>
          </a:xfrm>
          <a:prstGeom prst="line">
            <a:avLst/>
          </a:prstGeom>
          <a:ln/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>
            <a:off x="1120429" y="3573016"/>
            <a:ext cx="3815658" cy="0"/>
          </a:xfrm>
          <a:prstGeom prst="line">
            <a:avLst/>
          </a:prstGeom>
          <a:ln/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 bwMode="auto">
          <a:xfrm>
            <a:off x="1620438" y="4221088"/>
            <a:ext cx="3599634" cy="0"/>
          </a:xfrm>
          <a:prstGeom prst="line">
            <a:avLst/>
          </a:prstGeom>
          <a:ln/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 bwMode="auto">
          <a:xfrm>
            <a:off x="1120429" y="4653136"/>
            <a:ext cx="4192445" cy="0"/>
          </a:xfrm>
          <a:prstGeom prst="line">
            <a:avLst/>
          </a:prstGeom>
          <a:ln/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51" y="5517232"/>
            <a:ext cx="23907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2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10.4.2 </a:t>
            </a:r>
            <a:r>
              <a:rPr lang="zh-CN" altLang="en-US" dirty="0"/>
              <a:t>层叠选择器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914400"/>
          </a:xfrm>
        </p:spPr>
        <p:txBody>
          <a:bodyPr/>
          <a:lstStyle/>
          <a:p>
            <a:r>
              <a:rPr lang="en-US" altLang="zh-CN" sz="2800" dirty="0" smtClean="0"/>
              <a:t>$("E&gt;F") </a:t>
            </a:r>
            <a:r>
              <a:rPr lang="zh-CN" altLang="en-US" sz="2800" dirty="0" smtClean="0"/>
              <a:t>选择</a:t>
            </a:r>
            <a:r>
              <a:rPr lang="en-US" altLang="zh-CN" sz="2800" dirty="0" smtClean="0"/>
              <a:t>E</a:t>
            </a:r>
            <a:r>
              <a:rPr lang="zh-CN" altLang="en-US" sz="2800" dirty="0" smtClean="0"/>
              <a:t>元素</a:t>
            </a:r>
            <a:r>
              <a:rPr lang="zh-CN" altLang="en-US" sz="2800" dirty="0"/>
              <a:t>下面</a:t>
            </a:r>
            <a:r>
              <a:rPr lang="zh-CN" altLang="en-US" sz="2800" dirty="0" smtClean="0"/>
              <a:t>的直接子节点</a:t>
            </a:r>
            <a:endParaRPr lang="zh-CN" altLang="en-US" sz="2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1" y="2492896"/>
            <a:ext cx="471325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/>
        </p:nvCxnSpPr>
        <p:spPr bwMode="auto">
          <a:xfrm>
            <a:off x="1187624" y="3140968"/>
            <a:ext cx="3748463" cy="0"/>
          </a:xfrm>
          <a:prstGeom prst="line">
            <a:avLst/>
          </a:prstGeom>
          <a:ln/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>
            <a:off x="1120429" y="3573016"/>
            <a:ext cx="3815658" cy="0"/>
          </a:xfrm>
          <a:prstGeom prst="line">
            <a:avLst/>
          </a:prstGeom>
          <a:ln/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 bwMode="auto">
          <a:xfrm>
            <a:off x="1120429" y="4653136"/>
            <a:ext cx="4192445" cy="0"/>
          </a:xfrm>
          <a:prstGeom prst="line">
            <a:avLst/>
          </a:prstGeom>
          <a:ln/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1" y="5517232"/>
            <a:ext cx="24955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89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10.4.2 </a:t>
            </a:r>
            <a:r>
              <a:rPr lang="zh-CN" altLang="en-US" dirty="0"/>
              <a:t>层叠选择器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914400"/>
          </a:xfrm>
        </p:spPr>
        <p:txBody>
          <a:bodyPr/>
          <a:lstStyle/>
          <a:p>
            <a:r>
              <a:rPr lang="en-US" altLang="zh-CN" sz="2800" dirty="0" smtClean="0"/>
              <a:t>$("E+F") </a:t>
            </a:r>
            <a:r>
              <a:rPr lang="zh-CN" altLang="en-US" sz="2800" dirty="0" smtClean="0"/>
              <a:t>选择</a:t>
            </a:r>
            <a:r>
              <a:rPr lang="en-US" altLang="zh-CN" sz="2800" dirty="0" smtClean="0"/>
              <a:t>E</a:t>
            </a:r>
            <a:r>
              <a:rPr lang="zh-CN" altLang="en-US" sz="2800" dirty="0" smtClean="0"/>
              <a:t>元素</a:t>
            </a:r>
            <a:r>
              <a:rPr lang="zh-CN" altLang="en-US" sz="2800" dirty="0"/>
              <a:t>后面</a:t>
            </a:r>
            <a:r>
              <a:rPr lang="zh-CN" altLang="en-US" sz="2800" dirty="0" smtClean="0"/>
              <a:t>的直接兄弟节点</a:t>
            </a:r>
            <a:endParaRPr lang="zh-CN" altLang="en-US" sz="28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1" y="2450034"/>
            <a:ext cx="471325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 bwMode="auto">
          <a:xfrm>
            <a:off x="1187624" y="3140968"/>
            <a:ext cx="3748463" cy="0"/>
          </a:xfrm>
          <a:prstGeom prst="line">
            <a:avLst/>
          </a:prstGeom>
          <a:ln/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auto">
          <a:xfrm>
            <a:off x="1120429" y="3573016"/>
            <a:ext cx="3815658" cy="0"/>
          </a:xfrm>
          <a:prstGeom prst="line">
            <a:avLst/>
          </a:prstGeom>
          <a:ln/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 bwMode="auto">
          <a:xfrm>
            <a:off x="1620438" y="4221088"/>
            <a:ext cx="3599634" cy="0"/>
          </a:xfrm>
          <a:prstGeom prst="line">
            <a:avLst/>
          </a:prstGeom>
          <a:ln/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1" y="5589240"/>
            <a:ext cx="25050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89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10.4.2 </a:t>
            </a:r>
            <a:r>
              <a:rPr lang="zh-CN" altLang="en-US" dirty="0"/>
              <a:t>层叠选择器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914400"/>
          </a:xfrm>
        </p:spPr>
        <p:txBody>
          <a:bodyPr/>
          <a:lstStyle/>
          <a:p>
            <a:r>
              <a:rPr lang="en-US" altLang="zh-CN" sz="2800" dirty="0" smtClean="0"/>
              <a:t>$("E+F") </a:t>
            </a:r>
            <a:r>
              <a:rPr lang="zh-CN" altLang="en-US" sz="2800" dirty="0" smtClean="0"/>
              <a:t>选择</a:t>
            </a:r>
            <a:r>
              <a:rPr lang="en-US" altLang="zh-CN" sz="2800" dirty="0" smtClean="0"/>
              <a:t>E</a:t>
            </a:r>
            <a:r>
              <a:rPr lang="zh-CN" altLang="en-US" sz="2800" dirty="0" smtClean="0"/>
              <a:t>元素</a:t>
            </a:r>
            <a:r>
              <a:rPr lang="zh-CN" altLang="en-US" sz="2800" dirty="0"/>
              <a:t>后面</a:t>
            </a:r>
            <a:r>
              <a:rPr lang="zh-CN" altLang="en-US" sz="2800" dirty="0" smtClean="0"/>
              <a:t>的直接兄弟节点</a:t>
            </a:r>
            <a:endParaRPr lang="zh-CN" altLang="en-US" sz="28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1" y="2492896"/>
            <a:ext cx="471325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接连接符 17"/>
          <p:cNvCxnSpPr/>
          <p:nvPr/>
        </p:nvCxnSpPr>
        <p:spPr bwMode="auto">
          <a:xfrm>
            <a:off x="611560" y="5149428"/>
            <a:ext cx="4192445" cy="0"/>
          </a:xfrm>
          <a:prstGeom prst="line">
            <a:avLst/>
          </a:prstGeom>
          <a:ln/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1" y="5733256"/>
            <a:ext cx="25241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59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10.4.2 </a:t>
            </a:r>
            <a:r>
              <a:rPr lang="zh-CN" altLang="en-US" dirty="0"/>
              <a:t>层叠选择器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914400"/>
          </a:xfrm>
        </p:spPr>
        <p:txBody>
          <a:bodyPr/>
          <a:lstStyle/>
          <a:p>
            <a:r>
              <a:rPr lang="en-US" altLang="zh-CN" sz="2800" dirty="0" smtClean="0"/>
              <a:t>$("E~F") </a:t>
            </a:r>
            <a:r>
              <a:rPr lang="zh-CN" altLang="en-US" sz="2800" dirty="0" smtClean="0"/>
              <a:t>选择</a:t>
            </a:r>
            <a:r>
              <a:rPr lang="en-US" altLang="zh-CN" sz="2800" dirty="0" smtClean="0"/>
              <a:t>E</a:t>
            </a:r>
            <a:r>
              <a:rPr lang="zh-CN" altLang="en-US" sz="2800" dirty="0" smtClean="0"/>
              <a:t>元素</a:t>
            </a:r>
            <a:r>
              <a:rPr lang="zh-CN" altLang="en-US" sz="2800" dirty="0"/>
              <a:t>后面</a:t>
            </a:r>
            <a:r>
              <a:rPr lang="zh-CN" altLang="en-US" sz="2800" dirty="0" smtClean="0"/>
              <a:t>的兄弟节点，包括非直接兄弟节点</a:t>
            </a:r>
            <a:endParaRPr lang="zh-CN" altLang="en-US"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1" y="2492896"/>
            <a:ext cx="471325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/>
          <p:nvPr/>
        </p:nvCxnSpPr>
        <p:spPr bwMode="auto">
          <a:xfrm>
            <a:off x="1187624" y="3140968"/>
            <a:ext cx="3748463" cy="0"/>
          </a:xfrm>
          <a:prstGeom prst="line">
            <a:avLst/>
          </a:prstGeom>
          <a:ln/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auto">
          <a:xfrm>
            <a:off x="1120429" y="3573016"/>
            <a:ext cx="3815658" cy="0"/>
          </a:xfrm>
          <a:prstGeom prst="line">
            <a:avLst/>
          </a:prstGeom>
          <a:ln/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auto">
          <a:xfrm>
            <a:off x="1620438" y="4221088"/>
            <a:ext cx="3599634" cy="0"/>
          </a:xfrm>
          <a:prstGeom prst="line">
            <a:avLst/>
          </a:prstGeom>
          <a:ln/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 bwMode="auto">
          <a:xfrm>
            <a:off x="1120429" y="4653136"/>
            <a:ext cx="4192445" cy="0"/>
          </a:xfrm>
          <a:prstGeom prst="line">
            <a:avLst/>
          </a:prstGeom>
          <a:ln/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1" y="5445224"/>
            <a:ext cx="24955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5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10.4.3 </a:t>
            </a:r>
            <a:r>
              <a:rPr lang="zh-CN" altLang="en-US" dirty="0" smtClean="0"/>
              <a:t>属性选择器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基本语法：  </a:t>
            </a:r>
            <a:r>
              <a:rPr lang="en-US" altLang="zh-CN" sz="2800" dirty="0" smtClean="0"/>
              <a:t>$("E[</a:t>
            </a:r>
            <a:r>
              <a:rPr lang="zh-CN" altLang="en-US" sz="2800" dirty="0" smtClean="0"/>
              <a:t>属性及其逻辑关系</a:t>
            </a:r>
            <a:r>
              <a:rPr lang="en-US" altLang="zh-CN" sz="2800" dirty="0" smtClean="0"/>
              <a:t>]")</a:t>
            </a:r>
          </a:p>
          <a:p>
            <a:pPr lvl="1"/>
            <a:r>
              <a:rPr lang="en-US" altLang="zh-CN" sz="2400" dirty="0" smtClean="0"/>
              <a:t>E[</a:t>
            </a:r>
            <a:r>
              <a:rPr lang="zh-CN" altLang="en-US" sz="2400" dirty="0" smtClean="0"/>
              <a:t>属性</a:t>
            </a:r>
            <a:r>
              <a:rPr lang="en-US" altLang="zh-CN" sz="2400" dirty="0" smtClean="0"/>
              <a:t>]                </a:t>
            </a:r>
            <a:r>
              <a:rPr lang="zh-CN" altLang="en-US" sz="2400" dirty="0" smtClean="0"/>
              <a:t>设置了该属性的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标记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E[</a:t>
            </a:r>
            <a:r>
              <a:rPr lang="zh-CN" altLang="en-US" sz="2400" dirty="0" smtClean="0"/>
              <a:t>属性</a:t>
            </a:r>
            <a:r>
              <a:rPr lang="en-US" altLang="zh-CN" sz="2400" dirty="0" smtClean="0"/>
              <a:t>=V]           </a:t>
            </a:r>
            <a:r>
              <a:rPr lang="zh-CN" altLang="en-US" sz="2400" dirty="0" smtClean="0"/>
              <a:t>属性值等于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标记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E[</a:t>
            </a:r>
            <a:r>
              <a:rPr lang="zh-CN" altLang="en-US" sz="2400" dirty="0" smtClean="0"/>
              <a:t>属性</a:t>
            </a:r>
            <a:r>
              <a:rPr lang="en-US" altLang="zh-CN" sz="2400" dirty="0" smtClean="0"/>
              <a:t>!=</a:t>
            </a:r>
            <a:r>
              <a:rPr lang="en-US" altLang="zh-CN" sz="2400" dirty="0"/>
              <a:t>V]           </a:t>
            </a:r>
            <a:r>
              <a:rPr lang="zh-CN" altLang="en-US" sz="2400" dirty="0"/>
              <a:t>属性</a:t>
            </a:r>
            <a:r>
              <a:rPr lang="zh-CN" altLang="en-US" sz="2400" dirty="0" smtClean="0"/>
              <a:t>值不等于</a:t>
            </a:r>
            <a:r>
              <a:rPr lang="en-US" altLang="zh-CN" sz="2400" dirty="0"/>
              <a:t>V</a:t>
            </a:r>
            <a:r>
              <a:rPr lang="zh-CN" altLang="en-US" sz="2400" dirty="0"/>
              <a:t>的</a:t>
            </a:r>
            <a:r>
              <a:rPr lang="en-US" altLang="zh-CN" sz="2400" dirty="0"/>
              <a:t>E</a:t>
            </a:r>
            <a:r>
              <a:rPr lang="zh-CN" altLang="en-US" sz="2400" dirty="0" smtClean="0"/>
              <a:t>标记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E[</a:t>
            </a:r>
            <a:r>
              <a:rPr lang="zh-CN" altLang="en-US" sz="2400" dirty="0" smtClean="0"/>
              <a:t>属性</a:t>
            </a:r>
            <a:r>
              <a:rPr lang="en-US" altLang="zh-CN" sz="2400" dirty="0" smtClean="0"/>
              <a:t>^=V]         </a:t>
            </a:r>
            <a:r>
              <a:rPr lang="zh-CN" altLang="en-US" sz="2400" dirty="0" smtClean="0"/>
              <a:t>属性值</a:t>
            </a:r>
            <a:r>
              <a:rPr lang="zh-CN" altLang="en-US" sz="2400" dirty="0" smtClean="0">
                <a:solidFill>
                  <a:srgbClr val="CC0000"/>
                </a:solidFill>
              </a:rPr>
              <a:t>以</a:t>
            </a:r>
            <a:r>
              <a:rPr lang="en-US" altLang="zh-CN" sz="2400" dirty="0" smtClean="0">
                <a:solidFill>
                  <a:srgbClr val="CC0000"/>
                </a:solidFill>
              </a:rPr>
              <a:t>V</a:t>
            </a:r>
            <a:r>
              <a:rPr lang="zh-CN" altLang="en-US" sz="2400" dirty="0" smtClean="0">
                <a:solidFill>
                  <a:srgbClr val="CC0000"/>
                </a:solidFill>
              </a:rPr>
              <a:t>开头</a:t>
            </a:r>
            <a:r>
              <a:rPr lang="zh-CN" altLang="en-US" sz="2400" dirty="0"/>
              <a:t>的</a:t>
            </a:r>
            <a:r>
              <a:rPr lang="en-US" altLang="zh-CN" sz="2400" dirty="0"/>
              <a:t>E</a:t>
            </a:r>
            <a:r>
              <a:rPr lang="zh-CN" altLang="en-US" sz="2400" dirty="0" smtClean="0"/>
              <a:t>标记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E[</a:t>
            </a:r>
            <a:r>
              <a:rPr lang="zh-CN" altLang="en-US" sz="2400" dirty="0" smtClean="0"/>
              <a:t>属性</a:t>
            </a:r>
            <a:r>
              <a:rPr lang="en-US" altLang="zh-CN" sz="2400" dirty="0" smtClean="0"/>
              <a:t>$=V]          </a:t>
            </a:r>
            <a:r>
              <a:rPr lang="zh-CN" altLang="en-US" sz="2400" dirty="0" smtClean="0"/>
              <a:t>属性值</a:t>
            </a:r>
            <a:r>
              <a:rPr lang="zh-CN" altLang="en-US" sz="2400" dirty="0" smtClean="0">
                <a:solidFill>
                  <a:srgbClr val="CC0000"/>
                </a:solidFill>
              </a:rPr>
              <a:t>以</a:t>
            </a:r>
            <a:r>
              <a:rPr lang="en-US" altLang="zh-CN" sz="2400" dirty="0" smtClean="0">
                <a:solidFill>
                  <a:srgbClr val="CC0000"/>
                </a:solidFill>
              </a:rPr>
              <a:t>V</a:t>
            </a:r>
            <a:r>
              <a:rPr lang="zh-CN" altLang="en-US" sz="2400" dirty="0" smtClean="0">
                <a:solidFill>
                  <a:srgbClr val="CC0000"/>
                </a:solidFill>
              </a:rPr>
              <a:t>结尾</a:t>
            </a:r>
            <a:r>
              <a:rPr lang="zh-CN" altLang="en-US" sz="2400" dirty="0"/>
              <a:t>的</a:t>
            </a:r>
            <a:r>
              <a:rPr lang="en-US" altLang="zh-CN" sz="2400" dirty="0"/>
              <a:t>E</a:t>
            </a:r>
            <a:r>
              <a:rPr lang="zh-CN" altLang="en-US" sz="2400" dirty="0" smtClean="0"/>
              <a:t>标记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E[</a:t>
            </a:r>
            <a:r>
              <a:rPr lang="zh-CN" altLang="en-US" sz="2400" dirty="0" smtClean="0"/>
              <a:t>属性</a:t>
            </a:r>
            <a:r>
              <a:rPr lang="en-US" altLang="zh-CN" sz="2400" dirty="0" smtClean="0"/>
              <a:t>*=V]          </a:t>
            </a:r>
            <a:r>
              <a:rPr lang="zh-CN" altLang="en-US" sz="2400" dirty="0" smtClean="0"/>
              <a:t>属性值</a:t>
            </a:r>
            <a:r>
              <a:rPr lang="zh-CN" altLang="en-US" sz="2400" dirty="0" smtClean="0">
                <a:solidFill>
                  <a:srgbClr val="CC0000"/>
                </a:solidFill>
              </a:rPr>
              <a:t>包含</a:t>
            </a:r>
            <a:r>
              <a:rPr lang="en-US" altLang="zh-CN" sz="2400" dirty="0" smtClean="0">
                <a:solidFill>
                  <a:srgbClr val="CC0000"/>
                </a:solidFill>
              </a:rPr>
              <a:t>V</a:t>
            </a:r>
            <a:r>
              <a:rPr lang="zh-CN" altLang="en-US" sz="2400" dirty="0"/>
              <a:t>的</a:t>
            </a:r>
            <a:r>
              <a:rPr lang="en-US" altLang="zh-CN" sz="2400" dirty="0"/>
              <a:t>E</a:t>
            </a:r>
            <a:r>
              <a:rPr lang="zh-CN" altLang="en-US" sz="2400" dirty="0"/>
              <a:t>标记</a:t>
            </a:r>
            <a:endParaRPr lang="en-US" altLang="zh-CN" sz="2400" dirty="0"/>
          </a:p>
          <a:p>
            <a:pPr lvl="1"/>
            <a:endParaRPr lang="en-US" altLang="zh-CN" sz="2400" dirty="0" smtClean="0"/>
          </a:p>
          <a:p>
            <a:pPr lvl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22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10.4.3 </a:t>
            </a:r>
            <a:r>
              <a:rPr lang="zh-CN" altLang="en-US" dirty="0"/>
              <a:t>属性选择器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752528" cy="184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034" y="1357298"/>
            <a:ext cx="248497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jQ</a:t>
            </a:r>
            <a:r>
              <a:rPr lang="zh-CN" altLang="en-US" dirty="0" smtClean="0"/>
              <a:t>属性选择器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23" y="3501008"/>
            <a:ext cx="862965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89" y="1913404"/>
            <a:ext cx="364807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7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10.1.1 </a:t>
            </a:r>
            <a:r>
              <a:rPr lang="en-US" altLang="zh-CN" dirty="0" err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 smtClean="0"/>
              <a:t>及其优势</a:t>
            </a:r>
            <a:endParaRPr lang="zh-CN" altLang="en-US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371600"/>
            <a:ext cx="8424862" cy="5334000"/>
          </a:xfrm>
        </p:spPr>
        <p:txBody>
          <a:bodyPr/>
          <a:lstStyle/>
          <a:p>
            <a:r>
              <a:rPr lang="en-US" altLang="zh-CN" sz="2800" dirty="0" smtClean="0"/>
              <a:t>jQuery</a:t>
            </a:r>
            <a:r>
              <a:rPr lang="zh-CN" altLang="en-US" sz="2800" dirty="0" smtClean="0"/>
              <a:t>是一个优秀的</a:t>
            </a:r>
            <a:r>
              <a:rPr lang="en-US" altLang="zh-CN" sz="2800" dirty="0">
                <a:solidFill>
                  <a:srgbClr val="C00000"/>
                </a:solidFill>
                <a:ea typeface="微软雅黑"/>
                <a:cs typeface="微软雅黑"/>
              </a:rPr>
              <a:t>JavaScript</a:t>
            </a:r>
            <a:r>
              <a:rPr lang="zh-CN" altLang="en-US" sz="2800" dirty="0" smtClean="0">
                <a:solidFill>
                  <a:srgbClr val="C00000"/>
                </a:solidFill>
              </a:rPr>
              <a:t>框架</a:t>
            </a:r>
            <a:r>
              <a:rPr lang="zh-CN" altLang="en-US" sz="2800" dirty="0" smtClean="0"/>
              <a:t>，集</a:t>
            </a:r>
            <a:r>
              <a:rPr lang="en-US" altLang="zh-CN" sz="2800" dirty="0" smtClean="0"/>
              <a:t>JavaScript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CSS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DOM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Ajax</a:t>
            </a:r>
            <a:r>
              <a:rPr lang="zh-CN" altLang="en-US" sz="2800" dirty="0" smtClean="0"/>
              <a:t>功能于一体。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C00000"/>
                </a:solidFill>
                <a:ea typeface="微软雅黑"/>
                <a:cs typeface="微软雅黑"/>
              </a:rPr>
              <a:t>简化</a:t>
            </a:r>
            <a:r>
              <a:rPr lang="en-US" altLang="zh-CN" dirty="0" smtClean="0">
                <a:solidFill>
                  <a:srgbClr val="C00000"/>
                </a:solidFill>
                <a:ea typeface="微软雅黑"/>
                <a:cs typeface="微软雅黑"/>
              </a:rPr>
              <a:t>JavaScript</a:t>
            </a:r>
            <a:r>
              <a:rPr lang="zh-CN" altLang="en-US" dirty="0" smtClean="0">
                <a:solidFill>
                  <a:srgbClr val="C00000"/>
                </a:solidFill>
                <a:ea typeface="微软雅黑"/>
                <a:cs typeface="微软雅黑"/>
              </a:rPr>
              <a:t>的复杂操作</a:t>
            </a:r>
            <a:endParaRPr lang="en-US" altLang="zh-CN" dirty="0" smtClean="0">
              <a:solidFill>
                <a:srgbClr val="C00000"/>
              </a:solidFill>
              <a:ea typeface="微软雅黑"/>
              <a:cs typeface="微软雅黑"/>
            </a:endParaRPr>
          </a:p>
          <a:p>
            <a:pPr marL="1200150" lvl="3" indent="-342900"/>
            <a:r>
              <a:rPr lang="zh-CN" altLang="en-US" sz="2400" dirty="0" smtClean="0"/>
              <a:t>方便地选取页面元素</a:t>
            </a:r>
            <a:r>
              <a:rPr lang="en-US" altLang="zh-CN" sz="2400" dirty="0" smtClean="0"/>
              <a:t>—</a:t>
            </a:r>
            <a:r>
              <a:rPr lang="en-US" altLang="zh-CN" sz="2400" dirty="0"/>
              <a:t>DOM</a:t>
            </a:r>
            <a:r>
              <a:rPr lang="zh-CN" altLang="en-US" sz="2400" dirty="0"/>
              <a:t>的主要工作。</a:t>
            </a:r>
            <a:endParaRPr lang="en-US" altLang="zh-CN" sz="2400" dirty="0"/>
          </a:p>
          <a:p>
            <a:pPr marL="1200150" lvl="3" indent="-342900"/>
            <a:r>
              <a:rPr lang="zh-CN" altLang="en-US" sz="2400" dirty="0"/>
              <a:t>简化常用的</a:t>
            </a:r>
            <a:r>
              <a:rPr lang="en-US" altLang="zh-CN" sz="2400" dirty="0" smtClean="0"/>
              <a:t>JavaScript</a:t>
            </a:r>
            <a:r>
              <a:rPr lang="zh-CN" altLang="en-US" sz="2400" dirty="0"/>
              <a:t>操作，如数组的操作，迭代等。</a:t>
            </a:r>
            <a:endParaRPr lang="en-US" altLang="zh-CN" sz="2800" dirty="0"/>
          </a:p>
          <a:p>
            <a:pPr marL="1200150" lvl="3" indent="-342900"/>
            <a:r>
              <a:rPr lang="zh-CN" altLang="en-US" sz="2400" dirty="0"/>
              <a:t>提供了</a:t>
            </a:r>
            <a:r>
              <a:rPr lang="en-US" altLang="zh-CN" sz="2400" dirty="0"/>
              <a:t>Ajax</a:t>
            </a:r>
            <a:r>
              <a:rPr lang="zh-CN" altLang="en-US" sz="2400" dirty="0"/>
              <a:t>操作，简化了代码的书写，方便了异步交互的开发和使用。</a:t>
            </a:r>
            <a:endParaRPr lang="en-US" altLang="zh-CN" sz="2400" dirty="0"/>
          </a:p>
          <a:p>
            <a:pPr marL="1200150" lvl="3" indent="-342900"/>
            <a:r>
              <a:rPr lang="zh-CN" altLang="en-US" sz="2400" dirty="0" smtClean="0"/>
              <a:t>简化</a:t>
            </a:r>
            <a:r>
              <a:rPr lang="zh-CN" altLang="en-US" sz="2400" dirty="0"/>
              <a:t>了制作动画效果的过程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1200150" lvl="3" indent="-342900"/>
            <a:endParaRPr lang="en-US" altLang="zh-CN" sz="2400" dirty="0"/>
          </a:p>
          <a:p>
            <a:pPr marL="742950" lvl="2" indent="-342900"/>
            <a:r>
              <a:rPr lang="zh-CN" altLang="en-US" dirty="0">
                <a:solidFill>
                  <a:srgbClr val="C00000"/>
                </a:solidFill>
                <a:ea typeface="微软雅黑"/>
                <a:cs typeface="微软雅黑"/>
              </a:rPr>
              <a:t>提供大量实用方法</a:t>
            </a:r>
            <a:endParaRPr lang="en-US" altLang="zh-CN" dirty="0">
              <a:solidFill>
                <a:srgbClr val="404040"/>
              </a:solidFill>
              <a:ea typeface="微软雅黑"/>
              <a:cs typeface="微软雅黑"/>
            </a:endParaRPr>
          </a:p>
          <a:p>
            <a:pPr marL="400050" lvl="2" indent="0">
              <a:buNone/>
            </a:pPr>
            <a:endParaRPr lang="en-US" altLang="zh-CN" sz="2800" dirty="0"/>
          </a:p>
          <a:p>
            <a:pPr marL="742950" lvl="2" indent="-342900" eaLnBrk="1" hangingPunct="1"/>
            <a:endParaRPr lang="en-US" altLang="zh-CN" dirty="0">
              <a:solidFill>
                <a:srgbClr val="404040"/>
              </a:solidFill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658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10.4.3 </a:t>
            </a:r>
            <a:r>
              <a:rPr lang="zh-CN" altLang="en-US" dirty="0"/>
              <a:t>属性选择器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、选择设置了</a:t>
            </a:r>
            <a:r>
              <a:rPr lang="en-US" altLang="zh-CN" sz="2800" dirty="0" smtClean="0"/>
              <a:t>"title"</a:t>
            </a:r>
            <a:r>
              <a:rPr lang="zh-CN" altLang="en-US" sz="2800" dirty="0" smtClean="0"/>
              <a:t>属性的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标记，将其样式设置为显示下划线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、将链接属性为</a:t>
            </a:r>
            <a:r>
              <a:rPr lang="en-US" altLang="zh-CN" sz="2800" dirty="0" smtClean="0"/>
              <a:t>"10-9.html"</a:t>
            </a:r>
            <a:r>
              <a:rPr lang="zh-CN" altLang="en-US" sz="2800" dirty="0" smtClean="0"/>
              <a:t>的</a:t>
            </a:r>
            <a:r>
              <a:rPr lang="en-US" altLang="zh-CN" sz="2800" dirty="0"/>
              <a:t>a</a:t>
            </a:r>
            <a:r>
              <a:rPr lang="zh-CN" altLang="en-US" sz="2800" dirty="0"/>
              <a:t>标记</a:t>
            </a:r>
            <a:r>
              <a:rPr lang="zh-CN" altLang="en-US" sz="2800" dirty="0" smtClean="0"/>
              <a:t>，样式</a:t>
            </a:r>
            <a:r>
              <a:rPr lang="zh-CN" altLang="en-US" sz="2800" dirty="0"/>
              <a:t>设置为显示下划线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、将链接以</a:t>
            </a:r>
            <a:r>
              <a:rPr lang="en-US" altLang="zh-CN" sz="2800" dirty="0" smtClean="0"/>
              <a:t>"http://"  </a:t>
            </a:r>
            <a:r>
              <a:rPr lang="zh-CN" altLang="en-US" sz="2800" dirty="0" smtClean="0"/>
              <a:t>开头的</a:t>
            </a:r>
            <a:r>
              <a:rPr lang="en-US" altLang="zh-CN" sz="2800" dirty="0"/>
              <a:t>a</a:t>
            </a:r>
            <a:r>
              <a:rPr lang="zh-CN" altLang="en-US" sz="2800" dirty="0"/>
              <a:t>标记</a:t>
            </a:r>
            <a:r>
              <a:rPr lang="zh-CN" altLang="en-US" sz="2800" dirty="0" smtClean="0"/>
              <a:t>设置</a:t>
            </a:r>
            <a:r>
              <a:rPr lang="zh-CN" altLang="en-US" sz="2800" dirty="0"/>
              <a:t>显示下划线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、将链接以</a:t>
            </a:r>
            <a:r>
              <a:rPr lang="en-US" altLang="zh-CN" sz="2800" dirty="0" smtClean="0"/>
              <a:t>"html"</a:t>
            </a:r>
            <a:r>
              <a:rPr lang="zh-CN" altLang="en-US" sz="2800" dirty="0" smtClean="0"/>
              <a:t>结尾的</a:t>
            </a:r>
            <a:r>
              <a:rPr lang="en-US" altLang="zh-CN" sz="2800" dirty="0"/>
              <a:t>a</a:t>
            </a:r>
            <a:r>
              <a:rPr lang="zh-CN" altLang="en-US" sz="2800" dirty="0"/>
              <a:t>标记设置为显示下划线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5</a:t>
            </a:r>
            <a:r>
              <a:rPr lang="zh-CN" altLang="en-US" sz="2800" dirty="0" smtClean="0"/>
              <a:t>、将链接中包含</a:t>
            </a:r>
            <a:r>
              <a:rPr lang="en-US" altLang="zh-CN" sz="2800" dirty="0" smtClean="0"/>
              <a:t>"</a:t>
            </a:r>
            <a:r>
              <a:rPr lang="en-US" altLang="zh-CN" sz="2800" dirty="0" err="1" smtClean="0"/>
              <a:t>isaac</a:t>
            </a:r>
            <a:r>
              <a:rPr lang="en-US" altLang="zh-CN" sz="2800" dirty="0" smtClean="0"/>
              <a:t>"</a:t>
            </a:r>
            <a:r>
              <a:rPr lang="zh-CN" altLang="en-US" sz="2800" dirty="0" smtClean="0"/>
              <a:t>字符串的</a:t>
            </a:r>
            <a:r>
              <a:rPr lang="zh-CN" altLang="en-US" sz="2800" dirty="0"/>
              <a:t>设置显示下划线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577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10.4.3 </a:t>
            </a:r>
            <a:r>
              <a:rPr dirty="0"/>
              <a:t>属性选择器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666875"/>
            <a:ext cx="806767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7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10.4.4 </a:t>
            </a:r>
            <a:r>
              <a:rPr lang="zh-CN" altLang="en-US" dirty="0" smtClean="0"/>
              <a:t>位置选择器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/>
              <a:t>$("</a:t>
            </a:r>
            <a:r>
              <a:rPr lang="en-US" altLang="zh-CN" sz="2400" b="0" dirty="0" err="1" smtClean="0"/>
              <a:t>E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:first</a:t>
            </a:r>
            <a:r>
              <a:rPr lang="en-US" altLang="zh-CN" sz="2400" b="0" dirty="0" smtClean="0"/>
              <a:t>")     </a:t>
            </a:r>
            <a:r>
              <a:rPr lang="zh-CN" altLang="en-US" sz="2400" b="0" dirty="0" smtClean="0"/>
              <a:t>选择所有</a:t>
            </a:r>
            <a:r>
              <a:rPr lang="en-US" altLang="zh-CN" sz="2400" b="0" dirty="0" smtClean="0"/>
              <a:t>E</a:t>
            </a:r>
            <a:r>
              <a:rPr lang="zh-CN" altLang="en-US" sz="2400" b="0" dirty="0" smtClean="0"/>
              <a:t>元素的第一个 </a:t>
            </a:r>
          </a:p>
          <a:p>
            <a:r>
              <a:rPr lang="en-US" altLang="zh-CN" sz="2400" b="0" dirty="0" smtClean="0"/>
              <a:t>$("</a:t>
            </a:r>
            <a:r>
              <a:rPr lang="en-US" altLang="zh-CN" sz="2400" b="0" dirty="0" err="1" smtClean="0"/>
              <a:t>E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:last</a:t>
            </a:r>
            <a:r>
              <a:rPr lang="en-US" altLang="zh-CN" sz="2400" b="0" dirty="0" smtClean="0"/>
              <a:t>")      </a:t>
            </a:r>
            <a:r>
              <a:rPr lang="zh-CN" altLang="en-US" sz="2400" b="0" dirty="0" smtClean="0"/>
              <a:t>选择所有</a:t>
            </a:r>
            <a:r>
              <a:rPr lang="en-US" altLang="zh-CN" sz="2400" b="0" dirty="0" smtClean="0"/>
              <a:t>E</a:t>
            </a:r>
            <a:r>
              <a:rPr lang="zh-CN" altLang="en-US" sz="2400" b="0" dirty="0" smtClean="0"/>
              <a:t>元素的最后一个</a:t>
            </a:r>
            <a:endParaRPr lang="en-US" altLang="zh-CN" sz="2400" b="0" dirty="0" smtClean="0"/>
          </a:p>
          <a:p>
            <a:endParaRPr lang="en-US" altLang="zh-CN" sz="2400" b="0" dirty="0" smtClean="0"/>
          </a:p>
          <a:p>
            <a:r>
              <a:rPr lang="en-US" altLang="zh-CN" sz="2400" b="0" dirty="0" smtClean="0"/>
              <a:t>$(“</a:t>
            </a:r>
            <a:r>
              <a:rPr lang="en-US" altLang="zh-CN" sz="2400" b="0" dirty="0" err="1" smtClean="0"/>
              <a:t>E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: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even</a:t>
            </a:r>
            <a:r>
              <a:rPr lang="en-US" altLang="zh-CN" sz="2400" b="0" dirty="0" smtClean="0"/>
              <a:t>”)</a:t>
            </a:r>
            <a:r>
              <a:rPr lang="en-US" altLang="zh-CN" sz="2400" b="0" dirty="0"/>
              <a:t>    </a:t>
            </a:r>
            <a:r>
              <a:rPr lang="en-US" altLang="zh-CN" sz="2400" b="0" dirty="0" smtClean="0"/>
              <a:t> </a:t>
            </a:r>
            <a:r>
              <a:rPr lang="zh-CN" altLang="en-US" sz="2400" b="0" dirty="0"/>
              <a:t>选择</a:t>
            </a:r>
            <a:r>
              <a:rPr lang="zh-CN" altLang="en-US" sz="2400" b="0" dirty="0" smtClean="0"/>
              <a:t>所有</a:t>
            </a:r>
            <a:r>
              <a:rPr lang="en-US" altLang="zh-CN" sz="2400" b="0" dirty="0" smtClean="0"/>
              <a:t>E</a:t>
            </a:r>
            <a:r>
              <a:rPr lang="zh-CN" altLang="en-US" sz="2400" b="0" dirty="0" smtClean="0"/>
              <a:t>元素</a:t>
            </a:r>
            <a:r>
              <a:rPr lang="zh-CN" altLang="en-US" sz="2400" b="0" dirty="0"/>
              <a:t>偶数</a:t>
            </a:r>
            <a:r>
              <a:rPr lang="zh-CN" altLang="en-US" sz="2400" b="0" dirty="0" smtClean="0"/>
              <a:t>序列</a:t>
            </a:r>
            <a:r>
              <a:rPr lang="zh-CN" altLang="en-US" sz="2400" b="0" dirty="0"/>
              <a:t>（</a:t>
            </a:r>
            <a:r>
              <a:rPr lang="zh-CN" altLang="en-US" sz="2000" b="0" dirty="0"/>
              <a:t>全局</a:t>
            </a:r>
            <a:r>
              <a:rPr lang="zh-CN" altLang="en-US" sz="2000" b="0" dirty="0" smtClean="0"/>
              <a:t>计数，从</a:t>
            </a:r>
            <a:r>
              <a:rPr lang="en-US" altLang="zh-CN" sz="2000" b="0" dirty="0" smtClean="0"/>
              <a:t>0</a:t>
            </a:r>
            <a:r>
              <a:rPr lang="zh-CN" altLang="en-US" sz="2000" b="0" dirty="0" smtClean="0"/>
              <a:t>开始） </a:t>
            </a:r>
            <a:endParaRPr lang="zh-CN" altLang="en-US" sz="2000" b="0" dirty="0"/>
          </a:p>
          <a:p>
            <a:r>
              <a:rPr lang="en-US" altLang="zh-CN" sz="2400" b="0" dirty="0" smtClean="0"/>
              <a:t>$(“</a:t>
            </a:r>
            <a:r>
              <a:rPr lang="en-US" altLang="zh-CN" sz="2800" b="0" dirty="0" err="1" smtClean="0"/>
              <a:t>E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:odd</a:t>
            </a:r>
            <a:r>
              <a:rPr lang="en-US" altLang="zh-CN" sz="2400" b="0" dirty="0" smtClean="0"/>
              <a:t>”)</a:t>
            </a:r>
            <a:r>
              <a:rPr lang="en-US" altLang="zh-CN" sz="2400" b="0" dirty="0"/>
              <a:t>      </a:t>
            </a:r>
            <a:r>
              <a:rPr lang="zh-CN" altLang="en-US" sz="2400" b="0" dirty="0" smtClean="0"/>
              <a:t>选择所有</a:t>
            </a:r>
            <a:r>
              <a:rPr lang="en-US" altLang="zh-CN" sz="2400" b="0" dirty="0"/>
              <a:t>E</a:t>
            </a:r>
            <a:r>
              <a:rPr lang="zh-CN" altLang="en-US" sz="2400" b="0" dirty="0" smtClean="0"/>
              <a:t>元素</a:t>
            </a:r>
            <a:r>
              <a:rPr lang="zh-CN" altLang="en-US" sz="2400" b="0" dirty="0"/>
              <a:t>奇数</a:t>
            </a:r>
            <a:r>
              <a:rPr lang="zh-CN" altLang="en-US" sz="2400" b="0" dirty="0" smtClean="0"/>
              <a:t>序列</a:t>
            </a:r>
            <a:r>
              <a:rPr lang="zh-CN" altLang="en-US" sz="2000" b="0" dirty="0"/>
              <a:t>（全局</a:t>
            </a:r>
            <a:r>
              <a:rPr lang="zh-CN" altLang="en-US" sz="2000" b="0" dirty="0" smtClean="0"/>
              <a:t>计数，从</a:t>
            </a:r>
            <a:r>
              <a:rPr lang="en-US" altLang="zh-CN" sz="2000" b="0" dirty="0" smtClean="0"/>
              <a:t>0</a:t>
            </a:r>
            <a:r>
              <a:rPr lang="zh-CN" altLang="en-US" sz="2000" b="0" dirty="0" smtClean="0"/>
              <a:t>开始）</a:t>
            </a:r>
            <a:endParaRPr lang="en-US" altLang="zh-CN" sz="2400" b="0" dirty="0" smtClean="0"/>
          </a:p>
          <a:p>
            <a:r>
              <a:rPr lang="en-US" altLang="zh-CN" sz="2400" b="0" dirty="0"/>
              <a:t>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223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10.4.4 </a:t>
            </a:r>
            <a:r>
              <a:rPr lang="zh-CN" altLang="en-US" dirty="0"/>
              <a:t>位置选择器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/>
              <a:t>$("</a:t>
            </a:r>
            <a:r>
              <a:rPr lang="en-US" altLang="zh-CN" sz="2400" b="0" dirty="0" err="1"/>
              <a:t>E</a:t>
            </a:r>
            <a:r>
              <a:rPr lang="en-US" altLang="zh-CN" sz="2400" dirty="0" err="1">
                <a:solidFill>
                  <a:srgbClr val="C00000"/>
                </a:solidFill>
              </a:rPr>
              <a:t>:first-chilid</a:t>
            </a:r>
            <a:r>
              <a:rPr lang="en-US" altLang="zh-CN" sz="2400" b="0" dirty="0"/>
              <a:t>")    </a:t>
            </a:r>
            <a:r>
              <a:rPr lang="zh-CN" altLang="en-US" sz="2400" b="0" dirty="0"/>
              <a:t>选择</a:t>
            </a:r>
            <a:r>
              <a:rPr lang="zh-CN" altLang="en-US" sz="2400" dirty="0">
                <a:solidFill>
                  <a:srgbClr val="C00000"/>
                </a:solidFill>
              </a:rPr>
              <a:t>作为第一个子节点存在</a:t>
            </a:r>
            <a:r>
              <a:rPr lang="zh-CN" altLang="en-US" sz="2400" b="0" dirty="0"/>
              <a:t>的</a:t>
            </a:r>
            <a:r>
              <a:rPr lang="en-US" altLang="zh-CN" sz="2400" b="0" dirty="0"/>
              <a:t>E</a:t>
            </a:r>
            <a:endParaRPr lang="zh-CN" altLang="en-US" sz="2400" b="0" dirty="0"/>
          </a:p>
          <a:p>
            <a:r>
              <a:rPr lang="en-US" altLang="zh-CN" sz="2400" b="0" dirty="0"/>
              <a:t>$("</a:t>
            </a:r>
            <a:r>
              <a:rPr lang="en-US" altLang="zh-CN" sz="2400" b="0" dirty="0" err="1"/>
              <a:t>E</a:t>
            </a:r>
            <a:r>
              <a:rPr lang="en-US" altLang="zh-CN" sz="2400" dirty="0" err="1">
                <a:solidFill>
                  <a:srgbClr val="C00000"/>
                </a:solidFill>
              </a:rPr>
              <a:t>:last-child</a:t>
            </a:r>
            <a:r>
              <a:rPr lang="en-US" altLang="zh-CN" sz="2400" b="0" dirty="0"/>
              <a:t>")      </a:t>
            </a:r>
            <a:r>
              <a:rPr lang="zh-CN" altLang="en-US" sz="2400" b="0" dirty="0"/>
              <a:t>选择</a:t>
            </a:r>
            <a:r>
              <a:rPr lang="zh-CN" altLang="en-US" sz="2400" dirty="0">
                <a:solidFill>
                  <a:srgbClr val="C00000"/>
                </a:solidFill>
              </a:rPr>
              <a:t>作为最后一个子节点存在</a:t>
            </a:r>
            <a:r>
              <a:rPr lang="zh-CN" altLang="en-US" sz="2400" b="0" dirty="0"/>
              <a:t>的</a:t>
            </a:r>
            <a:r>
              <a:rPr lang="en-US" altLang="zh-CN" sz="2400" b="0" dirty="0"/>
              <a:t>E</a:t>
            </a:r>
          </a:p>
          <a:p>
            <a:r>
              <a:rPr lang="en-US" altLang="zh-CN" sz="2400" b="0" dirty="0"/>
              <a:t>$("</a:t>
            </a:r>
            <a:r>
              <a:rPr lang="en-US" altLang="zh-CN" sz="2400" b="0" dirty="0" err="1"/>
              <a:t>E: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nth-child</a:t>
            </a:r>
            <a:r>
              <a:rPr lang="en-US" altLang="zh-CN" sz="2400" dirty="0" smtClean="0">
                <a:solidFill>
                  <a:srgbClr val="C00000"/>
                </a:solidFill>
              </a:rPr>
              <a:t>(n) </a:t>
            </a:r>
            <a:r>
              <a:rPr lang="en-US" altLang="zh-CN" sz="2400" b="0" dirty="0"/>
              <a:t>")      </a:t>
            </a:r>
            <a:r>
              <a:rPr lang="zh-CN" altLang="en-US" sz="2400" b="0" dirty="0" smtClean="0"/>
              <a:t>选择</a:t>
            </a:r>
            <a:r>
              <a:rPr lang="zh-CN" altLang="en-US" sz="2400" dirty="0" smtClean="0">
                <a:solidFill>
                  <a:srgbClr val="C00000"/>
                </a:solidFill>
              </a:rPr>
              <a:t>作为</a:t>
            </a:r>
            <a:r>
              <a:rPr lang="zh-CN" altLang="en-US" sz="2400" b="0" dirty="0" smtClean="0"/>
              <a:t>第</a:t>
            </a:r>
            <a:r>
              <a:rPr lang="en-US" altLang="zh-CN" sz="2400" b="0" dirty="0" smtClean="0"/>
              <a:t>n</a:t>
            </a:r>
            <a:r>
              <a:rPr lang="zh-CN" altLang="en-US" sz="2400" b="0" dirty="0" smtClean="0"/>
              <a:t>个子节点存在的</a:t>
            </a:r>
            <a:r>
              <a:rPr lang="en-US" altLang="zh-CN" sz="2400" b="0" dirty="0" smtClean="0"/>
              <a:t>E</a:t>
            </a:r>
            <a:r>
              <a:rPr lang="zh-CN" altLang="en-US" sz="2400" b="0" dirty="0"/>
              <a:t>（局部计数，从</a:t>
            </a:r>
            <a:r>
              <a:rPr lang="en-US" altLang="zh-CN" sz="2400" b="0" dirty="0" smtClean="0"/>
              <a:t>1</a:t>
            </a:r>
            <a:r>
              <a:rPr lang="zh-CN" altLang="en-US" sz="2400" b="0" dirty="0" smtClean="0"/>
              <a:t>开始计数）</a:t>
            </a:r>
            <a:endParaRPr lang="en-US" altLang="zh-CN" sz="2400" b="0" dirty="0" smtClean="0"/>
          </a:p>
          <a:p>
            <a:r>
              <a:rPr lang="en-US" altLang="zh-CN" sz="2400" b="0" dirty="0" smtClean="0"/>
              <a:t>$("</a:t>
            </a:r>
            <a:r>
              <a:rPr lang="en-US" altLang="zh-CN" sz="2400" b="0" dirty="0" err="1" smtClean="0"/>
              <a:t>E: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nth-child</a:t>
            </a:r>
            <a:r>
              <a:rPr lang="en-US" altLang="zh-CN" sz="2400" dirty="0" smtClean="0">
                <a:solidFill>
                  <a:srgbClr val="C0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odd|even</a:t>
            </a:r>
            <a:r>
              <a:rPr lang="en-US" altLang="zh-CN" sz="2400" dirty="0">
                <a:solidFill>
                  <a:srgbClr val="C00000"/>
                </a:solidFill>
              </a:rPr>
              <a:t>) </a:t>
            </a:r>
            <a:r>
              <a:rPr lang="en-US" altLang="zh-CN" sz="2400" b="0" dirty="0"/>
              <a:t>")      </a:t>
            </a:r>
            <a:r>
              <a:rPr lang="zh-CN" altLang="en-US" sz="2400" b="0" dirty="0"/>
              <a:t>选择作为奇数序或偶数序存在的子节点</a:t>
            </a:r>
            <a:r>
              <a:rPr lang="en-US" altLang="zh-CN" sz="2400" b="0" dirty="0"/>
              <a:t>E</a:t>
            </a:r>
            <a:r>
              <a:rPr lang="zh-CN" altLang="en-US" sz="2400" b="0" dirty="0"/>
              <a:t>（局部计数，</a:t>
            </a:r>
            <a:r>
              <a:rPr lang="zh-CN" altLang="en-US" sz="2400" b="0" dirty="0" smtClean="0"/>
              <a:t>从</a:t>
            </a:r>
            <a:r>
              <a:rPr lang="en-US" altLang="zh-CN" sz="2400" b="0" dirty="0" smtClean="0"/>
              <a:t>1</a:t>
            </a:r>
            <a:r>
              <a:rPr lang="zh-CN" altLang="en-US" sz="2400" b="0" dirty="0" smtClean="0"/>
              <a:t>开始）</a:t>
            </a:r>
            <a:endParaRPr lang="en-US" altLang="zh-CN" sz="2400" b="0" dirty="0" smtClean="0"/>
          </a:p>
          <a:p>
            <a:endParaRPr lang="en-US" altLang="zh-CN" sz="2400" b="0" dirty="0"/>
          </a:p>
          <a:p>
            <a:r>
              <a:rPr lang="en-US" altLang="zh-CN" sz="2400" b="0" dirty="0" smtClean="0"/>
              <a:t>$("</a:t>
            </a:r>
            <a:r>
              <a:rPr lang="en-US" altLang="zh-CN" sz="2400" b="0" dirty="0" err="1" smtClean="0"/>
              <a:t>E</a:t>
            </a:r>
            <a:r>
              <a:rPr lang="en-US" altLang="zh-CN" sz="2400" b="0" dirty="0" err="1" smtClean="0">
                <a:solidFill>
                  <a:srgbClr val="C00000"/>
                </a:solidFill>
              </a:rPr>
              <a:t>: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parent</a:t>
            </a:r>
            <a:r>
              <a:rPr lang="en-US" altLang="zh-CN" sz="2400" b="0" dirty="0"/>
              <a:t>")  </a:t>
            </a:r>
            <a:r>
              <a:rPr lang="zh-CN" altLang="en-US" sz="2400" b="0" dirty="0"/>
              <a:t>选择</a:t>
            </a:r>
            <a:r>
              <a:rPr lang="zh-CN" altLang="en-US" sz="2400" dirty="0">
                <a:solidFill>
                  <a:srgbClr val="CC0000"/>
                </a:solidFill>
              </a:rPr>
              <a:t>作为</a:t>
            </a:r>
            <a:r>
              <a:rPr lang="zh-CN" altLang="en-US" sz="2400" b="0" dirty="0"/>
              <a:t>父节点的</a:t>
            </a:r>
            <a:r>
              <a:rPr lang="en-US" altLang="zh-CN" sz="2400" b="0" dirty="0"/>
              <a:t>E</a:t>
            </a:r>
            <a:r>
              <a:rPr lang="zh-CN" altLang="en-US" sz="2400" b="0" dirty="0"/>
              <a:t>元素</a:t>
            </a:r>
            <a:endParaRPr lang="en-US" altLang="zh-CN" sz="2400" b="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403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10.4.4 </a:t>
            </a:r>
            <a:r>
              <a:rPr lang="zh-CN" altLang="en-US" dirty="0"/>
              <a:t>位置选择器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/>
              <a:t>$("</a:t>
            </a:r>
            <a:r>
              <a:rPr lang="en-US" altLang="zh-CN" sz="2400" b="0" dirty="0" err="1" smtClean="0"/>
              <a:t>E: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eq</a:t>
            </a:r>
            <a:r>
              <a:rPr lang="en-US" altLang="zh-CN" sz="2800" dirty="0" smtClean="0">
                <a:solidFill>
                  <a:srgbClr val="C00000"/>
                </a:solidFill>
              </a:rPr>
              <a:t>(n)</a:t>
            </a:r>
            <a:r>
              <a:rPr lang="en-US" altLang="zh-CN" sz="2400" b="0" dirty="0" smtClean="0"/>
              <a:t>")</a:t>
            </a:r>
            <a:r>
              <a:rPr lang="en-US" altLang="zh-CN" sz="2400" b="0" dirty="0"/>
              <a:t>            </a:t>
            </a:r>
            <a:r>
              <a:rPr lang="zh-CN" altLang="en-US" sz="2400" b="0" dirty="0"/>
              <a:t>选择所有</a:t>
            </a:r>
            <a:r>
              <a:rPr lang="zh-CN" altLang="en-US" sz="2400" b="0" dirty="0" smtClean="0"/>
              <a:t>的</a:t>
            </a:r>
            <a:r>
              <a:rPr lang="en-US" altLang="zh-CN" sz="2400" b="0" dirty="0" smtClean="0"/>
              <a:t>E</a:t>
            </a:r>
            <a:r>
              <a:rPr lang="zh-CN" altLang="en-US" sz="2400" b="0" dirty="0" smtClean="0"/>
              <a:t>中</a:t>
            </a:r>
            <a:r>
              <a:rPr lang="zh-CN" altLang="en-US" sz="2400" b="0" dirty="0"/>
              <a:t>序号为</a:t>
            </a:r>
            <a:r>
              <a:rPr lang="en-US" altLang="zh-CN" sz="2400" b="0" dirty="0"/>
              <a:t>n+1</a:t>
            </a:r>
            <a:r>
              <a:rPr lang="zh-CN" altLang="en-US" sz="2400" b="0" dirty="0" smtClean="0"/>
              <a:t>的元素 </a:t>
            </a:r>
            <a:endParaRPr lang="zh-CN" altLang="en-US" sz="2400" b="0" dirty="0"/>
          </a:p>
          <a:p>
            <a:r>
              <a:rPr lang="en-US" altLang="zh-CN" sz="2400" b="0" dirty="0" smtClean="0"/>
              <a:t>$("</a:t>
            </a:r>
            <a:r>
              <a:rPr lang="en-US" altLang="zh-CN" sz="2400" b="0" dirty="0" err="1" smtClean="0"/>
              <a:t>E: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gt</a:t>
            </a:r>
            <a:r>
              <a:rPr lang="en-US" altLang="zh-CN" sz="2800" dirty="0" smtClean="0">
                <a:solidFill>
                  <a:srgbClr val="C00000"/>
                </a:solidFill>
              </a:rPr>
              <a:t>(n)")</a:t>
            </a:r>
            <a:r>
              <a:rPr lang="en-US" altLang="zh-CN" sz="2400" b="0" dirty="0"/>
              <a:t>             </a:t>
            </a:r>
            <a:r>
              <a:rPr lang="zh-CN" altLang="en-US" sz="2400" b="0" dirty="0" smtClean="0"/>
              <a:t>选择</a:t>
            </a:r>
            <a:r>
              <a:rPr lang="en-US" altLang="zh-CN" sz="2400" b="0" dirty="0" smtClean="0"/>
              <a:t>E</a:t>
            </a:r>
            <a:r>
              <a:rPr lang="zh-CN" altLang="en-US" sz="2400" b="0" dirty="0" smtClean="0"/>
              <a:t>元素</a:t>
            </a:r>
            <a:r>
              <a:rPr lang="zh-CN" altLang="en-US" sz="2400" b="0" dirty="0"/>
              <a:t>中序号</a:t>
            </a:r>
            <a:r>
              <a:rPr lang="zh-CN" altLang="en-US" sz="2400" b="0" dirty="0" smtClean="0"/>
              <a:t>大于</a:t>
            </a:r>
            <a:r>
              <a:rPr lang="en-US" altLang="zh-CN" sz="2400" b="0" dirty="0" smtClean="0"/>
              <a:t>n</a:t>
            </a:r>
            <a:r>
              <a:rPr lang="zh-CN" altLang="en-US" sz="2400" b="0" dirty="0" smtClean="0"/>
              <a:t>的所有元素 （不包括</a:t>
            </a:r>
            <a:r>
              <a:rPr lang="en-US" altLang="zh-CN" sz="2400" b="0" dirty="0" smtClean="0"/>
              <a:t>n</a:t>
            </a:r>
            <a:r>
              <a:rPr lang="zh-CN" altLang="en-US" sz="2400" b="0" dirty="0" smtClean="0"/>
              <a:t>本身）</a:t>
            </a:r>
            <a:endParaRPr lang="zh-CN" altLang="en-US" sz="2400" b="0" dirty="0"/>
          </a:p>
          <a:p>
            <a:r>
              <a:rPr lang="en-US" altLang="zh-CN" sz="2400" b="0" dirty="0" smtClean="0"/>
              <a:t>$("</a:t>
            </a:r>
            <a:r>
              <a:rPr lang="en-US" altLang="zh-CN" sz="2400" b="0" dirty="0" err="1" smtClean="0"/>
              <a:t>E: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lt</a:t>
            </a:r>
            <a:r>
              <a:rPr lang="en-US" altLang="zh-CN" sz="2800" dirty="0" smtClean="0">
                <a:solidFill>
                  <a:srgbClr val="C00000"/>
                </a:solidFill>
              </a:rPr>
              <a:t>(n)</a:t>
            </a:r>
            <a:r>
              <a:rPr lang="en-US" altLang="zh-CN" sz="2400" b="0" dirty="0" smtClean="0"/>
              <a:t>")</a:t>
            </a:r>
            <a:r>
              <a:rPr lang="en-US" altLang="zh-CN" sz="2400" b="0" dirty="0"/>
              <a:t>              </a:t>
            </a:r>
            <a:r>
              <a:rPr lang="en-US" altLang="zh-CN" sz="2400" b="0" dirty="0" smtClean="0"/>
              <a:t>  </a:t>
            </a:r>
            <a:r>
              <a:rPr lang="zh-CN" altLang="en-US" sz="2400" b="0" dirty="0" smtClean="0"/>
              <a:t>选择</a:t>
            </a:r>
            <a:r>
              <a:rPr lang="en-US" altLang="zh-CN" sz="2400" b="0" dirty="0" smtClean="0"/>
              <a:t>E</a:t>
            </a:r>
            <a:r>
              <a:rPr lang="zh-CN" altLang="en-US" sz="2400" b="0" dirty="0" smtClean="0"/>
              <a:t>元素</a:t>
            </a:r>
            <a:r>
              <a:rPr lang="zh-CN" altLang="en-US" sz="2400" b="0" dirty="0"/>
              <a:t>中序号</a:t>
            </a:r>
            <a:r>
              <a:rPr lang="zh-CN" altLang="en-US" sz="2400" b="0" dirty="0" smtClean="0"/>
              <a:t>小于</a:t>
            </a:r>
            <a:r>
              <a:rPr lang="en-US" altLang="zh-CN" sz="2400" b="0" dirty="0" smtClean="0"/>
              <a:t>n</a:t>
            </a:r>
            <a:r>
              <a:rPr lang="zh-CN" altLang="en-US" sz="2400" b="0" dirty="0" smtClean="0"/>
              <a:t>的</a:t>
            </a:r>
            <a:r>
              <a:rPr lang="zh-CN" altLang="en-US" sz="2400" b="0" dirty="0"/>
              <a:t>所有</a:t>
            </a:r>
            <a:r>
              <a:rPr lang="zh-CN" altLang="en-US" sz="2400" b="0" dirty="0" smtClean="0"/>
              <a:t>的元素 </a:t>
            </a:r>
            <a:r>
              <a:rPr lang="zh-CN" altLang="en-US" sz="2400" b="0" dirty="0"/>
              <a:t>（不包括</a:t>
            </a:r>
            <a:r>
              <a:rPr lang="en-US" altLang="zh-CN" sz="2400" b="0" dirty="0"/>
              <a:t>n</a:t>
            </a:r>
            <a:r>
              <a:rPr lang="zh-CN" altLang="en-US" sz="2400" b="0" dirty="0"/>
              <a:t>本身</a:t>
            </a:r>
            <a:r>
              <a:rPr lang="zh-CN" altLang="en-US" sz="2400" b="0" dirty="0" smtClean="0"/>
              <a:t>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22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10.4.4 </a:t>
            </a:r>
            <a:r>
              <a:rPr lang="zh-CN" altLang="en-US" dirty="0" smtClean="0"/>
              <a:t>位置选择器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2667000" cy="2975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6600" y="1371600"/>
            <a:ext cx="5486400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$("</a:t>
            </a:r>
            <a:r>
              <a:rPr lang="en-US" altLang="zh-CN" dirty="0" err="1" smtClean="0"/>
              <a:t>p:first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$("</a:t>
            </a:r>
            <a:r>
              <a:rPr lang="en-US" altLang="zh-CN" dirty="0" err="1" smtClean="0"/>
              <a:t>p:last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$("</a:t>
            </a:r>
            <a:r>
              <a:rPr lang="en-US" altLang="zh-CN" dirty="0" err="1" smtClean="0"/>
              <a:t>p:first-child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$("</a:t>
            </a:r>
            <a:r>
              <a:rPr lang="en-US" altLang="zh-CN" dirty="0" err="1" smtClean="0"/>
              <a:t>p:last-child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$("</a:t>
            </a:r>
            <a:r>
              <a:rPr lang="en-US" altLang="zh-CN" dirty="0" err="1" smtClean="0"/>
              <a:t>p:odd</a:t>
            </a:r>
            <a:r>
              <a:rPr lang="en-US" altLang="zh-CN" dirty="0" smtClean="0"/>
              <a:t>")</a:t>
            </a:r>
            <a:endParaRPr lang="en-US" altLang="zh-CN" dirty="0"/>
          </a:p>
          <a:p>
            <a:r>
              <a:rPr lang="en-US" altLang="zh-CN" dirty="0" smtClean="0"/>
              <a:t>$("</a:t>
            </a:r>
            <a:r>
              <a:rPr lang="en-US" altLang="zh-CN" dirty="0" err="1" smtClean="0"/>
              <a:t>p:even</a:t>
            </a:r>
            <a:r>
              <a:rPr lang="en-US" altLang="zh-CN" dirty="0" smtClean="0"/>
              <a:t>")</a:t>
            </a:r>
            <a:endParaRPr lang="en-US" altLang="zh-CN" dirty="0"/>
          </a:p>
          <a:p>
            <a:r>
              <a:rPr lang="en-US" altLang="zh-CN" dirty="0" smtClean="0"/>
              <a:t>$("</a:t>
            </a:r>
            <a:r>
              <a:rPr lang="en-US" altLang="zh-CN" dirty="0" err="1" smtClean="0"/>
              <a:t>p:nth-child</a:t>
            </a:r>
            <a:r>
              <a:rPr lang="en-US" altLang="zh-CN" dirty="0" smtClean="0"/>
              <a:t>(odd)")</a:t>
            </a:r>
            <a:endParaRPr lang="en-US" altLang="zh-CN" dirty="0"/>
          </a:p>
          <a:p>
            <a:r>
              <a:rPr lang="en-US" altLang="zh-CN" dirty="0" smtClean="0"/>
              <a:t>$("</a:t>
            </a:r>
            <a:r>
              <a:rPr lang="en-US" altLang="zh-CN" dirty="0" err="1" smtClean="0"/>
              <a:t>p:nth-child</a:t>
            </a:r>
            <a:r>
              <a:rPr lang="en-US" altLang="zh-CN" dirty="0" smtClean="0"/>
              <a:t>(even)")</a:t>
            </a:r>
            <a:endParaRPr lang="en-US" altLang="zh-CN" dirty="0"/>
          </a:p>
          <a:p>
            <a:r>
              <a:rPr lang="en-US" altLang="zh-CN" dirty="0" smtClean="0"/>
              <a:t>$("</a:t>
            </a:r>
            <a:r>
              <a:rPr lang="en-US" altLang="zh-CN" dirty="0" err="1" smtClean="0"/>
              <a:t>p:eq</a:t>
            </a:r>
            <a:r>
              <a:rPr lang="en-US" altLang="zh-CN" dirty="0" smtClean="0"/>
              <a:t>(2)")</a:t>
            </a:r>
            <a:endParaRPr lang="en-US" altLang="zh-CN" dirty="0"/>
          </a:p>
          <a:p>
            <a:r>
              <a:rPr lang="en-US" altLang="zh-CN" dirty="0" smtClean="0"/>
              <a:t>$("</a:t>
            </a:r>
            <a:r>
              <a:rPr lang="en-US" altLang="zh-CN" dirty="0" err="1" smtClean="0"/>
              <a:t>p:gt</a:t>
            </a:r>
            <a:r>
              <a:rPr lang="en-US" altLang="zh-CN" dirty="0" smtClean="0"/>
              <a:t>(2)")</a:t>
            </a:r>
            <a:endParaRPr lang="en-US" altLang="zh-CN" dirty="0"/>
          </a:p>
          <a:p>
            <a:r>
              <a:rPr lang="en-US" altLang="zh-CN" dirty="0" smtClean="0"/>
              <a:t>$("</a:t>
            </a:r>
            <a:r>
              <a:rPr lang="en-US" altLang="zh-CN" dirty="0" err="1" smtClean="0"/>
              <a:t>p:lt</a:t>
            </a:r>
            <a:r>
              <a:rPr lang="en-US" altLang="zh-CN" dirty="0" smtClean="0"/>
              <a:t>(2)")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2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10.4.4 </a:t>
            </a:r>
            <a:r>
              <a:rPr lang="zh-CN" altLang="en-US" dirty="0"/>
              <a:t>位置选择器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1981200" cy="249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57" y="4020107"/>
            <a:ext cx="1973943" cy="264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276600" y="1600200"/>
            <a:ext cx="2040943" cy="978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$("</a:t>
            </a:r>
            <a:r>
              <a:rPr lang="en-US" altLang="zh-CN" dirty="0" err="1" smtClean="0"/>
              <a:t>p:first</a:t>
            </a:r>
            <a:r>
              <a:rPr lang="en-US" altLang="zh-CN" dirty="0" smtClean="0"/>
              <a:t>")</a:t>
            </a:r>
          </a:p>
          <a:p>
            <a:r>
              <a:rPr lang="zh-CN" altLang="en-US" dirty="0" smtClean="0"/>
              <a:t>整个页面排序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3276600" y="4060021"/>
            <a:ext cx="3278462" cy="978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$("</a:t>
            </a:r>
            <a:r>
              <a:rPr lang="en-US" altLang="zh-CN" dirty="0" err="1" smtClean="0"/>
              <a:t>p:first-child</a:t>
            </a:r>
            <a:r>
              <a:rPr lang="en-US" altLang="zh-CN" dirty="0" smtClean="0"/>
              <a:t>")</a:t>
            </a:r>
          </a:p>
          <a:p>
            <a:r>
              <a:rPr lang="zh-CN" altLang="en-US" dirty="0" smtClean="0"/>
              <a:t>根据各自的父节点</a:t>
            </a:r>
            <a:r>
              <a:rPr lang="zh-CN" altLang="en-US" dirty="0"/>
              <a:t>排序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551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10.4.4 </a:t>
            </a:r>
            <a:r>
              <a:rPr lang="zh-CN" altLang="en-US" dirty="0"/>
              <a:t>位置选择器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62937"/>
            <a:ext cx="2057400" cy="23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200400" y="3962937"/>
            <a:ext cx="5444119" cy="1421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$("</a:t>
            </a:r>
            <a:r>
              <a:rPr lang="en-US" altLang="zh-CN" dirty="0" err="1" smtClean="0"/>
              <a:t>p:nth-child</a:t>
            </a:r>
            <a:r>
              <a:rPr lang="en-US" altLang="zh-CN" dirty="0" smtClean="0"/>
              <a:t>(odd)")</a:t>
            </a:r>
          </a:p>
          <a:p>
            <a:r>
              <a:rPr lang="zh-CN" altLang="en-US" dirty="0" smtClean="0"/>
              <a:t>根据各自的父元素单独排序，局部排序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</a:t>
            </a:r>
            <a:endParaRPr lang="en-US" altLang="zh-C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3999"/>
            <a:ext cx="2057400" cy="239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276600" y="1600200"/>
            <a:ext cx="3587842" cy="1421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$("</a:t>
            </a:r>
            <a:r>
              <a:rPr lang="en-US" altLang="zh-CN" dirty="0" err="1" smtClean="0"/>
              <a:t>p:odd</a:t>
            </a:r>
            <a:r>
              <a:rPr lang="en-US" altLang="zh-CN" dirty="0" smtClean="0"/>
              <a:t>")</a:t>
            </a:r>
          </a:p>
          <a:p>
            <a:r>
              <a:rPr lang="zh-CN" altLang="en-US" dirty="0" smtClean="0"/>
              <a:t>整个页面排序，全局排序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476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10.4.4 </a:t>
            </a:r>
            <a:r>
              <a:rPr dirty="0" smtClean="0"/>
              <a:t>位置选择器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3"/>
            <a:ext cx="1714512" cy="2525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2500298" y="1500174"/>
            <a:ext cx="2717411" cy="978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$("</a:t>
            </a:r>
            <a:r>
              <a:rPr lang="en-US" altLang="zh-CN" dirty="0" err="1" smtClean="0"/>
              <a:t>p:nth-child</a:t>
            </a:r>
            <a:r>
              <a:rPr lang="en-US" altLang="zh-CN" dirty="0" smtClean="0"/>
              <a:t>(1)")</a:t>
            </a:r>
          </a:p>
          <a:p>
            <a:r>
              <a:rPr lang="zh-CN" altLang="en-US" dirty="0" smtClean="0"/>
              <a:t>从１开始计数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10.4.4 </a:t>
            </a:r>
            <a:r>
              <a:rPr lang="zh-CN" altLang="en-US" dirty="0"/>
              <a:t>位置选择器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2209800" cy="248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786050" y="1578444"/>
            <a:ext cx="2040943" cy="1421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$("</a:t>
            </a:r>
            <a:r>
              <a:rPr lang="en-US" altLang="zh-CN" dirty="0" err="1" smtClean="0"/>
              <a:t>p:eq</a:t>
            </a:r>
            <a:r>
              <a:rPr lang="en-US" altLang="zh-CN" dirty="0" smtClean="0"/>
              <a:t>(2)")</a:t>
            </a:r>
          </a:p>
          <a:p>
            <a:r>
              <a:rPr lang="zh-CN" altLang="en-US" dirty="0" smtClean="0"/>
              <a:t>整个页面排序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</a:t>
            </a:r>
            <a:endParaRPr lang="en-US" altLang="zh-C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08119"/>
            <a:ext cx="2209800" cy="267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819400" y="4048034"/>
            <a:ext cx="2040943" cy="1421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$("</a:t>
            </a:r>
            <a:r>
              <a:rPr lang="en-US" altLang="zh-CN" dirty="0" err="1" smtClean="0"/>
              <a:t>p:gt</a:t>
            </a:r>
            <a:r>
              <a:rPr lang="en-US" altLang="zh-CN" dirty="0" smtClean="0"/>
              <a:t>(2)")</a:t>
            </a:r>
          </a:p>
          <a:p>
            <a:r>
              <a:rPr lang="zh-CN" altLang="en-US" dirty="0" smtClean="0"/>
              <a:t>整个页面排序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</a:t>
            </a:r>
            <a:endParaRPr lang="en-US" altLang="zh-CN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867" y="4048034"/>
            <a:ext cx="1830550" cy="263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7026857" y="4038600"/>
            <a:ext cx="2040943" cy="1421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$("</a:t>
            </a:r>
            <a:r>
              <a:rPr lang="en-US" altLang="zh-CN" dirty="0" err="1" smtClean="0"/>
              <a:t>p:lt</a:t>
            </a:r>
            <a:r>
              <a:rPr lang="en-US" altLang="zh-CN" dirty="0" smtClean="0"/>
              <a:t>(2)")</a:t>
            </a:r>
          </a:p>
          <a:p>
            <a:r>
              <a:rPr lang="zh-CN" altLang="en-US" dirty="0" smtClean="0"/>
              <a:t>整个页面排序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801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10.1   jQuery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2" indent="-342900"/>
            <a:r>
              <a:rPr lang="zh-CN" altLang="en-US" dirty="0" smtClean="0">
                <a:solidFill>
                  <a:srgbClr val="C00000"/>
                </a:solidFill>
                <a:latin typeface="微软雅黑"/>
                <a:ea typeface="微软雅黑"/>
                <a:cs typeface="微软雅黑"/>
              </a:rPr>
              <a:t>解决了浏览器的兼容性问题</a:t>
            </a:r>
            <a:endParaRPr lang="en-US" altLang="zh-CN" dirty="0">
              <a:solidFill>
                <a:srgbClr val="C0000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/>
            <a:r>
              <a:rPr lang="zh-CN" altLang="en-US" sz="2400" dirty="0" smtClean="0"/>
              <a:t>便捷地修改</a:t>
            </a:r>
            <a:r>
              <a:rPr lang="zh-CN" altLang="en-US" sz="2400" dirty="0"/>
              <a:t>页面的表现</a:t>
            </a:r>
            <a:r>
              <a:rPr lang="en-US" altLang="zh-CN" sz="2400" dirty="0"/>
              <a:t>—</a:t>
            </a:r>
            <a:r>
              <a:rPr lang="en-US" altLang="zh-CN" sz="2400" dirty="0">
                <a:solidFill>
                  <a:srgbClr val="CC0000"/>
                </a:solidFill>
              </a:rPr>
              <a:t>CSS</a:t>
            </a:r>
            <a:r>
              <a:rPr lang="zh-CN" altLang="en-US" sz="2400" dirty="0"/>
              <a:t>的主要工作，并解决了浏览器的兼容性问题。</a:t>
            </a:r>
            <a:endParaRPr lang="en-US" altLang="zh-CN" sz="2400" dirty="0"/>
          </a:p>
          <a:p>
            <a:pPr marL="1200150" lvl="3" indent="-342900"/>
            <a:r>
              <a:rPr lang="zh-CN" altLang="en-US" sz="2400" dirty="0"/>
              <a:t>轻松地处理</a:t>
            </a:r>
            <a:r>
              <a:rPr lang="zh-CN" altLang="en-US" sz="2400" dirty="0">
                <a:solidFill>
                  <a:srgbClr val="CC0000"/>
                </a:solidFill>
              </a:rPr>
              <a:t>事件</a:t>
            </a:r>
            <a:r>
              <a:rPr lang="zh-CN" altLang="en-US" sz="2400" dirty="0"/>
              <a:t>，解决了浏览器的兼容问题。</a:t>
            </a:r>
            <a:endParaRPr lang="en-US" altLang="zh-CN" sz="2400" dirty="0"/>
          </a:p>
          <a:p>
            <a:pPr marL="742950" lvl="2" indent="-342900" eaLnBrk="1" hangingPunct="1"/>
            <a:endParaRPr lang="en-US" altLang="zh-CN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44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10.4.4 </a:t>
            </a:r>
            <a:r>
              <a:rPr dirty="0" smtClean="0"/>
              <a:t>位置选择器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C0000"/>
                </a:solidFill>
              </a:rPr>
              <a:t>从</a:t>
            </a:r>
            <a:r>
              <a:rPr lang="en-US" altLang="zh-CN" dirty="0" smtClean="0">
                <a:solidFill>
                  <a:srgbClr val="CC0000"/>
                </a:solidFill>
              </a:rPr>
              <a:t>1</a:t>
            </a:r>
            <a:r>
              <a:rPr lang="zh-CN" altLang="en-US" dirty="0" smtClean="0">
                <a:solidFill>
                  <a:srgbClr val="CC0000"/>
                </a:solidFill>
              </a:rPr>
              <a:t>开始计数</a:t>
            </a:r>
            <a:endParaRPr lang="en-US" altLang="zh-CN" dirty="0" smtClean="0">
              <a:solidFill>
                <a:srgbClr val="CC0000"/>
              </a:solidFill>
            </a:endParaRPr>
          </a:p>
          <a:p>
            <a:pPr lvl="1"/>
            <a:r>
              <a:rPr lang="en-US" altLang="zh-CN" dirty="0" smtClean="0"/>
              <a:t>:nth-child(n)</a:t>
            </a:r>
          </a:p>
          <a:p>
            <a:pPr lvl="1"/>
            <a:r>
              <a:rPr lang="en-US" altLang="zh-CN" dirty="0" smtClean="0"/>
              <a:t>:</a:t>
            </a:r>
            <a:r>
              <a:rPr lang="en-US" altLang="zh-CN" dirty="0"/>
              <a:t>nth-child(</a:t>
            </a:r>
            <a:r>
              <a:rPr lang="en-US" altLang="zh-CN" dirty="0" err="1"/>
              <a:t>odd|even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：奇偶从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开始计数</a:t>
            </a:r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开始计数的选择器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:odd</a:t>
            </a:r>
          </a:p>
          <a:p>
            <a:pPr lvl="1"/>
            <a:r>
              <a:rPr lang="en-US" altLang="zh-CN" dirty="0" smtClean="0"/>
              <a:t>:even</a:t>
            </a:r>
          </a:p>
          <a:p>
            <a:pPr lvl="1"/>
            <a:r>
              <a:rPr lang="en-US" altLang="zh-CN" dirty="0" smtClean="0"/>
              <a:t>: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:</a:t>
            </a:r>
            <a:r>
              <a:rPr lang="en-US" altLang="zh-CN" dirty="0" err="1" smtClean="0"/>
              <a:t>gt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:</a:t>
            </a:r>
            <a:r>
              <a:rPr lang="en-US" altLang="zh-CN" dirty="0" err="1" smtClean="0"/>
              <a:t>lt</a:t>
            </a:r>
            <a:r>
              <a:rPr lang="en-US" altLang="zh-CN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10.4.4 </a:t>
            </a:r>
            <a:r>
              <a:rPr lang="zh-CN" altLang="en-US" dirty="0" smtClean="0"/>
              <a:t>位置选择器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2667000" cy="2975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0" y="1484784"/>
            <a:ext cx="5486400" cy="326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练习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位置选择器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、选择最后一个</a:t>
            </a:r>
            <a:r>
              <a:rPr lang="en-US" altLang="zh-CN" dirty="0" smtClean="0"/>
              <a:t>p</a:t>
            </a:r>
            <a:r>
              <a:rPr lang="zh-CN" altLang="en-US" dirty="0" smtClean="0"/>
              <a:t>标记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、选择每个</a:t>
            </a:r>
            <a:r>
              <a:rPr lang="en-US" altLang="zh-CN" dirty="0" smtClean="0"/>
              <a:t>div</a:t>
            </a:r>
            <a:r>
              <a:rPr lang="zh-CN" altLang="en-US" dirty="0" smtClean="0"/>
              <a:t>中的偶数行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、选择页面中所有奇数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标记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、选择所有</a:t>
            </a:r>
            <a:r>
              <a:rPr lang="en-US" altLang="zh-CN" dirty="0" smtClean="0"/>
              <a:t>p</a:t>
            </a:r>
            <a:r>
              <a:rPr lang="zh-CN" altLang="en-US" dirty="0" smtClean="0"/>
              <a:t>标记中的第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、选择</a:t>
            </a:r>
            <a:r>
              <a:rPr lang="en-US" altLang="zh-CN" dirty="0" smtClean="0"/>
              <a:t>3-6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</a:t>
            </a:r>
            <a:r>
              <a:rPr lang="zh-CN" altLang="en-US" dirty="0" smtClean="0"/>
              <a:t>标记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、选择</a:t>
            </a:r>
            <a:r>
              <a:rPr lang="en-US" altLang="zh-CN" dirty="0" smtClean="0"/>
              <a:t>1-3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</a:t>
            </a:r>
            <a:r>
              <a:rPr lang="zh-CN" altLang="en-US" dirty="0" smtClean="0"/>
              <a:t>标记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5013176"/>
            <a:ext cx="7200800" cy="9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补充</a:t>
            </a:r>
            <a:r>
              <a:rPr lang="en-US" altLang="zh-CN" dirty="0" smtClean="0"/>
              <a:t>slice()</a:t>
            </a:r>
            <a:r>
              <a:rPr lang="zh-CN" altLang="en-US" dirty="0" smtClean="0"/>
              <a:t>函数的使用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、选择</a:t>
            </a:r>
            <a:r>
              <a:rPr lang="en-US" altLang="zh-CN" dirty="0" smtClean="0"/>
              <a:t>3-5</a:t>
            </a:r>
            <a:r>
              <a:rPr lang="zh-CN" altLang="en-US" dirty="0" smtClean="0"/>
              <a:t>的标记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05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10.4.4 </a:t>
            </a:r>
            <a:r>
              <a:rPr lang="zh-CN" altLang="en-US" dirty="0"/>
              <a:t>位置选择器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9682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【</a:t>
            </a:r>
            <a:r>
              <a:rPr lang="zh-CN" altLang="en-US" sz="2800" dirty="0"/>
              <a:t>练习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利用</a:t>
            </a:r>
            <a:r>
              <a:rPr lang="en-US" altLang="zh-CN" sz="2800" dirty="0" smtClean="0"/>
              <a:t>jQuery</a:t>
            </a:r>
            <a:r>
              <a:rPr lang="zh-CN" altLang="en-US" sz="2800" dirty="0" smtClean="0"/>
              <a:t>使用</a:t>
            </a:r>
            <a:r>
              <a:rPr lang="en-US" altLang="zh-CN" sz="2800" dirty="0" smtClean="0"/>
              <a:t>CSS3</a:t>
            </a:r>
            <a:r>
              <a:rPr lang="zh-CN" altLang="en-US" sz="2800" dirty="0" smtClean="0"/>
              <a:t>的选择器：</a:t>
            </a:r>
            <a:r>
              <a:rPr lang="en-US" altLang="zh-CN" sz="2800" dirty="0" smtClean="0"/>
              <a:t>:nth-child(n)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762000" y="2416076"/>
            <a:ext cx="377190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/>
              <a:t>&lt;style&gt;</a:t>
            </a:r>
          </a:p>
          <a:p>
            <a:r>
              <a:rPr lang="en-US" altLang="zh-CN" sz="2000" dirty="0"/>
              <a:t>.</a:t>
            </a:r>
            <a:r>
              <a:rPr lang="en-US" altLang="zh-CN" sz="2000" dirty="0" err="1"/>
              <a:t>myclass</a:t>
            </a:r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	background-color:#069;</a:t>
            </a:r>
          </a:p>
          <a:p>
            <a:r>
              <a:rPr lang="en-US" altLang="zh-CN" sz="2000" dirty="0"/>
              <a:t>	color:#900;	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&lt;/style&gt;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686300" y="2361155"/>
            <a:ext cx="3619500" cy="31208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/>
              <a:t>&lt;</a:t>
            </a:r>
            <a:r>
              <a:rPr lang="en-US" altLang="zh-CN" sz="2000" dirty="0" err="1"/>
              <a:t>ul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 smtClean="0"/>
              <a:t>    &lt;</a:t>
            </a:r>
            <a:r>
              <a:rPr lang="en-US" altLang="zh-CN" sz="2000" dirty="0"/>
              <a:t>li&gt;</a:t>
            </a:r>
            <a:r>
              <a:rPr lang="zh-CN" altLang="en-US" sz="2000" dirty="0"/>
              <a:t>波斯帝国</a:t>
            </a:r>
            <a:r>
              <a:rPr lang="en-US" altLang="zh-CN" sz="2000" dirty="0"/>
              <a:t>&lt;/li&gt;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C00000"/>
                </a:solidFill>
              </a:rPr>
              <a:t>&lt;li&gt;</a:t>
            </a:r>
            <a:r>
              <a:rPr lang="zh-CN" altLang="en-US" sz="2000" dirty="0">
                <a:solidFill>
                  <a:srgbClr val="C00000"/>
                </a:solidFill>
              </a:rPr>
              <a:t>罗马帝国</a:t>
            </a:r>
            <a:r>
              <a:rPr lang="en-US" altLang="zh-CN" sz="2000" dirty="0">
                <a:solidFill>
                  <a:srgbClr val="C00000"/>
                </a:solidFill>
              </a:rPr>
              <a:t>&lt;/li&gt;</a:t>
            </a:r>
          </a:p>
          <a:p>
            <a:r>
              <a:rPr lang="en-US" altLang="zh-CN" sz="2000" dirty="0"/>
              <a:t>    &lt;li&gt;</a:t>
            </a:r>
            <a:r>
              <a:rPr lang="zh-CN" altLang="en-US" sz="2000" dirty="0"/>
              <a:t>匈奴帝国</a:t>
            </a:r>
            <a:r>
              <a:rPr lang="en-US" altLang="zh-CN" sz="2000" dirty="0"/>
              <a:t>&lt;/li&gt;</a:t>
            </a:r>
          </a:p>
          <a:p>
            <a:r>
              <a:rPr lang="en-US" altLang="zh-CN" sz="2000" dirty="0"/>
              <a:t>    &lt;li&gt;</a:t>
            </a:r>
            <a:r>
              <a:rPr lang="zh-CN" altLang="en-US" sz="2000" dirty="0"/>
              <a:t>拜占庭帝国</a:t>
            </a:r>
            <a:r>
              <a:rPr lang="en-US" altLang="zh-CN" sz="2000" dirty="0"/>
              <a:t>&lt;/li&gt;</a:t>
            </a:r>
          </a:p>
          <a:p>
            <a:r>
              <a:rPr lang="en-US" altLang="zh-CN" sz="2000" dirty="0"/>
              <a:t>    &lt;li&gt;</a:t>
            </a:r>
            <a:r>
              <a:rPr lang="zh-CN" altLang="en-US" sz="2000" dirty="0"/>
              <a:t>孔雀王朝</a:t>
            </a:r>
            <a:r>
              <a:rPr lang="en-US" altLang="zh-CN" sz="2000" dirty="0"/>
              <a:t>&lt;/li&gt;</a:t>
            </a:r>
          </a:p>
          <a:p>
            <a:r>
              <a:rPr lang="en-US" altLang="zh-CN" sz="2000" dirty="0"/>
              <a:t>    &lt;li&gt;</a:t>
            </a:r>
            <a:r>
              <a:rPr lang="zh-CN" altLang="en-US" sz="2000" dirty="0"/>
              <a:t>查理曼帝国</a:t>
            </a:r>
            <a:r>
              <a:rPr lang="en-US" altLang="zh-CN" sz="2000" dirty="0"/>
              <a:t>&lt;/li&gt;</a:t>
            </a:r>
          </a:p>
          <a:p>
            <a:r>
              <a:rPr lang="en-US" altLang="zh-CN" sz="2000" dirty="0"/>
              <a:t>&lt;/</a:t>
            </a:r>
            <a:r>
              <a:rPr lang="en-US" altLang="zh-CN" sz="2000" dirty="0" err="1"/>
              <a:t>ul</a:t>
            </a:r>
            <a:r>
              <a:rPr lang="en-US" altLang="zh-CN" sz="2000" dirty="0"/>
              <a:t>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237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10.4.4 </a:t>
            </a:r>
            <a:r>
              <a:rPr lang="zh-CN" altLang="en-US" dirty="0"/>
              <a:t>位置选择器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练习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实现表格的隔行变色。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5345819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5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10.4.4 </a:t>
            </a:r>
            <a:r>
              <a:rPr lang="zh-CN" altLang="en-US" dirty="0"/>
              <a:t>位置选择器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0"/>
            <a:ext cx="8424862" cy="5257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sz="1800" dirty="0"/>
              <a:t>&lt;table </a:t>
            </a:r>
            <a:r>
              <a:rPr lang="en-US" altLang="zh-CN" sz="1800" dirty="0">
                <a:solidFill>
                  <a:srgbClr val="C00000"/>
                </a:solidFill>
              </a:rPr>
              <a:t>class</a:t>
            </a:r>
            <a:r>
              <a:rPr lang="en-US" altLang="zh-CN" sz="1800" dirty="0" smtClean="0">
                <a:solidFill>
                  <a:srgbClr val="C00000"/>
                </a:solidFill>
              </a:rPr>
              <a:t>="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datalist</a:t>
            </a:r>
            <a:r>
              <a:rPr lang="en-US" altLang="zh-CN" sz="1800" dirty="0" smtClean="0">
                <a:solidFill>
                  <a:srgbClr val="C00000"/>
                </a:solidFill>
              </a:rPr>
              <a:t>" 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id</a:t>
            </a:r>
            <a:r>
              <a:rPr lang="en-US" altLang="zh-CN" sz="1800" dirty="0" smtClean="0"/>
              <a:t>="</a:t>
            </a:r>
            <a:r>
              <a:rPr lang="en-US" altLang="zh-CN" sz="1800" dirty="0" err="1" smtClean="0"/>
              <a:t>oTable</a:t>
            </a:r>
            <a:r>
              <a:rPr lang="en-US" altLang="zh-CN" sz="1800" dirty="0" smtClean="0"/>
              <a:t>"&gt;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&lt;</a:t>
            </a:r>
            <a:r>
              <a:rPr lang="en-US" altLang="zh-CN" sz="1800" dirty="0" err="1"/>
              <a:t>tr</a:t>
            </a:r>
            <a:r>
              <a:rPr lang="en-US" altLang="zh-CN" sz="1800" dirty="0"/>
              <a:t>&gt;</a:t>
            </a:r>
          </a:p>
          <a:p>
            <a:pPr marL="0" indent="0">
              <a:buNone/>
            </a:pPr>
            <a:r>
              <a:rPr lang="en-US" altLang="zh-CN" sz="1800" dirty="0"/>
              <a:t>		&lt;</a:t>
            </a:r>
            <a:r>
              <a:rPr lang="en-US" altLang="zh-CN" sz="1800" dirty="0" err="1"/>
              <a:t>th</a:t>
            </a:r>
            <a:r>
              <a:rPr lang="en-US" altLang="zh-CN" sz="1800" dirty="0"/>
              <a:t> scope</a:t>
            </a:r>
            <a:r>
              <a:rPr lang="en-US" altLang="zh-CN" sz="1800" dirty="0" smtClean="0"/>
              <a:t>="col"&gt;</a:t>
            </a:r>
            <a:r>
              <a:rPr lang="en-US" altLang="zh-CN" sz="1800" dirty="0"/>
              <a:t>Name&lt;/</a:t>
            </a:r>
            <a:r>
              <a:rPr lang="en-US" altLang="zh-CN" sz="1800" dirty="0" err="1"/>
              <a:t>th</a:t>
            </a:r>
            <a:r>
              <a:rPr lang="en-US" altLang="zh-CN" sz="1800" dirty="0"/>
              <a:t>&gt;</a:t>
            </a:r>
          </a:p>
          <a:p>
            <a:pPr marL="0" indent="0">
              <a:buNone/>
            </a:pPr>
            <a:r>
              <a:rPr lang="en-US" altLang="zh-CN" sz="1800" dirty="0"/>
              <a:t>		&lt;</a:t>
            </a:r>
            <a:r>
              <a:rPr lang="en-US" altLang="zh-CN" sz="1800" dirty="0" err="1"/>
              <a:t>th</a:t>
            </a:r>
            <a:r>
              <a:rPr lang="en-US" altLang="zh-CN" sz="1800" dirty="0"/>
              <a:t> scope</a:t>
            </a:r>
            <a:r>
              <a:rPr lang="en-US" altLang="zh-CN" sz="1800" dirty="0" smtClean="0"/>
              <a:t>="col"&gt;</a:t>
            </a:r>
            <a:r>
              <a:rPr lang="en-US" altLang="zh-CN" sz="1800" dirty="0"/>
              <a:t>Class&lt;/</a:t>
            </a:r>
            <a:r>
              <a:rPr lang="en-US" altLang="zh-CN" sz="1800" dirty="0" err="1"/>
              <a:t>th</a:t>
            </a:r>
            <a:r>
              <a:rPr lang="en-US" altLang="zh-CN" sz="1800" dirty="0"/>
              <a:t>&gt;</a:t>
            </a:r>
          </a:p>
          <a:p>
            <a:pPr marL="0" indent="0">
              <a:buNone/>
            </a:pPr>
            <a:r>
              <a:rPr lang="en-US" altLang="zh-CN" sz="1800" dirty="0"/>
              <a:t>		&lt;</a:t>
            </a:r>
            <a:r>
              <a:rPr lang="en-US" altLang="zh-CN" sz="1800" dirty="0" err="1"/>
              <a:t>th</a:t>
            </a:r>
            <a:r>
              <a:rPr lang="en-US" altLang="zh-CN" sz="1800" dirty="0"/>
              <a:t> scope</a:t>
            </a:r>
            <a:r>
              <a:rPr lang="en-US" altLang="zh-CN" sz="1800" dirty="0" smtClean="0"/>
              <a:t>="col"&gt;</a:t>
            </a:r>
            <a:r>
              <a:rPr lang="en-US" altLang="zh-CN" sz="1800" dirty="0"/>
              <a:t>Birthday&lt;/</a:t>
            </a:r>
            <a:r>
              <a:rPr lang="en-US" altLang="zh-CN" sz="1800" dirty="0" err="1"/>
              <a:t>th</a:t>
            </a:r>
            <a:r>
              <a:rPr lang="en-US" altLang="zh-CN" sz="1800" dirty="0"/>
              <a:t>&gt;</a:t>
            </a:r>
          </a:p>
          <a:p>
            <a:pPr marL="0" indent="0">
              <a:buNone/>
            </a:pPr>
            <a:r>
              <a:rPr lang="en-US" altLang="zh-CN" sz="1800" dirty="0"/>
              <a:t>		&lt;</a:t>
            </a:r>
            <a:r>
              <a:rPr lang="en-US" altLang="zh-CN" sz="1800" dirty="0" err="1"/>
              <a:t>th</a:t>
            </a:r>
            <a:r>
              <a:rPr lang="en-US" altLang="zh-CN" sz="1800" dirty="0"/>
              <a:t> scope</a:t>
            </a:r>
            <a:r>
              <a:rPr lang="en-US" altLang="zh-CN" sz="1800" dirty="0" smtClean="0"/>
              <a:t>="col"&gt;</a:t>
            </a:r>
            <a:r>
              <a:rPr lang="en-US" altLang="zh-CN" sz="1800" dirty="0"/>
              <a:t>Constellation&lt;/</a:t>
            </a:r>
            <a:r>
              <a:rPr lang="en-US" altLang="zh-CN" sz="1800" dirty="0" err="1"/>
              <a:t>th</a:t>
            </a:r>
            <a:r>
              <a:rPr lang="en-US" altLang="zh-CN" sz="1800" dirty="0"/>
              <a:t>&gt;</a:t>
            </a:r>
          </a:p>
          <a:p>
            <a:pPr marL="0" indent="0">
              <a:buNone/>
            </a:pPr>
            <a:r>
              <a:rPr lang="en-US" altLang="zh-CN" sz="1800" dirty="0"/>
              <a:t>		&lt;</a:t>
            </a:r>
            <a:r>
              <a:rPr lang="en-US" altLang="zh-CN" sz="1800" dirty="0" err="1"/>
              <a:t>th</a:t>
            </a:r>
            <a:r>
              <a:rPr lang="en-US" altLang="zh-CN" sz="1800" dirty="0"/>
              <a:t> scope</a:t>
            </a:r>
            <a:r>
              <a:rPr lang="en-US" altLang="zh-CN" sz="1800" dirty="0" smtClean="0"/>
              <a:t>="col"&gt;</a:t>
            </a:r>
            <a:r>
              <a:rPr lang="en-US" altLang="zh-CN" sz="1800" dirty="0"/>
              <a:t>Mobile&lt;/</a:t>
            </a:r>
            <a:r>
              <a:rPr lang="en-US" altLang="zh-CN" sz="1800" dirty="0" err="1"/>
              <a:t>th</a:t>
            </a:r>
            <a:r>
              <a:rPr lang="en-US" altLang="zh-CN" sz="1800" dirty="0"/>
              <a:t>&gt;</a:t>
            </a:r>
          </a:p>
          <a:p>
            <a:pPr marL="0" indent="0">
              <a:buNone/>
            </a:pPr>
            <a:r>
              <a:rPr lang="en-US" altLang="zh-CN" sz="1800" dirty="0"/>
              <a:t>	&lt;/</a:t>
            </a:r>
            <a:r>
              <a:rPr lang="en-US" altLang="zh-CN" sz="1800" dirty="0" err="1"/>
              <a:t>tr</a:t>
            </a:r>
            <a:r>
              <a:rPr lang="en-US" altLang="zh-CN" sz="1800" dirty="0"/>
              <a:t>&gt;</a:t>
            </a:r>
          </a:p>
          <a:p>
            <a:pPr marL="0" indent="0">
              <a:buNone/>
            </a:pPr>
            <a:r>
              <a:rPr lang="en-US" altLang="zh-CN" sz="1800" dirty="0"/>
              <a:t>	&lt;</a:t>
            </a:r>
            <a:r>
              <a:rPr lang="en-US" altLang="zh-CN" sz="1800" dirty="0" err="1"/>
              <a:t>tr</a:t>
            </a:r>
            <a:r>
              <a:rPr lang="en-US" altLang="zh-CN" sz="1800" dirty="0"/>
              <a:t>&gt;</a:t>
            </a:r>
          </a:p>
          <a:p>
            <a:pPr marL="0" indent="0">
              <a:buNone/>
            </a:pPr>
            <a:r>
              <a:rPr lang="en-US" altLang="zh-CN" sz="1800" dirty="0"/>
              <a:t>		&lt;td&gt;</a:t>
            </a:r>
            <a:r>
              <a:rPr lang="en-US" altLang="zh-CN" sz="1800" dirty="0" err="1"/>
              <a:t>isaac</a:t>
            </a:r>
            <a:r>
              <a:rPr lang="en-US" altLang="zh-CN" sz="1800" dirty="0"/>
              <a:t>&lt;/td&gt;</a:t>
            </a:r>
          </a:p>
          <a:p>
            <a:pPr marL="0" indent="0">
              <a:buNone/>
            </a:pPr>
            <a:r>
              <a:rPr lang="en-US" altLang="zh-CN" sz="1800" dirty="0"/>
              <a:t>		&lt;td&gt;W13&lt;/td&gt;</a:t>
            </a:r>
          </a:p>
          <a:p>
            <a:pPr marL="0" indent="0">
              <a:buNone/>
            </a:pPr>
            <a:r>
              <a:rPr lang="en-US" altLang="zh-CN" sz="1800" dirty="0"/>
              <a:t>		&lt;td&gt;Jun 24th&lt;/td&gt;</a:t>
            </a:r>
          </a:p>
          <a:p>
            <a:pPr marL="0" indent="0">
              <a:buNone/>
            </a:pPr>
            <a:r>
              <a:rPr lang="en-US" altLang="zh-CN" sz="1800" dirty="0"/>
              <a:t>		&lt;td&gt;Cancer&lt;/td&gt;</a:t>
            </a:r>
          </a:p>
          <a:p>
            <a:pPr marL="0" indent="0">
              <a:buNone/>
            </a:pPr>
            <a:r>
              <a:rPr lang="en-US" altLang="zh-CN" sz="1800" dirty="0"/>
              <a:t>		&lt;td&gt;1118159&lt;/td&gt;</a:t>
            </a:r>
          </a:p>
          <a:p>
            <a:pPr marL="0" indent="0">
              <a:buNone/>
            </a:pPr>
            <a:r>
              <a:rPr lang="en-US" altLang="zh-CN" sz="1800" dirty="0"/>
              <a:t>	&lt;/</a:t>
            </a:r>
            <a:r>
              <a:rPr lang="en-US" altLang="zh-CN" sz="1800" dirty="0" err="1"/>
              <a:t>tr</a:t>
            </a:r>
            <a:r>
              <a:rPr lang="en-US" altLang="zh-CN" sz="1800" dirty="0" smtClean="0"/>
              <a:t>&gt;</a:t>
            </a:r>
          </a:p>
          <a:p>
            <a:pPr marL="0" indent="0">
              <a:buNone/>
            </a:pPr>
            <a:r>
              <a:rPr lang="en-US" altLang="zh-CN" sz="1800" dirty="0" smtClean="0"/>
              <a:t>	……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725144"/>
            <a:ext cx="44577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4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10.4.4 </a:t>
            </a:r>
            <a:r>
              <a:rPr dirty="0" smtClean="0"/>
              <a:t>位置选择器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95316"/>
          </a:xfrm>
        </p:spPr>
        <p:txBody>
          <a:bodyPr/>
          <a:lstStyle/>
          <a:p>
            <a:r>
              <a:rPr lang="zh-CN" altLang="en-US" dirty="0" smtClean="0"/>
              <a:t>比较</a:t>
            </a:r>
            <a:r>
              <a:rPr lang="en-US" altLang="zh-CN" dirty="0" smtClean="0"/>
              <a:t>:odd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:nth-child(odd)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7614" y="4957978"/>
            <a:ext cx="1266693" cy="493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19650" y="5024084"/>
            <a:ext cx="1266693" cy="493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995623"/>
            <a:ext cx="40862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91105" y="3000372"/>
            <a:ext cx="40671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2098952"/>
            <a:ext cx="39338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276872"/>
            <a:ext cx="25241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10.4.5 </a:t>
            </a:r>
            <a:r>
              <a:rPr lang="zh-CN" altLang="en-US" dirty="0" smtClean="0"/>
              <a:t>过滤</a:t>
            </a:r>
            <a:r>
              <a:rPr lang="zh-CN" altLang="en-US" dirty="0"/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/>
              <a:t>$("</a:t>
            </a:r>
            <a:r>
              <a:rPr lang="en-US" altLang="zh-CN" sz="2400" b="0" dirty="0" err="1" smtClean="0"/>
              <a:t>E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:has</a:t>
            </a:r>
            <a:r>
              <a:rPr lang="en-US" altLang="zh-CN" sz="2400" b="0" dirty="0"/>
              <a:t>(F) ")</a:t>
            </a:r>
            <a:r>
              <a:rPr lang="en-US" altLang="zh-CN" sz="2400" b="0" dirty="0" smtClean="0"/>
              <a:t>        </a:t>
            </a:r>
            <a:r>
              <a:rPr lang="zh-CN" altLang="en-US" sz="2400" b="0" dirty="0" smtClean="0"/>
              <a:t>选择所有含有</a:t>
            </a:r>
            <a:r>
              <a:rPr lang="en-US" altLang="zh-CN" sz="2400" b="0" dirty="0"/>
              <a:t>F</a:t>
            </a:r>
            <a:r>
              <a:rPr lang="zh-CN" altLang="en-US" sz="2400" b="0" dirty="0" smtClean="0"/>
              <a:t>标签的</a:t>
            </a:r>
            <a:r>
              <a:rPr lang="en-US" altLang="zh-CN" sz="2400" b="0" dirty="0" smtClean="0"/>
              <a:t>E</a:t>
            </a:r>
            <a:r>
              <a:rPr lang="zh-CN" altLang="en-US" sz="2400" b="0" dirty="0" smtClean="0"/>
              <a:t>元素（根据子元素确定父元素）</a:t>
            </a:r>
            <a:endParaRPr lang="en-US" altLang="zh-CN" sz="2400" b="0" dirty="0" smtClean="0"/>
          </a:p>
          <a:p>
            <a:r>
              <a:rPr lang="en-US" altLang="zh-CN" sz="2400" b="0" dirty="0" smtClean="0"/>
              <a:t>$("</a:t>
            </a:r>
            <a:r>
              <a:rPr lang="en-US" altLang="zh-CN" sz="2400" b="0" dirty="0" err="1" smtClean="0"/>
              <a:t>E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:contains</a:t>
            </a:r>
            <a:r>
              <a:rPr lang="en-US" altLang="zh-CN" sz="2400" b="0" dirty="0" smtClean="0"/>
              <a:t>(‘XX’) </a:t>
            </a:r>
            <a:r>
              <a:rPr lang="en-US" altLang="zh-CN" sz="2400" b="0" dirty="0"/>
              <a:t>")   </a:t>
            </a:r>
            <a:r>
              <a:rPr lang="zh-CN" altLang="en-US" sz="2400" b="0" dirty="0" smtClean="0"/>
              <a:t>选择所有</a:t>
            </a:r>
            <a:r>
              <a:rPr lang="en-US" altLang="zh-CN" sz="2400" b="0" dirty="0"/>
              <a:t>E</a:t>
            </a:r>
            <a:r>
              <a:rPr lang="zh-CN" altLang="en-US" sz="2400" b="0" dirty="0" smtClean="0"/>
              <a:t>中含有</a:t>
            </a:r>
            <a:r>
              <a:rPr lang="en-US" altLang="zh-CN" sz="2400" b="0" dirty="0" smtClean="0"/>
              <a:t>XX</a:t>
            </a:r>
            <a:r>
              <a:rPr lang="zh-CN" altLang="en-US" sz="2400" b="0" dirty="0" smtClean="0"/>
              <a:t>文本</a:t>
            </a:r>
            <a:r>
              <a:rPr lang="zh-CN" altLang="en-US" sz="2400" b="0" dirty="0"/>
              <a:t>的</a:t>
            </a:r>
            <a:r>
              <a:rPr lang="zh-CN" altLang="en-US" sz="2400" b="0" dirty="0" smtClean="0"/>
              <a:t>元素（按内容做选择） </a:t>
            </a:r>
            <a:endParaRPr lang="zh-CN" altLang="en-US" sz="2400" b="0" dirty="0"/>
          </a:p>
          <a:p>
            <a:endParaRPr lang="en-US" altLang="zh-CN" sz="2400" b="0" dirty="0"/>
          </a:p>
          <a:p>
            <a:r>
              <a:rPr lang="en-US" altLang="zh-CN" sz="2400" b="0" dirty="0"/>
              <a:t>:</a:t>
            </a:r>
            <a:r>
              <a:rPr lang="en-US" altLang="zh-CN" sz="2800" dirty="0">
                <a:solidFill>
                  <a:srgbClr val="C00000"/>
                </a:solidFill>
              </a:rPr>
              <a:t>hidden		</a:t>
            </a:r>
            <a:r>
              <a:rPr lang="zh-CN" altLang="en-US" sz="2400" b="0" dirty="0"/>
              <a:t>页面中被隐藏的元素 </a:t>
            </a:r>
            <a:r>
              <a:rPr lang="en-US" altLang="zh-CN" sz="2400" b="0" dirty="0"/>
              <a:t>display="none"</a:t>
            </a:r>
          </a:p>
          <a:p>
            <a:r>
              <a:rPr lang="en-US" altLang="zh-CN" sz="2400" b="0" dirty="0" smtClean="0"/>
              <a:t>:</a:t>
            </a:r>
            <a:r>
              <a:rPr lang="en-US" altLang="zh-CN" sz="2800" b="0" dirty="0" smtClean="0"/>
              <a:t>disable		</a:t>
            </a:r>
            <a:r>
              <a:rPr lang="zh-CN" altLang="en-US" sz="2400" b="0" dirty="0"/>
              <a:t>页面中被禁用了的元素</a:t>
            </a:r>
            <a:endParaRPr lang="en-US" altLang="zh-CN" sz="2400" b="0" dirty="0"/>
          </a:p>
          <a:p>
            <a:r>
              <a:rPr lang="en-US" altLang="zh-CN" sz="2400" b="0" dirty="0" smtClean="0"/>
              <a:t>:</a:t>
            </a:r>
            <a:r>
              <a:rPr lang="en-US" altLang="zh-CN" sz="2800" b="0" dirty="0" smtClean="0"/>
              <a:t>enable		</a:t>
            </a:r>
            <a:r>
              <a:rPr lang="zh-CN" altLang="en-US" sz="2400" b="0" dirty="0"/>
              <a:t>页面中未被禁用的元素</a:t>
            </a:r>
            <a:endParaRPr lang="en-US" altLang="zh-CN" sz="2400" b="0" dirty="0"/>
          </a:p>
          <a:p>
            <a:r>
              <a:rPr lang="en-US" altLang="zh-CN" sz="2400" b="0" dirty="0" smtClean="0"/>
              <a:t>:</a:t>
            </a:r>
            <a:r>
              <a:rPr lang="en-US" altLang="zh-CN" sz="2800" b="0" dirty="0" smtClean="0"/>
              <a:t>animated	           </a:t>
            </a:r>
            <a:r>
              <a:rPr lang="zh-CN" altLang="en-US" sz="2400" b="0" dirty="0" smtClean="0"/>
              <a:t>所有</a:t>
            </a:r>
            <a:r>
              <a:rPr lang="zh-CN" altLang="en-US" sz="2400" b="0" dirty="0"/>
              <a:t>处于动画中的元素</a:t>
            </a:r>
            <a:endParaRPr lang="en-US" altLang="zh-CN" sz="2400" b="0" dirty="0"/>
          </a:p>
          <a:p>
            <a:r>
              <a:rPr lang="en-US" altLang="zh-CN" sz="2400" b="0" dirty="0" smtClean="0"/>
              <a:t>:</a:t>
            </a:r>
            <a:r>
              <a:rPr lang="en-US" altLang="zh-CN" sz="2800" b="0" dirty="0" smtClean="0"/>
              <a:t>header		</a:t>
            </a:r>
            <a:r>
              <a:rPr lang="zh-CN" altLang="en-US" sz="2400" b="0" dirty="0"/>
              <a:t>所有标题元素</a:t>
            </a:r>
            <a:r>
              <a:rPr lang="en-US" altLang="zh-CN" sz="2400" b="0" dirty="0"/>
              <a:t>&lt;h1&gt;&lt;h2</a:t>
            </a:r>
            <a:r>
              <a:rPr lang="en-US" altLang="zh-CN" sz="2400" b="0" dirty="0" smtClean="0"/>
              <a:t>&gt;….&lt;h6&gt;</a:t>
            </a:r>
            <a:endParaRPr lang="en-US" altLang="zh-CN" sz="2400" b="0" dirty="0"/>
          </a:p>
        </p:txBody>
      </p:sp>
    </p:spTree>
    <p:extLst>
      <p:ext uri="{BB962C8B-B14F-4D97-AF65-F5344CB8AC3E}">
        <p14:creationId xmlns:p14="http://schemas.microsoft.com/office/powerpoint/2010/main" val="137914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10.4.5 </a:t>
            </a:r>
            <a:r>
              <a:rPr lang="zh-CN" altLang="en-US" dirty="0"/>
              <a:t>过滤选择器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0"/>
            <a:ext cx="8424862" cy="5181600"/>
          </a:xfrm>
        </p:spPr>
        <p:txBody>
          <a:bodyPr/>
          <a:lstStyle/>
          <a:p>
            <a:r>
              <a:rPr lang="en-US" altLang="zh-CN" sz="2000" b="0" dirty="0"/>
              <a:t>:</a:t>
            </a:r>
            <a:r>
              <a:rPr lang="en-US" altLang="zh-CN" sz="2000" dirty="0">
                <a:solidFill>
                  <a:srgbClr val="C00000"/>
                </a:solidFill>
              </a:rPr>
              <a:t>text</a:t>
            </a:r>
            <a:r>
              <a:rPr lang="en-US" altLang="zh-CN" sz="2000" b="0" dirty="0"/>
              <a:t>			</a:t>
            </a:r>
            <a:r>
              <a:rPr lang="zh-CN" altLang="en-US" sz="2000" b="0" dirty="0"/>
              <a:t>所有文本输入框</a:t>
            </a:r>
            <a:r>
              <a:rPr lang="en-US" altLang="zh-CN" sz="2000" b="0" dirty="0"/>
              <a:t>, input[type=text]</a:t>
            </a:r>
          </a:p>
          <a:p>
            <a:r>
              <a:rPr lang="en-US" altLang="zh-CN" sz="2000" b="0" dirty="0"/>
              <a:t>:</a:t>
            </a:r>
            <a:r>
              <a:rPr lang="en-US" altLang="zh-CN" sz="2000" dirty="0">
                <a:solidFill>
                  <a:srgbClr val="C00000"/>
                </a:solidFill>
              </a:rPr>
              <a:t>checkbox</a:t>
            </a:r>
            <a:r>
              <a:rPr lang="en-US" altLang="zh-CN" sz="2000" b="0" dirty="0"/>
              <a:t>		</a:t>
            </a:r>
            <a:r>
              <a:rPr lang="zh-CN" altLang="en-US" sz="2000" b="0" dirty="0"/>
              <a:t>所有复选框</a:t>
            </a:r>
            <a:r>
              <a:rPr lang="en-US" altLang="zh-CN" sz="2000" b="0" dirty="0"/>
              <a:t>,input[type=checkbox]</a:t>
            </a:r>
          </a:p>
          <a:p>
            <a:r>
              <a:rPr lang="en-US" altLang="zh-CN" sz="2000" b="0" dirty="0" smtClean="0"/>
              <a:t>:</a:t>
            </a:r>
            <a:r>
              <a:rPr lang="en-US" altLang="zh-CN" sz="2000" b="0" dirty="0"/>
              <a:t>input		</a:t>
            </a:r>
            <a:r>
              <a:rPr lang="zh-CN" altLang="en-US" sz="2000" dirty="0">
                <a:solidFill>
                  <a:srgbClr val="FF0000"/>
                </a:solidFill>
              </a:rPr>
              <a:t>表单元素</a:t>
            </a:r>
            <a:r>
              <a:rPr lang="zh-CN" altLang="en-US" sz="2000" b="0" dirty="0"/>
              <a:t>，包括</a:t>
            </a:r>
            <a:r>
              <a:rPr lang="en-US" altLang="zh-CN" sz="2000" b="0" dirty="0"/>
              <a:t>&lt;input&gt;&lt;select&gt;&lt;</a:t>
            </a:r>
            <a:r>
              <a:rPr lang="en-US" altLang="zh-CN" sz="2000" b="0" dirty="0" err="1" smtClean="0"/>
              <a:t>textarea</a:t>
            </a:r>
            <a:r>
              <a:rPr lang="en-US" altLang="zh-CN" sz="2000" b="0" dirty="0" smtClean="0"/>
              <a:t>&gt;&lt;button</a:t>
            </a:r>
            <a:r>
              <a:rPr lang="en-US" altLang="zh-CN" sz="2000" b="0" dirty="0"/>
              <a:t>&gt;</a:t>
            </a:r>
          </a:p>
          <a:p>
            <a:r>
              <a:rPr lang="en-US" altLang="zh-CN" sz="2000" b="0" dirty="0" smtClean="0"/>
              <a:t>:</a:t>
            </a:r>
            <a:r>
              <a:rPr lang="en-US" altLang="zh-CN" sz="2000" b="0" dirty="0"/>
              <a:t>password		</a:t>
            </a:r>
            <a:r>
              <a:rPr lang="zh-CN" altLang="en-US" sz="2000" b="0" dirty="0"/>
              <a:t>密码文本框</a:t>
            </a:r>
            <a:r>
              <a:rPr lang="en-US" altLang="zh-CN" sz="2000" b="0" dirty="0"/>
              <a:t>,input[type=password]</a:t>
            </a:r>
          </a:p>
          <a:p>
            <a:r>
              <a:rPr lang="en-US" altLang="zh-CN" sz="2000" b="0" dirty="0" smtClean="0"/>
              <a:t>:</a:t>
            </a:r>
            <a:r>
              <a:rPr lang="en-US" altLang="zh-CN" sz="2000" b="0" dirty="0"/>
              <a:t>radio</a:t>
            </a:r>
            <a:r>
              <a:rPr lang="en-US" altLang="zh-CN" sz="2000" b="0" dirty="0" smtClean="0"/>
              <a:t>		</a:t>
            </a:r>
            <a:r>
              <a:rPr lang="zh-CN" altLang="en-US" sz="2000" b="0" dirty="0" smtClean="0"/>
              <a:t>所有单选按钮</a:t>
            </a:r>
            <a:r>
              <a:rPr lang="en-US" altLang="zh-CN" sz="2000" b="0" dirty="0" smtClean="0"/>
              <a:t>, input[type=radio]</a:t>
            </a:r>
          </a:p>
          <a:p>
            <a:r>
              <a:rPr lang="en-US" altLang="zh-CN" sz="2000" b="0" dirty="0" smtClean="0"/>
              <a:t>:</a:t>
            </a:r>
            <a:r>
              <a:rPr lang="en-US" altLang="zh-CN" sz="2000" b="0" dirty="0"/>
              <a:t>submit		</a:t>
            </a:r>
            <a:r>
              <a:rPr lang="zh-CN" altLang="en-US" sz="2000" b="0" dirty="0"/>
              <a:t>所有提交按钮</a:t>
            </a:r>
            <a:r>
              <a:rPr lang="en-US" altLang="zh-CN" sz="2000" b="0" dirty="0"/>
              <a:t>, input[type=submit</a:t>
            </a:r>
            <a:r>
              <a:rPr lang="en-US" altLang="zh-CN" sz="2000" b="0" dirty="0" smtClean="0"/>
              <a:t>],</a:t>
            </a:r>
          </a:p>
          <a:p>
            <a:pPr marL="0" indent="0">
              <a:buNone/>
            </a:pPr>
            <a:r>
              <a:rPr lang="en-US" altLang="zh-CN" sz="2000" b="0" dirty="0"/>
              <a:t> </a:t>
            </a:r>
            <a:r>
              <a:rPr lang="en-US" altLang="zh-CN" sz="2000" b="0" dirty="0" smtClean="0"/>
              <a:t>                                           button[type=submit</a:t>
            </a:r>
            <a:r>
              <a:rPr lang="en-US" altLang="zh-CN" sz="2000" b="0" dirty="0"/>
              <a:t>]</a:t>
            </a:r>
          </a:p>
          <a:p>
            <a:r>
              <a:rPr lang="en-US" altLang="zh-CN" sz="2000" b="0" dirty="0"/>
              <a:t>:reset		</a:t>
            </a:r>
            <a:r>
              <a:rPr lang="en-US" altLang="zh-CN" sz="2000" b="0" dirty="0" smtClean="0"/>
              <a:t>	</a:t>
            </a:r>
            <a:r>
              <a:rPr lang="zh-CN" altLang="en-US" sz="2000" b="0" dirty="0" smtClean="0"/>
              <a:t>所有</a:t>
            </a:r>
            <a:r>
              <a:rPr lang="zh-CN" altLang="en-US" sz="2000" b="0" dirty="0"/>
              <a:t>重置按钮</a:t>
            </a:r>
            <a:r>
              <a:rPr lang="en-US" altLang="zh-CN" sz="2000" b="0" dirty="0"/>
              <a:t>, input[type=reset</a:t>
            </a:r>
            <a:r>
              <a:rPr lang="en-US" altLang="zh-CN" sz="2000" b="0" dirty="0" smtClean="0"/>
              <a:t>], button[type=reset</a:t>
            </a:r>
            <a:r>
              <a:rPr lang="en-US" altLang="zh-CN" sz="2000" b="0" dirty="0"/>
              <a:t>]</a:t>
            </a:r>
          </a:p>
          <a:p>
            <a:r>
              <a:rPr lang="en-US" altLang="zh-CN" sz="2000" b="0" dirty="0" smtClean="0"/>
              <a:t>:</a:t>
            </a:r>
            <a:r>
              <a:rPr lang="en-US" altLang="zh-CN" sz="2000" b="0" dirty="0"/>
              <a:t>image		</a:t>
            </a:r>
            <a:r>
              <a:rPr lang="zh-CN" altLang="en-US" sz="2000" b="0" dirty="0"/>
              <a:t>图片提交按钮</a:t>
            </a:r>
            <a:r>
              <a:rPr lang="en-US" altLang="zh-CN" sz="2000" b="0" dirty="0"/>
              <a:t>,input[type=image</a:t>
            </a:r>
            <a:r>
              <a:rPr lang="en-US" altLang="zh-CN" sz="2000" b="0" dirty="0" smtClean="0"/>
              <a:t>]</a:t>
            </a:r>
          </a:p>
          <a:p>
            <a:r>
              <a:rPr lang="en-US" altLang="zh-CN" sz="2000" b="0" dirty="0" smtClean="0"/>
              <a:t>:</a:t>
            </a:r>
            <a:r>
              <a:rPr lang="en-US" altLang="zh-CN" sz="2000" b="0" dirty="0"/>
              <a:t>file</a:t>
            </a:r>
            <a:r>
              <a:rPr lang="en-US" altLang="zh-CN" sz="2000" b="0" dirty="0" smtClean="0"/>
              <a:t>			</a:t>
            </a:r>
            <a:r>
              <a:rPr lang="zh-CN" altLang="en-US" sz="2000" b="0" dirty="0" smtClean="0"/>
              <a:t>上传文件的元素</a:t>
            </a:r>
            <a:r>
              <a:rPr lang="en-US" altLang="zh-CN" sz="2000" b="0" dirty="0" smtClean="0"/>
              <a:t>, input[type=file]</a:t>
            </a:r>
          </a:p>
          <a:p>
            <a:r>
              <a:rPr lang="en-US" altLang="zh-CN" sz="2000" b="0" dirty="0"/>
              <a:t>:button		</a:t>
            </a:r>
            <a:r>
              <a:rPr lang="zh-CN" altLang="en-US" sz="2000" b="0" dirty="0"/>
              <a:t>按钮，</a:t>
            </a:r>
            <a:r>
              <a:rPr lang="en-US" altLang="zh-CN" sz="2000" b="0" dirty="0" smtClean="0"/>
              <a:t>input[type=button]</a:t>
            </a:r>
            <a:r>
              <a:rPr lang="zh-CN" altLang="en-US" sz="2000" b="0" dirty="0" smtClean="0"/>
              <a:t>和</a:t>
            </a:r>
            <a:r>
              <a:rPr lang="en-US" altLang="zh-CN" sz="2000" b="0" dirty="0" smtClean="0"/>
              <a:t> </a:t>
            </a:r>
            <a:r>
              <a:rPr lang="en-US" altLang="zh-CN" sz="2000" b="0" dirty="0"/>
              <a:t>&lt;button&gt;</a:t>
            </a:r>
            <a:r>
              <a:rPr lang="zh-CN" altLang="en-US" sz="2000" b="0" dirty="0"/>
              <a:t>标记</a:t>
            </a:r>
            <a:endParaRPr lang="en-US" altLang="zh-CN" sz="2000" b="0" dirty="0"/>
          </a:p>
          <a:p>
            <a:endParaRPr lang="en-US" altLang="zh-CN" sz="2000" b="0" dirty="0"/>
          </a:p>
          <a:p>
            <a:r>
              <a:rPr lang="en-US" altLang="zh-CN" sz="2000" b="0" dirty="0"/>
              <a:t>:</a:t>
            </a:r>
            <a:r>
              <a:rPr lang="en-US" altLang="zh-CN" sz="2000" dirty="0">
                <a:solidFill>
                  <a:srgbClr val="C00000"/>
                </a:solidFill>
              </a:rPr>
              <a:t>selected</a:t>
            </a:r>
            <a:r>
              <a:rPr lang="en-US" altLang="zh-CN" sz="2000" b="0" dirty="0"/>
              <a:t>		</a:t>
            </a:r>
            <a:r>
              <a:rPr lang="zh-CN" altLang="en-US" sz="2000" b="0" dirty="0"/>
              <a:t>下拉菜单中被选中的项</a:t>
            </a:r>
            <a:endParaRPr lang="en-US" altLang="zh-CN" sz="2000" b="0" dirty="0"/>
          </a:p>
          <a:p>
            <a:r>
              <a:rPr lang="en-US" altLang="zh-CN" sz="2000" dirty="0" smtClean="0"/>
              <a:t>:</a:t>
            </a:r>
            <a:r>
              <a:rPr lang="en-US" altLang="zh-CN" sz="2000" dirty="0">
                <a:solidFill>
                  <a:srgbClr val="C00000"/>
                </a:solidFill>
              </a:rPr>
              <a:t>checked</a:t>
            </a:r>
            <a:r>
              <a:rPr lang="en-US" altLang="zh-CN" sz="2000" dirty="0" smtClean="0"/>
              <a:t>		</a:t>
            </a:r>
            <a:r>
              <a:rPr lang="zh-CN" altLang="en-US" sz="2000" b="0" dirty="0" smtClean="0"/>
              <a:t>复选框和单选框中被选中的项</a:t>
            </a:r>
            <a:endParaRPr lang="zh-CN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1142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10.4.5 </a:t>
            </a:r>
            <a:r>
              <a:rPr lang="zh-CN" altLang="en-US" dirty="0"/>
              <a:t>过滤选择器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7799"/>
            <a:ext cx="3276600" cy="424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56112" y="1340768"/>
            <a:ext cx="5436368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】</a:t>
            </a:r>
            <a:r>
              <a:rPr lang="zh-CN" altLang="en-US" dirty="0" smtClean="0"/>
              <a:t>输出表单上填写的各项信息。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3563888" y="1857013"/>
            <a:ext cx="5328592" cy="4524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表</a:t>
            </a:r>
            <a:r>
              <a:rPr lang="zh-CN" altLang="en-US" dirty="0"/>
              <a:t>单元素的获取：表单对象</a:t>
            </a:r>
            <a:r>
              <a:rPr lang="en-US" altLang="zh-CN" dirty="0"/>
              <a:t>.name</a:t>
            </a:r>
          </a:p>
          <a:p>
            <a:r>
              <a:rPr lang="zh-CN" altLang="en-US" dirty="0" smtClean="0"/>
              <a:t>元素</a:t>
            </a:r>
            <a:r>
              <a:rPr lang="zh-CN" altLang="en-US" dirty="0"/>
              <a:t>值的获取：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文本框：元素</a:t>
            </a:r>
            <a:r>
              <a:rPr lang="en-US" altLang="zh-CN" dirty="0"/>
              <a:t>.value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下拉框：元素</a:t>
            </a:r>
            <a:r>
              <a:rPr lang="en-US" altLang="zh-CN" dirty="0"/>
              <a:t>.options[</a:t>
            </a:r>
            <a:r>
              <a:rPr lang="zh-CN" altLang="en-US" dirty="0"/>
              <a:t>元素</a:t>
            </a:r>
            <a:r>
              <a:rPr lang="en-US" altLang="zh-CN" dirty="0"/>
              <a:t>.</a:t>
            </a:r>
            <a:r>
              <a:rPr lang="en-US" altLang="zh-CN" dirty="0" err="1"/>
              <a:t>selectedIndex</a:t>
            </a:r>
            <a:r>
              <a:rPr lang="en-US" altLang="zh-CN" dirty="0"/>
              <a:t>].value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单选按钮：元素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].value</a:t>
            </a:r>
            <a:r>
              <a:rPr lang="zh-CN" altLang="en-US" dirty="0"/>
              <a:t>（</a:t>
            </a:r>
            <a:r>
              <a:rPr lang="en-US" altLang="zh-CN" dirty="0"/>
              <a:t>checked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复选按钮：元素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].value</a:t>
            </a:r>
            <a:r>
              <a:rPr lang="zh-CN" altLang="en-US" dirty="0"/>
              <a:t> （</a:t>
            </a:r>
            <a:r>
              <a:rPr lang="en-US" altLang="zh-CN" dirty="0"/>
              <a:t>checked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9421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10.4.5 </a:t>
            </a:r>
            <a:r>
              <a:rPr lang="zh-CN" altLang="en-US" dirty="0"/>
              <a:t>过滤选择器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799"/>
            <a:ext cx="3276600" cy="424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62400" y="1509485"/>
            <a:ext cx="472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$(":text")</a:t>
            </a:r>
          </a:p>
          <a:p>
            <a:r>
              <a:rPr lang="en-US" altLang="zh-CN" dirty="0" smtClean="0"/>
              <a:t>$(":</a:t>
            </a:r>
            <a:r>
              <a:rPr lang="en-US" altLang="zh-CN" dirty="0"/>
              <a:t>password</a:t>
            </a:r>
            <a:r>
              <a:rPr lang="en-US" altLang="zh-CN" dirty="0" smtClean="0"/>
              <a:t>")</a:t>
            </a:r>
            <a:endParaRPr lang="en-US" altLang="zh-CN" dirty="0"/>
          </a:p>
          <a:p>
            <a:r>
              <a:rPr lang="en-US" altLang="zh-CN" dirty="0" smtClean="0"/>
              <a:t>$(":</a:t>
            </a:r>
            <a:r>
              <a:rPr lang="en-US" altLang="zh-CN" dirty="0"/>
              <a:t>selected")</a:t>
            </a:r>
          </a:p>
          <a:p>
            <a:r>
              <a:rPr lang="en-US" altLang="zh-CN" dirty="0" smtClean="0"/>
              <a:t>$(":</a:t>
            </a:r>
            <a:r>
              <a:rPr lang="en-US" altLang="zh-CN" dirty="0" err="1" smtClean="0"/>
              <a:t>radio:checked</a:t>
            </a:r>
            <a:r>
              <a:rPr lang="en-US" altLang="zh-CN" dirty="0" smtClean="0"/>
              <a:t>")</a:t>
            </a:r>
          </a:p>
          <a:p>
            <a:r>
              <a:rPr lang="en-US" altLang="zh-CN" dirty="0"/>
              <a:t>$(":</a:t>
            </a:r>
            <a:r>
              <a:rPr lang="en-US" altLang="zh-CN" dirty="0" err="1"/>
              <a:t>checkbox:checked</a:t>
            </a:r>
            <a:r>
              <a:rPr lang="en-US" altLang="zh-CN" dirty="0" smtClean="0"/>
              <a:t>")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049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10.1.2   jQuery</a:t>
            </a:r>
            <a:r>
              <a:rPr lang="zh-CN" altLang="en-US" dirty="0" smtClean="0"/>
              <a:t>的下载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09600"/>
          </a:xfrm>
        </p:spPr>
        <p:txBody>
          <a:bodyPr/>
          <a:lstStyle/>
          <a:p>
            <a:r>
              <a:rPr lang="zh-CN" altLang="en-US" dirty="0" smtClean="0"/>
              <a:t>下载地址：</a:t>
            </a:r>
            <a:r>
              <a:rPr lang="en-US" altLang="zh-CN" dirty="0" smtClean="0"/>
              <a:t>http://jqurey.com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8193833" cy="377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29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10.4.5 </a:t>
            </a:r>
            <a:r>
              <a:rPr lang="zh-CN" altLang="en-US" dirty="0"/>
              <a:t>过滤选择器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42010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7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10.4.6 </a:t>
            </a:r>
            <a:r>
              <a:rPr lang="zh-CN" altLang="en-US" dirty="0" smtClean="0"/>
              <a:t>反向过滤器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09600"/>
          </a:xfrm>
        </p:spPr>
        <p:txBody>
          <a:bodyPr/>
          <a:lstStyle/>
          <a:p>
            <a:r>
              <a:rPr lang="en-US" altLang="zh-CN" b="0" dirty="0" smtClean="0"/>
              <a:t>:not(</a:t>
            </a:r>
            <a:r>
              <a:rPr lang="zh-CN" altLang="en-US" b="0" dirty="0" smtClean="0"/>
              <a:t>标签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过滤器</a:t>
            </a:r>
            <a:r>
              <a:rPr lang="en-US" altLang="zh-CN" b="0" dirty="0" smtClean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14800" y="1981200"/>
            <a:ext cx="45720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 smtClean="0"/>
              <a:t>$(</a:t>
            </a:r>
            <a:r>
              <a:rPr lang="en-US" altLang="zh-CN" dirty="0" smtClean="0"/>
              <a:t>“</a:t>
            </a:r>
            <a:r>
              <a:rPr lang="en-US" altLang="zh-CN" dirty="0" err="1" smtClean="0">
                <a:solidFill>
                  <a:srgbClr val="CC0000"/>
                </a:solidFill>
              </a:rPr>
              <a:t>input</a:t>
            </a:r>
            <a:r>
              <a:rPr lang="en-US" altLang="zh-CN" b="0" dirty="0" err="1" smtClean="0"/>
              <a:t>:not</a:t>
            </a:r>
            <a:r>
              <a:rPr lang="en-US" altLang="zh-CN" b="0" dirty="0" smtClean="0"/>
              <a:t>(:</a:t>
            </a:r>
            <a:r>
              <a:rPr lang="en-US" altLang="zh-CN" b="0" dirty="0"/>
              <a:t>checked</a:t>
            </a:r>
            <a:r>
              <a:rPr lang="en-US" altLang="zh-CN" b="0" dirty="0" smtClean="0"/>
              <a:t>)</a:t>
            </a:r>
            <a:r>
              <a:rPr lang="en-US" altLang="zh-CN" dirty="0" smtClean="0"/>
              <a:t> ”</a:t>
            </a:r>
            <a:r>
              <a:rPr lang="en-US" altLang="zh-CN" b="0" dirty="0" smtClean="0"/>
              <a:t>)</a:t>
            </a:r>
            <a:r>
              <a:rPr lang="en-US" altLang="zh-CN" b="0" dirty="0"/>
              <a:t>   </a:t>
            </a:r>
            <a:r>
              <a:rPr lang="zh-CN" altLang="en-US" b="0" dirty="0"/>
              <a:t>过滤掉</a:t>
            </a:r>
            <a:r>
              <a:rPr lang="zh-CN" altLang="en-US" b="0" dirty="0" smtClean="0"/>
              <a:t>所有被</a:t>
            </a:r>
            <a:r>
              <a:rPr lang="en-US" altLang="zh-CN" b="0" dirty="0" smtClean="0"/>
              <a:t>checked</a:t>
            </a:r>
            <a:r>
              <a:rPr lang="zh-CN" altLang="en-US" b="0" dirty="0" smtClean="0"/>
              <a:t>的</a:t>
            </a:r>
            <a:r>
              <a:rPr lang="en-US" altLang="zh-CN" b="0" dirty="0" smtClean="0"/>
              <a:t>input</a:t>
            </a:r>
            <a:r>
              <a:rPr lang="zh-CN" altLang="en-US" b="0" dirty="0" smtClean="0"/>
              <a:t>标记 </a:t>
            </a:r>
            <a:endParaRPr lang="zh-CN" altLang="en-US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3048000" cy="457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2857496"/>
            <a:ext cx="2600325" cy="3848100"/>
          </a:xfrm>
          <a:prstGeom prst="rect">
            <a:avLst/>
          </a:prstGeom>
          <a:noFill/>
          <a:ln w="9525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596336" y="5500702"/>
            <a:ext cx="165618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 </a:t>
            </a:r>
            <a:r>
              <a:rPr lang="zh-CN" altLang="en-US" dirty="0" smtClean="0"/>
              <a:t>低版本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48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10.4.6 </a:t>
            </a:r>
            <a:r>
              <a:rPr lang="zh-CN" altLang="en-US" dirty="0" smtClean="0"/>
              <a:t>反向过滤器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09600"/>
          </a:xfrm>
        </p:spPr>
        <p:txBody>
          <a:bodyPr/>
          <a:lstStyle/>
          <a:p>
            <a:r>
              <a:rPr lang="en-US" altLang="zh-CN" b="0" dirty="0" smtClean="0"/>
              <a:t>:not(</a:t>
            </a:r>
            <a:r>
              <a:rPr lang="zh-CN" altLang="en-US" b="0" dirty="0" smtClean="0"/>
              <a:t>过滤器</a:t>
            </a:r>
            <a:r>
              <a:rPr lang="en-US" altLang="zh-CN" b="0" dirty="0" smtClean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14800" y="1524000"/>
            <a:ext cx="4572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 smtClean="0"/>
              <a:t>$(</a:t>
            </a:r>
            <a:r>
              <a:rPr lang="en-US" altLang="zh-CN" dirty="0" smtClean="0"/>
              <a:t>"</a:t>
            </a:r>
            <a:r>
              <a:rPr lang="en-US" altLang="zh-CN" dirty="0" smtClean="0">
                <a:solidFill>
                  <a:srgbClr val="CC0000"/>
                </a:solidFill>
              </a:rPr>
              <a:t>:</a:t>
            </a:r>
            <a:r>
              <a:rPr lang="en-US" altLang="zh-CN" dirty="0" err="1" smtClean="0">
                <a:solidFill>
                  <a:srgbClr val="CC0000"/>
                </a:solidFill>
              </a:rPr>
              <a:t>input</a:t>
            </a:r>
            <a:r>
              <a:rPr lang="en-US" altLang="zh-CN" b="0" dirty="0" err="1" smtClean="0"/>
              <a:t>:not</a:t>
            </a:r>
            <a:r>
              <a:rPr lang="en-US" altLang="zh-CN" b="0" dirty="0"/>
              <a:t>(:checked</a:t>
            </a:r>
            <a:r>
              <a:rPr lang="en-US" altLang="zh-CN" b="0" dirty="0" smtClean="0"/>
              <a:t>)</a:t>
            </a:r>
            <a:r>
              <a:rPr lang="en-US" altLang="zh-CN" dirty="0"/>
              <a:t> </a:t>
            </a:r>
            <a:r>
              <a:rPr lang="en-US" altLang="zh-CN" dirty="0" smtClean="0"/>
              <a:t>"</a:t>
            </a:r>
            <a:r>
              <a:rPr lang="en-US" altLang="zh-CN" b="0" dirty="0" smtClean="0"/>
              <a:t>)</a:t>
            </a:r>
            <a:r>
              <a:rPr lang="en-US" altLang="zh-CN" b="0" dirty="0"/>
              <a:t>   </a:t>
            </a:r>
            <a:r>
              <a:rPr lang="zh-CN" altLang="en-US" b="0" dirty="0"/>
              <a:t>过滤掉所有</a:t>
            </a:r>
            <a:r>
              <a:rPr lang="zh-CN" altLang="en-US" b="0" dirty="0" smtClean="0"/>
              <a:t>被</a:t>
            </a:r>
            <a:r>
              <a:rPr lang="en-US" altLang="zh-CN" b="0" dirty="0" smtClean="0"/>
              <a:t>checked</a:t>
            </a:r>
            <a:r>
              <a:rPr lang="zh-CN" altLang="en-US" b="0" dirty="0" smtClean="0"/>
              <a:t>的</a:t>
            </a:r>
            <a:r>
              <a:rPr lang="en-US" altLang="zh-CN" b="0" dirty="0" err="1" smtClean="0"/>
              <a:t>input,select</a:t>
            </a:r>
            <a:r>
              <a:rPr lang="en-US" altLang="zh-CN" b="0" dirty="0" smtClean="0"/>
              <a:t>,</a:t>
            </a:r>
          </a:p>
          <a:p>
            <a:r>
              <a:rPr lang="en-US" altLang="zh-CN" b="0" dirty="0" err="1" smtClean="0"/>
              <a:t>Textarea</a:t>
            </a:r>
            <a:r>
              <a:rPr lang="zh-CN" altLang="en-US" b="0" dirty="0" smtClean="0"/>
              <a:t>等表单元素 </a:t>
            </a:r>
            <a:endParaRPr lang="zh-CN" altLang="en-US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3048000" cy="457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2838473"/>
            <a:ext cx="2600325" cy="3876675"/>
          </a:xfrm>
          <a:prstGeom prst="rect">
            <a:avLst/>
          </a:prstGeom>
          <a:noFill/>
          <a:ln w="9525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668344" y="5500702"/>
            <a:ext cx="1475656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</a:t>
            </a:r>
            <a:r>
              <a:rPr lang="zh-CN" altLang="en-US" dirty="0" smtClean="0"/>
              <a:t>低版本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8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10.4.6 </a:t>
            </a:r>
            <a:r>
              <a:rPr lang="zh-CN" altLang="en-US" dirty="0" smtClean="0"/>
              <a:t>反向过滤</a:t>
            </a:r>
            <a:r>
              <a:rPr lang="zh-CN" altLang="en-US" dirty="0"/>
              <a:t>器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09600"/>
          </a:xfrm>
        </p:spPr>
        <p:txBody>
          <a:bodyPr/>
          <a:lstStyle/>
          <a:p>
            <a:r>
              <a:rPr lang="zh-CN" altLang="en-US" b="0" dirty="0" smtClean="0"/>
              <a:t>连续使用反向过滤器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51920" y="2131469"/>
            <a:ext cx="518457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 smtClean="0"/>
              <a:t>$(":</a:t>
            </a:r>
            <a:r>
              <a:rPr lang="en-US" altLang="zh-CN" b="0" dirty="0" err="1"/>
              <a:t>input:not</a:t>
            </a:r>
            <a:r>
              <a:rPr lang="en-US" altLang="zh-CN" b="0"/>
              <a:t>(:</a:t>
            </a:r>
            <a:r>
              <a:rPr lang="en-US" altLang="zh-CN" b="0" smtClean="0"/>
              <a:t>checked):</a:t>
            </a:r>
            <a:r>
              <a:rPr lang="en-US" altLang="zh-CN" b="0" dirty="0" smtClean="0"/>
              <a:t>not(</a:t>
            </a:r>
            <a:r>
              <a:rPr lang="en-US" altLang="zh-CN" b="0" dirty="0" err="1" smtClean="0"/>
              <a:t>textarea</a:t>
            </a:r>
            <a:r>
              <a:rPr lang="en-US" altLang="zh-CN" b="0" dirty="0" smtClean="0"/>
              <a:t>)")</a:t>
            </a:r>
            <a:endParaRPr lang="zh-CN" altLang="en-US" b="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3048000" cy="457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2714620"/>
            <a:ext cx="2562225" cy="3790950"/>
          </a:xfrm>
          <a:prstGeom prst="rect">
            <a:avLst/>
          </a:prstGeom>
          <a:noFill/>
          <a:ln w="9525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358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10.4.6 </a:t>
            </a:r>
            <a:r>
              <a:rPr lang="zh-CN" altLang="en-US" dirty="0" smtClean="0"/>
              <a:t>反向过滤器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09600"/>
          </a:xfrm>
        </p:spPr>
        <p:txBody>
          <a:bodyPr/>
          <a:lstStyle/>
          <a:p>
            <a:r>
              <a:rPr lang="en-US" altLang="zh-CN" b="0" dirty="0" smtClean="0"/>
              <a:t>:not(</a:t>
            </a:r>
            <a:r>
              <a:rPr lang="zh-CN" altLang="en-US" b="0" dirty="0" smtClean="0"/>
              <a:t>标签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过滤器</a:t>
            </a:r>
            <a:r>
              <a:rPr lang="en-US" altLang="zh-CN" b="0" dirty="0" smtClean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14800" y="1507006"/>
            <a:ext cx="4572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 smtClean="0"/>
              <a:t>$(</a:t>
            </a:r>
            <a:r>
              <a:rPr lang="en-US" altLang="zh-CN" dirty="0" smtClean="0"/>
              <a:t>“</a:t>
            </a:r>
            <a:r>
              <a:rPr lang="en-US" altLang="zh-CN" dirty="0" err="1" smtClean="0">
                <a:solidFill>
                  <a:srgbClr val="CC0000"/>
                </a:solidFill>
              </a:rPr>
              <a:t>input</a:t>
            </a:r>
            <a:r>
              <a:rPr lang="en-US" altLang="zh-CN" b="0" dirty="0" err="1" smtClean="0"/>
              <a:t>:not</a:t>
            </a:r>
            <a:r>
              <a:rPr lang="en-US" altLang="zh-CN" b="0" dirty="0" smtClean="0"/>
              <a:t>(:</a:t>
            </a:r>
            <a:r>
              <a:rPr lang="en-US" altLang="zh-CN" b="0" dirty="0"/>
              <a:t>checked</a:t>
            </a:r>
            <a:r>
              <a:rPr lang="en-US" altLang="zh-CN" b="0" dirty="0" smtClean="0"/>
              <a:t>)</a:t>
            </a:r>
            <a:r>
              <a:rPr lang="en-US" altLang="zh-CN" dirty="0" smtClean="0"/>
              <a:t> ”</a:t>
            </a:r>
            <a:r>
              <a:rPr lang="en-US" altLang="zh-CN" b="0" dirty="0" smtClean="0"/>
              <a:t>)</a:t>
            </a:r>
            <a:r>
              <a:rPr lang="en-US" altLang="zh-CN" b="0" dirty="0"/>
              <a:t>   </a:t>
            </a:r>
            <a:r>
              <a:rPr lang="zh-CN" altLang="en-US" b="0" dirty="0"/>
              <a:t>过滤掉</a:t>
            </a:r>
            <a:r>
              <a:rPr lang="zh-CN" altLang="en-US" b="0" dirty="0" smtClean="0"/>
              <a:t>所有被</a:t>
            </a:r>
            <a:r>
              <a:rPr lang="en-US" altLang="zh-CN" b="0" dirty="0" smtClean="0"/>
              <a:t>checked</a:t>
            </a:r>
            <a:r>
              <a:rPr lang="zh-CN" altLang="en-US" b="0" dirty="0" smtClean="0"/>
              <a:t>的</a:t>
            </a:r>
            <a:r>
              <a:rPr lang="en-US" altLang="zh-CN" b="0" dirty="0"/>
              <a:t>input</a:t>
            </a:r>
            <a:r>
              <a:rPr lang="zh-CN" altLang="en-US" b="0" dirty="0" smtClean="0"/>
              <a:t>元素</a:t>
            </a:r>
            <a:r>
              <a:rPr lang="en-US" altLang="zh-CN" b="0" dirty="0" smtClean="0"/>
              <a:t>,</a:t>
            </a:r>
            <a:r>
              <a:rPr lang="zh-CN" altLang="en-US" b="0" dirty="0" smtClean="0"/>
              <a:t>包括 </a:t>
            </a:r>
            <a:r>
              <a:rPr lang="en-US" altLang="zh-CN" b="0" dirty="0" smtClean="0"/>
              <a:t>checkbox</a:t>
            </a:r>
            <a:r>
              <a:rPr lang="zh-CN" altLang="en-US" b="0" dirty="0" smtClean="0"/>
              <a:t>和</a:t>
            </a:r>
            <a:r>
              <a:rPr lang="en-US" altLang="zh-CN" b="0" dirty="0" smtClean="0"/>
              <a:t>radio</a:t>
            </a:r>
            <a:r>
              <a:rPr lang="zh-CN" altLang="en-US" b="0" dirty="0" smtClean="0"/>
              <a:t>的元素</a:t>
            </a:r>
            <a:endParaRPr lang="zh-CN" altLang="en-US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3048000" cy="457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2857523"/>
            <a:ext cx="2600325" cy="3857625"/>
          </a:xfrm>
          <a:prstGeom prst="rect">
            <a:avLst/>
          </a:prstGeom>
          <a:noFill/>
          <a:ln w="9525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668344" y="2857523"/>
            <a:ext cx="1368152" cy="9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FF</a:t>
            </a:r>
          </a:p>
          <a:p>
            <a:r>
              <a:rPr lang="en-US" altLang="zh-CN" dirty="0" smtClean="0"/>
              <a:t>Chrome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48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10.5 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遍历函数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/>
              <a:t>jQuery</a:t>
            </a:r>
            <a:r>
              <a:rPr lang="zh-CN" altLang="en-US" b="0" dirty="0" smtClean="0"/>
              <a:t>遍历：</a:t>
            </a:r>
            <a:r>
              <a:rPr lang="en-US" altLang="zh-CN" b="0" dirty="0" smtClean="0"/>
              <a:t>each()</a:t>
            </a:r>
          </a:p>
          <a:p>
            <a:r>
              <a:rPr lang="en-US" altLang="zh-CN" b="0" dirty="0" smtClean="0"/>
              <a:t>jQuery </a:t>
            </a:r>
            <a:r>
              <a:rPr lang="zh-CN" altLang="en-US" b="0" dirty="0" smtClean="0"/>
              <a:t>过滤：</a:t>
            </a:r>
            <a:r>
              <a:rPr lang="en-US" altLang="zh-CN" b="0" dirty="0" smtClean="0"/>
              <a:t>find</a:t>
            </a:r>
            <a:r>
              <a:rPr lang="en-US" altLang="zh-CN" b="0" dirty="0"/>
              <a:t>(), </a:t>
            </a:r>
            <a:r>
              <a:rPr lang="en-US" altLang="zh-CN" b="0" dirty="0" smtClean="0"/>
              <a:t>has(), filter(), add(), not(), is()</a:t>
            </a:r>
            <a:endParaRPr lang="zh-CN" altLang="en-US" dirty="0" smtClean="0"/>
          </a:p>
          <a:p>
            <a:r>
              <a:rPr lang="en-US" altLang="zh-CN" b="0" dirty="0" smtClean="0"/>
              <a:t>jQuery </a:t>
            </a:r>
            <a:r>
              <a:rPr lang="zh-CN" altLang="en-US" b="0" dirty="0" smtClean="0"/>
              <a:t>祖先：</a:t>
            </a:r>
            <a:r>
              <a:rPr lang="en-US" altLang="zh-CN" b="0" dirty="0" smtClean="0"/>
              <a:t>parent(), parents(), </a:t>
            </a:r>
            <a:r>
              <a:rPr lang="en-US" altLang="zh-CN" b="0" dirty="0"/>
              <a:t>offsetParent()</a:t>
            </a:r>
            <a:endParaRPr lang="zh-CN" altLang="en-US" b="0" dirty="0"/>
          </a:p>
          <a:p>
            <a:r>
              <a:rPr lang="en-US" altLang="zh-CN" b="0" dirty="0"/>
              <a:t>jQuery </a:t>
            </a:r>
            <a:r>
              <a:rPr lang="zh-CN" altLang="en-US" b="0" dirty="0"/>
              <a:t>后代：</a:t>
            </a:r>
            <a:r>
              <a:rPr lang="en-US" altLang="zh-CN" b="0" dirty="0"/>
              <a:t>children</a:t>
            </a:r>
            <a:r>
              <a:rPr lang="en-US" altLang="zh-CN" b="0" dirty="0" smtClean="0"/>
              <a:t>()</a:t>
            </a:r>
            <a:endParaRPr lang="zh-CN" altLang="en-US" b="0" dirty="0"/>
          </a:p>
          <a:p>
            <a:r>
              <a:rPr lang="en-US" altLang="zh-CN" b="0" dirty="0"/>
              <a:t>jQuery </a:t>
            </a:r>
            <a:r>
              <a:rPr lang="zh-CN" altLang="en-US" b="0" dirty="0" smtClean="0"/>
              <a:t>同胞：</a:t>
            </a:r>
            <a:r>
              <a:rPr lang="en-US" altLang="zh-CN" b="0" dirty="0"/>
              <a:t>next</a:t>
            </a:r>
            <a:r>
              <a:rPr lang="en-US" altLang="zh-CN" b="0" dirty="0" smtClean="0"/>
              <a:t>(), </a:t>
            </a:r>
            <a:r>
              <a:rPr lang="en-US" altLang="zh-CN" b="0" dirty="0" err="1" smtClean="0"/>
              <a:t>prev</a:t>
            </a:r>
            <a:r>
              <a:rPr lang="en-US" altLang="zh-CN" b="0" dirty="0" smtClean="0"/>
              <a:t>(), siblings()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9857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10.5.1  jQuery</a:t>
            </a:r>
            <a:r>
              <a:rPr lang="zh-CN" altLang="en-US" dirty="0" smtClean="0"/>
              <a:t>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0"/>
            <a:ext cx="8424862" cy="2557263"/>
          </a:xfrm>
        </p:spPr>
        <p:txBody>
          <a:bodyPr/>
          <a:lstStyle/>
          <a:p>
            <a:r>
              <a:rPr lang="zh-CN" altLang="en-US" dirty="0"/>
              <a:t>遍历元素的方法</a:t>
            </a:r>
            <a:endParaRPr lang="en-US" altLang="zh-CN" dirty="0"/>
          </a:p>
          <a:p>
            <a:pPr lvl="1"/>
            <a:r>
              <a:rPr lang="en-US" altLang="zh-CN" dirty="0" smtClean="0"/>
              <a:t>each(</a:t>
            </a:r>
            <a:r>
              <a:rPr lang="zh-CN" altLang="en-US" dirty="0" smtClean="0"/>
              <a:t>遍历函数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dirty="0" smtClean="0"/>
              <a:t>遍历函数有一个参数：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，标识集合中每个元素的索引值（从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12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10.5.1  jQuery</a:t>
            </a:r>
            <a:r>
              <a:rPr lang="zh-CN" altLang="en-US" dirty="0"/>
              <a:t>遍历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8211004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实例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设置每幅图片的</a:t>
            </a:r>
            <a:r>
              <a:rPr lang="en-US" altLang="zh-CN" sz="2800" dirty="0" smtClean="0"/>
              <a:t>title</a:t>
            </a:r>
            <a:r>
              <a:rPr lang="zh-CN" altLang="en-US" sz="2800" dirty="0" smtClean="0"/>
              <a:t>属性。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59" y="1980998"/>
            <a:ext cx="61150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511" y="3573016"/>
            <a:ext cx="66675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12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10.5.1  jQuery</a:t>
            </a:r>
            <a:r>
              <a:rPr lang="zh-CN" altLang="en-US" dirty="0"/>
              <a:t>遍历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95288" y="1447800"/>
            <a:ext cx="8424862" cy="213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500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115000"/>
              <a:buFont typeface="Times New Roman" pitchFamily="18" charset="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kern="0" dirty="0" smtClean="0"/>
              <a:t>遍历元素的方法</a:t>
            </a:r>
            <a:endParaRPr lang="en-US" altLang="zh-CN" kern="0" dirty="0" smtClean="0"/>
          </a:p>
          <a:p>
            <a:pPr lvl="1" eaLnBrk="1" hangingPunct="1">
              <a:lnSpc>
                <a:spcPct val="100000"/>
              </a:lnSpc>
            </a:pPr>
            <a:r>
              <a:rPr lang="en-US" altLang="zh-CN" kern="0" dirty="0" smtClean="0"/>
              <a:t>each(</a:t>
            </a:r>
            <a:r>
              <a:rPr lang="zh-CN" altLang="en-US" kern="0" dirty="0" smtClean="0"/>
              <a:t>遍历函数</a:t>
            </a:r>
            <a:r>
              <a:rPr lang="en-US" altLang="zh-CN" kern="0" dirty="0" smtClean="0"/>
              <a:t>)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kern="0" dirty="0" smtClean="0"/>
              <a:t>遍历函数有一个参数：</a:t>
            </a:r>
            <a:r>
              <a:rPr lang="en-US" altLang="zh-CN" kern="0" dirty="0" smtClean="0"/>
              <a:t>index(</a:t>
            </a:r>
            <a:r>
              <a:rPr lang="zh-CN" altLang="en-US" kern="0" dirty="0" smtClean="0"/>
              <a:t>从</a:t>
            </a:r>
            <a:r>
              <a:rPr lang="en-US" altLang="zh-CN" kern="0" dirty="0" smtClean="0"/>
              <a:t>0</a:t>
            </a:r>
            <a:r>
              <a:rPr lang="zh-CN" altLang="en-US" kern="0" dirty="0" smtClean="0"/>
              <a:t>开始）</a:t>
            </a:r>
            <a:endParaRPr lang="en-US" altLang="zh-CN" kern="0" dirty="0" smtClean="0"/>
          </a:p>
          <a:p>
            <a:pPr lvl="1" eaLnBrk="1" hangingPunct="1">
              <a:lnSpc>
                <a:spcPct val="100000"/>
              </a:lnSpc>
            </a:pPr>
            <a:r>
              <a:rPr lang="zh-CN" altLang="en-US" kern="0" dirty="0" smtClean="0"/>
              <a:t>配合</a:t>
            </a:r>
            <a:r>
              <a:rPr lang="en-US" altLang="zh-CN" kern="0" dirty="0" smtClean="0"/>
              <a:t>this</a:t>
            </a:r>
            <a:r>
              <a:rPr lang="zh-CN" altLang="en-US" kern="0" dirty="0" smtClean="0"/>
              <a:t>对象的使用</a:t>
            </a:r>
            <a:endParaRPr lang="zh-CN" altLang="en-US" kern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" y="4005064"/>
            <a:ext cx="848677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14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10.5.1  jQuery</a:t>
            </a:r>
            <a:r>
              <a:rPr lang="zh-CN" altLang="en-US" dirty="0"/>
              <a:t>遍历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95288" y="1447800"/>
            <a:ext cx="8424862" cy="262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500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115000"/>
              <a:buFont typeface="Times New Roman" pitchFamily="18" charset="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kern="0" dirty="0" smtClean="0"/>
              <a:t>遍历元素的方法</a:t>
            </a:r>
            <a:endParaRPr lang="en-US" altLang="zh-CN" kern="0" dirty="0" smtClean="0"/>
          </a:p>
          <a:p>
            <a:pPr lvl="1" eaLnBrk="1" hangingPunct="1">
              <a:lnSpc>
                <a:spcPct val="100000"/>
              </a:lnSpc>
            </a:pPr>
            <a:r>
              <a:rPr lang="en-US" altLang="zh-CN" kern="0" dirty="0" smtClean="0"/>
              <a:t>each(</a:t>
            </a:r>
            <a:r>
              <a:rPr lang="zh-CN" altLang="en-US" kern="0" dirty="0" smtClean="0"/>
              <a:t>遍历函数</a:t>
            </a:r>
            <a:r>
              <a:rPr lang="en-US" altLang="zh-CN" kern="0" dirty="0" smtClean="0"/>
              <a:t>)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kern="0" dirty="0" smtClean="0"/>
              <a:t>遍历函数有一个参数：</a:t>
            </a:r>
            <a:r>
              <a:rPr lang="en-US" altLang="zh-CN" kern="0" dirty="0" smtClean="0"/>
              <a:t>index(</a:t>
            </a:r>
            <a:r>
              <a:rPr lang="zh-CN" altLang="en-US" kern="0" dirty="0" smtClean="0"/>
              <a:t>从</a:t>
            </a:r>
            <a:r>
              <a:rPr lang="en-US" altLang="zh-CN" kern="0" dirty="0" smtClean="0"/>
              <a:t>0</a:t>
            </a:r>
            <a:r>
              <a:rPr lang="zh-CN" altLang="en-US" kern="0" dirty="0" smtClean="0"/>
              <a:t>开始）</a:t>
            </a:r>
            <a:endParaRPr lang="en-US" altLang="zh-CN" kern="0" dirty="0" smtClean="0"/>
          </a:p>
          <a:p>
            <a:pPr lvl="1" eaLnBrk="1" hangingPunct="1">
              <a:lnSpc>
                <a:spcPct val="100000"/>
              </a:lnSpc>
            </a:pPr>
            <a:r>
              <a:rPr lang="zh-CN" altLang="en-US" kern="0" dirty="0" smtClean="0"/>
              <a:t>配合</a:t>
            </a:r>
            <a:r>
              <a:rPr lang="en-US" altLang="zh-CN" kern="0" dirty="0" smtClean="0"/>
              <a:t>this</a:t>
            </a:r>
            <a:r>
              <a:rPr lang="zh-CN" altLang="en-US" kern="0" dirty="0" smtClean="0"/>
              <a:t>对象的使用</a:t>
            </a:r>
            <a:endParaRPr lang="en-US" altLang="zh-CN" kern="0" dirty="0"/>
          </a:p>
          <a:p>
            <a:pPr marL="457200" lvl="1" indent="0" eaLnBrk="1" hangingPunct="1">
              <a:lnSpc>
                <a:spcPct val="100000"/>
              </a:lnSpc>
              <a:buNone/>
            </a:pPr>
            <a:r>
              <a:rPr lang="en-US" altLang="zh-CN" kern="0" dirty="0" err="1" smtClean="0"/>
              <a:t>Jq</a:t>
            </a:r>
            <a:r>
              <a:rPr lang="zh-CN" altLang="en-US" kern="0" dirty="0" smtClean="0"/>
              <a:t>方法</a:t>
            </a:r>
            <a:endParaRPr lang="en-US" altLang="zh-CN" kern="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4221088"/>
            <a:ext cx="90201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94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10.1.3   jQuery</a:t>
            </a:r>
            <a:r>
              <a:rPr lang="zh-CN" altLang="en-US" dirty="0" smtClean="0"/>
              <a:t>设计</a:t>
            </a:r>
            <a:r>
              <a:rPr lang="zh-CN" altLang="en-US" dirty="0"/>
              <a:t>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2" indent="0" eaLnBrk="1" hangingPunct="1">
              <a:buNone/>
            </a:pPr>
            <a:r>
              <a:rPr lang="en-US" altLang="zh-CN" sz="2800" dirty="0" smtClean="0">
                <a:cs typeface="+mn-cs"/>
              </a:rPr>
              <a:t>1</a:t>
            </a:r>
            <a:r>
              <a:rPr lang="zh-CN" altLang="en-US" sz="2800" dirty="0" smtClean="0">
                <a:cs typeface="+mn-cs"/>
              </a:rPr>
              <a:t>、选择</a:t>
            </a:r>
            <a:r>
              <a:rPr lang="zh-CN" altLang="en-US" sz="2800" dirty="0">
                <a:cs typeface="+mn-cs"/>
              </a:rPr>
              <a:t>网页</a:t>
            </a:r>
            <a:r>
              <a:rPr lang="zh-CN" altLang="en-US" sz="2800" dirty="0" smtClean="0">
                <a:cs typeface="+mn-cs"/>
              </a:rPr>
              <a:t>元素的方法</a:t>
            </a:r>
            <a:endParaRPr lang="en-US" altLang="zh-CN" sz="2800" dirty="0">
              <a:cs typeface="+mn-cs"/>
            </a:endParaRPr>
          </a:p>
          <a:p>
            <a:pPr marL="1200150" lvl="3" indent="-342900" eaLnBrk="1" hangingPunct="1"/>
            <a:r>
              <a:rPr lang="zh-CN" altLang="en-US" sz="2800" dirty="0">
                <a:cs typeface="+mn-cs"/>
              </a:rPr>
              <a:t>模拟</a:t>
            </a:r>
            <a:r>
              <a:rPr lang="en-US" altLang="zh-CN" sz="2800" dirty="0">
                <a:cs typeface="+mn-cs"/>
              </a:rPr>
              <a:t>CSS</a:t>
            </a:r>
            <a:r>
              <a:rPr lang="zh-CN" altLang="en-US" sz="2800" dirty="0">
                <a:cs typeface="+mn-cs"/>
              </a:rPr>
              <a:t>选择元素</a:t>
            </a:r>
            <a:endParaRPr lang="en-US" altLang="zh-CN" sz="2800" dirty="0">
              <a:cs typeface="+mn-cs"/>
            </a:endParaRPr>
          </a:p>
          <a:p>
            <a:pPr marL="1200150" lvl="3" indent="-342900" eaLnBrk="1" hangingPunct="1"/>
            <a:r>
              <a:rPr lang="zh-CN" altLang="en-US" sz="2800" dirty="0" smtClean="0">
                <a:cs typeface="+mn-cs"/>
              </a:rPr>
              <a:t>独有的“表达式”式选择元素的方法</a:t>
            </a:r>
            <a:endParaRPr lang="en-US" altLang="zh-CN" sz="2800" dirty="0">
              <a:cs typeface="+mn-cs"/>
            </a:endParaRPr>
          </a:p>
          <a:p>
            <a:pPr marL="1200150" lvl="3" indent="-342900" eaLnBrk="1" hangingPunct="1"/>
            <a:r>
              <a:rPr lang="zh-CN" altLang="en-US" sz="2800" dirty="0">
                <a:cs typeface="+mn-cs"/>
              </a:rPr>
              <a:t>多种</a:t>
            </a:r>
            <a:r>
              <a:rPr lang="zh-CN" altLang="en-US" sz="2800" dirty="0" smtClean="0">
                <a:cs typeface="+mn-cs"/>
              </a:rPr>
              <a:t>筛选方法</a:t>
            </a:r>
            <a:endParaRPr lang="en-US" altLang="zh-CN" sz="2800" dirty="0" smtClean="0">
              <a:cs typeface="+mn-cs"/>
            </a:endParaRPr>
          </a:p>
          <a:p>
            <a:pPr marL="1200150" lvl="3" indent="-342900" eaLnBrk="1" hangingPunct="1"/>
            <a:endParaRPr lang="en-US" altLang="zh-CN" sz="2800" dirty="0">
              <a:cs typeface="+mn-cs"/>
            </a:endParaRPr>
          </a:p>
          <a:p>
            <a:pPr marL="400050" lvl="2" indent="0" eaLnBrk="1" hangingPunct="1"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jQuery</a:t>
            </a:r>
            <a:r>
              <a:rPr lang="zh-CN" altLang="en-US" sz="2800" dirty="0" smtClean="0"/>
              <a:t>写法</a:t>
            </a:r>
            <a:endParaRPr lang="en-US" altLang="zh-CN" sz="2800" dirty="0" smtClean="0"/>
          </a:p>
          <a:p>
            <a:pPr marL="1200150" lvl="3" indent="-342900" eaLnBrk="1" hangingPunct="1"/>
            <a:r>
              <a:rPr lang="zh-CN" altLang="en-US" sz="2800" dirty="0" smtClean="0"/>
              <a:t>方法函数化</a:t>
            </a:r>
            <a:endParaRPr lang="en-US" altLang="zh-CN" sz="2800" dirty="0" smtClean="0"/>
          </a:p>
          <a:p>
            <a:pPr marL="1200150" lvl="3" indent="-342900"/>
            <a:r>
              <a:rPr lang="zh-CN" altLang="en-US" sz="2800" dirty="0" smtClean="0"/>
              <a:t>取值赋值合体</a:t>
            </a:r>
            <a:endParaRPr lang="en-US" altLang="zh-CN" sz="2800" dirty="0" smtClean="0"/>
          </a:p>
          <a:p>
            <a:pPr marL="1200150" lvl="3" indent="-342900" eaLnBrk="1" hangingPunct="1"/>
            <a:r>
              <a:rPr lang="zh-CN" altLang="en-US" sz="2800" dirty="0" smtClean="0"/>
              <a:t>链式操作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5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10.5.2 jQuery</a:t>
            </a:r>
            <a:r>
              <a:rPr lang="zh-CN" altLang="en-US" sz="3600" dirty="0" smtClean="0"/>
              <a:t>过滤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查询函数</a:t>
            </a:r>
            <a:r>
              <a:rPr lang="en-US" altLang="zh-CN" sz="3600" dirty="0" smtClean="0"/>
              <a:t>find() </a:t>
            </a:r>
            <a:endParaRPr lang="zh-CN" altLang="en-US" sz="3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1676399"/>
          </a:xfrm>
        </p:spPr>
        <p:txBody>
          <a:bodyPr/>
          <a:lstStyle/>
          <a:p>
            <a:r>
              <a:rPr lang="en-US" altLang="zh-CN" sz="2800" dirty="0" smtClean="0"/>
              <a:t>.find(</a:t>
            </a:r>
            <a:r>
              <a:rPr lang="zh-CN" altLang="en-US" sz="2800" dirty="0" smtClean="0"/>
              <a:t>表达式</a:t>
            </a:r>
            <a:r>
              <a:rPr lang="en-US" altLang="zh-CN" sz="2800" dirty="0" smtClean="0"/>
              <a:t>/JQ</a:t>
            </a:r>
            <a:r>
              <a:rPr lang="zh-CN" altLang="en-US" sz="2800" dirty="0" smtClean="0"/>
              <a:t>对象</a:t>
            </a:r>
            <a:r>
              <a:rPr lang="en-US" altLang="zh-CN" sz="2800" dirty="0" smtClean="0"/>
              <a:t>/DOM</a:t>
            </a:r>
            <a:r>
              <a:rPr lang="zh-CN" altLang="en-US" sz="2800" dirty="0" smtClean="0"/>
              <a:t>元素</a:t>
            </a:r>
            <a:r>
              <a:rPr lang="en-US" altLang="zh-CN" sz="2800" dirty="0" smtClean="0"/>
              <a:t>) </a:t>
            </a:r>
          </a:p>
          <a:p>
            <a:pPr lvl="1"/>
            <a:r>
              <a:rPr lang="zh-CN" altLang="en-US" sz="2400" dirty="0" smtClean="0"/>
              <a:t>搜索</a:t>
            </a:r>
            <a:r>
              <a:rPr lang="zh-CN" altLang="en-US" sz="2400" dirty="0"/>
              <a:t>所有与</a:t>
            </a:r>
            <a:r>
              <a:rPr lang="zh-CN" altLang="en-US" sz="2400" dirty="0" smtClean="0"/>
              <a:t>指定参数匹配</a:t>
            </a:r>
            <a:r>
              <a:rPr lang="zh-CN" altLang="en-US" sz="2400" dirty="0"/>
              <a:t>的元素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可以方便地选择正在</a:t>
            </a:r>
            <a:r>
              <a:rPr lang="zh-CN" altLang="en-US" sz="2400" dirty="0"/>
              <a:t>处理的元素</a:t>
            </a:r>
            <a:r>
              <a:rPr lang="zh-CN" altLang="en-US" sz="2400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子孙</a:t>
            </a:r>
            <a:r>
              <a:rPr lang="zh-CN" altLang="en-US" sz="2400" dirty="0" smtClean="0"/>
              <a:t>元素。</a:t>
            </a:r>
            <a:endParaRPr lang="en-US" altLang="zh-CN" sz="24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14400" y="3505200"/>
            <a:ext cx="6194324" cy="46166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&lt;p&gt;&lt;span&gt;Hello&lt;/span&gt;, how are you?&lt;/p&gt;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4400" y="4221777"/>
            <a:ext cx="45720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>
              <a:lnSpc>
                <a:spcPct val="100000"/>
              </a:lnSpc>
              <a:buSzTx/>
            </a:pPr>
            <a:r>
              <a:rPr lang="zh-CN" altLang="zh-CN" b="0" dirty="0" smtClean="0">
                <a:solidFill>
                  <a:schemeClr val="tx1"/>
                </a:solidFill>
                <a:latin typeface="Arial Unicode MS" pitchFamily="34" charset="-122"/>
                <a:cs typeface="宋体" pitchFamily="2" charset="-122"/>
              </a:rPr>
              <a:t>$(</a:t>
            </a:r>
            <a:r>
              <a:rPr lang="en-US" altLang="zh-CN" b="0" dirty="0" smtClean="0">
                <a:solidFill>
                  <a:schemeClr val="tx1"/>
                </a:solidFill>
                <a:latin typeface="Arial Unicode MS" pitchFamily="34" charset="-122"/>
                <a:cs typeface="宋体" pitchFamily="2" charset="-122"/>
              </a:rPr>
              <a:t>"</a:t>
            </a:r>
            <a:r>
              <a:rPr lang="zh-CN" altLang="zh-CN" b="0" dirty="0" smtClean="0">
                <a:solidFill>
                  <a:schemeClr val="tx1"/>
                </a:solidFill>
                <a:latin typeface="Arial Unicode MS" pitchFamily="34" charset="-122"/>
                <a:cs typeface="宋体" pitchFamily="2" charset="-122"/>
              </a:rPr>
              <a:t>p</a:t>
            </a:r>
            <a:r>
              <a:rPr lang="en-US" altLang="zh-CN" b="0" dirty="0" smtClean="0">
                <a:solidFill>
                  <a:schemeClr val="tx1"/>
                </a:solidFill>
                <a:latin typeface="Arial Unicode MS" pitchFamily="34" charset="-122"/>
                <a:cs typeface="宋体" pitchFamily="2" charset="-122"/>
              </a:rPr>
              <a:t>"</a:t>
            </a:r>
            <a:r>
              <a:rPr lang="zh-CN" altLang="zh-CN" b="0" dirty="0" smtClean="0">
                <a:solidFill>
                  <a:schemeClr val="tx1"/>
                </a:solidFill>
                <a:latin typeface="Arial Unicode MS" pitchFamily="34" charset="-122"/>
                <a:cs typeface="宋体" pitchFamily="2" charset="-122"/>
              </a:rPr>
              <a:t>).</a:t>
            </a:r>
            <a:r>
              <a:rPr lang="zh-CN" altLang="zh-CN" b="0" dirty="0">
                <a:solidFill>
                  <a:schemeClr val="tx1"/>
                </a:solidFill>
                <a:latin typeface="Arial Unicode MS" pitchFamily="34" charset="-122"/>
                <a:cs typeface="宋体" pitchFamily="2" charset="-122"/>
              </a:rPr>
              <a:t>find</a:t>
            </a:r>
            <a:r>
              <a:rPr lang="zh-CN" altLang="zh-CN" b="0" dirty="0" smtClean="0">
                <a:solidFill>
                  <a:schemeClr val="tx1"/>
                </a:solidFill>
                <a:latin typeface="Arial Unicode MS" pitchFamily="34" charset="-122"/>
                <a:cs typeface="宋体" pitchFamily="2" charset="-122"/>
              </a:rPr>
              <a:t>(</a:t>
            </a:r>
            <a:r>
              <a:rPr lang="en-US" altLang="zh-CN" b="0" dirty="0" smtClean="0">
                <a:solidFill>
                  <a:schemeClr val="tx1"/>
                </a:solidFill>
                <a:latin typeface="Arial Unicode MS" pitchFamily="34" charset="-122"/>
                <a:cs typeface="宋体" pitchFamily="2" charset="-122"/>
              </a:rPr>
              <a:t>"</a:t>
            </a:r>
            <a:r>
              <a:rPr lang="zh-CN" altLang="zh-CN" b="0" dirty="0" smtClean="0">
                <a:solidFill>
                  <a:schemeClr val="tx1"/>
                </a:solidFill>
                <a:latin typeface="Arial Unicode MS" pitchFamily="34" charset="-122"/>
                <a:cs typeface="宋体" pitchFamily="2" charset="-122"/>
              </a:rPr>
              <a:t>span</a:t>
            </a:r>
            <a:r>
              <a:rPr lang="en-US" altLang="zh-CN" b="0" dirty="0" smtClean="0">
                <a:solidFill>
                  <a:schemeClr val="tx1"/>
                </a:solidFill>
                <a:latin typeface="Arial Unicode MS" pitchFamily="34" charset="-122"/>
                <a:cs typeface="宋体" pitchFamily="2" charset="-122"/>
              </a:rPr>
              <a:t>"</a:t>
            </a:r>
            <a:r>
              <a:rPr lang="zh-CN" altLang="zh-CN" b="0" dirty="0" smtClean="0">
                <a:solidFill>
                  <a:schemeClr val="tx1"/>
                </a:solidFill>
                <a:latin typeface="Arial Unicode MS" pitchFamily="34" charset="-122"/>
                <a:cs typeface="宋体" pitchFamily="2" charset="-122"/>
              </a:rPr>
              <a:t>)</a:t>
            </a:r>
            <a:endParaRPr lang="zh-CN" altLang="zh-CN" sz="1200" dirty="0">
              <a:solidFill>
                <a:schemeClr val="tx1"/>
              </a:solidFill>
              <a:latin typeface="Arial" pitchFamily="34" charset="0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4400" y="5136185"/>
            <a:ext cx="336823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lnSpc>
                <a:spcPct val="100000"/>
              </a:lnSpc>
              <a:buSzTx/>
            </a:pPr>
            <a:r>
              <a:rPr lang="zh-CN" altLang="zh-CN" b="0" dirty="0">
                <a:latin typeface="Arial Unicode MS" pitchFamily="34" charset="-122"/>
                <a:cs typeface="宋体" pitchFamily="2" charset="-122"/>
              </a:rPr>
              <a:t>[ &lt;span&gt;Hello&lt;/span&gt; ]</a:t>
            </a:r>
            <a:endParaRPr lang="zh-CN" altLang="zh-CN" sz="4800" b="0" dirty="0">
              <a:latin typeface="Arial" pitchFamily="34" charset="0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2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10.5.2 jQuery</a:t>
            </a:r>
            <a:r>
              <a:rPr lang="zh-CN" altLang="en-US" sz="3600" dirty="0"/>
              <a:t>过滤</a:t>
            </a:r>
            <a:r>
              <a:rPr lang="en-US" altLang="zh-CN" sz="3600" dirty="0"/>
              <a:t>—</a:t>
            </a:r>
            <a:r>
              <a:rPr lang="zh-CN" altLang="en-US" sz="3600" dirty="0"/>
              <a:t>查询函数</a:t>
            </a:r>
            <a:r>
              <a:rPr lang="en-US" altLang="zh-CN" sz="3600" dirty="0"/>
              <a:t>find() </a:t>
            </a:r>
            <a:endParaRPr lang="zh-CN" altLang="en-US" sz="3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2269231"/>
          </a:xfrm>
        </p:spPr>
        <p:txBody>
          <a:bodyPr/>
          <a:lstStyle/>
          <a:p>
            <a:r>
              <a:rPr lang="en-US" altLang="zh-CN" sz="2800" dirty="0" smtClean="0"/>
              <a:t>.has(</a:t>
            </a:r>
            <a:r>
              <a:rPr lang="zh-CN" altLang="en-US" sz="2800" dirty="0" smtClean="0"/>
              <a:t>选择器</a:t>
            </a:r>
            <a:r>
              <a:rPr lang="en-US" altLang="zh-CN" sz="2800" dirty="0" smtClean="0"/>
              <a:t>/ DOM</a:t>
            </a:r>
            <a:r>
              <a:rPr lang="zh-CN" altLang="en-US" sz="2800" dirty="0" smtClean="0"/>
              <a:t>元素</a:t>
            </a:r>
            <a:r>
              <a:rPr lang="en-US" altLang="zh-CN" sz="2800" dirty="0" smtClean="0"/>
              <a:t>) </a:t>
            </a:r>
          </a:p>
          <a:p>
            <a:pPr lvl="1"/>
            <a:r>
              <a:rPr lang="zh-CN" altLang="en-US" sz="2400" dirty="0" smtClean="0"/>
              <a:t>功能同 </a:t>
            </a:r>
            <a:r>
              <a:rPr lang="en-US" altLang="zh-CN" sz="2400" dirty="0" smtClean="0"/>
              <a:t>$("</a:t>
            </a:r>
            <a:r>
              <a:rPr lang="en-US" altLang="zh-CN" sz="2400" dirty="0" err="1"/>
              <a:t>E</a:t>
            </a:r>
            <a:r>
              <a:rPr lang="en-US" altLang="zh-CN" sz="2400" dirty="0" err="1">
                <a:solidFill>
                  <a:srgbClr val="C00000"/>
                </a:solidFill>
              </a:rPr>
              <a:t>:has</a:t>
            </a:r>
            <a:r>
              <a:rPr lang="en-US" altLang="zh-CN" sz="2400" dirty="0"/>
              <a:t>(F) ")        </a:t>
            </a:r>
            <a:r>
              <a:rPr lang="zh-CN" altLang="en-US" sz="2400" dirty="0"/>
              <a:t>选择所有含有</a:t>
            </a:r>
            <a:r>
              <a:rPr lang="en-US" altLang="zh-CN" sz="2400" dirty="0"/>
              <a:t>F</a:t>
            </a:r>
            <a:r>
              <a:rPr lang="zh-CN" altLang="en-US" sz="2400" dirty="0"/>
              <a:t>标签的</a:t>
            </a:r>
            <a:r>
              <a:rPr lang="en-US" altLang="zh-CN" sz="2400" dirty="0"/>
              <a:t>E</a:t>
            </a:r>
            <a:r>
              <a:rPr lang="zh-CN" altLang="en-US" sz="2400" dirty="0"/>
              <a:t>元素（根据子元素确定父元素）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将</a:t>
            </a:r>
            <a:r>
              <a:rPr lang="zh-CN" altLang="en-US" sz="2400" dirty="0"/>
              <a:t>匹配元素集合缩减为拥有匹配指定选择器或 </a:t>
            </a:r>
            <a:r>
              <a:rPr lang="en-US" altLang="zh-CN" sz="2400" dirty="0"/>
              <a:t>DOM </a:t>
            </a:r>
            <a:r>
              <a:rPr lang="zh-CN" altLang="en-US" sz="2400" dirty="0"/>
              <a:t>元素</a:t>
            </a:r>
            <a:r>
              <a:rPr lang="zh-CN" altLang="en-US" sz="2400" dirty="0" smtClean="0"/>
              <a:t>的子集</a:t>
            </a:r>
            <a:r>
              <a:rPr lang="zh-CN" altLang="en-US" sz="2400" dirty="0"/>
              <a:t>。</a:t>
            </a:r>
            <a:endParaRPr lang="en-US" altLang="zh-CN" sz="24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14400" y="3645024"/>
            <a:ext cx="4572000" cy="132343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>
              <a:lnSpc>
                <a:spcPct val="100000"/>
              </a:lnSpc>
              <a:buSzTx/>
            </a:pPr>
            <a:r>
              <a:rPr lang="en-US" altLang="zh-CN" sz="2000" b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&lt;</a:t>
            </a:r>
            <a:r>
              <a:rPr lang="en-US" altLang="zh-CN" sz="2000" b="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ul</a:t>
            </a:r>
            <a:r>
              <a:rPr lang="en-US" altLang="zh-CN" sz="2000" b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&gt;</a:t>
            </a:r>
          </a:p>
          <a:p>
            <a:pPr lvl="0" eaLnBrk="1" hangingPunct="1">
              <a:lnSpc>
                <a:spcPct val="100000"/>
              </a:lnSpc>
              <a:buSzTx/>
            </a:pPr>
            <a:r>
              <a:rPr lang="en-US" altLang="zh-CN" sz="2000" b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    &lt;</a:t>
            </a:r>
            <a:r>
              <a:rPr lang="en-US" altLang="zh-CN" sz="2000" b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li&gt;111&lt;/li&gt;</a:t>
            </a:r>
          </a:p>
          <a:p>
            <a:pPr lvl="0" eaLnBrk="1" hangingPunct="1">
              <a:lnSpc>
                <a:spcPct val="100000"/>
              </a:lnSpc>
              <a:buSzTx/>
            </a:pPr>
            <a:r>
              <a:rPr lang="en-US" altLang="zh-CN" sz="2000" b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&lt;/</a:t>
            </a:r>
            <a:r>
              <a:rPr lang="en-US" altLang="zh-CN" sz="2000" b="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ul</a:t>
            </a:r>
            <a:r>
              <a:rPr lang="en-US" altLang="zh-CN" sz="2000" b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&gt;</a:t>
            </a:r>
          </a:p>
          <a:p>
            <a:pPr lvl="0" eaLnBrk="1" hangingPunct="1">
              <a:lnSpc>
                <a:spcPct val="100000"/>
              </a:lnSpc>
              <a:buSzTx/>
            </a:pPr>
            <a:r>
              <a:rPr lang="en-US" altLang="zh-CN" sz="2000" b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&lt;</a:t>
            </a:r>
            <a:r>
              <a:rPr lang="en-US" altLang="zh-CN" sz="2000" b="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ul</a:t>
            </a:r>
            <a:r>
              <a:rPr lang="en-US" altLang="zh-CN" sz="2000" b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&gt;  &lt;/</a:t>
            </a:r>
            <a:r>
              <a:rPr lang="en-US" altLang="zh-CN" sz="2000" b="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ul</a:t>
            </a:r>
            <a:r>
              <a:rPr lang="en-US" altLang="zh-CN" sz="2000" b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4400" y="5085184"/>
            <a:ext cx="45720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>
              <a:lnSpc>
                <a:spcPct val="100000"/>
              </a:lnSpc>
              <a:buSzTx/>
            </a:pPr>
            <a:r>
              <a:rPr lang="zh-CN" altLang="zh-CN" b="0" dirty="0" smtClean="0">
                <a:solidFill>
                  <a:schemeClr val="tx1"/>
                </a:solidFill>
                <a:latin typeface="Arial Unicode MS" pitchFamily="34" charset="-122"/>
                <a:cs typeface="宋体" pitchFamily="2" charset="-122"/>
              </a:rPr>
              <a:t>$(</a:t>
            </a:r>
            <a:r>
              <a:rPr lang="en-US" altLang="zh-CN" b="0" dirty="0" smtClean="0">
                <a:solidFill>
                  <a:schemeClr val="tx1"/>
                </a:solidFill>
                <a:latin typeface="Arial Unicode MS" pitchFamily="34" charset="-122"/>
                <a:cs typeface="宋体" pitchFamily="2" charset="-122"/>
              </a:rPr>
              <a:t>“</a:t>
            </a:r>
            <a:r>
              <a:rPr lang="en-US" altLang="zh-CN" b="0" dirty="0" err="1" smtClean="0">
                <a:solidFill>
                  <a:schemeClr val="tx1"/>
                </a:solidFill>
                <a:latin typeface="Arial Unicode MS" pitchFamily="34" charset="-122"/>
                <a:cs typeface="宋体" pitchFamily="2" charset="-122"/>
              </a:rPr>
              <a:t>ul</a:t>
            </a:r>
            <a:r>
              <a:rPr lang="en-US" altLang="zh-CN" b="0" dirty="0" smtClean="0">
                <a:solidFill>
                  <a:schemeClr val="tx1"/>
                </a:solidFill>
                <a:latin typeface="Arial Unicode MS" pitchFamily="34" charset="-122"/>
                <a:cs typeface="宋体" pitchFamily="2" charset="-122"/>
              </a:rPr>
              <a:t>"</a:t>
            </a:r>
            <a:r>
              <a:rPr lang="zh-CN" altLang="zh-CN" b="0" dirty="0" smtClean="0">
                <a:solidFill>
                  <a:schemeClr val="tx1"/>
                </a:solidFill>
                <a:latin typeface="Arial Unicode MS" pitchFamily="34" charset="-122"/>
                <a:cs typeface="宋体" pitchFamily="2" charset="-122"/>
              </a:rPr>
              <a:t>).</a:t>
            </a:r>
            <a:r>
              <a:rPr lang="en-US" altLang="zh-CN" b="0" dirty="0" smtClean="0">
                <a:solidFill>
                  <a:schemeClr val="tx1"/>
                </a:solidFill>
                <a:latin typeface="Arial Unicode MS" pitchFamily="34" charset="-122"/>
                <a:cs typeface="宋体" pitchFamily="2" charset="-122"/>
              </a:rPr>
              <a:t>has</a:t>
            </a:r>
            <a:r>
              <a:rPr lang="zh-CN" altLang="zh-CN" b="0" dirty="0" smtClean="0">
                <a:solidFill>
                  <a:schemeClr val="tx1"/>
                </a:solidFill>
                <a:latin typeface="Arial Unicode MS" pitchFamily="34" charset="-122"/>
                <a:cs typeface="宋体" pitchFamily="2" charset="-122"/>
              </a:rPr>
              <a:t>(</a:t>
            </a:r>
            <a:r>
              <a:rPr lang="en-US" altLang="zh-CN" b="0" dirty="0" smtClean="0">
                <a:solidFill>
                  <a:schemeClr val="tx1"/>
                </a:solidFill>
                <a:latin typeface="Arial Unicode MS" pitchFamily="34" charset="-122"/>
                <a:cs typeface="宋体" pitchFamily="2" charset="-122"/>
              </a:rPr>
              <a:t>“li"</a:t>
            </a:r>
            <a:r>
              <a:rPr lang="zh-CN" altLang="zh-CN" b="0" dirty="0" smtClean="0">
                <a:solidFill>
                  <a:schemeClr val="tx1"/>
                </a:solidFill>
                <a:latin typeface="Arial Unicode MS" pitchFamily="34" charset="-122"/>
                <a:cs typeface="宋体" pitchFamily="2" charset="-122"/>
              </a:rPr>
              <a:t>)</a:t>
            </a:r>
            <a:endParaRPr lang="zh-CN" altLang="zh-CN" sz="1200" dirty="0">
              <a:solidFill>
                <a:schemeClr val="tx1"/>
              </a:solidFill>
              <a:latin typeface="Arial" pitchFamily="34" charset="0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4400" y="5681056"/>
            <a:ext cx="4572000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buSzTx/>
            </a:pPr>
            <a:r>
              <a:rPr lang="en-US" altLang="zh-CN" sz="2000" b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&lt;</a:t>
            </a:r>
            <a:r>
              <a:rPr lang="en-US" altLang="zh-CN" sz="2000" b="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ul</a:t>
            </a:r>
            <a:r>
              <a:rPr lang="en-US" altLang="zh-CN" sz="2000" b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&gt;</a:t>
            </a:r>
          </a:p>
          <a:p>
            <a:pPr eaLnBrk="1" hangingPunct="1">
              <a:lnSpc>
                <a:spcPct val="100000"/>
              </a:lnSpc>
              <a:buSzTx/>
            </a:pPr>
            <a:r>
              <a:rPr lang="en-US" altLang="zh-CN" sz="2000" b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    &lt;li&gt;111&lt;/li</a:t>
            </a:r>
            <a:r>
              <a:rPr lang="en-US" altLang="zh-CN" sz="2000" b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&gt;</a:t>
            </a:r>
          </a:p>
          <a:p>
            <a:pPr eaLnBrk="1" hangingPunct="1">
              <a:lnSpc>
                <a:spcPct val="100000"/>
              </a:lnSpc>
              <a:buSzTx/>
            </a:pPr>
            <a:r>
              <a:rPr lang="en-US" altLang="zh-CN" sz="2000" b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&lt;/</a:t>
            </a:r>
            <a:r>
              <a:rPr lang="en-US" altLang="zh-CN" sz="2000" b="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ul</a:t>
            </a:r>
            <a:r>
              <a:rPr lang="en-US" altLang="zh-CN" sz="2000" b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&gt;</a:t>
            </a:r>
            <a:endParaRPr lang="zh-CN" altLang="zh-CN" sz="4800" b="0" dirty="0">
              <a:latin typeface="Arial" pitchFamily="34" charset="0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70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10.5.2 jQuery</a:t>
            </a:r>
            <a:r>
              <a:rPr lang="zh-CN" altLang="en-US" sz="3600" dirty="0"/>
              <a:t>过滤</a:t>
            </a:r>
            <a:r>
              <a:rPr lang="en-US" altLang="zh-CN" sz="3600" dirty="0"/>
              <a:t>—</a:t>
            </a:r>
            <a:r>
              <a:rPr lang="zh-CN" altLang="en-US" sz="3600" dirty="0"/>
              <a:t>查询函数</a:t>
            </a:r>
            <a:r>
              <a:rPr lang="en-US" altLang="zh-CN" sz="3600" dirty="0"/>
              <a:t>find()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has()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find()</a:t>
            </a:r>
            <a:r>
              <a:rPr lang="zh-CN" altLang="en-US" dirty="0" smtClean="0"/>
              <a:t>的比较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has()</a:t>
            </a:r>
            <a:r>
              <a:rPr lang="zh-CN" altLang="en-US" dirty="0" smtClean="0"/>
              <a:t>的功能同</a:t>
            </a:r>
            <a:r>
              <a:rPr lang="en-US" altLang="zh-CN" dirty="0" smtClean="0"/>
              <a:t>: has()</a:t>
            </a:r>
            <a:r>
              <a:rPr lang="zh-CN" altLang="en-US" dirty="0" smtClean="0"/>
              <a:t>过滤器，获取当前对象的子集，结果是父元素</a:t>
            </a:r>
            <a:endParaRPr lang="en-US" altLang="zh-CN" dirty="0" smtClean="0"/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ind()</a:t>
            </a:r>
            <a:r>
              <a:rPr lang="zh-CN" altLang="en-US" dirty="0" smtClean="0"/>
              <a:t>的功能同</a:t>
            </a:r>
            <a:r>
              <a:rPr lang="en-US" altLang="zh-CN" dirty="0" smtClean="0"/>
              <a:t>E  F</a:t>
            </a:r>
            <a:r>
              <a:rPr lang="zh-CN" altLang="en-US" dirty="0" smtClean="0"/>
              <a:t>层叠选择器，获取当前元素的子孙元素，结果是子孙元素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89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10.5.2 jQuery</a:t>
            </a:r>
            <a:r>
              <a:rPr lang="zh-CN" altLang="en-US" sz="3600" dirty="0"/>
              <a:t>过滤</a:t>
            </a:r>
            <a:r>
              <a:rPr lang="en-US" altLang="zh-CN" sz="3600" dirty="0"/>
              <a:t>—</a:t>
            </a:r>
            <a:r>
              <a:rPr lang="zh-CN" altLang="en-US" sz="3600" dirty="0"/>
              <a:t>查询函数</a:t>
            </a:r>
            <a:r>
              <a:rPr lang="en-US" altLang="zh-CN" sz="3600" dirty="0"/>
              <a:t>find() </a:t>
            </a:r>
            <a:endParaRPr lang="zh-CN" altLang="en-US" sz="36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95288" y="1524000"/>
            <a:ext cx="8137152" cy="533400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5000"/>
              <a:buChar char="•"/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115000"/>
              <a:buFont typeface="Times New Roman" pitchFamily="18" charset="0"/>
              <a:buChar char="•"/>
              <a:defRPr sz="28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050" kern="0" dirty="0" smtClean="0"/>
              <a:t>&lt;body&gt;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050" kern="0" dirty="0" smtClean="0"/>
              <a:t>&lt;div id="navigation"&gt;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050" kern="0" dirty="0" smtClean="0"/>
              <a:t>	&lt;</a:t>
            </a:r>
            <a:r>
              <a:rPr lang="en-US" altLang="zh-CN" sz="1050" kern="0" dirty="0" err="1" smtClean="0"/>
              <a:t>ul</a:t>
            </a:r>
            <a:r>
              <a:rPr lang="en-US" altLang="zh-CN" sz="1050" kern="0" dirty="0" smtClean="0"/>
              <a:t> id="</a:t>
            </a:r>
            <a:r>
              <a:rPr lang="en-US" altLang="zh-CN" sz="1050" kern="0" dirty="0" err="1" smtClean="0"/>
              <a:t>listUL</a:t>
            </a:r>
            <a:r>
              <a:rPr lang="en-US" altLang="zh-CN" sz="1050" kern="0" dirty="0" smtClean="0"/>
              <a:t>"&gt;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050" kern="0" dirty="0" smtClean="0"/>
              <a:t>		&lt;li&gt;&lt;a </a:t>
            </a:r>
            <a:r>
              <a:rPr lang="en-US" altLang="zh-CN" sz="1050" kern="0" dirty="0" err="1" smtClean="0"/>
              <a:t>href</a:t>
            </a:r>
            <a:r>
              <a:rPr lang="en-US" altLang="zh-CN" sz="1050" kern="0" dirty="0" smtClean="0"/>
              <a:t>="#"&gt;Home&lt;/a&gt;&lt;/li&gt;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050" kern="0" dirty="0" smtClean="0"/>
              <a:t>		&lt;li&gt;&lt;a </a:t>
            </a:r>
            <a:r>
              <a:rPr lang="en-US" altLang="zh-CN" sz="1050" kern="0" dirty="0" err="1" smtClean="0"/>
              <a:t>href</a:t>
            </a:r>
            <a:r>
              <a:rPr lang="en-US" altLang="zh-CN" sz="1050" kern="0" dirty="0" smtClean="0"/>
              <a:t>="#"&gt;News&lt;/a&gt;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050" kern="0" dirty="0" smtClean="0"/>
              <a:t>        	    	            &lt;</a:t>
            </a:r>
            <a:r>
              <a:rPr lang="en-US" altLang="zh-CN" sz="1050" kern="0" dirty="0" err="1" smtClean="0"/>
              <a:t>ul</a:t>
            </a:r>
            <a:r>
              <a:rPr lang="en-US" altLang="zh-CN" sz="1050" kern="0" dirty="0" smtClean="0"/>
              <a:t> &gt;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050" kern="0" dirty="0" smtClean="0"/>
              <a:t>            			&lt;li&gt;&lt;a </a:t>
            </a:r>
            <a:r>
              <a:rPr lang="en-US" altLang="zh-CN" sz="1050" kern="0" dirty="0" err="1" smtClean="0"/>
              <a:t>href</a:t>
            </a:r>
            <a:r>
              <a:rPr lang="en-US" altLang="zh-CN" sz="1050" kern="0" dirty="0" smtClean="0"/>
              <a:t>="#"&gt;</a:t>
            </a:r>
            <a:r>
              <a:rPr lang="en-US" altLang="zh-CN" sz="1050" kern="0" dirty="0" err="1" smtClean="0"/>
              <a:t>Lastest</a:t>
            </a:r>
            <a:r>
              <a:rPr lang="en-US" altLang="zh-CN" sz="1050" kern="0" dirty="0" smtClean="0"/>
              <a:t> News&lt;/a&gt;&lt;/li&gt;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050" kern="0" dirty="0" smtClean="0"/>
              <a:t>	                	                           &lt;li&gt;&lt;a </a:t>
            </a:r>
            <a:r>
              <a:rPr lang="en-US" altLang="zh-CN" sz="1050" kern="0" dirty="0" err="1" smtClean="0"/>
              <a:t>href</a:t>
            </a:r>
            <a:r>
              <a:rPr lang="en-US" altLang="zh-CN" sz="1050" kern="0" dirty="0" smtClean="0"/>
              <a:t>="#"&gt;All News&lt;/a&gt;&lt;/li&gt;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050" kern="0" dirty="0" smtClean="0"/>
              <a:t>            		           &lt;/</a:t>
            </a:r>
            <a:r>
              <a:rPr lang="en-US" altLang="zh-CN" sz="1050" kern="0" dirty="0" err="1" smtClean="0"/>
              <a:t>ul</a:t>
            </a:r>
            <a:r>
              <a:rPr lang="en-US" altLang="zh-CN" sz="1050" kern="0" dirty="0" smtClean="0"/>
              <a:t>&gt;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050" kern="0" dirty="0" smtClean="0"/>
              <a:t>	        	 &lt;/li&gt;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050" kern="0" dirty="0" smtClean="0"/>
              <a:t>		&lt;li&gt;&lt;a </a:t>
            </a:r>
            <a:r>
              <a:rPr lang="en-US" altLang="zh-CN" sz="1050" kern="0" dirty="0" err="1" smtClean="0"/>
              <a:t>href</a:t>
            </a:r>
            <a:r>
              <a:rPr lang="en-US" altLang="zh-CN" sz="1050" kern="0" dirty="0" smtClean="0"/>
              <a:t>="#"&gt;Sports&lt;/a&gt;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050" kern="0" dirty="0" smtClean="0"/>
              <a:t>                              	           &lt;</a:t>
            </a:r>
            <a:r>
              <a:rPr lang="en-US" altLang="zh-CN" sz="1050" kern="0" dirty="0" err="1" smtClean="0"/>
              <a:t>ul</a:t>
            </a:r>
            <a:r>
              <a:rPr lang="en-US" altLang="zh-CN" sz="1050" kern="0" dirty="0" smtClean="0"/>
              <a:t> &gt;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050" kern="0" dirty="0" smtClean="0"/>
              <a:t>            	                                                     &lt;li&gt;&lt;a </a:t>
            </a:r>
            <a:r>
              <a:rPr lang="en-US" altLang="zh-CN" sz="1050" kern="0" dirty="0" err="1" smtClean="0"/>
              <a:t>href</a:t>
            </a:r>
            <a:r>
              <a:rPr lang="en-US" altLang="zh-CN" sz="1050" kern="0" dirty="0" smtClean="0"/>
              <a:t>="#"&gt;Basketball&lt;/a&gt;&lt;/li&gt;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050" kern="0" dirty="0" smtClean="0"/>
              <a:t>                                                                                &lt;li&gt;&lt;a </a:t>
            </a:r>
            <a:r>
              <a:rPr lang="en-US" altLang="zh-CN" sz="1050" kern="0" dirty="0" err="1" smtClean="0"/>
              <a:t>href</a:t>
            </a:r>
            <a:r>
              <a:rPr lang="en-US" altLang="zh-CN" sz="1050" kern="0" dirty="0" smtClean="0"/>
              <a:t>="#"&gt;Football&lt;/a&gt;&lt;/li&gt;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050" kern="0" dirty="0" smtClean="0"/>
              <a:t>                                                                                &lt;li&gt;&lt;a </a:t>
            </a:r>
            <a:r>
              <a:rPr lang="en-US" altLang="zh-CN" sz="1050" kern="0" dirty="0" err="1" smtClean="0"/>
              <a:t>href</a:t>
            </a:r>
            <a:r>
              <a:rPr lang="en-US" altLang="zh-CN" sz="1050" kern="0" dirty="0" smtClean="0"/>
              <a:t>="#"&gt;Volleyball&lt;/a&gt;&lt;/li&gt;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050" kern="0" dirty="0" smtClean="0"/>
              <a:t>                                                                  &lt;/</a:t>
            </a:r>
            <a:r>
              <a:rPr lang="en-US" altLang="zh-CN" sz="1050" kern="0" dirty="0" err="1" smtClean="0"/>
              <a:t>ul</a:t>
            </a:r>
            <a:r>
              <a:rPr lang="en-US" altLang="zh-CN" sz="1050" kern="0" dirty="0" smtClean="0"/>
              <a:t>&gt;        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050" kern="0" dirty="0" smtClean="0"/>
              <a:t>                                                      &lt;/li&gt;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050" kern="0" dirty="0" smtClean="0"/>
              <a:t>	                          &lt;li&gt;&lt;a </a:t>
            </a:r>
            <a:r>
              <a:rPr lang="en-US" altLang="zh-CN" sz="1050" kern="0" dirty="0" err="1" smtClean="0"/>
              <a:t>href</a:t>
            </a:r>
            <a:r>
              <a:rPr lang="en-US" altLang="zh-CN" sz="1050" kern="0" dirty="0" smtClean="0"/>
              <a:t>="#"&gt;Weather&lt;/a&gt;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050" kern="0" dirty="0" smtClean="0"/>
              <a:t>        	                                       &lt;</a:t>
            </a:r>
            <a:r>
              <a:rPr lang="en-US" altLang="zh-CN" sz="1050" kern="0" dirty="0" err="1" smtClean="0"/>
              <a:t>ul</a:t>
            </a:r>
            <a:r>
              <a:rPr lang="en-US" altLang="zh-CN" sz="1050" kern="0" dirty="0" smtClean="0"/>
              <a:t>&gt;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050" kern="0" dirty="0" smtClean="0"/>
              <a:t>            	                                                     &lt;li&gt;&lt;a </a:t>
            </a:r>
            <a:r>
              <a:rPr lang="en-US" altLang="zh-CN" sz="1050" kern="0" dirty="0" err="1" smtClean="0"/>
              <a:t>href</a:t>
            </a:r>
            <a:r>
              <a:rPr lang="en-US" altLang="zh-CN" sz="1050" kern="0" dirty="0" smtClean="0"/>
              <a:t>="#"&gt;Today's Weather&lt;/a&gt;&lt;/li&gt;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050" kern="0" dirty="0" smtClean="0"/>
              <a:t>                                                                                &lt;li&gt;&lt;a </a:t>
            </a:r>
            <a:r>
              <a:rPr lang="en-US" altLang="zh-CN" sz="1050" kern="0" dirty="0" err="1" smtClean="0"/>
              <a:t>href</a:t>
            </a:r>
            <a:r>
              <a:rPr lang="en-US" altLang="zh-CN" sz="1050" kern="0" dirty="0" smtClean="0"/>
              <a:t>="#"&gt;Forecast&lt;/a&gt;&lt;/li&gt;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050" kern="0" dirty="0" smtClean="0"/>
              <a:t>                                                                  &lt;/</a:t>
            </a:r>
            <a:r>
              <a:rPr lang="en-US" altLang="zh-CN" sz="1050" kern="0" dirty="0" err="1" smtClean="0"/>
              <a:t>ul</a:t>
            </a:r>
            <a:r>
              <a:rPr lang="en-US" altLang="zh-CN" sz="1050" kern="0" dirty="0" smtClean="0"/>
              <a:t>&gt;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050" kern="0" dirty="0" smtClean="0"/>
              <a:t>                                                      &lt;/li&gt;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050" kern="0" dirty="0" smtClean="0"/>
              <a:t>	                          &lt;li&gt;&lt;a </a:t>
            </a:r>
            <a:r>
              <a:rPr lang="en-US" altLang="zh-CN" sz="1050" kern="0" dirty="0" err="1" smtClean="0"/>
              <a:t>href</a:t>
            </a:r>
            <a:r>
              <a:rPr lang="en-US" altLang="zh-CN" sz="1050" kern="0" dirty="0" smtClean="0"/>
              <a:t>="#"&gt;Contact Me&lt;/a&gt;&lt;/li&gt;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050" kern="0" dirty="0" smtClean="0"/>
              <a:t>	&lt;/</a:t>
            </a:r>
            <a:r>
              <a:rPr lang="en-US" altLang="zh-CN" sz="1050" kern="0" dirty="0" err="1" smtClean="0"/>
              <a:t>ul</a:t>
            </a:r>
            <a:r>
              <a:rPr lang="en-US" altLang="zh-CN" sz="1050" kern="0" dirty="0" smtClean="0"/>
              <a:t>&gt;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050" kern="0" dirty="0" smtClean="0"/>
              <a:t>&lt;/div&gt;</a:t>
            </a:r>
          </a:p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1050" kern="0" dirty="0" smtClean="0"/>
              <a:t>&lt;/body&gt;</a:t>
            </a:r>
            <a:endParaRPr lang="zh-CN" altLang="en-US" sz="1050" kern="0" dirty="0"/>
          </a:p>
        </p:txBody>
      </p:sp>
      <p:sp>
        <p:nvSpPr>
          <p:cNvPr id="5" name="矩形 4"/>
          <p:cNvSpPr/>
          <p:nvPr/>
        </p:nvSpPr>
        <p:spPr>
          <a:xfrm>
            <a:off x="3131840" y="1216967"/>
            <a:ext cx="583264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/>
              <a:t>$('li').</a:t>
            </a:r>
            <a:r>
              <a:rPr lang="en-US" altLang="zh-CN" sz="2000" dirty="0">
                <a:solidFill>
                  <a:srgbClr val="FFC000"/>
                </a:solidFill>
              </a:rPr>
              <a:t>has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ul</a:t>
            </a:r>
            <a:r>
              <a:rPr lang="en-US" altLang="zh-CN" sz="2000" dirty="0"/>
              <a:t>').</a:t>
            </a:r>
            <a:r>
              <a:rPr lang="en-US" altLang="zh-CN" sz="2000" dirty="0" err="1"/>
              <a:t>css</a:t>
            </a:r>
            <a:r>
              <a:rPr lang="en-US" altLang="zh-CN" sz="2000" dirty="0"/>
              <a:t>('background-color', '#3C6');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3108874" y="1731665"/>
            <a:ext cx="568863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$("li").</a:t>
            </a:r>
            <a:r>
              <a:rPr lang="en-US" altLang="zh-CN" sz="2000" dirty="0">
                <a:solidFill>
                  <a:srgbClr val="FFC000"/>
                </a:solidFill>
              </a:rPr>
              <a:t>find</a:t>
            </a:r>
            <a:r>
              <a:rPr lang="en-US" altLang="zh-CN" sz="2000" dirty="0" smtClean="0"/>
              <a:t>("</a:t>
            </a:r>
            <a:r>
              <a:rPr lang="en-US" altLang="zh-CN" sz="2000" dirty="0" err="1" smtClean="0"/>
              <a:t>ul</a:t>
            </a:r>
            <a:r>
              <a:rPr lang="en-US" altLang="zh-CN" sz="2000" dirty="0" smtClean="0"/>
              <a:t>").</a:t>
            </a:r>
            <a:r>
              <a:rPr lang="en-US" altLang="zh-CN" sz="2000" dirty="0" err="1"/>
              <a:t>css</a:t>
            </a:r>
            <a:r>
              <a:rPr lang="en-US" altLang="zh-CN" sz="2000" dirty="0"/>
              <a:t>('background-color', '#3C6');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1845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10.5.2 jQuery</a:t>
            </a:r>
            <a:r>
              <a:rPr lang="zh-CN" altLang="en-US" sz="3600" dirty="0"/>
              <a:t>过滤</a:t>
            </a:r>
            <a:r>
              <a:rPr lang="en-US" altLang="zh-CN" sz="3600" dirty="0"/>
              <a:t>—</a:t>
            </a:r>
            <a:r>
              <a:rPr lang="zh-CN" altLang="en-US" sz="3600" dirty="0"/>
              <a:t>查询函数</a:t>
            </a:r>
            <a:r>
              <a:rPr lang="en-US" altLang="zh-CN" sz="3600" dirty="0"/>
              <a:t>find() 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905299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05888"/>
            <a:ext cx="2916324" cy="34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131840" y="1635140"/>
            <a:ext cx="583264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/>
              <a:t>$('li').</a:t>
            </a:r>
            <a:r>
              <a:rPr lang="en-US" altLang="zh-CN" sz="2000" dirty="0">
                <a:solidFill>
                  <a:srgbClr val="FFC000"/>
                </a:solidFill>
              </a:rPr>
              <a:t>has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ul</a:t>
            </a:r>
            <a:r>
              <a:rPr lang="en-US" altLang="zh-CN" sz="2000" dirty="0"/>
              <a:t>').</a:t>
            </a:r>
            <a:r>
              <a:rPr lang="en-US" altLang="zh-CN" sz="2000" dirty="0" err="1"/>
              <a:t>css</a:t>
            </a:r>
            <a:r>
              <a:rPr lang="en-US" altLang="zh-CN" sz="2000" dirty="0"/>
              <a:t>('background-color', '#3C6');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387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905299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10.5.2 jQuery</a:t>
            </a:r>
            <a:r>
              <a:rPr lang="zh-CN" altLang="en-US" sz="3600" dirty="0"/>
              <a:t>过滤</a:t>
            </a:r>
            <a:r>
              <a:rPr lang="en-US" altLang="zh-CN" sz="3600" dirty="0"/>
              <a:t>—</a:t>
            </a:r>
            <a:r>
              <a:rPr lang="zh-CN" altLang="en-US" sz="3600" dirty="0"/>
              <a:t>查询函数</a:t>
            </a:r>
            <a:r>
              <a:rPr lang="en-US" altLang="zh-CN" sz="3600" dirty="0"/>
              <a:t>find() </a:t>
            </a:r>
            <a:endParaRPr lang="zh-CN" alt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76872"/>
            <a:ext cx="2520280" cy="315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059832" y="1484784"/>
            <a:ext cx="568863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$("li").</a:t>
            </a:r>
            <a:r>
              <a:rPr lang="en-US" altLang="zh-CN" sz="2000" dirty="0">
                <a:solidFill>
                  <a:srgbClr val="FFC000"/>
                </a:solidFill>
              </a:rPr>
              <a:t>find</a:t>
            </a:r>
            <a:r>
              <a:rPr lang="en-US" altLang="zh-CN" sz="2000" dirty="0" smtClean="0"/>
              <a:t>("</a:t>
            </a:r>
            <a:r>
              <a:rPr lang="en-US" altLang="zh-CN" sz="2000" dirty="0" err="1" smtClean="0"/>
              <a:t>ul</a:t>
            </a:r>
            <a:r>
              <a:rPr lang="en-US" altLang="zh-CN" sz="2000" dirty="0" smtClean="0"/>
              <a:t>").</a:t>
            </a:r>
            <a:r>
              <a:rPr lang="en-US" altLang="zh-CN" sz="2000" dirty="0" err="1"/>
              <a:t>css</a:t>
            </a:r>
            <a:r>
              <a:rPr lang="en-US" altLang="zh-CN" sz="2000" dirty="0"/>
              <a:t>('background-color', '#3C6');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2328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10.5.2 jQuery</a:t>
            </a:r>
            <a:r>
              <a:rPr lang="zh-CN" altLang="en-US" sz="3600" dirty="0"/>
              <a:t>过滤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过滤函数</a:t>
            </a:r>
            <a:r>
              <a:rPr lang="en-US" altLang="zh-CN" sz="3600" dirty="0" smtClean="0"/>
              <a:t>filter()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CC0000"/>
              </a:buClr>
              <a:buSzPct val="85000"/>
              <a:buFontTx/>
              <a:buChar char="•"/>
            </a:pPr>
            <a:r>
              <a:rPr lang="zh-CN" altLang="en-US" sz="3200" dirty="0"/>
              <a:t>在集合中继续过滤元素</a:t>
            </a:r>
          </a:p>
          <a:p>
            <a:pPr lvl="1"/>
            <a:r>
              <a:rPr lang="en-US" altLang="zh-CN" dirty="0" smtClean="0"/>
              <a:t>.filter(</a:t>
            </a:r>
            <a:r>
              <a:rPr lang="zh-CN" altLang="en-US" dirty="0" smtClean="0"/>
              <a:t>通用表达式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.filter(</a:t>
            </a:r>
            <a:r>
              <a:rPr lang="zh-CN" altLang="en-US" dirty="0" smtClean="0"/>
              <a:t>过滤函数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filter()</a:t>
            </a:r>
            <a:r>
              <a:rPr lang="zh-CN" altLang="en-US" dirty="0" smtClean="0"/>
              <a:t>函数过滤功能更加灵活，强大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06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10.5.2 jQuery</a:t>
            </a:r>
            <a:r>
              <a:rPr lang="zh-CN" altLang="en-US" sz="3600" dirty="0"/>
              <a:t>过滤</a:t>
            </a:r>
            <a:r>
              <a:rPr lang="en-US" altLang="zh-CN" sz="3600" dirty="0"/>
              <a:t>—</a:t>
            </a:r>
            <a:r>
              <a:rPr lang="zh-CN" altLang="en-US" sz="3600" dirty="0"/>
              <a:t>过滤函数</a:t>
            </a:r>
            <a:r>
              <a:rPr lang="en-US" altLang="zh-CN" sz="3600" dirty="0"/>
              <a:t>filter()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0"/>
            <a:ext cx="8424862" cy="4069432"/>
          </a:xfrm>
        </p:spPr>
        <p:txBody>
          <a:bodyPr/>
          <a:lstStyle/>
          <a:p>
            <a:pPr marL="342900" lvl="1" indent="-342900">
              <a:buClr>
                <a:srgbClr val="CC0000"/>
              </a:buClr>
              <a:buSzPct val="85000"/>
              <a:buFontTx/>
              <a:buChar char="•"/>
            </a:pPr>
            <a:r>
              <a:rPr lang="en-US" altLang="zh-CN" sz="3200" dirty="0"/>
              <a:t>.filter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通用表达式</a:t>
            </a:r>
            <a:r>
              <a:rPr lang="en-US" altLang="zh-CN" sz="3200" dirty="0" smtClean="0"/>
              <a:t>)</a:t>
            </a:r>
          </a:p>
          <a:p>
            <a:pPr marL="742950" lvl="2" indent="-342900">
              <a:buClr>
                <a:srgbClr val="CC0000"/>
              </a:buClr>
              <a:buSzPct val="85000"/>
            </a:pPr>
            <a:r>
              <a:rPr lang="zh-CN" altLang="en-US" sz="2800" b="0" dirty="0" smtClean="0"/>
              <a:t>选择</a:t>
            </a:r>
            <a:r>
              <a:rPr lang="zh-CN" altLang="en-US" sz="2800" b="0" dirty="0"/>
              <a:t>器</a:t>
            </a:r>
            <a:r>
              <a:rPr lang="zh-CN" altLang="en-US" sz="2800" b="0" dirty="0" smtClean="0"/>
              <a:t>表达式，可以</a:t>
            </a:r>
            <a:r>
              <a:rPr lang="zh-CN" altLang="en-US" sz="2800" b="0" dirty="0"/>
              <a:t>有多个</a:t>
            </a:r>
            <a:r>
              <a:rPr lang="zh-CN" altLang="en-US" sz="2800" b="0" dirty="0" smtClean="0"/>
              <a:t>条件，</a:t>
            </a:r>
            <a:r>
              <a:rPr lang="en-US" altLang="zh-CN" sz="2800" b="0" dirty="0" smtClean="0"/>
              <a:t> </a:t>
            </a:r>
            <a:r>
              <a:rPr lang="zh-CN" altLang="en-US" sz="2800" b="0" dirty="0"/>
              <a:t>用逗号分隔</a:t>
            </a:r>
            <a:r>
              <a:rPr lang="en-US" altLang="zh-CN" sz="2800" b="0" dirty="0"/>
              <a:t>(</a:t>
            </a:r>
            <a:r>
              <a:rPr lang="zh-CN" altLang="en-US" sz="2800" b="0" dirty="0" smtClean="0"/>
              <a:t>逻辑“</a:t>
            </a:r>
            <a:r>
              <a:rPr lang="zh-CN" altLang="en-US" sz="2800" dirty="0" smtClean="0">
                <a:solidFill>
                  <a:srgbClr val="C00000"/>
                </a:solidFill>
              </a:rPr>
              <a:t>或</a:t>
            </a:r>
            <a:r>
              <a:rPr lang="zh-CN" altLang="en-US" sz="2800" b="0" dirty="0" smtClean="0"/>
              <a:t>”关系</a:t>
            </a:r>
            <a:r>
              <a:rPr lang="en-US" altLang="zh-CN" sz="2800" b="0" dirty="0" smtClean="0"/>
              <a:t>)</a:t>
            </a:r>
          </a:p>
          <a:p>
            <a:pPr marL="742950" lvl="2" indent="-342900">
              <a:buClr>
                <a:srgbClr val="CC0000"/>
              </a:buClr>
              <a:buSzPct val="85000"/>
            </a:pPr>
            <a:r>
              <a:rPr lang="zh-CN" altLang="en-US" sz="2800" b="0" dirty="0" smtClean="0"/>
              <a:t>属性表达式写在“</a:t>
            </a:r>
            <a:r>
              <a:rPr lang="en-US" altLang="zh-CN" sz="2800" b="0" dirty="0" smtClean="0"/>
              <a:t>[ ]</a:t>
            </a:r>
            <a:r>
              <a:rPr lang="zh-CN" altLang="en-US" sz="2800" b="0" dirty="0" smtClean="0"/>
              <a:t>”中</a:t>
            </a:r>
            <a:endParaRPr lang="en-US" altLang="zh-CN" sz="2800" b="0" dirty="0" smtClean="0"/>
          </a:p>
          <a:p>
            <a:pPr marL="742950" lvl="2" indent="-342900">
              <a:buClr>
                <a:srgbClr val="CC0000"/>
              </a:buClr>
              <a:buSzPct val="85000"/>
            </a:pPr>
            <a:endParaRPr lang="en-US" altLang="zh-CN" sz="2800" b="0" dirty="0"/>
          </a:p>
          <a:p>
            <a:pPr marL="742950" lvl="2" indent="-342900">
              <a:buClr>
                <a:srgbClr val="CC0000"/>
              </a:buClr>
              <a:buSzPct val="85000"/>
            </a:pPr>
            <a:r>
              <a:rPr lang="zh-CN" altLang="en-US" sz="2800" b="0" dirty="0" smtClean="0"/>
              <a:t>用途：</a:t>
            </a:r>
            <a:endParaRPr lang="en-US" altLang="zh-CN" sz="2800" b="0" dirty="0" smtClean="0"/>
          </a:p>
          <a:p>
            <a:pPr marL="1200150" lvl="3" indent="-342900">
              <a:buClr>
                <a:srgbClr val="CC0000"/>
              </a:buClr>
              <a:buSzPct val="85000"/>
            </a:pPr>
            <a:r>
              <a:rPr lang="zh-CN" altLang="en-US" sz="2800" b="0" dirty="0"/>
              <a:t>实现</a:t>
            </a:r>
            <a:r>
              <a:rPr lang="zh-CN" altLang="en-US" sz="2800" b="0" dirty="0" smtClean="0"/>
              <a:t>链式操作（递进</a:t>
            </a:r>
            <a:r>
              <a:rPr lang="en-US" altLang="zh-CN" sz="2800" b="0" dirty="0" smtClean="0">
                <a:sym typeface="Wingdings" panose="05000000000000000000" pitchFamily="2" charset="2"/>
              </a:rPr>
              <a:t></a:t>
            </a:r>
            <a:r>
              <a:rPr lang="zh-CN" altLang="en-US" sz="2800" b="0" dirty="0" smtClean="0">
                <a:sym typeface="Wingdings" panose="05000000000000000000" pitchFamily="2" charset="2"/>
              </a:rPr>
              <a:t>并且</a:t>
            </a:r>
            <a:r>
              <a:rPr lang="zh-CN" altLang="en-US" sz="2800" b="0" dirty="0" smtClean="0"/>
              <a:t>）</a:t>
            </a:r>
            <a:endParaRPr lang="en-US" altLang="zh-CN" sz="2800" b="0" dirty="0" smtClean="0"/>
          </a:p>
          <a:p>
            <a:pPr marL="1200150" lvl="3" indent="-342900">
              <a:buClr>
                <a:srgbClr val="CC0000"/>
              </a:buClr>
              <a:buSzPct val="85000"/>
            </a:pPr>
            <a:r>
              <a:rPr lang="zh-CN" altLang="en-US" sz="2800" b="0" dirty="0" smtClean="0"/>
              <a:t>书写简便</a:t>
            </a:r>
            <a:endParaRPr lang="en-US" altLang="zh-CN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22447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10.5.2 jQuery</a:t>
            </a:r>
            <a:r>
              <a:rPr lang="zh-CN" altLang="en-US" sz="3600" dirty="0"/>
              <a:t>过滤</a:t>
            </a:r>
            <a:r>
              <a:rPr lang="en-US" altLang="zh-CN" sz="3600" dirty="0"/>
              <a:t>—</a:t>
            </a:r>
            <a:r>
              <a:rPr lang="zh-CN" altLang="en-US" sz="3600" dirty="0"/>
              <a:t>过滤函数</a:t>
            </a:r>
            <a:r>
              <a:rPr lang="en-US" altLang="zh-CN" sz="3600" dirty="0"/>
              <a:t>filter()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Clr>
                <a:srgbClr val="CC0000"/>
              </a:buClr>
              <a:buSzPct val="85000"/>
              <a:buNone/>
            </a:pPr>
            <a:r>
              <a:rPr lang="en-US" altLang="zh-CN" sz="3200" dirty="0"/>
              <a:t>【</a:t>
            </a:r>
            <a:r>
              <a:rPr lang="zh-CN" altLang="en-US" sz="3200" dirty="0"/>
              <a:t>实例</a:t>
            </a:r>
            <a:r>
              <a:rPr lang="en-US" altLang="zh-CN" sz="3200" dirty="0"/>
              <a:t>】</a:t>
            </a:r>
            <a:r>
              <a:rPr lang="zh-CN" altLang="en-US" sz="3200" dirty="0"/>
              <a:t>实现</a:t>
            </a:r>
            <a:r>
              <a:rPr lang="en-US" altLang="zh-CN" sz="3200" dirty="0"/>
              <a:t>DIV</a:t>
            </a:r>
            <a:r>
              <a:rPr lang="zh-CN" altLang="en-US" sz="3200" dirty="0"/>
              <a:t>样式的修改。</a:t>
            </a:r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17" name="右箭头 16"/>
          <p:cNvSpPr/>
          <p:nvPr/>
        </p:nvSpPr>
        <p:spPr bwMode="auto">
          <a:xfrm>
            <a:off x="3791576" y="3415283"/>
            <a:ext cx="966622" cy="656412"/>
          </a:xfrm>
          <a:prstGeom prst="rightArrow">
            <a:avLst/>
          </a:prstGeom>
          <a:ln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15031" y="2167101"/>
            <a:ext cx="3806427" cy="2172889"/>
            <a:chOff x="315031" y="2167101"/>
            <a:chExt cx="3806427" cy="2172889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31" y="2167101"/>
              <a:ext cx="3806427" cy="141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" name="组合 4"/>
            <p:cNvGrpSpPr/>
            <p:nvPr/>
          </p:nvGrpSpPr>
          <p:grpSpPr>
            <a:xfrm>
              <a:off x="369193" y="3429000"/>
              <a:ext cx="1610519" cy="910990"/>
              <a:chOff x="1059416" y="4566571"/>
              <a:chExt cx="1610519" cy="910990"/>
            </a:xfrm>
          </p:grpSpPr>
          <p:cxnSp>
            <p:nvCxnSpPr>
              <p:cNvPr id="7" name="直接箭头连接符 6"/>
              <p:cNvCxnSpPr/>
              <p:nvPr/>
            </p:nvCxnSpPr>
            <p:spPr bwMode="auto">
              <a:xfrm flipV="1">
                <a:off x="1404527" y="4566571"/>
                <a:ext cx="0" cy="594715"/>
              </a:xfrm>
              <a:prstGeom prst="straightConnector1">
                <a:avLst/>
              </a:prstGeom>
              <a:ln>
                <a:tailEnd type="arrow"/>
              </a:ln>
              <a:ex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1059416" y="5115539"/>
                <a:ext cx="747741" cy="362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&lt;div&gt;</a:t>
                </a:r>
                <a:endParaRPr lang="zh-CN" altLang="en-US" sz="1600" dirty="0"/>
              </a:p>
            </p:txBody>
          </p:sp>
          <p:cxnSp>
            <p:nvCxnSpPr>
              <p:cNvPr id="9" name="直接箭头连接符 8"/>
              <p:cNvCxnSpPr/>
              <p:nvPr/>
            </p:nvCxnSpPr>
            <p:spPr bwMode="auto">
              <a:xfrm flipV="1">
                <a:off x="2037231" y="4566571"/>
                <a:ext cx="0" cy="594715"/>
              </a:xfrm>
              <a:prstGeom prst="straightConnector1">
                <a:avLst/>
              </a:prstGeom>
              <a:ln>
                <a:tailEnd type="arrow"/>
              </a:ln>
              <a:ex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749638" y="5114259"/>
                <a:ext cx="920297" cy="362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.middle</a:t>
                </a:r>
                <a:endParaRPr lang="zh-CN" altLang="en-US" sz="1600" dirty="0"/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5086051" y="3078335"/>
            <a:ext cx="4194651" cy="2226112"/>
            <a:chOff x="5086051" y="3078335"/>
            <a:chExt cx="4194651" cy="2226112"/>
          </a:xfrm>
        </p:grpSpPr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051" y="3078335"/>
              <a:ext cx="3806428" cy="1330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" name="组合 26"/>
            <p:cNvGrpSpPr/>
            <p:nvPr/>
          </p:nvGrpSpPr>
          <p:grpSpPr>
            <a:xfrm>
              <a:off x="6757683" y="4277755"/>
              <a:ext cx="2523019" cy="1026692"/>
              <a:chOff x="6757683" y="4277755"/>
              <a:chExt cx="2523019" cy="1026692"/>
            </a:xfrm>
          </p:grpSpPr>
          <p:cxnSp>
            <p:nvCxnSpPr>
              <p:cNvPr id="22" name="直接箭头连接符 21"/>
              <p:cNvCxnSpPr/>
              <p:nvPr/>
            </p:nvCxnSpPr>
            <p:spPr bwMode="auto">
              <a:xfrm flipV="1">
                <a:off x="8484118" y="4277755"/>
                <a:ext cx="0" cy="594715"/>
              </a:xfrm>
              <a:prstGeom prst="straightConnector1">
                <a:avLst/>
              </a:prstGeom>
              <a:ln>
                <a:tailEnd type="arrow"/>
              </a:ln>
              <a:ex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7884368" y="4916649"/>
                <a:ext cx="1396334" cy="387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/>
                  <a:t>背景色</a:t>
                </a:r>
                <a:r>
                  <a:rPr lang="en-US" altLang="zh-CN" sz="1600" dirty="0"/>
                  <a:t>#FCF</a:t>
                </a:r>
                <a:endParaRPr lang="zh-CN" altLang="en-US" sz="1600" dirty="0"/>
              </a:p>
            </p:txBody>
          </p:sp>
          <p:cxnSp>
            <p:nvCxnSpPr>
              <p:cNvPr id="24" name="直接箭头连接符 23"/>
              <p:cNvCxnSpPr/>
              <p:nvPr/>
            </p:nvCxnSpPr>
            <p:spPr bwMode="auto">
              <a:xfrm flipV="1">
                <a:off x="7332868" y="4331111"/>
                <a:ext cx="0" cy="594716"/>
              </a:xfrm>
              <a:prstGeom prst="straightConnector1">
                <a:avLst/>
              </a:prstGeom>
              <a:ln>
                <a:tailEnd type="arrow"/>
              </a:ln>
              <a:ex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6757683" y="4897452"/>
                <a:ext cx="1150371" cy="387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/>
                  <a:t>蓝色边框</a:t>
                </a:r>
                <a:endParaRPr lang="zh-CN" alt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64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052" y="1412776"/>
            <a:ext cx="3806427" cy="141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10.5.2 jQuery</a:t>
            </a:r>
            <a:r>
              <a:rPr lang="zh-CN" altLang="en-US" sz="3600" dirty="0"/>
              <a:t>过滤</a:t>
            </a:r>
            <a:r>
              <a:rPr lang="en-US" altLang="zh-CN" sz="3600" dirty="0"/>
              <a:t>—</a:t>
            </a:r>
            <a:r>
              <a:rPr lang="zh-CN" altLang="en-US" sz="3600" dirty="0"/>
              <a:t>过滤函数</a:t>
            </a:r>
            <a:r>
              <a:rPr lang="en-US" altLang="zh-CN" sz="3600" dirty="0"/>
              <a:t>filter()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0"/>
            <a:ext cx="4536752" cy="298931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sz="2000" dirty="0"/>
              <a:t>&lt;body&gt;</a:t>
            </a:r>
          </a:p>
          <a:p>
            <a:pPr marL="0" indent="0">
              <a:buNone/>
            </a:pPr>
            <a:r>
              <a:rPr lang="en-US" altLang="zh-CN" sz="2000" dirty="0"/>
              <a:t>	&lt;div&gt;&lt;/div&gt;</a:t>
            </a:r>
          </a:p>
          <a:p>
            <a:pPr marL="0" indent="0">
              <a:buNone/>
            </a:pPr>
            <a:r>
              <a:rPr lang="en-US" altLang="zh-CN" sz="2000" dirty="0"/>
              <a:t>	&lt;div class="middle"&gt;&lt;/div&gt;</a:t>
            </a:r>
          </a:p>
          <a:p>
            <a:pPr marL="0" indent="0">
              <a:buNone/>
            </a:pPr>
            <a:r>
              <a:rPr lang="en-US" altLang="zh-CN" sz="2000" dirty="0"/>
              <a:t>	&lt;div class="middle"&gt;&lt;/div&gt;</a:t>
            </a:r>
          </a:p>
          <a:p>
            <a:pPr marL="0" indent="0">
              <a:buNone/>
            </a:pPr>
            <a:r>
              <a:rPr lang="en-US" altLang="zh-CN" sz="2000" dirty="0"/>
              <a:t>	&lt;div class="middle"&gt;&lt;/div&gt;</a:t>
            </a:r>
          </a:p>
          <a:p>
            <a:pPr marL="0" indent="0">
              <a:buNone/>
            </a:pPr>
            <a:r>
              <a:rPr lang="en-US" altLang="zh-CN" sz="2000" dirty="0"/>
              <a:t>	&lt;div class="middle"&gt;&lt;/div&gt;</a:t>
            </a:r>
          </a:p>
          <a:p>
            <a:pPr marL="0" indent="0">
              <a:buNone/>
            </a:pPr>
            <a:r>
              <a:rPr lang="en-US" altLang="zh-CN" sz="2000" dirty="0"/>
              <a:t>	&lt;div&gt;&lt;/div&gt;</a:t>
            </a:r>
          </a:p>
          <a:p>
            <a:pPr marL="0" indent="0">
              <a:buNone/>
            </a:pPr>
            <a:r>
              <a:rPr lang="en-US" altLang="zh-CN" sz="2000" dirty="0"/>
              <a:t>&lt;/body&gt;</a:t>
            </a:r>
            <a:endParaRPr lang="en-US" altLang="zh-CN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053" y="2996952"/>
            <a:ext cx="3951103" cy="1495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051" y="5339053"/>
            <a:ext cx="3806428" cy="133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51520" y="4509120"/>
            <a:ext cx="6737745" cy="9787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$("</a:t>
            </a:r>
            <a:r>
              <a:rPr lang="en-US" altLang="zh-CN" dirty="0"/>
              <a:t>div").</a:t>
            </a:r>
            <a:r>
              <a:rPr lang="en-US" altLang="zh-CN" dirty="0" err="1"/>
              <a:t>css</a:t>
            </a:r>
            <a:r>
              <a:rPr lang="en-US" altLang="zh-CN" dirty="0"/>
              <a:t>("</a:t>
            </a:r>
            <a:r>
              <a:rPr lang="en-US" altLang="zh-CN" dirty="0" err="1"/>
              <a:t>background","#FCF</a:t>
            </a:r>
            <a:r>
              <a:rPr lang="en-US" altLang="zh-CN" dirty="0"/>
              <a:t>");</a:t>
            </a:r>
          </a:p>
          <a:p>
            <a:r>
              <a:rPr lang="en-US" altLang="zh-CN" dirty="0" smtClean="0"/>
              <a:t>$("</a:t>
            </a:r>
            <a:r>
              <a:rPr lang="en-US" altLang="zh-CN" dirty="0" err="1"/>
              <a:t>div.middle</a:t>
            </a:r>
            <a:r>
              <a:rPr lang="en-US" altLang="zh-CN" dirty="0"/>
              <a:t>").</a:t>
            </a:r>
            <a:r>
              <a:rPr lang="en-US" altLang="zh-CN" dirty="0" err="1"/>
              <a:t>css</a:t>
            </a:r>
            <a:r>
              <a:rPr lang="en-US" altLang="zh-CN" dirty="0"/>
              <a:t>("border","2px solid #009");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3"/>
            <a:r>
              <a:rPr lang="en-US" altLang="zh-CN" dirty="0" smtClean="0"/>
              <a:t>1.</a:t>
            </a:r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）模拟</a:t>
            </a:r>
            <a:r>
              <a:rPr lang="en-US" altLang="zh-CN" dirty="0"/>
              <a:t>CSS</a:t>
            </a:r>
            <a:r>
              <a:rPr lang="zh-CN" altLang="en-US" dirty="0"/>
              <a:t>选择元素</a:t>
            </a:r>
          </a:p>
        </p:txBody>
      </p:sp>
      <p:sp>
        <p:nvSpPr>
          <p:cNvPr id="4" name="矩形 3"/>
          <p:cNvSpPr/>
          <p:nvPr/>
        </p:nvSpPr>
        <p:spPr>
          <a:xfrm>
            <a:off x="547910" y="2132856"/>
            <a:ext cx="5760640" cy="4968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document.getElementById</a:t>
            </a:r>
            <a:r>
              <a:rPr lang="en-US" altLang="zh-CN" dirty="0"/>
              <a:t>('div1</a:t>
            </a:r>
            <a:r>
              <a:rPr lang="en-US" altLang="zh-CN" dirty="0" smtClean="0"/>
              <a:t>');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6524574" y="2132856"/>
            <a:ext cx="1431802" cy="5355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$('#div1')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6524574" y="2749453"/>
            <a:ext cx="1124026" cy="5355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$('div')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6524574" y="3397525"/>
            <a:ext cx="1269899" cy="5355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$('.box</a:t>
            </a:r>
            <a:r>
              <a:rPr lang="en-US" altLang="zh-CN" dirty="0" smtClean="0"/>
              <a:t>')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7910" y="2749453"/>
            <a:ext cx="5832648" cy="5355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document.getElementsByTagName</a:t>
            </a:r>
            <a:r>
              <a:rPr lang="en-US" altLang="zh-CN" dirty="0"/>
              <a:t>('div');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547910" y="3397525"/>
            <a:ext cx="3972562" cy="5355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err="1"/>
              <a:t>getByClass</a:t>
            </a:r>
            <a:r>
              <a:rPr lang="en-US" altLang="zh-CN" dirty="0"/>
              <a:t>(</a:t>
            </a:r>
            <a:r>
              <a:rPr lang="en-US" altLang="zh-CN" dirty="0" err="1"/>
              <a:t>document,'box</a:t>
            </a:r>
            <a:r>
              <a:rPr lang="en-US" altLang="zh-CN" dirty="0"/>
              <a:t>');</a:t>
            </a:r>
            <a:endParaRPr lang="zh-CN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1035274" y="4221088"/>
            <a:ext cx="347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模拟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的：</a:t>
            </a:r>
            <a:endParaRPr lang="en-US" altLang="zh-CN" dirty="0" smtClean="0"/>
          </a:p>
          <a:p>
            <a:r>
              <a:rPr lang="en-US" altLang="zh-CN" dirty="0" smtClean="0"/>
              <a:t>ID</a:t>
            </a:r>
            <a:r>
              <a:rPr lang="zh-CN" altLang="en-US" dirty="0" smtClean="0"/>
              <a:t>选择器</a:t>
            </a:r>
            <a:endParaRPr lang="en-US" altLang="zh-CN" dirty="0" smtClean="0"/>
          </a:p>
          <a:p>
            <a:r>
              <a:rPr lang="zh-CN" altLang="en-US" dirty="0" smtClean="0"/>
              <a:t>标记选择器</a:t>
            </a:r>
            <a:endParaRPr lang="en-US" altLang="zh-CN" dirty="0" smtClean="0"/>
          </a:p>
          <a:p>
            <a:r>
              <a:rPr lang="zh-CN" altLang="en-US" dirty="0" smtClean="0"/>
              <a:t>类选择器</a:t>
            </a:r>
            <a:endParaRPr lang="en-US" altLang="zh-CN" dirty="0" smtClean="0"/>
          </a:p>
          <a:p>
            <a:r>
              <a:rPr lang="zh-CN" altLang="en-US" dirty="0" smtClean="0"/>
              <a:t>属性选择器（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4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10.5.2 jQuery</a:t>
            </a:r>
            <a:r>
              <a:rPr lang="zh-CN" altLang="en-US" sz="3600" dirty="0"/>
              <a:t>过滤</a:t>
            </a:r>
            <a:r>
              <a:rPr lang="en-US" altLang="zh-CN" sz="3600" dirty="0"/>
              <a:t>—</a:t>
            </a:r>
            <a:r>
              <a:rPr lang="zh-CN" altLang="en-US" sz="3600" dirty="0"/>
              <a:t>过滤函数</a:t>
            </a:r>
            <a:r>
              <a:rPr lang="en-US" altLang="zh-CN" sz="3600" dirty="0"/>
              <a:t>filter() </a:t>
            </a:r>
            <a:endParaRPr lang="zh-CN" altLang="en-US" sz="3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85" y="1484784"/>
            <a:ext cx="3951103" cy="1495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83" y="3322829"/>
            <a:ext cx="3806428" cy="133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95288" y="1447800"/>
            <a:ext cx="4536752" cy="298931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sz="2000" dirty="0"/>
              <a:t>&lt;body&gt;</a:t>
            </a:r>
          </a:p>
          <a:p>
            <a:pPr marL="0" indent="0">
              <a:buNone/>
            </a:pPr>
            <a:r>
              <a:rPr lang="en-US" altLang="zh-CN" sz="2000" dirty="0"/>
              <a:t>	&lt;div&gt;&lt;/div&gt;</a:t>
            </a:r>
          </a:p>
          <a:p>
            <a:pPr marL="0" indent="0">
              <a:buNone/>
            </a:pPr>
            <a:r>
              <a:rPr lang="en-US" altLang="zh-CN" sz="2000" dirty="0"/>
              <a:t>	&lt;div class="middle"&gt;&lt;/div&gt;</a:t>
            </a:r>
          </a:p>
          <a:p>
            <a:pPr marL="0" indent="0">
              <a:buNone/>
            </a:pPr>
            <a:r>
              <a:rPr lang="en-US" altLang="zh-CN" sz="2000" dirty="0"/>
              <a:t>	&lt;div class="middle"&gt;&lt;/div&gt;</a:t>
            </a:r>
          </a:p>
          <a:p>
            <a:pPr marL="0" indent="0">
              <a:buNone/>
            </a:pPr>
            <a:r>
              <a:rPr lang="en-US" altLang="zh-CN" sz="2000" dirty="0"/>
              <a:t>	&lt;div class="middle"&gt;&lt;/div&gt;</a:t>
            </a:r>
          </a:p>
          <a:p>
            <a:pPr marL="0" indent="0">
              <a:buNone/>
            </a:pPr>
            <a:r>
              <a:rPr lang="en-US" altLang="zh-CN" sz="2000" dirty="0"/>
              <a:t>	&lt;div class="middle"&gt;&lt;/div&gt;</a:t>
            </a:r>
          </a:p>
          <a:p>
            <a:pPr marL="0" indent="0">
              <a:buNone/>
            </a:pPr>
            <a:r>
              <a:rPr lang="en-US" altLang="zh-CN" sz="2000" dirty="0"/>
              <a:t>	&lt;div&gt;&lt;/div&gt;</a:t>
            </a:r>
          </a:p>
          <a:p>
            <a:pPr marL="0" indent="0">
              <a:buNone/>
            </a:pPr>
            <a:r>
              <a:rPr lang="en-US" altLang="zh-CN" sz="2000" dirty="0"/>
              <a:t>&lt;/body&gt;</a:t>
            </a:r>
            <a:endParaRPr lang="en-US" altLang="zh-CN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5496" y="5157192"/>
            <a:ext cx="8928992" cy="9787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$("div").</a:t>
            </a:r>
            <a:r>
              <a:rPr lang="en-US" altLang="zh-CN" dirty="0" err="1"/>
              <a:t>css</a:t>
            </a:r>
            <a:r>
              <a:rPr lang="en-US" altLang="zh-CN" dirty="0"/>
              <a:t>("</a:t>
            </a:r>
            <a:r>
              <a:rPr lang="en-US" altLang="zh-CN" dirty="0" err="1"/>
              <a:t>background","#FCF</a:t>
            </a:r>
            <a:r>
              <a:rPr lang="en-US" altLang="zh-CN" dirty="0" smtClean="0"/>
              <a:t>") .</a:t>
            </a:r>
            <a:r>
              <a:rPr lang="en-US" altLang="zh-CN" dirty="0"/>
              <a:t>filter(".middle").</a:t>
            </a:r>
            <a:r>
              <a:rPr lang="en-US" altLang="zh-CN" dirty="0" err="1"/>
              <a:t>css</a:t>
            </a:r>
            <a:r>
              <a:rPr lang="en-US" altLang="zh-CN" dirty="0"/>
              <a:t>("border","2px solid #009");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96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10.5.2 jQuery</a:t>
            </a:r>
            <a:r>
              <a:rPr lang="zh-CN" altLang="en-US" sz="3600" dirty="0"/>
              <a:t>过滤</a:t>
            </a:r>
            <a:r>
              <a:rPr lang="en-US" altLang="zh-CN" sz="3600" dirty="0"/>
              <a:t>—</a:t>
            </a:r>
            <a:r>
              <a:rPr lang="zh-CN" altLang="en-US" sz="3600" dirty="0"/>
              <a:t>过滤函数</a:t>
            </a:r>
            <a:r>
              <a:rPr lang="en-US" altLang="zh-CN" sz="3600" dirty="0"/>
              <a:t>filter()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068960"/>
            <a:ext cx="3384376" cy="60939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$("a[</a:t>
            </a:r>
            <a:r>
              <a:rPr lang="en-US" altLang="zh-CN" sz="2800" dirty="0" err="1" smtClean="0"/>
              <a:t>href</a:t>
            </a:r>
            <a:r>
              <a:rPr lang="en-US" altLang="zh-CN" sz="2800" dirty="0" smtClean="0"/>
              <a:t>*=</a:t>
            </a:r>
            <a:r>
              <a:rPr lang="en-US" altLang="zh-CN" sz="2800" dirty="0" err="1" smtClean="0"/>
              <a:t>isaac</a:t>
            </a:r>
            <a:r>
              <a:rPr lang="en-US" altLang="zh-CN" sz="2800" dirty="0" smtClean="0"/>
              <a:t>]") </a:t>
            </a:r>
            <a:r>
              <a:rPr lang="en-US" altLang="zh-CN" sz="2800" b="0" dirty="0" smtClean="0"/>
              <a:t>	</a:t>
            </a:r>
            <a:endParaRPr lang="en-US" altLang="zh-CN" sz="2800" b="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23528" y="1556792"/>
            <a:ext cx="8424862" cy="129540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5000"/>
              <a:buChar char="•"/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115000"/>
              <a:buFont typeface="Times New Roman" pitchFamily="18" charset="0"/>
              <a:buChar char="•"/>
              <a:defRPr sz="28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zh-CN" altLang="en-US" kern="0" dirty="0" smtClean="0"/>
              <a:t>注意：在</a:t>
            </a:r>
            <a:r>
              <a:rPr lang="en-US" altLang="zh-CN" kern="0" dirty="0" smtClean="0"/>
              <a:t>filter()</a:t>
            </a:r>
            <a:r>
              <a:rPr lang="zh-CN" altLang="en-US" kern="0" dirty="0" smtClean="0"/>
              <a:t>的参数中，不能使用</a:t>
            </a:r>
            <a:r>
              <a:rPr lang="en-US" altLang="zh-CN" kern="0" dirty="0" smtClean="0"/>
              <a:t>"="</a:t>
            </a:r>
            <a:r>
              <a:rPr lang="zh-CN" altLang="en-US" kern="0" dirty="0" smtClean="0"/>
              <a:t>，而只能使用</a:t>
            </a:r>
            <a:r>
              <a:rPr lang="en-US" altLang="zh-CN" kern="0" dirty="0" smtClean="0"/>
              <a:t>"!=","^=", “$=" </a:t>
            </a:r>
            <a:r>
              <a:rPr lang="zh-CN" altLang="en-US" kern="0" dirty="0" smtClean="0"/>
              <a:t>和</a:t>
            </a:r>
            <a:r>
              <a:rPr lang="en-US" altLang="zh-CN" kern="0" dirty="0" smtClean="0"/>
              <a:t>"*="</a:t>
            </a:r>
            <a:r>
              <a:rPr lang="zh-CN" altLang="en-US" kern="0" dirty="0" smtClean="0"/>
              <a:t>。</a:t>
            </a:r>
            <a:endParaRPr lang="zh-CN" altLang="en-US" kern="0" dirty="0"/>
          </a:p>
        </p:txBody>
      </p:sp>
      <p:sp>
        <p:nvSpPr>
          <p:cNvPr id="5" name="矩形 4"/>
          <p:cNvSpPr/>
          <p:nvPr/>
        </p:nvSpPr>
        <p:spPr>
          <a:xfrm>
            <a:off x="4104456" y="3068960"/>
            <a:ext cx="4860032" cy="609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/>
              <a:t>$("a").filter("[</a:t>
            </a:r>
            <a:r>
              <a:rPr lang="en-US" altLang="zh-CN" sz="2800" dirty="0" err="1"/>
              <a:t>href</a:t>
            </a:r>
            <a:r>
              <a:rPr lang="en-US" altLang="zh-CN" sz="2800" dirty="0"/>
              <a:t>*=</a:t>
            </a:r>
            <a:r>
              <a:rPr lang="en-US" altLang="zh-CN" sz="2800" dirty="0" err="1"/>
              <a:t>isaac</a:t>
            </a:r>
            <a:r>
              <a:rPr lang="en-US" altLang="zh-CN" sz="2800" dirty="0"/>
              <a:t>]") 	</a:t>
            </a:r>
            <a:endParaRPr lang="zh-CN" altLang="en-US" sz="28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67544" y="4077072"/>
            <a:ext cx="3384376" cy="609397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5000"/>
              <a:buChar char="•"/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115000"/>
              <a:buFont typeface="Times New Roman" pitchFamily="18" charset="0"/>
              <a:buChar char="•"/>
              <a:defRPr sz="28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2800" dirty="0"/>
              <a:t>.filter(".middle</a:t>
            </a:r>
            <a:r>
              <a:rPr lang="en-US" altLang="zh-CN" sz="2800" dirty="0" smtClean="0"/>
              <a:t>")</a:t>
            </a:r>
            <a:endParaRPr lang="en-US" altLang="zh-CN" sz="2800" b="0" kern="0" dirty="0"/>
          </a:p>
        </p:txBody>
      </p:sp>
      <p:sp>
        <p:nvSpPr>
          <p:cNvPr id="7" name="矩形 6"/>
          <p:cNvSpPr/>
          <p:nvPr/>
        </p:nvSpPr>
        <p:spPr>
          <a:xfrm>
            <a:off x="4104456" y="4077072"/>
            <a:ext cx="4860032" cy="609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.</a:t>
            </a:r>
            <a:r>
              <a:rPr lang="en-US" altLang="zh-CN" sz="2800" dirty="0"/>
              <a:t>filter</a:t>
            </a:r>
            <a:r>
              <a:rPr lang="en-US" altLang="zh-CN" sz="2800" dirty="0" smtClean="0"/>
              <a:t>("[class*=middle]") </a:t>
            </a:r>
            <a:r>
              <a:rPr lang="en-US" altLang="zh-CN" sz="2800" dirty="0"/>
              <a:t>	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1826840" y="5085184"/>
            <a:ext cx="4860032" cy="56425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.</a:t>
            </a:r>
            <a:r>
              <a:rPr lang="en-US" altLang="zh-CN" sz="2800" dirty="0">
                <a:solidFill>
                  <a:schemeClr val="tx1"/>
                </a:solidFill>
              </a:rPr>
              <a:t>filter</a:t>
            </a:r>
            <a:r>
              <a:rPr lang="en-US" altLang="zh-CN" sz="2800" dirty="0" smtClean="0">
                <a:solidFill>
                  <a:schemeClr val="tx1"/>
                </a:solidFill>
              </a:rPr>
              <a:t>("[class=middle]") </a:t>
            </a: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084168" y="4941168"/>
            <a:ext cx="602704" cy="936104"/>
            <a:chOff x="6084168" y="4941168"/>
            <a:chExt cx="602704" cy="936104"/>
          </a:xfrm>
        </p:grpSpPr>
        <p:cxnSp>
          <p:nvCxnSpPr>
            <p:cNvPr id="10" name="直接连接符 9"/>
            <p:cNvCxnSpPr/>
            <p:nvPr/>
          </p:nvCxnSpPr>
          <p:spPr bwMode="auto">
            <a:xfrm flipH="1">
              <a:off x="6084168" y="4941168"/>
              <a:ext cx="602704" cy="936104"/>
            </a:xfrm>
            <a:prstGeom prst="line">
              <a:avLst/>
            </a:prstGeom>
            <a:ln/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 bwMode="auto">
            <a:xfrm>
              <a:off x="6084168" y="4941168"/>
              <a:ext cx="602704" cy="936104"/>
            </a:xfrm>
            <a:prstGeom prst="line">
              <a:avLst/>
            </a:prstGeom>
            <a:ln/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71670" y="6000768"/>
            <a:ext cx="4429156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不够规范</a:t>
            </a:r>
            <a:r>
              <a:rPr lang="en-US" altLang="zh-CN" dirty="0" smtClean="0"/>
              <a:t>,</a:t>
            </a:r>
            <a:r>
              <a:rPr lang="zh-CN" altLang="en-US" dirty="0" smtClean="0"/>
              <a:t>防止浏览器不兼容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34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10.5.2 jQuery</a:t>
            </a:r>
            <a:r>
              <a:rPr lang="zh-CN" altLang="en-US" sz="3600" dirty="0"/>
              <a:t>过滤</a:t>
            </a:r>
            <a:r>
              <a:rPr lang="en-US" altLang="zh-CN" sz="3600" dirty="0"/>
              <a:t>—</a:t>
            </a:r>
            <a:r>
              <a:rPr lang="zh-CN" altLang="en-US" sz="3600" dirty="0"/>
              <a:t>过滤函数</a:t>
            </a:r>
            <a:r>
              <a:rPr lang="en-US" altLang="zh-CN" sz="3600" dirty="0"/>
              <a:t>filter()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130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练习</a:t>
            </a:r>
            <a:r>
              <a:rPr lang="en-US" altLang="zh-CN" dirty="0" smtClean="0"/>
              <a:t>1】</a:t>
            </a:r>
            <a:r>
              <a:rPr lang="zh-CN" altLang="en-US" dirty="0" smtClean="0"/>
              <a:t>筛选</a:t>
            </a:r>
            <a:r>
              <a:rPr lang="en-US" altLang="zh-CN" dirty="0" smtClean="0"/>
              <a:t>div</a:t>
            </a:r>
            <a:r>
              <a:rPr lang="zh-CN" altLang="en-US" dirty="0"/>
              <a:t>元素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2132856"/>
            <a:ext cx="4392488" cy="26776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&lt;div&gt;1&lt;/</a:t>
            </a:r>
            <a:r>
              <a:rPr lang="en-US" altLang="zh-CN" sz="2000" dirty="0"/>
              <a:t>div&gt;</a:t>
            </a:r>
          </a:p>
          <a:p>
            <a:r>
              <a:rPr lang="en-US" altLang="zh-CN" sz="2000" dirty="0" smtClean="0"/>
              <a:t>&lt;</a:t>
            </a:r>
            <a:r>
              <a:rPr lang="en-US" altLang="zh-CN" sz="2000" dirty="0"/>
              <a:t>div id="</a:t>
            </a:r>
            <a:r>
              <a:rPr lang="en-US" altLang="zh-CN" sz="2000" dirty="0" smtClean="0"/>
              <a:t>blue"&gt;2&lt;/</a:t>
            </a:r>
            <a:r>
              <a:rPr lang="en-US" altLang="zh-CN" sz="2000" dirty="0"/>
              <a:t>div&gt;</a:t>
            </a:r>
          </a:p>
          <a:p>
            <a:r>
              <a:rPr lang="en-US" altLang="zh-CN" sz="2000" dirty="0" smtClean="0"/>
              <a:t>&lt;div&gt;3&lt;/</a:t>
            </a:r>
            <a:r>
              <a:rPr lang="en-US" altLang="zh-CN" sz="2000" dirty="0"/>
              <a:t>div&gt;</a:t>
            </a:r>
          </a:p>
          <a:p>
            <a:r>
              <a:rPr lang="en-US" altLang="zh-CN" sz="2000" dirty="0" smtClean="0"/>
              <a:t>&lt;</a:t>
            </a:r>
            <a:r>
              <a:rPr lang="en-US" altLang="zh-CN" sz="2000" dirty="0"/>
              <a:t>div id="</a:t>
            </a:r>
            <a:r>
              <a:rPr lang="en-US" altLang="zh-CN" sz="2000" dirty="0" smtClean="0"/>
              <a:t>ok" class</a:t>
            </a:r>
            <a:r>
              <a:rPr lang="en-US" altLang="zh-CN" sz="2000" dirty="0"/>
              <a:t>="green" </a:t>
            </a:r>
            <a:r>
              <a:rPr lang="en-US" altLang="zh-CN" sz="2000" dirty="0" smtClean="0"/>
              <a:t>&gt;4&lt;/</a:t>
            </a:r>
            <a:r>
              <a:rPr lang="en-US" altLang="zh-CN" sz="2000" dirty="0"/>
              <a:t>div&gt;</a:t>
            </a:r>
          </a:p>
          <a:p>
            <a:r>
              <a:rPr lang="en-US" altLang="zh-CN" sz="2000" dirty="0" smtClean="0"/>
              <a:t>&lt;</a:t>
            </a:r>
            <a:r>
              <a:rPr lang="en-US" altLang="zh-CN" sz="2000" dirty="0"/>
              <a:t>div class="green</a:t>
            </a:r>
            <a:r>
              <a:rPr lang="en-US" altLang="zh-CN" sz="2000" dirty="0" smtClean="0"/>
              <a:t>"&gt;5&lt;/</a:t>
            </a:r>
            <a:r>
              <a:rPr lang="en-US" altLang="zh-CN" sz="2000" dirty="0"/>
              <a:t>div&gt;</a:t>
            </a:r>
          </a:p>
          <a:p>
            <a:r>
              <a:rPr lang="en-US" altLang="zh-CN" sz="2000" dirty="0" smtClean="0"/>
              <a:t>&lt;</a:t>
            </a:r>
            <a:r>
              <a:rPr lang="en-US" altLang="zh-CN" sz="2000" dirty="0"/>
              <a:t>div class="gray</a:t>
            </a:r>
            <a:r>
              <a:rPr lang="en-US" altLang="zh-CN" sz="2000" dirty="0" smtClean="0"/>
              <a:t>"&gt;6&lt;/</a:t>
            </a:r>
            <a:r>
              <a:rPr lang="en-US" altLang="zh-CN" sz="2000" dirty="0"/>
              <a:t>div&gt;</a:t>
            </a:r>
          </a:p>
          <a:p>
            <a:r>
              <a:rPr lang="en-US" altLang="zh-CN" sz="2000" dirty="0" smtClean="0"/>
              <a:t>&lt;div&gt;7&lt;/</a:t>
            </a:r>
            <a:r>
              <a:rPr lang="en-US" altLang="zh-CN" sz="2000" dirty="0"/>
              <a:t>div&gt;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2132856"/>
            <a:ext cx="3888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id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blue</a:t>
            </a:r>
            <a:r>
              <a:rPr lang="zh-CN" altLang="en-US" dirty="0" smtClean="0">
                <a:solidFill>
                  <a:srgbClr val="C00000"/>
                </a:solidFill>
              </a:rPr>
              <a:t>和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green</a:t>
            </a:r>
            <a:r>
              <a:rPr lang="zh-CN" altLang="en-US" dirty="0" smtClean="0"/>
              <a:t>的所有元素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class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green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zh-CN" altLang="en-US" dirty="0" smtClean="0">
                <a:solidFill>
                  <a:srgbClr val="C00000"/>
                </a:solidFill>
              </a:rPr>
              <a:t>并且</a:t>
            </a:r>
            <a:r>
              <a:rPr lang="en-US" altLang="zh-CN" dirty="0"/>
              <a:t>id</a:t>
            </a:r>
            <a:r>
              <a:rPr lang="zh-CN" altLang="en-US" dirty="0"/>
              <a:t>是</a:t>
            </a:r>
            <a:r>
              <a:rPr lang="en-US" altLang="zh-CN" dirty="0"/>
              <a:t>ok</a:t>
            </a:r>
            <a:r>
              <a:rPr lang="zh-CN" altLang="en-US" dirty="0" smtClean="0"/>
              <a:t>的所有元素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7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10.5.2 jQuery</a:t>
            </a:r>
            <a:r>
              <a:rPr lang="zh-CN" altLang="en-US" sz="3600" dirty="0"/>
              <a:t>过滤</a:t>
            </a:r>
            <a:r>
              <a:rPr lang="en-US" altLang="zh-CN" sz="3600" dirty="0"/>
              <a:t>—</a:t>
            </a:r>
            <a:r>
              <a:rPr lang="zh-CN" altLang="en-US" sz="3600" dirty="0"/>
              <a:t>过滤函数</a:t>
            </a:r>
            <a:r>
              <a:rPr lang="en-US" altLang="zh-CN" sz="3600" dirty="0"/>
              <a:t>filter()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8505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练习</a:t>
            </a:r>
            <a:r>
              <a:rPr lang="en-US" altLang="zh-CN" dirty="0" smtClean="0"/>
              <a:t>2】</a:t>
            </a:r>
            <a:r>
              <a:rPr lang="zh-CN" altLang="en-US" dirty="0"/>
              <a:t>筛选</a:t>
            </a:r>
            <a:r>
              <a:rPr lang="en-US" altLang="zh-CN" dirty="0"/>
              <a:t>div</a:t>
            </a:r>
            <a:r>
              <a:rPr lang="zh-CN" altLang="en-US" dirty="0"/>
              <a:t>元素。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2132856"/>
            <a:ext cx="4320480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/>
              <a:t>&lt;</a:t>
            </a:r>
            <a:r>
              <a:rPr lang="en-US" altLang="zh-CN" sz="2000" dirty="0" smtClean="0"/>
              <a:t>div&gt;1&lt;/</a:t>
            </a:r>
            <a:r>
              <a:rPr lang="en-US" altLang="zh-CN" sz="2000" dirty="0"/>
              <a:t>div&gt;</a:t>
            </a:r>
          </a:p>
          <a:p>
            <a:r>
              <a:rPr lang="en-US" altLang="zh-CN" sz="2000" dirty="0" smtClean="0"/>
              <a:t>&lt;</a:t>
            </a:r>
            <a:r>
              <a:rPr lang="en-US" altLang="zh-CN" sz="2000" dirty="0"/>
              <a:t>div class="middle" id="1</a:t>
            </a:r>
            <a:r>
              <a:rPr lang="en-US" altLang="zh-CN" sz="2000" dirty="0" smtClean="0"/>
              <a:t>"&gt;2&lt;/</a:t>
            </a:r>
            <a:r>
              <a:rPr lang="en-US" altLang="zh-CN" sz="2000" dirty="0"/>
              <a:t>div&gt;</a:t>
            </a:r>
          </a:p>
          <a:p>
            <a:r>
              <a:rPr lang="en-US" altLang="zh-CN" sz="2000" dirty="0" smtClean="0"/>
              <a:t>&lt;</a:t>
            </a:r>
            <a:r>
              <a:rPr lang="en-US" altLang="zh-CN" sz="2000" dirty="0"/>
              <a:t>div class="middle</a:t>
            </a:r>
            <a:r>
              <a:rPr lang="en-US" altLang="zh-CN" sz="2000" dirty="0" smtClean="0"/>
              <a:t>"&gt;3&lt;/</a:t>
            </a:r>
            <a:r>
              <a:rPr lang="en-US" altLang="zh-CN" sz="2000" dirty="0"/>
              <a:t>div&gt;</a:t>
            </a:r>
          </a:p>
          <a:p>
            <a:r>
              <a:rPr lang="en-US" altLang="zh-CN" sz="2000" dirty="0" smtClean="0"/>
              <a:t>&lt;</a:t>
            </a:r>
            <a:r>
              <a:rPr lang="en-US" altLang="zh-CN" sz="2000" dirty="0"/>
              <a:t>div class="</a:t>
            </a:r>
            <a:r>
              <a:rPr lang="en-US" altLang="zh-CN" sz="2000" dirty="0" err="1"/>
              <a:t>dd</a:t>
            </a:r>
            <a:r>
              <a:rPr lang="en-US" altLang="zh-CN" sz="2000" dirty="0" smtClean="0"/>
              <a:t>"&gt;4&lt;/</a:t>
            </a:r>
            <a:r>
              <a:rPr lang="en-US" altLang="zh-CN" sz="2000" dirty="0"/>
              <a:t>div&gt;</a:t>
            </a:r>
          </a:p>
          <a:p>
            <a:r>
              <a:rPr lang="en-US" altLang="zh-CN" sz="2000" dirty="0" smtClean="0"/>
              <a:t>&lt;</a:t>
            </a:r>
            <a:r>
              <a:rPr lang="en-US" altLang="zh-CN" sz="2000" dirty="0"/>
              <a:t>div class="middle</a:t>
            </a:r>
            <a:r>
              <a:rPr lang="en-US" altLang="zh-CN" sz="2000" dirty="0" smtClean="0"/>
              <a:t>"&gt;5&lt;/</a:t>
            </a:r>
            <a:r>
              <a:rPr lang="en-US" altLang="zh-CN" sz="2000" dirty="0"/>
              <a:t>div&gt;</a:t>
            </a:r>
          </a:p>
          <a:p>
            <a:r>
              <a:rPr lang="en-US" altLang="zh-CN" sz="2000" dirty="0" smtClean="0"/>
              <a:t>&lt;div&gt;6&lt;/</a:t>
            </a:r>
            <a:r>
              <a:rPr lang="en-US" altLang="zh-CN" sz="2000" dirty="0"/>
              <a:t>div&gt;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2132856"/>
            <a:ext cx="3888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id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middle</a:t>
            </a:r>
            <a:r>
              <a:rPr lang="zh-CN" altLang="en-US" dirty="0" smtClean="0"/>
              <a:t>的所有元素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id</a:t>
            </a:r>
            <a:r>
              <a:rPr lang="zh-CN" altLang="en-US" dirty="0"/>
              <a:t>是</a:t>
            </a:r>
            <a:r>
              <a:rPr lang="en-US" altLang="zh-CN" dirty="0" smtClean="0"/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并且</a:t>
            </a:r>
            <a:r>
              <a:rPr lang="en-US" altLang="zh-CN" dirty="0" smtClean="0"/>
              <a:t>class</a:t>
            </a:r>
            <a:r>
              <a:rPr lang="zh-CN" altLang="en-US" dirty="0"/>
              <a:t>是</a:t>
            </a:r>
            <a:r>
              <a:rPr lang="en-US" altLang="zh-CN" dirty="0"/>
              <a:t>middle</a:t>
            </a:r>
            <a:r>
              <a:rPr lang="zh-CN" altLang="en-US" dirty="0"/>
              <a:t>的所有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53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10.5.2 jQuery</a:t>
            </a:r>
            <a:r>
              <a:rPr lang="zh-CN" altLang="en-US" sz="3600" dirty="0"/>
              <a:t>过滤</a:t>
            </a:r>
            <a:r>
              <a:rPr lang="en-US" altLang="zh-CN" sz="3600" dirty="0"/>
              <a:t>—</a:t>
            </a:r>
            <a:r>
              <a:rPr lang="zh-CN" altLang="en-US" sz="3600" dirty="0"/>
              <a:t>过滤函数</a:t>
            </a:r>
            <a:r>
              <a:rPr lang="en-US" altLang="zh-CN" sz="3600" dirty="0"/>
              <a:t>filter()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68505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练习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函数实现表格的隔行变色。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4648" y="4259762"/>
            <a:ext cx="6637632" cy="6093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800" dirty="0"/>
              <a:t>$("</a:t>
            </a:r>
            <a:r>
              <a:rPr lang="en-US" altLang="zh-CN" sz="2800" dirty="0" smtClean="0"/>
              <a:t>table </a:t>
            </a:r>
            <a:r>
              <a:rPr lang="en-US" altLang="zh-CN" sz="2800" dirty="0" err="1"/>
              <a:t>tr</a:t>
            </a:r>
            <a:r>
              <a:rPr lang="en-US" altLang="zh-CN" sz="2800" dirty="0"/>
              <a:t>").filter(":</a:t>
            </a:r>
            <a:r>
              <a:rPr lang="en-US" altLang="zh-CN" sz="2800" dirty="0" smtClean="0"/>
              <a:t>nth-child(odd)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")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54648" y="3415932"/>
            <a:ext cx="3853940" cy="5355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$("table </a:t>
            </a:r>
            <a:r>
              <a:rPr lang="en-US" altLang="zh-CN" dirty="0" err="1" smtClean="0"/>
              <a:t>tr:nth-child</a:t>
            </a:r>
            <a:r>
              <a:rPr lang="en-US" altLang="zh-CN" dirty="0" smtClean="0"/>
              <a:t>(odd)")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7614" y="2240837"/>
            <a:ext cx="2451312" cy="5355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$("table </a:t>
            </a:r>
            <a:r>
              <a:rPr lang="en-US" altLang="zh-CN" dirty="0" err="1" smtClean="0"/>
              <a:t>tr:odd</a:t>
            </a:r>
            <a:r>
              <a:rPr lang="en-US" altLang="zh-CN" dirty="0" smtClean="0"/>
              <a:t>")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63888" y="2245397"/>
            <a:ext cx="5220072" cy="535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$("</a:t>
            </a:r>
            <a:r>
              <a:rPr lang="en-US" altLang="zh-CN" dirty="0" smtClean="0"/>
              <a:t>table </a:t>
            </a:r>
            <a:r>
              <a:rPr lang="en-US" altLang="zh-CN" dirty="0" err="1"/>
              <a:t>tr</a:t>
            </a:r>
            <a:r>
              <a:rPr lang="en-US" altLang="zh-CN" dirty="0"/>
              <a:t>").filter(":odd</a:t>
            </a:r>
            <a:r>
              <a:rPr lang="en-US" altLang="zh-CN" dirty="0" smtClean="0"/>
              <a:t>")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5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10.5.2 jQuery</a:t>
            </a:r>
            <a:r>
              <a:rPr lang="zh-CN" altLang="en-US" sz="3600" dirty="0"/>
              <a:t>过滤</a:t>
            </a:r>
            <a:r>
              <a:rPr lang="en-US" altLang="zh-CN" sz="3600" dirty="0"/>
              <a:t>—</a:t>
            </a:r>
            <a:r>
              <a:rPr lang="zh-CN" altLang="en-US" sz="3600" dirty="0"/>
              <a:t>过滤函数</a:t>
            </a:r>
            <a:r>
              <a:rPr lang="en-US" altLang="zh-CN" sz="3600" dirty="0"/>
              <a:t>filter()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0"/>
            <a:ext cx="8424862" cy="1752600"/>
          </a:xfrm>
        </p:spPr>
        <p:txBody>
          <a:bodyPr/>
          <a:lstStyle/>
          <a:p>
            <a:pPr marL="342900" lvl="1" indent="-342900">
              <a:buClr>
                <a:srgbClr val="CC0000"/>
              </a:buClr>
              <a:buSzPct val="85000"/>
              <a:buFontTx/>
              <a:buChar char="•"/>
            </a:pPr>
            <a:r>
              <a:rPr lang="en-US" altLang="zh-CN" sz="3200" dirty="0" smtClean="0"/>
              <a:t>.filter</a:t>
            </a:r>
            <a:r>
              <a:rPr lang="en-US" altLang="zh-CN" sz="3200" dirty="0"/>
              <a:t>(</a:t>
            </a:r>
            <a:r>
              <a:rPr lang="zh-CN" altLang="en-US" sz="3200" dirty="0"/>
              <a:t>过滤函数</a:t>
            </a:r>
            <a:r>
              <a:rPr lang="en-US" altLang="zh-CN" sz="3200" dirty="0" smtClean="0"/>
              <a:t>)</a:t>
            </a:r>
          </a:p>
          <a:p>
            <a:pPr marL="742950" lvl="2" indent="-342900">
              <a:buClr>
                <a:srgbClr val="CC0000"/>
              </a:buClr>
              <a:buSzPct val="85000"/>
            </a:pPr>
            <a:r>
              <a:rPr lang="zh-CN" altLang="en-US" sz="2800" dirty="0" smtClean="0"/>
              <a:t>用户可以利用函数进行自定义筛选条件。</a:t>
            </a:r>
            <a:endParaRPr lang="en-US" altLang="zh-CN" sz="2800" dirty="0" smtClean="0"/>
          </a:p>
          <a:p>
            <a:pPr marL="742950" lvl="2" indent="-342900">
              <a:buClr>
                <a:srgbClr val="CC0000"/>
              </a:buClr>
              <a:buSzPct val="85000"/>
            </a:pPr>
            <a:r>
              <a:rPr lang="zh-CN" altLang="en-US" sz="2800" dirty="0" smtClean="0"/>
              <a:t>过滤函数需要返回布尔值。</a:t>
            </a:r>
            <a:endParaRPr lang="zh-CN" altLang="en-US" sz="2800" dirty="0"/>
          </a:p>
          <a:p>
            <a:pPr marL="0" indent="0">
              <a:buNone/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304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10.5.2 jQuery</a:t>
            </a:r>
            <a:r>
              <a:rPr lang="zh-CN" altLang="en-US" sz="3600" dirty="0"/>
              <a:t>过滤</a:t>
            </a:r>
            <a:r>
              <a:rPr lang="en-US" altLang="zh-CN" sz="3600" dirty="0"/>
              <a:t>—</a:t>
            </a:r>
            <a:r>
              <a:rPr lang="zh-CN" altLang="en-US" sz="3600" dirty="0"/>
              <a:t>过滤函数</a:t>
            </a:r>
            <a:r>
              <a:rPr lang="en-US" altLang="zh-CN" sz="3600" dirty="0"/>
              <a:t>filter()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357298"/>
            <a:ext cx="8424862" cy="973088"/>
          </a:xfrm>
        </p:spPr>
        <p:txBody>
          <a:bodyPr/>
          <a:lstStyle/>
          <a:p>
            <a:pPr marL="0" lvl="1" indent="0">
              <a:buClr>
                <a:srgbClr val="CC0000"/>
              </a:buClr>
              <a:buSzPct val="85000"/>
              <a:buNone/>
            </a:pPr>
            <a:r>
              <a:rPr lang="en-US" altLang="zh-CN" sz="3200" dirty="0" smtClean="0"/>
              <a:t>【</a:t>
            </a:r>
            <a:r>
              <a:rPr lang="zh-CN" altLang="en-US" sz="3200" dirty="0" smtClean="0"/>
              <a:t>实例</a:t>
            </a:r>
            <a:r>
              <a:rPr lang="en-US" altLang="zh-CN" sz="3200" dirty="0" smtClean="0"/>
              <a:t>】filter()</a:t>
            </a:r>
            <a:r>
              <a:rPr lang="zh-CN" altLang="en-US" sz="3200" dirty="0" smtClean="0"/>
              <a:t>参数的使用</a:t>
            </a:r>
            <a:endParaRPr lang="en-US" altLang="zh-CN" sz="3200" dirty="0" smtClean="0"/>
          </a:p>
          <a:p>
            <a:pPr marL="0" lvl="1" indent="0">
              <a:buClr>
                <a:srgbClr val="CC0000"/>
              </a:buClr>
              <a:buSzPct val="85000"/>
              <a:buNone/>
            </a:pPr>
            <a:r>
              <a:rPr lang="zh-CN" altLang="en-US" sz="3200" dirty="0" smtClean="0"/>
              <a:t>修改所有</a:t>
            </a:r>
            <a:r>
              <a:rPr lang="en-US" altLang="zh-CN" sz="3200" dirty="0" smtClean="0"/>
              <a:t>DIV</a:t>
            </a:r>
            <a:r>
              <a:rPr lang="zh-CN" altLang="en-US" sz="3200" dirty="0" smtClean="0"/>
              <a:t>的背景，并将</a:t>
            </a:r>
            <a:r>
              <a:rPr lang="zh-CN" altLang="en-US" sz="3200" dirty="0"/>
              <a:t>第</a:t>
            </a:r>
            <a:r>
              <a:rPr lang="en-US" altLang="zh-CN" sz="3200" dirty="0"/>
              <a:t>2</a:t>
            </a:r>
            <a:r>
              <a:rPr lang="zh-CN" altLang="en-US" sz="3200" dirty="0"/>
              <a:t>个</a:t>
            </a:r>
            <a:r>
              <a:rPr lang="en-US" altLang="zh-CN" dirty="0"/>
              <a:t>DIV</a:t>
            </a:r>
            <a:r>
              <a:rPr lang="zh-CN" altLang="en-US" dirty="0"/>
              <a:t>和</a:t>
            </a:r>
            <a:r>
              <a:rPr lang="en-US" altLang="zh-CN" dirty="0"/>
              <a:t>id</a:t>
            </a:r>
            <a:r>
              <a:rPr lang="zh-CN" altLang="en-US" dirty="0"/>
              <a:t>取值</a:t>
            </a:r>
            <a:r>
              <a:rPr lang="zh-CN" altLang="en-US" dirty="0" smtClean="0"/>
              <a:t>为</a:t>
            </a:r>
            <a:r>
              <a:rPr lang="en-US" altLang="zh-CN" dirty="0" smtClean="0"/>
              <a:t>“fourth”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DIV</a:t>
            </a:r>
            <a:r>
              <a:rPr lang="zh-CN" altLang="en-US" dirty="0" smtClean="0"/>
              <a:t>加上蓝色边框。</a:t>
            </a:r>
            <a:endParaRPr lang="en-US" altLang="zh-CN" dirty="0"/>
          </a:p>
          <a:p>
            <a:endParaRPr lang="zh-CN" alt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14674"/>
            <a:ext cx="37338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355976" y="2914674"/>
            <a:ext cx="4572000" cy="27515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000" dirty="0"/>
              <a:t>&lt;body&gt;</a:t>
            </a:r>
          </a:p>
          <a:p>
            <a:r>
              <a:rPr lang="en-US" altLang="zh-CN" sz="2000" dirty="0"/>
              <a:t>	&lt;div id</a:t>
            </a:r>
            <a:r>
              <a:rPr lang="en-US" altLang="zh-CN" sz="2000" dirty="0" smtClean="0"/>
              <a:t>="first"&gt;&lt;/</a:t>
            </a:r>
            <a:r>
              <a:rPr lang="en-US" altLang="zh-CN" sz="2000" dirty="0"/>
              <a:t>div&gt;</a:t>
            </a:r>
          </a:p>
          <a:p>
            <a:r>
              <a:rPr lang="en-US" altLang="zh-CN" sz="2000" dirty="0"/>
              <a:t>	&lt;div id</a:t>
            </a:r>
            <a:r>
              <a:rPr lang="en-US" altLang="zh-CN" sz="2000" dirty="0" smtClean="0"/>
              <a:t>="second"&gt;&lt;/</a:t>
            </a:r>
            <a:r>
              <a:rPr lang="en-US" altLang="zh-CN" sz="2000" dirty="0"/>
              <a:t>div&gt;</a:t>
            </a:r>
          </a:p>
          <a:p>
            <a:r>
              <a:rPr lang="en-US" altLang="zh-CN" sz="2000" dirty="0"/>
              <a:t>	&lt;div id</a:t>
            </a:r>
            <a:r>
              <a:rPr lang="en-US" altLang="zh-CN" sz="2000" dirty="0" smtClean="0"/>
              <a:t>="third"&gt;&lt;/</a:t>
            </a:r>
            <a:r>
              <a:rPr lang="en-US" altLang="zh-CN" sz="2000" dirty="0"/>
              <a:t>div&gt;</a:t>
            </a:r>
          </a:p>
          <a:p>
            <a:r>
              <a:rPr lang="en-US" altLang="zh-CN" sz="2000" dirty="0"/>
              <a:t>	&lt;div id</a:t>
            </a:r>
            <a:r>
              <a:rPr lang="en-US" altLang="zh-CN" sz="2000" dirty="0" smtClean="0"/>
              <a:t>="fourth"&gt;&lt;/</a:t>
            </a:r>
            <a:r>
              <a:rPr lang="en-US" altLang="zh-CN" sz="2000" dirty="0"/>
              <a:t>div&gt;</a:t>
            </a:r>
          </a:p>
          <a:p>
            <a:r>
              <a:rPr lang="en-US" altLang="zh-CN" sz="2000" dirty="0"/>
              <a:t>	&lt;div id</a:t>
            </a:r>
            <a:r>
              <a:rPr lang="en-US" altLang="zh-CN" sz="2000" dirty="0" smtClean="0"/>
              <a:t>="fifth"&gt;&lt;/</a:t>
            </a:r>
            <a:r>
              <a:rPr lang="en-US" altLang="zh-CN" sz="2000" dirty="0"/>
              <a:t>div&gt;</a:t>
            </a:r>
          </a:p>
          <a:p>
            <a:r>
              <a:rPr lang="en-US" altLang="zh-CN" sz="2000" dirty="0"/>
              <a:t>&lt;/body&gt;</a:t>
            </a:r>
            <a:endParaRPr lang="zh-CN" alt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72074"/>
            <a:ext cx="37338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53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10.5.2 jQuery</a:t>
            </a:r>
            <a:r>
              <a:rPr lang="zh-CN" altLang="en-US" sz="3600" dirty="0"/>
              <a:t>过滤</a:t>
            </a:r>
            <a:r>
              <a:rPr lang="en-US" altLang="zh-CN" sz="3600" dirty="0"/>
              <a:t>—</a:t>
            </a:r>
            <a:r>
              <a:rPr lang="zh-CN" altLang="en-US" sz="3600" dirty="0"/>
              <a:t>过滤函数</a:t>
            </a:r>
            <a:r>
              <a:rPr lang="en-US" altLang="zh-CN" sz="3600" dirty="0"/>
              <a:t>filter()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2362199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sz="2400" dirty="0"/>
              <a:t>$(function(){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$("</a:t>
            </a:r>
            <a:r>
              <a:rPr lang="en-US" altLang="zh-CN" sz="2400" dirty="0"/>
              <a:t>div").</a:t>
            </a:r>
            <a:r>
              <a:rPr lang="en-US" altLang="zh-CN" sz="2400" dirty="0" err="1"/>
              <a:t>css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background","#FCF</a:t>
            </a:r>
            <a:r>
              <a:rPr lang="en-US" altLang="zh-CN" sz="2400" dirty="0"/>
              <a:t>").filter(function(index){</a:t>
            </a:r>
          </a:p>
          <a:p>
            <a:pPr marL="0" indent="0">
              <a:buNone/>
            </a:pPr>
            <a:r>
              <a:rPr lang="en-US" altLang="zh-CN" sz="2400" dirty="0"/>
              <a:t>	return index == 1 </a:t>
            </a:r>
            <a:r>
              <a:rPr lang="en-US" altLang="zh-CN" sz="2400" dirty="0" smtClean="0"/>
              <a:t>||</a:t>
            </a:r>
            <a:r>
              <a:rPr lang="en-US" altLang="zh-CN" sz="2400" dirty="0"/>
              <a:t> $(this).</a:t>
            </a:r>
            <a:r>
              <a:rPr lang="en-US" altLang="zh-CN" sz="2400" dirty="0" err="1"/>
              <a:t>attr</a:t>
            </a:r>
            <a:r>
              <a:rPr lang="en-US" altLang="zh-CN" sz="2400" dirty="0"/>
              <a:t>("id") == "fourth";</a:t>
            </a:r>
          </a:p>
          <a:p>
            <a:pPr marL="0" indent="0">
              <a:buNone/>
            </a:pPr>
            <a:r>
              <a:rPr lang="en-US" altLang="zh-CN" sz="2400" dirty="0" smtClean="0"/>
              <a:t>     }).</a:t>
            </a:r>
            <a:r>
              <a:rPr lang="en-US" altLang="zh-CN" sz="2400" dirty="0" err="1"/>
              <a:t>css</a:t>
            </a:r>
            <a:r>
              <a:rPr lang="en-US" altLang="zh-CN" sz="2400" dirty="0"/>
              <a:t>("border","2px solid #009");	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});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39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10.5.2 jQuery</a:t>
            </a:r>
            <a:r>
              <a:rPr lang="zh-CN" altLang="en-US" sz="3600" dirty="0"/>
              <a:t>过滤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添加函数</a:t>
            </a:r>
            <a:r>
              <a:rPr lang="en-US" altLang="zh-CN" sz="3600" dirty="0" smtClean="0"/>
              <a:t>add()</a:t>
            </a:r>
            <a:endParaRPr lang="zh-CN" altLang="en-US" sz="36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95288" y="1447801"/>
            <a:ext cx="842486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500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115000"/>
              <a:buFont typeface="Times New Roman" pitchFamily="18" charset="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lnSpc>
                <a:spcPct val="100000"/>
              </a:lnSpc>
              <a:buClr>
                <a:srgbClr val="CC0000"/>
              </a:buClr>
              <a:buSzPct val="85000"/>
              <a:buFontTx/>
              <a:buChar char="•"/>
            </a:pPr>
            <a:r>
              <a:rPr lang="zh-CN" altLang="en-US" sz="3200" kern="0" dirty="0" smtClean="0"/>
              <a:t>向集合中添加元素</a:t>
            </a:r>
            <a:endParaRPr lang="en-US" altLang="zh-CN" sz="3200" kern="0" dirty="0" smtClean="0"/>
          </a:p>
          <a:p>
            <a:pPr marL="742950" lvl="2" indent="-342900" eaLnBrk="1" hangingPunct="1">
              <a:lnSpc>
                <a:spcPct val="100000"/>
              </a:lnSpc>
              <a:buClr>
                <a:srgbClr val="CC0000"/>
              </a:buClr>
              <a:buSzPct val="85000"/>
            </a:pPr>
            <a:r>
              <a:rPr lang="en-US" altLang="zh-CN" sz="2800" kern="0" dirty="0" smtClean="0"/>
              <a:t>.add(</a:t>
            </a:r>
            <a:r>
              <a:rPr lang="zh-CN" altLang="en-US" sz="2800" kern="0" dirty="0" smtClean="0"/>
              <a:t>选择器</a:t>
            </a:r>
            <a:r>
              <a:rPr lang="en-US" altLang="zh-CN" sz="2800" kern="0" dirty="0" smtClean="0"/>
              <a:t>/DOM</a:t>
            </a:r>
            <a:r>
              <a:rPr lang="zh-CN" altLang="en-US" sz="2800" kern="0" dirty="0" smtClean="0"/>
              <a:t>元素</a:t>
            </a:r>
            <a:r>
              <a:rPr lang="en-US" altLang="zh-CN" sz="2800" kern="0" dirty="0" smtClean="0"/>
              <a:t>/jQuery</a:t>
            </a:r>
            <a:r>
              <a:rPr lang="zh-CN" altLang="en-US" sz="2800" kern="0" dirty="0" smtClean="0"/>
              <a:t>对象</a:t>
            </a:r>
            <a:r>
              <a:rPr lang="en-US" altLang="zh-CN" sz="2800" kern="0" dirty="0" smtClean="0"/>
              <a:t>)</a:t>
            </a:r>
          </a:p>
          <a:p>
            <a:pPr marL="742950" lvl="2" indent="-342900" eaLnBrk="1" hangingPunct="1">
              <a:lnSpc>
                <a:spcPct val="100000"/>
              </a:lnSpc>
              <a:buClr>
                <a:srgbClr val="CC0000"/>
              </a:buClr>
              <a:buSzPct val="85000"/>
            </a:pPr>
            <a:r>
              <a:rPr lang="zh-CN" altLang="en-US" sz="2800" kern="0" dirty="0" smtClean="0"/>
              <a:t>相等于 </a:t>
            </a:r>
            <a:r>
              <a:rPr lang="en-US" altLang="zh-CN" sz="2800" kern="0" dirty="0" smtClean="0"/>
              <a:t>[**, **]</a:t>
            </a:r>
            <a:r>
              <a:rPr lang="zh-CN" altLang="en-US" sz="2800" kern="0" dirty="0" smtClean="0"/>
              <a:t>       </a:t>
            </a:r>
            <a:endParaRPr lang="en-US" altLang="zh-CN" sz="2800" kern="0" dirty="0" smtClean="0"/>
          </a:p>
          <a:p>
            <a:pPr eaLnBrk="1" hangingPunct="1">
              <a:lnSpc>
                <a:spcPct val="100000"/>
              </a:lnSpc>
            </a:pPr>
            <a:endParaRPr lang="zh-CN" altLang="en-US" sz="3600" kern="0" dirty="0"/>
          </a:p>
        </p:txBody>
      </p:sp>
      <p:sp>
        <p:nvSpPr>
          <p:cNvPr id="5" name="矩形 4"/>
          <p:cNvSpPr/>
          <p:nvPr/>
        </p:nvSpPr>
        <p:spPr>
          <a:xfrm>
            <a:off x="914400" y="3236047"/>
            <a:ext cx="4262705" cy="5355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$("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[alt]").</a:t>
            </a:r>
            <a:r>
              <a:rPr lang="en-US" altLang="zh-CN" dirty="0"/>
              <a:t>add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[title]")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14400" y="4189613"/>
            <a:ext cx="3217547" cy="5355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$("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[alt</a:t>
            </a:r>
            <a:r>
              <a:rPr lang="en-US" altLang="zh-CN" dirty="0"/>
              <a:t>],</a:t>
            </a:r>
            <a:r>
              <a:rPr lang="en-US" altLang="zh-CN" dirty="0" err="1"/>
              <a:t>img</a:t>
            </a:r>
            <a:r>
              <a:rPr lang="en-US" altLang="zh-CN" dirty="0"/>
              <a:t>[title</a:t>
            </a:r>
            <a:r>
              <a:rPr lang="en-US" altLang="zh-CN" dirty="0" smtClean="0"/>
              <a:t>]")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4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10.5.2 jQuery</a:t>
            </a:r>
            <a:r>
              <a:rPr lang="zh-CN" altLang="en-US" dirty="0"/>
              <a:t>过滤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删除函数</a:t>
            </a:r>
            <a:r>
              <a:rPr lang="en-US" altLang="zh-CN" dirty="0" smtClean="0"/>
              <a:t>not()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CC0000"/>
              </a:buClr>
              <a:buSzPct val="85000"/>
              <a:buFontTx/>
              <a:buChar char="•"/>
            </a:pPr>
            <a:r>
              <a:rPr lang="zh-CN" altLang="en-US" sz="3200" dirty="0"/>
              <a:t>从集合中删除元素</a:t>
            </a:r>
            <a:endParaRPr lang="en-US" altLang="zh-CN" sz="3200" dirty="0"/>
          </a:p>
          <a:p>
            <a:pPr lvl="1"/>
            <a:r>
              <a:rPr lang="en-US" altLang="zh-CN" dirty="0" smtClean="0"/>
              <a:t>.not(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sz="2800" dirty="0" smtClean="0"/>
              <a:t>.not()</a:t>
            </a:r>
            <a:r>
              <a:rPr lang="zh-CN" altLang="en-US" sz="2800" dirty="0" smtClean="0"/>
              <a:t>的功能同</a:t>
            </a:r>
            <a:r>
              <a:rPr lang="en-US" altLang="zh-CN" sz="2800" dirty="0" smtClean="0"/>
              <a:t>:not()</a:t>
            </a:r>
            <a:r>
              <a:rPr lang="zh-CN" altLang="en-US" sz="2800" dirty="0" smtClean="0"/>
              <a:t>过滤器，但表达式提供了比过滤器更便捷的方式</a:t>
            </a:r>
            <a:endParaRPr lang="en-US" altLang="zh-CN" sz="2800" dirty="0" smtClean="0"/>
          </a:p>
          <a:p>
            <a:pPr lvl="1"/>
            <a:r>
              <a:rPr lang="en-US" altLang="zh-CN" dirty="0"/>
              <a:t>n</a:t>
            </a:r>
            <a:r>
              <a:rPr lang="en-US" altLang="zh-CN" dirty="0" smtClean="0"/>
              <a:t>ot</a:t>
            </a:r>
            <a:r>
              <a:rPr lang="zh-CN" altLang="en-US" dirty="0" smtClean="0"/>
              <a:t>适用于反向逻辑问题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8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/>
            <a:r>
              <a:rPr lang="zh-CN" altLang="en-US" dirty="0" smtClean="0"/>
              <a:t>例：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jq</a:t>
            </a:r>
            <a:r>
              <a:rPr lang="zh-CN" altLang="en-US" dirty="0" smtClean="0"/>
              <a:t>思想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0"/>
            <a:ext cx="8424862" cy="519591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对比</a:t>
            </a:r>
            <a:r>
              <a:rPr lang="en-US" altLang="zh-CN" dirty="0" smtClean="0"/>
              <a:t>JS</a:t>
            </a:r>
            <a:r>
              <a:rPr lang="zh-CN" altLang="en-US" dirty="0" smtClean="0"/>
              <a:t>的代码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6424" y="1412776"/>
            <a:ext cx="4023568" cy="14219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&lt;div id='div1'&gt;div1&lt;/div&gt;</a:t>
            </a:r>
          </a:p>
          <a:p>
            <a:r>
              <a:rPr lang="en-US" altLang="zh-CN" dirty="0"/>
              <a:t>&lt;div class='box'&gt;&lt;/div&gt;</a:t>
            </a:r>
          </a:p>
          <a:p>
            <a:r>
              <a:rPr lang="en-US" altLang="zh-CN" dirty="0"/>
              <a:t>&lt;div class='box'&gt;&lt;/div&gt;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4808" y="3212976"/>
            <a:ext cx="6103416" cy="5355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$('#div1').</a:t>
            </a:r>
            <a:r>
              <a:rPr lang="en-US" altLang="zh-CN" dirty="0" err="1"/>
              <a:t>css</a:t>
            </a:r>
            <a:r>
              <a:rPr lang="en-US" altLang="zh-CN" dirty="0"/>
              <a:t>("</a:t>
            </a:r>
            <a:r>
              <a:rPr lang="en-US" altLang="zh-CN" dirty="0" err="1"/>
              <a:t>background","red</a:t>
            </a:r>
            <a:r>
              <a:rPr lang="en-US" altLang="zh-CN" dirty="0"/>
              <a:t>");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4808" y="3900907"/>
            <a:ext cx="6103416" cy="496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$(".box").</a:t>
            </a:r>
            <a:r>
              <a:rPr lang="en-US" altLang="zh-CN" dirty="0" err="1"/>
              <a:t>css</a:t>
            </a:r>
            <a:r>
              <a:rPr lang="en-US" altLang="zh-CN" dirty="0"/>
              <a:t>("</a:t>
            </a:r>
            <a:r>
              <a:rPr lang="en-US" altLang="zh-CN" dirty="0" err="1"/>
              <a:t>background","blue</a:t>
            </a:r>
            <a:r>
              <a:rPr lang="en-US" altLang="zh-CN" dirty="0"/>
              <a:t>");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4808" y="4725144"/>
            <a:ext cx="6103416" cy="1383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$("#div1").click(function(){</a:t>
            </a:r>
          </a:p>
          <a:p>
            <a:r>
              <a:rPr lang="en-US" altLang="zh-CN" dirty="0"/>
              <a:t>		alert(123);	</a:t>
            </a:r>
          </a:p>
          <a:p>
            <a:r>
              <a:rPr lang="en-US" altLang="zh-CN" dirty="0" smtClean="0"/>
              <a:t>})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83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10.5.2 jQuery</a:t>
            </a:r>
            <a:r>
              <a:rPr lang="zh-CN" altLang="en-US" dirty="0"/>
              <a:t>过滤</a:t>
            </a:r>
            <a:r>
              <a:rPr lang="en-US" altLang="zh-CN" dirty="0"/>
              <a:t>—</a:t>
            </a:r>
            <a:r>
              <a:rPr lang="zh-CN" altLang="en-US" dirty="0"/>
              <a:t>删除函数</a:t>
            </a:r>
            <a:r>
              <a:rPr lang="en-US" altLang="zh-CN" dirty="0"/>
              <a:t>not()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762000"/>
          </a:xfrm>
        </p:spPr>
        <p:txBody>
          <a:bodyPr/>
          <a:lstStyle/>
          <a:p>
            <a:pPr marL="0" lvl="1" indent="0">
              <a:buClr>
                <a:srgbClr val="CC0000"/>
              </a:buClr>
              <a:buSzPct val="85000"/>
              <a:buNone/>
            </a:pPr>
            <a:r>
              <a:rPr lang="en-US" altLang="zh-CN" sz="3200" dirty="0" smtClean="0"/>
              <a:t>【</a:t>
            </a:r>
            <a:r>
              <a:rPr lang="zh-CN" altLang="en-US" sz="3200" dirty="0" smtClean="0"/>
              <a:t>实例</a:t>
            </a:r>
            <a:r>
              <a:rPr lang="en-US" altLang="zh-CN" sz="3200" dirty="0" smtClean="0"/>
              <a:t>】</a:t>
            </a:r>
            <a:r>
              <a:rPr lang="zh-CN" altLang="en-US" sz="3200" dirty="0" smtClean="0"/>
              <a:t>将绿色和蓝色之外的</a:t>
            </a:r>
            <a:r>
              <a:rPr lang="en-US" altLang="zh-CN" sz="3200" dirty="0" smtClean="0"/>
              <a:t>DIV</a:t>
            </a:r>
            <a:r>
              <a:rPr lang="zh-CN" altLang="en-US" sz="3200" dirty="0" smtClean="0"/>
              <a:t>加上边框。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57245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038600"/>
            <a:ext cx="57245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82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10.5.2 jQuery</a:t>
            </a:r>
            <a:r>
              <a:rPr lang="zh-CN" altLang="en-US" dirty="0"/>
              <a:t>过滤</a:t>
            </a:r>
            <a:r>
              <a:rPr lang="en-US" altLang="zh-CN" dirty="0"/>
              <a:t>—</a:t>
            </a:r>
            <a:r>
              <a:rPr lang="zh-CN" altLang="en-US" dirty="0"/>
              <a:t>删除函数</a:t>
            </a:r>
            <a:r>
              <a:rPr lang="en-US" altLang="zh-CN" dirty="0"/>
              <a:t>not()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519809"/>
            <a:ext cx="4176712" cy="3349351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sz="2000" dirty="0"/>
              <a:t>&lt;body&gt;</a:t>
            </a:r>
          </a:p>
          <a:p>
            <a:pPr marL="0" indent="0">
              <a:buNone/>
            </a:pPr>
            <a:r>
              <a:rPr lang="en-US" altLang="zh-CN" sz="2000" dirty="0"/>
              <a:t>	&lt;div&gt;&lt;/div&gt;</a:t>
            </a:r>
          </a:p>
          <a:p>
            <a:pPr marL="0" indent="0">
              <a:buNone/>
            </a:pPr>
            <a:r>
              <a:rPr lang="en-US" altLang="zh-CN" sz="2000" dirty="0"/>
              <a:t>	&lt;div id</a:t>
            </a:r>
            <a:r>
              <a:rPr lang="en-US" altLang="zh-CN" sz="2000" dirty="0" smtClean="0"/>
              <a:t>="blue"&gt;&lt;/</a:t>
            </a:r>
            <a:r>
              <a:rPr lang="en-US" altLang="zh-CN" sz="2000" dirty="0"/>
              <a:t>div&gt;</a:t>
            </a:r>
          </a:p>
          <a:p>
            <a:pPr marL="0" indent="0">
              <a:buNone/>
            </a:pPr>
            <a:r>
              <a:rPr lang="en-US" altLang="zh-CN" sz="2000" dirty="0"/>
              <a:t>	&lt;div&gt;&lt;/div&gt;</a:t>
            </a:r>
          </a:p>
          <a:p>
            <a:pPr marL="0" indent="0">
              <a:buNone/>
            </a:pPr>
            <a:r>
              <a:rPr lang="en-US" altLang="zh-CN" sz="2000" dirty="0"/>
              <a:t>	&lt;div class</a:t>
            </a:r>
            <a:r>
              <a:rPr lang="en-US" altLang="zh-CN" sz="2000" dirty="0" smtClean="0"/>
              <a:t>="green"&gt;&lt;/</a:t>
            </a:r>
            <a:r>
              <a:rPr lang="en-US" altLang="zh-CN" sz="2000" dirty="0"/>
              <a:t>div&gt;</a:t>
            </a:r>
          </a:p>
          <a:p>
            <a:pPr marL="0" indent="0">
              <a:buNone/>
            </a:pPr>
            <a:r>
              <a:rPr lang="en-US" altLang="zh-CN" sz="2000" dirty="0"/>
              <a:t>	&lt;div class</a:t>
            </a:r>
            <a:r>
              <a:rPr lang="en-US" altLang="zh-CN" sz="2000" dirty="0" smtClean="0"/>
              <a:t>="green"&gt;&lt;/</a:t>
            </a:r>
            <a:r>
              <a:rPr lang="en-US" altLang="zh-CN" sz="2000" dirty="0"/>
              <a:t>div&gt;</a:t>
            </a:r>
          </a:p>
          <a:p>
            <a:pPr marL="0" indent="0">
              <a:buNone/>
            </a:pPr>
            <a:r>
              <a:rPr lang="en-US" altLang="zh-CN" sz="2000" dirty="0"/>
              <a:t>	&lt;div class</a:t>
            </a:r>
            <a:r>
              <a:rPr lang="en-US" altLang="zh-CN" sz="2000" dirty="0" smtClean="0"/>
              <a:t>="gray"&gt;&lt;/</a:t>
            </a:r>
            <a:r>
              <a:rPr lang="en-US" altLang="zh-CN" sz="2000" dirty="0"/>
              <a:t>div&gt;</a:t>
            </a:r>
          </a:p>
          <a:p>
            <a:pPr marL="0" indent="0">
              <a:buNone/>
            </a:pPr>
            <a:r>
              <a:rPr lang="en-US" altLang="zh-CN" sz="2000" dirty="0"/>
              <a:t>	&lt;div&gt;&lt;/div&gt;</a:t>
            </a:r>
          </a:p>
          <a:p>
            <a:pPr marL="0" indent="0">
              <a:buNone/>
            </a:pPr>
            <a:r>
              <a:rPr lang="en-US" altLang="zh-CN" sz="2000" dirty="0"/>
              <a:t>&lt;/body&gt;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611560" y="5805264"/>
            <a:ext cx="4788024" cy="5355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$("</a:t>
            </a:r>
            <a:r>
              <a:rPr lang="en-US" altLang="zh-CN" dirty="0" err="1"/>
              <a:t>div:not</a:t>
            </a:r>
            <a:r>
              <a:rPr lang="en-US" altLang="zh-CN" dirty="0"/>
              <a:t>('.green'):not('#blue</a:t>
            </a:r>
            <a:r>
              <a:rPr lang="en-US" altLang="zh-CN" dirty="0" smtClean="0"/>
              <a:t>')")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5157192"/>
            <a:ext cx="4027898" cy="5355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$("div").not(".green, #blue")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48064" y="1575024"/>
            <a:ext cx="327687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filter()+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/>
              <a:t>filter</a:t>
            </a:r>
            <a:r>
              <a:rPr lang="en-US" altLang="zh-CN" dirty="0" smtClean="0"/>
              <a:t>()+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88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10.5.2 jQuery</a:t>
            </a:r>
            <a:r>
              <a:rPr lang="zh-CN" altLang="en-US" dirty="0"/>
              <a:t>过滤</a:t>
            </a:r>
            <a:r>
              <a:rPr lang="en-US" altLang="zh-CN" dirty="0"/>
              <a:t>—</a:t>
            </a:r>
            <a:r>
              <a:rPr lang="zh-CN" altLang="en-US" dirty="0"/>
              <a:t>删除函数</a:t>
            </a:r>
            <a:r>
              <a:rPr lang="en-US" altLang="zh-CN" dirty="0"/>
              <a:t>not()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132857"/>
            <a:ext cx="4536504" cy="316835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it-IT" altLang="zh-CN" sz="2400" dirty="0"/>
              <a:t>&lt;ul&gt;</a:t>
            </a:r>
          </a:p>
          <a:p>
            <a:pPr marL="0" indent="0">
              <a:buNone/>
            </a:pPr>
            <a:r>
              <a:rPr lang="it-IT" altLang="zh-CN" sz="2400" dirty="0"/>
              <a:t> </a:t>
            </a:r>
            <a:r>
              <a:rPr lang="it-IT" altLang="zh-CN" sz="2400" dirty="0" smtClean="0"/>
              <a:t>  </a:t>
            </a:r>
            <a:r>
              <a:rPr lang="it-IT" altLang="zh-CN" sz="2400" dirty="0"/>
              <a:t>&lt;li&gt;list item 1&lt;/li&gt;</a:t>
            </a:r>
          </a:p>
          <a:p>
            <a:pPr marL="0" indent="0">
              <a:buNone/>
            </a:pPr>
            <a:r>
              <a:rPr lang="it-IT" altLang="zh-CN" sz="2400" dirty="0"/>
              <a:t>  </a:t>
            </a:r>
            <a:r>
              <a:rPr lang="it-IT" altLang="zh-CN" sz="2400" dirty="0" smtClean="0"/>
              <a:t> &lt;</a:t>
            </a:r>
            <a:r>
              <a:rPr lang="it-IT" altLang="zh-CN" sz="2400" dirty="0"/>
              <a:t>li&gt;list item 2&lt;/li&gt;</a:t>
            </a:r>
          </a:p>
          <a:p>
            <a:pPr marL="0" indent="0">
              <a:buNone/>
            </a:pPr>
            <a:r>
              <a:rPr lang="it-IT" altLang="zh-CN" sz="2400" dirty="0"/>
              <a:t> </a:t>
            </a:r>
            <a:r>
              <a:rPr lang="it-IT" altLang="zh-CN" sz="2400" dirty="0" smtClean="0"/>
              <a:t>  </a:t>
            </a:r>
            <a:r>
              <a:rPr lang="it-IT" altLang="zh-CN" sz="2400" dirty="0"/>
              <a:t>&lt;li id="notli"&gt;list item 3&lt;/li&gt;</a:t>
            </a:r>
          </a:p>
          <a:p>
            <a:pPr marL="0" indent="0">
              <a:buNone/>
            </a:pPr>
            <a:r>
              <a:rPr lang="it-IT" altLang="zh-CN" sz="2400" dirty="0"/>
              <a:t>  </a:t>
            </a:r>
            <a:r>
              <a:rPr lang="it-IT" altLang="zh-CN" sz="2400" dirty="0" smtClean="0"/>
              <a:t> &lt;</a:t>
            </a:r>
            <a:r>
              <a:rPr lang="it-IT" altLang="zh-CN" sz="2400" dirty="0"/>
              <a:t>li&gt;list item 4&lt;/li&gt;</a:t>
            </a:r>
          </a:p>
          <a:p>
            <a:pPr marL="0" indent="0">
              <a:buNone/>
            </a:pPr>
            <a:r>
              <a:rPr lang="it-IT" altLang="zh-CN" sz="2400" dirty="0"/>
              <a:t> </a:t>
            </a:r>
            <a:r>
              <a:rPr lang="it-IT" altLang="zh-CN" sz="2400" dirty="0" smtClean="0"/>
              <a:t>  </a:t>
            </a:r>
            <a:r>
              <a:rPr lang="it-IT" altLang="zh-CN" sz="2400" dirty="0"/>
              <a:t>&lt;li&gt;list item 5&lt;/li&gt;</a:t>
            </a:r>
          </a:p>
          <a:p>
            <a:pPr marL="0" indent="0">
              <a:buNone/>
            </a:pPr>
            <a:r>
              <a:rPr lang="it-IT" altLang="zh-CN" sz="2400" dirty="0"/>
              <a:t>&lt;/ul&gt;</a:t>
            </a:r>
            <a:endParaRPr lang="zh-CN" altLang="en-US" sz="2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95288" y="1447801"/>
            <a:ext cx="8424862" cy="68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500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115000"/>
              <a:buFont typeface="Times New Roman" pitchFamily="18" charset="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kern="0" dirty="0" smtClean="0"/>
              <a:t>【</a:t>
            </a:r>
            <a:r>
              <a:rPr lang="zh-CN" altLang="en-US" kern="0" dirty="0" smtClean="0"/>
              <a:t>练习</a:t>
            </a:r>
            <a:r>
              <a:rPr lang="en-US" altLang="zh-CN" kern="0" dirty="0" smtClean="0"/>
              <a:t>1】</a:t>
            </a:r>
            <a:r>
              <a:rPr lang="zh-CN" altLang="en-US" kern="0" dirty="0" smtClean="0"/>
              <a:t>将</a:t>
            </a:r>
            <a:r>
              <a:rPr lang="en-US" altLang="zh-CN" kern="0" dirty="0" smtClean="0"/>
              <a:t>id</a:t>
            </a:r>
            <a:r>
              <a:rPr lang="zh-CN" altLang="en-US" kern="0" dirty="0" smtClean="0"/>
              <a:t>是</a:t>
            </a:r>
            <a:r>
              <a:rPr lang="en-US" altLang="zh-CN" kern="0" dirty="0" err="1" smtClean="0"/>
              <a:t>notli</a:t>
            </a:r>
            <a:r>
              <a:rPr lang="zh-CN" altLang="en-US" kern="0" dirty="0" smtClean="0"/>
              <a:t>之外的</a:t>
            </a:r>
            <a:r>
              <a:rPr lang="en-US" altLang="zh-CN" kern="0" dirty="0" smtClean="0"/>
              <a:t>li</a:t>
            </a:r>
            <a:r>
              <a:rPr lang="zh-CN" altLang="en-US" kern="0" dirty="0" smtClean="0"/>
              <a:t>加上背景色。</a:t>
            </a:r>
            <a:endParaRPr lang="zh-CN" altLang="en-US" kern="0" dirty="0"/>
          </a:p>
        </p:txBody>
      </p:sp>
      <p:sp>
        <p:nvSpPr>
          <p:cNvPr id="5" name="矩形 4"/>
          <p:cNvSpPr/>
          <p:nvPr/>
        </p:nvSpPr>
        <p:spPr>
          <a:xfrm>
            <a:off x="5087464" y="3501008"/>
            <a:ext cx="3506088" cy="6093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800" dirty="0"/>
              <a:t>$("</a:t>
            </a:r>
            <a:r>
              <a:rPr lang="en-US" altLang="zh-CN" sz="2800" dirty="0" err="1"/>
              <a:t>li:not</a:t>
            </a:r>
            <a:r>
              <a:rPr lang="en-US" altLang="zh-CN" sz="2800" dirty="0"/>
              <a:t>([</a:t>
            </a:r>
            <a:r>
              <a:rPr lang="en-US" altLang="zh-CN" sz="2800" dirty="0" smtClean="0"/>
              <a:t>id=</a:t>
            </a:r>
            <a:r>
              <a:rPr lang="en-US" altLang="zh-CN" sz="2800" dirty="0" err="1" smtClean="0"/>
              <a:t>notli</a:t>
            </a:r>
            <a:r>
              <a:rPr lang="en-US" altLang="zh-CN" sz="2800" dirty="0" smtClean="0"/>
              <a:t>])")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5029675" y="2420888"/>
            <a:ext cx="3972562" cy="6093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800" dirty="0"/>
              <a:t>$("li").not("[</a:t>
            </a:r>
            <a:r>
              <a:rPr lang="en-US" altLang="zh-CN" sz="2800" dirty="0" smtClean="0"/>
              <a:t>id=</a:t>
            </a:r>
            <a:r>
              <a:rPr lang="en-US" altLang="zh-CN" sz="2800" dirty="0" err="1" smtClean="0"/>
              <a:t>notli</a:t>
            </a:r>
            <a:r>
              <a:rPr lang="en-US" altLang="zh-CN" sz="2800" dirty="0" smtClean="0"/>
              <a:t>]")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64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10.5.2 jQuery</a:t>
            </a:r>
            <a:r>
              <a:rPr lang="zh-CN" altLang="en-US" dirty="0"/>
              <a:t>过滤</a:t>
            </a:r>
            <a:r>
              <a:rPr lang="en-US" altLang="zh-CN" dirty="0"/>
              <a:t>—</a:t>
            </a:r>
            <a:r>
              <a:rPr lang="zh-CN" altLang="en-US" dirty="0"/>
              <a:t>删除函数</a:t>
            </a:r>
            <a:r>
              <a:rPr lang="en-US" altLang="zh-CN" dirty="0"/>
              <a:t>not()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51520" y="1429160"/>
            <a:ext cx="8424862" cy="1117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500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115000"/>
              <a:buFont typeface="Times New Roman" pitchFamily="18" charset="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kern="0" dirty="0" smtClean="0"/>
              <a:t>【</a:t>
            </a:r>
            <a:r>
              <a:rPr lang="zh-CN" altLang="en-US" kern="0" dirty="0" smtClean="0"/>
              <a:t>练习</a:t>
            </a:r>
            <a:r>
              <a:rPr lang="en-US" altLang="zh-CN" kern="0" dirty="0" smtClean="0"/>
              <a:t>2】</a:t>
            </a:r>
            <a:r>
              <a:rPr lang="zh-CN" altLang="en-US" kern="0" dirty="0" smtClean="0"/>
              <a:t>筛选出除文本框和密码框之外的其他表单元素，设置其背景色为红色。</a:t>
            </a:r>
            <a:endParaRPr lang="zh-CN" altLang="en-US" kern="0" dirty="0"/>
          </a:p>
        </p:txBody>
      </p:sp>
      <p:sp>
        <p:nvSpPr>
          <p:cNvPr id="5" name="矩形 4"/>
          <p:cNvSpPr/>
          <p:nvPr/>
        </p:nvSpPr>
        <p:spPr>
          <a:xfrm>
            <a:off x="2699792" y="4076721"/>
            <a:ext cx="5063480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0" dirty="0"/>
              <a:t>not()</a:t>
            </a:r>
            <a:r>
              <a:rPr lang="zh-CN" altLang="en-US" sz="2800" b="0" dirty="0"/>
              <a:t>函数</a:t>
            </a:r>
            <a:endParaRPr lang="en-US" altLang="zh-CN" sz="2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0" dirty="0" smtClean="0"/>
              <a:t>not</a:t>
            </a:r>
            <a:r>
              <a:rPr lang="zh-CN" altLang="en-US" sz="2800" b="0" dirty="0" smtClean="0"/>
              <a:t>过滤器</a:t>
            </a:r>
            <a:endParaRPr lang="en-US" altLang="zh-CN" sz="28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0" dirty="0" smtClean="0"/>
              <a:t>filter()</a:t>
            </a:r>
            <a:r>
              <a:rPr lang="zh-CN" altLang="en-US" sz="2800" b="0" dirty="0" smtClean="0"/>
              <a:t>函数</a:t>
            </a:r>
            <a:r>
              <a:rPr lang="en-US" altLang="zh-CN" sz="2800" b="0" dirty="0" smtClean="0"/>
              <a:t>+</a:t>
            </a:r>
            <a:r>
              <a:rPr lang="zh-CN" altLang="en-US" sz="2800" b="0" dirty="0" smtClean="0"/>
              <a:t>表达式</a:t>
            </a:r>
            <a:endParaRPr lang="en-US" altLang="zh-CN" sz="28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0" dirty="0"/>
              <a:t>filter()</a:t>
            </a:r>
            <a:r>
              <a:rPr lang="zh-CN" altLang="en-US" sz="2800" b="0" dirty="0"/>
              <a:t>函数</a:t>
            </a:r>
            <a:r>
              <a:rPr lang="en-US" altLang="zh-CN" sz="2800" b="0" dirty="0" smtClean="0"/>
              <a:t>+</a:t>
            </a:r>
            <a:r>
              <a:rPr lang="zh-CN" altLang="en-US" sz="2800" b="0" dirty="0" smtClean="0"/>
              <a:t>函数参数</a:t>
            </a:r>
            <a:endParaRPr lang="zh-CN" altLang="en-US" sz="28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92" y="2564904"/>
            <a:ext cx="2129300" cy="295232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3608" y="5589240"/>
            <a:ext cx="1440160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FireFox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09789" y="5513104"/>
            <a:ext cx="62024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030" y="2420888"/>
            <a:ext cx="2061477" cy="309221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10.5.2 jQuery</a:t>
            </a:r>
            <a:r>
              <a:rPr lang="zh-CN" altLang="en-US" dirty="0"/>
              <a:t>过滤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is()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/>
              <a:t>is(</a:t>
            </a:r>
            <a:r>
              <a:rPr lang="zh-CN" altLang="en-US" b="0" dirty="0" smtClean="0"/>
              <a:t>表达式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：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表达式：字符串</a:t>
            </a:r>
            <a:r>
              <a:rPr lang="zh-CN" altLang="en-US" b="0" dirty="0"/>
              <a:t>值，包含匹配元素的选择器表达式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根据</a:t>
            </a:r>
            <a:r>
              <a:rPr lang="zh-CN" altLang="en-US" b="0" dirty="0"/>
              <a:t>选择器、元素或 </a:t>
            </a:r>
            <a:r>
              <a:rPr lang="en-US" altLang="zh-CN" b="0" dirty="0"/>
              <a:t>jQuery </a:t>
            </a:r>
            <a:r>
              <a:rPr lang="zh-CN" altLang="en-US" b="0" dirty="0"/>
              <a:t>对象来检测匹配元素集合，如果这些元素中至少有一个元素匹配给定的参数，则返回 </a:t>
            </a:r>
            <a:r>
              <a:rPr lang="en-US" altLang="zh-CN" b="0" dirty="0"/>
              <a:t>true</a:t>
            </a:r>
            <a:r>
              <a:rPr lang="zh-CN" altLang="en-US" b="0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46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10.5.2 jQuery</a:t>
            </a:r>
            <a:r>
              <a:rPr lang="zh-CN" altLang="en-US" dirty="0"/>
              <a:t>过滤</a:t>
            </a:r>
            <a:r>
              <a:rPr lang="en-US" altLang="zh-CN" dirty="0"/>
              <a:t>—</a:t>
            </a:r>
            <a:r>
              <a:rPr lang="zh-CN" altLang="en-US" dirty="0"/>
              <a:t>函数</a:t>
            </a:r>
            <a:r>
              <a:rPr lang="en-US" altLang="zh-CN" dirty="0"/>
              <a:t>is()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36912"/>
            <a:ext cx="8424936" cy="64807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&lt;</a:t>
            </a:r>
            <a:r>
              <a:rPr lang="en-US" altLang="zh-CN" sz="2800" dirty="0"/>
              <a:t>form&gt;&lt;p&gt;&lt;input type="checkbox" /&gt;&lt;/p&gt;&lt;/form</a:t>
            </a:r>
            <a:r>
              <a:rPr lang="en-US" altLang="zh-CN" sz="2800" dirty="0" smtClean="0"/>
              <a:t>&gt;</a:t>
            </a:r>
            <a:endParaRPr lang="zh-CN" altLang="en-US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51520" y="1429161"/>
            <a:ext cx="8424862" cy="70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500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115000"/>
              <a:buFont typeface="Times New Roman" pitchFamily="18" charset="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kern="0" dirty="0" smtClean="0"/>
              <a:t>【</a:t>
            </a:r>
            <a:r>
              <a:rPr lang="zh-CN" altLang="en-US" kern="0" dirty="0" smtClean="0"/>
              <a:t>实例</a:t>
            </a:r>
            <a:r>
              <a:rPr lang="en-US" altLang="zh-CN" kern="0" dirty="0" smtClean="0"/>
              <a:t>】</a:t>
            </a:r>
            <a:r>
              <a:rPr lang="zh-CN" altLang="en-US" kern="0" dirty="0" smtClean="0"/>
              <a:t>判断</a:t>
            </a:r>
            <a:r>
              <a:rPr lang="en-US" altLang="zh-CN" kern="0" dirty="0" smtClean="0"/>
              <a:t>input</a:t>
            </a:r>
            <a:r>
              <a:rPr lang="zh-CN" altLang="en-US" kern="0" dirty="0" smtClean="0"/>
              <a:t>的父级是否是</a:t>
            </a:r>
            <a:r>
              <a:rPr lang="en-US" altLang="zh-CN" kern="0" dirty="0" smtClean="0"/>
              <a:t>form</a:t>
            </a:r>
            <a:r>
              <a:rPr lang="zh-CN" altLang="en-US" kern="0" dirty="0" smtClean="0"/>
              <a:t>。</a:t>
            </a:r>
            <a:endParaRPr lang="zh-CN" altLang="en-US" kern="0" dirty="0"/>
          </a:p>
        </p:txBody>
      </p:sp>
      <p:sp>
        <p:nvSpPr>
          <p:cNvPr id="5" name="矩形 4"/>
          <p:cNvSpPr/>
          <p:nvPr/>
        </p:nvSpPr>
        <p:spPr>
          <a:xfrm>
            <a:off x="395536" y="3674407"/>
            <a:ext cx="8424936" cy="6093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800" dirty="0" smtClean="0"/>
              <a:t>$(“input: checkbox").</a:t>
            </a:r>
            <a:r>
              <a:rPr lang="en-US" altLang="zh-CN" sz="2800" dirty="0"/>
              <a:t>parent().is("form")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64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10.5.2 jQuery</a:t>
            </a:r>
            <a:r>
              <a:rPr lang="zh-CN" altLang="en-US" dirty="0"/>
              <a:t>过滤</a:t>
            </a:r>
            <a:r>
              <a:rPr lang="en-US" altLang="zh-CN" dirty="0"/>
              <a:t>—</a:t>
            </a:r>
            <a:r>
              <a:rPr lang="zh-CN" altLang="en-US" dirty="0"/>
              <a:t>函数</a:t>
            </a:r>
            <a:r>
              <a:rPr lang="en-US" altLang="zh-CN" dirty="0"/>
              <a:t>is()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132857"/>
            <a:ext cx="8352854" cy="64807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sz="2800" dirty="0"/>
              <a:t>&lt;div class="hide"&gt;</a:t>
            </a:r>
            <a:r>
              <a:rPr lang="en-US" altLang="zh-CN" sz="2800" dirty="0" err="1"/>
              <a:t>aaa</a:t>
            </a:r>
            <a:r>
              <a:rPr lang="en-US" altLang="zh-CN" sz="2800" dirty="0"/>
              <a:t>&lt;/div&gt;</a:t>
            </a:r>
            <a:endParaRPr lang="zh-CN" altLang="en-US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51520" y="1429161"/>
            <a:ext cx="8424862" cy="70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500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115000"/>
              <a:buFont typeface="Times New Roman" pitchFamily="18" charset="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kern="0" dirty="0" smtClean="0"/>
              <a:t>【</a:t>
            </a:r>
            <a:r>
              <a:rPr lang="zh-CN" altLang="en-US" kern="0" dirty="0" smtClean="0"/>
              <a:t>实例</a:t>
            </a:r>
            <a:r>
              <a:rPr lang="en-US" altLang="zh-CN" kern="0" dirty="0" smtClean="0"/>
              <a:t>】</a:t>
            </a:r>
            <a:r>
              <a:rPr lang="zh-CN" altLang="en-US" kern="0" dirty="0" smtClean="0"/>
              <a:t>判断</a:t>
            </a:r>
            <a:r>
              <a:rPr lang="en-US" altLang="zh-CN" kern="0" dirty="0" smtClean="0"/>
              <a:t>div</a:t>
            </a:r>
            <a:r>
              <a:rPr lang="zh-CN" altLang="en-US" kern="0" dirty="0" smtClean="0"/>
              <a:t>是否隐藏。</a:t>
            </a:r>
            <a:endParaRPr lang="zh-CN" altLang="en-US" kern="0" dirty="0"/>
          </a:p>
        </p:txBody>
      </p:sp>
      <p:sp>
        <p:nvSpPr>
          <p:cNvPr id="5" name="矩形 4"/>
          <p:cNvSpPr/>
          <p:nvPr/>
        </p:nvSpPr>
        <p:spPr>
          <a:xfrm>
            <a:off x="259972" y="3936313"/>
            <a:ext cx="3627916" cy="5642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800" dirty="0"/>
              <a:t>$("div").is(":hidden")</a:t>
            </a:r>
            <a:endParaRPr lang="zh-CN" altLang="en-US" sz="28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85720" y="2995242"/>
            <a:ext cx="8352854" cy="6480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.hide{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display:none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;}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7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52400"/>
            <a:ext cx="8569200" cy="1019175"/>
          </a:xfrm>
        </p:spPr>
        <p:txBody>
          <a:bodyPr/>
          <a:lstStyle/>
          <a:p>
            <a:r>
              <a:rPr lang="en-US" altLang="zh-CN" sz="3200" dirty="0" smtClean="0"/>
              <a:t>10.5.3 jQuery</a:t>
            </a:r>
            <a:r>
              <a:rPr lang="zh-CN" altLang="en-US" sz="3200" dirty="0" smtClean="0"/>
              <a:t>函数</a:t>
            </a:r>
            <a:r>
              <a:rPr lang="en-US" altLang="zh-CN" sz="3200" dirty="0" smtClean="0"/>
              <a:t>—</a:t>
            </a:r>
            <a:r>
              <a:rPr lang="zh-CN" altLang="en-US" sz="3200" dirty="0" smtClean="0"/>
              <a:t>获取祖先、孩子、兄弟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 smtClean="0"/>
              <a:t>获取祖先</a:t>
            </a:r>
            <a:r>
              <a:rPr lang="zh-CN" altLang="en-US" sz="2400" b="0" dirty="0"/>
              <a:t>：</a:t>
            </a:r>
            <a:r>
              <a:rPr lang="en-US" altLang="zh-CN" sz="2400" b="0" dirty="0"/>
              <a:t>parent(), parents(), offsetParent</a:t>
            </a:r>
            <a:r>
              <a:rPr lang="en-US" altLang="zh-CN" sz="2400" b="0" dirty="0" smtClean="0"/>
              <a:t>()</a:t>
            </a:r>
          </a:p>
          <a:p>
            <a:pPr lvl="1"/>
            <a:r>
              <a:rPr lang="en-US" altLang="zh-CN" sz="2400" b="0" dirty="0"/>
              <a:t>parent</a:t>
            </a:r>
            <a:r>
              <a:rPr lang="en-US" altLang="zh-CN" sz="2400" b="0" dirty="0" smtClean="0"/>
              <a:t>()</a:t>
            </a:r>
            <a:r>
              <a:rPr lang="zh-CN" altLang="en-US" sz="2400" b="0" dirty="0" smtClean="0"/>
              <a:t>：获得</a:t>
            </a:r>
            <a:r>
              <a:rPr lang="zh-CN" altLang="en-US" sz="2400" b="0" dirty="0"/>
              <a:t>被</a:t>
            </a:r>
            <a:r>
              <a:rPr lang="zh-CN" altLang="en-US" sz="2400" b="0" dirty="0" smtClean="0"/>
              <a:t>选元素集合的所有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父</a:t>
            </a:r>
            <a:r>
              <a:rPr lang="zh-CN" altLang="en-US" sz="2400" b="0" dirty="0" smtClean="0"/>
              <a:t>元素</a:t>
            </a:r>
            <a:endParaRPr lang="en-US" altLang="zh-CN" sz="2400" b="0" dirty="0" smtClean="0"/>
          </a:p>
          <a:p>
            <a:pPr lvl="1"/>
            <a:r>
              <a:rPr lang="en-US" altLang="zh-CN" sz="2400" b="0" dirty="0" smtClean="0"/>
              <a:t>parents()</a:t>
            </a:r>
            <a:r>
              <a:rPr lang="zh-CN" altLang="en-US" sz="2400" b="0" dirty="0" smtClean="0"/>
              <a:t>：获得</a:t>
            </a:r>
            <a:r>
              <a:rPr lang="zh-CN" altLang="en-US" sz="2400" b="0" dirty="0"/>
              <a:t>被选</a:t>
            </a:r>
            <a:r>
              <a:rPr lang="zh-CN" altLang="en-US" sz="2400" b="0" dirty="0" smtClean="0"/>
              <a:t>元素集合的所有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祖先</a:t>
            </a:r>
            <a:r>
              <a:rPr lang="zh-CN" altLang="en-US" sz="2400" b="0" dirty="0" smtClean="0"/>
              <a:t>元素</a:t>
            </a:r>
            <a:endParaRPr lang="en-US" altLang="zh-CN" sz="2400" b="0" dirty="0" smtClean="0"/>
          </a:p>
          <a:p>
            <a:pPr lvl="1"/>
            <a:r>
              <a:rPr lang="en-US" altLang="zh-CN" sz="2400" b="0" dirty="0" smtClean="0"/>
              <a:t>offsetParent()</a:t>
            </a:r>
            <a:r>
              <a:rPr lang="zh-CN" altLang="en-US" sz="2400" b="0" dirty="0" smtClean="0"/>
              <a:t>：</a:t>
            </a:r>
            <a:r>
              <a:rPr lang="zh-CN" altLang="en-US" sz="2400" b="0" dirty="0"/>
              <a:t>获得用于定位的第一个父</a:t>
            </a:r>
            <a:r>
              <a:rPr lang="zh-CN" altLang="en-US" sz="2400" b="0" dirty="0" smtClean="0"/>
              <a:t>元素</a:t>
            </a:r>
            <a:endParaRPr lang="zh-CN" altLang="en-US" sz="2400" b="0" dirty="0"/>
          </a:p>
          <a:p>
            <a:r>
              <a:rPr lang="en-US" altLang="zh-CN" sz="2400" b="0" dirty="0"/>
              <a:t>jQuery </a:t>
            </a:r>
            <a:r>
              <a:rPr lang="zh-CN" altLang="en-US" sz="2400" b="0" dirty="0"/>
              <a:t>后代：</a:t>
            </a:r>
            <a:r>
              <a:rPr lang="en-US" altLang="zh-CN" sz="2400" b="0" dirty="0"/>
              <a:t>children</a:t>
            </a:r>
            <a:r>
              <a:rPr lang="en-US" altLang="zh-CN" sz="2400" b="0" dirty="0" smtClean="0"/>
              <a:t>()</a:t>
            </a:r>
          </a:p>
          <a:p>
            <a:pPr lvl="1"/>
            <a:r>
              <a:rPr lang="en-US" altLang="zh-CN" sz="2400" b="0" dirty="0" smtClean="0"/>
              <a:t>children(): </a:t>
            </a:r>
            <a:r>
              <a:rPr lang="zh-CN" altLang="en-US" sz="2400" b="0" dirty="0" smtClean="0"/>
              <a:t>返回被选元素集合的所有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直接</a:t>
            </a:r>
            <a:r>
              <a:rPr lang="zh-CN" altLang="en-US" sz="2400" b="0" dirty="0" smtClean="0"/>
              <a:t>子元素</a:t>
            </a:r>
            <a:endParaRPr lang="en-US" altLang="zh-CN" sz="2400" b="0" dirty="0" smtClean="0"/>
          </a:p>
          <a:p>
            <a:r>
              <a:rPr lang="en-US" altLang="zh-CN" sz="2400" b="0" dirty="0" smtClean="0"/>
              <a:t>jQuery </a:t>
            </a:r>
            <a:r>
              <a:rPr lang="zh-CN" altLang="en-US" sz="2400" b="0" dirty="0"/>
              <a:t>同胞：</a:t>
            </a:r>
            <a:r>
              <a:rPr lang="en-US" altLang="zh-CN" sz="2400" b="0" dirty="0"/>
              <a:t>next(), </a:t>
            </a:r>
            <a:r>
              <a:rPr lang="en-US" altLang="zh-CN" sz="2400" b="0" dirty="0" err="1"/>
              <a:t>prev</a:t>
            </a:r>
            <a:r>
              <a:rPr lang="en-US" altLang="zh-CN" sz="2400" b="0" dirty="0"/>
              <a:t>(), siblings</a:t>
            </a:r>
            <a:r>
              <a:rPr lang="en-US" altLang="zh-CN" sz="2400" b="0" dirty="0" smtClean="0"/>
              <a:t>()</a:t>
            </a:r>
          </a:p>
          <a:p>
            <a:pPr lvl="1"/>
            <a:r>
              <a:rPr lang="en-US" altLang="zh-CN" sz="2400" b="0" dirty="0" err="1"/>
              <a:t>prev</a:t>
            </a:r>
            <a:r>
              <a:rPr lang="en-US" altLang="zh-CN" sz="2400" b="0" dirty="0"/>
              <a:t>(): </a:t>
            </a:r>
            <a:r>
              <a:rPr lang="zh-CN" altLang="en-US" sz="2400" b="0" dirty="0"/>
              <a:t>返回被选</a:t>
            </a:r>
            <a:r>
              <a:rPr lang="zh-CN" altLang="en-US" sz="2400" b="0" dirty="0" smtClean="0"/>
              <a:t>元素集合的</a:t>
            </a:r>
            <a:r>
              <a:rPr lang="zh-CN" altLang="en-US" sz="2400" b="0" dirty="0"/>
              <a:t>上</a:t>
            </a:r>
            <a:r>
              <a:rPr lang="zh-CN" altLang="en-US" sz="2400" b="0" dirty="0">
                <a:solidFill>
                  <a:srgbClr val="FF0000"/>
                </a:solidFill>
              </a:rPr>
              <a:t>一个</a:t>
            </a:r>
            <a:r>
              <a:rPr lang="zh-CN" altLang="en-US" sz="2400" b="0" dirty="0"/>
              <a:t>同胞元素</a:t>
            </a:r>
            <a:endParaRPr lang="en-US" altLang="zh-CN" sz="2400" b="0" dirty="0"/>
          </a:p>
          <a:p>
            <a:pPr lvl="1"/>
            <a:r>
              <a:rPr lang="en-US" altLang="zh-CN" sz="2400" b="0" dirty="0"/>
              <a:t>next():</a:t>
            </a:r>
            <a:r>
              <a:rPr lang="zh-CN" altLang="en-US" sz="2400" b="0" dirty="0"/>
              <a:t>返回被选</a:t>
            </a:r>
            <a:r>
              <a:rPr lang="zh-CN" altLang="en-US" sz="2400" b="0" dirty="0" smtClean="0"/>
              <a:t>元素集合的</a:t>
            </a:r>
            <a:r>
              <a:rPr lang="zh-CN" altLang="en-US" sz="2400" b="0" dirty="0"/>
              <a:t>下</a:t>
            </a:r>
            <a:r>
              <a:rPr lang="zh-CN" altLang="en-US" sz="2400" b="0" dirty="0">
                <a:solidFill>
                  <a:srgbClr val="FF0000"/>
                </a:solidFill>
              </a:rPr>
              <a:t>一个</a:t>
            </a:r>
            <a:r>
              <a:rPr lang="zh-CN" altLang="en-US" sz="2400" b="0" dirty="0"/>
              <a:t>同胞元素</a:t>
            </a:r>
            <a:endParaRPr lang="en-US" altLang="zh-CN" sz="2400" b="0" dirty="0"/>
          </a:p>
          <a:p>
            <a:pPr lvl="1"/>
            <a:r>
              <a:rPr lang="en-US" altLang="zh-CN" sz="2400" b="0" dirty="0"/>
              <a:t>siblings</a:t>
            </a:r>
            <a:r>
              <a:rPr lang="en-US" altLang="zh-CN" sz="2400" b="0" dirty="0" smtClean="0"/>
              <a:t>():</a:t>
            </a:r>
            <a:r>
              <a:rPr lang="zh-CN" altLang="en-US" sz="2400" b="0" dirty="0" smtClean="0"/>
              <a:t>获得</a:t>
            </a:r>
            <a:r>
              <a:rPr lang="zh-CN" altLang="en-US" sz="2400" b="0" dirty="0"/>
              <a:t>被选</a:t>
            </a:r>
            <a:r>
              <a:rPr lang="zh-CN" altLang="en-US" sz="2400" b="0" dirty="0" smtClean="0"/>
              <a:t>元素集合的同辈元素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943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10.5.3 jQuery</a:t>
            </a:r>
            <a:r>
              <a:rPr lang="zh-CN" altLang="en-US" sz="3200" dirty="0"/>
              <a:t>函数</a:t>
            </a:r>
            <a:r>
              <a:rPr lang="en-US" altLang="zh-CN" sz="3200" dirty="0"/>
              <a:t>—</a:t>
            </a:r>
            <a:r>
              <a:rPr lang="zh-CN" altLang="en-US" sz="3200" dirty="0"/>
              <a:t>获取祖先、孩子、兄弟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137152" cy="126112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sz="2800" dirty="0"/>
              <a:t>&lt;div&gt;&lt;p&gt;Hello&lt;/p&gt;&lt;/div&gt;</a:t>
            </a:r>
          </a:p>
          <a:p>
            <a:pPr marL="0" indent="0">
              <a:buNone/>
            </a:pPr>
            <a:r>
              <a:rPr lang="en-US" altLang="zh-CN" sz="2800" dirty="0" smtClean="0"/>
              <a:t>&lt;</a:t>
            </a:r>
            <a:r>
              <a:rPr lang="en-US" altLang="zh-CN" sz="2800" dirty="0"/>
              <a:t>div class="selected"&gt;&lt;p&gt;Hello Again&lt;/p&gt;&lt;/div&gt;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51520" y="3140968"/>
            <a:ext cx="8712968" cy="7386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 $("p").parent(".selected").</a:t>
            </a:r>
            <a:r>
              <a:rPr lang="en-US" altLang="zh-CN" sz="2800" dirty="0" err="1"/>
              <a:t>css</a:t>
            </a:r>
            <a:r>
              <a:rPr lang="en-US" altLang="zh-CN" sz="2800" dirty="0"/>
              <a:t>("background", "</a:t>
            </a:r>
            <a:r>
              <a:rPr lang="en-US" altLang="zh-CN" sz="2800" dirty="0" smtClean="0"/>
              <a:t>pink");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21088"/>
            <a:ext cx="3564396" cy="1354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1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10.5.3 jQuery</a:t>
            </a:r>
            <a:r>
              <a:rPr lang="zh-CN" altLang="en-US" sz="3200" dirty="0"/>
              <a:t>函数</a:t>
            </a:r>
            <a:r>
              <a:rPr lang="en-US" altLang="zh-CN" sz="3200" dirty="0"/>
              <a:t>—</a:t>
            </a:r>
            <a:r>
              <a:rPr lang="zh-CN" altLang="en-US" sz="3200" dirty="0"/>
              <a:t>获取祖先、孩子、兄弟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1"/>
            <a:ext cx="8424862" cy="3205336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chemeClr val="dk1"/>
                </a:solidFill>
              </a:rPr>
              <a:t>&lt;</a:t>
            </a:r>
            <a:r>
              <a:rPr lang="en-US" altLang="zh-CN" sz="2400" dirty="0">
                <a:solidFill>
                  <a:schemeClr val="dk1"/>
                </a:solidFill>
              </a:rPr>
              <a:t>div&gt;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dk1"/>
                </a:solidFill>
              </a:rPr>
              <a:t>    &lt;span&gt;Hello&lt;/span&gt;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dk1"/>
                </a:solidFill>
              </a:rPr>
              <a:t>    &lt;p class="selected"&gt;Hello Again&lt;/p&gt;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dk1"/>
                </a:solidFill>
              </a:rPr>
              <a:t>    &lt;div class="selected"&gt;And Again&lt;/div&gt;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dk1"/>
                </a:solidFill>
              </a:rPr>
              <a:t>    </a:t>
            </a:r>
            <a:r>
              <a:rPr lang="en-US" altLang="zh-CN" sz="2400" dirty="0">
                <a:solidFill>
                  <a:schemeClr val="dk1"/>
                </a:solidFill>
              </a:rPr>
              <a:t>&lt;p&gt;And One Last Time&lt;/p&gt;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dk1"/>
                </a:solidFill>
              </a:rPr>
              <a:t>&lt;/</a:t>
            </a:r>
            <a:r>
              <a:rPr lang="en-US" altLang="zh-CN" sz="2400" dirty="0">
                <a:solidFill>
                  <a:schemeClr val="dk1"/>
                </a:solidFill>
              </a:rPr>
              <a:t>div&gt;</a:t>
            </a:r>
          </a:p>
        </p:txBody>
      </p:sp>
      <p:sp>
        <p:nvSpPr>
          <p:cNvPr id="4" name="矩形 3"/>
          <p:cNvSpPr/>
          <p:nvPr/>
        </p:nvSpPr>
        <p:spPr>
          <a:xfrm>
            <a:off x="395536" y="4918450"/>
            <a:ext cx="8424936" cy="5355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$("</a:t>
            </a:r>
            <a:r>
              <a:rPr lang="en-US" altLang="zh-CN" dirty="0"/>
              <a:t>div").children(".selected").</a:t>
            </a:r>
            <a:r>
              <a:rPr lang="en-US" altLang="zh-CN" dirty="0" err="1"/>
              <a:t>css</a:t>
            </a:r>
            <a:r>
              <a:rPr lang="en-US" altLang="zh-CN" dirty="0"/>
              <a:t>("color", "blue</a:t>
            </a:r>
            <a:r>
              <a:rPr lang="en-US" altLang="zh-CN" dirty="0" smtClean="0"/>
              <a:t>");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210" y="3212976"/>
            <a:ext cx="3096344" cy="157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35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算法基础远程课件模板2">
  <a:themeElements>
    <a:clrScheme name="算法基础远程课件模板2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000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0AA"/>
      </a:accent5>
      <a:accent6>
        <a:srgbClr val="2D2DB9"/>
      </a:accent6>
      <a:hlink>
        <a:srgbClr val="0000CC"/>
      </a:hlink>
      <a:folHlink>
        <a:srgbClr val="800080"/>
      </a:folHlink>
    </a:clrScheme>
    <a:fontScheme name="算法基础远程课件模板2">
      <a:majorFont>
        <a:latin typeface="Impact"/>
        <a:ea typeface="方正姚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Pct val="85000"/>
          <a:buFontTx/>
          <a:buNone/>
          <a:tabLst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Pct val="85000"/>
          <a:buFontTx/>
          <a:buNone/>
          <a:tabLst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算法基础远程课件模板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算法基础远程课件模板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007300"/>
        </a:accent6>
        <a:hlink>
          <a:srgbClr val="0000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0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2D2DB9"/>
        </a:accent6>
        <a:hlink>
          <a:srgbClr val="0000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Settings\haiyang\Application Data\Microsoft\Templates\算法基础远程课件模板2.pot</Template>
  <TotalTime>9778</TotalTime>
  <Words>5525</Words>
  <Application>Microsoft Office PowerPoint</Application>
  <PresentationFormat>全屏显示(4:3)</PresentationFormat>
  <Paragraphs>1144</Paragraphs>
  <Slides>120</Slides>
  <Notes>69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120</vt:i4>
      </vt:variant>
    </vt:vector>
  </HeadingPairs>
  <TitlesOfParts>
    <vt:vector size="121" baseType="lpstr">
      <vt:lpstr>算法基础远程课件模板2</vt:lpstr>
      <vt:lpstr>第10章   jQuery基础</vt:lpstr>
      <vt:lpstr>主要内容</vt:lpstr>
      <vt:lpstr>10.1   jQuery概述</vt:lpstr>
      <vt:lpstr>10.1.1 Jquery及其优势</vt:lpstr>
      <vt:lpstr>10.1   jQuery概述</vt:lpstr>
      <vt:lpstr>10.1.2   jQuery的下载</vt:lpstr>
      <vt:lpstr>10.1.3   jQuery设计思想</vt:lpstr>
      <vt:lpstr>1.（1）模拟CSS选择元素</vt:lpstr>
      <vt:lpstr>例： jq思想1</vt:lpstr>
      <vt:lpstr>（2）独有表达式选择</vt:lpstr>
      <vt:lpstr>例： jq思想2</vt:lpstr>
      <vt:lpstr>（3）多种筛选方法</vt:lpstr>
      <vt:lpstr>（4） Jquery兼容性处理</vt:lpstr>
      <vt:lpstr>10.1.3   jQuery设计思想</vt:lpstr>
      <vt:lpstr>（1） Jquery的方法函数化</vt:lpstr>
      <vt:lpstr>（1）Jquery的方法函数化</vt:lpstr>
      <vt:lpstr>（2）取值和赋值方法合体</vt:lpstr>
      <vt:lpstr>（3）Jquery的链式操作</vt:lpstr>
      <vt:lpstr>10.2  jQurey中的"$"</vt:lpstr>
      <vt:lpstr>1. $(document).ready()</vt:lpstr>
      <vt:lpstr>2. 利用"$"创建DOM 元素</vt:lpstr>
      <vt:lpstr>2. 利用"$"创建DOM 元素</vt:lpstr>
      <vt:lpstr>3. 包装JavaScript对象</vt:lpstr>
      <vt:lpstr>3. 包装JavaScript对象</vt:lpstr>
      <vt:lpstr>4. 使用$调用jQurey的功能函数</vt:lpstr>
      <vt:lpstr>4. 使用$调用jQurey的功能函数</vt:lpstr>
      <vt:lpstr>10.3  jQuery与CSS3</vt:lpstr>
      <vt:lpstr>10.3  jQuery与CSS3</vt:lpstr>
      <vt:lpstr>10.4  使用选择器</vt:lpstr>
      <vt:lpstr>10.4.1 基本选择器</vt:lpstr>
      <vt:lpstr>10.4.2 层叠选择器</vt:lpstr>
      <vt:lpstr>10.4.2 层叠选择器</vt:lpstr>
      <vt:lpstr>10.4.2 层叠选择器</vt:lpstr>
      <vt:lpstr>10.4.2 层叠选择器</vt:lpstr>
      <vt:lpstr>10.4.2 层叠选择器</vt:lpstr>
      <vt:lpstr>10.4.2 层叠选择器</vt:lpstr>
      <vt:lpstr>10.4.2 层叠选择器</vt:lpstr>
      <vt:lpstr>10.4.3 属性选择器</vt:lpstr>
      <vt:lpstr>10.4.3 属性选择器</vt:lpstr>
      <vt:lpstr>10.4.3 属性选择器</vt:lpstr>
      <vt:lpstr>10.4.3 属性选择器</vt:lpstr>
      <vt:lpstr>10.4.4 位置选择器</vt:lpstr>
      <vt:lpstr>10.4.4 位置选择器</vt:lpstr>
      <vt:lpstr>10.4.4 位置选择器</vt:lpstr>
      <vt:lpstr>10.4.4 位置选择器</vt:lpstr>
      <vt:lpstr>10.4.4 位置选择器</vt:lpstr>
      <vt:lpstr>10.4.4 位置选择器</vt:lpstr>
      <vt:lpstr>10.4.4 位置选择器</vt:lpstr>
      <vt:lpstr>10.4.4 位置选择器</vt:lpstr>
      <vt:lpstr>10.4.4 位置选择器</vt:lpstr>
      <vt:lpstr>10.4.4 位置选择器</vt:lpstr>
      <vt:lpstr>10.4.4 位置选择器</vt:lpstr>
      <vt:lpstr>10.4.4 位置选择器</vt:lpstr>
      <vt:lpstr>10.4.4 位置选择器</vt:lpstr>
      <vt:lpstr>10.4.4 位置选择器</vt:lpstr>
      <vt:lpstr>10.4.5 过滤选择器</vt:lpstr>
      <vt:lpstr>10.4.5 过滤选择器</vt:lpstr>
      <vt:lpstr>10.4.5 过滤选择器</vt:lpstr>
      <vt:lpstr>10.4.5 过滤选择器</vt:lpstr>
      <vt:lpstr>10.4.5 过滤选择器</vt:lpstr>
      <vt:lpstr>10.4.6 反向过滤器</vt:lpstr>
      <vt:lpstr>10.4.6 反向过滤器</vt:lpstr>
      <vt:lpstr>10.4.6 反向过滤器</vt:lpstr>
      <vt:lpstr>10.4.6 反向过滤器</vt:lpstr>
      <vt:lpstr>10.5 jQuery遍历函数 </vt:lpstr>
      <vt:lpstr>10.5.1  jQuery遍历</vt:lpstr>
      <vt:lpstr>10.5.1  jQuery遍历</vt:lpstr>
      <vt:lpstr>10.5.1  jQuery遍历</vt:lpstr>
      <vt:lpstr>10.5.1  jQuery遍历</vt:lpstr>
      <vt:lpstr>10.5.2 jQuery过滤—查询函数find() </vt:lpstr>
      <vt:lpstr>10.5.2 jQuery过滤—查询函数find() </vt:lpstr>
      <vt:lpstr>10.5.2 jQuery过滤—查询函数find() </vt:lpstr>
      <vt:lpstr>10.5.2 jQuery过滤—查询函数find() </vt:lpstr>
      <vt:lpstr>10.5.2 jQuery过滤—查询函数find() </vt:lpstr>
      <vt:lpstr>10.5.2 jQuery过滤—查询函数find() </vt:lpstr>
      <vt:lpstr>10.5.2 jQuery过滤—过滤函数filter() </vt:lpstr>
      <vt:lpstr>10.5.2 jQuery过滤—过滤函数filter() </vt:lpstr>
      <vt:lpstr>10.5.2 jQuery过滤—过滤函数filter() </vt:lpstr>
      <vt:lpstr>10.5.2 jQuery过滤—过滤函数filter() </vt:lpstr>
      <vt:lpstr>10.5.2 jQuery过滤—过滤函数filter() </vt:lpstr>
      <vt:lpstr>10.5.2 jQuery过滤—过滤函数filter() </vt:lpstr>
      <vt:lpstr>10.5.2 jQuery过滤—过滤函数filter() </vt:lpstr>
      <vt:lpstr>10.5.2 jQuery过滤—过滤函数filter() </vt:lpstr>
      <vt:lpstr>10.5.2 jQuery过滤—过滤函数filter() </vt:lpstr>
      <vt:lpstr>10.5.2 jQuery过滤—过滤函数filter() </vt:lpstr>
      <vt:lpstr>10.5.2 jQuery过滤—过滤函数filter() </vt:lpstr>
      <vt:lpstr>10.5.2 jQuery过滤—过滤函数filter() </vt:lpstr>
      <vt:lpstr>10.5.2 jQuery过滤—添加函数add()</vt:lpstr>
      <vt:lpstr>10.5.2 jQuery过滤—删除函数not()</vt:lpstr>
      <vt:lpstr>10.5.2 jQuery过滤—删除函数not()</vt:lpstr>
      <vt:lpstr>10.5.2 jQuery过滤—删除函数not()</vt:lpstr>
      <vt:lpstr>10.5.2 jQuery过滤—删除函数not()</vt:lpstr>
      <vt:lpstr>10.5.2 jQuery过滤—删除函数not()</vt:lpstr>
      <vt:lpstr>10.5.2 jQuery过滤—函数is()</vt:lpstr>
      <vt:lpstr>10.5.2 jQuery过滤—函数is()</vt:lpstr>
      <vt:lpstr>10.5.2 jQuery过滤—函数is()</vt:lpstr>
      <vt:lpstr>10.5.3 jQuery函数—获取祖先、孩子、兄弟</vt:lpstr>
      <vt:lpstr>10.5.3 jQuery函数—获取祖先、孩子、兄弟</vt:lpstr>
      <vt:lpstr>10.5.3 jQuery函数—获取祖先、孩子、兄弟</vt:lpstr>
      <vt:lpstr>10.5.3 jQuery函数—获取祖先、孩子、兄弟</vt:lpstr>
      <vt:lpstr>10.5.3 jQuery函数—获取祖先、孩子、兄弟</vt:lpstr>
      <vt:lpstr>实战--两级伸缩菜单</vt:lpstr>
      <vt:lpstr>两级伸缩菜单--页面部分</vt:lpstr>
      <vt:lpstr>两级伸缩菜单--菜单添加伸缩效果</vt:lpstr>
      <vt:lpstr>两级伸缩菜单--菜单添加伸缩效果</vt:lpstr>
      <vt:lpstr>两级伸缩菜单—jQuery实现</vt:lpstr>
      <vt:lpstr>两级伸缩菜单—jQuery实现1</vt:lpstr>
      <vt:lpstr>两级伸缩菜单—jQuery实现2</vt:lpstr>
      <vt:lpstr>两级伸缩菜单—jQuery实现3</vt:lpstr>
      <vt:lpstr>10.6 管理选择结果</vt:lpstr>
      <vt:lpstr>10.6.1 获取元素的个数</vt:lpstr>
      <vt:lpstr>10.6.1 获取元素的个数</vt:lpstr>
      <vt:lpstr>10.6.2 提取元素 </vt:lpstr>
      <vt:lpstr>10.6.2 提取元素 </vt:lpstr>
      <vt:lpstr>10.6.2 提取元素 </vt:lpstr>
      <vt:lpstr>10.6.2 提取元素 </vt:lpstr>
      <vt:lpstr>10.6.2 提取元素 </vt:lpstr>
      <vt:lpstr>10.6.2 提取元素 </vt:lpstr>
      <vt:lpstr>10.6.2 提取元素 </vt:lpstr>
      <vt:lpstr>参考书 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2.1.1  线性表的定义</dc:title>
  <dc:creator>lyx</dc:creator>
  <cp:lastModifiedBy>lvdongyan</cp:lastModifiedBy>
  <cp:revision>1223</cp:revision>
  <cp:lastPrinted>2014-10-24T12:38:04Z</cp:lastPrinted>
  <dcterms:created xsi:type="dcterms:W3CDTF">2005-09-23T01:55:20Z</dcterms:created>
  <dcterms:modified xsi:type="dcterms:W3CDTF">2021-03-16T07:36:31Z</dcterms:modified>
</cp:coreProperties>
</file>