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6"/>
  </p:notesMasterIdLst>
  <p:handoutMasterIdLst>
    <p:handoutMasterId r:id="rId87"/>
  </p:handoutMasterIdLst>
  <p:sldIdLst>
    <p:sldId id="257" r:id="rId2"/>
    <p:sldId id="288" r:id="rId3"/>
    <p:sldId id="341" r:id="rId4"/>
    <p:sldId id="349" r:id="rId5"/>
    <p:sldId id="352" r:id="rId6"/>
    <p:sldId id="355" r:id="rId7"/>
    <p:sldId id="357" r:id="rId8"/>
    <p:sldId id="353" r:id="rId9"/>
    <p:sldId id="354" r:id="rId10"/>
    <p:sldId id="459" r:id="rId11"/>
    <p:sldId id="359" r:id="rId12"/>
    <p:sldId id="460" r:id="rId13"/>
    <p:sldId id="439" r:id="rId14"/>
    <p:sldId id="356" r:id="rId15"/>
    <p:sldId id="393" r:id="rId16"/>
    <p:sldId id="410" r:id="rId17"/>
    <p:sldId id="411" r:id="rId18"/>
    <p:sldId id="450" r:id="rId19"/>
    <p:sldId id="394" r:id="rId20"/>
    <p:sldId id="451" r:id="rId21"/>
    <p:sldId id="408" r:id="rId22"/>
    <p:sldId id="412" r:id="rId23"/>
    <p:sldId id="395" r:id="rId24"/>
    <p:sldId id="396" r:id="rId25"/>
    <p:sldId id="397" r:id="rId26"/>
    <p:sldId id="440" r:id="rId27"/>
    <p:sldId id="398" r:id="rId28"/>
    <p:sldId id="441" r:id="rId29"/>
    <p:sldId id="399" r:id="rId30"/>
    <p:sldId id="442" r:id="rId31"/>
    <p:sldId id="400" r:id="rId32"/>
    <p:sldId id="449" r:id="rId33"/>
    <p:sldId id="443" r:id="rId34"/>
    <p:sldId id="444" r:id="rId35"/>
    <p:sldId id="445" r:id="rId36"/>
    <p:sldId id="448" r:id="rId37"/>
    <p:sldId id="461" r:id="rId38"/>
    <p:sldId id="462" r:id="rId39"/>
    <p:sldId id="415" r:id="rId40"/>
    <p:sldId id="401" r:id="rId41"/>
    <p:sldId id="402" r:id="rId42"/>
    <p:sldId id="467" r:id="rId43"/>
    <p:sldId id="446" r:id="rId44"/>
    <p:sldId id="403" r:id="rId45"/>
    <p:sldId id="404" r:id="rId46"/>
    <p:sldId id="342" r:id="rId47"/>
    <p:sldId id="360" r:id="rId48"/>
    <p:sldId id="416" r:id="rId49"/>
    <p:sldId id="458" r:id="rId50"/>
    <p:sldId id="463" r:id="rId51"/>
    <p:sldId id="464" r:id="rId52"/>
    <p:sldId id="361" r:id="rId53"/>
    <p:sldId id="381" r:id="rId54"/>
    <p:sldId id="362" r:id="rId55"/>
    <p:sldId id="365" r:id="rId56"/>
    <p:sldId id="366" r:id="rId57"/>
    <p:sldId id="367" r:id="rId58"/>
    <p:sldId id="428" r:id="rId59"/>
    <p:sldId id="427" r:id="rId60"/>
    <p:sldId id="426" r:id="rId61"/>
    <p:sldId id="383" r:id="rId62"/>
    <p:sldId id="384" r:id="rId63"/>
    <p:sldId id="454" r:id="rId64"/>
    <p:sldId id="431" r:id="rId65"/>
    <p:sldId id="465" r:id="rId66"/>
    <p:sldId id="432" r:id="rId67"/>
    <p:sldId id="434" r:id="rId68"/>
    <p:sldId id="433" r:id="rId69"/>
    <p:sldId id="466" r:id="rId70"/>
    <p:sldId id="429" r:id="rId71"/>
    <p:sldId id="430" r:id="rId72"/>
    <p:sldId id="435" r:id="rId73"/>
    <p:sldId id="436" r:id="rId74"/>
    <p:sldId id="417" r:id="rId75"/>
    <p:sldId id="420" r:id="rId76"/>
    <p:sldId id="456" r:id="rId77"/>
    <p:sldId id="421" r:id="rId78"/>
    <p:sldId id="422" r:id="rId79"/>
    <p:sldId id="423" r:id="rId80"/>
    <p:sldId id="419" r:id="rId81"/>
    <p:sldId id="424" r:id="rId82"/>
    <p:sldId id="438" r:id="rId83"/>
    <p:sldId id="437" r:id="rId84"/>
    <p:sldId id="457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5672" autoAdjust="0"/>
  </p:normalViewPr>
  <p:slideViewPr>
    <p:cSldViewPr>
      <p:cViewPr>
        <p:scale>
          <a:sx n="100" d="100"/>
          <a:sy n="100" d="100"/>
        </p:scale>
        <p:origin x="-426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22734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2021-03-16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57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A:$("div").html("h3");</a:t>
            </a:r>
          </a:p>
          <a:p>
            <a:r>
              <a:rPr lang="en-US" altLang="zh-CN" dirty="0" smtClean="0"/>
              <a:t>B:$("div:eq(0)").html("&lt;h3&gt;h3&lt;/h3&gt;");</a:t>
            </a:r>
          </a:p>
          <a:p>
            <a:r>
              <a:rPr lang="en-US" altLang="zh-CN" dirty="0" smtClean="0"/>
              <a:t>C:$("div").html("&lt;h3&gt;h3&lt;/h3&gt;")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73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46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&lt;p&gt;&lt;b&gt;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&lt;/b&gt;</a:t>
            </a:r>
            <a:r>
              <a:rPr lang="zh-CN" altLang="en-US" dirty="0" smtClean="0"/>
              <a:t>段落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示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例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&lt;p&gt;&lt;/p&gt;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46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95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JS,DOM</a:t>
            </a:r>
            <a:r>
              <a:rPr lang="zh-CN" altLang="en-US" dirty="0" smtClean="0"/>
              <a:t>中，追加元素，需要先查找位置，再使用父元素的</a:t>
            </a:r>
            <a:r>
              <a:rPr lang="en-US" altLang="zh-CN" dirty="0" err="1" smtClean="0"/>
              <a:t>appendChild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insertBefore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移动元素：再进行删除。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95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不唯一、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存在，则为每一个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所有子元素后面移动过来一个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调试窗口，可以更直接看到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移动到指定的第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的所有子元素之后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变化了，如左图所示，还执行</a:t>
            </a:r>
            <a:r>
              <a:rPr lang="en-US" altLang="zh-CN" dirty="0" smtClean="0"/>
              <a:t>$(“</a:t>
            </a:r>
            <a:r>
              <a:rPr lang="en-US" altLang="zh-CN" dirty="0" err="1" smtClean="0"/>
              <a:t>p:eq</a:t>
            </a:r>
            <a:r>
              <a:rPr lang="en-US" altLang="zh-CN" dirty="0" smtClean="0"/>
              <a:t>(0)”).append($(“</a:t>
            </a:r>
            <a:r>
              <a:rPr lang="en-US" altLang="zh-CN" dirty="0" err="1" smtClean="0"/>
              <a:t>img:eq</a:t>
            </a:r>
            <a:r>
              <a:rPr lang="en-US" altLang="zh-CN" dirty="0" smtClean="0"/>
              <a:t>(1)”))</a:t>
            </a:r>
            <a:r>
              <a:rPr lang="zh-CN" altLang="en-US" dirty="0" smtClean="0"/>
              <a:t>语句，则效果如右图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attribute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023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唯一、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存在，则移动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的所有子元素最后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24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相当于复制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当使用参数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时，除了克隆元素本身，它所携带的事件方法将一块被复制。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042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aDiv</a:t>
            </a:r>
            <a:r>
              <a:rPr lang="en-US" altLang="zh-CN" dirty="0" smtClean="0"/>
              <a:t> = $("div").get().reverse();</a:t>
            </a:r>
          </a:p>
          <a:p>
            <a:r>
              <a:rPr lang="zh-CN" altLang="en-US" dirty="0" smtClean="0"/>
              <a:t>相当于原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对象，如果不用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，等于移动效果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参数为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$(this),</a:t>
            </a:r>
            <a:r>
              <a:rPr lang="zh-CN" altLang="en-US" dirty="0" smtClean="0"/>
              <a:t>都可以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.</a:t>
            </a:r>
            <a:r>
              <a:rPr lang="en-US" altLang="zh-CN" b="1" dirty="0" err="1" smtClean="0"/>
              <a:t>insertBefore</a:t>
            </a:r>
            <a:r>
              <a:rPr lang="en-US" altLang="zh-CN" b="1" dirty="0" smtClean="0"/>
              <a:t>( target )</a:t>
            </a:r>
          </a:p>
          <a:p>
            <a:r>
              <a:rPr lang="en-US" altLang="zh-CN" b="1" baseline="0" dirty="0" smtClean="0"/>
              <a:t>    </a:t>
            </a:r>
            <a:r>
              <a:rPr lang="en-US" altLang="zh-CN" b="1" dirty="0" smtClean="0"/>
              <a:t>target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: String/Element/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如果参数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为字符串类型，则将其视作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内容字符串，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会自行判断。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insertBefore</a:t>
            </a:r>
            <a:r>
              <a:rPr lang="en-US" altLang="zh-CN" dirty="0" smtClean="0"/>
              <a:t>( “p” ) </a:t>
            </a:r>
            <a:r>
              <a:rPr lang="zh-CN" altLang="en-US" dirty="0" smtClean="0"/>
              <a:t>视作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insertBefore</a:t>
            </a:r>
            <a:r>
              <a:rPr lang="en-US" altLang="zh-CN" dirty="0" smtClean="0"/>
              <a:t>(“.inner”); </a:t>
            </a:r>
            <a:r>
              <a:rPr lang="zh-CN" altLang="en-US" dirty="0" smtClean="0"/>
              <a:t>视作选择器</a:t>
            </a: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insertBefore</a:t>
            </a:r>
            <a:r>
              <a:rPr lang="en-US" altLang="zh-CN" dirty="0" smtClean="0"/>
              <a:t>($('.container'))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insertBefore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("n2") )  DOM</a:t>
            </a:r>
            <a:r>
              <a:rPr lang="zh-CN" altLang="en-US" dirty="0" smtClean="0"/>
              <a:t>元素 （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74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endParaRPr lang="en-US" altLang="zh-CN" smtClean="0"/>
          </a:p>
          <a:p>
            <a:r>
              <a:rPr lang="zh-CN" altLang="en-US" smtClean="0"/>
              <a:t>先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再读取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874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方式中需要使用父元素的</a:t>
            </a:r>
            <a:r>
              <a:rPr lang="en-US" altLang="zh-CN" dirty="0" err="1" smtClean="0"/>
              <a:t>removeChildNode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DOM </a:t>
            </a:r>
            <a:r>
              <a:rPr lang="zh-CN" altLang="en-US" dirty="0" smtClean="0"/>
              <a:t>方式下删除所有子元素，需要使用遍历的方式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hasChildNodes</a:t>
            </a:r>
            <a:r>
              <a:rPr lang="en-US" altLang="zh-CN" baseline="0" dirty="0" smtClean="0"/>
              <a:t>()  </a:t>
            </a:r>
            <a:r>
              <a:rPr lang="en-US" altLang="zh-CN" baseline="0" dirty="0" err="1" smtClean="0"/>
              <a:t>removeChildNode</a:t>
            </a:r>
            <a:r>
              <a:rPr lang="en-US" altLang="zh-CN" baseline="0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329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.remove(“.box”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2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添加、删除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在样式间切换</a:t>
            </a:r>
            <a:endParaRPr lang="en-US" altLang="zh-CN" dirty="0" smtClean="0"/>
          </a:p>
          <a:p>
            <a:r>
              <a:rPr lang="zh-CN" altLang="en-US" dirty="0" smtClean="0"/>
              <a:t>获取、设置样式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81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120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})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08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addClass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removeClass</a:t>
            </a:r>
            <a:r>
              <a:rPr lang="zh-CN" altLang="en-US" dirty="0" smtClean="0"/>
              <a:t>的结合：控制奇偶</a:t>
            </a:r>
            <a:endParaRPr lang="en-US" altLang="zh-CN" dirty="0" smtClean="0"/>
          </a:p>
          <a:p>
            <a:r>
              <a:rPr lang="en-US" altLang="zh-CN" dirty="0" smtClean="0"/>
              <a:t>$("table </a:t>
            </a:r>
            <a:r>
              <a:rPr lang="en-US" altLang="zh-CN" dirty="0" err="1" smtClean="0"/>
              <a:t>tr:nth</a:t>
            </a:r>
            <a:r>
              <a:rPr lang="en-US" altLang="zh-CN" dirty="0" smtClean="0"/>
              <a:t>-child(odd)").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$("table").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(function(){</a:t>
            </a:r>
          </a:p>
          <a:p>
            <a:r>
              <a:rPr lang="en-US" altLang="zh-CN" dirty="0" smtClean="0"/>
              <a:t>	$("table </a:t>
            </a:r>
            <a:r>
              <a:rPr lang="en-US" altLang="zh-CN" dirty="0" err="1" smtClean="0"/>
              <a:t>tr:nth-child</a:t>
            </a:r>
            <a:r>
              <a:rPr lang="en-US" altLang="zh-CN" dirty="0" smtClean="0"/>
              <a:t>(odd)").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$("table </a:t>
            </a:r>
            <a:r>
              <a:rPr lang="en-US" altLang="zh-CN" dirty="0" err="1" smtClean="0"/>
              <a:t>tr:nth-child</a:t>
            </a:r>
            <a:r>
              <a:rPr lang="en-US" altLang="zh-CN" dirty="0" smtClean="0"/>
              <a:t>(even)").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})	</a:t>
            </a:r>
          </a:p>
          <a:p>
            <a:r>
              <a:rPr lang="en-US" altLang="zh-CN" dirty="0" smtClean="0"/>
              <a:t>$("table").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(function(){</a:t>
            </a:r>
          </a:p>
          <a:p>
            <a:r>
              <a:rPr lang="en-US" altLang="zh-CN" dirty="0" smtClean="0"/>
              <a:t>	$("table </a:t>
            </a:r>
            <a:r>
              <a:rPr lang="en-US" altLang="zh-CN" dirty="0" err="1" smtClean="0"/>
              <a:t>tr:nth-child</a:t>
            </a:r>
            <a:r>
              <a:rPr lang="en-US" altLang="zh-CN" dirty="0" smtClean="0"/>
              <a:t>(odd)").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$("table </a:t>
            </a:r>
            <a:r>
              <a:rPr lang="en-US" altLang="zh-CN" dirty="0" err="1" smtClean="0"/>
              <a:t>tr:nth-child</a:t>
            </a:r>
            <a:r>
              <a:rPr lang="en-US" altLang="zh-CN" dirty="0" smtClean="0"/>
              <a:t>(even)").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toggleClass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的执行过程：先判断是否具有该样式，有则删除，无则添加，以此进行切换。</a:t>
            </a:r>
            <a:endParaRPr lang="en-US" altLang="zh-CN" dirty="0" smtClean="0"/>
          </a:p>
          <a:p>
            <a:r>
              <a:rPr lang="zh-CN" altLang="en-US" dirty="0" smtClean="0"/>
              <a:t>所以，在所有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上进行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，而不需要分奇偶。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有定位，不算</a:t>
            </a:r>
            <a:r>
              <a:rPr lang="en-US" altLang="zh-CN" dirty="0" smtClean="0"/>
              <a:t>margin</a:t>
            </a:r>
          </a:p>
          <a:p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145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38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74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&lt;button disabled="disabled"&gt;ok&lt;/button&gt;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61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747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原生的：</a:t>
            </a:r>
            <a:endParaRPr lang="en-US" altLang="zh-CN" dirty="0" smtClean="0"/>
          </a:p>
          <a:p>
            <a:r>
              <a:rPr lang="en-US" altLang="zh-CN" dirty="0" err="1" smtClean="0"/>
              <a:t>offsetLeft</a:t>
            </a:r>
            <a:endParaRPr lang="en-US" altLang="zh-CN" dirty="0" smtClean="0"/>
          </a:p>
          <a:p>
            <a:r>
              <a:rPr lang="en-US" altLang="zh-CN" dirty="0" err="1" smtClean="0"/>
              <a:t>offsetTop</a:t>
            </a:r>
            <a:endParaRPr lang="en-US" altLang="zh-CN" dirty="0" smtClean="0"/>
          </a:p>
          <a:p>
            <a:r>
              <a:rPr lang="zh-CN" altLang="en-US" dirty="0" smtClean="0"/>
              <a:t>看父级是否有定位，有定位是到父级的距离，没有定位是到文档窗口的距离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987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父级没有定位：</a:t>
            </a:r>
            <a:r>
              <a:rPr lang="en-US" altLang="zh-CN" dirty="0" smtClean="0"/>
              <a:t>50px</a:t>
            </a:r>
          </a:p>
          <a:p>
            <a:r>
              <a:rPr lang="zh-CN" altLang="en-US" dirty="0" smtClean="0"/>
              <a:t>父级有定位：</a:t>
            </a:r>
            <a:r>
              <a:rPr lang="en-US" altLang="zh-CN" baseline="0" dirty="0" smtClean="0"/>
              <a:t>30px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877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932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div1</a:t>
            </a:r>
            <a:r>
              <a:rPr lang="zh-CN" altLang="en-US" dirty="0" smtClean="0"/>
              <a:t>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无定位下，比较</a:t>
            </a:r>
            <a:r>
              <a:rPr lang="en-US" altLang="zh-CN" dirty="0" err="1" smtClean="0"/>
              <a:t>offsetParent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不同的结果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80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987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写在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（）里面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页面加载后执行一次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，之后只有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事件没有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事件了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8026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对比：</a:t>
            </a:r>
            <a:r>
              <a:rPr lang="en-US" altLang="zh-CN" sz="1200" dirty="0" smtClean="0"/>
              <a:t>on()</a:t>
            </a:r>
            <a:r>
              <a:rPr lang="zh-CN" altLang="en-US" sz="1200" dirty="0" smtClean="0"/>
              <a:t>绑定和</a:t>
            </a:r>
            <a:r>
              <a:rPr lang="en-US" altLang="zh-CN" sz="1200" dirty="0" smtClean="0"/>
              <a:t>one()</a:t>
            </a:r>
            <a:r>
              <a:rPr lang="zh-CN" altLang="en-US" sz="1200" dirty="0" smtClean="0"/>
              <a:t>绑定的区别。</a:t>
            </a:r>
            <a:endParaRPr lang="en-US" altLang="zh-CN" sz="1200" dirty="0" smtClean="0"/>
          </a:p>
          <a:p>
            <a:r>
              <a:rPr lang="en-US" altLang="zh-CN" sz="1200" dirty="0" smtClean="0"/>
              <a:t>	$("div").</a:t>
            </a:r>
            <a:r>
              <a:rPr lang="en-US" altLang="zh-CN" dirty="0" smtClean="0">
                <a:solidFill>
                  <a:srgbClr val="C00000"/>
                </a:solidFill>
              </a:rPr>
              <a:t>on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click",function</a:t>
            </a:r>
            <a:r>
              <a:rPr lang="en-US" altLang="zh-CN" sz="1200" dirty="0" smtClean="0"/>
              <a:t>(){</a:t>
            </a:r>
          </a:p>
          <a:p>
            <a:r>
              <a:rPr lang="en-US" altLang="zh-CN" sz="1200" dirty="0" smtClean="0"/>
              <a:t>		$(this).</a:t>
            </a:r>
            <a:r>
              <a:rPr lang="en-US" altLang="zh-CN" sz="1200" dirty="0" err="1" smtClean="0"/>
              <a:t>css</a:t>
            </a:r>
            <a:r>
              <a:rPr lang="en-US" altLang="zh-CN" sz="1200" dirty="0" smtClean="0"/>
              <a:t>({</a:t>
            </a:r>
            <a:r>
              <a:rPr lang="en-US" altLang="zh-CN" sz="1200" dirty="0" err="1" smtClean="0"/>
              <a:t>background:'blue',color:'yellow</a:t>
            </a:r>
            <a:r>
              <a:rPr lang="en-US" altLang="zh-CN" sz="1200" dirty="0" smtClean="0"/>
              <a:t>'})</a:t>
            </a:r>
          </a:p>
          <a:p>
            <a:r>
              <a:rPr lang="en-US" altLang="zh-CN" sz="1200" dirty="0" smtClean="0"/>
              <a:t>                                           .html("click!&lt;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&gt;"+(</a:t>
            </a:r>
            <a:r>
              <a:rPr lang="en-US" altLang="zh-CN" sz="1200" dirty="0" err="1" smtClean="0"/>
              <a:t>iCounter</a:t>
            </a:r>
            <a:r>
              <a:rPr lang="en-US" altLang="zh-CN" sz="1200" dirty="0" smtClean="0"/>
              <a:t>++));</a:t>
            </a:r>
          </a:p>
          <a:p>
            <a:r>
              <a:rPr lang="en-US" altLang="zh-CN" sz="1200" dirty="0" smtClean="0"/>
              <a:t>	});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356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lt1"/>
                </a:solidFill>
              </a:rPr>
              <a:t>var</a:t>
            </a:r>
            <a:r>
              <a:rPr lang="en-US" altLang="zh-CN" sz="1200" dirty="0" smtClean="0">
                <a:solidFill>
                  <a:schemeClr val="lt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lt1"/>
                </a:solidFill>
              </a:rPr>
              <a:t>oEvent</a:t>
            </a:r>
            <a:r>
              <a:rPr lang="en-US" altLang="zh-CN" sz="1200" dirty="0" smtClean="0">
                <a:solidFill>
                  <a:schemeClr val="lt1"/>
                </a:solidFill>
              </a:rPr>
              <a:t>= </a:t>
            </a:r>
            <a:r>
              <a:rPr lang="en-US" altLang="zh-CN" sz="1200" dirty="0" err="1" smtClean="0">
                <a:solidFill>
                  <a:schemeClr val="lt1"/>
                </a:solidFill>
              </a:rPr>
              <a:t>ev</a:t>
            </a:r>
            <a:r>
              <a:rPr lang="en-US" altLang="zh-CN" sz="1200" dirty="0" smtClean="0">
                <a:solidFill>
                  <a:schemeClr val="lt1"/>
                </a:solidFill>
              </a:rPr>
              <a:t>|| event; </a:t>
            </a:r>
          </a:p>
          <a:p>
            <a:r>
              <a:rPr lang="en-US" altLang="zh-CN" sz="1200" dirty="0" err="1" smtClean="0">
                <a:solidFill>
                  <a:schemeClr val="lt1"/>
                </a:solidFill>
              </a:rPr>
              <a:t>event.clientX</a:t>
            </a:r>
            <a:endParaRPr lang="en-US" altLang="zh-CN" sz="1200" dirty="0" smtClean="0">
              <a:solidFill>
                <a:schemeClr val="lt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/>
              <a:t>事件对象</a:t>
            </a:r>
            <a:r>
              <a:rPr lang="en-US" altLang="zh-CN" kern="0" dirty="0" smtClean="0"/>
              <a:t>. </a:t>
            </a:r>
            <a:r>
              <a:rPr lang="en-US" altLang="zh-CN" kern="0" dirty="0" err="1" smtClean="0"/>
              <a:t>cancelBubble</a:t>
            </a:r>
            <a:r>
              <a:rPr lang="en-US" altLang="zh-CN" kern="0" dirty="0" smtClean="0"/>
              <a:t>=true</a:t>
            </a:r>
          </a:p>
          <a:p>
            <a:r>
              <a:rPr lang="en-US" altLang="zh-CN" dirty="0" smtClean="0"/>
              <a:t>return</a:t>
            </a:r>
            <a:r>
              <a:rPr lang="en-US" altLang="zh-CN" baseline="0" dirty="0" smtClean="0"/>
              <a:t> false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227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21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("title","</a:t>
            </a:r>
            <a:r>
              <a:rPr lang="zh-CN" altLang="en-US" dirty="0" smtClean="0"/>
              <a:t>这是第</a:t>
            </a:r>
            <a:r>
              <a:rPr lang="en-US" altLang="zh-CN" dirty="0" smtClean="0"/>
              <a:t>" + index + "</a:t>
            </a:r>
            <a:r>
              <a:rPr lang="zh-CN" altLang="en-US" dirty="0" smtClean="0"/>
              <a:t>幅图，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是：</a:t>
            </a:r>
            <a:r>
              <a:rPr lang="en-US" altLang="zh-CN" dirty="0" smtClean="0"/>
              <a:t>" + this.id);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93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所有按钮不被禁用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11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alert($("div").text())  //</a:t>
            </a:r>
            <a:r>
              <a:rPr lang="zh-CN" altLang="en-US" sz="1200" dirty="0" smtClean="0"/>
              <a:t>会获取所有的内容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特例</a:t>
            </a:r>
            <a:r>
              <a:rPr lang="en-US" altLang="zh-CN" sz="1200" dirty="0" smtClean="0"/>
              <a:t>)	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73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A:</a:t>
            </a:r>
            <a:r>
              <a:rPr lang="pt-BR" altLang="zh-CN" dirty="0" smtClean="0"/>
              <a:t>$("div").text("h3");</a:t>
            </a:r>
          </a:p>
          <a:p>
            <a:r>
              <a:rPr lang="pt-BR" altLang="zh-CN" dirty="0" smtClean="0"/>
              <a:t>B:$("div:eq(0)").html("&lt;h3&gt;h3&lt;/h3&gt;");</a:t>
            </a:r>
          </a:p>
          <a:p>
            <a:r>
              <a:rPr lang="pt-BR" altLang="zh-CN" dirty="0" smtClean="0"/>
              <a:t>C:$("div").text("&lt;h3&gt;h3&lt;/h3&gt;")</a:t>
            </a:r>
          </a:p>
          <a:p>
            <a:endParaRPr lang="pt-BR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73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控制页面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nextAll</a:t>
            </a:r>
            <a:r>
              <a:rPr lang="en-US" altLang="zh-CN" dirty="0" smtClean="0"/>
              <a:t>( )</a:t>
            </a:r>
            <a:r>
              <a:rPr lang="zh-CN" altLang="en-US" dirty="0" smtClean="0"/>
              <a:t>之后的兄弟元素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447745"/>
            <a:ext cx="8667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用动态方式生成页面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9600" y="2500306"/>
            <a:ext cx="6238875" cy="3904343"/>
            <a:chOff x="609600" y="2115457"/>
            <a:chExt cx="6238875" cy="390434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15457"/>
              <a:ext cx="6238875" cy="310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接箭头连接符 4"/>
            <p:cNvCxnSpPr/>
            <p:nvPr/>
          </p:nvCxnSpPr>
          <p:spPr bwMode="auto">
            <a:xfrm flipV="1">
              <a:off x="1219200" y="4572000"/>
              <a:ext cx="0" cy="106680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62000" y="5590387"/>
              <a:ext cx="1066800" cy="42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01.jpg</a:t>
              </a:r>
              <a:endParaRPr lang="zh-CN" altLang="en-US" sz="2000" dirty="0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2438400" y="4572000"/>
              <a:ext cx="0" cy="106680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81200" y="5590387"/>
              <a:ext cx="1066800" cy="42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02.jpg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V="1">
              <a:off x="3581400" y="4572000"/>
              <a:ext cx="0" cy="106680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24200" y="5590387"/>
              <a:ext cx="1066800" cy="42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03.jpg</a:t>
              </a:r>
              <a:endParaRPr lang="zh-CN" altLang="en-US" sz="2000" dirty="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4800600" y="4572000"/>
              <a:ext cx="0" cy="106680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3400" y="5590387"/>
              <a:ext cx="1066800" cy="42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04.jpg</a:t>
              </a:r>
              <a:endParaRPr lang="zh-CN" altLang="en-US" sz="2000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flipV="1">
              <a:off x="5943600" y="4572000"/>
              <a:ext cx="0" cy="106680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86400" y="5590387"/>
              <a:ext cx="1066800" cy="429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05.jpg</a:t>
              </a:r>
              <a:endParaRPr lang="zh-CN" altLang="en-US" sz="20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7086600" y="2503146"/>
            <a:ext cx="1752600" cy="31947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&lt;body&gt;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实例</a:t>
            </a:r>
            <a:r>
              <a:rPr lang="en-US" altLang="zh-CN" dirty="0"/>
              <a:t>】</a:t>
            </a:r>
            <a:r>
              <a:rPr lang="zh-CN" altLang="en-US" dirty="0"/>
              <a:t>用动态方式生成页面</a:t>
            </a:r>
            <a:r>
              <a:rPr lang="en-US" altLang="zh-CN" dirty="0"/>
              <a:t>(</a:t>
            </a:r>
            <a:r>
              <a:rPr lang="zh-CN" altLang="en-US" dirty="0"/>
              <a:t>设置</a:t>
            </a:r>
            <a:r>
              <a:rPr lang="en-US" altLang="zh-CN" dirty="0" err="1"/>
              <a:t>src</a:t>
            </a:r>
            <a:r>
              <a:rPr lang="zh-CN" altLang="en-US" dirty="0"/>
              <a:t>和</a:t>
            </a:r>
            <a:r>
              <a:rPr lang="en-US" altLang="zh-CN" dirty="0"/>
              <a:t>title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9" y="2852936"/>
            <a:ext cx="9036496" cy="201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sz="2400" dirty="0"/>
              <a:t>JSON</a:t>
            </a:r>
            <a:r>
              <a:rPr lang="zh-CN" altLang="en-US" sz="2400" dirty="0"/>
              <a:t>：数据格式</a:t>
            </a:r>
            <a:endParaRPr lang="en-US" altLang="zh-CN" sz="2400" dirty="0"/>
          </a:p>
          <a:p>
            <a:pPr lvl="1"/>
            <a:r>
              <a:rPr lang="zh-CN" altLang="en-US" sz="2400" dirty="0"/>
              <a:t>跨平台特性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JSON</a:t>
            </a:r>
            <a:r>
              <a:rPr lang="zh-CN" altLang="en-US" sz="2400" dirty="0"/>
              <a:t>的数据格式</a:t>
            </a:r>
          </a:p>
          <a:p>
            <a:pPr marL="400050" lvl="1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={name:'</a:t>
            </a:r>
            <a:r>
              <a:rPr lang="en-US" altLang="zh-CN" sz="2400" dirty="0" err="1"/>
              <a:t>leo</a:t>
            </a:r>
            <a:r>
              <a:rPr lang="en-US" altLang="zh-CN" sz="2400" dirty="0"/>
              <a:t>',  age:23};</a:t>
            </a:r>
          </a:p>
          <a:p>
            <a:pPr lvl="2"/>
            <a:r>
              <a:rPr lang="zh-CN" altLang="en-US" dirty="0"/>
              <a:t>更为安全的书写方式：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={'name':'</a:t>
            </a:r>
            <a:r>
              <a:rPr lang="en-US" altLang="zh-CN" dirty="0" err="1"/>
              <a:t>leo</a:t>
            </a:r>
            <a:r>
              <a:rPr lang="en-US" altLang="zh-CN" dirty="0"/>
              <a:t>', 'age':23</a:t>
            </a:r>
            <a:r>
              <a:rPr lang="en-US" altLang="zh-CN" dirty="0" smtClean="0"/>
              <a:t>};</a:t>
            </a:r>
            <a:endParaRPr lang="en-US" altLang="zh-C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4608512" cy="17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905000"/>
          </a:xfrm>
        </p:spPr>
        <p:txBody>
          <a:bodyPr/>
          <a:lstStyle/>
          <a:p>
            <a:r>
              <a:rPr lang="zh-CN" altLang="en-US" dirty="0" smtClean="0"/>
              <a:t>删除属性的取值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removeAttr</a:t>
            </a:r>
            <a:r>
              <a:rPr lang="en-US" altLang="zh-CN" dirty="0" smtClean="0"/>
              <a:t>(name)</a:t>
            </a:r>
          </a:p>
          <a:p>
            <a:pPr lvl="1"/>
            <a:r>
              <a:rPr lang="zh-CN" altLang="en-US" dirty="0" smtClean="0"/>
              <a:t>删除指定属性的取值，属性恢复默认取值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2" y="3212976"/>
            <a:ext cx="7143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3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 </a:t>
            </a:r>
            <a:r>
              <a:rPr lang="zh-CN" altLang="en-US" dirty="0" smtClean="0"/>
              <a:t>获取和设置标签内容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获取和设置标签内容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html(), html(*,*): </a:t>
            </a:r>
            <a:r>
              <a:rPr lang="zh-CN" altLang="en-US" dirty="0" smtClean="0"/>
              <a:t>获取和设置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ext(), text(*,*)</a:t>
            </a:r>
            <a:r>
              <a:rPr lang="zh-CN" altLang="en-US" dirty="0" smtClean="0"/>
              <a:t>：获取和设置元素的纯文本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区别：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带标记，</a:t>
            </a:r>
            <a:r>
              <a:rPr lang="en-US" altLang="zh-CN" dirty="0" smtClean="0"/>
              <a:t>text()</a:t>
            </a:r>
            <a:r>
              <a:rPr lang="zh-CN" altLang="en-US" dirty="0" smtClean="0"/>
              <a:t>不带标记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text()</a:t>
            </a:r>
            <a:r>
              <a:rPr lang="zh-CN" altLang="en-US" dirty="0" smtClean="0"/>
              <a:t>用来过滤页面中的标记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html(**)</a:t>
            </a:r>
            <a:r>
              <a:rPr lang="zh-CN" altLang="en-US" dirty="0" smtClean="0"/>
              <a:t>用来设置节点的</a:t>
            </a:r>
            <a:r>
              <a:rPr lang="en-US" altLang="zh-CN" dirty="0" err="1" smtClean="0"/>
              <a:t>innerHTML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2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7497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62" y="3478620"/>
            <a:ext cx="76390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获取和设置标签内容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7537" y="5661248"/>
            <a:ext cx="6120680" cy="105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一般函数默认获取集合中第一个元素的取值，</a:t>
            </a:r>
            <a:r>
              <a:rPr lang="en-US" altLang="zh-CN" sz="2800" dirty="0" smtClean="0">
                <a:solidFill>
                  <a:srgbClr val="FFFF00"/>
                </a:solidFill>
              </a:rPr>
              <a:t>text()</a:t>
            </a:r>
            <a:r>
              <a:rPr lang="zh-CN" altLang="en-US" dirty="0" smtClean="0"/>
              <a:t>获取集合中所有元素的取值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3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09512" y="5013178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A.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获取和设置标签内容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228184" y="5013178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C.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28184" y="5013176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C.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03848" y="5013176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B.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6" y="5349639"/>
            <a:ext cx="1187648" cy="87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66091"/>
            <a:ext cx="1547034" cy="8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4" y="5343103"/>
            <a:ext cx="15906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55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429000"/>
            <a:ext cx="7079242" cy="152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3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09512" y="5013178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A.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获取和设置标签内容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228184" y="5013178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C.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03848" y="5013176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B.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09512" y="5013175"/>
            <a:ext cx="2592288" cy="157302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.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6" y="5349639"/>
            <a:ext cx="1187648" cy="87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4" y="5343103"/>
            <a:ext cx="15906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151990"/>
            <a:ext cx="1876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2" y="1417315"/>
            <a:ext cx="6562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3" y="3489176"/>
            <a:ext cx="72294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82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获取和设置标签内容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251" y="1511137"/>
            <a:ext cx="82809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提取标签内文本，并设置新样式。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8000"/>
            <a:ext cx="3024336" cy="258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1195847" y="5013176"/>
            <a:ext cx="2224025" cy="306105"/>
          </a:xfrm>
          <a:prstGeom prst="rect">
            <a:avLst/>
          </a:prstGeom>
          <a:noFill/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57042"/>
            <a:ext cx="2066925" cy="904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4211960" y="3557042"/>
            <a:ext cx="20669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6" y="1988840"/>
            <a:ext cx="6624736" cy="107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操作标记的属性 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/>
              <a:t>获取和设置标签</a:t>
            </a:r>
            <a:r>
              <a:rPr lang="zh-CN" altLang="en-US" dirty="0" smtClean="0"/>
              <a:t>内容 </a:t>
            </a:r>
            <a:r>
              <a:rPr lang="en-US" altLang="zh-CN" dirty="0" smtClean="0"/>
              <a:t>html() text()</a:t>
            </a:r>
          </a:p>
          <a:p>
            <a:pPr marL="0" indent="0">
              <a:buNone/>
            </a:pPr>
            <a:r>
              <a:rPr lang="zh-CN" altLang="en-US" dirty="0" smtClean="0"/>
              <a:t>处理</a:t>
            </a:r>
            <a:r>
              <a:rPr lang="zh-CN" altLang="en-US" dirty="0"/>
              <a:t>页面的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等</a:t>
            </a:r>
            <a:r>
              <a:rPr lang="en-US" altLang="zh-CN" dirty="0" smtClean="0"/>
              <a:t> before()</a:t>
            </a:r>
            <a:r>
              <a:rPr lang="zh-CN" altLang="en-US" dirty="0" smtClean="0"/>
              <a:t>等</a:t>
            </a:r>
            <a:r>
              <a:rPr lang="en-US" altLang="zh-CN" dirty="0" smtClean="0"/>
              <a:t> clone()</a:t>
            </a:r>
          </a:p>
          <a:p>
            <a:pPr marL="0" indent="0">
              <a:buNone/>
            </a:pPr>
            <a:r>
              <a:rPr lang="zh-CN" altLang="en-US" dirty="0" smtClean="0"/>
              <a:t>设置元素的样式  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toggleClass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jQuery</a:t>
            </a:r>
            <a:r>
              <a:rPr lang="zh-CN" altLang="en-US" dirty="0" smtClean="0"/>
              <a:t>的与样式有关的函数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处理页面中的事件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获取和设置标签内容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251" y="1511137"/>
            <a:ext cx="82809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提取标签内文本。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3850" y="3538651"/>
            <a:ext cx="82809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</a:t>
            </a: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标签内文本加新样式。</a:t>
            </a:r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" y="1995601"/>
            <a:ext cx="85153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1" y="4158293"/>
            <a:ext cx="85439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处理页面的元素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创建元素</a:t>
            </a:r>
            <a:endParaRPr lang="en-US" altLang="zh-CN" dirty="0" smtClean="0"/>
          </a:p>
          <a:p>
            <a:r>
              <a:rPr lang="zh-CN" altLang="en-US" dirty="0" smtClean="0"/>
              <a:t>复制和移动元素（孩子</a:t>
            </a:r>
            <a:r>
              <a:rPr lang="en-US" altLang="zh-CN" dirty="0" smtClean="0"/>
              <a:t>/</a:t>
            </a:r>
            <a:r>
              <a:rPr lang="zh-CN" altLang="en-US" dirty="0" smtClean="0"/>
              <a:t>兄弟）</a:t>
            </a:r>
            <a:endParaRPr lang="en-US" altLang="zh-CN" dirty="0" smtClean="0"/>
          </a:p>
          <a:p>
            <a:r>
              <a:rPr lang="zh-CN" altLang="en-US" dirty="0"/>
              <a:t>克隆元素</a:t>
            </a:r>
          </a:p>
          <a:p>
            <a:r>
              <a:rPr lang="zh-CN" altLang="en-US" dirty="0" smtClean="0"/>
              <a:t>删除元素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7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cs typeface="+mn-cs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cs typeface="+mn-cs"/>
              </a:rPr>
              <a:t>、创建</a:t>
            </a:r>
            <a:r>
              <a:rPr lang="zh-CN" altLang="en-US" dirty="0">
                <a:solidFill>
                  <a:srgbClr val="C00000"/>
                </a:solidFill>
                <a:cs typeface="+mn-cs"/>
              </a:rPr>
              <a:t>元素</a:t>
            </a:r>
            <a:endParaRPr lang="en-US" altLang="zh-CN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2132856"/>
            <a:ext cx="8424862" cy="114299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kern="0" dirty="0" err="1" smtClean="0"/>
              <a:t>JQuery</a:t>
            </a:r>
            <a:r>
              <a:rPr lang="zh-CN" altLang="en-US" kern="0" dirty="0" smtClean="0"/>
              <a:t>创建</a:t>
            </a:r>
            <a:r>
              <a:rPr lang="en-US" altLang="zh-CN" kern="0" dirty="0" smtClean="0"/>
              <a:t>DOM </a:t>
            </a:r>
            <a:r>
              <a:rPr lang="zh-CN" altLang="en-US" kern="0" dirty="0" smtClean="0"/>
              <a:t>的方法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kern="0" dirty="0" smtClean="0"/>
              <a:t>$(" ")</a:t>
            </a:r>
            <a:endParaRPr lang="zh-CN" altLang="en-US" kern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3789040"/>
            <a:ext cx="85820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6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、移动</a:t>
            </a:r>
            <a:r>
              <a:rPr lang="zh-CN" altLang="en-US" dirty="0">
                <a:solidFill>
                  <a:srgbClr val="C00000"/>
                </a:solidFill>
              </a:rPr>
              <a:t>和复制元素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A.append</a:t>
            </a:r>
            <a:r>
              <a:rPr lang="en-US" altLang="zh-CN" dirty="0" smtClean="0"/>
              <a:t>(B)</a:t>
            </a:r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不存在：创建</a:t>
            </a:r>
            <a:r>
              <a:rPr lang="en-US" altLang="zh-CN" dirty="0" smtClean="0"/>
              <a:t>B</a:t>
            </a:r>
            <a:r>
              <a:rPr lang="zh-CN" altLang="en-US" dirty="0" smtClean="0"/>
              <a:t>并在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后面</a:t>
            </a:r>
            <a:r>
              <a:rPr lang="zh-CN" altLang="en-US" dirty="0" smtClean="0">
                <a:solidFill>
                  <a:srgbClr val="C00000"/>
                </a:solidFill>
              </a:rPr>
              <a:t>插入</a:t>
            </a:r>
            <a:r>
              <a:rPr lang="zh-CN" altLang="en-US" dirty="0" smtClean="0"/>
              <a:t>该子节点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B</a:t>
            </a:r>
            <a:r>
              <a:rPr lang="zh-CN" altLang="en-US" dirty="0" smtClean="0"/>
              <a:t>存在，则将</a:t>
            </a:r>
            <a:r>
              <a:rPr lang="en-US" altLang="zh-CN" dirty="0" smtClean="0"/>
              <a:t>B</a:t>
            </a:r>
            <a:r>
              <a:rPr lang="zh-CN" altLang="en-US" dirty="0" smtClean="0">
                <a:solidFill>
                  <a:srgbClr val="C00000"/>
                </a:solidFill>
              </a:rPr>
              <a:t>移动</a:t>
            </a:r>
            <a:r>
              <a:rPr lang="zh-CN" altLang="en-US" dirty="0" smtClean="0"/>
              <a:t>，使之成为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的最后一个子节点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是唯一的，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的所有子元素的最后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不是唯一</a:t>
            </a:r>
            <a:r>
              <a:rPr lang="zh-CN" altLang="en-US" dirty="0"/>
              <a:t>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的所有</a:t>
            </a:r>
            <a:r>
              <a:rPr lang="zh-CN" altLang="en-US" dirty="0"/>
              <a:t>子元素后面插入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移动过来一个</a:t>
            </a:r>
            <a:r>
              <a:rPr lang="en-US" altLang="zh-CN" dirty="0" smtClean="0"/>
              <a:t>B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】append</a:t>
            </a:r>
            <a:r>
              <a:rPr lang="zh-CN" altLang="en-US" dirty="0" smtClean="0"/>
              <a:t>实现的移动展示。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71700"/>
            <a:ext cx="31527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9800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0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171700"/>
            <a:ext cx="31527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545160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25" y="2276475"/>
            <a:ext cx="30384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37" y="1524000"/>
            <a:ext cx="4524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669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dirty="0" smtClean="0"/>
              <a:t>处理页面的元素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285992"/>
            <a:ext cx="268176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2"/>
            <a:ext cx="251895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714348" y="3071810"/>
            <a:ext cx="2357454" cy="1857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16782" y="2484808"/>
            <a:ext cx="1785950" cy="2143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71617"/>
            <a:ext cx="4514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171700"/>
            <a:ext cx="31527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73152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2295525"/>
            <a:ext cx="30575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5" y="1476375"/>
            <a:ext cx="54768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dirty="0" smtClean="0"/>
              <a:t>处理页面的元素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214554"/>
            <a:ext cx="245597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85992"/>
            <a:ext cx="235405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1245410" y="2990926"/>
            <a:ext cx="2357454" cy="6429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57290" y="2612186"/>
            <a:ext cx="1785950" cy="2143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10" y="1412776"/>
            <a:ext cx="54768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71700"/>
            <a:ext cx="30384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68071"/>
            <a:ext cx="30670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54578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8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操作标记的属性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获取</a:t>
            </a:r>
            <a:r>
              <a:rPr lang="zh-CN" altLang="en-US" dirty="0" smtClean="0"/>
              <a:t>属性的取值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设置</a:t>
            </a:r>
            <a:r>
              <a:rPr lang="zh-CN" altLang="en-US" dirty="0" smtClean="0"/>
              <a:t>属性的取值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dirty="0" smtClean="0"/>
              <a:t>处理页面的元素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071678"/>
            <a:ext cx="266024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00240"/>
            <a:ext cx="248995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857224" y="2643182"/>
            <a:ext cx="2357454" cy="9286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29190" y="2714620"/>
            <a:ext cx="2357454" cy="9286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8662" y="5715016"/>
            <a:ext cx="394531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append</a:t>
            </a:r>
            <a:r>
              <a:rPr lang="zh-CN" altLang="en-US" dirty="0" smtClean="0"/>
              <a:t>的执行位置在最后！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285852" y="2857496"/>
            <a:ext cx="1785950" cy="2143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44" y="1400165"/>
            <a:ext cx="5448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、移动</a:t>
            </a:r>
            <a:r>
              <a:rPr lang="zh-CN" altLang="en-US" dirty="0">
                <a:solidFill>
                  <a:srgbClr val="C00000"/>
                </a:solidFill>
              </a:rPr>
              <a:t>和复制元素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prepend</a:t>
            </a:r>
            <a:r>
              <a:rPr lang="en-US" altLang="zh-CN" dirty="0"/>
              <a:t>()</a:t>
            </a:r>
            <a:r>
              <a:rPr lang="zh-CN" altLang="en-US" dirty="0" smtClean="0"/>
              <a:t>：将元素添加到所有子节点之前，复制、移动原则同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appendTo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：将元素添加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移动为指定目标的子元素，规则同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5688632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练习</a:t>
            </a:r>
            <a:r>
              <a:rPr lang="en-US" altLang="zh-CN" sz="3200" dirty="0" smtClean="0"/>
              <a:t>】</a:t>
            </a:r>
            <a:endParaRPr lang="zh-CN" altLang="en-US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41338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949280"/>
            <a:ext cx="51625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71" y="4149080"/>
            <a:ext cx="68389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5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、克隆元素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lone()</a:t>
            </a:r>
          </a:p>
          <a:p>
            <a:pPr lvl="1"/>
            <a:r>
              <a:rPr lang="en-US" altLang="zh-CN" dirty="0" err="1" smtClean="0"/>
              <a:t>A.clone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复制出一个副本。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A.clone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连同其方法一起复制。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2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" y="1340768"/>
            <a:ext cx="3970784" cy="301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069332"/>
            <a:ext cx="5524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03" y="3833614"/>
            <a:ext cx="6066093" cy="305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6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9" y="1340768"/>
            <a:ext cx="42005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41" y="3327800"/>
            <a:ext cx="64008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练习</a:t>
            </a:r>
            <a:r>
              <a:rPr lang="en-US" altLang="zh-CN" dirty="0" smtClean="0"/>
              <a:t>】</a:t>
            </a:r>
            <a:r>
              <a:rPr lang="zh-CN" altLang="en-US" dirty="0"/>
              <a:t>提取页面上的</a:t>
            </a:r>
            <a:r>
              <a:rPr lang="en-US" altLang="zh-CN" dirty="0"/>
              <a:t>div</a:t>
            </a:r>
            <a:r>
              <a:rPr lang="zh-CN" altLang="en-US" dirty="0"/>
              <a:t>元素，并逆序创建在页面</a:t>
            </a:r>
            <a:r>
              <a:rPr lang="zh-CN" altLang="en-US" dirty="0" smtClean="0"/>
              <a:t>上（用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方法实现）。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3" y="2780928"/>
            <a:ext cx="5724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dirty="0" smtClean="0"/>
              <a:t>处理页面的元素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clone()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021160"/>
            <a:ext cx="80105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dirty="0" smtClean="0"/>
              <a:t>处理页面的元素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，创建新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4864"/>
            <a:ext cx="83534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、插入</a:t>
            </a:r>
            <a:r>
              <a:rPr lang="zh-CN" altLang="en-US" dirty="0">
                <a:solidFill>
                  <a:srgbClr val="C00000"/>
                </a:solidFill>
              </a:rPr>
              <a:t>兄弟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/>
              <a:t>A.before</a:t>
            </a:r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B.insertBefore</a:t>
            </a:r>
            <a:r>
              <a:rPr lang="en-US" altLang="zh-CN" dirty="0"/>
              <a:t>(A)</a:t>
            </a:r>
            <a:r>
              <a:rPr lang="zh-CN" altLang="en-US" dirty="0"/>
              <a:t>：在</a:t>
            </a:r>
            <a:r>
              <a:rPr lang="en-US" altLang="zh-CN" dirty="0"/>
              <a:t>A</a:t>
            </a:r>
            <a:r>
              <a:rPr lang="zh-CN" altLang="en-US" dirty="0"/>
              <a:t>之前插入一个兄弟节点</a:t>
            </a:r>
            <a:r>
              <a:rPr lang="en-US" altLang="zh-CN" dirty="0" smtClean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A.after</a:t>
            </a:r>
            <a:r>
              <a:rPr lang="en-US" altLang="zh-CN" dirty="0"/>
              <a:t>(B), </a:t>
            </a:r>
            <a:r>
              <a:rPr lang="en-US" altLang="zh-CN" dirty="0" err="1"/>
              <a:t>B.insertAfter</a:t>
            </a:r>
            <a:r>
              <a:rPr lang="en-US" altLang="zh-CN" dirty="0"/>
              <a:t>(A)</a:t>
            </a:r>
            <a:r>
              <a:rPr lang="zh-CN" altLang="en-US" dirty="0"/>
              <a:t>：在</a:t>
            </a:r>
            <a:r>
              <a:rPr lang="en-US" altLang="zh-CN" dirty="0"/>
              <a:t>A</a:t>
            </a:r>
            <a:r>
              <a:rPr lang="zh-CN" altLang="en-US" dirty="0"/>
              <a:t>之后插入一个兄弟节点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如果存在，则移动。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7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133600"/>
          </a:xfrm>
        </p:spPr>
        <p:txBody>
          <a:bodyPr/>
          <a:lstStyle/>
          <a:p>
            <a:r>
              <a:rPr lang="zh-CN" altLang="en-US" dirty="0" smtClean="0"/>
              <a:t>获取属性的取值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</a:t>
            </a:r>
            <a:r>
              <a:rPr lang="en-US" altLang="zh-CN" dirty="0" smtClean="0"/>
              <a:t>(name)</a:t>
            </a:r>
          </a:p>
          <a:p>
            <a:pPr lvl="1"/>
            <a:r>
              <a:rPr lang="zh-CN" altLang="en-US" dirty="0" smtClean="0"/>
              <a:t>获取元素集合中的</a:t>
            </a:r>
            <a:r>
              <a:rPr lang="zh-CN" altLang="en-US" dirty="0" smtClean="0">
                <a:solidFill>
                  <a:srgbClr val="C00000"/>
                </a:solidFill>
              </a:rPr>
              <a:t>第一个</a:t>
            </a:r>
            <a:r>
              <a:rPr lang="zh-CN" altLang="en-US" dirty="0" smtClean="0"/>
              <a:t>元素的指定属性值，没有匹配则返回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8" y="1340768"/>
            <a:ext cx="358912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53358"/>
            <a:ext cx="52959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572" y="3933056"/>
            <a:ext cx="59436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1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58912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96" y="3212976"/>
            <a:ext cx="533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88" y="3964260"/>
            <a:ext cx="5715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3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sz="3600" dirty="0" smtClean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、将一个自定义的</a:t>
            </a:r>
            <a:r>
              <a:rPr lang="en-US" altLang="zh-CN" dirty="0"/>
              <a:t>i</a:t>
            </a:r>
            <a:r>
              <a:rPr lang="zh-CN" altLang="en-US" dirty="0"/>
              <a:t>元素插入到</a:t>
            </a:r>
            <a:r>
              <a:rPr lang="en-US" altLang="zh-CN" dirty="0"/>
              <a:t>n4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n4</a:t>
            </a:r>
            <a:r>
              <a:rPr lang="zh-CN" altLang="en-US" dirty="0"/>
              <a:t>插入到</a:t>
            </a:r>
            <a:r>
              <a:rPr lang="en-US" altLang="zh-CN" dirty="0"/>
              <a:t>n2</a:t>
            </a:r>
            <a:r>
              <a:rPr lang="zh-CN" altLang="en-US" dirty="0" smtClean="0"/>
              <a:t>之前，且</a:t>
            </a:r>
            <a:r>
              <a:rPr lang="en-US" altLang="zh-CN" dirty="0" smtClean="0"/>
              <a:t> </a:t>
            </a:r>
            <a:r>
              <a:rPr lang="en-US" altLang="zh-CN" dirty="0"/>
              <a:t>n4</a:t>
            </a:r>
            <a:r>
              <a:rPr lang="zh-CN" altLang="en-US" dirty="0"/>
              <a:t>将从原位置上</a:t>
            </a:r>
            <a:r>
              <a:rPr lang="zh-CN" altLang="en-US" dirty="0" smtClean="0"/>
              <a:t>消失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、将一个自定义的</a:t>
            </a:r>
            <a:r>
              <a:rPr lang="en-US" altLang="zh-CN" dirty="0"/>
              <a:t>strong</a:t>
            </a:r>
            <a:r>
              <a:rPr lang="zh-CN" altLang="en-US" dirty="0"/>
              <a:t>元素插入到每个</a:t>
            </a:r>
            <a:r>
              <a:rPr lang="en-US" altLang="zh-CN" dirty="0"/>
              <a:t>span</a:t>
            </a:r>
            <a:r>
              <a:rPr lang="zh-CN" altLang="en-US" dirty="0"/>
              <a:t>元素之前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93096"/>
            <a:ext cx="441240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7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克隆按钮的行为，添加按钮。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62600"/>
            <a:ext cx="83371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2067"/>
            <a:ext cx="60293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64484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8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、删除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remove([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]): </a:t>
            </a:r>
            <a:r>
              <a:rPr lang="zh-CN" altLang="en-US" dirty="0" smtClean="0"/>
              <a:t>删自己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A.remove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元素删除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empty()</a:t>
            </a:r>
            <a:r>
              <a:rPr lang="zh-CN" altLang="en-US" dirty="0" smtClean="0"/>
              <a:t>：删子孙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元素下的所有子元素删除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/>
              <a:t>处理页面的元素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39814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09" y="1484784"/>
            <a:ext cx="4724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7" y="2132484"/>
            <a:ext cx="39814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11" y="4433664"/>
            <a:ext cx="2876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55" y="5055071"/>
            <a:ext cx="40005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 smtClean="0"/>
              <a:t>设置</a:t>
            </a:r>
            <a:r>
              <a:rPr lang="zh-CN" altLang="en-US" dirty="0"/>
              <a:t>元素的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添加、删除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在样式间切换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04949"/>
            <a:ext cx="8424862" cy="54101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添加</a:t>
            </a:r>
            <a:r>
              <a:rPr lang="en-US" altLang="zh-CN" dirty="0" smtClean="0">
                <a:solidFill>
                  <a:srgbClr val="C00000"/>
                </a:solidFill>
              </a:rPr>
              <a:t>CSS</a:t>
            </a:r>
            <a:r>
              <a:rPr lang="zh-CN" altLang="en-US" dirty="0" smtClean="0">
                <a:solidFill>
                  <a:srgbClr val="C00000"/>
                </a:solidFill>
              </a:rPr>
              <a:t>样式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addClass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：添加一个或多个样式。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样式的效果</a:t>
            </a:r>
            <a:r>
              <a:rPr lang="zh-CN" altLang="en-US" sz="3200" dirty="0" smtClean="0">
                <a:solidFill>
                  <a:srgbClr val="C00000"/>
                </a:solidFill>
              </a:rPr>
              <a:t>累加</a:t>
            </a:r>
            <a:r>
              <a:rPr lang="zh-CN" altLang="en-US" dirty="0" smtClean="0"/>
              <a:t>在一起，当样式有冲突时，按</a:t>
            </a:r>
            <a:r>
              <a:rPr lang="zh-CN" altLang="en-US" dirty="0" smtClean="0">
                <a:solidFill>
                  <a:srgbClr val="C00000"/>
                </a:solidFill>
              </a:rPr>
              <a:t>定义的先后</a:t>
            </a:r>
            <a:r>
              <a:rPr lang="zh-CN" altLang="en-US" dirty="0" smtClean="0"/>
              <a:t>优先级排列。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当类样式定义冲突时，</a:t>
            </a:r>
            <a:r>
              <a:rPr lang="zh-CN" altLang="en-US" dirty="0"/>
              <a:t>后</a:t>
            </a:r>
            <a:r>
              <a:rPr lang="zh-CN" altLang="en-US" dirty="0" smtClean="0"/>
              <a:t>定义的优先级高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4" y="3429000"/>
            <a:ext cx="81724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29200"/>
            <a:ext cx="7096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删除</a:t>
            </a:r>
            <a:r>
              <a:rPr lang="en-US" altLang="zh-CN" dirty="0">
                <a:solidFill>
                  <a:srgbClr val="C00000"/>
                </a:solidFill>
              </a:rPr>
              <a:t>CSS</a:t>
            </a:r>
            <a:r>
              <a:rPr lang="zh-CN" altLang="en-US" dirty="0">
                <a:solidFill>
                  <a:srgbClr val="C00000"/>
                </a:solidFill>
              </a:rPr>
              <a:t>样式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/>
              <a:t>removeClass</a:t>
            </a:r>
            <a:r>
              <a:rPr lang="en-US" altLang="zh-CN" dirty="0"/>
              <a:t>(names)</a:t>
            </a:r>
            <a:r>
              <a:rPr lang="zh-CN" altLang="en-US" dirty="0"/>
              <a:t>：删除一个或多个样式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780928"/>
            <a:ext cx="7153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1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757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星星评分。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4" y="2060848"/>
            <a:ext cx="280531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78081"/>
            <a:ext cx="504056" cy="106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2814660"/>
            <a:ext cx="77152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8950" y="2276872"/>
            <a:ext cx="23050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3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设置属性的取值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name,value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设置元素集合中的所有元素的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r>
              <a:rPr lang="zh-CN" altLang="en-US" dirty="0"/>
              <a:t>取值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8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dirty="0" smtClean="0"/>
              <a:t>实例</a:t>
            </a:r>
            <a:r>
              <a:rPr lang="en-US" altLang="zh-CN" dirty="0" smtClean="0"/>
              <a:t>】</a:t>
            </a:r>
            <a:r>
              <a:rPr dirty="0" smtClean="0"/>
              <a:t>星星评分。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200150"/>
            <a:ext cx="85820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dirty="0" smtClean="0"/>
              <a:t>实例</a:t>
            </a:r>
            <a:r>
              <a:rPr lang="en-US" altLang="zh-CN" dirty="0" smtClean="0"/>
              <a:t>】</a:t>
            </a:r>
            <a:r>
              <a:rPr dirty="0" smtClean="0"/>
              <a:t>星星评分。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633556"/>
            <a:ext cx="85725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在样式间切换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toggleClass</a:t>
            </a:r>
            <a:r>
              <a:rPr lang="en-US" altLang="zh-CN" dirty="0" smtClean="0"/>
              <a:t>(name)</a:t>
            </a:r>
          </a:p>
          <a:p>
            <a:pPr lvl="1"/>
            <a:r>
              <a:rPr lang="zh-CN" altLang="en-US" dirty="0" smtClean="0"/>
              <a:t>该方法检查每个元素中指定的类。如果不存在则添加类，如果已设置则删除之。这就是所谓的切换效果：在原有样式和指定样式之间进行切换。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单击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时，切换它的样式。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50101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152"/>
            <a:ext cx="4962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8305800" cy="559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注意：</a:t>
            </a:r>
            <a:r>
              <a:rPr lang="en-US" altLang="zh-CN" sz="2800" dirty="0" err="1" smtClean="0"/>
              <a:t>toggleClass</a:t>
            </a:r>
            <a:r>
              <a:rPr lang="zh-CN" altLang="en-US" sz="2800" dirty="0" smtClean="0"/>
              <a:t>只能指定一个样式参数。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412776"/>
            <a:ext cx="8524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鼠标移入移出表格时</a:t>
            </a:r>
            <a:r>
              <a:rPr lang="zh-CN" altLang="en-US" sz="2800" dirty="0" smtClean="0">
                <a:solidFill>
                  <a:srgbClr val="C00000"/>
                </a:solidFill>
              </a:rPr>
              <a:t>交替隔行变色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49412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50" y="4239344"/>
            <a:ext cx="483833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97152"/>
            <a:ext cx="381642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、手动切换样式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toggleClass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设置元素的样式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76395"/>
            <a:ext cx="7620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7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 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CSS </a:t>
            </a:r>
            <a:r>
              <a:rPr lang="zh-CN" altLang="en-US" dirty="0"/>
              <a:t>操作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设置样式  </a:t>
            </a:r>
            <a:r>
              <a:rPr lang="en-US" altLang="zh-CN" sz="2800" dirty="0" err="1" smtClean="0"/>
              <a:t>css</a:t>
            </a:r>
            <a:r>
              <a:rPr lang="en-US" altLang="zh-CN" sz="2800" dirty="0" smtClean="0"/>
              <a:t>()</a:t>
            </a:r>
          </a:p>
          <a:p>
            <a:r>
              <a:rPr lang="zh-CN" altLang="en-US" sz="2800" dirty="0" smtClean="0"/>
              <a:t>元素的宽度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高度   </a:t>
            </a:r>
            <a:r>
              <a:rPr lang="en-US" altLang="zh-CN" sz="2800" dirty="0" smtClean="0"/>
              <a:t>width()/height()</a:t>
            </a:r>
          </a:p>
          <a:p>
            <a:r>
              <a:rPr lang="zh-CN" altLang="en-US" sz="2800" dirty="0"/>
              <a:t>第一个匹配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相对于文档的</a:t>
            </a:r>
            <a:r>
              <a:rPr lang="zh-CN" altLang="en-US" sz="2800" dirty="0" smtClean="0"/>
              <a:t>位置   </a:t>
            </a:r>
            <a:r>
              <a:rPr lang="en-US" altLang="zh-CN" sz="2800" dirty="0" smtClean="0"/>
              <a:t>offset()</a:t>
            </a:r>
          </a:p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滚动条左侧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顶部</a:t>
            </a:r>
            <a:r>
              <a:rPr lang="zh-CN" altLang="en-US" sz="2800" dirty="0" smtClean="0"/>
              <a:t>的偏移    </a:t>
            </a:r>
            <a:r>
              <a:rPr lang="en-US" altLang="zh-CN" sz="2800" dirty="0" err="1" smtClean="0"/>
              <a:t>scrollLeft</a:t>
            </a:r>
            <a:r>
              <a:rPr lang="en-US" altLang="zh-CN" sz="2800" dirty="0" smtClean="0"/>
              <a:t>()/</a:t>
            </a:r>
            <a:r>
              <a:rPr lang="en-US" altLang="zh-CN" sz="2800" dirty="0" err="1" smtClean="0"/>
              <a:t>scrollTop</a:t>
            </a:r>
            <a:r>
              <a:rPr lang="en-US" altLang="zh-CN" sz="2800" dirty="0" smtClean="0"/>
              <a:t>()</a:t>
            </a:r>
          </a:p>
          <a:p>
            <a:r>
              <a:rPr lang="zh-CN" altLang="en-US" sz="2800" dirty="0"/>
              <a:t>最近的定位祖先</a:t>
            </a:r>
            <a:r>
              <a:rPr lang="zh-CN" altLang="en-US" sz="2800" dirty="0" smtClean="0"/>
              <a:t>元素    </a:t>
            </a:r>
            <a:r>
              <a:rPr lang="en-US" altLang="zh-CN" sz="2800" dirty="0" err="1" smtClean="0"/>
              <a:t>offsetParent</a:t>
            </a:r>
            <a:r>
              <a:rPr lang="en-US" altLang="zh-CN" sz="2800" dirty="0" smtClean="0"/>
              <a:t>()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7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jQuery</a:t>
            </a:r>
            <a:r>
              <a:rPr lang="zh-CN" altLang="en-US" dirty="0"/>
              <a:t>的</a:t>
            </a:r>
            <a:r>
              <a:rPr lang="en-US" altLang="zh-CN" dirty="0"/>
              <a:t>CSS </a:t>
            </a:r>
            <a:r>
              <a:rPr lang="zh-CN" altLang="en-US" dirty="0"/>
              <a:t>操作函数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获取样式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CSS(name)</a:t>
            </a:r>
          </a:p>
          <a:p>
            <a:pPr lvl="1"/>
            <a:r>
              <a:rPr lang="zh-CN" altLang="en-US" dirty="0"/>
              <a:t>获取指定元素的样式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1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/>
              <a:t>设置元素的样式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2" y="3789040"/>
            <a:ext cx="7683252" cy="300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03702"/>
            <a:ext cx="7632848" cy="59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632848" cy="231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3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14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设置每个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值（取</a:t>
            </a:r>
            <a:r>
              <a:rPr lang="en-US" altLang="zh-CN" dirty="0" smtClean="0"/>
              <a:t>DIV</a:t>
            </a:r>
            <a:r>
              <a:rPr lang="zh-CN" altLang="en-US" dirty="0"/>
              <a:t>的</a:t>
            </a:r>
            <a:r>
              <a:rPr lang="zh-CN" altLang="en-US" dirty="0" smtClean="0"/>
              <a:t>序号）。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038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96952"/>
            <a:ext cx="289943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、设置</a:t>
            </a:r>
            <a:r>
              <a:rPr lang="zh-CN" altLang="en-US" dirty="0">
                <a:solidFill>
                  <a:srgbClr val="C00000"/>
                </a:solidFill>
              </a:rPr>
              <a:t>样式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CSS(</a:t>
            </a:r>
            <a:r>
              <a:rPr lang="en-US" altLang="zh-CN" dirty="0" err="1"/>
              <a:t>name,value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设置指定元素的样式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设置元素的样式。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90011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1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设置元素的透明度，实现渐入渐出的效果。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方法提供了透明度属性</a:t>
            </a:r>
            <a:r>
              <a:rPr lang="en-US" altLang="zh-CN" dirty="0" smtClean="0"/>
              <a:t>”opacity”</a:t>
            </a:r>
            <a:r>
              <a:rPr lang="zh-CN" altLang="en-US" dirty="0" smtClean="0"/>
              <a:t>，取值范围是</a:t>
            </a:r>
            <a:r>
              <a:rPr lang="en-US" altLang="zh-CN" dirty="0" smtClean="0"/>
              <a:t>0.0~1.0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573016"/>
            <a:ext cx="82486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设置元素样式。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2204864"/>
            <a:ext cx="82772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5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、元素</a:t>
            </a:r>
            <a:r>
              <a:rPr lang="zh-CN" altLang="en-US" dirty="0">
                <a:solidFill>
                  <a:srgbClr val="C00000"/>
                </a:solidFill>
              </a:rPr>
              <a:t>的宽度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高度</a:t>
            </a:r>
            <a:r>
              <a:rPr lang="zh-CN" altLang="en-US" dirty="0"/>
              <a:t>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width()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height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579420"/>
            <a:ext cx="792088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$(</a:t>
            </a:r>
            <a:r>
              <a:rPr lang="en-US" altLang="zh-CN" sz="2000" dirty="0"/>
              <a:t>'div').width() </a:t>
            </a:r>
            <a:r>
              <a:rPr lang="en-US" altLang="zh-CN" sz="2000" dirty="0" smtClean="0"/>
              <a:t>;  </a:t>
            </a:r>
            <a:r>
              <a:rPr lang="en-US" altLang="zh-CN" sz="2000" dirty="0"/>
              <a:t>//</a:t>
            </a:r>
            <a:r>
              <a:rPr lang="en-US" altLang="zh-CN" sz="2000" dirty="0" smtClean="0"/>
              <a:t>width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 smtClean="0"/>
              <a:t>$(</a:t>
            </a:r>
            <a:r>
              <a:rPr lang="en-US" altLang="zh-CN" sz="2000" dirty="0"/>
              <a:t>'div').</a:t>
            </a:r>
            <a:r>
              <a:rPr lang="en-US" altLang="zh-CN" sz="2000" dirty="0" err="1"/>
              <a:t>innerWidth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;  </a:t>
            </a:r>
            <a:r>
              <a:rPr lang="en-US" altLang="zh-CN" sz="2000" dirty="0"/>
              <a:t>//width + </a:t>
            </a:r>
            <a:r>
              <a:rPr lang="en-US" altLang="zh-CN" sz="2000" dirty="0" smtClean="0"/>
              <a:t>padding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 smtClean="0"/>
              <a:t>$(</a:t>
            </a:r>
            <a:r>
              <a:rPr lang="en-US" altLang="zh-CN" sz="2000" dirty="0"/>
              <a:t>'div').</a:t>
            </a:r>
            <a:r>
              <a:rPr lang="en-US" altLang="zh-CN" sz="2000" dirty="0" err="1"/>
              <a:t>outerWidth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;  </a:t>
            </a:r>
            <a:r>
              <a:rPr lang="en-US" altLang="zh-CN" sz="2000" dirty="0"/>
              <a:t>//width + padding + </a:t>
            </a:r>
            <a:r>
              <a:rPr lang="en-US" altLang="zh-CN" sz="2000" dirty="0" smtClean="0"/>
              <a:t>border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 smtClean="0"/>
              <a:t>$(</a:t>
            </a:r>
            <a:r>
              <a:rPr lang="en-US" altLang="zh-CN" sz="2000" dirty="0"/>
              <a:t>'div').</a:t>
            </a:r>
            <a:r>
              <a:rPr lang="en-US" altLang="zh-CN" sz="2000" dirty="0" err="1"/>
              <a:t>outerWidth</a:t>
            </a:r>
            <a:r>
              <a:rPr lang="en-US" altLang="zh-CN" sz="2000" dirty="0"/>
              <a:t>(true) </a:t>
            </a:r>
            <a:r>
              <a:rPr lang="en-US" altLang="zh-CN" sz="2000" dirty="0" smtClean="0"/>
              <a:t>;  </a:t>
            </a:r>
            <a:r>
              <a:rPr lang="en-US" altLang="zh-CN" sz="2000" dirty="0"/>
              <a:t>//width + padding + border + margin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64" y="4279904"/>
            <a:ext cx="3024336" cy="24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1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err="1" smtClean="0"/>
              <a:t>offsetWidth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属性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获取不到隐藏元素</a:t>
            </a:r>
            <a:r>
              <a:rPr lang="zh-CN" altLang="en-US" sz="2800" dirty="0" smtClean="0"/>
              <a:t>的宽度值</a:t>
            </a:r>
            <a:endParaRPr lang="en-US" altLang="zh-CN" sz="2800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outerWidth</a:t>
            </a:r>
            <a:r>
              <a:rPr lang="en-US" altLang="zh-CN" sz="2800" dirty="0"/>
              <a:t>(): </a:t>
            </a:r>
            <a:r>
              <a:rPr lang="zh-CN" altLang="en-US" sz="2800" dirty="0"/>
              <a:t>可以获取到隐藏元素</a:t>
            </a:r>
            <a:r>
              <a:rPr lang="zh-CN" altLang="en-US" sz="2800" dirty="0" smtClean="0"/>
              <a:t>的宽度值</a:t>
            </a:r>
            <a:endParaRPr lang="en-US" altLang="zh-CN" sz="2800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zh-CN" altLang="en-US" sz="2800" dirty="0"/>
              <a:t>都是</a:t>
            </a:r>
            <a:r>
              <a:rPr lang="en-US" altLang="zh-CN" sz="2800" dirty="0" err="1" smtClean="0"/>
              <a:t>border+padding+content</a:t>
            </a:r>
            <a:endParaRPr lang="en-US" altLang="zh-CN" sz="2800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68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125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、元素</a:t>
            </a:r>
            <a:r>
              <a:rPr lang="zh-CN" altLang="en-US" dirty="0">
                <a:solidFill>
                  <a:srgbClr val="C00000"/>
                </a:solidFill>
              </a:rPr>
              <a:t>相对于文档的位置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offset()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返回</a:t>
            </a:r>
            <a:r>
              <a:rPr lang="zh-CN" altLang="en-US" sz="2400" dirty="0"/>
              <a:t>第一个匹配</a:t>
            </a:r>
            <a:r>
              <a:rPr lang="zh-CN" altLang="en-US" sz="2400" dirty="0" smtClean="0"/>
              <a:t>元素</a:t>
            </a:r>
            <a:r>
              <a:rPr lang="zh-CN" altLang="en-US" sz="2400" dirty="0">
                <a:solidFill>
                  <a:srgbClr val="C00000"/>
                </a:solidFill>
              </a:rPr>
              <a:t>相对</a:t>
            </a:r>
            <a:r>
              <a:rPr lang="zh-CN" altLang="en-US" sz="2400" dirty="0" smtClean="0">
                <a:solidFill>
                  <a:srgbClr val="C00000"/>
                </a:solidFill>
              </a:rPr>
              <a:t>于</a:t>
            </a:r>
            <a:r>
              <a:rPr lang="zh-CN" altLang="en-US" sz="2400" dirty="0">
                <a:solidFill>
                  <a:srgbClr val="C00000"/>
                </a:solidFill>
              </a:rPr>
              <a:t>浏览器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偏移</a:t>
            </a:r>
            <a:r>
              <a:rPr lang="zh-CN" altLang="en-US" sz="2400" dirty="0" smtClean="0"/>
              <a:t>坐标，包含</a:t>
            </a:r>
            <a:r>
              <a:rPr lang="zh-CN" altLang="en-US" sz="2400" dirty="0"/>
              <a:t>两个整型属性：</a:t>
            </a:r>
            <a:r>
              <a:rPr lang="en-US" altLang="zh-CN" sz="2400" dirty="0"/>
              <a:t>top </a:t>
            </a:r>
            <a:r>
              <a:rPr lang="zh-CN" altLang="en-US" sz="2400" dirty="0"/>
              <a:t>和 </a:t>
            </a:r>
            <a:r>
              <a:rPr lang="en-US" altLang="zh-CN" sz="2400" dirty="0"/>
              <a:t>left</a:t>
            </a:r>
            <a:r>
              <a:rPr lang="zh-CN" altLang="en-US" sz="2400" dirty="0"/>
              <a:t>，以</a:t>
            </a:r>
            <a:r>
              <a:rPr lang="zh-CN" altLang="en-US" sz="2400" dirty="0" smtClean="0"/>
              <a:t>像素为单位。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zh-CN" altLang="en-US" sz="2400" dirty="0"/>
              <a:t>可见元素</a:t>
            </a:r>
            <a:r>
              <a:rPr lang="zh-CN" altLang="en-US" sz="2400" dirty="0" smtClean="0"/>
              <a:t>有效。</a:t>
            </a:r>
            <a:endParaRPr lang="zh-CN" altLang="en-US" sz="24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288" y="4911543"/>
            <a:ext cx="3240360" cy="137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原生的</a:t>
            </a:r>
            <a:r>
              <a:rPr lang="en-US" altLang="zh-CN" dirty="0" err="1" smtClean="0"/>
              <a:t>offsetLeft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父级没有定位：</a:t>
            </a:r>
            <a:r>
              <a:rPr lang="en-US" altLang="zh-CN" dirty="0"/>
              <a:t>50px</a:t>
            </a:r>
          </a:p>
          <a:p>
            <a:r>
              <a:rPr lang="zh-CN" altLang="en-US" dirty="0"/>
              <a:t>父级有定位：</a:t>
            </a:r>
            <a:r>
              <a:rPr lang="en-US" altLang="zh-CN" dirty="0" smtClean="0"/>
              <a:t>30px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776"/>
            <a:ext cx="75914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93096"/>
            <a:ext cx="43148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8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设置元素的样式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05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元素相对于文档的位置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30591"/>
            <a:ext cx="3939480" cy="978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无论是否有定位，</a:t>
            </a:r>
            <a:r>
              <a:rPr lang="en-US" altLang="zh-CN" dirty="0" smtClean="0"/>
              <a:t>offset() </a:t>
            </a:r>
            <a:r>
              <a:rPr lang="zh-CN" altLang="en-US" dirty="0" smtClean="0"/>
              <a:t>获取的都是到</a:t>
            </a:r>
            <a:r>
              <a:rPr lang="zh-CN" altLang="en-US" dirty="0"/>
              <a:t>浏览器</a:t>
            </a:r>
            <a:r>
              <a:rPr lang="zh-CN" altLang="en-US" dirty="0" smtClean="0"/>
              <a:t>的距离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776"/>
            <a:ext cx="75914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93096"/>
            <a:ext cx="43148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5864721"/>
            <a:ext cx="30861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7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position( )</a:t>
            </a:r>
            <a:r>
              <a:rPr lang="zh-CN" altLang="en-US" dirty="0"/>
              <a:t> 返回匹配元素相对于有定位的父元素的位置（偏移）。该方法返回的对象包含两个整型属性：</a:t>
            </a:r>
            <a:r>
              <a:rPr lang="en-US" altLang="zh-CN" dirty="0"/>
              <a:t>top </a:t>
            </a:r>
            <a:r>
              <a:rPr lang="zh-CN" altLang="en-US" dirty="0"/>
              <a:t>和 </a:t>
            </a:r>
            <a:r>
              <a:rPr lang="en-US" altLang="zh-CN" dirty="0"/>
              <a:t>left</a:t>
            </a:r>
            <a:r>
              <a:rPr lang="zh-CN" altLang="en-US" dirty="0"/>
              <a:t>，以像素计。此方法只对可见元素有效。</a:t>
            </a:r>
            <a:endParaRPr lang="en-US" altLang="zh-CN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/>
              <a:t>alert( $('#div2').position().left );  //</a:t>
            </a:r>
            <a:r>
              <a:rPr lang="zh-CN" altLang="en-US" sz="2800" dirty="0"/>
              <a:t>到有定位的父级的</a:t>
            </a:r>
            <a:r>
              <a:rPr lang="en-US" altLang="zh-CN" sz="2800" dirty="0"/>
              <a:t>left</a:t>
            </a:r>
            <a:r>
              <a:rPr lang="zh-CN" altLang="en-US" sz="2800" dirty="0"/>
              <a:t>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8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88424" cy="249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6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、滚动距离的计算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scrollTop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scrollLeft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3138" y="4941168"/>
            <a:ext cx="7333278" cy="13726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SzTx/>
              <a:defRPr/>
            </a:pPr>
            <a:r>
              <a:rPr lang="zh-CN" altLang="en-US" dirty="0" smtClean="0"/>
              <a:t>原生的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需要进行兼容性处理：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SzTx/>
              <a:defRPr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scrollTop</a:t>
            </a:r>
            <a:r>
              <a:rPr lang="en-US" altLang="zh-CN" dirty="0"/>
              <a:t>=</a:t>
            </a:r>
            <a:r>
              <a:rPr lang="en-US" altLang="zh-CN" dirty="0" err="1"/>
              <a:t>document.documentElement.scrollTop</a:t>
            </a:r>
            <a:r>
              <a:rPr lang="en-US" altLang="zh-CN" dirty="0"/>
              <a:t>  </a:t>
            </a:r>
            <a:r>
              <a:rPr lang="en-US" altLang="zh-CN" sz="2800" dirty="0"/>
              <a:t>|| </a:t>
            </a:r>
            <a:r>
              <a:rPr lang="en-US" altLang="zh-CN" dirty="0" err="1"/>
              <a:t>document.body.scrollTop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2636912"/>
            <a:ext cx="74771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3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33493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、最近</a:t>
            </a:r>
            <a:r>
              <a:rPr lang="zh-CN" altLang="en-US" dirty="0">
                <a:solidFill>
                  <a:srgbClr val="C00000"/>
                </a:solidFill>
              </a:rPr>
              <a:t>的定位祖先元素 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offsetParent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返回</a:t>
            </a:r>
            <a:r>
              <a:rPr lang="zh-CN" altLang="en-US" sz="2400" dirty="0"/>
              <a:t>最近的祖先定位元素</a:t>
            </a:r>
            <a:r>
              <a:rPr lang="zh-CN" altLang="en-US" sz="2400" dirty="0" smtClean="0"/>
              <a:t>。定位</a:t>
            </a:r>
            <a:r>
              <a:rPr lang="zh-CN" altLang="en-US" sz="2400" dirty="0"/>
              <a:t>元素指的是元素的 </a:t>
            </a:r>
            <a:r>
              <a:rPr lang="en-US" altLang="zh-CN" sz="2400" dirty="0"/>
              <a:t>CSS position </a:t>
            </a:r>
            <a:r>
              <a:rPr lang="zh-CN" altLang="en-US" sz="2400" dirty="0"/>
              <a:t>属性被设置为 </a:t>
            </a:r>
            <a:r>
              <a:rPr lang="en-US" altLang="zh-CN" sz="2400" dirty="0"/>
              <a:t>relative</a:t>
            </a:r>
            <a:r>
              <a:rPr lang="zh-CN" altLang="en-US" sz="2400" dirty="0"/>
              <a:t>、</a:t>
            </a:r>
            <a:r>
              <a:rPr lang="en-US" altLang="zh-CN" sz="2400" dirty="0"/>
              <a:t>absolute </a:t>
            </a:r>
            <a:r>
              <a:rPr lang="zh-CN" altLang="en-US" sz="2400" dirty="0"/>
              <a:t>或 </a:t>
            </a:r>
            <a:r>
              <a:rPr lang="en-US" altLang="zh-CN" sz="2400" dirty="0"/>
              <a:t>fixed </a:t>
            </a:r>
            <a:r>
              <a:rPr lang="zh-CN" altLang="en-US" sz="2400" dirty="0"/>
              <a:t>的元素。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3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最近的定位祖先元素    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5914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747"/>
            <a:ext cx="42672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6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288" y="1447801"/>
            <a:ext cx="8424862" cy="61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kern="0" dirty="0" smtClean="0">
                <a:solidFill>
                  <a:srgbClr val="C00000"/>
                </a:solidFill>
              </a:rPr>
              <a:t>最近的定位祖先元素    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zh-CN" altLang="en-US" kern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2" y="2060849"/>
            <a:ext cx="8534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7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 smtClean="0"/>
              <a:t>处理页面中的事件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事件的写法</a:t>
            </a:r>
            <a:endParaRPr lang="en-US" altLang="zh-CN" dirty="0" smtClean="0"/>
          </a:p>
          <a:p>
            <a:r>
              <a:rPr lang="zh-CN" altLang="en-US" dirty="0" smtClean="0"/>
              <a:t>事件对象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2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事件的</a:t>
            </a:r>
            <a:r>
              <a:rPr lang="zh-CN" altLang="en-US" dirty="0" smtClean="0">
                <a:solidFill>
                  <a:srgbClr val="C00000"/>
                </a:solidFill>
              </a:rPr>
              <a:t>写法</a:t>
            </a:r>
            <a:r>
              <a:rPr lang="en-US" altLang="zh-CN" dirty="0" smtClean="0">
                <a:solidFill>
                  <a:srgbClr val="C00000"/>
                </a:solidFill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</a:rPr>
              <a:t>绑定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3717032"/>
            <a:ext cx="2160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67944" y="3519240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on()</a:t>
            </a:r>
            <a:r>
              <a:rPr lang="zh-CN" altLang="en-US" dirty="0"/>
              <a:t>函数是</a:t>
            </a:r>
            <a:r>
              <a:rPr lang="en-US" altLang="zh-CN" dirty="0"/>
              <a:t>jQuery 1.7</a:t>
            </a:r>
            <a:r>
              <a:rPr lang="zh-CN" altLang="en-US" dirty="0"/>
              <a:t>版本提供的首选的用来绑定事件处理程序的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5364088" y="5157192"/>
            <a:ext cx="339049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on()</a:t>
            </a:r>
            <a:r>
              <a:rPr lang="zh-CN" altLang="en-US" dirty="0"/>
              <a:t>函数则可以一次为多个不同的事件绑定处理程序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6" y="2095500"/>
            <a:ext cx="3467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37521"/>
            <a:ext cx="3429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6" y="5217045"/>
            <a:ext cx="49244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9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01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重写</a:t>
            </a:r>
            <a:r>
              <a:rPr lang="zh-CN" altLang="en-US" dirty="0"/>
              <a:t>“表格交替隔行变色”中的代码。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90725"/>
            <a:ext cx="8496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7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事件的</a:t>
            </a:r>
            <a:r>
              <a:rPr lang="zh-CN" altLang="en-US" dirty="0" smtClean="0">
                <a:solidFill>
                  <a:srgbClr val="C00000"/>
                </a:solidFill>
              </a:rPr>
              <a:t>写法</a:t>
            </a:r>
            <a:r>
              <a:rPr lang="en-US" altLang="zh-CN" dirty="0" smtClean="0">
                <a:solidFill>
                  <a:srgbClr val="C00000"/>
                </a:solidFill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</a:rPr>
              <a:t>绑定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6056" y="2050954"/>
            <a:ext cx="339049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on()</a:t>
            </a:r>
            <a:r>
              <a:rPr lang="zh-CN" altLang="en-US" dirty="0" smtClean="0"/>
              <a:t>函数使用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为不同的事件绑定不同的函数。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0954"/>
            <a:ext cx="43053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事件的写法</a:t>
            </a:r>
            <a:r>
              <a:rPr lang="en-US" altLang="zh-CN" dirty="0" smtClean="0">
                <a:solidFill>
                  <a:srgbClr val="C00000"/>
                </a:solidFill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</a:rPr>
              <a:t>解除绑定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50673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0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82296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事件的写法</a:t>
            </a:r>
            <a:r>
              <a:rPr lang="en-US" altLang="zh-CN" dirty="0" smtClean="0">
                <a:solidFill>
                  <a:srgbClr val="C00000"/>
                </a:solidFill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</a:rPr>
              <a:t>绑定一次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032" y="5805264"/>
            <a:ext cx="4032448" cy="9787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one()</a:t>
            </a:r>
            <a:r>
              <a:rPr lang="zh-CN" altLang="en-US" dirty="0" smtClean="0"/>
              <a:t>绑定的事件触发一次后会自动删除。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76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单击第一个按钮后，禁用其他按钮。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47815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3962400"/>
            <a:ext cx="538680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63799" y="5810573"/>
            <a:ext cx="37449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“disabled”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true/false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8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104509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</a:t>
            </a:r>
            <a:r>
              <a:rPr lang="en-US" altLang="zh-CN" dirty="0" smtClean="0">
                <a:solidFill>
                  <a:srgbClr val="C00000"/>
                </a:solidFill>
              </a:rPr>
              <a:t>Query</a:t>
            </a:r>
            <a:r>
              <a:rPr lang="zh-CN" altLang="en-US" dirty="0" smtClean="0">
                <a:solidFill>
                  <a:srgbClr val="C00000"/>
                </a:solidFill>
              </a:rPr>
              <a:t>事件对象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已做好兼容性处理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3092"/>
              </p:ext>
            </p:extLst>
          </p:nvPr>
        </p:nvGraphicFramePr>
        <p:xfrm>
          <a:off x="827584" y="2636912"/>
          <a:ext cx="7776864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938"/>
                <a:gridCol w="518292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altKey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ctrlKey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shiftKey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Alt,Ctrl,Shift</a:t>
                      </a:r>
                      <a:r>
                        <a:rPr lang="zh-CN" altLang="en-US" dirty="0" smtClean="0"/>
                        <a:t>是否被按下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pageX,pageY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鼠标在客户端区域的坐标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screenX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screenY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鼠标相对于整个屏幕的坐标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keyCode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按键值（</a:t>
                      </a:r>
                      <a:r>
                        <a:rPr lang="en-US" altLang="zh-CN" dirty="0" err="1" smtClean="0"/>
                        <a:t>keyup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keydown</a:t>
                      </a:r>
                      <a:r>
                        <a:rPr lang="zh-CN" altLang="en-US" baseline="0" dirty="0" smtClean="0"/>
                        <a:t>事件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键盘事件中为按键值，鼠标事件中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左键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中键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右键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引起事件的对象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事件的名称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CC0000"/>
                          </a:solidFill>
                        </a:rPr>
                        <a:t>stopPropagation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阻止事件冒泡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preventDefault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阻止默认行为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3968" y="1484784"/>
            <a:ext cx="4572000" cy="93634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/>
              <a:t>return false;   </a:t>
            </a:r>
            <a:endParaRPr lang="en-US" altLang="zh-CN" dirty="0" smtClean="0"/>
          </a:p>
          <a:p>
            <a:r>
              <a:rPr lang="zh-CN" altLang="en-US" dirty="0" smtClean="0"/>
              <a:t>阻止</a:t>
            </a:r>
            <a:r>
              <a:rPr lang="zh-CN" altLang="en-US" dirty="0"/>
              <a:t>默认事件 </a:t>
            </a:r>
            <a:r>
              <a:rPr lang="en-US" altLang="zh-CN" dirty="0"/>
              <a:t>+ </a:t>
            </a:r>
            <a:r>
              <a:rPr lang="zh-CN" altLang="en-US" dirty="0"/>
              <a:t>阻止冒泡的操作</a:t>
            </a:r>
          </a:p>
        </p:txBody>
      </p:sp>
    </p:spTree>
    <p:extLst>
      <p:ext uri="{BB962C8B-B14F-4D97-AF65-F5344CB8AC3E}">
        <p14:creationId xmlns:p14="http://schemas.microsoft.com/office/powerpoint/2010/main" val="31488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05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C00000"/>
                </a:solidFill>
              </a:rPr>
              <a:t>事件对象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058888"/>
            <a:ext cx="84772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8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处理页面中的事件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/>
              <a:t>实现拖</a:t>
            </a:r>
            <a:r>
              <a:rPr lang="zh-CN" altLang="en-US" dirty="0" smtClean="0"/>
              <a:t>拽。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08143" y="4206576"/>
            <a:ext cx="2209800" cy="2057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222543" y="4739976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 bwMode="auto">
          <a:xfrm flipV="1">
            <a:off x="2298743" y="4206576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>
            <a:stCxn id="6" idx="2"/>
          </p:cNvCxnSpPr>
          <p:nvPr/>
        </p:nvCxnSpPr>
        <p:spPr bwMode="auto">
          <a:xfrm flipH="1">
            <a:off x="1308143" y="4816176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1373248" y="4257376"/>
            <a:ext cx="941283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disX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52754" y="4204445"/>
            <a:ext cx="941283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disY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976338" y="3606480"/>
            <a:ext cx="331806" cy="5979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2374943" y="4879676"/>
            <a:ext cx="1524000" cy="4699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115616" y="3553549"/>
            <a:ext cx="22097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iv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95738" y="5081810"/>
            <a:ext cx="1905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鼠标位置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005538" y="3835080"/>
            <a:ext cx="2209800" cy="2057400"/>
            <a:chOff x="6005538" y="3835080"/>
            <a:chExt cx="2209800" cy="2057400"/>
          </a:xfrm>
        </p:grpSpPr>
        <p:sp>
          <p:nvSpPr>
            <p:cNvPr id="4" name="矩形 3"/>
            <p:cNvSpPr/>
            <p:nvPr/>
          </p:nvSpPr>
          <p:spPr bwMode="auto">
            <a:xfrm>
              <a:off x="6005538" y="3835080"/>
              <a:ext cx="2209800" cy="2057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919938" y="4368480"/>
              <a:ext cx="152400" cy="152400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5000"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6996138" y="3835080"/>
              <a:ext cx="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6005538" y="444468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5866641" y="2920680"/>
            <a:ext cx="21065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iv</a:t>
            </a:r>
            <a:r>
              <a:rPr lang="zh-CN" altLang="en-US" dirty="0" smtClean="0"/>
              <a:t>位置？？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700738" y="3254566"/>
            <a:ext cx="331806" cy="5979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585814" y="3096890"/>
            <a:ext cx="4500562" cy="350046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376" y="2007072"/>
            <a:ext cx="830609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onmousedown</a:t>
            </a:r>
            <a:r>
              <a:rPr lang="en-US" altLang="zh-CN" dirty="0"/>
              <a:t>: </a:t>
            </a:r>
            <a:r>
              <a:rPr lang="zh-CN" altLang="en-US" dirty="0"/>
              <a:t>存储</a:t>
            </a:r>
            <a:r>
              <a:rPr lang="zh-CN" altLang="en-US" dirty="0" smtClean="0"/>
              <a:t>距离。</a:t>
            </a:r>
            <a:endParaRPr lang="en-US" altLang="zh-CN" dirty="0"/>
          </a:p>
          <a:p>
            <a:r>
              <a:rPr lang="en-US" altLang="zh-CN" dirty="0" err="1"/>
              <a:t>onmousemove</a:t>
            </a:r>
            <a:r>
              <a:rPr lang="zh-CN" altLang="en-US" dirty="0"/>
              <a:t>：根据距离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最新位置。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585814" y="5081810"/>
            <a:ext cx="172353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971599" y="5013176"/>
            <a:ext cx="79208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ev.pageX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flipH="1">
            <a:off x="575205" y="5445224"/>
            <a:ext cx="73293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79512" y="5419324"/>
            <a:ext cx="15060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$(‘div’).</a:t>
            </a:r>
            <a:r>
              <a:rPr lang="en-US" altLang="zh-CN" sz="1200" dirty="0" err="1" smtClean="0"/>
              <a:t>offset.left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32" name="直接箭头连接符 31"/>
          <p:cNvCxnSpPr/>
          <p:nvPr/>
        </p:nvCxnSpPr>
        <p:spPr bwMode="auto">
          <a:xfrm flipV="1">
            <a:off x="3112078" y="3096890"/>
            <a:ext cx="0" cy="172107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3414738" y="3130071"/>
            <a:ext cx="0" cy="10783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411759" y="3695565"/>
            <a:ext cx="792089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ev.pageY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7864" y="3594546"/>
            <a:ext cx="15060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$(‘div’).</a:t>
            </a:r>
            <a:r>
              <a:rPr lang="en-US" altLang="zh-CN" sz="1200" dirty="0" err="1" smtClean="0"/>
              <a:t>offset.top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处理页面中的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4" y="1628800"/>
            <a:ext cx="8287118" cy="437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7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051720" y="2383566"/>
            <a:ext cx="1512168" cy="11174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043608" y="1686843"/>
            <a:ext cx="6984776" cy="43924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555776" y="2789886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92080" y="3866194"/>
            <a:ext cx="1512168" cy="11174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796136" y="4272514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2051720" y="2866422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057561" y="2604802"/>
            <a:ext cx="48282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disX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577008" y="2421276"/>
            <a:ext cx="48282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disY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2631976" y="2383566"/>
            <a:ext cx="0" cy="3923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5289084" y="4356990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5294925" y="4095370"/>
            <a:ext cx="48282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disX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5814372" y="3911844"/>
            <a:ext cx="48282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disY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5869340" y="3874134"/>
            <a:ext cx="0" cy="39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H="1">
            <a:off x="1039416" y="4469958"/>
            <a:ext cx="48287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993131" y="4470339"/>
            <a:ext cx="79208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ev.pageX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372200" y="1686843"/>
            <a:ext cx="0" cy="267470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516216" y="2660356"/>
            <a:ext cx="792089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ev.pageY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endCxn id="6" idx="1"/>
          </p:cNvCxnSpPr>
          <p:nvPr/>
        </p:nvCxnSpPr>
        <p:spPr bwMode="auto">
          <a:xfrm flipH="1">
            <a:off x="1043608" y="3883087"/>
            <a:ext cx="425131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5294925" y="1686843"/>
            <a:ext cx="0" cy="219624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2818420" y="3911844"/>
            <a:ext cx="11415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Div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坐标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69321" y="2710261"/>
            <a:ext cx="9947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Div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坐标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80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操作标记的属性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828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&lt;body&gt;</a:t>
            </a:r>
          </a:p>
          <a:p>
            <a:pPr marL="0" indent="0">
              <a:buNone/>
            </a:pPr>
            <a:r>
              <a:rPr lang="en-US" altLang="zh-CN" sz="2000" dirty="0"/>
              <a:t>	&lt;button </a:t>
            </a:r>
            <a:r>
              <a:rPr lang="en-US" altLang="zh-CN" sz="2000" dirty="0" smtClean="0"/>
              <a:t>&gt;</a:t>
            </a:r>
            <a:r>
              <a:rPr lang="zh-CN" altLang="en-US" sz="2000" dirty="0"/>
              <a:t>第一个</a:t>
            </a:r>
            <a:r>
              <a:rPr lang="en-US" altLang="zh-CN" sz="2000" dirty="0"/>
              <a:t>Button&lt;/button&gt;&amp;</a:t>
            </a:r>
            <a:r>
              <a:rPr lang="en-US" altLang="zh-CN" sz="2000" dirty="0" err="1"/>
              <a:t>nbsp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&lt;button&gt;</a:t>
            </a:r>
            <a:r>
              <a:rPr lang="zh-CN" altLang="en-US" sz="2000" dirty="0"/>
              <a:t>第二个</a:t>
            </a:r>
            <a:r>
              <a:rPr lang="en-US" altLang="zh-CN" sz="2000" dirty="0"/>
              <a:t>Button&lt;/button&gt;&amp;</a:t>
            </a:r>
            <a:r>
              <a:rPr lang="en-US" altLang="zh-CN" sz="2000" dirty="0" err="1"/>
              <a:t>nbsp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&lt;button&gt;</a:t>
            </a:r>
            <a:r>
              <a:rPr lang="zh-CN" altLang="en-US" sz="2000" dirty="0"/>
              <a:t>第三个</a:t>
            </a:r>
            <a:r>
              <a:rPr lang="en-US" altLang="zh-CN" sz="2000" dirty="0"/>
              <a:t>Button&lt;/button&gt;&amp;</a:t>
            </a:r>
            <a:r>
              <a:rPr lang="en-US" altLang="zh-CN" sz="2000" dirty="0" err="1"/>
              <a:t>nbsp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78782"/>
            <a:ext cx="82962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7267</TotalTime>
  <Words>2605</Words>
  <Application>Microsoft Office PowerPoint</Application>
  <PresentationFormat>全屏显示(4:3)</PresentationFormat>
  <Paragraphs>443</Paragraphs>
  <Slides>84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算法基础远程课件模板2</vt:lpstr>
      <vt:lpstr>第11章   jQuery控制页面</vt:lpstr>
      <vt:lpstr>主要内容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11.1 操作标记的属性</vt:lpstr>
      <vt:lpstr>11.2  获取和设置标签内容</vt:lpstr>
      <vt:lpstr>11.2  获取和设置标签内容</vt:lpstr>
      <vt:lpstr>11.2  获取和设置标签内容</vt:lpstr>
      <vt:lpstr>11.2  获取和设置标签内容</vt:lpstr>
      <vt:lpstr>11.2  获取和设置标签内容</vt:lpstr>
      <vt:lpstr>11.2  获取和设置标签内容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11.3 处理页面的元素</vt:lpstr>
      <vt:lpstr>PowerPoint 演示文稿</vt:lpstr>
      <vt:lpstr>11.3 处理页面的元素</vt:lpstr>
      <vt:lpstr>11.3 处理页面的元素</vt:lpstr>
      <vt:lpstr>11.3 处理页面的元素</vt:lpstr>
      <vt:lpstr>11.4 设置元素的样式</vt:lpstr>
      <vt:lpstr>11.4 设置元素的样式</vt:lpstr>
      <vt:lpstr>11.4 设置元素的样式</vt:lpstr>
      <vt:lpstr>11.4 设置元素的样式</vt:lpstr>
      <vt:lpstr>【实例】星星评分。</vt:lpstr>
      <vt:lpstr>【实例】星星评分。</vt:lpstr>
      <vt:lpstr>11.4 设置元素的样式</vt:lpstr>
      <vt:lpstr>11.4 设置元素的样式</vt:lpstr>
      <vt:lpstr>11.4 设置元素的样式</vt:lpstr>
      <vt:lpstr>11.4 设置元素的样式</vt:lpstr>
      <vt:lpstr>11.4 设置元素的样式</vt:lpstr>
      <vt:lpstr>11.5  jQuery的CSS 操作函数</vt:lpstr>
      <vt:lpstr>11.5  jQuery的CSS 操作函数</vt:lpstr>
      <vt:lpstr>11.5 设置元素的样式</vt:lpstr>
      <vt:lpstr>11.5 设置元素的样式</vt:lpstr>
      <vt:lpstr>11.5 设置元素的样式</vt:lpstr>
      <vt:lpstr>11.5 设置元素的样式</vt:lpstr>
      <vt:lpstr>11.5 设置元素的样式</vt:lpstr>
      <vt:lpstr>11.5 设置元素的样式</vt:lpstr>
      <vt:lpstr>PowerPoint 演示文稿</vt:lpstr>
      <vt:lpstr>11.5 设置元素的样式</vt:lpstr>
      <vt:lpstr>11.5 设置元素的样式</vt:lpstr>
      <vt:lpstr>11.5 设置元素的样式</vt:lpstr>
      <vt:lpstr>PowerPoint 演示文稿</vt:lpstr>
      <vt:lpstr>11.5  处理页面中的事件</vt:lpstr>
      <vt:lpstr>11.5  处理页面中的事件</vt:lpstr>
      <vt:lpstr>11.5  处理页面中的事件</vt:lpstr>
      <vt:lpstr>11.5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11.6  处理页面中的事件</vt:lpstr>
      <vt:lpstr>PowerPoint 演示文稿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 jQuery控制页面</dc:title>
  <dc:creator>lvdy</dc:creator>
  <cp:lastModifiedBy>lvdongyan</cp:lastModifiedBy>
  <cp:revision>939</cp:revision>
  <dcterms:created xsi:type="dcterms:W3CDTF">2005-09-23T01:55:20Z</dcterms:created>
  <dcterms:modified xsi:type="dcterms:W3CDTF">2021-03-16T08:14:26Z</dcterms:modified>
</cp:coreProperties>
</file>