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8" r:id="rId3"/>
    <p:sldId id="343" r:id="rId4"/>
    <p:sldId id="360" r:id="rId5"/>
    <p:sldId id="345" r:id="rId6"/>
    <p:sldId id="335" r:id="rId7"/>
    <p:sldId id="344" r:id="rId8"/>
    <p:sldId id="346" r:id="rId9"/>
    <p:sldId id="361" r:id="rId10"/>
    <p:sldId id="362" r:id="rId11"/>
    <p:sldId id="363" r:id="rId12"/>
    <p:sldId id="364" r:id="rId13"/>
    <p:sldId id="348" r:id="rId14"/>
    <p:sldId id="349" r:id="rId15"/>
    <p:sldId id="350" r:id="rId16"/>
    <p:sldId id="351" r:id="rId17"/>
    <p:sldId id="365" r:id="rId18"/>
    <p:sldId id="356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57" r:id="rId30"/>
    <p:sldId id="358" r:id="rId31"/>
    <p:sldId id="35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CE6A13-EBDC-4F7F-9B40-7690FE8C3856}">
          <p14:sldIdLst>
            <p14:sldId id="257"/>
            <p14:sldId id="288"/>
            <p14:sldId id="343"/>
            <p14:sldId id="360"/>
            <p14:sldId id="345"/>
            <p14:sldId id="335"/>
            <p14:sldId id="344"/>
            <p14:sldId id="346"/>
            <p14:sldId id="361"/>
            <p14:sldId id="362"/>
            <p14:sldId id="363"/>
            <p14:sldId id="364"/>
            <p14:sldId id="348"/>
            <p14:sldId id="349"/>
            <p14:sldId id="350"/>
            <p14:sldId id="351"/>
            <p14:sldId id="365"/>
            <p14:sldId id="356"/>
            <p14:sldId id="366"/>
            <p14:sldId id="368"/>
            <p14:sldId id="369"/>
            <p14:sldId id="370"/>
            <p14:sldId id="371"/>
          </p14:sldIdLst>
        </p14:section>
        <p14:section name="无标题节" id="{642F373E-F4D9-4820-A61E-861B4879FF49}">
          <p14:sldIdLst>
            <p14:sldId id="372"/>
            <p14:sldId id="373"/>
            <p14:sldId id="374"/>
            <p14:sldId id="375"/>
            <p14:sldId id="376"/>
            <p14:sldId id="357"/>
            <p14:sldId id="358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36" autoAdjust="0"/>
    <p:restoredTop sz="89800" autoAdjust="0"/>
  </p:normalViewPr>
  <p:slideViewPr>
    <p:cSldViewPr>
      <p:cViewPr>
        <p:scale>
          <a:sx n="80" d="100"/>
          <a:sy n="80" d="100"/>
        </p:scale>
        <p:origin x="-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33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2020-02-20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1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arr.push</a:t>
            </a:r>
            <a:r>
              <a:rPr lang="en-US" altLang="zh-CN" dirty="0" smtClean="0"/>
              <a:t>(4);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arr.pop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arr.shift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arr.unshift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4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如果想按照其他标准进行排序，就需要提供比较函数，该函数要比较两个值，然后返回一个用于说明这两个值的相对顺序的数字。</a:t>
            </a:r>
            <a:endParaRPr lang="en-US" altLang="zh-CN" dirty="0" smtClean="0"/>
          </a:p>
          <a:p>
            <a:r>
              <a:rPr lang="zh-CN" altLang="en-US" dirty="0" smtClean="0"/>
              <a:t>排序是根据差的大小定的 </a:t>
            </a:r>
            <a:r>
              <a:rPr lang="en-US" altLang="zh-CN" dirty="0" smtClean="0"/>
              <a:t>&gt;0 =0 &lt;0 </a:t>
            </a:r>
            <a:r>
              <a:rPr lang="zh-CN" altLang="en-US" dirty="0" smtClean="0"/>
              <a:t>和具体的值无关</a:t>
            </a:r>
            <a:br>
              <a:rPr lang="zh-CN" altLang="en-US" dirty="0" smtClean="0"/>
            </a:br>
            <a:r>
              <a:rPr lang="zh-CN" altLang="en-US" dirty="0" smtClean="0"/>
              <a:t>若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小于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，返回一个小于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的值，在排序后的数组中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应该出现在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，返回一个大于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的值，则两数交换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内部是做的遍历</a:t>
            </a:r>
            <a:br>
              <a:rPr lang="zh-CN" altLang="en-US" dirty="0" smtClean="0"/>
            </a:br>
            <a:r>
              <a:rPr lang="zh-CN" altLang="en-US" dirty="0" smtClean="0"/>
              <a:t>冒泡排序的，从小到大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937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  x=</a:t>
            </a:r>
            <a:r>
              <a:rPr lang="en-US" altLang="zh-CN" smtClean="0"/>
              <a:t>x+y</a:t>
            </a:r>
            <a:endParaRPr lang="en-US" altLang="zh-CN" dirty="0" smtClean="0"/>
          </a:p>
          <a:p>
            <a:r>
              <a:rPr lang="en-US" altLang="zh-CN" dirty="0" smtClean="0"/>
              <a:t>%=</a:t>
            </a:r>
            <a:r>
              <a:rPr lang="en-US" altLang="zh-CN" baseline="0" dirty="0" smtClean="0"/>
              <a:t>  x=</a:t>
            </a:r>
            <a:r>
              <a:rPr lang="en-US" altLang="zh-CN" baseline="0" dirty="0" err="1" smtClean="0"/>
              <a:t>x%y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34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隐式类型转换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74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45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parseInt</a:t>
            </a:r>
            <a:r>
              <a:rPr lang="zh-CN" altLang="en-US" dirty="0" smtClean="0"/>
              <a:t>处理的方法：从第一个字符开始扫描，如果是数字的话，继续向后扫描，到最后一个数字字符结束，或者字符串结束为止，进行转换。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parseInt</a:t>
            </a:r>
            <a:r>
              <a:rPr lang="zh-CN" altLang="en-US" dirty="0" smtClean="0"/>
              <a:t>处理的方法：从第一个字符开始扫描，如果是数字的话，继续向后扫描，到最后一个数字字符结束，或者字符串结束为止，进行转换。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parseInt</a:t>
            </a:r>
            <a:r>
              <a:rPr lang="zh-CN" altLang="en-US" dirty="0" smtClean="0"/>
              <a:t>处理的方法：从第一个字符开始扫描，如果是数字的话，继续向后扫描，到最后一个数字字符结束，或者字符串结束为止，进行转换。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声明数组时可以不指定具体个数，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数组的大小动态增长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0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arr.push</a:t>
            </a:r>
            <a:r>
              <a:rPr lang="en-US" altLang="zh-CN" dirty="0" smtClean="0"/>
              <a:t>(4);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arr.pop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arr.shift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=[1,2,3];</a:t>
            </a:r>
          </a:p>
          <a:p>
            <a:r>
              <a:rPr lang="en-US" altLang="zh-CN" dirty="0" err="1" smtClean="0"/>
              <a:t>arr.unshift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4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709863"/>
            <a:ext cx="8083550" cy="10795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基础（上）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2.3.1 </a:t>
            </a:r>
            <a:r>
              <a:rPr lang="zh-CN" altLang="en-US" sz="2800" dirty="0" smtClean="0"/>
              <a:t>字符串</a:t>
            </a:r>
            <a:endParaRPr lang="en-US" altLang="zh-CN" sz="2800" dirty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2.3</a:t>
            </a:r>
            <a:r>
              <a:rPr lang="zh-CN" altLang="en-US" sz="2400" dirty="0" smtClean="0"/>
              <a:t>，区别，对待负数不一样</a:t>
            </a:r>
            <a:endParaRPr lang="en-US" altLang="zh-CN" sz="2400" dirty="0" smtClean="0"/>
          </a:p>
          <a:p>
            <a:r>
              <a:rPr lang="en-US" altLang="zh-CN" sz="2400" dirty="0" err="1"/>
              <a:t>s</a:t>
            </a:r>
            <a:r>
              <a:rPr lang="en-US" altLang="zh-CN" sz="2400" dirty="0" err="1" smtClean="0"/>
              <a:t>ubstr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起始位置，子串长度</a:t>
            </a:r>
            <a:r>
              <a:rPr lang="en-US" altLang="zh-CN" sz="2400" dirty="0" smtClean="0"/>
              <a:t> )</a:t>
            </a:r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2.4</a:t>
            </a:r>
            <a:r>
              <a:rPr lang="zh-CN" altLang="en-US" sz="2400" dirty="0" smtClean="0"/>
              <a:t>，搜索字符串，</a:t>
            </a:r>
            <a:r>
              <a:rPr lang="en-US" altLang="zh-CN" sz="2400" dirty="0" err="1" smtClean="0"/>
              <a:t>indexOf</a:t>
            </a:r>
            <a:r>
              <a:rPr lang="en-US" altLang="zh-CN" sz="2400" dirty="0" smtClean="0"/>
              <a:t>( )   </a:t>
            </a:r>
            <a:r>
              <a:rPr lang="en-US" altLang="zh-CN" sz="2400" dirty="0" err="1" smtClean="0"/>
              <a:t>lastindexOf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，返回子串开始位置，找不到返回</a:t>
            </a:r>
            <a:r>
              <a:rPr lang="en-US" altLang="zh-CN" sz="2400" dirty="0" smtClean="0"/>
              <a:t>-1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5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2.3.2 </a:t>
            </a:r>
            <a:r>
              <a:rPr lang="zh-CN" altLang="en-US" sz="2800" dirty="0" smtClean="0"/>
              <a:t>数值</a:t>
            </a:r>
            <a:endParaRPr lang="en-US" altLang="zh-CN" sz="2400" dirty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2.5</a:t>
            </a:r>
            <a:r>
              <a:rPr lang="zh-CN" altLang="en-US" sz="2400" dirty="0" smtClean="0"/>
              <a:t>，正数、实数、负数、科学计数法</a:t>
            </a:r>
            <a:endParaRPr lang="en-US" altLang="zh-CN" sz="2400" dirty="0" smtClean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2.6</a:t>
            </a:r>
            <a:r>
              <a:rPr lang="zh-CN" altLang="en-US" sz="2400" dirty="0" smtClean="0"/>
              <a:t>，用科学计数法表示数值，</a:t>
            </a:r>
            <a:r>
              <a:rPr lang="en-US" altLang="zh-CN" sz="2400" dirty="0" err="1" smtClean="0"/>
              <a:t>toExponential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小数位数</a:t>
            </a:r>
            <a:r>
              <a:rPr lang="en-US" altLang="zh-CN" sz="24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22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2.3.3</a:t>
            </a:r>
            <a:r>
              <a:rPr lang="zh-CN" altLang="en-US" sz="2800" dirty="0" smtClean="0"/>
              <a:t>布尔型</a:t>
            </a:r>
            <a:endParaRPr lang="en-US" altLang="zh-CN" sz="2800" dirty="0" smtClean="0"/>
          </a:p>
          <a:p>
            <a:r>
              <a:rPr lang="en-US" altLang="zh-CN" sz="2800" dirty="0"/>
              <a:t>t</a:t>
            </a:r>
            <a:r>
              <a:rPr lang="en-US" altLang="zh-CN" sz="2800" dirty="0" smtClean="0"/>
              <a:t>rue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false</a:t>
            </a:r>
          </a:p>
          <a:p>
            <a:r>
              <a:rPr lang="zh-CN" altLang="en-US" sz="2800" dirty="0" smtClean="0"/>
              <a:t>没有引号</a:t>
            </a:r>
            <a:endParaRPr lang="en-US" altLang="zh-CN" sz="2800" dirty="0" smtClean="0"/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2.7</a:t>
            </a:r>
            <a:r>
              <a:rPr lang="zh-CN" altLang="en-US" sz="2800" dirty="0" smtClean="0"/>
              <a:t>，两者区别，</a:t>
            </a:r>
            <a:r>
              <a:rPr lang="en-US" altLang="zh-CN" sz="2800" dirty="0" err="1" smtClean="0"/>
              <a:t>typeof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方法  </a:t>
            </a:r>
            <a:r>
              <a:rPr lang="zh-CN" altLang="zh-CN" sz="2800" dirty="0" smtClean="0"/>
              <a:t>检测</a:t>
            </a:r>
            <a:r>
              <a:rPr lang="zh-CN" altLang="zh-CN" sz="2800" dirty="0"/>
              <a:t>变量</a:t>
            </a:r>
            <a:r>
              <a:rPr lang="zh-CN" altLang="zh-CN" sz="2800" dirty="0" smtClean="0"/>
              <a:t>类型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typeof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检测其他数据类型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47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399"/>
          </a:xfrm>
        </p:spPr>
        <p:txBody>
          <a:bodyPr/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typeof</a:t>
            </a:r>
            <a:r>
              <a:rPr lang="zh-CN" altLang="zh-CN" sz="2800" dirty="0">
                <a:solidFill>
                  <a:srgbClr val="C00000"/>
                </a:solidFill>
              </a:rPr>
              <a:t>检测变量</a:t>
            </a:r>
            <a:r>
              <a:rPr lang="zh-CN" altLang="zh-CN" sz="2800" dirty="0" smtClean="0">
                <a:solidFill>
                  <a:srgbClr val="C00000"/>
                </a:solidFill>
              </a:rPr>
              <a:t>类型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0" y="2133600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undefined</a:t>
            </a:r>
            <a:r>
              <a:rPr lang="zh-CN" altLang="zh-CN" dirty="0"/>
              <a:t>类型：未定义；或者虽然定义了但未赋值。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1219200" y="1996807"/>
            <a:ext cx="5334000" cy="4081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&lt;script&gt;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a=12;</a:t>
            </a:r>
            <a:endParaRPr lang="zh-CN" altLang="zh-CN" sz="1800" dirty="0"/>
          </a:p>
          <a:p>
            <a:r>
              <a:rPr lang="en-US" altLang="zh-CN" sz="1800" dirty="0"/>
              <a:t>   a='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';</a:t>
            </a:r>
            <a:endParaRPr lang="zh-CN" altLang="zh-CN" sz="1800" dirty="0"/>
          </a:p>
          <a:p>
            <a:r>
              <a:rPr lang="en-US" altLang="zh-CN" sz="1800" dirty="0"/>
              <a:t>   a=true;</a:t>
            </a:r>
            <a:endParaRPr lang="zh-CN" altLang="zh-CN" sz="1800" dirty="0"/>
          </a:p>
          <a:p>
            <a:r>
              <a:rPr lang="en-US" altLang="zh-CN" sz="1800" dirty="0"/>
              <a:t>   alert(</a:t>
            </a:r>
            <a:r>
              <a:rPr lang="en-US" altLang="zh-CN" sz="1800" dirty="0" err="1"/>
              <a:t>typeof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(a</a:t>
            </a:r>
            <a:r>
              <a:rPr lang="en-US" altLang="zh-CN" sz="1800" dirty="0"/>
              <a:t>)); </a:t>
            </a:r>
            <a:r>
              <a:rPr lang="en-US" altLang="zh-CN" sz="1800" dirty="0" smtClean="0"/>
              <a:t> //</a:t>
            </a:r>
            <a:r>
              <a:rPr lang="en-US" altLang="zh-CN" sz="1800" dirty="0" err="1"/>
              <a:t>boolean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 smtClean="0"/>
              <a:t>   a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document.getElementById</a:t>
            </a:r>
            <a:r>
              <a:rPr lang="en-US" altLang="zh-CN" sz="1800" dirty="0"/>
              <a:t>("div1");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smtClean="0"/>
              <a:t>alert(</a:t>
            </a:r>
            <a:r>
              <a:rPr lang="en-US" altLang="zh-CN" sz="1800" dirty="0" err="1" smtClean="0"/>
              <a:t>typeof</a:t>
            </a:r>
            <a:r>
              <a:rPr lang="en-US" altLang="zh-CN" sz="1800" dirty="0" smtClean="0"/>
              <a:t> (a</a:t>
            </a:r>
            <a:r>
              <a:rPr lang="en-US" altLang="zh-CN" sz="1800" dirty="0"/>
              <a:t>)); // object</a:t>
            </a:r>
            <a:endParaRPr lang="zh-CN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b;</a:t>
            </a:r>
            <a:endParaRPr lang="zh-CN" altLang="zh-CN" sz="1800" dirty="0"/>
          </a:p>
          <a:p>
            <a:r>
              <a:rPr lang="en-US" altLang="zh-CN" sz="1800" dirty="0"/>
              <a:t>   alert(</a:t>
            </a:r>
            <a:r>
              <a:rPr lang="en-US" altLang="zh-CN" sz="1800" dirty="0" err="1"/>
              <a:t>typeof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(b</a:t>
            </a:r>
            <a:r>
              <a:rPr lang="en-US" altLang="zh-CN" sz="1800" dirty="0"/>
              <a:t>)); //undefined</a:t>
            </a:r>
            <a:endParaRPr lang="zh-CN" altLang="zh-CN" sz="1800" dirty="0"/>
          </a:p>
          <a:p>
            <a:r>
              <a:rPr lang="en-US" altLang="zh-CN" sz="1800" dirty="0"/>
              <a:t>&lt;/script&gt;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905000"/>
          </a:xfrm>
        </p:spPr>
        <p:txBody>
          <a:bodyPr/>
          <a:lstStyle/>
          <a:p>
            <a:r>
              <a:rPr lang="zh-CN" altLang="zh-CN" sz="2800" dirty="0">
                <a:solidFill>
                  <a:srgbClr val="C00000"/>
                </a:solidFill>
              </a:rPr>
              <a:t>什么叫</a:t>
            </a:r>
            <a:r>
              <a:rPr lang="en-US" altLang="zh-CN" sz="2800" dirty="0">
                <a:solidFill>
                  <a:srgbClr val="C00000"/>
                </a:solidFill>
              </a:rPr>
              <a:t>Object</a:t>
            </a:r>
            <a:r>
              <a:rPr lang="zh-CN" altLang="zh-CN" sz="2800" dirty="0">
                <a:solidFill>
                  <a:srgbClr val="C00000"/>
                </a:solidFill>
              </a:rPr>
              <a:t>？</a:t>
            </a:r>
          </a:p>
          <a:p>
            <a:r>
              <a:rPr lang="zh-CN" altLang="en-US" sz="2800" dirty="0" smtClean="0"/>
              <a:t>简单解释</a:t>
            </a:r>
            <a:r>
              <a:rPr lang="zh-CN" altLang="zh-CN" sz="2800" dirty="0" smtClean="0"/>
              <a:t>：</a:t>
            </a:r>
            <a:r>
              <a:rPr lang="zh-CN" altLang="zh-CN" sz="2800" dirty="0"/>
              <a:t>不是基本类型，是复合类型。除了</a:t>
            </a:r>
            <a:r>
              <a:rPr lang="en-US" altLang="zh-CN" sz="2800" dirty="0"/>
              <a:t>number</a:t>
            </a:r>
            <a:r>
              <a:rPr lang="zh-CN" altLang="zh-CN" sz="2800" dirty="0"/>
              <a:t>（整数、实数），</a:t>
            </a:r>
            <a:r>
              <a:rPr lang="en-US" altLang="zh-CN" sz="2800" dirty="0"/>
              <a:t>string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boolean</a:t>
            </a:r>
            <a:r>
              <a:rPr lang="zh-CN" altLang="zh-CN" sz="2800" dirty="0"/>
              <a:t>，</a:t>
            </a:r>
            <a:r>
              <a:rPr lang="en-US" altLang="zh-CN" sz="2800" dirty="0"/>
              <a:t>undefined</a:t>
            </a:r>
            <a:r>
              <a:rPr lang="zh-CN" altLang="zh-CN" sz="2800" dirty="0"/>
              <a:t>，其他的都是</a:t>
            </a:r>
            <a:r>
              <a:rPr lang="en-US" altLang="zh-CN" sz="2800" dirty="0"/>
              <a:t>Object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62000" y="3657600"/>
            <a:ext cx="4572000" cy="2419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&lt;script&gt;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	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var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arr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=[1,2,3,4];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	alert(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typeof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</a:rPr>
              <a:t>(</a:t>
            </a:r>
            <a:r>
              <a:rPr lang="en-US" altLang="zh-CN" sz="1800" dirty="0" err="1" smtClean="0">
                <a:solidFill>
                  <a:schemeClr val="lt1"/>
                </a:solidFill>
                <a:latin typeface="+mn-lt"/>
                <a:ea typeface="+mn-ea"/>
              </a:rPr>
              <a:t>arr</a:t>
            </a:r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</a:rPr>
              <a:t>));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	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	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var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oDate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 = new Date();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	alert(</a:t>
            </a:r>
            <a:r>
              <a:rPr lang="en-US" altLang="zh-CN" sz="1800" dirty="0" err="1">
                <a:solidFill>
                  <a:schemeClr val="lt1"/>
                </a:solidFill>
                <a:latin typeface="+mn-lt"/>
                <a:ea typeface="+mn-ea"/>
              </a:rPr>
              <a:t>typeof</a:t>
            </a: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</a:rPr>
              <a:t>(</a:t>
            </a:r>
            <a:r>
              <a:rPr lang="en-US" altLang="zh-CN" sz="1800" dirty="0" err="1" smtClean="0">
                <a:solidFill>
                  <a:schemeClr val="lt1"/>
                </a:solidFill>
                <a:latin typeface="+mn-lt"/>
                <a:ea typeface="+mn-ea"/>
              </a:rPr>
              <a:t>oDate</a:t>
            </a:r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</a:rPr>
              <a:t>));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</a:rPr>
              <a:t>&lt;/script&gt;</a:t>
            </a:r>
            <a:endParaRPr lang="zh-CN" altLang="zh-CN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48712" cy="10191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2.3.4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类型转换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隐式类型转换（增）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495800"/>
            <a:ext cx="8424862" cy="1676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==</a:t>
            </a:r>
            <a:r>
              <a:rPr lang="zh-CN" altLang="zh-CN" dirty="0"/>
              <a:t>：先把两边的东西转成一样的类型，然后再比较（隐式类型转换）</a:t>
            </a:r>
          </a:p>
          <a:p>
            <a:r>
              <a:rPr lang="en-US" altLang="zh-CN" dirty="0"/>
              <a:t>===</a:t>
            </a:r>
            <a:r>
              <a:rPr lang="zh-CN" altLang="zh-CN" dirty="0"/>
              <a:t>：不转换，直接</a:t>
            </a:r>
            <a:r>
              <a:rPr lang="zh-CN" altLang="zh-CN" dirty="0" smtClean="0"/>
              <a:t>比较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4572000" cy="275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/>
              <a:t>&lt;script&gt;</a:t>
            </a:r>
            <a:endParaRPr lang="zh-CN" altLang="zh-CN" dirty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a='12';</a:t>
            </a:r>
            <a:endParaRPr lang="zh-CN" altLang="zh-CN" dirty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b=12;</a:t>
            </a:r>
            <a:endParaRPr lang="zh-CN" altLang="zh-CN" dirty="0"/>
          </a:p>
          <a:p>
            <a:pPr lvl="1"/>
            <a:r>
              <a:rPr lang="en-US" altLang="zh-CN" dirty="0"/>
              <a:t>alert(a==b);  //true   </a:t>
            </a:r>
            <a:endParaRPr lang="zh-CN" altLang="zh-CN" dirty="0"/>
          </a:p>
          <a:p>
            <a:pPr lvl="1"/>
            <a:r>
              <a:rPr lang="en-US" altLang="zh-CN" dirty="0"/>
              <a:t>alert(a===b);  //false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39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类型转换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隐式类型转换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r>
              <a:rPr lang="zh-CN" altLang="zh-CN" kern="1200" dirty="0">
                <a:latin typeface="Arial" charset="0"/>
              </a:rPr>
              <a:t>减法、乘法、除法：隐式类型转换</a:t>
            </a:r>
          </a:p>
          <a:p>
            <a:endParaRPr lang="zh-CN" altLang="zh-CN" kern="1200" dirty="0">
              <a:latin typeface="Arial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2057400"/>
            <a:ext cx="4572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a='12';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b='5';</a:t>
            </a:r>
            <a:endParaRPr lang="zh-CN" altLang="zh-CN" dirty="0"/>
          </a:p>
          <a:p>
            <a:r>
              <a:rPr lang="en-US" altLang="zh-CN" dirty="0" smtClean="0"/>
              <a:t>     alert(a-b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&lt;/script&gt;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200" y="4583162"/>
            <a:ext cx="80772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charset="0"/>
              </a:rPr>
              <a:t>为什么加法没有隐式类型转换？</a:t>
            </a:r>
          </a:p>
          <a:p>
            <a:r>
              <a:rPr lang="zh-CN" altLang="zh-CN" dirty="0">
                <a:latin typeface="Arial" charset="0"/>
              </a:rPr>
              <a:t>加法：字符串连接、数字加法。优先选择第一种。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charset="0"/>
              </a:rPr>
              <a:t>减法、乘法、除法：只有一种功能。</a:t>
            </a:r>
            <a:r>
              <a:rPr lang="zh-CN" altLang="zh-CN" dirty="0" smtClean="0">
                <a:latin typeface="Arial" charset="0"/>
              </a:rPr>
              <a:t>为了完成</a:t>
            </a:r>
            <a:r>
              <a:rPr lang="zh-CN" altLang="zh-CN" dirty="0">
                <a:latin typeface="Arial" charset="0"/>
              </a:rPr>
              <a:t>任务，所以先期进行转换。</a:t>
            </a:r>
            <a:endParaRPr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80400" cy="10191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 2.3.4 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显式类型转换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267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2.8</a:t>
            </a:r>
            <a:r>
              <a:rPr lang="zh-CN" altLang="en-US" sz="3200" dirty="0" smtClean="0"/>
              <a:t>，数值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“”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sz="3200" dirty="0" err="1" smtClean="0">
                <a:sym typeface="Wingdings" panose="05000000000000000000" pitchFamily="2" charset="2"/>
              </a:rPr>
              <a:t>toString</a:t>
            </a:r>
            <a:r>
              <a:rPr lang="en-US" altLang="zh-CN" sz="3200" dirty="0" smtClean="0">
                <a:sym typeface="Wingdings" panose="05000000000000000000" pitchFamily="2" charset="2"/>
              </a:rPr>
              <a:t>( )</a:t>
            </a:r>
            <a:r>
              <a:rPr lang="zh-CN" altLang="en-US" sz="3200" dirty="0" smtClean="0">
                <a:sym typeface="Wingdings" panose="05000000000000000000" pitchFamily="2" charset="2"/>
              </a:rPr>
              <a:t>方法</a:t>
            </a:r>
            <a:endParaRPr lang="en-US" altLang="zh-CN" sz="3200" dirty="0" smtClean="0">
              <a:sym typeface="Wingdings" panose="05000000000000000000" pitchFamily="2" charset="2"/>
            </a:endParaRPr>
          </a:p>
          <a:p>
            <a:r>
              <a:rPr lang="zh-CN" altLang="en-US" sz="3200" dirty="0" smtClean="0">
                <a:sym typeface="Wingdings" panose="05000000000000000000" pitchFamily="2" charset="2"/>
              </a:rPr>
              <a:t>例</a:t>
            </a:r>
            <a:r>
              <a:rPr lang="en-US" altLang="zh-CN" sz="3200" dirty="0" smtClean="0">
                <a:sym typeface="Wingdings" panose="05000000000000000000" pitchFamily="2" charset="2"/>
              </a:rPr>
              <a:t>2.9</a:t>
            </a:r>
            <a:r>
              <a:rPr lang="zh-CN" altLang="en-US" sz="3200" dirty="0" smtClean="0">
                <a:sym typeface="Wingdings" panose="05000000000000000000" pitchFamily="2" charset="2"/>
              </a:rPr>
              <a:t>，同时进行进制转换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054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80400" cy="10191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 2.3.4 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显式类型转换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1600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 smtClean="0"/>
              <a:t>显</a:t>
            </a:r>
            <a:r>
              <a:rPr lang="zh-CN" altLang="en-US" dirty="0"/>
              <a:t>式</a:t>
            </a:r>
            <a:r>
              <a:rPr lang="zh-CN" altLang="en-US" dirty="0" smtClean="0"/>
              <a:t>类型</a:t>
            </a:r>
            <a:r>
              <a:rPr lang="zh-CN" altLang="en-US" dirty="0"/>
              <a:t>转换</a:t>
            </a:r>
            <a:r>
              <a:rPr lang="en-US" altLang="zh-CN" dirty="0"/>
              <a:t>(</a:t>
            </a:r>
            <a:r>
              <a:rPr lang="zh-CN" altLang="en-US" dirty="0"/>
              <a:t>强制类型转换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sz="2800" dirty="0" err="1"/>
              <a:t>parseInt</a:t>
            </a:r>
            <a:r>
              <a:rPr lang="en-US" altLang="zh-CN" sz="2800" dirty="0" smtClean="0"/>
              <a:t>()</a:t>
            </a:r>
          </a:p>
          <a:p>
            <a:pPr lvl="2"/>
            <a:r>
              <a:rPr lang="en-US" altLang="zh-CN" sz="2800" dirty="0" err="1" smtClean="0"/>
              <a:t>parseFloat</a:t>
            </a:r>
            <a:r>
              <a:rPr lang="en-US" altLang="zh-CN" sz="2800" dirty="0" smtClean="0"/>
              <a:t>()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066800" y="3048000"/>
            <a:ext cx="3389086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a='12';</a:t>
            </a:r>
            <a:endParaRPr lang="zh-CN" altLang="zh-CN" dirty="0"/>
          </a:p>
          <a:p>
            <a:r>
              <a:rPr lang="en-US" altLang="zh-CN" dirty="0" smtClean="0"/>
              <a:t>     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(a)+1);</a:t>
            </a:r>
            <a:endParaRPr lang="zh-CN" altLang="zh-CN" dirty="0"/>
          </a:p>
          <a:p>
            <a:r>
              <a:rPr lang="en-US" altLang="zh-CN" dirty="0"/>
              <a:t>&lt;/script</a:t>
            </a:r>
            <a:r>
              <a:rPr lang="en-US" altLang="zh-CN" dirty="0" smtClean="0"/>
              <a:t>&gt;   //13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60686" y="3048000"/>
            <a:ext cx="3389086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a=</a:t>
            </a:r>
            <a:r>
              <a:rPr lang="en-US" altLang="zh-CN" dirty="0" smtClean="0"/>
              <a:t>'12px';</a:t>
            </a:r>
            <a:endParaRPr lang="zh-CN" altLang="zh-CN" dirty="0"/>
          </a:p>
          <a:p>
            <a:r>
              <a:rPr lang="en-US" altLang="zh-CN" dirty="0" smtClean="0"/>
              <a:t>     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(a)+1);</a:t>
            </a:r>
            <a:endParaRPr lang="zh-CN" altLang="zh-CN" dirty="0"/>
          </a:p>
          <a:p>
            <a:r>
              <a:rPr lang="en-US" altLang="zh-CN" dirty="0"/>
              <a:t>&lt;/script</a:t>
            </a:r>
            <a:r>
              <a:rPr lang="en-US" altLang="zh-CN" dirty="0" smtClean="0"/>
              <a:t>&gt;   //13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66800" y="4913126"/>
            <a:ext cx="3389086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a=</a:t>
            </a:r>
            <a:r>
              <a:rPr lang="en-US" altLang="zh-CN" dirty="0" smtClean="0"/>
              <a:t>'12px34';</a:t>
            </a:r>
            <a:endParaRPr lang="zh-CN" altLang="zh-CN" dirty="0"/>
          </a:p>
          <a:p>
            <a:r>
              <a:rPr lang="en-US" altLang="zh-CN" dirty="0" smtClean="0"/>
              <a:t>     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(a)+1);</a:t>
            </a:r>
            <a:endParaRPr lang="zh-CN" altLang="zh-CN" dirty="0"/>
          </a:p>
          <a:p>
            <a:r>
              <a:rPr lang="en-US" altLang="zh-CN" dirty="0"/>
              <a:t>&lt;/script</a:t>
            </a:r>
            <a:r>
              <a:rPr lang="en-US" altLang="zh-CN" dirty="0" smtClean="0"/>
              <a:t>&gt;  //13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25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80400" cy="10191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 2.3.4 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显式类型转换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800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 smtClean="0"/>
              <a:t>显</a:t>
            </a:r>
            <a:r>
              <a:rPr lang="zh-CN" altLang="en-US" dirty="0"/>
              <a:t>式</a:t>
            </a:r>
            <a:r>
              <a:rPr lang="zh-CN" altLang="en-US" dirty="0" smtClean="0"/>
              <a:t>类型</a:t>
            </a:r>
            <a:r>
              <a:rPr lang="zh-CN" altLang="en-US" dirty="0"/>
              <a:t>转换</a:t>
            </a:r>
            <a:r>
              <a:rPr lang="en-US" altLang="zh-CN" dirty="0"/>
              <a:t>(</a:t>
            </a:r>
            <a:r>
              <a:rPr lang="zh-CN" altLang="en-US" dirty="0"/>
              <a:t>强制类型转换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sz="2800" dirty="0" err="1"/>
              <a:t>parseInt</a:t>
            </a:r>
            <a:r>
              <a:rPr lang="en-US" altLang="zh-CN" sz="2800" dirty="0" smtClean="0"/>
              <a:t>()</a:t>
            </a:r>
          </a:p>
          <a:p>
            <a:pPr lvl="2"/>
            <a:r>
              <a:rPr lang="en-US" altLang="zh-CN" sz="2800" dirty="0" err="1" smtClean="0"/>
              <a:t>parseFloat</a:t>
            </a:r>
            <a:r>
              <a:rPr lang="en-US" altLang="zh-CN" sz="2800" dirty="0" smtClean="0"/>
              <a:t>()</a:t>
            </a:r>
          </a:p>
          <a:p>
            <a:pPr lvl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2.10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parseInt</a:t>
            </a:r>
            <a:r>
              <a:rPr lang="en-US" altLang="zh-CN" sz="3200" dirty="0" smtClean="0"/>
              <a:t>( )</a:t>
            </a:r>
            <a:r>
              <a:rPr lang="zh-CN" altLang="en-US" sz="3200" dirty="0" smtClean="0"/>
              <a:t>方法（选）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2.11</a:t>
            </a:r>
            <a:r>
              <a:rPr lang="zh-CN" altLang="en-US" sz="3200" dirty="0" smtClean="0"/>
              <a:t>，</a:t>
            </a:r>
            <a:r>
              <a:rPr lang="en-US" altLang="zh-CN" sz="3200" dirty="0" err="1"/>
              <a:t>parseInt</a:t>
            </a:r>
            <a:r>
              <a:rPr lang="en-US" altLang="zh-CN" sz="3200" dirty="0"/>
              <a:t>( )</a:t>
            </a:r>
            <a:r>
              <a:rPr lang="zh-CN" altLang="en-US" sz="3200" dirty="0" smtClean="0"/>
              <a:t>方法，同时进行进制转换</a:t>
            </a:r>
            <a:r>
              <a:rPr lang="zh-CN" altLang="en-US" sz="3200" dirty="0"/>
              <a:t>（选）</a:t>
            </a:r>
            <a:endParaRPr lang="en-US" altLang="zh-CN" sz="3200" dirty="0"/>
          </a:p>
          <a:p>
            <a:pPr lvl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2.12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parseFloat</a:t>
            </a:r>
            <a:r>
              <a:rPr lang="en-US" altLang="zh-CN" sz="3200" dirty="0" smtClean="0"/>
              <a:t>( )</a:t>
            </a:r>
            <a:r>
              <a:rPr lang="zh-CN" altLang="en-US" sz="3200" dirty="0" smtClean="0"/>
              <a:t>方法</a:t>
            </a:r>
            <a:r>
              <a:rPr lang="zh-CN" altLang="en-US" sz="3200" dirty="0"/>
              <a:t>（选）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459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2.3.5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关键字定义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=new </a:t>
            </a:r>
            <a:r>
              <a:rPr lang="en-US" altLang="zh-CN" dirty="0" smtClean="0"/>
              <a:t>Array();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=new Array(1,2,3,4);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=[1,2,3,4]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2.15</a:t>
            </a:r>
          </a:p>
          <a:p>
            <a:r>
              <a:rPr lang="zh-CN" altLang="en-US" dirty="0" smtClean="0"/>
              <a:t>数组的属性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数组的长度：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属性，例</a:t>
            </a:r>
            <a:r>
              <a:rPr lang="en-US" altLang="zh-CN" dirty="0" smtClean="0"/>
              <a:t>2.13</a:t>
            </a:r>
          </a:p>
        </p:txBody>
      </p:sp>
    </p:spTree>
    <p:extLst>
      <p:ext uri="{BB962C8B-B14F-4D97-AF65-F5344CB8AC3E}">
        <p14:creationId xmlns:p14="http://schemas.microsoft.com/office/powerpoint/2010/main" val="21309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2.3.5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数组的方法  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toString</a:t>
            </a:r>
            <a:r>
              <a:rPr lang="zh-CN" altLang="en-US" sz="2400" dirty="0" smtClean="0"/>
              <a:t>：将数组转换为字符串，例</a:t>
            </a:r>
            <a:r>
              <a:rPr lang="en-US" altLang="zh-CN" sz="2400" dirty="0" smtClean="0"/>
              <a:t>2.16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join</a:t>
            </a:r>
            <a:r>
              <a:rPr lang="zh-CN" altLang="en-US" sz="2400" dirty="0"/>
              <a:t>：指定数组字符串元素之间的分隔符，例</a:t>
            </a:r>
            <a:r>
              <a:rPr lang="en-US" altLang="zh-CN" sz="2400" dirty="0" smtClean="0"/>
              <a:t>2.17</a:t>
            </a:r>
          </a:p>
          <a:p>
            <a:pPr lvl="1"/>
            <a:r>
              <a:rPr lang="en-US" altLang="zh-CN" sz="2400" dirty="0" smtClean="0"/>
              <a:t>split</a:t>
            </a:r>
            <a:r>
              <a:rPr lang="zh-CN" altLang="en-US" sz="2400" dirty="0"/>
              <a:t>：解析字符串为数组，例</a:t>
            </a:r>
            <a:r>
              <a:rPr lang="en-US" altLang="zh-CN" sz="2400" dirty="0"/>
              <a:t>2.18</a:t>
            </a:r>
          </a:p>
          <a:p>
            <a:pPr lvl="1"/>
            <a:endParaRPr lang="zh-CN" altLang="en-US" sz="2400" dirty="0"/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641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4633912" cy="3352800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&lt;</a:t>
            </a:r>
            <a:r>
              <a:rPr lang="en-US" altLang="zh-CN" sz="2000" dirty="0" smtClean="0">
                <a:solidFill>
                  <a:schemeClr val="lt1"/>
                </a:solidFill>
              </a:rPr>
              <a:t>script&gt;</a:t>
            </a:r>
            <a:endParaRPr lang="en-US" altLang="zh-CN" sz="2000" dirty="0">
              <a:solidFill>
                <a:schemeClr val="lt1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str</a:t>
            </a:r>
            <a:r>
              <a:rPr lang="en-US" altLang="zh-CN" sz="2000" dirty="0">
                <a:solidFill>
                  <a:schemeClr val="lt1"/>
                </a:solidFill>
              </a:rPr>
              <a:t>='12-4-5-8';</a:t>
            </a:r>
          </a:p>
          <a:p>
            <a:pPr marL="400050" lvl="1" indent="0">
              <a:buNone/>
            </a:pP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arr</a:t>
            </a:r>
            <a:r>
              <a:rPr lang="en-US" altLang="zh-CN" sz="2000" dirty="0">
                <a:solidFill>
                  <a:schemeClr val="lt1"/>
                </a:solidFill>
              </a:rPr>
              <a:t>=</a:t>
            </a:r>
            <a:r>
              <a:rPr lang="en-US" altLang="zh-CN" sz="2000" dirty="0" err="1">
                <a:solidFill>
                  <a:schemeClr val="lt1"/>
                </a:solidFill>
              </a:rPr>
              <a:t>str.split</a:t>
            </a:r>
            <a:r>
              <a:rPr lang="en-US" altLang="zh-CN" sz="2000" dirty="0">
                <a:solidFill>
                  <a:schemeClr val="lt1"/>
                </a:solidFill>
              </a:rPr>
              <a:t>('-');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chemeClr val="lt1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//'12-4-5'.split('-')	['12','4','5']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chemeClr val="lt1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alert(</a:t>
            </a:r>
            <a:r>
              <a:rPr lang="en-US" altLang="zh-CN" sz="2000" dirty="0" err="1">
                <a:solidFill>
                  <a:schemeClr val="lt1"/>
                </a:solidFill>
              </a:rPr>
              <a:t>arr</a:t>
            </a:r>
            <a:r>
              <a:rPr lang="en-US" altLang="zh-CN" sz="2000" dirty="0">
                <a:solidFill>
                  <a:schemeClr val="lt1"/>
                </a:solidFill>
              </a:rPr>
              <a:t>[0]+</a:t>
            </a:r>
            <a:r>
              <a:rPr lang="en-US" altLang="zh-CN" sz="2000" dirty="0" err="1">
                <a:solidFill>
                  <a:schemeClr val="lt1"/>
                </a:solidFill>
              </a:rPr>
              <a:t>arr</a:t>
            </a:r>
            <a:r>
              <a:rPr lang="en-US" altLang="zh-CN" sz="2000" dirty="0">
                <a:solidFill>
                  <a:schemeClr val="lt1"/>
                </a:solidFill>
              </a:rPr>
              <a:t>[1]);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&lt;/script&gt;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2.3.5 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数组的方法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sort</a:t>
            </a:r>
            <a:r>
              <a:rPr lang="zh-CN" altLang="en-US" sz="2400" dirty="0"/>
              <a:t>：排序</a:t>
            </a:r>
            <a:endParaRPr lang="en-US" altLang="zh-CN" sz="2400" dirty="0"/>
          </a:p>
          <a:p>
            <a:pPr lvl="2"/>
            <a:r>
              <a:rPr lang="zh-CN" altLang="en-US" sz="2000" dirty="0"/>
              <a:t>排序规则：字母序对字符串进行排序</a:t>
            </a:r>
            <a:endParaRPr lang="en-US" altLang="zh-CN" sz="2000" dirty="0"/>
          </a:p>
          <a:p>
            <a:pPr lvl="2"/>
            <a:r>
              <a:rPr lang="zh-CN" altLang="en-US" sz="2000" dirty="0"/>
              <a:t>比较函数</a:t>
            </a:r>
            <a:endParaRPr lang="en-US" altLang="zh-CN" sz="2000" dirty="0"/>
          </a:p>
          <a:p>
            <a:pPr lvl="1"/>
            <a:r>
              <a:rPr lang="en-US" altLang="zh-CN" sz="2400" dirty="0"/>
              <a:t>reverse</a:t>
            </a:r>
            <a:r>
              <a:rPr lang="zh-CN" altLang="en-US" sz="2400" dirty="0"/>
              <a:t>：将数组元素逆序存放</a:t>
            </a:r>
          </a:p>
          <a:p>
            <a:pPr lvl="1"/>
            <a:r>
              <a:rPr lang="en-US" altLang="zh-CN" sz="2400" dirty="0" smtClean="0"/>
              <a:t>push</a:t>
            </a:r>
            <a:r>
              <a:rPr lang="zh-CN" altLang="en-US" sz="2400" dirty="0" smtClean="0"/>
              <a:t>：向数组尾部添加元素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</a:t>
            </a:r>
            <a:r>
              <a:rPr lang="en-US" altLang="zh-CN" sz="2400" dirty="0" smtClean="0"/>
              <a:t>op</a:t>
            </a:r>
            <a:r>
              <a:rPr lang="zh-CN" altLang="en-US" sz="2400" dirty="0" smtClean="0"/>
              <a:t>：从数组尾部弹出一个数据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数组的排序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1524000"/>
            <a:ext cx="4572000" cy="3194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 smtClean="0"/>
              <a:t>字符串排序：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=['float', '</a:t>
            </a:r>
            <a:r>
              <a:rPr lang="en-US" altLang="zh-CN" dirty="0" err="1"/>
              <a:t>zindex</a:t>
            </a:r>
            <a:r>
              <a:rPr lang="en-US" altLang="zh-CN" dirty="0"/>
              <a:t>', '</a:t>
            </a:r>
            <a:r>
              <a:rPr lang="en-US" altLang="zh-CN" dirty="0" err="1"/>
              <a:t>xy</a:t>
            </a:r>
            <a:r>
              <a:rPr lang="en-US" altLang="zh-CN" dirty="0"/>
              <a:t>', 'absolute', 'blue', '</a:t>
            </a:r>
            <a:r>
              <a:rPr lang="en-US" altLang="zh-CN" dirty="0" err="1"/>
              <a:t>leo</a:t>
            </a:r>
            <a:r>
              <a:rPr lang="en-US" altLang="zh-CN" dirty="0"/>
              <a:t>'];</a:t>
            </a:r>
          </a:p>
          <a:p>
            <a:endParaRPr lang="en-US" altLang="zh-CN" dirty="0"/>
          </a:p>
          <a:p>
            <a:r>
              <a:rPr lang="en-US" altLang="zh-CN" dirty="0" err="1"/>
              <a:t>arr.sort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alert(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2362200"/>
            <a:ext cx="4329112" cy="304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数字排序：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=[96, 8, 12, 72, 33, 118];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arr.sort</a:t>
            </a:r>
            <a:r>
              <a:rPr lang="en-US" altLang="zh-CN" sz="2000" dirty="0" smtClean="0"/>
              <a:t>(function (a, b){</a:t>
            </a:r>
          </a:p>
          <a:p>
            <a:pPr marL="0" indent="0">
              <a:buNone/>
            </a:pPr>
            <a:r>
              <a:rPr lang="en-US" altLang="zh-CN" sz="2000" dirty="0" smtClean="0"/>
              <a:t>	return a-b;</a:t>
            </a:r>
          </a:p>
          <a:p>
            <a:pPr marL="0" indent="0">
              <a:buNone/>
            </a:pPr>
            <a:r>
              <a:rPr lang="en-US" altLang="zh-CN" sz="2000" dirty="0" smtClean="0"/>
              <a:t>});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alert(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18721"/>
            <a:ext cx="2314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86536"/>
            <a:ext cx="23050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4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08111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kern="1200" dirty="0" smtClean="0"/>
              <a:t>字符串的连接：</a:t>
            </a:r>
            <a:endParaRPr lang="en-US" altLang="zh-CN" sz="2400" kern="1200" dirty="0" smtClean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 err="1" smtClean="0"/>
              <a:t>var</a:t>
            </a:r>
            <a:r>
              <a:rPr lang="en-US" altLang="zh-CN" sz="2400" kern="1200" dirty="0" smtClean="0"/>
              <a:t> </a:t>
            </a:r>
            <a:r>
              <a:rPr lang="en-US" altLang="zh-CN" sz="2400" kern="1200" dirty="0"/>
              <a:t>str1='</a:t>
            </a:r>
            <a:r>
              <a:rPr lang="en-US" altLang="zh-CN" sz="2400" kern="1200" dirty="0" err="1"/>
              <a:t>abc</a:t>
            </a:r>
            <a:r>
              <a:rPr lang="en-US" altLang="zh-CN" sz="2400" kern="1200" dirty="0"/>
              <a:t>';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 err="1"/>
              <a:t>var</a:t>
            </a:r>
            <a:r>
              <a:rPr lang="en-US" altLang="zh-CN" sz="2400" kern="1200" dirty="0"/>
              <a:t> str2='123';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 smtClean="0"/>
              <a:t>alert(str1+str2);</a:t>
            </a:r>
            <a:endParaRPr lang="en-US" altLang="zh-CN" sz="2400" kern="1200" dirty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kern="1200" dirty="0" smtClean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kern="1200" dirty="0" smtClean="0"/>
              <a:t>数组的连接：</a:t>
            </a:r>
            <a:endParaRPr lang="en-US" altLang="zh-CN" sz="2400" kern="1200" dirty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 err="1"/>
              <a:t>var</a:t>
            </a:r>
            <a:r>
              <a:rPr lang="en-US" altLang="zh-CN" sz="2400" kern="1200" dirty="0"/>
              <a:t> arr1=[1,2,3</a:t>
            </a:r>
            <a:r>
              <a:rPr lang="en-US" altLang="zh-CN" sz="2400" kern="1200" dirty="0" smtClean="0"/>
              <a:t>];</a:t>
            </a:r>
            <a:endParaRPr lang="en-US" altLang="zh-CN" sz="2400" kern="1200" dirty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 err="1"/>
              <a:t>var</a:t>
            </a:r>
            <a:r>
              <a:rPr lang="en-US" altLang="zh-CN" sz="2400" kern="1200" dirty="0"/>
              <a:t> arr2=[6,7,8</a:t>
            </a:r>
            <a:r>
              <a:rPr lang="en-US" altLang="zh-CN" sz="2400" kern="1200" dirty="0" smtClean="0"/>
              <a:t>];</a:t>
            </a:r>
            <a:endParaRPr lang="en-US" altLang="zh-CN" sz="2400" kern="1200" dirty="0"/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kern="1200" dirty="0"/>
              <a:t>alert(arr1.concat(arr2</a:t>
            </a:r>
            <a:r>
              <a:rPr lang="en-US" altLang="zh-CN" sz="2400" kern="1200" dirty="0" smtClean="0"/>
              <a:t>));   //</a:t>
            </a:r>
            <a:r>
              <a:rPr lang="zh-CN" altLang="en-US" sz="2400" kern="1200" dirty="0" smtClean="0"/>
              <a:t>注：</a:t>
            </a:r>
            <a:r>
              <a:rPr lang="en-US" altLang="zh-CN" sz="2400" kern="1200" dirty="0" smtClean="0"/>
              <a:t>arr1</a:t>
            </a:r>
            <a:r>
              <a:rPr lang="zh-CN" altLang="en-US" sz="2400" kern="1200" dirty="0" smtClean="0"/>
              <a:t>未改变，生成新数组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5571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指定数组字符串间的连接符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384" y="2209800"/>
            <a:ext cx="4572000" cy="1421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=[1,2,3,4,5,6,7,8];</a:t>
            </a:r>
          </a:p>
          <a:p>
            <a:r>
              <a:rPr lang="en-US" altLang="zh-CN" dirty="0"/>
              <a:t>alert(</a:t>
            </a:r>
            <a:r>
              <a:rPr lang="en-US" altLang="zh-CN" dirty="0" err="1"/>
              <a:t>arr.join</a:t>
            </a:r>
            <a:r>
              <a:rPr lang="en-US" altLang="zh-CN" dirty="0"/>
              <a:t>("--"));</a:t>
            </a:r>
          </a:p>
          <a:p>
            <a:r>
              <a:rPr lang="en-US" altLang="zh-CN" dirty="0"/>
              <a:t>alert(</a:t>
            </a: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arr.join</a:t>
            </a:r>
            <a:r>
              <a:rPr lang="en-US" altLang="zh-CN" dirty="0" smtClean="0"/>
              <a:t>("--")));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0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的逆序存放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447800"/>
          </a:xfrm>
        </p:spPr>
        <p:txBody>
          <a:bodyPr/>
          <a:lstStyle/>
          <a:p>
            <a:r>
              <a:rPr lang="zh-CN" altLang="en-US" dirty="0" smtClean="0"/>
              <a:t>举例：将字符串逆序存放。</a:t>
            </a:r>
            <a:endParaRPr lang="en-US" altLang="zh-CN" dirty="0" smtClean="0"/>
          </a:p>
          <a:p>
            <a:r>
              <a:rPr lang="zh-CN" altLang="en-US" dirty="0" smtClean="0"/>
              <a:t>字符串→数组</a:t>
            </a:r>
            <a:r>
              <a:rPr lang="zh-CN" altLang="en-US" dirty="0"/>
              <a:t>→</a:t>
            </a:r>
            <a:r>
              <a:rPr lang="zh-CN" altLang="en-US" dirty="0" smtClean="0"/>
              <a:t>逆序</a:t>
            </a:r>
            <a:r>
              <a:rPr lang="zh-CN" altLang="en-US" dirty="0"/>
              <a:t>→</a:t>
            </a:r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33400" y="3100466"/>
            <a:ext cx="6019800" cy="978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sString</a:t>
            </a:r>
            <a:r>
              <a:rPr lang="en-US" altLang="zh-CN" dirty="0"/>
              <a:t>="</a:t>
            </a:r>
            <a:r>
              <a:rPr lang="en-US" altLang="zh-CN" dirty="0" err="1"/>
              <a:t>abcdefg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alert(</a:t>
            </a:r>
            <a:r>
              <a:rPr lang="en-US" altLang="zh-CN" dirty="0" err="1"/>
              <a:t>sString.split</a:t>
            </a:r>
            <a:r>
              <a:rPr lang="en-US" altLang="zh-CN" dirty="0"/>
              <a:t>("").reverse().join(""));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42844" y="1428736"/>
            <a:ext cx="2500330" cy="4000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【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实例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】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隔行变色。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104" y="1869904"/>
            <a:ext cx="2245194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 bwMode="auto">
          <a:xfrm>
            <a:off x="2786050" y="2428868"/>
            <a:ext cx="6215106" cy="4000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071810"/>
            <a:ext cx="5777627" cy="27146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0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2.4  2.5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关键字和保留字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关键字和保留字是系统已定义、有指定用途的符号，不能作为变量名、函数名等自定义符号使用。</a:t>
            </a:r>
            <a:endParaRPr lang="en-US" altLang="zh-CN" dirty="0" smtClean="0"/>
          </a:p>
          <a:p>
            <a:r>
              <a:rPr lang="zh-CN" altLang="en-US" dirty="0" smtClean="0"/>
              <a:t>详细列表见</a:t>
            </a:r>
            <a:r>
              <a:rPr lang="en-US" altLang="zh-CN" dirty="0" smtClean="0"/>
              <a:t>P23</a:t>
            </a:r>
            <a:r>
              <a:rPr lang="zh-CN" altLang="en-US" dirty="0" smtClean="0"/>
              <a:t>  表</a:t>
            </a:r>
            <a:r>
              <a:rPr lang="en-US" altLang="zh-CN" dirty="0" smtClean="0"/>
              <a:t>2.2  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dirty="0" err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  </a:t>
            </a:r>
            <a:r>
              <a:rPr lang="en-US" altLang="zh-CN" dirty="0" err="1" smtClean="0"/>
              <a:t>mytag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myTag</a:t>
            </a:r>
            <a:r>
              <a:rPr lang="zh-CN" altLang="en-US" dirty="0" smtClean="0"/>
              <a:t>是不相同的变量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弱类型变量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每</a:t>
            </a:r>
            <a:r>
              <a:rPr lang="zh-CN" altLang="en-US" dirty="0" smtClean="0"/>
              <a:t>行结尾分号可有可无</a:t>
            </a:r>
            <a:endParaRPr lang="en-US" altLang="zh-CN" dirty="0" smtClean="0"/>
          </a:p>
          <a:p>
            <a:r>
              <a:rPr lang="en-US" altLang="zh-CN" dirty="0" smtClean="0"/>
              <a:t>{}</a:t>
            </a:r>
            <a:r>
              <a:rPr lang="zh-CN" altLang="en-US" dirty="0" smtClean="0"/>
              <a:t>代码块</a:t>
            </a:r>
            <a:endParaRPr lang="en-US" altLang="zh-CN" dirty="0" smtClean="0"/>
          </a:p>
          <a:p>
            <a:r>
              <a:rPr lang="zh-CN" altLang="en-US" dirty="0" smtClean="0"/>
              <a:t>注释：</a:t>
            </a:r>
            <a:r>
              <a:rPr lang="en-US" altLang="zh-CN" dirty="0" smtClean="0"/>
              <a:t>/**/   //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9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条件语句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838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算术：</a:t>
            </a:r>
            <a:r>
              <a:rPr lang="en-US" altLang="zh-CN" dirty="0"/>
              <a:t>+ </a:t>
            </a:r>
            <a:r>
              <a:rPr lang="zh-CN" altLang="en-US" dirty="0"/>
              <a:t>加、</a:t>
            </a:r>
            <a:r>
              <a:rPr lang="en-US" altLang="zh-CN" dirty="0"/>
              <a:t>- </a:t>
            </a:r>
            <a:r>
              <a:rPr lang="zh-CN" altLang="en-US" dirty="0"/>
              <a:t>减、* 乘、</a:t>
            </a:r>
            <a:r>
              <a:rPr lang="en-US" altLang="zh-CN" dirty="0"/>
              <a:t>/ </a:t>
            </a:r>
            <a:r>
              <a:rPr lang="zh-CN" altLang="en-US" dirty="0"/>
              <a:t>除、</a:t>
            </a:r>
            <a:r>
              <a:rPr lang="en-US" altLang="zh-CN" dirty="0">
                <a:solidFill>
                  <a:srgbClr val="C00000"/>
                </a:solidFill>
              </a:rPr>
              <a:t>% </a:t>
            </a:r>
            <a:r>
              <a:rPr lang="zh-CN" altLang="en-US" dirty="0" smtClean="0">
                <a:solidFill>
                  <a:srgbClr val="C00000"/>
                </a:solidFill>
              </a:rPr>
              <a:t>取余数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秒</a:t>
            </a:r>
            <a:r>
              <a:rPr lang="zh-CN" altLang="en-US" dirty="0"/>
              <a:t>转</a:t>
            </a:r>
            <a:r>
              <a:rPr lang="zh-CN" altLang="en-US" dirty="0" smtClean="0"/>
              <a:t>时间。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43429" y="3164074"/>
            <a:ext cx="5943600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&lt;script&gt;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n=72;</a:t>
            </a:r>
            <a:endParaRPr lang="zh-CN" altLang="zh-CN" dirty="0"/>
          </a:p>
          <a:p>
            <a:r>
              <a:rPr lang="en-US" altLang="zh-CN" dirty="0" smtClean="0"/>
              <a:t>    alert(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(n/60</a:t>
            </a:r>
            <a:r>
              <a:rPr lang="en-US" altLang="zh-CN" dirty="0"/>
              <a:t>)+'</a:t>
            </a:r>
            <a:r>
              <a:rPr lang="zh-CN" altLang="zh-CN" dirty="0"/>
              <a:t>分</a:t>
            </a:r>
            <a:r>
              <a:rPr lang="en-US" altLang="zh-CN" dirty="0"/>
              <a:t>'+n%60+'</a:t>
            </a:r>
            <a:r>
              <a:rPr lang="zh-CN" altLang="zh-CN" dirty="0"/>
              <a:t>秒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en-US" altLang="zh-CN" dirty="0"/>
              <a:t>&lt;/script&gt;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59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 smtClean="0"/>
              <a:t>赋值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 smtClean="0"/>
              <a:t>+=(</a:t>
            </a:r>
            <a:r>
              <a:rPr lang="en-US" altLang="zh-CN" dirty="0"/>
              <a:t>x+=</a:t>
            </a:r>
            <a:r>
              <a:rPr lang="en-US" altLang="zh-CN" dirty="0" smtClean="0"/>
              <a:t>y   x=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-=(</a:t>
            </a:r>
            <a:r>
              <a:rPr lang="en-US" altLang="zh-CN" dirty="0"/>
              <a:t>x-=</a:t>
            </a:r>
            <a:r>
              <a:rPr lang="en-US" altLang="zh-CN" dirty="0" smtClean="0"/>
              <a:t>y  x=x-y)</a:t>
            </a:r>
            <a:r>
              <a:rPr lang="zh-CN" altLang="en-US" dirty="0" smtClean="0"/>
              <a:t>、</a:t>
            </a:r>
            <a:r>
              <a:rPr lang="zh-CN" altLang="en-US" dirty="0"/>
              <a:t>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 smtClean="0"/>
              <a:t>%=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++(</a:t>
            </a:r>
            <a:r>
              <a:rPr lang="zh-CN" altLang="en-US" dirty="0"/>
              <a:t>累加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--(</a:t>
            </a:r>
            <a:r>
              <a:rPr lang="zh-CN" altLang="en-US" dirty="0"/>
              <a:t>递减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关系（比较）：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==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===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!=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!==</a:t>
            </a:r>
          </a:p>
          <a:p>
            <a:pPr lvl="1"/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逻辑</a:t>
            </a:r>
            <a:r>
              <a:rPr lang="zh-CN" altLang="en-US" dirty="0"/>
              <a:t>：</a:t>
            </a:r>
            <a:r>
              <a:rPr lang="en-US" altLang="zh-CN" dirty="0"/>
              <a:t>&amp;&amp; </a:t>
            </a:r>
            <a:r>
              <a:rPr lang="zh-CN" altLang="en-US" dirty="0"/>
              <a:t>与、</a:t>
            </a:r>
            <a:r>
              <a:rPr lang="en-US" altLang="zh-CN" dirty="0"/>
              <a:t>|| </a:t>
            </a:r>
            <a:r>
              <a:rPr lang="zh-CN" altLang="en-US" dirty="0"/>
              <a:t>或、</a:t>
            </a:r>
            <a:r>
              <a:rPr lang="en-US" altLang="zh-CN" dirty="0"/>
              <a:t>! </a:t>
            </a:r>
            <a:r>
              <a:rPr lang="zh-CN" altLang="en-US" dirty="0"/>
              <a:t>否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运算符</a:t>
            </a:r>
            <a:r>
              <a:rPr lang="zh-CN" altLang="en-US" dirty="0"/>
              <a:t>优先级：</a:t>
            </a:r>
            <a:r>
              <a:rPr lang="zh-CN" altLang="en-US" dirty="0" smtClean="0"/>
              <a:t>括号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41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5076825"/>
          </a:xfrm>
        </p:spPr>
        <p:txBody>
          <a:bodyPr/>
          <a:lstStyle/>
          <a:p>
            <a:r>
              <a:rPr lang="zh-CN" altLang="en-US" dirty="0" smtClean="0"/>
              <a:t>变量声明：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关键字（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的缩写）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boy=〃</a:t>
            </a:r>
            <a:r>
              <a:rPr lang="en-US" altLang="zh-CN" dirty="0" err="1" smtClean="0"/>
              <a:t>isaac</a:t>
            </a:r>
            <a:r>
              <a:rPr lang="en-US" altLang="zh-CN" dirty="0" smtClean="0"/>
              <a:t>〃</a:t>
            </a:r>
            <a:endParaRPr lang="en-US" altLang="zh-CN" dirty="0"/>
          </a:p>
          <a:p>
            <a:r>
              <a:rPr lang="zh-CN" altLang="en-US" dirty="0" smtClean="0"/>
              <a:t>命名原则：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、首字符必须是字母（大小写均可）、下划线（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）或者美元符号（</a:t>
            </a:r>
            <a:r>
              <a:rPr lang="en-US" altLang="zh-CN" dirty="0" smtClean="0"/>
              <a:t>$);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、余下的字母可以是下划线、美元符号、任意字母或数字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55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匈牙利命名法</a:t>
            </a:r>
            <a:endParaRPr lang="en-US" altLang="zh-CN" dirty="0"/>
          </a:p>
          <a:p>
            <a:pPr lvl="1"/>
            <a:r>
              <a:rPr lang="zh-CN" altLang="en-US" sz="3200" dirty="0"/>
              <a:t>类型前缀</a:t>
            </a:r>
            <a:endParaRPr lang="en-US" altLang="zh-CN" sz="3200" dirty="0"/>
          </a:p>
          <a:p>
            <a:pPr lvl="1"/>
            <a:r>
              <a:rPr lang="zh-CN" altLang="en-US" sz="3200" dirty="0"/>
              <a:t>首字母大写</a:t>
            </a:r>
            <a:endParaRPr lang="en-US" altLang="zh-CN" sz="3200" dirty="0"/>
          </a:p>
          <a:p>
            <a:r>
              <a:rPr lang="zh-CN" altLang="en-US" dirty="0" smtClean="0"/>
              <a:t>命名规范的必要性：提高可读性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34093"/>
              </p:ext>
            </p:extLst>
          </p:nvPr>
        </p:nvGraphicFramePr>
        <p:xfrm>
          <a:off x="323528" y="1700808"/>
          <a:ext cx="8527880" cy="3686808"/>
        </p:xfrm>
        <a:graphic>
          <a:graphicData uri="http://schemas.openxmlformats.org/drawingml/2006/table">
            <a:tbl>
              <a:tblPr/>
              <a:tblGrid>
                <a:gridCol w="2232781"/>
                <a:gridCol w="1400902"/>
                <a:gridCol w="2198431"/>
                <a:gridCol w="2695766"/>
              </a:tblGrid>
              <a:tr h="460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前缀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实例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数组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Array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aItems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布尔值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Boolean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bIsComplete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浮点数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Float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fPrice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函数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Function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fnHandler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整数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Integer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iItemCount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Object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oDiv1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字符串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String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sUserName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无特定类型，可将其初始化为任意值</a:t>
            </a:r>
            <a:endParaRPr lang="en-US" altLang="zh-CN" dirty="0" smtClean="0"/>
          </a:p>
          <a:p>
            <a:r>
              <a:rPr lang="zh-CN" altLang="en-US" dirty="0" smtClean="0"/>
              <a:t>可随意改变变量存储数据的类型</a:t>
            </a:r>
            <a:endParaRPr lang="en-US" altLang="zh-CN" dirty="0" smtClean="0"/>
          </a:p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zh-CN" sz="3200" dirty="0">
                <a:solidFill>
                  <a:srgbClr val="C00000"/>
                </a:solidFill>
              </a:rPr>
              <a:t>规范：一个变量应该只存放一种类型的数据</a:t>
            </a:r>
            <a:r>
              <a:rPr lang="zh-CN" altLang="en-US" sz="3200" dirty="0">
                <a:solidFill>
                  <a:srgbClr val="C00000"/>
                </a:solidFill>
              </a:rPr>
              <a:t>。</a:t>
            </a:r>
            <a:endParaRPr lang="en-US" altLang="zh-CN" sz="32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6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/>
              <a:t>string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 smtClean="0"/>
              <a:t>number</a:t>
            </a:r>
            <a:r>
              <a:rPr lang="zh-CN" altLang="zh-CN" sz="2800" dirty="0"/>
              <a:t>（整数、实数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 err="1" smtClean="0"/>
              <a:t>boolean</a:t>
            </a:r>
            <a:endParaRPr lang="en-US" altLang="zh-CN" sz="280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 smtClean="0"/>
              <a:t>object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 smtClean="0"/>
              <a:t>null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en-US" altLang="zh-CN" sz="2800" dirty="0" smtClean="0"/>
              <a:t>undefined</a:t>
            </a:r>
            <a:endParaRPr lang="en-US" altLang="zh-CN" sz="2800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9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2.3.1 </a:t>
            </a:r>
            <a:r>
              <a:rPr lang="zh-CN" altLang="en-US" sz="2800" dirty="0" smtClean="0"/>
              <a:t>字符串</a:t>
            </a:r>
            <a:endParaRPr lang="en-US" altLang="zh-CN" sz="2800" dirty="0" smtClean="0"/>
          </a:p>
          <a:p>
            <a:r>
              <a:rPr lang="zh-CN" altLang="en-US" sz="2400" dirty="0" smtClean="0"/>
              <a:t>双引号或单引号均可，在代码中保持一致</a:t>
            </a:r>
            <a:endParaRPr lang="en-US" altLang="zh-CN" sz="2400" dirty="0" smtClean="0"/>
          </a:p>
          <a:p>
            <a:r>
              <a:rPr lang="zh-CN" altLang="en-US" sz="2400" dirty="0" smtClean="0"/>
              <a:t>转义   </a:t>
            </a:r>
            <a:r>
              <a:rPr lang="en-US" altLang="zh-CN" sz="2400" dirty="0" smtClean="0"/>
              <a:t>\     </a:t>
            </a:r>
          </a:p>
          <a:p>
            <a:pPr lvl="1"/>
            <a:r>
              <a:rPr lang="zh-CN" altLang="en-US" sz="2400" dirty="0" smtClean="0"/>
              <a:t>输入</a:t>
            </a:r>
            <a:r>
              <a:rPr lang="zh-CN" alt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 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3\’15\’’      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输出：</a:t>
            </a:r>
            <a:r>
              <a:rPr lang="zh-CN" alt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： 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3’15’’ </a:t>
            </a:r>
          </a:p>
          <a:p>
            <a:r>
              <a:rPr lang="zh-CN" altLang="en-US" sz="2400" dirty="0"/>
              <a:t>属性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，字符个数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中文一个字算一个字符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charAt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方法，获取指定位置字符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开始计数</a:t>
            </a:r>
            <a:endParaRPr lang="en-US" altLang="zh-CN" sz="2400" dirty="0" smtClean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2.2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slice( )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substring( )</a:t>
            </a:r>
            <a:r>
              <a:rPr lang="zh-CN" altLang="en-US" sz="2400" dirty="0" smtClean="0"/>
              <a:t>方法，取子串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（起始位置，终止位置），不包括终止位置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2073</TotalTime>
  <Words>1511</Words>
  <Application>Microsoft Office PowerPoint</Application>
  <PresentationFormat>全屏显示(4:3)</PresentationFormat>
  <Paragraphs>310</Paragraphs>
  <Slides>31</Slides>
  <Notes>12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算法基础远程课件模板2</vt:lpstr>
      <vt:lpstr>第2章   JavaScript基础（上）</vt:lpstr>
      <vt:lpstr>JavaScript基础</vt:lpstr>
      <vt:lpstr>2.1 Javascript语法</vt:lpstr>
      <vt:lpstr>2.2 变量</vt:lpstr>
      <vt:lpstr>2.2 变量--命名规范</vt:lpstr>
      <vt:lpstr>2.2 变量--命名规范</vt:lpstr>
      <vt:lpstr>2.2 变量</vt:lpstr>
      <vt:lpstr>2.3 数据类型</vt:lpstr>
      <vt:lpstr>2.3 数据类型</vt:lpstr>
      <vt:lpstr>2.3 数据类型</vt:lpstr>
      <vt:lpstr>2.3 数据类型</vt:lpstr>
      <vt:lpstr>2.3 数据类型</vt:lpstr>
      <vt:lpstr>2.3 数据类型</vt:lpstr>
      <vt:lpstr>2.3 数据类型</vt:lpstr>
      <vt:lpstr>2.3.4 类型转换----隐式类型转换（增）</vt:lpstr>
      <vt:lpstr>类型转换—隐式类型转换</vt:lpstr>
      <vt:lpstr>  2.3.4  数据类型转换----显式类型转换</vt:lpstr>
      <vt:lpstr>  2.3.4  数据类型转换----显式类型转换</vt:lpstr>
      <vt:lpstr>  2.3.4  数据类型转换----显式类型转换</vt:lpstr>
      <vt:lpstr>2.3.5 数组</vt:lpstr>
      <vt:lpstr>2.3.5 数组</vt:lpstr>
      <vt:lpstr>数组—提取元素</vt:lpstr>
      <vt:lpstr>2.3.5  数组</vt:lpstr>
      <vt:lpstr>数组—数组的排序</vt:lpstr>
      <vt:lpstr>数组—连接</vt:lpstr>
      <vt:lpstr>数组—指定数组字符串间的连接符</vt:lpstr>
      <vt:lpstr>数组—数组的逆序存放</vt:lpstr>
      <vt:lpstr>【实例】隔行变色。</vt:lpstr>
      <vt:lpstr>2.4  2.5 关键字和保留字</vt:lpstr>
      <vt:lpstr>2.6  条件语句 运算符</vt:lpstr>
      <vt:lpstr>2.6 运算符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346</cp:revision>
  <dcterms:created xsi:type="dcterms:W3CDTF">2005-09-23T01:55:20Z</dcterms:created>
  <dcterms:modified xsi:type="dcterms:W3CDTF">2020-02-20T11:01:14Z</dcterms:modified>
</cp:coreProperties>
</file>