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8"/>
  </p:notesMasterIdLst>
  <p:handoutMasterIdLst>
    <p:handoutMasterId r:id="rId39"/>
  </p:handoutMasterIdLst>
  <p:sldIdLst>
    <p:sldId id="257" r:id="rId2"/>
    <p:sldId id="319" r:id="rId3"/>
    <p:sldId id="266" r:id="rId4"/>
    <p:sldId id="288" r:id="rId5"/>
    <p:sldId id="338" r:id="rId6"/>
    <p:sldId id="331" r:id="rId7"/>
    <p:sldId id="333" r:id="rId8"/>
    <p:sldId id="343" r:id="rId9"/>
    <p:sldId id="344" r:id="rId10"/>
    <p:sldId id="345" r:id="rId11"/>
    <p:sldId id="357" r:id="rId12"/>
    <p:sldId id="346" r:id="rId13"/>
    <p:sldId id="347" r:id="rId14"/>
    <p:sldId id="348" r:id="rId15"/>
    <p:sldId id="320" r:id="rId16"/>
    <p:sldId id="334" r:id="rId17"/>
    <p:sldId id="335" r:id="rId18"/>
    <p:sldId id="339" r:id="rId19"/>
    <p:sldId id="336" r:id="rId20"/>
    <p:sldId id="365" r:id="rId21"/>
    <p:sldId id="267" r:id="rId22"/>
    <p:sldId id="321" r:id="rId23"/>
    <p:sldId id="322" r:id="rId24"/>
    <p:sldId id="340" r:id="rId25"/>
    <p:sldId id="356" r:id="rId26"/>
    <p:sldId id="355" r:id="rId27"/>
    <p:sldId id="341" r:id="rId28"/>
    <p:sldId id="353" r:id="rId29"/>
    <p:sldId id="354" r:id="rId30"/>
    <p:sldId id="358" r:id="rId31"/>
    <p:sldId id="364" r:id="rId32"/>
    <p:sldId id="359" r:id="rId33"/>
    <p:sldId id="360" r:id="rId34"/>
    <p:sldId id="361" r:id="rId35"/>
    <p:sldId id="362" r:id="rId36"/>
    <p:sldId id="363" r:id="rId37"/>
  </p:sldIdLst>
  <p:sldSz cx="9144000" cy="6858000" type="screen4x3"/>
  <p:notesSz cx="6858000" cy="9144000"/>
  <p:defaultTextStyle>
    <a:defPPr>
      <a:defRPr lang="en-US"/>
    </a:defPPr>
    <a:lvl1pPr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1pPr>
    <a:lvl2pPr marL="457200"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2pPr>
    <a:lvl3pPr marL="914400"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36" autoAdjust="0"/>
    <p:restoredTop sz="99079" autoAdjust="0"/>
  </p:normalViewPr>
  <p:slideViewPr>
    <p:cSldViewPr>
      <p:cViewPr>
        <p:scale>
          <a:sx n="75" d="100"/>
          <a:sy n="75" d="100"/>
        </p:scale>
        <p:origin x="-16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8904"/>
    </p:cViewPr>
  </p:sorterViewPr>
  <p:notesViewPr>
    <p:cSldViewPr>
      <p:cViewPr varScale="1">
        <p:scale>
          <a:sx n="67" d="100"/>
          <a:sy n="67" d="100"/>
        </p:scale>
        <p:origin x="-332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C3F005-5429-414A-888E-054E809C46EB}" type="datetimeFigureOut">
              <a:rPr lang="zh-CN" altLang="en-US" smtClean="0"/>
              <a:pPr/>
              <a:t>2020-03-03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07FABE-1A3E-4D95-B13B-73FBDD7E31C9}" type="slidenum">
              <a:rPr lang="zh-CN" altLang="en-US" smtClean="0"/>
              <a:pPr/>
              <a:t>‹#›</a:t>
            </a:fld>
            <a:endParaRPr lang="zh-CN" altLang="en-US"/>
          </a:p>
        </p:txBody>
      </p:sp>
    </p:spTree>
    <p:extLst>
      <p:ext uri="{BB962C8B-B14F-4D97-AF65-F5344CB8AC3E}">
        <p14:creationId xmlns:p14="http://schemas.microsoft.com/office/powerpoint/2010/main" val="3608847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buSzTx/>
              <a:defRPr sz="1200" b="0">
                <a:latin typeface="Arial" charset="0"/>
              </a:defRPr>
            </a:lvl1pPr>
          </a:lstStyle>
          <a:p>
            <a:endParaRPr lang="zh-CN" altLang="en-US"/>
          </a:p>
        </p:txBody>
      </p:sp>
      <p:sp>
        <p:nvSpPr>
          <p:cNvPr id="788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buSzTx/>
              <a:defRPr sz="1200" b="0">
                <a:latin typeface="Arial" charset="0"/>
              </a:defRPr>
            </a:lvl1pPr>
          </a:lstStyle>
          <a:p>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buSzTx/>
              <a:defRPr sz="1200" b="0">
                <a:latin typeface="Arial" charset="0"/>
              </a:defRPr>
            </a:lvl1pPr>
          </a:lstStyle>
          <a:p>
            <a:endParaRPr lang="en-US" altLang="zh-CN"/>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buSzTx/>
              <a:defRPr sz="1200" b="0">
                <a:latin typeface="Arial" charset="0"/>
              </a:defRPr>
            </a:lvl1pPr>
          </a:lstStyle>
          <a:p>
            <a:fld id="{D4275BFD-015D-43C2-AA05-A5967B13CE71}" type="slidenum">
              <a:rPr lang="zh-CN" altLang="en-US"/>
              <a:pPr/>
              <a:t>‹#›</a:t>
            </a:fld>
            <a:endParaRPr lang="en-US" altLang="zh-CN"/>
          </a:p>
        </p:txBody>
      </p:sp>
    </p:spTree>
    <p:extLst>
      <p:ext uri="{BB962C8B-B14F-4D97-AF65-F5344CB8AC3E}">
        <p14:creationId xmlns:p14="http://schemas.microsoft.com/office/powerpoint/2010/main" val="4967103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出现的问题：直接将文本框内容相加，得到的是字符串连接的结果，而不是数字加法的结果</a:t>
            </a:r>
            <a:endParaRPr lang="en-US" altLang="zh-CN" dirty="0" smtClean="0"/>
          </a:p>
          <a:p>
            <a:r>
              <a:rPr lang="zh-CN" altLang="en-US" dirty="0" smtClean="0"/>
              <a:t>因此：需要先进行类型的转换，转换成数字后才能进行加法</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9</a:t>
            </a:fld>
            <a:endParaRPr lang="en-US" altLang="zh-CN"/>
          </a:p>
        </p:txBody>
      </p:sp>
    </p:spTree>
    <p:extLst>
      <p:ext uri="{BB962C8B-B14F-4D97-AF65-F5344CB8AC3E}">
        <p14:creationId xmlns:p14="http://schemas.microsoft.com/office/powerpoint/2010/main" val="115627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关于</a:t>
            </a:r>
            <a:r>
              <a:rPr lang="en-US" altLang="zh-CN" sz="1200" kern="1200" dirty="0" err="1" smtClean="0">
                <a:solidFill>
                  <a:schemeClr val="tx1"/>
                </a:solidFill>
                <a:effectLst/>
                <a:latin typeface="Arial" charset="0"/>
                <a:ea typeface="+mn-ea"/>
                <a:cs typeface="+mn-cs"/>
              </a:rPr>
              <a:t>NaN</a:t>
            </a:r>
            <a:r>
              <a:rPr lang="zh-CN" altLang="zh-CN" sz="1200" kern="1200" dirty="0" smtClean="0">
                <a:solidFill>
                  <a:schemeClr val="tx1"/>
                </a:solidFill>
                <a:effectLst/>
                <a:latin typeface="Arial" charset="0"/>
                <a:ea typeface="+mn-ea"/>
                <a:cs typeface="+mn-cs"/>
              </a:rPr>
              <a:t>的手册信息：</a:t>
            </a:r>
            <a:r>
              <a:rPr lang="en-US" altLang="zh-CN" sz="1200" kern="1200" dirty="0" err="1" smtClean="0">
                <a:solidFill>
                  <a:schemeClr val="tx1"/>
                </a:solidFill>
                <a:effectLst/>
                <a:latin typeface="Arial" charset="0"/>
                <a:ea typeface="+mn-ea"/>
                <a:cs typeface="+mn-cs"/>
              </a:rPr>
              <a:t>NaN</a:t>
            </a:r>
            <a:r>
              <a:rPr lang="en-US" altLang="zh-CN" sz="1200" kern="1200" dirty="0" smtClean="0">
                <a:solidFill>
                  <a:schemeClr val="tx1"/>
                </a:solidFill>
                <a:effectLst/>
                <a:latin typeface="Arial" charset="0"/>
                <a:ea typeface="+mn-ea"/>
                <a:cs typeface="+mn-cs"/>
              </a:rPr>
              <a:t>  not</a:t>
            </a:r>
            <a:r>
              <a:rPr lang="en-US" altLang="zh-CN" sz="1200" kern="1200" baseline="0" dirty="0" smtClean="0">
                <a:solidFill>
                  <a:schemeClr val="tx1"/>
                </a:solidFill>
                <a:effectLst/>
                <a:latin typeface="Arial" charset="0"/>
                <a:ea typeface="+mn-ea"/>
                <a:cs typeface="+mn-cs"/>
              </a:rPr>
              <a:t> a number</a:t>
            </a:r>
            <a:endParaRPr lang="zh-CN" altLang="zh-CN" sz="1200" kern="1200" dirty="0" smtClean="0">
              <a:solidFill>
                <a:schemeClr val="tx1"/>
              </a:solidFill>
              <a:effectLst/>
              <a:latin typeface="Arial" charset="0"/>
              <a:ea typeface="+mn-ea"/>
              <a:cs typeface="+mn-cs"/>
            </a:endParaRPr>
          </a:p>
          <a:p>
            <a:r>
              <a:rPr lang="en-US" altLang="zh-CN" sz="1200" kern="1200" dirty="0" err="1" smtClean="0">
                <a:solidFill>
                  <a:schemeClr val="tx1"/>
                </a:solidFill>
                <a:effectLst/>
                <a:latin typeface="Arial" charset="0"/>
                <a:ea typeface="+mn-ea"/>
                <a:cs typeface="+mn-cs"/>
              </a:rPr>
              <a:t>var</a:t>
            </a:r>
            <a:r>
              <a:rPr lang="en-US" altLang="zh-CN" sz="1200" kern="1200" dirty="0" smtClean="0">
                <a:solidFill>
                  <a:schemeClr val="tx1"/>
                </a:solidFill>
                <a:effectLst/>
                <a:latin typeface="Arial" charset="0"/>
                <a:ea typeface="+mn-ea"/>
                <a:cs typeface="+mn-cs"/>
              </a:rPr>
              <a:t> a=</a:t>
            </a:r>
            <a:r>
              <a:rPr lang="en-US" altLang="zh-CN" sz="1200" kern="1200" dirty="0" err="1" smtClean="0">
                <a:solidFill>
                  <a:schemeClr val="tx1"/>
                </a:solidFill>
                <a:effectLst/>
                <a:latin typeface="Arial" charset="0"/>
                <a:ea typeface="+mn-ea"/>
                <a:cs typeface="+mn-cs"/>
              </a:rPr>
              <a:t>parseInt</a:t>
            </a:r>
            <a:r>
              <a:rPr lang="en-US" altLang="zh-CN" sz="1200" kern="1200" dirty="0" smtClean="0">
                <a:solidFill>
                  <a:schemeClr val="tx1"/>
                </a:solidFill>
                <a:effectLst/>
                <a:latin typeface="Arial" charset="0"/>
                <a:ea typeface="+mn-ea"/>
                <a:cs typeface="+mn-cs"/>
              </a:rPr>
              <a:t>('</a:t>
            </a:r>
            <a:r>
              <a:rPr lang="en-US" altLang="zh-CN" sz="1200" kern="1200" dirty="0" err="1" smtClean="0">
                <a:solidFill>
                  <a:schemeClr val="tx1"/>
                </a:solidFill>
                <a:effectLst/>
                <a:latin typeface="Arial" charset="0"/>
                <a:ea typeface="+mn-ea"/>
                <a:cs typeface="+mn-cs"/>
              </a:rPr>
              <a:t>abc</a:t>
            </a:r>
            <a:r>
              <a:rPr lang="en-US"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r>
              <a:rPr lang="en-US" altLang="zh-CN" sz="1200" kern="1200" dirty="0" err="1" smtClean="0">
                <a:solidFill>
                  <a:schemeClr val="tx1"/>
                </a:solidFill>
                <a:effectLst/>
                <a:latin typeface="Arial" charset="0"/>
                <a:ea typeface="+mn-ea"/>
                <a:cs typeface="+mn-cs"/>
              </a:rPr>
              <a:t>var</a:t>
            </a:r>
            <a:r>
              <a:rPr lang="en-US" altLang="zh-CN" sz="1200" kern="1200" dirty="0" smtClean="0">
                <a:solidFill>
                  <a:schemeClr val="tx1"/>
                </a:solidFill>
                <a:effectLst/>
                <a:latin typeface="Arial" charset="0"/>
                <a:ea typeface="+mn-ea"/>
                <a:cs typeface="+mn-cs"/>
              </a:rPr>
              <a:t> b=</a:t>
            </a:r>
            <a:r>
              <a:rPr lang="en-US" altLang="zh-CN" sz="1200" kern="1200" dirty="0" err="1" smtClean="0">
                <a:solidFill>
                  <a:schemeClr val="tx1"/>
                </a:solidFill>
                <a:effectLst/>
                <a:latin typeface="Arial" charset="0"/>
                <a:ea typeface="+mn-ea"/>
                <a:cs typeface="+mn-cs"/>
              </a:rPr>
              <a:t>parseInt</a:t>
            </a:r>
            <a:r>
              <a:rPr lang="en-US" altLang="zh-CN" sz="1200" kern="1200" dirty="0" smtClean="0">
                <a:solidFill>
                  <a:schemeClr val="tx1"/>
                </a:solidFill>
                <a:effectLst/>
                <a:latin typeface="Arial" charset="0"/>
                <a:ea typeface="+mn-ea"/>
                <a:cs typeface="+mn-cs"/>
              </a:rPr>
              <a:t>('</a:t>
            </a:r>
            <a:r>
              <a:rPr lang="en-US" altLang="zh-CN" sz="1200" kern="1200" dirty="0" err="1" smtClean="0">
                <a:solidFill>
                  <a:schemeClr val="tx1"/>
                </a:solidFill>
                <a:effectLst/>
                <a:latin typeface="Arial" charset="0"/>
                <a:ea typeface="+mn-ea"/>
                <a:cs typeface="+mn-cs"/>
              </a:rPr>
              <a:t>aaa</a:t>
            </a:r>
            <a:r>
              <a:rPr lang="en-US"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r>
              <a:rPr lang="en-US" altLang="zh-CN" sz="1200" kern="1200" dirty="0" smtClean="0">
                <a:solidFill>
                  <a:schemeClr val="tx1"/>
                </a:solidFill>
                <a:effectLst/>
                <a:latin typeface="Arial" charset="0"/>
                <a:ea typeface="+mn-ea"/>
                <a:cs typeface="+mn-cs"/>
              </a:rPr>
              <a:t>alert(a==</a:t>
            </a:r>
            <a:r>
              <a:rPr lang="en-US" altLang="zh-CN" sz="1200" kern="1200" dirty="0" err="1" smtClean="0">
                <a:solidFill>
                  <a:schemeClr val="tx1"/>
                </a:solidFill>
                <a:effectLst/>
                <a:latin typeface="Arial" charset="0"/>
                <a:ea typeface="+mn-ea"/>
                <a:cs typeface="+mn-cs"/>
              </a:rPr>
              <a:t>NaN</a:t>
            </a:r>
            <a:r>
              <a:rPr lang="en-US" altLang="zh-CN" sz="1200" kern="1200" dirty="0" smtClean="0">
                <a:solidFill>
                  <a:schemeClr val="tx1"/>
                </a:solidFill>
                <a:effectLst/>
                <a:latin typeface="Arial" charset="0"/>
                <a:ea typeface="+mn-ea"/>
                <a:cs typeface="+mn-cs"/>
              </a:rPr>
              <a:t>);   //false</a:t>
            </a:r>
            <a:endParaRPr lang="zh-CN" altLang="zh-CN" sz="1200" kern="1200" dirty="0" smtClean="0">
              <a:solidFill>
                <a:schemeClr val="tx1"/>
              </a:solidFill>
              <a:effectLst/>
              <a:latin typeface="Arial" charset="0"/>
              <a:ea typeface="+mn-ea"/>
              <a:cs typeface="+mn-cs"/>
            </a:endParaRPr>
          </a:p>
          <a:p>
            <a:r>
              <a:rPr lang="en-US" altLang="zh-CN" sz="1200" kern="1200" dirty="0" smtClean="0">
                <a:solidFill>
                  <a:schemeClr val="tx1"/>
                </a:solidFill>
                <a:effectLst/>
                <a:latin typeface="Arial" charset="0"/>
                <a:ea typeface="+mn-ea"/>
                <a:cs typeface="+mn-cs"/>
              </a:rPr>
              <a:t>alert(a==b);  //false</a:t>
            </a:r>
            <a:endParaRPr lang="zh-CN" altLang="zh-CN" sz="1200" kern="1200" dirty="0" smtClean="0">
              <a:solidFill>
                <a:schemeClr val="tx1"/>
              </a:solidFill>
              <a:effectLst/>
              <a:latin typeface="Arial" charset="0"/>
              <a:ea typeface="+mn-ea"/>
              <a:cs typeface="+mn-cs"/>
            </a:endParaRPr>
          </a:p>
          <a:p>
            <a:r>
              <a:rPr lang="en-US" altLang="zh-CN" sz="1200" kern="1200" dirty="0" smtClean="0">
                <a:solidFill>
                  <a:schemeClr val="tx1"/>
                </a:solidFill>
                <a:effectLst/>
                <a:latin typeface="Arial" charset="0"/>
                <a:ea typeface="+mn-ea"/>
                <a:cs typeface="+mn-cs"/>
              </a:rPr>
              <a:t> </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处理：</a:t>
            </a:r>
            <a:r>
              <a:rPr lang="en-US" altLang="zh-CN" sz="1200" kern="1200" dirty="0" err="1" smtClean="0">
                <a:solidFill>
                  <a:schemeClr val="tx1"/>
                </a:solidFill>
                <a:effectLst/>
                <a:latin typeface="Arial" charset="0"/>
                <a:ea typeface="+mn-ea"/>
                <a:cs typeface="+mn-cs"/>
              </a:rPr>
              <a:t>isNaN</a:t>
            </a:r>
            <a:r>
              <a:rPr lang="en-US" altLang="zh-CN"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函数</a:t>
            </a:r>
          </a:p>
          <a:p>
            <a:r>
              <a:rPr lang="en-US" altLang="zh-CN" sz="1200" kern="1200" dirty="0" err="1" smtClean="0">
                <a:solidFill>
                  <a:schemeClr val="tx1"/>
                </a:solidFill>
                <a:effectLst/>
                <a:latin typeface="Arial" charset="0"/>
                <a:ea typeface="+mn-ea"/>
                <a:cs typeface="+mn-cs"/>
              </a:rPr>
              <a:t>var</a:t>
            </a:r>
            <a:r>
              <a:rPr lang="en-US" altLang="zh-CN" sz="1200" kern="1200" dirty="0" smtClean="0">
                <a:solidFill>
                  <a:schemeClr val="tx1"/>
                </a:solidFill>
                <a:effectLst/>
                <a:latin typeface="Arial" charset="0"/>
                <a:ea typeface="+mn-ea"/>
                <a:cs typeface="+mn-cs"/>
              </a:rPr>
              <a:t> a=</a:t>
            </a:r>
            <a:r>
              <a:rPr lang="en-US" altLang="zh-CN" sz="1200" kern="1200" dirty="0" err="1" smtClean="0">
                <a:solidFill>
                  <a:schemeClr val="tx1"/>
                </a:solidFill>
                <a:effectLst/>
                <a:latin typeface="Arial" charset="0"/>
                <a:ea typeface="+mn-ea"/>
                <a:cs typeface="+mn-cs"/>
              </a:rPr>
              <a:t>parseInt</a:t>
            </a:r>
            <a:r>
              <a:rPr lang="en-US" altLang="zh-CN" sz="1200" kern="1200" dirty="0" smtClean="0">
                <a:solidFill>
                  <a:schemeClr val="tx1"/>
                </a:solidFill>
                <a:effectLst/>
                <a:latin typeface="Arial" charset="0"/>
                <a:ea typeface="+mn-ea"/>
                <a:cs typeface="+mn-cs"/>
              </a:rPr>
              <a:t>('</a:t>
            </a:r>
            <a:r>
              <a:rPr lang="en-US" altLang="zh-CN" sz="1200" kern="1200" dirty="0" err="1" smtClean="0">
                <a:solidFill>
                  <a:schemeClr val="tx1"/>
                </a:solidFill>
                <a:effectLst/>
                <a:latin typeface="Arial" charset="0"/>
                <a:ea typeface="+mn-ea"/>
                <a:cs typeface="+mn-cs"/>
              </a:rPr>
              <a:t>abc</a:t>
            </a:r>
            <a:r>
              <a:rPr lang="en-US"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r>
              <a:rPr lang="en-US" altLang="zh-CN" sz="1200" kern="1200" dirty="0" smtClean="0">
                <a:solidFill>
                  <a:schemeClr val="tx1"/>
                </a:solidFill>
                <a:effectLst/>
                <a:latin typeface="Arial" charset="0"/>
                <a:ea typeface="+mn-ea"/>
                <a:cs typeface="+mn-cs"/>
              </a:rPr>
              <a:t>alert(</a:t>
            </a:r>
            <a:r>
              <a:rPr lang="en-US" altLang="zh-CN" sz="1200" kern="1200" dirty="0" err="1" smtClean="0">
                <a:solidFill>
                  <a:schemeClr val="tx1"/>
                </a:solidFill>
                <a:effectLst/>
                <a:latin typeface="Arial" charset="0"/>
                <a:ea typeface="+mn-ea"/>
                <a:cs typeface="+mn-cs"/>
              </a:rPr>
              <a:t>isNaN</a:t>
            </a:r>
            <a:r>
              <a:rPr lang="en-US" altLang="zh-CN" sz="1200" kern="1200" dirty="0" smtClean="0">
                <a:solidFill>
                  <a:schemeClr val="tx1"/>
                </a:solidFill>
                <a:effectLst/>
                <a:latin typeface="Arial" charset="0"/>
                <a:ea typeface="+mn-ea"/>
                <a:cs typeface="+mn-cs"/>
              </a:rPr>
              <a:t>(a));  //true</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12</a:t>
            </a:fld>
            <a:endParaRPr lang="en-US" altLang="zh-CN"/>
          </a:p>
        </p:txBody>
      </p:sp>
    </p:spTree>
    <p:extLst>
      <p:ext uri="{BB962C8B-B14F-4D97-AF65-F5344CB8AC3E}">
        <p14:creationId xmlns:p14="http://schemas.microsoft.com/office/powerpoint/2010/main" val="112829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与其他程序设计语言不同，</a:t>
            </a:r>
            <a:r>
              <a:rPr lang="en-US" altLang="zh-CN" dirty="0" smtClean="0"/>
              <a:t>ECMAScript</a:t>
            </a:r>
            <a:r>
              <a:rPr lang="zh-CN" altLang="en-US" dirty="0" smtClean="0"/>
              <a:t>不会验证传递给函数的参数个数是否等于函数定义的参数个数任何自定义函数都可以接受任意个数的参数</a:t>
            </a:r>
            <a:endParaRPr lang="en-US" altLang="zh-CN" dirty="0" smtClean="0"/>
          </a:p>
          <a:p>
            <a:r>
              <a:rPr lang="zh-CN" altLang="en-US" dirty="0" smtClean="0"/>
              <a:t>任何遗漏的参数都会以</a:t>
            </a:r>
            <a:r>
              <a:rPr lang="en-US" altLang="zh-CN" dirty="0" smtClean="0"/>
              <a:t>undefined</a:t>
            </a:r>
            <a:r>
              <a:rPr lang="zh-CN" altLang="en-US" dirty="0" smtClean="0"/>
              <a:t>的形式传递给函数，而多余的参数将会自动被忽略掉。</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20</a:t>
            </a:fld>
            <a:endParaRPr lang="en-US" altLang="zh-CN"/>
          </a:p>
        </p:txBody>
      </p:sp>
    </p:spTree>
    <p:extLst>
      <p:ext uri="{BB962C8B-B14F-4D97-AF65-F5344CB8AC3E}">
        <p14:creationId xmlns:p14="http://schemas.microsoft.com/office/powerpoint/2010/main" val="295454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与其他程序设计语言不同，</a:t>
            </a:r>
            <a:r>
              <a:rPr lang="en-US" altLang="zh-CN" dirty="0" smtClean="0"/>
              <a:t>ECMAScript</a:t>
            </a:r>
            <a:r>
              <a:rPr lang="zh-CN" altLang="en-US" dirty="0" smtClean="0"/>
              <a:t>不会验证传递给函数的参数个数是否等于函数定义的参数个数任何自定义函数都可以接受任意个数的参数</a:t>
            </a:r>
            <a:endParaRPr lang="en-US" altLang="zh-CN" dirty="0" smtClean="0"/>
          </a:p>
          <a:p>
            <a:r>
              <a:rPr lang="zh-CN" altLang="en-US" dirty="0" smtClean="0"/>
              <a:t>任何遗漏的参数都会以</a:t>
            </a:r>
            <a:r>
              <a:rPr lang="en-US" altLang="zh-CN" dirty="0" smtClean="0"/>
              <a:t>undefined</a:t>
            </a:r>
            <a:r>
              <a:rPr lang="zh-CN" altLang="en-US" dirty="0" smtClean="0"/>
              <a:t>的形式传递给函数，而多余的参数将会自动被忽略掉。</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21</a:t>
            </a:fld>
            <a:endParaRPr lang="en-US" altLang="zh-CN"/>
          </a:p>
        </p:txBody>
      </p:sp>
    </p:spTree>
    <p:extLst>
      <p:ext uri="{BB962C8B-B14F-4D97-AF65-F5344CB8AC3E}">
        <p14:creationId xmlns:p14="http://schemas.microsoft.com/office/powerpoint/2010/main" val="295454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这里的变量</a:t>
            </a:r>
            <a:r>
              <a:rPr lang="en-US" altLang="zh-CN" dirty="0" smtClean="0"/>
              <a:t>a</a:t>
            </a:r>
            <a:r>
              <a:rPr lang="zh-CN" altLang="en-US" dirty="0" smtClean="0"/>
              <a:t>就是全局变量</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24</a:t>
            </a:fld>
            <a:endParaRPr lang="en-US" altLang="zh-CN"/>
          </a:p>
        </p:txBody>
      </p:sp>
    </p:spTree>
    <p:extLst>
      <p:ext uri="{BB962C8B-B14F-4D97-AF65-F5344CB8AC3E}">
        <p14:creationId xmlns:p14="http://schemas.microsoft.com/office/powerpoint/2010/main" val="1764294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01378"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l="14398" r="10120" b="34424"/>
          <a:stretch>
            <a:fillRect/>
          </a:stretch>
        </p:blipFill>
        <p:spPr bwMode="auto">
          <a:xfrm>
            <a:off x="539750" y="1844675"/>
            <a:ext cx="4535488" cy="935038"/>
          </a:xfrm>
          <a:prstGeom prst="rect">
            <a:avLst/>
          </a:prstGeom>
          <a:noFill/>
          <a:extLst>
            <a:ext uri="{909E8E84-426E-40DD-AFC4-6F175D3DCCD1}">
              <a14:hiddenFill xmlns:a14="http://schemas.microsoft.com/office/drawing/2010/main">
                <a:solidFill>
                  <a:srgbClr val="FFFFFF"/>
                </a:solidFill>
              </a14:hiddenFill>
            </a:ext>
          </a:extLst>
        </p:spPr>
      </p:pic>
      <p:sp>
        <p:nvSpPr>
          <p:cNvPr id="101379" name="Rectangle 3"/>
          <p:cNvSpPr>
            <a:spLocks noGrp="1" noChangeArrowheads="1"/>
          </p:cNvSpPr>
          <p:nvPr>
            <p:ph type="ctrTitle"/>
          </p:nvPr>
        </p:nvSpPr>
        <p:spPr>
          <a:xfrm>
            <a:off x="755650" y="2709863"/>
            <a:ext cx="7772400" cy="1079500"/>
          </a:xfrm>
        </p:spPr>
        <p:txBody>
          <a:bodyPr/>
          <a:lstStyle>
            <a:lvl1pPr>
              <a:defRPr sz="5400">
                <a:solidFill>
                  <a:srgbClr val="FF0000"/>
                </a:solidFill>
              </a:defRPr>
            </a:lvl1pPr>
          </a:lstStyle>
          <a:p>
            <a:pPr lvl="0"/>
            <a:endParaRPr lang="en-US" altLang="zh-CN" noProof="0" smtClean="0"/>
          </a:p>
        </p:txBody>
      </p:sp>
      <p:pic>
        <p:nvPicPr>
          <p:cNvPr id="101380" name="Picture 4" descr="02_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3860800"/>
            <a:ext cx="4897437" cy="503238"/>
          </a:xfrm>
          <a:prstGeom prst="rect">
            <a:avLst/>
          </a:prstGeom>
          <a:noFill/>
          <a:extLst>
            <a:ext uri="{909E8E84-426E-40DD-AFC4-6F175D3DCCD1}">
              <a14:hiddenFill xmlns:a14="http://schemas.microsoft.com/office/drawing/2010/main">
                <a:solidFill>
                  <a:srgbClr val="FFFFFF"/>
                </a:solidFill>
              </a14:hiddenFill>
            </a:ext>
          </a:extLst>
        </p:spPr>
      </p:pic>
      <p:sp>
        <p:nvSpPr>
          <p:cNvPr id="101383" name="Rectangle 7"/>
          <p:cNvSpPr>
            <a:spLocks noGrp="1" noChangeArrowheads="1"/>
          </p:cNvSpPr>
          <p:nvPr>
            <p:ph type="subTitle" sz="quarter" idx="1"/>
          </p:nvPr>
        </p:nvSpPr>
        <p:spPr>
          <a:xfrm>
            <a:off x="1476375" y="4508500"/>
            <a:ext cx="6400800" cy="600075"/>
          </a:xfrm>
        </p:spPr>
        <p:txBody>
          <a:bodyPr/>
          <a:lstStyle>
            <a:lvl1pPr marL="0" indent="0" algn="ctr">
              <a:buFontTx/>
              <a:buNone/>
              <a:defRPr b="0">
                <a:solidFill>
                  <a:srgbClr val="660066"/>
                </a:solidFill>
                <a:effectLst>
                  <a:outerShdw blurRad="38100" dist="38100" dir="2700000" algn="tl">
                    <a:srgbClr val="C0C0C0"/>
                  </a:outerShdw>
                </a:effectLst>
                <a:latin typeface="Arial" charset="0"/>
                <a:ea typeface="隶书" pitchFamily="49" charset="-122"/>
              </a:defRPr>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CAC - </a:t>
            </a:r>
            <a:fld id="{2ED65259-29F9-4BA4-92B3-29150BF996B9}" type="slidenum">
              <a:rPr lang="en-US" altLang="zh-CN"/>
              <a:pPr/>
              <a:t>‹#›</a:t>
            </a:fld>
            <a:endParaRPr lang="en-US" altLang="zh-CN"/>
          </a:p>
        </p:txBody>
      </p:sp>
    </p:spTree>
    <p:extLst>
      <p:ext uri="{BB962C8B-B14F-4D97-AF65-F5344CB8AC3E}">
        <p14:creationId xmlns:p14="http://schemas.microsoft.com/office/powerpoint/2010/main" val="337518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52400"/>
            <a:ext cx="2105025" cy="6372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52400"/>
            <a:ext cx="6167437" cy="6372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CAC - </a:t>
            </a:r>
            <a:fld id="{9C3D94A6-5EE0-4462-BCD7-F76CAEF3F233}" type="slidenum">
              <a:rPr lang="en-US" altLang="zh-CN"/>
              <a:pPr/>
              <a:t>‹#›</a:t>
            </a:fld>
            <a:endParaRPr lang="en-US" altLang="zh-CN"/>
          </a:p>
        </p:txBody>
      </p:sp>
    </p:spTree>
    <p:extLst>
      <p:ext uri="{BB962C8B-B14F-4D97-AF65-F5344CB8AC3E}">
        <p14:creationId xmlns:p14="http://schemas.microsoft.com/office/powerpoint/2010/main" val="252427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52400"/>
            <a:ext cx="8280400" cy="1019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447800"/>
            <a:ext cx="4135437" cy="5076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447800"/>
            <a:ext cx="4137025" cy="5076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7019925" y="6597650"/>
            <a:ext cx="1905000" cy="260350"/>
          </a:xfrm>
        </p:spPr>
        <p:txBody>
          <a:bodyPr/>
          <a:lstStyle>
            <a:lvl1pPr>
              <a:defRPr/>
            </a:lvl1pPr>
          </a:lstStyle>
          <a:p>
            <a:r>
              <a:rPr lang="en-US" altLang="zh-CN"/>
              <a:t>CAC - </a:t>
            </a:r>
            <a:fld id="{5D9EFCF1-ADAB-4C38-A92C-904904818275}" type="slidenum">
              <a:rPr lang="en-US" altLang="zh-CN"/>
              <a:pPr/>
              <a:t>‹#›</a:t>
            </a:fld>
            <a:endParaRPr lang="en-US" altLang="zh-CN"/>
          </a:p>
        </p:txBody>
      </p:sp>
    </p:spTree>
    <p:extLst>
      <p:ext uri="{BB962C8B-B14F-4D97-AF65-F5344CB8AC3E}">
        <p14:creationId xmlns:p14="http://schemas.microsoft.com/office/powerpoint/2010/main" val="353707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CAC - </a:t>
            </a:r>
            <a:fld id="{47D4BC70-9B4C-4212-9072-AB89532FE467}" type="slidenum">
              <a:rPr lang="en-US" altLang="zh-CN"/>
              <a:pPr/>
              <a:t>‹#›</a:t>
            </a:fld>
            <a:endParaRPr lang="en-US" altLang="zh-CN"/>
          </a:p>
        </p:txBody>
      </p:sp>
    </p:spTree>
    <p:extLst>
      <p:ext uri="{BB962C8B-B14F-4D97-AF65-F5344CB8AC3E}">
        <p14:creationId xmlns:p14="http://schemas.microsoft.com/office/powerpoint/2010/main" val="257798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en-US" altLang="zh-CN"/>
              <a:t>CAC - </a:t>
            </a:r>
            <a:fld id="{FBB253FA-BD7A-4678-B847-E5B8BBE7B6EE}" type="slidenum">
              <a:rPr lang="en-US" altLang="zh-CN"/>
              <a:pPr/>
              <a:t>‹#›</a:t>
            </a:fld>
            <a:endParaRPr lang="en-US" altLang="zh-CN"/>
          </a:p>
        </p:txBody>
      </p:sp>
    </p:spTree>
    <p:extLst>
      <p:ext uri="{BB962C8B-B14F-4D97-AF65-F5344CB8AC3E}">
        <p14:creationId xmlns:p14="http://schemas.microsoft.com/office/powerpoint/2010/main" val="396147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447800"/>
            <a:ext cx="4135437"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447800"/>
            <a:ext cx="4137025"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en-US" altLang="zh-CN"/>
              <a:t>CAC - </a:t>
            </a:r>
            <a:fld id="{474081E6-AF4C-459A-BDFD-BDA4A83030AA}" type="slidenum">
              <a:rPr lang="en-US" altLang="zh-CN"/>
              <a:pPr/>
              <a:t>‹#›</a:t>
            </a:fld>
            <a:endParaRPr lang="en-US" altLang="zh-CN"/>
          </a:p>
        </p:txBody>
      </p:sp>
    </p:spTree>
    <p:extLst>
      <p:ext uri="{BB962C8B-B14F-4D97-AF65-F5344CB8AC3E}">
        <p14:creationId xmlns:p14="http://schemas.microsoft.com/office/powerpoint/2010/main" val="132792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en-US" altLang="zh-CN"/>
              <a:t>CAC - </a:t>
            </a:r>
            <a:fld id="{D40F35C8-E12D-4A48-9723-80D691820E88}" type="slidenum">
              <a:rPr lang="en-US" altLang="zh-CN"/>
              <a:pPr/>
              <a:t>‹#›</a:t>
            </a:fld>
            <a:endParaRPr lang="en-US" altLang="zh-CN"/>
          </a:p>
        </p:txBody>
      </p:sp>
    </p:spTree>
    <p:extLst>
      <p:ext uri="{BB962C8B-B14F-4D97-AF65-F5344CB8AC3E}">
        <p14:creationId xmlns:p14="http://schemas.microsoft.com/office/powerpoint/2010/main" val="236570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en-US" altLang="zh-CN"/>
              <a:t>CAC - </a:t>
            </a:r>
            <a:fld id="{733DCCDF-39FD-44A4-957E-8E7E78BFF698}" type="slidenum">
              <a:rPr lang="en-US" altLang="zh-CN"/>
              <a:pPr/>
              <a:t>‹#›</a:t>
            </a:fld>
            <a:endParaRPr lang="en-US" altLang="zh-CN"/>
          </a:p>
        </p:txBody>
      </p:sp>
    </p:spTree>
    <p:extLst>
      <p:ext uri="{BB962C8B-B14F-4D97-AF65-F5344CB8AC3E}">
        <p14:creationId xmlns:p14="http://schemas.microsoft.com/office/powerpoint/2010/main" val="38253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a:t>CAC - </a:t>
            </a:r>
            <a:fld id="{1603E840-0033-47F7-AD3D-4BD51621585C}" type="slidenum">
              <a:rPr lang="en-US" altLang="zh-CN"/>
              <a:pPr/>
              <a:t>‹#›</a:t>
            </a:fld>
            <a:endParaRPr lang="en-US" altLang="zh-CN"/>
          </a:p>
        </p:txBody>
      </p:sp>
    </p:spTree>
    <p:extLst>
      <p:ext uri="{BB962C8B-B14F-4D97-AF65-F5344CB8AC3E}">
        <p14:creationId xmlns:p14="http://schemas.microsoft.com/office/powerpoint/2010/main" val="140796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CAC - </a:t>
            </a:r>
            <a:fld id="{9D4D98DB-1F38-4F2A-A98D-F5AA857FA345}" type="slidenum">
              <a:rPr lang="en-US" altLang="zh-CN"/>
              <a:pPr/>
              <a:t>‹#›</a:t>
            </a:fld>
            <a:endParaRPr lang="en-US" altLang="zh-CN"/>
          </a:p>
        </p:txBody>
      </p:sp>
    </p:spTree>
    <p:extLst>
      <p:ext uri="{BB962C8B-B14F-4D97-AF65-F5344CB8AC3E}">
        <p14:creationId xmlns:p14="http://schemas.microsoft.com/office/powerpoint/2010/main" val="180845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CAC - </a:t>
            </a:r>
            <a:fld id="{3C175C1C-5037-4D3C-B1CA-0C925BEB0258}" type="slidenum">
              <a:rPr lang="en-US" altLang="zh-CN"/>
              <a:pPr/>
              <a:t>‹#›</a:t>
            </a:fld>
            <a:endParaRPr lang="en-US" altLang="zh-CN"/>
          </a:p>
        </p:txBody>
      </p:sp>
    </p:spTree>
    <p:extLst>
      <p:ext uri="{BB962C8B-B14F-4D97-AF65-F5344CB8AC3E}">
        <p14:creationId xmlns:p14="http://schemas.microsoft.com/office/powerpoint/2010/main" val="143347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395288" y="152400"/>
            <a:ext cx="82804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0355" name="Rectangle 3"/>
          <p:cNvSpPr>
            <a:spLocks noGrp="1" noChangeArrowheads="1"/>
          </p:cNvSpPr>
          <p:nvPr>
            <p:ph type="body" idx="1"/>
          </p:nvPr>
        </p:nvSpPr>
        <p:spPr bwMode="auto">
          <a:xfrm>
            <a:off x="395288" y="1447800"/>
            <a:ext cx="8424862"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0356" name="Rectangle 4"/>
          <p:cNvSpPr>
            <a:spLocks noGrp="1" noChangeArrowheads="1"/>
          </p:cNvSpPr>
          <p:nvPr>
            <p:ph type="sldNum" sz="quarter" idx="4"/>
          </p:nvPr>
        </p:nvSpPr>
        <p:spPr bwMode="auto">
          <a:xfrm>
            <a:off x="7019925"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buSzTx/>
              <a:defRPr sz="1400" b="0">
                <a:solidFill>
                  <a:schemeClr val="bg2"/>
                </a:solidFill>
                <a:latin typeface="+mj-lt"/>
              </a:defRPr>
            </a:lvl1pPr>
          </a:lstStyle>
          <a:p>
            <a:r>
              <a:rPr lang="en-US" altLang="zh-CN"/>
              <a:t>CAC - </a:t>
            </a:r>
            <a:fld id="{F9F675C7-9E08-4C97-8F0D-EAF0D2D15E9F}" type="slidenum">
              <a:rPr lang="en-US" altLang="zh-CN"/>
              <a:pPr/>
              <a:t>‹#›</a:t>
            </a:fld>
            <a:endParaRPr lang="en-US" altLang="zh-CN"/>
          </a:p>
        </p:txBody>
      </p:sp>
      <p:grpSp>
        <p:nvGrpSpPr>
          <p:cNvPr id="100357" name="Group 5"/>
          <p:cNvGrpSpPr>
            <a:grpSpLocks/>
          </p:cNvGrpSpPr>
          <p:nvPr/>
        </p:nvGrpSpPr>
        <p:grpSpPr bwMode="auto">
          <a:xfrm>
            <a:off x="288925" y="1219200"/>
            <a:ext cx="8604250" cy="142875"/>
            <a:chOff x="204" y="890"/>
            <a:chExt cx="5035" cy="91"/>
          </a:xfrm>
        </p:grpSpPr>
        <p:sp>
          <p:nvSpPr>
            <p:cNvPr id="100358" name="Rectangle 6"/>
            <p:cNvSpPr>
              <a:spLocks noChangeArrowheads="1"/>
            </p:cNvSpPr>
            <p:nvPr userDrawn="1"/>
          </p:nvSpPr>
          <p:spPr bwMode="auto">
            <a:xfrm>
              <a:off x="204" y="890"/>
              <a:ext cx="1769" cy="91"/>
            </a:xfrm>
            <a:prstGeom prst="rect">
              <a:avLst/>
            </a:prstGeom>
            <a:gradFill rotWithShape="1">
              <a:gsLst>
                <a:gs pos="0">
                  <a:srgbClr val="800080">
                    <a:gamma/>
                    <a:tint val="21176"/>
                    <a:invGamma/>
                  </a:srgbClr>
                </a:gs>
                <a:gs pos="100000">
                  <a:srgbClr val="800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dist" eaLnBrk="1" hangingPunct="1">
                <a:lnSpc>
                  <a:spcPct val="100000"/>
                </a:lnSpc>
                <a:buSzTx/>
              </a:pPr>
              <a:endParaRPr lang="en-US" altLang="zh-CN" sz="1100" b="0">
                <a:solidFill>
                  <a:srgbClr val="FFFFFF"/>
                </a:solidFill>
                <a:latin typeface="Arial Rounded MT Bold" pitchFamily="34" charset="0"/>
              </a:endParaRPr>
            </a:p>
          </p:txBody>
        </p:sp>
        <p:sp>
          <p:nvSpPr>
            <p:cNvPr id="100359" name="Rectangle 7"/>
            <p:cNvSpPr>
              <a:spLocks noChangeArrowheads="1"/>
            </p:cNvSpPr>
            <p:nvPr userDrawn="1"/>
          </p:nvSpPr>
          <p:spPr bwMode="auto">
            <a:xfrm>
              <a:off x="1973" y="890"/>
              <a:ext cx="1451" cy="91"/>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buSzTx/>
              </a:pPr>
              <a:endParaRPr lang="en-US" altLang="zh-CN" sz="1100" b="0">
                <a:solidFill>
                  <a:srgbClr val="FFFFFF"/>
                </a:solidFill>
                <a:latin typeface="Arial Rounded MT Bold" pitchFamily="34" charset="0"/>
              </a:endParaRPr>
            </a:p>
          </p:txBody>
        </p:sp>
        <p:sp>
          <p:nvSpPr>
            <p:cNvPr id="100360" name="Rectangle 8"/>
            <p:cNvSpPr>
              <a:spLocks noChangeArrowheads="1"/>
            </p:cNvSpPr>
            <p:nvPr userDrawn="1"/>
          </p:nvSpPr>
          <p:spPr bwMode="auto">
            <a:xfrm>
              <a:off x="3424" y="890"/>
              <a:ext cx="1815" cy="91"/>
            </a:xfrm>
            <a:prstGeom prst="rect">
              <a:avLst/>
            </a:prstGeom>
            <a:gradFill rotWithShape="1">
              <a:gsLst>
                <a:gs pos="0">
                  <a:srgbClr val="800080"/>
                </a:gs>
                <a:gs pos="100000">
                  <a:srgbClr val="800080">
                    <a:gamma/>
                    <a:tint val="17647"/>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1" hangingPunct="1">
                <a:lnSpc>
                  <a:spcPct val="100000"/>
                </a:lnSpc>
                <a:buSzTx/>
              </a:pPr>
              <a:endParaRPr lang="en-US" altLang="zh-CN" sz="1100" b="0">
                <a:solidFill>
                  <a:srgbClr val="FFFFFF"/>
                </a:solidFill>
                <a:latin typeface="Arial Rounded MT Bold" pitchFamily="34" charset="0"/>
              </a:endParaRPr>
            </a:p>
          </p:txBody>
        </p:sp>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Impact" pitchFamily="34" charset="0"/>
          <a:ea typeface="方正姚体" pitchFamily="2" charset="-122"/>
        </a:defRPr>
      </a:lvl2pPr>
      <a:lvl3pPr algn="l" rtl="0" fontAlgn="base">
        <a:spcBef>
          <a:spcPct val="0"/>
        </a:spcBef>
        <a:spcAft>
          <a:spcPct val="0"/>
        </a:spcAft>
        <a:defRPr sz="4000" b="1">
          <a:solidFill>
            <a:schemeClr val="tx2"/>
          </a:solidFill>
          <a:latin typeface="Impact" pitchFamily="34" charset="0"/>
          <a:ea typeface="方正姚体" pitchFamily="2" charset="-122"/>
        </a:defRPr>
      </a:lvl3pPr>
      <a:lvl4pPr algn="l" rtl="0" fontAlgn="base">
        <a:spcBef>
          <a:spcPct val="0"/>
        </a:spcBef>
        <a:spcAft>
          <a:spcPct val="0"/>
        </a:spcAft>
        <a:defRPr sz="4000" b="1">
          <a:solidFill>
            <a:schemeClr val="tx2"/>
          </a:solidFill>
          <a:latin typeface="Impact" pitchFamily="34" charset="0"/>
          <a:ea typeface="方正姚体" pitchFamily="2" charset="-122"/>
        </a:defRPr>
      </a:lvl4pPr>
      <a:lvl5pPr algn="l" rtl="0" fontAlgn="base">
        <a:spcBef>
          <a:spcPct val="0"/>
        </a:spcBef>
        <a:spcAft>
          <a:spcPct val="0"/>
        </a:spcAft>
        <a:defRPr sz="4000" b="1">
          <a:solidFill>
            <a:schemeClr val="tx2"/>
          </a:solidFill>
          <a:latin typeface="Impact" pitchFamily="34" charset="0"/>
          <a:ea typeface="方正姚体" pitchFamily="2" charset="-122"/>
        </a:defRPr>
      </a:lvl5pPr>
      <a:lvl6pPr marL="457200" algn="l" rtl="0" fontAlgn="base">
        <a:spcBef>
          <a:spcPct val="0"/>
        </a:spcBef>
        <a:spcAft>
          <a:spcPct val="0"/>
        </a:spcAft>
        <a:defRPr sz="4000" b="1">
          <a:solidFill>
            <a:schemeClr val="tx2"/>
          </a:solidFill>
          <a:latin typeface="Impact" pitchFamily="34" charset="0"/>
          <a:ea typeface="方正姚体" pitchFamily="2" charset="-122"/>
        </a:defRPr>
      </a:lvl6pPr>
      <a:lvl7pPr marL="914400" algn="l" rtl="0" fontAlgn="base">
        <a:spcBef>
          <a:spcPct val="0"/>
        </a:spcBef>
        <a:spcAft>
          <a:spcPct val="0"/>
        </a:spcAft>
        <a:defRPr sz="4000" b="1">
          <a:solidFill>
            <a:schemeClr val="tx2"/>
          </a:solidFill>
          <a:latin typeface="Impact" pitchFamily="34" charset="0"/>
          <a:ea typeface="方正姚体" pitchFamily="2" charset="-122"/>
        </a:defRPr>
      </a:lvl7pPr>
      <a:lvl8pPr marL="1371600" algn="l" rtl="0" fontAlgn="base">
        <a:spcBef>
          <a:spcPct val="0"/>
        </a:spcBef>
        <a:spcAft>
          <a:spcPct val="0"/>
        </a:spcAft>
        <a:defRPr sz="4000" b="1">
          <a:solidFill>
            <a:schemeClr val="tx2"/>
          </a:solidFill>
          <a:latin typeface="Impact" pitchFamily="34" charset="0"/>
          <a:ea typeface="方正姚体" pitchFamily="2" charset="-122"/>
        </a:defRPr>
      </a:lvl8pPr>
      <a:lvl9pPr marL="1828800" algn="l" rtl="0" fontAlgn="base">
        <a:spcBef>
          <a:spcPct val="0"/>
        </a:spcBef>
        <a:spcAft>
          <a:spcPct val="0"/>
        </a:spcAft>
        <a:defRPr sz="4000" b="1">
          <a:solidFill>
            <a:schemeClr val="tx2"/>
          </a:solidFill>
          <a:latin typeface="Impact" pitchFamily="34" charset="0"/>
          <a:ea typeface="方正姚体" pitchFamily="2" charset="-122"/>
        </a:defRPr>
      </a:lvl9pPr>
    </p:titleStyle>
    <p:bodyStyle>
      <a:lvl1pPr marL="342900" indent="-342900" algn="l" rtl="0" fontAlgn="base">
        <a:spcBef>
          <a:spcPct val="20000"/>
        </a:spcBef>
        <a:spcAft>
          <a:spcPct val="0"/>
        </a:spcAft>
        <a:buClr>
          <a:srgbClr val="CC0000"/>
        </a:buClr>
        <a:buSzPct val="85000"/>
        <a:buChar char="•"/>
        <a:defRPr sz="3200" b="1">
          <a:solidFill>
            <a:schemeClr val="tx1"/>
          </a:solidFill>
          <a:latin typeface="+mn-lt"/>
          <a:ea typeface="+mn-ea"/>
          <a:cs typeface="+mn-cs"/>
        </a:defRPr>
      </a:lvl1pPr>
      <a:lvl2pPr marL="742950" indent="-285750" algn="l" rtl="0" fontAlgn="base">
        <a:spcBef>
          <a:spcPct val="20000"/>
        </a:spcBef>
        <a:spcAft>
          <a:spcPct val="0"/>
        </a:spcAft>
        <a:buClr>
          <a:srgbClr val="008000"/>
        </a:buClr>
        <a:buSzPct val="115000"/>
        <a:buFont typeface="Times New Roman" pitchFamily="18" charset="0"/>
        <a:buChar char="•"/>
        <a:defRPr sz="2800" b="1">
          <a:solidFill>
            <a:schemeClr val="tx1"/>
          </a:solidFill>
          <a:latin typeface="+mn-lt"/>
          <a:ea typeface="+mn-ea"/>
        </a:defRPr>
      </a:lvl2pPr>
      <a:lvl3pPr marL="1143000" indent="-228600" algn="l" rtl="0" fontAlgn="base">
        <a:spcBef>
          <a:spcPct val="20000"/>
        </a:spcBef>
        <a:spcAft>
          <a:spcPct val="0"/>
        </a:spcAft>
        <a:buClr>
          <a:schemeClr val="accent2"/>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2"/>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2"/>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650" y="2209800"/>
            <a:ext cx="7772400" cy="2014537"/>
          </a:xfrm>
        </p:spPr>
        <p:txBody>
          <a:bodyPr/>
          <a:lstStyle/>
          <a:p>
            <a:r>
              <a:rPr lang="zh-CN" altLang="en-US" sz="4800" dirty="0" smtClean="0">
                <a:solidFill>
                  <a:srgbClr val="F50A64"/>
                </a:solidFill>
                <a:uFill>
                  <a:solidFill>
                    <a:schemeClr val="bg1">
                      <a:lumMod val="50000"/>
                    </a:schemeClr>
                  </a:solidFill>
                </a:uFill>
                <a:latin typeface="微软雅黑" pitchFamily="34" charset="-122"/>
                <a:ea typeface="微软雅黑" pitchFamily="34" charset="-122"/>
              </a:rPr>
              <a:t>第</a:t>
            </a:r>
            <a:r>
              <a:rPr lang="en-US" altLang="zh-CN" sz="4800" dirty="0">
                <a:solidFill>
                  <a:srgbClr val="F50A64"/>
                </a:solidFill>
                <a:uFill>
                  <a:solidFill>
                    <a:schemeClr val="bg1">
                      <a:lumMod val="50000"/>
                    </a:schemeClr>
                  </a:solidFill>
                </a:uFill>
                <a:latin typeface="微软雅黑" pitchFamily="34" charset="-122"/>
                <a:ea typeface="微软雅黑" pitchFamily="34" charset="-122"/>
              </a:rPr>
              <a:t>3</a:t>
            </a:r>
            <a:r>
              <a:rPr lang="zh-CN" altLang="en-US" sz="4800" dirty="0" smtClean="0">
                <a:solidFill>
                  <a:srgbClr val="F50A64"/>
                </a:solidFill>
                <a:uFill>
                  <a:solidFill>
                    <a:schemeClr val="bg1">
                      <a:lumMod val="50000"/>
                    </a:schemeClr>
                  </a:solidFill>
                </a:uFill>
                <a:latin typeface="微软雅黑" pitchFamily="34" charset="-122"/>
                <a:ea typeface="微软雅黑" pitchFamily="34" charset="-122"/>
              </a:rPr>
              <a:t>章  </a:t>
            </a:r>
            <a:r>
              <a:rPr lang="en-US" altLang="zh-CN" sz="4800" dirty="0" err="1" smtClean="0">
                <a:solidFill>
                  <a:srgbClr val="F50A64"/>
                </a:solidFill>
                <a:uFill>
                  <a:solidFill>
                    <a:schemeClr val="bg1">
                      <a:lumMod val="50000"/>
                    </a:schemeClr>
                  </a:solidFill>
                </a:uFill>
                <a:latin typeface="微软雅黑" pitchFamily="34" charset="-122"/>
                <a:ea typeface="微软雅黑" pitchFamily="34" charset="-122"/>
              </a:rPr>
              <a:t>Javascript</a:t>
            </a:r>
            <a:r>
              <a:rPr lang="zh-CN" altLang="en-US" sz="4800" dirty="0" smtClean="0">
                <a:solidFill>
                  <a:srgbClr val="F50A64"/>
                </a:solidFill>
                <a:uFill>
                  <a:solidFill>
                    <a:schemeClr val="bg1">
                      <a:lumMod val="50000"/>
                    </a:schemeClr>
                  </a:solidFill>
                </a:uFill>
                <a:latin typeface="微软雅黑" pitchFamily="34" charset="-122"/>
                <a:ea typeface="微软雅黑" pitchFamily="34" charset="-122"/>
              </a:rPr>
              <a:t>基础（下）</a:t>
            </a:r>
            <a:endParaRPr lang="zh-CN" altLang="en-US" sz="4800" dirty="0"/>
          </a:p>
        </p:txBody>
      </p:sp>
    </p:spTree>
    <p:extLst>
      <p:ext uri="{BB962C8B-B14F-4D97-AF65-F5344CB8AC3E}">
        <p14:creationId xmlns:p14="http://schemas.microsoft.com/office/powerpoint/2010/main" val="2135458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116632"/>
            <a:ext cx="8280400" cy="10191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2"/>
            <a:r>
              <a:rPr lang="en-US" altLang="zh-CN" dirty="0" err="1">
                <a:solidFill>
                  <a:srgbClr val="F50A64"/>
                </a:solidFill>
                <a:uFill>
                  <a:solidFill>
                    <a:schemeClr val="bg1">
                      <a:lumMod val="50000"/>
                    </a:schemeClr>
                  </a:solidFill>
                </a:uFill>
                <a:latin typeface="微软雅黑" pitchFamily="34" charset="-122"/>
                <a:ea typeface="微软雅黑" pitchFamily="34" charset="-122"/>
              </a:rPr>
              <a:t>NaN</a:t>
            </a:r>
            <a:r>
              <a:rPr lang="zh-CN" altLang="en-US" dirty="0">
                <a:solidFill>
                  <a:srgbClr val="F50A64"/>
                </a:solidFill>
                <a:uFill>
                  <a:solidFill>
                    <a:schemeClr val="bg1">
                      <a:lumMod val="50000"/>
                    </a:schemeClr>
                  </a:solidFill>
                </a:uFill>
                <a:latin typeface="微软雅黑" pitchFamily="34" charset="-122"/>
                <a:ea typeface="微软雅黑" pitchFamily="34" charset="-122"/>
              </a:rPr>
              <a:t>的意义和检测</a:t>
            </a:r>
          </a:p>
        </p:txBody>
      </p:sp>
      <p:sp>
        <p:nvSpPr>
          <p:cNvPr id="3" name="内容占位符 2"/>
          <p:cNvSpPr>
            <a:spLocks noGrp="1"/>
          </p:cNvSpPr>
          <p:nvPr>
            <p:ph idx="1"/>
          </p:nvPr>
        </p:nvSpPr>
        <p:spPr>
          <a:xfrm>
            <a:off x="4191000" y="1447800"/>
            <a:ext cx="4629150" cy="5076825"/>
          </a:xfrm>
        </p:spPr>
        <p:txBody>
          <a:bodyPr/>
          <a:lstStyle/>
          <a:p>
            <a:r>
              <a:rPr lang="zh-CN" altLang="en-US" dirty="0" smtClean="0"/>
              <a:t>判断</a:t>
            </a:r>
            <a:r>
              <a:rPr lang="en-US" altLang="zh-CN" dirty="0" err="1" smtClean="0"/>
              <a:t>NaN</a:t>
            </a:r>
            <a:r>
              <a:rPr lang="zh-CN" altLang="en-US" dirty="0" smtClean="0"/>
              <a:t>的方法</a:t>
            </a:r>
            <a:endParaRPr lang="en-US" altLang="zh-CN" dirty="0" smtClean="0"/>
          </a:p>
          <a:p>
            <a:pPr lvl="1"/>
            <a:r>
              <a:rPr lang="en-US" altLang="zh-CN" dirty="0" smtClean="0"/>
              <a:t>Not a Number</a:t>
            </a:r>
          </a:p>
          <a:p>
            <a:pPr lvl="1"/>
            <a:r>
              <a:rPr lang="zh-CN" altLang="en-US" dirty="0"/>
              <a:t>当运算无法返回正确的数值时，就会返回“</a:t>
            </a:r>
            <a:r>
              <a:rPr lang="en-US" altLang="zh-CN" dirty="0" err="1"/>
              <a:t>NaN</a:t>
            </a:r>
            <a:r>
              <a:rPr lang="en-US" altLang="zh-CN" dirty="0"/>
              <a:t>”</a:t>
            </a:r>
            <a:r>
              <a:rPr lang="zh-CN" altLang="en-US" dirty="0"/>
              <a:t>值。</a:t>
            </a:r>
            <a:r>
              <a:rPr lang="en-US" altLang="zh-CN" dirty="0" err="1"/>
              <a:t>NaN</a:t>
            </a:r>
            <a:r>
              <a:rPr lang="en-US" altLang="zh-CN" dirty="0"/>
              <a:t> </a:t>
            </a:r>
            <a:r>
              <a:rPr lang="zh-CN" altLang="en-US" dirty="0"/>
              <a:t>值非常特殊，因为它“不是数字”，所以任何数跟它都不相等，甚至 </a:t>
            </a:r>
            <a:r>
              <a:rPr lang="en-US" altLang="zh-CN" dirty="0" err="1"/>
              <a:t>NaN</a:t>
            </a:r>
            <a:r>
              <a:rPr lang="en-US" altLang="zh-CN" dirty="0"/>
              <a:t> </a:t>
            </a:r>
            <a:r>
              <a:rPr lang="zh-CN" altLang="en-US" dirty="0"/>
              <a:t>本身也不等于 </a:t>
            </a:r>
            <a:r>
              <a:rPr lang="en-US" altLang="zh-CN" dirty="0" err="1"/>
              <a:t>NaN</a:t>
            </a:r>
            <a:r>
              <a:rPr lang="en-US" altLang="zh-CN" dirty="0"/>
              <a:t> </a:t>
            </a:r>
            <a:r>
              <a:rPr lang="zh-CN" altLang="en-US" dirty="0"/>
              <a:t>。 </a:t>
            </a:r>
            <a:endParaRPr lang="en-US" altLang="zh-CN" dirty="0" smtClean="0"/>
          </a:p>
          <a:p>
            <a:pPr lvl="1"/>
            <a:r>
              <a:rPr lang="en-US" altLang="zh-CN" dirty="0" smtClean="0"/>
              <a:t>==            ?</a:t>
            </a:r>
          </a:p>
          <a:p>
            <a:pPr lvl="1"/>
            <a:r>
              <a:rPr lang="en-US" altLang="zh-CN" dirty="0" err="1" smtClean="0"/>
              <a:t>isNaN</a:t>
            </a:r>
            <a:r>
              <a:rPr lang="en-US" altLang="zh-CN" dirty="0" smtClean="0"/>
              <a:t>()   ?</a:t>
            </a:r>
          </a:p>
        </p:txBody>
      </p:sp>
      <p:sp>
        <p:nvSpPr>
          <p:cNvPr id="4" name="矩形 3"/>
          <p:cNvSpPr/>
          <p:nvPr/>
        </p:nvSpPr>
        <p:spPr>
          <a:xfrm>
            <a:off x="609600" y="1600200"/>
            <a:ext cx="3389086" cy="1865126"/>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CN" dirty="0"/>
              <a:t>&lt;script&gt;</a:t>
            </a:r>
            <a:endParaRPr lang="zh-CN" altLang="zh-CN" dirty="0"/>
          </a:p>
          <a:p>
            <a:r>
              <a:rPr lang="en-US" altLang="zh-CN" dirty="0" smtClean="0"/>
              <a:t>     </a:t>
            </a:r>
            <a:r>
              <a:rPr lang="en-US" altLang="zh-CN" dirty="0" err="1" smtClean="0"/>
              <a:t>var</a:t>
            </a:r>
            <a:r>
              <a:rPr lang="en-US" altLang="zh-CN" dirty="0" smtClean="0"/>
              <a:t> </a:t>
            </a:r>
            <a:r>
              <a:rPr lang="en-US" altLang="zh-CN" dirty="0"/>
              <a:t>a=</a:t>
            </a:r>
            <a:r>
              <a:rPr lang="en-US" altLang="zh-CN" dirty="0" smtClean="0"/>
              <a:t>'12px34';</a:t>
            </a:r>
            <a:endParaRPr lang="zh-CN" altLang="zh-CN" dirty="0"/>
          </a:p>
          <a:p>
            <a:r>
              <a:rPr lang="en-US" altLang="zh-CN" dirty="0" smtClean="0"/>
              <a:t>     alert(</a:t>
            </a:r>
            <a:r>
              <a:rPr lang="en-US" altLang="zh-CN" dirty="0" err="1" smtClean="0"/>
              <a:t>parseInt</a:t>
            </a:r>
            <a:r>
              <a:rPr lang="en-US" altLang="zh-CN" dirty="0" smtClean="0"/>
              <a:t>(a)+1);</a:t>
            </a:r>
            <a:endParaRPr lang="zh-CN" altLang="zh-CN" dirty="0"/>
          </a:p>
          <a:p>
            <a:r>
              <a:rPr lang="en-US" altLang="zh-CN" dirty="0"/>
              <a:t>&lt;/script&gt;</a:t>
            </a:r>
            <a:endParaRPr lang="zh-CN" altLang="zh-CN" dirty="0"/>
          </a:p>
        </p:txBody>
      </p:sp>
      <p:sp>
        <p:nvSpPr>
          <p:cNvPr id="5" name="矩形 4"/>
          <p:cNvSpPr/>
          <p:nvPr/>
        </p:nvSpPr>
        <p:spPr>
          <a:xfrm>
            <a:off x="576942" y="3617726"/>
            <a:ext cx="4147457" cy="275152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CN" dirty="0"/>
              <a:t>&lt;script&gt;</a:t>
            </a:r>
            <a:endParaRPr lang="zh-CN" altLang="zh-CN" dirty="0"/>
          </a:p>
          <a:p>
            <a:r>
              <a:rPr lang="en-US" altLang="zh-CN" dirty="0" smtClean="0"/>
              <a:t>     </a:t>
            </a:r>
            <a:r>
              <a:rPr lang="en-US" altLang="zh-CN" dirty="0" err="1" smtClean="0"/>
              <a:t>var</a:t>
            </a:r>
            <a:r>
              <a:rPr lang="en-US" altLang="zh-CN" dirty="0" smtClean="0"/>
              <a:t> a=</a:t>
            </a:r>
            <a:r>
              <a:rPr lang="en-US" altLang="zh-CN" dirty="0" err="1" smtClean="0"/>
              <a:t>parseInt</a:t>
            </a:r>
            <a:r>
              <a:rPr lang="en-US" altLang="zh-CN" dirty="0" smtClean="0"/>
              <a:t>(‘</a:t>
            </a:r>
            <a:r>
              <a:rPr lang="en-US" altLang="zh-CN" dirty="0" err="1" smtClean="0"/>
              <a:t>abc</a:t>
            </a:r>
            <a:r>
              <a:rPr lang="en-US" altLang="zh-CN" dirty="0" smtClean="0"/>
              <a:t>‘);</a:t>
            </a:r>
            <a:endParaRPr lang="zh-CN" altLang="zh-CN" dirty="0"/>
          </a:p>
          <a:p>
            <a:r>
              <a:rPr lang="en-US" altLang="zh-CN" dirty="0" smtClean="0"/>
              <a:t>     alert(a);  //</a:t>
            </a:r>
            <a:r>
              <a:rPr lang="en-US" altLang="zh-CN" dirty="0" err="1" smtClean="0"/>
              <a:t>NaN</a:t>
            </a:r>
            <a:endParaRPr lang="en-US" altLang="zh-CN" dirty="0" smtClean="0"/>
          </a:p>
          <a:p>
            <a:r>
              <a:rPr lang="en-US" altLang="zh-CN" dirty="0" smtClean="0"/>
              <a:t>     alert(a==</a:t>
            </a:r>
            <a:r>
              <a:rPr lang="en-US" altLang="zh-CN" dirty="0" err="1" smtClean="0"/>
              <a:t>NaN</a:t>
            </a:r>
            <a:r>
              <a:rPr lang="en-US" altLang="zh-CN" dirty="0" smtClean="0"/>
              <a:t>);   //false</a:t>
            </a:r>
          </a:p>
          <a:p>
            <a:r>
              <a:rPr lang="en-US" altLang="zh-CN" dirty="0" smtClean="0"/>
              <a:t>     alert(</a:t>
            </a:r>
            <a:r>
              <a:rPr lang="en-US" altLang="zh-CN" dirty="0" err="1" smtClean="0"/>
              <a:t>isNaN</a:t>
            </a:r>
            <a:r>
              <a:rPr lang="en-US" altLang="zh-CN" dirty="0" smtClean="0"/>
              <a:t>(a));   //true</a:t>
            </a:r>
            <a:endParaRPr lang="zh-CN" altLang="zh-CN" dirty="0"/>
          </a:p>
          <a:p>
            <a:r>
              <a:rPr lang="en-US" altLang="zh-CN" dirty="0"/>
              <a:t>&lt;/script&gt;</a:t>
            </a:r>
            <a:endParaRPr lang="zh-CN" altLang="zh-CN" dirty="0"/>
          </a:p>
        </p:txBody>
      </p:sp>
    </p:spTree>
    <p:extLst>
      <p:ext uri="{BB962C8B-B14F-4D97-AF65-F5344CB8AC3E}">
        <p14:creationId xmlns:p14="http://schemas.microsoft.com/office/powerpoint/2010/main" val="3155110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1" indent="-342900">
              <a:buClr>
                <a:srgbClr val="CC0000"/>
              </a:buClr>
              <a:buSzPct val="85000"/>
              <a:buFontTx/>
              <a:buChar char="•"/>
            </a:pPr>
            <a:r>
              <a:rPr lang="en-US" altLang="zh-CN" dirty="0" err="1"/>
              <a:t>parseInt</a:t>
            </a:r>
            <a:r>
              <a:rPr lang="en-US" altLang="zh-CN" dirty="0"/>
              <a:t>(), </a:t>
            </a:r>
            <a:r>
              <a:rPr lang="zh-CN" altLang="en-US" dirty="0"/>
              <a:t>当被转换的不是数值时返回“</a:t>
            </a:r>
            <a:r>
              <a:rPr lang="en-US" altLang="zh-CN" dirty="0" err="1"/>
              <a:t>NaN</a:t>
            </a:r>
            <a:r>
              <a:rPr lang="en-US" altLang="zh-CN" dirty="0"/>
              <a:t>”</a:t>
            </a:r>
          </a:p>
          <a:p>
            <a:r>
              <a:rPr lang="en-US" altLang="zh-CN" dirty="0" err="1" smtClean="0"/>
              <a:t>isNaN</a:t>
            </a:r>
            <a:r>
              <a:rPr lang="en-US" altLang="zh-CN" dirty="0" smtClean="0"/>
              <a:t>()</a:t>
            </a:r>
            <a:r>
              <a:rPr lang="zh-CN" altLang="en-US" dirty="0" smtClean="0"/>
              <a:t>，测试一</a:t>
            </a:r>
            <a:r>
              <a:rPr lang="zh-CN" altLang="en-US" dirty="0"/>
              <a:t>个参数，检查它是否为</a:t>
            </a:r>
            <a:r>
              <a:rPr lang="zh-CN" altLang="en-US" dirty="0" smtClean="0"/>
              <a:t>数值，如果不是则返回</a:t>
            </a:r>
            <a:r>
              <a:rPr lang="en-US" altLang="zh-CN" dirty="0" smtClean="0"/>
              <a:t>true</a:t>
            </a:r>
            <a:r>
              <a:rPr lang="zh-CN" altLang="en-US" dirty="0" smtClean="0"/>
              <a:t>，否则返回</a:t>
            </a:r>
            <a:r>
              <a:rPr lang="en-US" altLang="zh-CN" dirty="0" smtClean="0"/>
              <a:t>false</a:t>
            </a:r>
            <a:r>
              <a:rPr lang="zh-CN" altLang="en-US" dirty="0" smtClean="0"/>
              <a:t>。</a:t>
            </a:r>
            <a:endParaRPr lang="zh-CN" altLang="en-US" dirty="0"/>
          </a:p>
        </p:txBody>
      </p:sp>
    </p:spTree>
    <p:extLst>
      <p:ext uri="{BB962C8B-B14F-4D97-AF65-F5344CB8AC3E}">
        <p14:creationId xmlns:p14="http://schemas.microsoft.com/office/powerpoint/2010/main" val="4272636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实例</a:t>
            </a:r>
            <a:r>
              <a:rPr lang="en-US" altLang="zh-CN" dirty="0">
                <a:solidFill>
                  <a:srgbClr val="F50A64"/>
                </a:solidFill>
                <a:uFill>
                  <a:solidFill>
                    <a:schemeClr val="bg1">
                      <a:lumMod val="50000"/>
                    </a:schemeClr>
                  </a:solidFill>
                </a:uFill>
                <a:latin typeface="微软雅黑" pitchFamily="34" charset="-122"/>
                <a:ea typeface="微软雅黑" pitchFamily="34" charset="-122"/>
              </a:rPr>
              <a:t>2】</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计算</a:t>
            </a:r>
            <a:r>
              <a:rPr lang="zh-CN" altLang="en-US" dirty="0">
                <a:solidFill>
                  <a:srgbClr val="F50A64"/>
                </a:solidFill>
                <a:uFill>
                  <a:solidFill>
                    <a:schemeClr val="bg1">
                      <a:lumMod val="50000"/>
                    </a:schemeClr>
                  </a:solidFill>
                </a:uFill>
                <a:latin typeface="微软雅黑" pitchFamily="34" charset="-122"/>
                <a:ea typeface="微软雅黑" pitchFamily="34" charset="-122"/>
              </a:rPr>
              <a:t>两个文本框的和。</a:t>
            </a:r>
            <a:endParaRPr lang="zh-CN" altLang="en-US" dirty="0"/>
          </a:p>
        </p:txBody>
      </p:sp>
      <p:sp>
        <p:nvSpPr>
          <p:cNvPr id="3" name="内容占位符 2"/>
          <p:cNvSpPr>
            <a:spLocks noGrp="1"/>
          </p:cNvSpPr>
          <p:nvPr>
            <p:ph idx="1"/>
          </p:nvPr>
        </p:nvSpPr>
        <p:spPr/>
        <p:txBody>
          <a:bodyPr/>
          <a:lstStyle/>
          <a:p>
            <a:pPr marL="342900" lvl="2" indent="-342900">
              <a:buClr>
                <a:srgbClr val="CC0000"/>
              </a:buClr>
              <a:buSzPct val="85000"/>
            </a:pPr>
            <a:r>
              <a:rPr lang="en-US" altLang="zh-CN" sz="2800" dirty="0" err="1"/>
              <a:t>NaN</a:t>
            </a:r>
            <a:r>
              <a:rPr lang="zh-CN" altLang="en-US" sz="2800" dirty="0"/>
              <a:t>的意义和检测</a:t>
            </a:r>
            <a:endParaRPr lang="en-US" altLang="zh-CN" sz="2800" dirty="0"/>
          </a:p>
          <a:p>
            <a:endParaRPr lang="zh-CN" altLang="en-US" sz="3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99195"/>
            <a:ext cx="8001000"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807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实例</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3】switch</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的使用。</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18521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362199"/>
            <a:ext cx="2808312" cy="446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802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三目运算符</a:t>
            </a:r>
          </a:p>
        </p:txBody>
      </p:sp>
      <p:sp>
        <p:nvSpPr>
          <p:cNvPr id="3" name="内容占位符 2"/>
          <p:cNvSpPr>
            <a:spLocks noGrp="1"/>
          </p:cNvSpPr>
          <p:nvPr>
            <p:ph idx="1"/>
          </p:nvPr>
        </p:nvSpPr>
        <p:spPr>
          <a:xfrm>
            <a:off x="457200" y="2286000"/>
            <a:ext cx="8424862" cy="1981200"/>
          </a:xfrm>
        </p:spPr>
        <p:style>
          <a:lnRef idx="3">
            <a:schemeClr val="lt1"/>
          </a:lnRef>
          <a:fillRef idx="1">
            <a:schemeClr val="accent1"/>
          </a:fillRef>
          <a:effectRef idx="1">
            <a:schemeClr val="accent1"/>
          </a:effectRef>
          <a:fontRef idx="minor">
            <a:schemeClr val="lt1"/>
          </a:fontRef>
        </p:style>
        <p:txBody>
          <a:bodyPr/>
          <a:lstStyle/>
          <a:p>
            <a:pPr marL="0" indent="0">
              <a:buNone/>
            </a:pPr>
            <a:r>
              <a:rPr lang="en-US" altLang="zh-CN" sz="2000" dirty="0" smtClean="0"/>
              <a:t>if(a%2</a:t>
            </a:r>
            <a:r>
              <a:rPr lang="en-US" altLang="zh-CN" sz="2000" dirty="0"/>
              <a:t>==0</a:t>
            </a:r>
            <a:r>
              <a:rPr lang="en-US" altLang="zh-CN" sz="2000" dirty="0" smtClean="0"/>
              <a:t>){</a:t>
            </a:r>
            <a:endParaRPr lang="en-US" altLang="zh-CN" sz="2000" dirty="0"/>
          </a:p>
          <a:p>
            <a:pPr marL="0" indent="0">
              <a:buNone/>
            </a:pPr>
            <a:r>
              <a:rPr lang="en-US" altLang="zh-CN" sz="2000" dirty="0"/>
              <a:t>	alert</a:t>
            </a:r>
            <a:r>
              <a:rPr lang="en-US" altLang="zh-CN" sz="2000" dirty="0" smtClean="0"/>
              <a:t>(‘</a:t>
            </a:r>
            <a:r>
              <a:rPr lang="zh-CN" altLang="en-US" sz="2000" dirty="0" smtClean="0"/>
              <a:t>偶数</a:t>
            </a:r>
            <a:r>
              <a:rPr lang="en-US" altLang="zh-CN" sz="2000" dirty="0"/>
              <a:t>');</a:t>
            </a:r>
          </a:p>
          <a:p>
            <a:pPr marL="0" indent="0">
              <a:buNone/>
            </a:pPr>
            <a:r>
              <a:rPr lang="en-US" altLang="zh-CN" sz="2000" dirty="0" smtClean="0"/>
              <a:t>}else{</a:t>
            </a:r>
            <a:endParaRPr lang="en-US" altLang="zh-CN" sz="2000" dirty="0"/>
          </a:p>
          <a:p>
            <a:pPr marL="0" indent="0">
              <a:buNone/>
            </a:pPr>
            <a:r>
              <a:rPr lang="en-US" altLang="zh-CN" sz="2000" dirty="0"/>
              <a:t>	alert</a:t>
            </a:r>
            <a:r>
              <a:rPr lang="en-US" altLang="zh-CN" sz="2000" dirty="0" smtClean="0"/>
              <a:t>(‘</a:t>
            </a:r>
            <a:r>
              <a:rPr lang="zh-CN" altLang="en-US" sz="2000" dirty="0" smtClean="0"/>
              <a:t>奇数</a:t>
            </a:r>
            <a:r>
              <a:rPr lang="en-US" altLang="zh-CN" sz="2000" dirty="0" smtClean="0"/>
              <a:t>');</a:t>
            </a:r>
            <a:endParaRPr lang="en-US" altLang="zh-CN" sz="2000" dirty="0"/>
          </a:p>
          <a:p>
            <a:pPr marL="0" indent="0">
              <a:buNone/>
            </a:pPr>
            <a:r>
              <a:rPr lang="en-US" altLang="zh-CN" sz="2000" dirty="0" smtClean="0"/>
              <a:t>}</a:t>
            </a:r>
            <a:endParaRPr lang="en-US" altLang="zh-CN" sz="2000" dirty="0"/>
          </a:p>
          <a:p>
            <a:pPr marL="0" indent="0">
              <a:buNone/>
            </a:pPr>
            <a:endParaRPr lang="en-US" altLang="zh-CN" sz="2000" dirty="0"/>
          </a:p>
        </p:txBody>
      </p:sp>
      <p:sp>
        <p:nvSpPr>
          <p:cNvPr id="4" name="TextBox 3"/>
          <p:cNvSpPr txBox="1"/>
          <p:nvPr/>
        </p:nvSpPr>
        <p:spPr>
          <a:xfrm>
            <a:off x="457200" y="1524000"/>
            <a:ext cx="8229600" cy="559897"/>
          </a:xfrm>
          <a:prstGeom prst="rect">
            <a:avLst/>
          </a:prstGeom>
          <a:noFill/>
        </p:spPr>
        <p:txBody>
          <a:bodyPr wrap="square" rtlCol="0">
            <a:spAutoFit/>
          </a:bodyPr>
          <a:lstStyle/>
          <a:p>
            <a:r>
              <a:rPr lang="zh-CN" altLang="en-US" sz="2800" dirty="0" smtClean="0"/>
              <a:t>条件 ？真执行语句  ：假执行语句</a:t>
            </a:r>
            <a:endParaRPr lang="zh-CN" altLang="en-US" sz="2800" dirty="0"/>
          </a:p>
        </p:txBody>
      </p:sp>
      <p:sp>
        <p:nvSpPr>
          <p:cNvPr id="5" name="矩形 4"/>
          <p:cNvSpPr/>
          <p:nvPr/>
        </p:nvSpPr>
        <p:spPr>
          <a:xfrm>
            <a:off x="457200" y="4419600"/>
            <a:ext cx="8382000" cy="5355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indent="0">
              <a:buNone/>
            </a:pPr>
            <a:r>
              <a:rPr lang="en-US" altLang="zh-CN" dirty="0"/>
              <a:t>a%2==0 ? alert</a:t>
            </a:r>
            <a:r>
              <a:rPr lang="en-US" altLang="zh-CN" dirty="0" smtClean="0"/>
              <a:t>(‘</a:t>
            </a:r>
            <a:r>
              <a:rPr lang="zh-CN" altLang="en-US" dirty="0" smtClean="0"/>
              <a:t>偶数</a:t>
            </a:r>
            <a:r>
              <a:rPr lang="en-US" altLang="zh-CN" dirty="0" smtClean="0"/>
              <a:t>’) </a:t>
            </a:r>
            <a:r>
              <a:rPr lang="en-US" altLang="zh-CN" dirty="0"/>
              <a:t>: alert</a:t>
            </a:r>
            <a:r>
              <a:rPr lang="en-US" altLang="zh-CN" dirty="0" smtClean="0"/>
              <a:t>(‘</a:t>
            </a:r>
            <a:r>
              <a:rPr lang="zh-CN" altLang="en-US" dirty="0" smtClean="0"/>
              <a:t>奇数</a:t>
            </a:r>
            <a:r>
              <a:rPr lang="en-US" altLang="zh-CN" dirty="0"/>
              <a:t>');</a:t>
            </a:r>
          </a:p>
        </p:txBody>
      </p:sp>
      <p:sp>
        <p:nvSpPr>
          <p:cNvPr id="6" name="矩形 5"/>
          <p:cNvSpPr/>
          <p:nvPr/>
        </p:nvSpPr>
        <p:spPr>
          <a:xfrm>
            <a:off x="205254" y="5366196"/>
            <a:ext cx="8759234" cy="830997"/>
          </a:xfrm>
          <a:prstGeom prst="rect">
            <a:avLst/>
          </a:prstGeom>
        </p:spPr>
        <p:txBody>
          <a:bodyPr wrap="square">
            <a:spAutoFit/>
          </a:bodyPr>
          <a:lstStyle/>
          <a:p>
            <a:r>
              <a:rPr lang="zh-CN" altLang="en-US" sz="2000" dirty="0" smtClean="0"/>
              <a:t>数组隔行变色</a:t>
            </a:r>
            <a:endParaRPr lang="en-US" altLang="zh-CN" sz="2000" dirty="0" smtClean="0"/>
          </a:p>
          <a:p>
            <a:r>
              <a:rPr lang="en-US" altLang="zh-CN" sz="2000" dirty="0" smtClean="0"/>
              <a:t>i%2</a:t>
            </a:r>
            <a:r>
              <a:rPr lang="en-US" altLang="zh-CN" sz="2000" dirty="0"/>
              <a:t>==0?aLi[</a:t>
            </a:r>
            <a:r>
              <a:rPr lang="en-US" altLang="zh-CN" sz="2000" dirty="0" err="1"/>
              <a:t>i</a:t>
            </a:r>
            <a:r>
              <a:rPr lang="en-US" altLang="zh-CN" sz="2000" dirty="0"/>
              <a:t>].</a:t>
            </a:r>
            <a:r>
              <a:rPr lang="en-US" altLang="zh-CN" sz="2000" dirty="0" err="1"/>
              <a:t>style.background</a:t>
            </a:r>
            <a:r>
              <a:rPr lang="en-US" altLang="zh-CN" sz="2000" dirty="0"/>
              <a:t>='red':</a:t>
            </a:r>
            <a:r>
              <a:rPr lang="en-US" altLang="zh-CN" sz="2000" dirty="0" err="1"/>
              <a:t>aLi</a:t>
            </a:r>
            <a:r>
              <a:rPr lang="en-US" altLang="zh-CN" sz="2000" dirty="0"/>
              <a:t>[</a:t>
            </a:r>
            <a:r>
              <a:rPr lang="en-US" altLang="zh-CN" sz="2000" dirty="0" err="1"/>
              <a:t>i</a:t>
            </a:r>
            <a:r>
              <a:rPr lang="en-US" altLang="zh-CN" sz="2000" dirty="0"/>
              <a:t>].</a:t>
            </a:r>
            <a:r>
              <a:rPr lang="en-US" altLang="zh-CN" sz="2000" dirty="0" err="1"/>
              <a:t>style.background</a:t>
            </a:r>
            <a:r>
              <a:rPr lang="en-US" altLang="zh-CN" sz="2000" dirty="0"/>
              <a:t>='blue</a:t>
            </a:r>
            <a:r>
              <a:rPr lang="en-US" altLang="zh-CN" sz="2000" dirty="0" smtClean="0"/>
              <a:t>';</a:t>
            </a:r>
            <a:endParaRPr lang="en-US" altLang="zh-CN" sz="2000" dirty="0"/>
          </a:p>
        </p:txBody>
      </p:sp>
    </p:spTree>
    <p:extLst>
      <p:ext uri="{BB962C8B-B14F-4D97-AF65-F5344CB8AC3E}">
        <p14:creationId xmlns:p14="http://schemas.microsoft.com/office/powerpoint/2010/main" val="154665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.2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循环</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t>while</a:t>
            </a:r>
          </a:p>
          <a:p>
            <a:r>
              <a:rPr lang="en-US" altLang="zh-CN" dirty="0"/>
              <a:t>f</a:t>
            </a:r>
            <a:r>
              <a:rPr lang="en-US" altLang="zh-CN" dirty="0" smtClean="0"/>
              <a:t>or</a:t>
            </a:r>
          </a:p>
          <a:p>
            <a:r>
              <a:rPr lang="en-US" altLang="zh-CN" dirty="0" smtClean="0"/>
              <a:t>do-while</a:t>
            </a:r>
          </a:p>
          <a:p>
            <a:r>
              <a:rPr lang="en-US" altLang="zh-CN" dirty="0" smtClean="0"/>
              <a:t>for…in</a:t>
            </a:r>
            <a:r>
              <a:rPr lang="zh-CN" altLang="en-US" dirty="0" smtClean="0"/>
              <a:t>：通常用来枚举对象的属性</a:t>
            </a:r>
            <a:endParaRPr lang="en-US" altLang="zh-CN" dirty="0" smtClean="0"/>
          </a:p>
          <a:p>
            <a:endParaRPr lang="zh-CN" altLang="en-US" dirty="0"/>
          </a:p>
        </p:txBody>
      </p:sp>
    </p:spTree>
    <p:extLst>
      <p:ext uri="{BB962C8B-B14F-4D97-AF65-F5344CB8AC3E}">
        <p14:creationId xmlns:p14="http://schemas.microsoft.com/office/powerpoint/2010/main" val="462823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.2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循环</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3" name="内容占位符 2"/>
          <p:cNvSpPr>
            <a:spLocks noGrp="1"/>
          </p:cNvSpPr>
          <p:nvPr>
            <p:ph idx="1"/>
          </p:nvPr>
        </p:nvSpPr>
        <p:spPr>
          <a:xfrm>
            <a:off x="395288" y="1447801"/>
            <a:ext cx="8424862" cy="533400"/>
          </a:xfrm>
        </p:spPr>
        <p:txBody>
          <a:bodyPr/>
          <a:lstStyle/>
          <a:p>
            <a:pPr marL="0" indent="0">
              <a:buNone/>
            </a:pPr>
            <a:r>
              <a:rPr lang="en-US" altLang="zh-CN" sz="2800" dirty="0" smtClean="0">
                <a:uFill>
                  <a:solidFill>
                    <a:schemeClr val="bg1">
                      <a:lumMod val="50000"/>
                    </a:schemeClr>
                  </a:solidFill>
                </a:uFill>
                <a:latin typeface="+mn-ea"/>
              </a:rPr>
              <a:t>【</a:t>
            </a:r>
            <a:r>
              <a:rPr lang="zh-CN" altLang="en-US" sz="2800" dirty="0" smtClean="0">
                <a:uFill>
                  <a:solidFill>
                    <a:schemeClr val="bg1">
                      <a:lumMod val="50000"/>
                    </a:schemeClr>
                  </a:solidFill>
                </a:uFill>
                <a:latin typeface="+mn-ea"/>
              </a:rPr>
              <a:t>实例</a:t>
            </a:r>
            <a:r>
              <a:rPr lang="en-US" altLang="zh-CN" sz="2800" dirty="0">
                <a:uFill>
                  <a:solidFill>
                    <a:schemeClr val="bg1">
                      <a:lumMod val="50000"/>
                    </a:schemeClr>
                  </a:solidFill>
                </a:uFill>
                <a:latin typeface="+mn-ea"/>
              </a:rPr>
              <a:t>4</a:t>
            </a:r>
            <a:r>
              <a:rPr lang="en-US" altLang="zh-CN" sz="2800" dirty="0" smtClean="0">
                <a:uFill>
                  <a:solidFill>
                    <a:schemeClr val="bg1">
                      <a:lumMod val="50000"/>
                    </a:schemeClr>
                  </a:solidFill>
                </a:uFill>
                <a:latin typeface="+mn-ea"/>
              </a:rPr>
              <a:t>】</a:t>
            </a:r>
            <a:r>
              <a:rPr lang="zh-CN" altLang="zh-CN" sz="2800" dirty="0">
                <a:uFill>
                  <a:solidFill>
                    <a:schemeClr val="bg1">
                      <a:lumMod val="50000"/>
                    </a:schemeClr>
                  </a:solidFill>
                </a:uFill>
                <a:latin typeface="+mn-ea"/>
              </a:rPr>
              <a:t>复选框</a:t>
            </a:r>
            <a:r>
              <a:rPr lang="zh-CN" altLang="zh-CN" sz="2800" dirty="0" smtClean="0">
                <a:uFill>
                  <a:solidFill>
                    <a:schemeClr val="bg1">
                      <a:lumMod val="50000"/>
                    </a:schemeClr>
                  </a:solidFill>
                </a:uFill>
                <a:latin typeface="+mn-ea"/>
              </a:rPr>
              <a:t>全选</a:t>
            </a:r>
            <a:r>
              <a:rPr lang="zh-CN" altLang="en-US" sz="2800" dirty="0" smtClean="0">
                <a:uFill>
                  <a:solidFill>
                    <a:schemeClr val="bg1">
                      <a:lumMod val="50000"/>
                    </a:schemeClr>
                  </a:solidFill>
                </a:uFill>
                <a:latin typeface="+mn-ea"/>
              </a:rPr>
              <a:t>。</a:t>
            </a:r>
            <a:endParaRPr lang="en-US" altLang="zh-CN" sz="2800" dirty="0" smtClean="0">
              <a:uFill>
                <a:solidFill>
                  <a:schemeClr val="bg1">
                    <a:lumMod val="50000"/>
                  </a:schemeClr>
                </a:solidFill>
              </a:uFill>
              <a:latin typeface="+mn-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465772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0470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3.2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循环</a:t>
            </a:r>
            <a:endParaRPr lang="zh-CN" altLang="en-US" dirty="0"/>
          </a:p>
        </p:txBody>
      </p:sp>
      <p:sp>
        <p:nvSpPr>
          <p:cNvPr id="4" name="内容占位符 3"/>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59954"/>
            <a:ext cx="849630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908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练习</a:t>
            </a:r>
          </a:p>
        </p:txBody>
      </p:sp>
      <p:sp>
        <p:nvSpPr>
          <p:cNvPr id="3" name="内容占位符 2"/>
          <p:cNvSpPr>
            <a:spLocks noGrp="1"/>
          </p:cNvSpPr>
          <p:nvPr>
            <p:ph idx="1"/>
          </p:nvPr>
        </p:nvSpPr>
        <p:spPr/>
        <p:txBody>
          <a:bodyPr/>
          <a:lstStyle/>
          <a:p>
            <a:r>
              <a:rPr lang="zh-CN" altLang="en-US" dirty="0" smtClean="0"/>
              <a:t>单击按钮，实现</a:t>
            </a:r>
            <a:r>
              <a:rPr lang="zh-CN" altLang="en-US" dirty="0" smtClean="0"/>
              <a:t>复选框的全选、全不选、反选。</a:t>
            </a:r>
            <a:endParaRPr lang="zh-CN" altLang="en-US" dirty="0"/>
          </a:p>
        </p:txBody>
      </p:sp>
    </p:spTree>
    <p:extLst>
      <p:ext uri="{BB962C8B-B14F-4D97-AF65-F5344CB8AC3E}">
        <p14:creationId xmlns:p14="http://schemas.microsoft.com/office/powerpoint/2010/main" val="3951204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练习</a:t>
            </a:r>
          </a:p>
        </p:txBody>
      </p:sp>
      <p:sp>
        <p:nvSpPr>
          <p:cNvPr id="3" name="内容占位符 2"/>
          <p:cNvSpPr>
            <a:spLocks noGrp="1"/>
          </p:cNvSpPr>
          <p:nvPr>
            <p:ph idx="1"/>
          </p:nvPr>
        </p:nvSpPr>
        <p:spPr>
          <a:xfrm>
            <a:off x="395288" y="1447801"/>
            <a:ext cx="8424862" cy="914400"/>
          </a:xfrm>
        </p:spPr>
        <p:txBody>
          <a:bodyPr/>
          <a:lstStyle/>
          <a:p>
            <a:r>
              <a:rPr lang="zh-CN" altLang="zh-CN" sz="2800" dirty="0" smtClean="0"/>
              <a:t>对</a:t>
            </a:r>
            <a:r>
              <a:rPr lang="zh-CN" altLang="zh-CN" sz="2800" dirty="0"/>
              <a:t>每个按钮的</a:t>
            </a:r>
            <a:r>
              <a:rPr lang="en-US" altLang="zh-CN" sz="2800" dirty="0" err="1"/>
              <a:t>onclick</a:t>
            </a:r>
            <a:r>
              <a:rPr lang="zh-CN" altLang="zh-CN" sz="2800" dirty="0"/>
              <a:t>事件进行</a:t>
            </a:r>
            <a:r>
              <a:rPr lang="zh-CN" altLang="zh-CN" sz="2800" dirty="0" smtClean="0"/>
              <a:t>响应</a:t>
            </a:r>
            <a:r>
              <a:rPr lang="zh-CN" altLang="en-US" sz="2800" dirty="0" smtClean="0"/>
              <a:t>（显示其</a:t>
            </a:r>
            <a:r>
              <a:rPr lang="en-US" altLang="zh-CN" sz="2800" dirty="0" smtClean="0"/>
              <a:t>value</a:t>
            </a:r>
            <a:r>
              <a:rPr lang="zh-CN" altLang="en-US" sz="2800" dirty="0" smtClean="0"/>
              <a:t>值）</a:t>
            </a:r>
            <a:r>
              <a:rPr lang="zh-CN" altLang="zh-CN" sz="2800" dirty="0" smtClean="0"/>
              <a:t>。</a:t>
            </a:r>
            <a:endParaRPr lang="zh-CN" altLang="zh-CN"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92896"/>
            <a:ext cx="46672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59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主要内容</a:t>
            </a:r>
          </a:p>
        </p:txBody>
      </p:sp>
      <p:sp>
        <p:nvSpPr>
          <p:cNvPr id="3" name="内容占位符 2"/>
          <p:cNvSpPr>
            <a:spLocks noGrp="1"/>
          </p:cNvSpPr>
          <p:nvPr>
            <p:ph idx="1"/>
          </p:nvPr>
        </p:nvSpPr>
        <p:spPr/>
        <p:txBody>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程序流程</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控制</a:t>
            </a:r>
            <a:endParaRPr lang="en-US" altLang="zh-CN" dirty="0" smtClean="0">
              <a:solidFill>
                <a:srgbClr val="F50A64"/>
              </a:solidFill>
              <a:uFill>
                <a:solidFill>
                  <a:schemeClr val="bg1">
                    <a:lumMod val="50000"/>
                  </a:schemeClr>
                </a:solidFill>
              </a:uFill>
              <a:latin typeface="微软雅黑" pitchFamily="34" charset="-122"/>
              <a:ea typeface="微软雅黑" pitchFamily="34" charset="-122"/>
            </a:endParaRPr>
          </a:p>
          <a:p>
            <a:pPr lvl="1"/>
            <a:r>
              <a:rPr lang="zh-CN" altLang="en-US" sz="3200" dirty="0">
                <a:solidFill>
                  <a:srgbClr val="F50A64"/>
                </a:solidFill>
                <a:uFill>
                  <a:solidFill>
                    <a:schemeClr val="bg1">
                      <a:lumMod val="50000"/>
                    </a:schemeClr>
                  </a:solidFill>
                </a:uFill>
                <a:latin typeface="微软雅黑" pitchFamily="34" charset="-122"/>
                <a:ea typeface="微软雅黑" pitchFamily="34" charset="-122"/>
                <a:cs typeface="+mn-cs"/>
              </a:rPr>
              <a:t>分支结构</a:t>
            </a:r>
            <a:endParaRPr lang="en-US" altLang="zh-CN" sz="3200" dirty="0">
              <a:solidFill>
                <a:srgbClr val="F50A64"/>
              </a:solidFill>
              <a:uFill>
                <a:solidFill>
                  <a:schemeClr val="bg1">
                    <a:lumMod val="50000"/>
                  </a:schemeClr>
                </a:solidFill>
              </a:uFill>
              <a:latin typeface="微软雅黑" pitchFamily="34" charset="-122"/>
              <a:ea typeface="微软雅黑" pitchFamily="34" charset="-122"/>
              <a:cs typeface="+mn-cs"/>
            </a:endParaRPr>
          </a:p>
          <a:p>
            <a:pPr lvl="1"/>
            <a:r>
              <a:rPr lang="zh-CN" altLang="en-US" sz="3200" dirty="0">
                <a:solidFill>
                  <a:srgbClr val="F50A64"/>
                </a:solidFill>
                <a:uFill>
                  <a:solidFill>
                    <a:schemeClr val="bg1">
                      <a:lumMod val="50000"/>
                    </a:schemeClr>
                  </a:solidFill>
                </a:uFill>
                <a:latin typeface="微软雅黑" pitchFamily="34" charset="-122"/>
                <a:ea typeface="微软雅黑" pitchFamily="34" charset="-122"/>
                <a:cs typeface="+mn-cs"/>
              </a:rPr>
              <a:t>循环结构</a:t>
            </a:r>
            <a:endParaRPr lang="en-US" altLang="zh-CN" sz="3200" dirty="0">
              <a:solidFill>
                <a:srgbClr val="F50A64"/>
              </a:solidFill>
              <a:uFill>
                <a:solidFill>
                  <a:schemeClr val="bg1">
                    <a:lumMod val="50000"/>
                  </a:schemeClr>
                </a:solidFill>
              </a:uFill>
              <a:latin typeface="微软雅黑" pitchFamily="34" charset="-122"/>
              <a:ea typeface="微软雅黑" pitchFamily="34" charset="-122"/>
              <a:cs typeface="+mn-cs"/>
            </a:endParaRPr>
          </a:p>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数组</a:t>
            </a:r>
            <a:endParaRPr lang="en-US" altLang="zh-CN" dirty="0" smtClean="0">
              <a:solidFill>
                <a:srgbClr val="F50A64"/>
              </a:solidFill>
              <a:uFill>
                <a:solidFill>
                  <a:schemeClr val="bg1">
                    <a:lumMod val="50000"/>
                  </a:schemeClr>
                </a:solidFill>
              </a:uFill>
              <a:latin typeface="微软雅黑" pitchFamily="34" charset="-122"/>
              <a:ea typeface="微软雅黑" pitchFamily="34" charset="-122"/>
            </a:endParaRPr>
          </a:p>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函数</a:t>
            </a:r>
            <a:endParaRPr lang="en-US" altLang="zh-CN" dirty="0" smtClean="0">
              <a:solidFill>
                <a:srgbClr val="F50A64"/>
              </a:solidFill>
              <a:uFill>
                <a:solidFill>
                  <a:schemeClr val="bg1">
                    <a:lumMod val="50000"/>
                  </a:schemeClr>
                </a:solidFill>
              </a:uFill>
              <a:latin typeface="微软雅黑" pitchFamily="34" charset="-122"/>
              <a:ea typeface="微软雅黑" pitchFamily="34" charset="-122"/>
            </a:endParaRPr>
          </a:p>
          <a:p>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Tree>
    <p:extLst>
      <p:ext uri="{BB962C8B-B14F-4D97-AF65-F5344CB8AC3E}">
        <p14:creationId xmlns:p14="http://schemas.microsoft.com/office/powerpoint/2010/main" val="2022136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sz="4000" b="1" dirty="0" smtClean="0">
                <a:solidFill>
                  <a:srgbClr val="F50A64"/>
                </a:solidFill>
                <a:uFill>
                  <a:solidFill>
                    <a:schemeClr val="bg1">
                      <a:lumMod val="50000"/>
                    </a:schemeClr>
                  </a:solidFill>
                </a:uFill>
                <a:latin typeface="微软雅黑" pitchFamily="34" charset="-122"/>
                <a:ea typeface="微软雅黑" pitchFamily="34" charset="-122"/>
              </a:rPr>
              <a:t>.4 </a:t>
            </a:r>
            <a:r>
              <a:rPr lang="zh-CN" altLang="en-US" sz="4000" b="1" dirty="0" smtClean="0">
                <a:solidFill>
                  <a:srgbClr val="F50A64"/>
                </a:solidFill>
                <a:uFill>
                  <a:solidFill>
                    <a:schemeClr val="bg1">
                      <a:lumMod val="50000"/>
                    </a:schemeClr>
                  </a:solidFill>
                </a:uFill>
                <a:latin typeface="微软雅黑" pitchFamily="34" charset="-122"/>
                <a:ea typeface="微软雅黑" pitchFamily="34" charset="-122"/>
              </a:rPr>
              <a:t>函数</a:t>
            </a:r>
            <a:endParaRPr lang="zh-CN" altLang="en-US" sz="4000" b="1"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3" name="内容占位符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smtClean="0"/>
              <a:t>基本语法：</a:t>
            </a:r>
            <a:endParaRPr lang="en-US" altLang="zh-CN" sz="2400" dirty="0" smtClean="0"/>
          </a:p>
          <a:p>
            <a:pPr marL="0" indent="0">
              <a:buNone/>
            </a:pPr>
            <a:r>
              <a:rPr lang="en-US" altLang="zh-CN" sz="2400" dirty="0" smtClean="0"/>
              <a:t>function  </a:t>
            </a:r>
            <a:r>
              <a:rPr lang="zh-CN" altLang="en-US" sz="2400" dirty="0" smtClean="0"/>
              <a:t>函数名（</a:t>
            </a:r>
            <a:r>
              <a:rPr lang="en-US" altLang="zh-CN" sz="2400" dirty="0" smtClean="0"/>
              <a:t>[</a:t>
            </a:r>
            <a:r>
              <a:rPr lang="zh-CN" altLang="en-US" sz="2400" dirty="0" smtClean="0"/>
              <a:t>参数</a:t>
            </a:r>
            <a:r>
              <a:rPr lang="en-US" altLang="zh-CN" sz="2400" dirty="0" smtClean="0"/>
              <a:t>1</a:t>
            </a:r>
            <a:r>
              <a:rPr lang="zh-CN" altLang="en-US" sz="2400" dirty="0" smtClean="0"/>
              <a:t>，参数</a:t>
            </a:r>
            <a:r>
              <a:rPr lang="en-US" altLang="zh-CN" sz="2400" dirty="0" smtClean="0"/>
              <a:t>2</a:t>
            </a:r>
            <a:r>
              <a:rPr lang="zh-CN" altLang="en-US" sz="2400" dirty="0" smtClean="0"/>
              <a:t>，</a:t>
            </a:r>
            <a:r>
              <a:rPr lang="en-US" altLang="zh-CN" sz="2400" dirty="0" smtClean="0"/>
              <a:t>…, </a:t>
            </a:r>
            <a:r>
              <a:rPr lang="zh-CN" altLang="en-US" sz="2400" dirty="0" smtClean="0"/>
              <a:t>参数</a:t>
            </a:r>
            <a:r>
              <a:rPr lang="en-US" altLang="zh-CN" sz="2400" dirty="0" smtClean="0"/>
              <a:t>n]</a:t>
            </a:r>
            <a:r>
              <a:rPr lang="zh-CN" altLang="en-US" sz="2400" dirty="0" smtClean="0"/>
              <a:t>）</a:t>
            </a:r>
            <a:r>
              <a:rPr lang="en-US" altLang="zh-CN" sz="2400" dirty="0" smtClean="0"/>
              <a:t>{</a:t>
            </a:r>
          </a:p>
          <a:p>
            <a:pPr marL="457200" lvl="1" indent="0">
              <a:buNone/>
            </a:pPr>
            <a:r>
              <a:rPr lang="zh-CN" altLang="en-US" sz="2000" dirty="0" smtClean="0"/>
              <a:t>函数体</a:t>
            </a:r>
            <a:endParaRPr lang="en-US" altLang="zh-CN" sz="2000" dirty="0" smtClean="0"/>
          </a:p>
          <a:p>
            <a:pPr marL="457200" lvl="1" indent="0">
              <a:buNone/>
            </a:pPr>
            <a:r>
              <a:rPr lang="en-US" altLang="zh-CN" sz="2000" dirty="0" smtClean="0"/>
              <a:t>[return [</a:t>
            </a:r>
            <a:r>
              <a:rPr lang="zh-CN" altLang="en-US" sz="2000" dirty="0" smtClean="0"/>
              <a:t>表达式</a:t>
            </a:r>
            <a:r>
              <a:rPr lang="en-US" altLang="zh-CN" sz="2000" dirty="0" smtClean="0"/>
              <a:t>]]</a:t>
            </a:r>
            <a:endParaRPr lang="en-US" altLang="zh-CN" sz="2000" dirty="0"/>
          </a:p>
          <a:p>
            <a:pPr marL="0" indent="0">
              <a:buNone/>
            </a:pPr>
            <a:r>
              <a:rPr lang="en-US" altLang="zh-CN" sz="2400" dirty="0" smtClean="0"/>
              <a:t>}</a:t>
            </a:r>
          </a:p>
          <a:p>
            <a:pPr marL="0" indent="0">
              <a:buNone/>
            </a:pPr>
            <a:r>
              <a:rPr lang="en-US" altLang="zh-CN" sz="2400" dirty="0" smtClean="0"/>
              <a:t>function </a:t>
            </a:r>
            <a:r>
              <a:rPr lang="en-US" altLang="zh-CN" sz="2400" dirty="0" err="1" smtClean="0"/>
              <a:t>sayName</a:t>
            </a:r>
            <a:r>
              <a:rPr lang="en-US" altLang="zh-CN" sz="2400" dirty="0" smtClean="0"/>
              <a:t>(</a:t>
            </a:r>
            <a:r>
              <a:rPr lang="en-US" altLang="zh-CN" sz="2400" dirty="0" err="1" smtClean="0"/>
              <a:t>sName</a:t>
            </a:r>
            <a:r>
              <a:rPr lang="en-US" altLang="zh-CN" sz="2400" dirty="0" smtClean="0"/>
              <a:t>){</a:t>
            </a:r>
          </a:p>
          <a:p>
            <a:pPr marL="0" indent="0">
              <a:buNone/>
            </a:pPr>
            <a:r>
              <a:rPr lang="en-US" altLang="zh-CN" sz="2400" dirty="0" smtClean="0"/>
              <a:t>	alert(‘Hello ’+</a:t>
            </a:r>
            <a:r>
              <a:rPr lang="en-US" altLang="zh-CN" sz="2400" dirty="0" err="1" smtClean="0"/>
              <a:t>sName</a:t>
            </a:r>
            <a:r>
              <a:rPr lang="en-US" altLang="zh-CN" sz="2400" dirty="0" smtClean="0"/>
              <a:t>);</a:t>
            </a:r>
            <a:endParaRPr lang="en-US" altLang="zh-CN" sz="2400" dirty="0"/>
          </a:p>
          <a:p>
            <a:pPr marL="0" indent="0">
              <a:buNone/>
            </a:pPr>
            <a:r>
              <a:rPr lang="en-US" altLang="zh-CN" sz="2400" dirty="0" smtClean="0"/>
              <a:t>}</a:t>
            </a:r>
          </a:p>
          <a:p>
            <a:pPr marL="0" indent="0">
              <a:buNone/>
            </a:pPr>
            <a:r>
              <a:rPr lang="zh-CN" altLang="en-US" sz="2400" dirty="0" smtClean="0"/>
              <a:t>调用</a:t>
            </a:r>
            <a:endParaRPr lang="en-US" altLang="zh-CN" sz="2400" dirty="0" smtClean="0"/>
          </a:p>
          <a:p>
            <a:pPr marL="0" indent="0">
              <a:buNone/>
            </a:pPr>
            <a:r>
              <a:rPr lang="en-US" altLang="zh-CN" sz="2400" dirty="0" err="1" smtClean="0"/>
              <a:t>sayName</a:t>
            </a:r>
            <a:r>
              <a:rPr lang="en-US" altLang="zh-CN" sz="2400" dirty="0" smtClean="0"/>
              <a:t>(‘Jack’);</a:t>
            </a:r>
            <a:endParaRPr lang="en-US" altLang="zh-CN" sz="2400" dirty="0"/>
          </a:p>
        </p:txBody>
      </p:sp>
      <p:sp>
        <p:nvSpPr>
          <p:cNvPr id="4" name="TextBox 3"/>
          <p:cNvSpPr txBox="1"/>
          <p:nvPr/>
        </p:nvSpPr>
        <p:spPr>
          <a:xfrm>
            <a:off x="1259632" y="5877271"/>
            <a:ext cx="2088232" cy="461665"/>
          </a:xfrm>
          <a:prstGeom prst="rect">
            <a:avLst/>
          </a:prstGeom>
          <a:noFill/>
          <a:ln>
            <a:solidFill>
              <a:schemeClr val="tx1"/>
            </a:solidFill>
          </a:ln>
        </p:spPr>
        <p:txBody>
          <a:bodyPr wrap="square" rtlCol="0">
            <a:spAutoFit/>
          </a:bodyPr>
          <a:lstStyle/>
          <a:p>
            <a:r>
              <a:rPr lang="zh-CN" altLang="en-US" sz="2000" dirty="0" smtClean="0"/>
              <a:t>实际参数，实参</a:t>
            </a:r>
            <a:endParaRPr lang="zh-CN" altLang="en-US" sz="2000" dirty="0"/>
          </a:p>
        </p:txBody>
      </p:sp>
      <p:sp>
        <p:nvSpPr>
          <p:cNvPr id="5" name="TextBox 4"/>
          <p:cNvSpPr txBox="1"/>
          <p:nvPr/>
        </p:nvSpPr>
        <p:spPr>
          <a:xfrm>
            <a:off x="2987824" y="2996952"/>
            <a:ext cx="2016224" cy="461665"/>
          </a:xfrm>
          <a:prstGeom prst="rect">
            <a:avLst/>
          </a:prstGeom>
          <a:noFill/>
          <a:ln>
            <a:solidFill>
              <a:schemeClr val="tx1"/>
            </a:solidFill>
          </a:ln>
        </p:spPr>
        <p:txBody>
          <a:bodyPr wrap="square" rtlCol="0">
            <a:spAutoFit/>
          </a:bodyPr>
          <a:lstStyle/>
          <a:p>
            <a:r>
              <a:rPr lang="zh-CN" altLang="en-US" sz="2000" dirty="0" smtClean="0"/>
              <a:t>形式参数，形参</a:t>
            </a:r>
            <a:endParaRPr lang="zh-CN" altLang="en-US" sz="2000" dirty="0"/>
          </a:p>
        </p:txBody>
      </p:sp>
      <p:cxnSp>
        <p:nvCxnSpPr>
          <p:cNvPr id="7" name="直接箭头连接符 6"/>
          <p:cNvCxnSpPr/>
          <p:nvPr/>
        </p:nvCxnSpPr>
        <p:spPr bwMode="auto">
          <a:xfrm flipH="1" flipV="1">
            <a:off x="2303748" y="5589240"/>
            <a:ext cx="252028" cy="288031"/>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flipH="1" flipV="1">
            <a:off x="2123728" y="5633143"/>
            <a:ext cx="180020" cy="244128"/>
          </a:xfrm>
          <a:prstGeom prst="straightConnector1">
            <a:avLst/>
          </a:prstGeom>
          <a:noFill/>
          <a:ln w="127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4211960" y="814760"/>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flipH="1">
            <a:off x="3347864" y="3458618"/>
            <a:ext cx="288032" cy="186406"/>
          </a:xfrm>
          <a:prstGeom prst="straightConnector1">
            <a:avLst/>
          </a:prstGeom>
          <a:noFill/>
          <a:ln w="127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20180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sz="4000" b="1" dirty="0" smtClean="0">
                <a:solidFill>
                  <a:srgbClr val="F50A64"/>
                </a:solidFill>
                <a:uFill>
                  <a:solidFill>
                    <a:schemeClr val="bg1">
                      <a:lumMod val="50000"/>
                    </a:schemeClr>
                  </a:solidFill>
                </a:uFill>
                <a:latin typeface="微软雅黑" pitchFamily="34" charset="-122"/>
                <a:ea typeface="微软雅黑" pitchFamily="34" charset="-122"/>
              </a:rPr>
              <a:t>.4 </a:t>
            </a:r>
            <a:r>
              <a:rPr lang="zh-CN" altLang="en-US" sz="4000" b="1" dirty="0" smtClean="0">
                <a:solidFill>
                  <a:srgbClr val="F50A64"/>
                </a:solidFill>
                <a:uFill>
                  <a:solidFill>
                    <a:schemeClr val="bg1">
                      <a:lumMod val="50000"/>
                    </a:schemeClr>
                  </a:solidFill>
                </a:uFill>
                <a:latin typeface="微软雅黑" pitchFamily="34" charset="-122"/>
                <a:ea typeface="微软雅黑" pitchFamily="34" charset="-122"/>
              </a:rPr>
              <a:t>函数</a:t>
            </a:r>
            <a:endParaRPr lang="zh-CN" altLang="en-US" sz="4000" b="1"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3" name="内容占位符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smtClean="0"/>
              <a:t>函数的返回值</a:t>
            </a:r>
            <a:endParaRPr lang="en-US" altLang="zh-CN" sz="2400" dirty="0" smtClean="0"/>
          </a:p>
          <a:p>
            <a:pPr lvl="1"/>
            <a:r>
              <a:rPr lang="zh-CN" altLang="en-US" sz="2400" dirty="0" smtClean="0"/>
              <a:t>没有</a:t>
            </a:r>
            <a:r>
              <a:rPr lang="en-US" altLang="zh-CN" sz="2400" dirty="0" smtClean="0"/>
              <a:t>return/return </a:t>
            </a:r>
            <a:r>
              <a:rPr lang="en-US" altLang="zh-CN" sz="2400" dirty="0"/>
              <a:t>;</a:t>
            </a:r>
            <a:r>
              <a:rPr lang="zh-CN" altLang="en-US" sz="2400" dirty="0" smtClean="0"/>
              <a:t>：</a:t>
            </a:r>
            <a:r>
              <a:rPr lang="en-US" altLang="zh-CN" sz="2400" dirty="0" smtClean="0"/>
              <a:t>undefined</a:t>
            </a:r>
          </a:p>
          <a:p>
            <a:pPr lvl="1"/>
            <a:r>
              <a:rPr lang="zh-CN" altLang="en-US" sz="2400" dirty="0" smtClean="0"/>
              <a:t>规则：令一个函数只返回一种类型的值</a:t>
            </a:r>
            <a:endParaRPr lang="en-US" altLang="zh-CN" sz="2400" dirty="0" smtClean="0"/>
          </a:p>
          <a:p>
            <a:pPr lvl="1"/>
            <a:endParaRPr lang="en-US" altLang="zh-CN" sz="2400" dirty="0" smtClean="0"/>
          </a:p>
          <a:p>
            <a:r>
              <a:rPr lang="zh-CN" altLang="en-US" sz="2400" dirty="0"/>
              <a:t>函数的</a:t>
            </a:r>
            <a:r>
              <a:rPr lang="zh-CN" altLang="en-US" sz="2400" dirty="0" smtClean="0"/>
              <a:t>参数</a:t>
            </a:r>
            <a:endParaRPr lang="en-US" altLang="zh-CN" sz="2400" dirty="0" smtClean="0"/>
          </a:p>
          <a:p>
            <a:pPr lvl="1"/>
            <a:r>
              <a:rPr lang="zh-CN" altLang="en-US" sz="2400" dirty="0" smtClean="0"/>
              <a:t>一般的参数：</a:t>
            </a:r>
            <a:endParaRPr lang="en-US" altLang="zh-CN" sz="2400" dirty="0" smtClean="0"/>
          </a:p>
          <a:p>
            <a:pPr lvl="2"/>
            <a:r>
              <a:rPr lang="zh-CN" altLang="en-US" dirty="0"/>
              <a:t>参数</a:t>
            </a:r>
            <a:r>
              <a:rPr lang="zh-CN" altLang="en-US" dirty="0" smtClean="0"/>
              <a:t>类型</a:t>
            </a:r>
            <a:endParaRPr lang="en-US" altLang="zh-CN" dirty="0" smtClean="0"/>
          </a:p>
          <a:p>
            <a:pPr lvl="2"/>
            <a:r>
              <a:rPr lang="zh-CN" altLang="en-US" dirty="0"/>
              <a:t>参数</a:t>
            </a:r>
            <a:r>
              <a:rPr lang="zh-CN" altLang="en-US" dirty="0" smtClean="0"/>
              <a:t>个数</a:t>
            </a:r>
            <a:endParaRPr lang="en-US" altLang="zh-CN" dirty="0" smtClean="0"/>
          </a:p>
          <a:p>
            <a:pPr lvl="1"/>
            <a:r>
              <a:rPr lang="en-US" altLang="zh-CN" sz="2400" dirty="0" smtClean="0"/>
              <a:t>arguments</a:t>
            </a:r>
            <a:r>
              <a:rPr lang="zh-CN" altLang="en-US" sz="2400" dirty="0" smtClean="0"/>
              <a:t>：参数数组，可变参，不定参</a:t>
            </a:r>
            <a:endParaRPr lang="en-US" altLang="zh-CN" sz="2400" dirty="0"/>
          </a:p>
        </p:txBody>
      </p:sp>
    </p:spTree>
    <p:extLst>
      <p:ext uri="{BB962C8B-B14F-4D97-AF65-F5344CB8AC3E}">
        <p14:creationId xmlns:p14="http://schemas.microsoft.com/office/powerpoint/2010/main" val="120458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函数</a:t>
            </a:r>
            <a:r>
              <a:rPr lang="en-US" altLang="zh-CN" dirty="0">
                <a:solidFill>
                  <a:srgbClr val="F50A64"/>
                </a:solidFill>
                <a:uFill>
                  <a:solidFill>
                    <a:schemeClr val="bg1">
                      <a:lumMod val="50000"/>
                    </a:schemeClr>
                  </a:solidFill>
                </a:uFill>
                <a:latin typeface="微软雅黑" pitchFamily="34" charset="-122"/>
                <a:ea typeface="微软雅黑" pitchFamily="34" charset="-122"/>
              </a:rPr>
              <a:t>—arguments</a:t>
            </a:r>
            <a:r>
              <a:rPr lang="zh-CN" altLang="en-US" dirty="0">
                <a:solidFill>
                  <a:srgbClr val="F50A64"/>
                </a:solidFill>
                <a:uFill>
                  <a:solidFill>
                    <a:schemeClr val="bg1">
                      <a:lumMod val="50000"/>
                    </a:schemeClr>
                  </a:solidFill>
                </a:uFill>
                <a:latin typeface="微软雅黑" pitchFamily="34" charset="-122"/>
                <a:ea typeface="微软雅黑" pitchFamily="34" charset="-122"/>
              </a:rPr>
              <a:t>参数</a:t>
            </a:r>
          </a:p>
        </p:txBody>
      </p:sp>
      <p:sp>
        <p:nvSpPr>
          <p:cNvPr id="3" name="内容占位符 2"/>
          <p:cNvSpPr>
            <a:spLocks noGrp="1"/>
          </p:cNvSpPr>
          <p:nvPr>
            <p:ph idx="1"/>
          </p:nvPr>
        </p:nvSpPr>
        <p:spPr>
          <a:xfrm>
            <a:off x="395288" y="1447801"/>
            <a:ext cx="4710112" cy="2438400"/>
          </a:xfrm>
        </p:spPr>
        <p:style>
          <a:lnRef idx="3">
            <a:schemeClr val="lt1"/>
          </a:lnRef>
          <a:fillRef idx="1">
            <a:schemeClr val="accent1"/>
          </a:fillRef>
          <a:effectRef idx="1">
            <a:schemeClr val="accent1"/>
          </a:effectRef>
          <a:fontRef idx="minor">
            <a:schemeClr val="lt1"/>
          </a:fontRef>
        </p:style>
        <p:txBody>
          <a:bodyPr/>
          <a:lstStyle/>
          <a:p>
            <a:pPr marL="0" indent="0">
              <a:buNone/>
            </a:pPr>
            <a:r>
              <a:rPr lang="en-US" altLang="zh-CN" sz="2000" dirty="0"/>
              <a:t>&lt;script </a:t>
            </a:r>
            <a:r>
              <a:rPr lang="en-US" altLang="zh-CN" sz="2000" dirty="0" smtClean="0"/>
              <a:t>&gt;</a:t>
            </a:r>
            <a:endParaRPr lang="en-US" altLang="zh-CN" sz="2000" dirty="0"/>
          </a:p>
          <a:p>
            <a:pPr marL="0" indent="0">
              <a:buNone/>
            </a:pPr>
            <a:r>
              <a:rPr lang="en-US" altLang="zh-CN" sz="2000" dirty="0"/>
              <a:t>function show</a:t>
            </a:r>
            <a:r>
              <a:rPr lang="en-US" altLang="zh-CN" sz="2000" dirty="0" smtClean="0"/>
              <a:t>(){</a:t>
            </a:r>
            <a:endParaRPr lang="en-US" altLang="zh-CN" sz="2000" dirty="0"/>
          </a:p>
          <a:p>
            <a:pPr marL="0" indent="0">
              <a:buNone/>
            </a:pPr>
            <a:r>
              <a:rPr lang="en-US" altLang="zh-CN" sz="2000" dirty="0"/>
              <a:t>	alert(arguments[1]);</a:t>
            </a:r>
          </a:p>
          <a:p>
            <a:pPr marL="0" indent="0">
              <a:buNone/>
            </a:pPr>
            <a:r>
              <a:rPr lang="en-US" altLang="zh-CN" sz="2000" dirty="0"/>
              <a:t>}</a:t>
            </a:r>
          </a:p>
          <a:p>
            <a:pPr marL="0" indent="0">
              <a:buNone/>
            </a:pPr>
            <a:r>
              <a:rPr lang="en-US" altLang="zh-CN" sz="2000" dirty="0" smtClean="0"/>
              <a:t>show(12</a:t>
            </a:r>
            <a:r>
              <a:rPr lang="en-US" altLang="zh-CN" sz="2000" dirty="0"/>
              <a:t>, 5);</a:t>
            </a:r>
          </a:p>
          <a:p>
            <a:pPr marL="0" indent="0">
              <a:buNone/>
            </a:pPr>
            <a:r>
              <a:rPr lang="en-US" altLang="zh-CN" sz="2000" dirty="0"/>
              <a:t>&lt;/script&gt;</a:t>
            </a:r>
            <a:endParaRPr lang="zh-CN" altLang="en-US" sz="2000" dirty="0"/>
          </a:p>
        </p:txBody>
      </p:sp>
    </p:spTree>
    <p:extLst>
      <p:ext uri="{BB962C8B-B14F-4D97-AF65-F5344CB8AC3E}">
        <p14:creationId xmlns:p14="http://schemas.microsoft.com/office/powerpoint/2010/main" val="1198929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函数</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arguments</a:t>
            </a:r>
            <a:r>
              <a:rPr lang="zh-CN" altLang="en-US" dirty="0">
                <a:solidFill>
                  <a:srgbClr val="F50A64"/>
                </a:solidFill>
                <a:uFill>
                  <a:solidFill>
                    <a:schemeClr val="bg1">
                      <a:lumMod val="50000"/>
                    </a:schemeClr>
                  </a:solidFill>
                </a:uFill>
                <a:latin typeface="微软雅黑" pitchFamily="34" charset="-122"/>
                <a:ea typeface="微软雅黑" pitchFamily="34" charset="-122"/>
              </a:rPr>
              <a:t>参数</a:t>
            </a:r>
            <a:endParaRPr lang="zh-CN" altLang="en-US" dirty="0"/>
          </a:p>
        </p:txBody>
      </p:sp>
      <p:sp>
        <p:nvSpPr>
          <p:cNvPr id="3" name="内容占位符 2"/>
          <p:cNvSpPr>
            <a:spLocks noGrp="1"/>
          </p:cNvSpPr>
          <p:nvPr>
            <p:ph idx="1"/>
          </p:nvPr>
        </p:nvSpPr>
        <p:spPr>
          <a:xfrm>
            <a:off x="395288" y="1447801"/>
            <a:ext cx="8424862" cy="762000"/>
          </a:xfrm>
        </p:spPr>
        <p:txBody>
          <a:bodyPr/>
          <a:lstStyle/>
          <a:p>
            <a:r>
              <a:rPr lang="zh-CN" altLang="en-US" dirty="0" smtClean="0"/>
              <a:t>模拟“重载”的处理</a:t>
            </a:r>
            <a:endParaRPr lang="en-US" altLang="zh-CN" dirty="0" smtClean="0"/>
          </a:p>
          <a:p>
            <a:endParaRPr lang="zh-CN" altLang="en-US" dirty="0"/>
          </a:p>
        </p:txBody>
      </p:sp>
      <p:sp>
        <p:nvSpPr>
          <p:cNvPr id="4" name="内容占位符 2"/>
          <p:cNvSpPr txBox="1">
            <a:spLocks/>
          </p:cNvSpPr>
          <p:nvPr/>
        </p:nvSpPr>
        <p:spPr bwMode="auto">
          <a:xfrm>
            <a:off x="395288" y="2133600"/>
            <a:ext cx="8424862" cy="4419600"/>
          </a:xfrm>
          <a:prstGeom prst="rect">
            <a:avLst/>
          </a:pr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SzPct val="85000"/>
              <a:buChar char="•"/>
              <a:defRPr sz="3200" b="1">
                <a:solidFill>
                  <a:schemeClr val="tx1"/>
                </a:solidFill>
                <a:latin typeface="+mn-lt"/>
                <a:ea typeface="+mn-ea"/>
                <a:cs typeface="+mn-cs"/>
              </a:defRPr>
            </a:lvl1pPr>
            <a:lvl2pPr marL="742950" indent="-285750" algn="l" rtl="0" fontAlgn="base">
              <a:spcBef>
                <a:spcPct val="20000"/>
              </a:spcBef>
              <a:spcAft>
                <a:spcPct val="0"/>
              </a:spcAft>
              <a:buClr>
                <a:srgbClr val="008000"/>
              </a:buClr>
              <a:buSzPct val="115000"/>
              <a:buFont typeface="Times New Roman" pitchFamily="18" charset="0"/>
              <a:buChar char="•"/>
              <a:defRPr sz="2800" b="1">
                <a:solidFill>
                  <a:schemeClr val="tx1"/>
                </a:solidFill>
                <a:latin typeface="+mn-lt"/>
                <a:ea typeface="+mn-ea"/>
              </a:defRPr>
            </a:lvl2pPr>
            <a:lvl3pPr marL="1143000" indent="-228600" algn="l" rtl="0" fontAlgn="base">
              <a:spcBef>
                <a:spcPct val="20000"/>
              </a:spcBef>
              <a:spcAft>
                <a:spcPct val="0"/>
              </a:spcAft>
              <a:buClr>
                <a:schemeClr val="accent2"/>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2"/>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2"/>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sz="2000" b="1">
                <a:solidFill>
                  <a:schemeClr val="tx1"/>
                </a:solidFill>
                <a:latin typeface="+mn-lt"/>
                <a:ea typeface="+mn-ea"/>
              </a:defRPr>
            </a:lvl9pPr>
          </a:lstStyle>
          <a:p>
            <a:pPr marL="0" indent="0" eaLnBrk="1" hangingPunct="1">
              <a:lnSpc>
                <a:spcPct val="100000"/>
              </a:lnSpc>
              <a:buFontTx/>
              <a:buNone/>
            </a:pPr>
            <a:r>
              <a:rPr lang="en-US" altLang="zh-CN" sz="1800" kern="0" dirty="0" smtClean="0">
                <a:solidFill>
                  <a:schemeClr val="bg1"/>
                </a:solidFill>
              </a:rPr>
              <a:t>&lt;script&gt;</a:t>
            </a:r>
          </a:p>
          <a:p>
            <a:pPr marL="0" indent="0" eaLnBrk="1" hangingPunct="1">
              <a:lnSpc>
                <a:spcPct val="100000"/>
              </a:lnSpc>
              <a:buFontTx/>
              <a:buNone/>
            </a:pPr>
            <a:r>
              <a:rPr lang="en-US" altLang="zh-CN" sz="1800" kern="0" dirty="0" smtClean="0">
                <a:solidFill>
                  <a:schemeClr val="bg1"/>
                </a:solidFill>
              </a:rPr>
              <a:t>function sum(){</a:t>
            </a:r>
          </a:p>
          <a:p>
            <a:pPr marL="0" indent="0" eaLnBrk="1" hangingPunct="1">
              <a:lnSpc>
                <a:spcPct val="100000"/>
              </a:lnSpc>
              <a:buFontTx/>
              <a:buNone/>
            </a:pPr>
            <a:r>
              <a:rPr lang="en-US" altLang="zh-CN" sz="1800" kern="0" dirty="0" smtClean="0">
                <a:solidFill>
                  <a:schemeClr val="bg1"/>
                </a:solidFill>
              </a:rPr>
              <a:t>	</a:t>
            </a:r>
            <a:r>
              <a:rPr lang="en-US" altLang="zh-CN" sz="1800" kern="0" dirty="0" err="1" smtClean="0">
                <a:solidFill>
                  <a:schemeClr val="bg1"/>
                </a:solidFill>
              </a:rPr>
              <a:t>var</a:t>
            </a:r>
            <a:r>
              <a:rPr lang="en-US" altLang="zh-CN" sz="1800" kern="0" dirty="0" smtClean="0">
                <a:solidFill>
                  <a:schemeClr val="bg1"/>
                </a:solidFill>
              </a:rPr>
              <a:t> result=0;</a:t>
            </a:r>
          </a:p>
          <a:p>
            <a:pPr marL="0" indent="0" eaLnBrk="1" hangingPunct="1">
              <a:lnSpc>
                <a:spcPct val="100000"/>
              </a:lnSpc>
              <a:buFontTx/>
              <a:buNone/>
            </a:pPr>
            <a:endParaRPr lang="en-US" altLang="zh-CN" sz="1800" kern="0" dirty="0" smtClean="0">
              <a:solidFill>
                <a:schemeClr val="bg1"/>
              </a:solidFill>
            </a:endParaRPr>
          </a:p>
          <a:p>
            <a:pPr marL="0" indent="0" eaLnBrk="1" hangingPunct="1">
              <a:lnSpc>
                <a:spcPct val="100000"/>
              </a:lnSpc>
              <a:buFontTx/>
              <a:buNone/>
            </a:pPr>
            <a:r>
              <a:rPr lang="en-US" altLang="zh-CN" sz="1800" kern="0" dirty="0" smtClean="0">
                <a:solidFill>
                  <a:schemeClr val="bg1"/>
                </a:solidFill>
              </a:rPr>
              <a:t>	for(</a:t>
            </a:r>
            <a:r>
              <a:rPr lang="en-US" altLang="zh-CN" sz="1800" kern="0" dirty="0" err="1" smtClean="0">
                <a:solidFill>
                  <a:schemeClr val="bg1"/>
                </a:solidFill>
              </a:rPr>
              <a:t>var</a:t>
            </a:r>
            <a:r>
              <a:rPr lang="en-US" altLang="zh-CN" sz="1800" kern="0" dirty="0" smtClean="0">
                <a:solidFill>
                  <a:schemeClr val="bg1"/>
                </a:solidFill>
              </a:rPr>
              <a:t> </a:t>
            </a:r>
            <a:r>
              <a:rPr lang="en-US" altLang="zh-CN" sz="1800" kern="0" dirty="0" err="1" smtClean="0">
                <a:solidFill>
                  <a:schemeClr val="bg1"/>
                </a:solidFill>
              </a:rPr>
              <a:t>i</a:t>
            </a:r>
            <a:r>
              <a:rPr lang="en-US" altLang="zh-CN" sz="1800" kern="0" dirty="0" smtClean="0">
                <a:solidFill>
                  <a:schemeClr val="bg1"/>
                </a:solidFill>
              </a:rPr>
              <a:t>=0;i&lt;</a:t>
            </a:r>
            <a:r>
              <a:rPr lang="en-US" altLang="zh-CN" sz="1800" kern="0" dirty="0" err="1" smtClean="0">
                <a:solidFill>
                  <a:schemeClr val="bg1"/>
                </a:solidFill>
              </a:rPr>
              <a:t>arguments.length;i</a:t>
            </a:r>
            <a:r>
              <a:rPr lang="en-US" altLang="zh-CN" sz="1800" kern="0" dirty="0" smtClean="0">
                <a:solidFill>
                  <a:schemeClr val="bg1"/>
                </a:solidFill>
              </a:rPr>
              <a:t>++){</a:t>
            </a:r>
          </a:p>
          <a:p>
            <a:pPr marL="0" indent="0" eaLnBrk="1" hangingPunct="1">
              <a:lnSpc>
                <a:spcPct val="100000"/>
              </a:lnSpc>
              <a:buFontTx/>
              <a:buNone/>
            </a:pPr>
            <a:r>
              <a:rPr lang="en-US" altLang="zh-CN" sz="1800" kern="0" dirty="0" smtClean="0">
                <a:solidFill>
                  <a:schemeClr val="bg1"/>
                </a:solidFill>
              </a:rPr>
              <a:t>		result+=arguments[</a:t>
            </a:r>
            <a:r>
              <a:rPr lang="en-US" altLang="zh-CN" sz="1800" kern="0" dirty="0" err="1" smtClean="0">
                <a:solidFill>
                  <a:schemeClr val="bg1"/>
                </a:solidFill>
              </a:rPr>
              <a:t>i</a:t>
            </a:r>
            <a:r>
              <a:rPr lang="en-US" altLang="zh-CN" sz="1800" kern="0" dirty="0" smtClean="0">
                <a:solidFill>
                  <a:schemeClr val="bg1"/>
                </a:solidFill>
              </a:rPr>
              <a:t>];</a:t>
            </a:r>
          </a:p>
          <a:p>
            <a:pPr marL="0" indent="0" eaLnBrk="1" hangingPunct="1">
              <a:lnSpc>
                <a:spcPct val="100000"/>
              </a:lnSpc>
              <a:buFontTx/>
              <a:buNone/>
            </a:pPr>
            <a:r>
              <a:rPr lang="en-US" altLang="zh-CN" sz="1800" kern="0" dirty="0" smtClean="0">
                <a:solidFill>
                  <a:schemeClr val="bg1"/>
                </a:solidFill>
              </a:rPr>
              <a:t>	}</a:t>
            </a:r>
          </a:p>
          <a:p>
            <a:pPr marL="0" indent="0" eaLnBrk="1" hangingPunct="1">
              <a:lnSpc>
                <a:spcPct val="100000"/>
              </a:lnSpc>
              <a:buFontTx/>
              <a:buNone/>
            </a:pPr>
            <a:r>
              <a:rPr lang="en-US" altLang="zh-CN" sz="1800" kern="0" dirty="0" smtClean="0">
                <a:solidFill>
                  <a:schemeClr val="bg1"/>
                </a:solidFill>
              </a:rPr>
              <a:t>	</a:t>
            </a:r>
          </a:p>
          <a:p>
            <a:pPr marL="0" indent="0" eaLnBrk="1" hangingPunct="1">
              <a:lnSpc>
                <a:spcPct val="100000"/>
              </a:lnSpc>
              <a:buFontTx/>
              <a:buNone/>
            </a:pPr>
            <a:r>
              <a:rPr lang="en-US" altLang="zh-CN" sz="1800" kern="0" dirty="0" smtClean="0">
                <a:solidFill>
                  <a:schemeClr val="bg1"/>
                </a:solidFill>
              </a:rPr>
              <a:t>	alert(result);</a:t>
            </a:r>
          </a:p>
          <a:p>
            <a:pPr marL="0" indent="0" eaLnBrk="1" hangingPunct="1">
              <a:lnSpc>
                <a:spcPct val="100000"/>
              </a:lnSpc>
              <a:buFontTx/>
              <a:buNone/>
            </a:pPr>
            <a:r>
              <a:rPr lang="en-US" altLang="zh-CN" sz="1800" kern="0" dirty="0" smtClean="0">
                <a:solidFill>
                  <a:schemeClr val="bg1"/>
                </a:solidFill>
              </a:rPr>
              <a:t>}</a:t>
            </a:r>
          </a:p>
          <a:p>
            <a:pPr marL="0" indent="0" eaLnBrk="1" hangingPunct="1">
              <a:lnSpc>
                <a:spcPct val="100000"/>
              </a:lnSpc>
              <a:buFontTx/>
              <a:buNone/>
            </a:pPr>
            <a:r>
              <a:rPr lang="en-US" altLang="zh-CN" sz="1800" kern="0" dirty="0" smtClean="0">
                <a:solidFill>
                  <a:schemeClr val="bg1"/>
                </a:solidFill>
              </a:rPr>
              <a:t>sum(12, 5, 7, 8, 12, 5, 7, 8, 12, 5, 7, 8, 12, 5, 7, 8, 12, 5, 7, 8, 12, 5, 7, 8, 12, 5, 7, 8, 12);</a:t>
            </a:r>
          </a:p>
          <a:p>
            <a:pPr marL="0" indent="0" eaLnBrk="1" hangingPunct="1">
              <a:lnSpc>
                <a:spcPct val="100000"/>
              </a:lnSpc>
              <a:buFontTx/>
              <a:buNone/>
            </a:pPr>
            <a:r>
              <a:rPr lang="en-US" altLang="zh-CN" sz="1800" kern="0" dirty="0" smtClean="0">
                <a:solidFill>
                  <a:schemeClr val="bg1"/>
                </a:solidFill>
              </a:rPr>
              <a:t>&lt;/script&gt;</a:t>
            </a:r>
            <a:endParaRPr lang="zh-CN" altLang="en-US" sz="1800" kern="0" dirty="0">
              <a:solidFill>
                <a:schemeClr val="bg1"/>
              </a:solidFill>
            </a:endParaRPr>
          </a:p>
        </p:txBody>
      </p:sp>
    </p:spTree>
    <p:extLst>
      <p:ext uri="{BB962C8B-B14F-4D97-AF65-F5344CB8AC3E}">
        <p14:creationId xmlns:p14="http://schemas.microsoft.com/office/powerpoint/2010/main" val="2091693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 </a:t>
            </a:r>
            <a:r>
              <a:rPr lang="zh-CN" altLang="en-US" sz="4000" b="1" dirty="0" smtClean="0">
                <a:solidFill>
                  <a:srgbClr val="F50A64"/>
                </a:solidFill>
                <a:uFill>
                  <a:solidFill>
                    <a:schemeClr val="bg1">
                      <a:lumMod val="50000"/>
                    </a:schemeClr>
                  </a:solidFill>
                </a:uFill>
                <a:latin typeface="微软雅黑" pitchFamily="34" charset="-122"/>
                <a:ea typeface="微软雅黑" pitchFamily="34" charset="-122"/>
              </a:rPr>
              <a:t>变量作用域</a:t>
            </a:r>
            <a:endParaRPr lang="zh-CN" altLang="en-US" sz="4000" b="1"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3" name="内容占位符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变量作用域（作用范围）</a:t>
            </a:r>
            <a:endParaRPr lang="en-US" altLang="zh-CN" dirty="0"/>
          </a:p>
          <a:p>
            <a:pPr marL="800100" lvl="3" indent="-342900">
              <a:buClr>
                <a:srgbClr val="CC0000"/>
              </a:buClr>
              <a:buSzPct val="85000"/>
            </a:pPr>
            <a:r>
              <a:rPr lang="zh-CN" altLang="en-US" sz="2800" dirty="0" smtClean="0"/>
              <a:t>局部变量</a:t>
            </a:r>
            <a:r>
              <a:rPr lang="zh-CN" altLang="zh-CN" sz="2800" dirty="0" smtClean="0"/>
              <a:t>：</a:t>
            </a:r>
            <a:r>
              <a:rPr lang="zh-CN" altLang="zh-CN" sz="2800" dirty="0"/>
              <a:t>只在本函数内使用。</a:t>
            </a:r>
          </a:p>
          <a:p>
            <a:pPr marL="800100" lvl="3" indent="-342900">
              <a:buClr>
                <a:srgbClr val="CC0000"/>
              </a:buClr>
              <a:buSzPct val="85000"/>
            </a:pPr>
            <a:r>
              <a:rPr lang="zh-CN" altLang="en-US" sz="2800" dirty="0" smtClean="0"/>
              <a:t>全局变量：</a:t>
            </a:r>
            <a:r>
              <a:rPr lang="zh-CN" altLang="zh-CN" sz="2800" dirty="0"/>
              <a:t>不定义在任何一个函数里，可以在任何地方</a:t>
            </a:r>
            <a:r>
              <a:rPr lang="zh-CN" altLang="zh-CN" sz="2800" dirty="0" smtClean="0"/>
              <a:t>使用</a:t>
            </a:r>
            <a:r>
              <a:rPr lang="zh-CN" altLang="en-US" sz="2800" dirty="0" smtClean="0"/>
              <a:t>（</a:t>
            </a:r>
            <a:r>
              <a:rPr lang="zh-CN" altLang="zh-CN" sz="2800" dirty="0"/>
              <a:t>尽量不要使用</a:t>
            </a:r>
            <a:r>
              <a:rPr lang="zh-CN" altLang="zh-CN" sz="2800" dirty="0" smtClean="0"/>
              <a:t>全局变量</a:t>
            </a:r>
            <a:r>
              <a:rPr lang="zh-CN" altLang="en-US" sz="2800" dirty="0" smtClean="0"/>
              <a:t>）</a:t>
            </a:r>
            <a:endParaRPr lang="en-US" altLang="zh-CN" sz="2800" dirty="0"/>
          </a:p>
        </p:txBody>
      </p:sp>
      <p:sp>
        <p:nvSpPr>
          <p:cNvPr id="4" name="矩形 3"/>
          <p:cNvSpPr/>
          <p:nvPr/>
        </p:nvSpPr>
        <p:spPr>
          <a:xfrm>
            <a:off x="2819400" y="3545479"/>
            <a:ext cx="2628900" cy="308392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CN" sz="1800" dirty="0" err="1" smtClean="0"/>
              <a:t>var</a:t>
            </a:r>
            <a:r>
              <a:rPr lang="en-US" altLang="zh-CN" sz="1800" dirty="0" smtClean="0"/>
              <a:t> </a:t>
            </a:r>
            <a:r>
              <a:rPr lang="en-US" altLang="zh-CN" sz="1800" dirty="0"/>
              <a:t>a;</a:t>
            </a:r>
            <a:endParaRPr lang="zh-CN" altLang="zh-CN" sz="1800" dirty="0"/>
          </a:p>
          <a:p>
            <a:r>
              <a:rPr lang="en-US" altLang="zh-CN" sz="1800" dirty="0"/>
              <a:t>function </a:t>
            </a:r>
            <a:r>
              <a:rPr lang="en-US" altLang="zh-CN" sz="1800" dirty="0" err="1"/>
              <a:t>aaa</a:t>
            </a:r>
            <a:r>
              <a:rPr lang="en-US" altLang="zh-CN" sz="1800" dirty="0"/>
              <a:t>(){</a:t>
            </a:r>
            <a:endParaRPr lang="zh-CN" altLang="zh-CN" sz="1800" dirty="0"/>
          </a:p>
          <a:p>
            <a:r>
              <a:rPr lang="en-US" altLang="zh-CN" sz="1800" dirty="0" smtClean="0"/>
              <a:t>     </a:t>
            </a:r>
            <a:r>
              <a:rPr lang="en-US" altLang="zh-CN" sz="1800" dirty="0"/>
              <a:t>a=12;</a:t>
            </a:r>
            <a:endParaRPr lang="zh-CN" altLang="zh-CN" sz="1800" dirty="0"/>
          </a:p>
          <a:p>
            <a:r>
              <a:rPr lang="en-US" altLang="zh-CN" sz="1800" dirty="0"/>
              <a:t>}</a:t>
            </a:r>
            <a:endParaRPr lang="zh-CN" altLang="zh-CN" sz="1800" dirty="0"/>
          </a:p>
          <a:p>
            <a:r>
              <a:rPr lang="en-US" altLang="zh-CN" sz="1800" dirty="0"/>
              <a:t>function </a:t>
            </a:r>
            <a:r>
              <a:rPr lang="en-US" altLang="zh-CN" sz="1800" dirty="0" err="1"/>
              <a:t>bbb</a:t>
            </a:r>
            <a:r>
              <a:rPr lang="en-US" altLang="zh-CN" sz="1800" dirty="0"/>
              <a:t>(){</a:t>
            </a:r>
            <a:endParaRPr lang="zh-CN" altLang="zh-CN" sz="1800" dirty="0"/>
          </a:p>
          <a:p>
            <a:r>
              <a:rPr lang="en-US" altLang="zh-CN" sz="1800" dirty="0" smtClean="0"/>
              <a:t>     alert(a</a:t>
            </a:r>
            <a:r>
              <a:rPr lang="en-US" altLang="zh-CN" sz="1800" dirty="0"/>
              <a:t>);</a:t>
            </a:r>
            <a:endParaRPr lang="zh-CN" altLang="zh-CN" sz="1800" dirty="0"/>
          </a:p>
          <a:p>
            <a:r>
              <a:rPr lang="en-US" altLang="zh-CN" sz="1800" dirty="0"/>
              <a:t>}</a:t>
            </a:r>
            <a:endParaRPr lang="zh-CN" altLang="zh-CN" sz="1800" dirty="0"/>
          </a:p>
          <a:p>
            <a:r>
              <a:rPr lang="en-US" altLang="zh-CN" sz="1800" dirty="0" err="1"/>
              <a:t>aaa</a:t>
            </a:r>
            <a:r>
              <a:rPr lang="en-US" altLang="zh-CN" sz="1800" dirty="0"/>
              <a:t>();</a:t>
            </a:r>
            <a:endParaRPr lang="zh-CN" altLang="zh-CN" sz="1800" dirty="0"/>
          </a:p>
          <a:p>
            <a:r>
              <a:rPr lang="en-US" altLang="zh-CN" sz="1800" dirty="0" err="1"/>
              <a:t>bbb</a:t>
            </a:r>
            <a:r>
              <a:rPr lang="en-US" altLang="zh-CN" sz="1800" dirty="0" smtClean="0"/>
              <a:t>();  //12</a:t>
            </a:r>
            <a:endParaRPr lang="zh-CN" altLang="zh-CN" sz="1800" dirty="0"/>
          </a:p>
        </p:txBody>
      </p:sp>
    </p:spTree>
    <p:extLst>
      <p:ext uri="{BB962C8B-B14F-4D97-AF65-F5344CB8AC3E}">
        <p14:creationId xmlns:p14="http://schemas.microsoft.com/office/powerpoint/2010/main" val="3250758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定义变量时，默认为全局变量</a:t>
            </a:r>
            <a:endParaRPr lang="en-US" altLang="zh-CN" dirty="0"/>
          </a:p>
          <a:p>
            <a:pPr marL="0" indent="0">
              <a:buNone/>
            </a:pPr>
            <a:r>
              <a:rPr lang="en-US" altLang="zh-CN" dirty="0" err="1"/>
              <a:t>var</a:t>
            </a:r>
            <a:r>
              <a:rPr lang="en-US" altLang="zh-CN" dirty="0"/>
              <a:t> a=1;</a:t>
            </a:r>
          </a:p>
          <a:p>
            <a:pPr marL="0" indent="0">
              <a:buNone/>
            </a:pPr>
            <a:r>
              <a:rPr lang="en-US" altLang="zh-CN" dirty="0"/>
              <a:t>function </a:t>
            </a:r>
            <a:r>
              <a:rPr lang="en-US" altLang="zh-CN" dirty="0" err="1"/>
              <a:t>aaa</a:t>
            </a:r>
            <a:r>
              <a:rPr lang="en-US" altLang="zh-CN" dirty="0"/>
              <a:t>(){</a:t>
            </a:r>
          </a:p>
          <a:p>
            <a:pPr marL="0" indent="0">
              <a:buNone/>
            </a:pPr>
            <a:r>
              <a:rPr lang="en-US" altLang="zh-CN" dirty="0"/>
              <a:t>	alert(a);	</a:t>
            </a:r>
          </a:p>
          <a:p>
            <a:pPr marL="0" indent="0">
              <a:buNone/>
            </a:pPr>
            <a:r>
              <a:rPr lang="en-US" altLang="zh-CN" dirty="0"/>
              <a:t>}</a:t>
            </a:r>
          </a:p>
          <a:p>
            <a:pPr marL="0" indent="0">
              <a:buNone/>
            </a:pPr>
            <a:r>
              <a:rPr lang="en-US" altLang="zh-CN" dirty="0" err="1"/>
              <a:t>aaa</a:t>
            </a:r>
            <a:r>
              <a:rPr lang="en-US" altLang="zh-CN" dirty="0" smtClean="0"/>
              <a:t>();</a:t>
            </a:r>
          </a:p>
          <a:p>
            <a:pPr marL="0" indent="0">
              <a:buNone/>
            </a:pPr>
            <a:r>
              <a:rPr lang="zh-CN" altLang="en-US" dirty="0" smtClean="0"/>
              <a:t>执行函数</a:t>
            </a:r>
            <a:r>
              <a:rPr lang="en-US" altLang="zh-CN" dirty="0" err="1" smtClean="0"/>
              <a:t>aaa</a:t>
            </a:r>
            <a:r>
              <a:rPr lang="zh-CN" altLang="en-US" dirty="0" smtClean="0"/>
              <a:t>，可以引用到变量</a:t>
            </a:r>
            <a:r>
              <a:rPr lang="en-US" altLang="zh-CN" dirty="0" smtClean="0"/>
              <a:t>a</a:t>
            </a:r>
            <a:r>
              <a:rPr lang="zh-CN" altLang="en-US" dirty="0" smtClean="0"/>
              <a:t>，</a:t>
            </a:r>
            <a:r>
              <a:rPr lang="en-US" altLang="zh-CN" dirty="0" smtClean="0"/>
              <a:t>a</a:t>
            </a:r>
            <a:r>
              <a:rPr lang="zh-CN" altLang="en-US" dirty="0" smtClean="0"/>
              <a:t>为全局变量</a:t>
            </a:r>
            <a:endParaRPr lang="en-US" altLang="zh-CN" dirty="0"/>
          </a:p>
          <a:p>
            <a:endParaRPr lang="zh-CN" altLang="en-US" dirty="0"/>
          </a:p>
        </p:txBody>
      </p:sp>
      <p:sp>
        <p:nvSpPr>
          <p:cNvPr id="4" name="标题 1"/>
          <p:cNvSpPr>
            <a:spLocks noGrp="1"/>
          </p:cNvSpPr>
          <p:nvPr>
            <p:ph type="title"/>
          </p:nvPr>
        </p:nvSpPr>
        <p:spPr>
          <a:xfrm>
            <a:off x="395288" y="152400"/>
            <a:ext cx="8280400" cy="1019175"/>
          </a:xfrm>
        </p:spPr>
        <p:txBody>
          <a:bodyPr>
            <a:normAutofit/>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 </a:t>
            </a:r>
            <a:r>
              <a:rPr lang="zh-CN" altLang="en-US" sz="4000" b="1" dirty="0" smtClean="0">
                <a:solidFill>
                  <a:srgbClr val="F50A64"/>
                </a:solidFill>
                <a:uFill>
                  <a:solidFill>
                    <a:schemeClr val="bg1">
                      <a:lumMod val="50000"/>
                    </a:schemeClr>
                  </a:solidFill>
                </a:uFill>
                <a:latin typeface="微软雅黑" pitchFamily="34" charset="-122"/>
                <a:ea typeface="微软雅黑" pitchFamily="34" charset="-122"/>
              </a:rPr>
              <a:t>变量作用域</a:t>
            </a:r>
            <a:endParaRPr lang="zh-CN" altLang="en-US" sz="4000" b="1" dirty="0">
              <a:solidFill>
                <a:srgbClr val="F50A64"/>
              </a:solidFill>
              <a:uFill>
                <a:solidFill>
                  <a:schemeClr val="bg1">
                    <a:lumMod val="50000"/>
                  </a:schemeClr>
                </a:solidFill>
              </a:uFill>
              <a:latin typeface="微软雅黑" pitchFamily="34" charset="-122"/>
              <a:ea typeface="微软雅黑" pitchFamily="34" charset="-122"/>
            </a:endParaRPr>
          </a:p>
        </p:txBody>
      </p:sp>
    </p:spTree>
    <p:extLst>
      <p:ext uri="{BB962C8B-B14F-4D97-AF65-F5344CB8AC3E}">
        <p14:creationId xmlns:p14="http://schemas.microsoft.com/office/powerpoint/2010/main" val="3366167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函数里的变量为局部变量。</a:t>
            </a:r>
            <a:endParaRPr lang="en-US" altLang="zh-CN" dirty="0" smtClean="0"/>
          </a:p>
          <a:p>
            <a:pPr marL="0" indent="0">
              <a:buNone/>
            </a:pPr>
            <a:r>
              <a:rPr lang="en-US" altLang="zh-CN" dirty="0" smtClean="0"/>
              <a:t>function </a:t>
            </a:r>
            <a:r>
              <a:rPr lang="en-US" altLang="zh-CN" dirty="0" err="1" smtClean="0"/>
              <a:t>aaa</a:t>
            </a:r>
            <a:r>
              <a:rPr lang="en-US" altLang="zh-CN" dirty="0" smtClean="0"/>
              <a:t>(){</a:t>
            </a:r>
          </a:p>
          <a:p>
            <a:pPr marL="0" indent="0">
              <a:buNone/>
            </a:pPr>
            <a:r>
              <a:rPr lang="en-US" altLang="zh-CN" dirty="0" smtClean="0"/>
              <a:t>	</a:t>
            </a:r>
            <a:r>
              <a:rPr lang="en-US" altLang="zh-CN" dirty="0" err="1" smtClean="0"/>
              <a:t>var</a:t>
            </a:r>
            <a:r>
              <a:rPr lang="en-US" altLang="zh-CN" dirty="0" smtClean="0"/>
              <a:t> a=1;	</a:t>
            </a:r>
          </a:p>
          <a:p>
            <a:pPr marL="0" indent="0">
              <a:buNone/>
            </a:pPr>
            <a:r>
              <a:rPr lang="en-US" altLang="zh-CN" dirty="0" smtClean="0"/>
              <a:t>}</a:t>
            </a:r>
          </a:p>
          <a:p>
            <a:pPr marL="0" indent="0">
              <a:buNone/>
            </a:pPr>
            <a:r>
              <a:rPr lang="en-US" altLang="zh-CN" dirty="0" err="1" smtClean="0"/>
              <a:t>aaa</a:t>
            </a:r>
            <a:r>
              <a:rPr lang="en-US" altLang="zh-CN" dirty="0" smtClean="0"/>
              <a:t>();</a:t>
            </a:r>
          </a:p>
          <a:p>
            <a:pPr marL="0" indent="0">
              <a:buNone/>
            </a:pPr>
            <a:r>
              <a:rPr lang="en-US" altLang="zh-CN" dirty="0" smtClean="0"/>
              <a:t>alert(a); //</a:t>
            </a:r>
            <a:r>
              <a:rPr lang="zh-CN" altLang="en-US" dirty="0" smtClean="0"/>
              <a:t>报错</a:t>
            </a:r>
            <a:endParaRPr lang="en-US" altLang="zh-CN" dirty="0" smtClean="0"/>
          </a:p>
          <a:p>
            <a:pPr marL="0" indent="0">
              <a:buNone/>
            </a:pPr>
            <a:r>
              <a:rPr lang="zh-CN" altLang="en-US" dirty="0" smtClean="0"/>
              <a:t>引用不到</a:t>
            </a:r>
            <a:r>
              <a:rPr lang="en-US" altLang="zh-CN" dirty="0" smtClean="0"/>
              <a:t>a</a:t>
            </a:r>
            <a:r>
              <a:rPr lang="zh-CN" altLang="en-US" dirty="0" smtClean="0"/>
              <a:t>，</a:t>
            </a:r>
            <a:r>
              <a:rPr lang="zh-CN" altLang="zh-CN" dirty="0" smtClean="0"/>
              <a:t>函数</a:t>
            </a:r>
            <a:r>
              <a:rPr lang="en-US" altLang="zh-CN" dirty="0" err="1" smtClean="0"/>
              <a:t>aaa</a:t>
            </a:r>
            <a:r>
              <a:rPr lang="zh-CN" altLang="zh-CN" dirty="0" smtClean="0"/>
              <a:t>执行完后就会被</a:t>
            </a:r>
            <a:r>
              <a:rPr lang="en-US" altLang="zh-CN" dirty="0" smtClean="0"/>
              <a:t>JS</a:t>
            </a:r>
            <a:r>
              <a:rPr lang="zh-CN" altLang="zh-CN" dirty="0" smtClean="0"/>
              <a:t>的垃圾回收机制收回，</a:t>
            </a:r>
            <a:r>
              <a:rPr lang="en-US" altLang="zh-CN" dirty="0" smtClean="0"/>
              <a:t>a</a:t>
            </a:r>
            <a:r>
              <a:rPr lang="zh-CN" altLang="zh-CN" dirty="0" smtClean="0"/>
              <a:t>就不存在了，节省内存。</a:t>
            </a:r>
            <a:endParaRPr lang="zh-CN" altLang="en-US" dirty="0"/>
          </a:p>
        </p:txBody>
      </p:sp>
      <p:sp>
        <p:nvSpPr>
          <p:cNvPr id="4" name="标题 1"/>
          <p:cNvSpPr>
            <a:spLocks noGrp="1"/>
          </p:cNvSpPr>
          <p:nvPr>
            <p:ph type="title"/>
          </p:nvPr>
        </p:nvSpPr>
        <p:spPr>
          <a:xfrm>
            <a:off x="395288" y="177577"/>
            <a:ext cx="8280400" cy="1019175"/>
          </a:xfrm>
        </p:spPr>
        <p:txBody>
          <a:bodyPr>
            <a:normAutofit/>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 </a:t>
            </a:r>
            <a:r>
              <a:rPr lang="zh-CN" altLang="en-US" sz="4000" b="1" dirty="0" smtClean="0">
                <a:solidFill>
                  <a:srgbClr val="F50A64"/>
                </a:solidFill>
                <a:uFill>
                  <a:solidFill>
                    <a:schemeClr val="bg1">
                      <a:lumMod val="50000"/>
                    </a:schemeClr>
                  </a:solidFill>
                </a:uFill>
                <a:latin typeface="微软雅黑" pitchFamily="34" charset="-122"/>
                <a:ea typeface="微软雅黑" pitchFamily="34" charset="-122"/>
              </a:rPr>
              <a:t>变量作用域</a:t>
            </a:r>
            <a:endParaRPr lang="zh-CN" altLang="en-US" sz="4000" b="1" dirty="0">
              <a:solidFill>
                <a:srgbClr val="F50A64"/>
              </a:solidFill>
              <a:uFill>
                <a:solidFill>
                  <a:schemeClr val="bg1">
                    <a:lumMod val="50000"/>
                  </a:schemeClr>
                </a:solidFill>
              </a:uFill>
              <a:latin typeface="微软雅黑" pitchFamily="34" charset="-122"/>
              <a:ea typeface="微软雅黑" pitchFamily="34" charset="-122"/>
            </a:endParaRPr>
          </a:p>
        </p:txBody>
      </p:sp>
    </p:spTree>
    <p:extLst>
      <p:ext uri="{BB962C8B-B14F-4D97-AF65-F5344CB8AC3E}">
        <p14:creationId xmlns:p14="http://schemas.microsoft.com/office/powerpoint/2010/main" val="2574138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补充</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初步认识“闭包”</a:t>
            </a:r>
            <a:endParaRPr lang="zh-CN" altLang="en-US" dirty="0"/>
          </a:p>
        </p:txBody>
      </p:sp>
      <p:sp>
        <p:nvSpPr>
          <p:cNvPr id="3" name="内容占位符 2"/>
          <p:cNvSpPr>
            <a:spLocks noGrp="1"/>
          </p:cNvSpPr>
          <p:nvPr>
            <p:ph idx="1"/>
          </p:nvPr>
        </p:nvSpPr>
        <p:spPr>
          <a:xfrm>
            <a:off x="395288" y="1268760"/>
            <a:ext cx="8424862" cy="1744277"/>
          </a:xfrm>
        </p:spPr>
        <p:txBody>
          <a:bodyPr/>
          <a:lstStyle/>
          <a:p>
            <a:r>
              <a:rPr lang="zh-CN" altLang="en-US" dirty="0" smtClean="0"/>
              <a:t>闭包：函数嵌套函数</a:t>
            </a:r>
            <a:endParaRPr lang="en-US" altLang="zh-CN" dirty="0"/>
          </a:p>
          <a:p>
            <a:pPr marL="800100" lvl="3" indent="-342900">
              <a:buClr>
                <a:srgbClr val="CC0000"/>
              </a:buClr>
              <a:buSzPct val="85000"/>
            </a:pPr>
            <a:r>
              <a:rPr lang="zh-CN" altLang="en-US" sz="2800" dirty="0"/>
              <a:t>子函数可以使用父函数中的局部变量</a:t>
            </a:r>
            <a:endParaRPr lang="en-US" altLang="zh-CN" sz="2800" dirty="0"/>
          </a:p>
          <a:p>
            <a:pPr marL="800100" lvl="3" indent="-342900">
              <a:buClr>
                <a:srgbClr val="CC0000"/>
              </a:buClr>
              <a:buSzPct val="85000"/>
            </a:pPr>
            <a:r>
              <a:rPr lang="zh-CN" altLang="en-US" sz="2800" dirty="0"/>
              <a:t>之前一直在使用闭包</a:t>
            </a:r>
            <a:endParaRPr lang="en-US" altLang="zh-CN" sz="2800" dirty="0"/>
          </a:p>
          <a:p>
            <a:endParaRPr lang="zh-CN" altLang="en-US" dirty="0"/>
          </a:p>
        </p:txBody>
      </p:sp>
      <p:sp>
        <p:nvSpPr>
          <p:cNvPr id="4" name="矩形 3"/>
          <p:cNvSpPr/>
          <p:nvPr/>
        </p:nvSpPr>
        <p:spPr>
          <a:xfrm>
            <a:off x="685800" y="2780928"/>
            <a:ext cx="8001000" cy="302121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CN" sz="1600" dirty="0"/>
              <a:t>function </a:t>
            </a:r>
            <a:r>
              <a:rPr lang="en-US" altLang="zh-CN" sz="1600" dirty="0" err="1"/>
              <a:t>aaa</a:t>
            </a:r>
            <a:r>
              <a:rPr lang="en-US" altLang="zh-CN" sz="1600" dirty="0"/>
              <a:t>(a){</a:t>
            </a:r>
          </a:p>
          <a:p>
            <a:r>
              <a:rPr lang="en-US" altLang="zh-CN" sz="1600" dirty="0"/>
              <a:t>	</a:t>
            </a:r>
            <a:r>
              <a:rPr lang="en-US" altLang="zh-CN" sz="1600" dirty="0" err="1"/>
              <a:t>var</a:t>
            </a:r>
            <a:r>
              <a:rPr lang="en-US" altLang="zh-CN" sz="1600" dirty="0"/>
              <a:t> b=5;</a:t>
            </a:r>
          </a:p>
          <a:p>
            <a:r>
              <a:rPr lang="en-US" altLang="zh-CN" sz="1600" dirty="0"/>
              <a:t>	function </a:t>
            </a:r>
            <a:r>
              <a:rPr lang="en-US" altLang="zh-CN" sz="1600" dirty="0" err="1"/>
              <a:t>bbb</a:t>
            </a:r>
            <a:r>
              <a:rPr lang="en-US" altLang="zh-CN" sz="1600" dirty="0"/>
              <a:t>(){</a:t>
            </a:r>
          </a:p>
          <a:p>
            <a:r>
              <a:rPr lang="en-US" altLang="zh-CN" sz="1600" dirty="0"/>
              <a:t>		alert("a="+ a);</a:t>
            </a:r>
          </a:p>
          <a:p>
            <a:r>
              <a:rPr lang="en-US" altLang="zh-CN" sz="1600" dirty="0"/>
              <a:t>		alert("b="+b);	</a:t>
            </a:r>
          </a:p>
          <a:p>
            <a:r>
              <a:rPr lang="en-US" altLang="zh-CN" sz="1600" dirty="0"/>
              <a:t>	}	</a:t>
            </a:r>
          </a:p>
          <a:p>
            <a:r>
              <a:rPr lang="en-US" altLang="zh-CN" sz="1600" dirty="0"/>
              <a:t>	return </a:t>
            </a:r>
            <a:r>
              <a:rPr lang="en-US" altLang="zh-CN" sz="1600" dirty="0" err="1"/>
              <a:t>bbb</a:t>
            </a:r>
            <a:r>
              <a:rPr lang="en-US" altLang="zh-CN" sz="1600" dirty="0"/>
              <a:t>;</a:t>
            </a:r>
          </a:p>
          <a:p>
            <a:r>
              <a:rPr lang="en-US" altLang="zh-CN" sz="1600" dirty="0"/>
              <a:t>}</a:t>
            </a:r>
          </a:p>
          <a:p>
            <a:r>
              <a:rPr lang="en-US" altLang="zh-CN" sz="1600" dirty="0" err="1"/>
              <a:t>var</a:t>
            </a:r>
            <a:r>
              <a:rPr lang="en-US" altLang="zh-CN" sz="1600" dirty="0"/>
              <a:t> c=</a:t>
            </a:r>
            <a:r>
              <a:rPr lang="en-US" altLang="zh-CN" sz="1600" dirty="0" err="1"/>
              <a:t>aaa</a:t>
            </a:r>
            <a:r>
              <a:rPr lang="en-US" altLang="zh-CN" sz="1600" dirty="0"/>
              <a:t>(10);</a:t>
            </a:r>
          </a:p>
          <a:p>
            <a:r>
              <a:rPr lang="en-US" altLang="zh-CN" sz="1600" dirty="0"/>
              <a:t>c();</a:t>
            </a:r>
            <a:endParaRPr lang="zh-CN" altLang="zh-CN" sz="1600" dirty="0"/>
          </a:p>
        </p:txBody>
      </p:sp>
      <p:sp>
        <p:nvSpPr>
          <p:cNvPr id="5" name="矩形 4"/>
          <p:cNvSpPr/>
          <p:nvPr/>
        </p:nvSpPr>
        <p:spPr>
          <a:xfrm>
            <a:off x="0" y="5761277"/>
            <a:ext cx="9144000" cy="978729"/>
          </a:xfrm>
          <a:prstGeom prst="rect">
            <a:avLst/>
          </a:prstGeom>
        </p:spPr>
        <p:txBody>
          <a:bodyPr wrap="square">
            <a:spAutoFit/>
          </a:bodyPr>
          <a:lstStyle/>
          <a:p>
            <a:r>
              <a:rPr lang="en-US" altLang="zh-CN" dirty="0"/>
              <a:t>a</a:t>
            </a:r>
            <a:r>
              <a:rPr lang="zh-CN" altLang="zh-CN" dirty="0"/>
              <a:t>和</a:t>
            </a:r>
            <a:r>
              <a:rPr lang="en-US" altLang="zh-CN" dirty="0"/>
              <a:t>b</a:t>
            </a:r>
            <a:r>
              <a:rPr lang="zh-CN" altLang="zh-CN" dirty="0" smtClean="0"/>
              <a:t>都可以</a:t>
            </a:r>
            <a:r>
              <a:rPr lang="zh-CN" altLang="zh-CN" dirty="0"/>
              <a:t>在</a:t>
            </a:r>
            <a:r>
              <a:rPr lang="en-US" altLang="zh-CN" dirty="0" err="1"/>
              <a:t>bbb</a:t>
            </a:r>
            <a:r>
              <a:rPr lang="zh-CN" altLang="zh-CN" dirty="0"/>
              <a:t>中被访问</a:t>
            </a:r>
            <a:r>
              <a:rPr lang="zh-CN" altLang="zh-CN" dirty="0" smtClean="0"/>
              <a:t>到</a:t>
            </a:r>
            <a:r>
              <a:rPr lang="zh-CN" altLang="en-US" dirty="0" smtClean="0"/>
              <a:t>，</a:t>
            </a:r>
            <a:r>
              <a:rPr lang="en-US" altLang="zh-CN" dirty="0" smtClean="0"/>
              <a:t>a</a:t>
            </a:r>
            <a:r>
              <a:rPr lang="zh-CN" altLang="zh-CN" dirty="0"/>
              <a:t>和</a:t>
            </a:r>
            <a:r>
              <a:rPr lang="en-US" altLang="zh-CN" dirty="0" smtClean="0"/>
              <a:t>b</a:t>
            </a:r>
            <a:r>
              <a:rPr lang="zh-CN" altLang="zh-CN" dirty="0" smtClean="0"/>
              <a:t>不会</a:t>
            </a:r>
            <a:r>
              <a:rPr lang="zh-CN" altLang="zh-CN" dirty="0"/>
              <a:t>被垃圾回收机制回收，因为</a:t>
            </a:r>
            <a:r>
              <a:rPr lang="en-US" altLang="zh-CN" dirty="0"/>
              <a:t>a</a:t>
            </a:r>
            <a:r>
              <a:rPr lang="zh-CN" altLang="zh-CN" dirty="0"/>
              <a:t>和</a:t>
            </a:r>
            <a:r>
              <a:rPr lang="en-US" altLang="zh-CN" dirty="0"/>
              <a:t>b</a:t>
            </a:r>
            <a:r>
              <a:rPr lang="zh-CN" altLang="zh-CN" dirty="0"/>
              <a:t>都要在内部函数</a:t>
            </a:r>
            <a:r>
              <a:rPr lang="en-US" altLang="zh-CN" dirty="0" err="1"/>
              <a:t>bbb</a:t>
            </a:r>
            <a:r>
              <a:rPr lang="zh-CN" altLang="zh-CN" dirty="0"/>
              <a:t>中被引用。</a:t>
            </a:r>
          </a:p>
        </p:txBody>
      </p:sp>
    </p:spTree>
    <p:extLst>
      <p:ext uri="{BB962C8B-B14F-4D97-AF65-F5344CB8AC3E}">
        <p14:creationId xmlns:p14="http://schemas.microsoft.com/office/powerpoint/2010/main" val="1988785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.7 </a:t>
            </a:r>
            <a:r>
              <a:rPr lang="zh-CN" altLang="en-US" dirty="0">
                <a:solidFill>
                  <a:srgbClr val="F50A64"/>
                </a:solidFill>
                <a:uFill>
                  <a:solidFill>
                    <a:schemeClr val="bg1">
                      <a:lumMod val="50000"/>
                    </a:schemeClr>
                  </a:solidFill>
                </a:uFill>
                <a:latin typeface="微软雅黑" pitchFamily="34" charset="-122"/>
                <a:ea typeface="微软雅黑" pitchFamily="34" charset="-122"/>
              </a:rPr>
              <a:t>常用对象</a:t>
            </a:r>
          </a:p>
        </p:txBody>
      </p:sp>
      <p:sp>
        <p:nvSpPr>
          <p:cNvPr id="3" name="内容占位符 2"/>
          <p:cNvSpPr>
            <a:spLocks noGrp="1"/>
          </p:cNvSpPr>
          <p:nvPr>
            <p:ph idx="1"/>
          </p:nvPr>
        </p:nvSpPr>
        <p:spPr>
          <a:xfrm>
            <a:off x="395288" y="1447800"/>
            <a:ext cx="8424862" cy="4767282"/>
          </a:xfrm>
        </p:spPr>
        <p:txBody>
          <a:bodyPr/>
          <a:lstStyle/>
          <a:p>
            <a:pPr marL="342900" lvl="1" indent="-342900">
              <a:buClr>
                <a:srgbClr val="CC0000"/>
              </a:buClr>
              <a:buSzPct val="85000"/>
              <a:buFontTx/>
              <a:buChar char="•"/>
            </a:pPr>
            <a:r>
              <a:rPr lang="zh-CN" altLang="en-US" dirty="0" smtClean="0"/>
              <a:t>时间对象</a:t>
            </a:r>
            <a:r>
              <a:rPr lang="en-US" altLang="zh-CN" dirty="0" smtClean="0"/>
              <a:t>Date</a:t>
            </a:r>
            <a:r>
              <a:rPr lang="zh-CN" altLang="en-US" dirty="0"/>
              <a:t>教材</a:t>
            </a:r>
            <a:r>
              <a:rPr lang="en-US" altLang="zh-CN" dirty="0" smtClean="0"/>
              <a:t>P40</a:t>
            </a:r>
          </a:p>
          <a:p>
            <a:pPr lvl="1"/>
            <a:r>
              <a:rPr lang="zh-CN" altLang="en-US" sz="2400" dirty="0" smtClean="0"/>
              <a:t>时间的存储：距离</a:t>
            </a:r>
            <a:r>
              <a:rPr lang="en-US" altLang="zh-CN" sz="2400" dirty="0" smtClean="0"/>
              <a:t>1970</a:t>
            </a:r>
            <a:r>
              <a:rPr lang="zh-CN" altLang="en-US" sz="2400" dirty="0" smtClean="0"/>
              <a:t>年</a:t>
            </a:r>
            <a:r>
              <a:rPr lang="en-US" altLang="zh-CN" sz="2400" dirty="0" smtClean="0"/>
              <a:t>1</a:t>
            </a:r>
            <a:r>
              <a:rPr lang="zh-CN" altLang="en-US" sz="2400" dirty="0" smtClean="0"/>
              <a:t>月</a:t>
            </a:r>
            <a:r>
              <a:rPr lang="en-US" altLang="zh-CN" sz="2400" dirty="0" smtClean="0"/>
              <a:t>1</a:t>
            </a:r>
            <a:r>
              <a:rPr lang="zh-CN" altLang="en-US" sz="2400" dirty="0" smtClean="0"/>
              <a:t>日</a:t>
            </a:r>
            <a:r>
              <a:rPr lang="en-US" altLang="zh-CN" sz="2400" dirty="0" smtClean="0"/>
              <a:t>0</a:t>
            </a:r>
            <a:r>
              <a:rPr lang="zh-CN" altLang="en-US" sz="2400" dirty="0" smtClean="0"/>
              <a:t>点的毫秒数。</a:t>
            </a:r>
            <a:endParaRPr lang="en-US" altLang="zh-CN" sz="2400" dirty="0" smtClean="0"/>
          </a:p>
          <a:p>
            <a:pPr lvl="1"/>
            <a:r>
              <a:rPr lang="zh-CN" altLang="en-US" sz="2400" dirty="0" smtClean="0"/>
              <a:t>创建</a:t>
            </a:r>
            <a:r>
              <a:rPr lang="en-US" altLang="zh-CN" sz="2400" dirty="0" smtClean="0"/>
              <a:t>Date</a:t>
            </a:r>
            <a:r>
              <a:rPr lang="zh-CN" altLang="en-US" sz="2400" dirty="0" smtClean="0"/>
              <a:t>对象：系统时间</a:t>
            </a:r>
            <a:endParaRPr lang="en-US" altLang="zh-CN" sz="2400" dirty="0" smtClean="0"/>
          </a:p>
          <a:p>
            <a:pPr marL="457200" lvl="1" indent="0">
              <a:buNone/>
            </a:pPr>
            <a:r>
              <a:rPr lang="en-US" altLang="zh-CN" sz="2400" dirty="0"/>
              <a:t> </a:t>
            </a:r>
            <a:r>
              <a:rPr lang="en-US" altLang="zh-CN" sz="2400" dirty="0" smtClean="0"/>
              <a:t>   </a:t>
            </a:r>
            <a:r>
              <a:rPr lang="en-US" altLang="zh-CN" sz="2400" dirty="0" err="1" smtClean="0"/>
              <a:t>var</a:t>
            </a:r>
            <a:r>
              <a:rPr lang="en-US" altLang="zh-CN" sz="2400" dirty="0" smtClean="0"/>
              <a:t> </a:t>
            </a:r>
            <a:r>
              <a:rPr lang="en-US" altLang="zh-CN" sz="2400" dirty="0" err="1" smtClean="0"/>
              <a:t>oDate</a:t>
            </a:r>
            <a:r>
              <a:rPr lang="en-US" altLang="zh-CN" sz="2400" dirty="0" smtClean="0"/>
              <a:t> = new Date();</a:t>
            </a:r>
          </a:p>
          <a:p>
            <a:pPr lvl="1"/>
            <a:r>
              <a:rPr lang="zh-CN" altLang="en-US" sz="2400" dirty="0" smtClean="0"/>
              <a:t>初始化</a:t>
            </a:r>
            <a:r>
              <a:rPr lang="en-US" altLang="zh-CN" sz="2400" dirty="0" smtClean="0"/>
              <a:t>Date</a:t>
            </a:r>
            <a:r>
              <a:rPr lang="zh-CN" altLang="en-US" sz="2400" dirty="0" smtClean="0"/>
              <a:t>对象：</a:t>
            </a:r>
            <a:endParaRPr lang="en-US" altLang="zh-CN" sz="2400" dirty="0" smtClean="0"/>
          </a:p>
          <a:p>
            <a:pPr lvl="2"/>
            <a:r>
              <a:rPr lang="en-US" altLang="zh-CN" sz="2000" dirty="0" smtClean="0"/>
              <a:t>new Date(2008,7,8);</a:t>
            </a:r>
          </a:p>
          <a:p>
            <a:pPr lvl="2"/>
            <a:r>
              <a:rPr lang="en-US" altLang="zh-CN" sz="2000" dirty="0" smtClean="0"/>
              <a:t>……</a:t>
            </a:r>
          </a:p>
          <a:p>
            <a:pPr lvl="1"/>
            <a:r>
              <a:rPr lang="zh-CN" altLang="en-US" sz="2400" dirty="0" smtClean="0"/>
              <a:t>获取时间细节：</a:t>
            </a:r>
            <a:endParaRPr lang="en-US" altLang="zh-CN" sz="2400" dirty="0" smtClean="0"/>
          </a:p>
          <a:p>
            <a:pPr lvl="2"/>
            <a:r>
              <a:rPr lang="en-US" altLang="zh-CN" sz="2000" dirty="0" err="1" smtClean="0"/>
              <a:t>getMonth</a:t>
            </a:r>
            <a:r>
              <a:rPr lang="en-US" altLang="zh-CN" sz="2000" dirty="0" smtClean="0"/>
              <a:t>(): </a:t>
            </a:r>
            <a:r>
              <a:rPr lang="zh-CN" altLang="en-US" sz="2000" dirty="0" smtClean="0"/>
              <a:t>月份，从</a:t>
            </a:r>
            <a:r>
              <a:rPr lang="en-US" altLang="zh-CN" sz="2000" dirty="0" smtClean="0"/>
              <a:t>0</a:t>
            </a:r>
            <a:r>
              <a:rPr lang="zh-CN" altLang="en-US" sz="2000" dirty="0" smtClean="0"/>
              <a:t>开始</a:t>
            </a:r>
            <a:endParaRPr lang="en-US" altLang="zh-CN" sz="2000" dirty="0" smtClean="0"/>
          </a:p>
          <a:p>
            <a:pPr lvl="2"/>
            <a:r>
              <a:rPr lang="en-US" altLang="zh-CN" sz="2000" dirty="0" smtClean="0"/>
              <a:t>……</a:t>
            </a:r>
          </a:p>
          <a:p>
            <a:pPr lvl="1"/>
            <a:r>
              <a:rPr lang="zh-CN" altLang="en-US" sz="2400" dirty="0" smtClean="0"/>
              <a:t>设置时间细节：</a:t>
            </a:r>
            <a:r>
              <a:rPr lang="en-US" altLang="zh-CN" sz="2400" dirty="0" smtClean="0"/>
              <a:t>     </a:t>
            </a:r>
          </a:p>
        </p:txBody>
      </p:sp>
    </p:spTree>
    <p:extLst>
      <p:ext uri="{BB962C8B-B14F-4D97-AF65-F5344CB8AC3E}">
        <p14:creationId xmlns:p14="http://schemas.microsoft.com/office/powerpoint/2010/main" val="23854843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.7 </a:t>
            </a:r>
            <a:r>
              <a:rPr lang="zh-CN" altLang="en-US" dirty="0">
                <a:solidFill>
                  <a:srgbClr val="F50A64"/>
                </a:solidFill>
                <a:uFill>
                  <a:solidFill>
                    <a:schemeClr val="bg1">
                      <a:lumMod val="50000"/>
                    </a:schemeClr>
                  </a:solidFill>
                </a:uFill>
                <a:latin typeface="微软雅黑" pitchFamily="34" charset="-122"/>
                <a:ea typeface="微软雅黑" pitchFamily="34" charset="-122"/>
              </a:rPr>
              <a:t>常用对象</a:t>
            </a:r>
            <a:endParaRPr lang="zh-CN" altLang="en-US" dirty="0"/>
          </a:p>
        </p:txBody>
      </p:sp>
      <p:sp>
        <p:nvSpPr>
          <p:cNvPr id="3" name="内容占位符 2"/>
          <p:cNvSpPr>
            <a:spLocks noGrp="1"/>
          </p:cNvSpPr>
          <p:nvPr>
            <p:ph idx="1"/>
          </p:nvPr>
        </p:nvSpPr>
        <p:spPr/>
        <p:txBody>
          <a:bodyPr/>
          <a:lstStyle/>
          <a:p>
            <a:r>
              <a:rPr lang="zh-CN" altLang="en-US" dirty="0" smtClean="0"/>
              <a:t>数学对象</a:t>
            </a:r>
            <a:r>
              <a:rPr lang="en-US" altLang="zh-CN" dirty="0" smtClean="0"/>
              <a:t>Math</a:t>
            </a:r>
          </a:p>
          <a:p>
            <a:pPr lvl="1"/>
            <a:r>
              <a:rPr lang="zh-CN" altLang="en-US" dirty="0" smtClean="0"/>
              <a:t>常量</a:t>
            </a:r>
            <a:endParaRPr lang="en-US" altLang="zh-CN" dirty="0" smtClean="0"/>
          </a:p>
          <a:p>
            <a:pPr lvl="2"/>
            <a:r>
              <a:rPr lang="en-US" altLang="zh-CN" dirty="0" err="1" smtClean="0"/>
              <a:t>Math.E</a:t>
            </a:r>
            <a:r>
              <a:rPr lang="en-US" altLang="zh-CN" dirty="0" smtClean="0"/>
              <a:t>	</a:t>
            </a:r>
          </a:p>
          <a:p>
            <a:pPr lvl="2"/>
            <a:r>
              <a:rPr lang="en-US" altLang="zh-CN" dirty="0" err="1" smtClean="0"/>
              <a:t>Math.PI</a:t>
            </a:r>
            <a:endParaRPr lang="en-US" altLang="zh-CN" dirty="0" smtClean="0"/>
          </a:p>
          <a:p>
            <a:pPr lvl="2"/>
            <a:r>
              <a:rPr lang="en-US" altLang="zh-CN" dirty="0" smtClean="0"/>
              <a:t>……</a:t>
            </a:r>
          </a:p>
          <a:p>
            <a:pPr lvl="1"/>
            <a:r>
              <a:rPr lang="zh-CN" altLang="en-US" dirty="0"/>
              <a:t>方法</a:t>
            </a:r>
            <a:endParaRPr lang="en-US" altLang="zh-CN" dirty="0" smtClean="0"/>
          </a:p>
          <a:p>
            <a:pPr lvl="2"/>
            <a:r>
              <a:rPr lang="en-US" altLang="zh-CN" dirty="0" smtClean="0"/>
              <a:t>ceil():</a:t>
            </a:r>
            <a:r>
              <a:rPr lang="zh-CN" altLang="en-US" dirty="0"/>
              <a:t>比参数大的最小</a:t>
            </a:r>
            <a:r>
              <a:rPr lang="zh-CN" altLang="en-US" dirty="0" smtClean="0"/>
              <a:t>整数</a:t>
            </a:r>
            <a:endParaRPr lang="en-US" altLang="zh-CN" dirty="0" smtClean="0"/>
          </a:p>
          <a:p>
            <a:pPr lvl="2"/>
            <a:r>
              <a:rPr lang="en-US" altLang="zh-CN" dirty="0"/>
              <a:t>f</a:t>
            </a:r>
            <a:r>
              <a:rPr lang="en-US" altLang="zh-CN" dirty="0" smtClean="0"/>
              <a:t>loor():</a:t>
            </a:r>
            <a:r>
              <a:rPr lang="zh-CN" altLang="en-US" dirty="0"/>
              <a:t>比参数小的最大整数</a:t>
            </a:r>
            <a:endParaRPr lang="en-US" altLang="zh-CN" dirty="0" smtClean="0"/>
          </a:p>
          <a:p>
            <a:pPr lvl="2"/>
            <a:r>
              <a:rPr lang="en-US" altLang="zh-CN" dirty="0" smtClean="0"/>
              <a:t>round(): </a:t>
            </a:r>
            <a:r>
              <a:rPr lang="zh-CN" altLang="en-US" dirty="0" smtClean="0"/>
              <a:t>四舍五入</a:t>
            </a:r>
            <a:endParaRPr lang="en-US" altLang="zh-CN" dirty="0" smtClean="0"/>
          </a:p>
          <a:p>
            <a:pPr lvl="2"/>
            <a:r>
              <a:rPr lang="en-US" altLang="zh-CN" dirty="0" smtClean="0"/>
              <a:t>random(): (0, 1)</a:t>
            </a:r>
            <a:r>
              <a:rPr lang="zh-CN" altLang="en-US" dirty="0" smtClean="0"/>
              <a:t>间小数</a:t>
            </a:r>
            <a:endParaRPr lang="en-US" altLang="zh-CN" dirty="0" smtClean="0"/>
          </a:p>
          <a:p>
            <a:pPr marL="1371600" lvl="3" indent="0">
              <a:buNone/>
            </a:pPr>
            <a:r>
              <a:rPr lang="en-US" altLang="zh-CN" dirty="0" err="1" smtClean="0"/>
              <a:t>Math.floor</a:t>
            </a:r>
            <a:r>
              <a:rPr lang="en-US" altLang="zh-CN" dirty="0" smtClean="0"/>
              <a:t>(</a:t>
            </a:r>
            <a:r>
              <a:rPr lang="en-US" altLang="zh-CN" dirty="0" err="1" smtClean="0"/>
              <a:t>Math.random</a:t>
            </a:r>
            <a:r>
              <a:rPr lang="en-US" altLang="zh-CN" dirty="0" smtClean="0"/>
              <a:t>()*</a:t>
            </a:r>
            <a:r>
              <a:rPr lang="zh-CN" altLang="en-US" dirty="0" smtClean="0"/>
              <a:t>宽度</a:t>
            </a:r>
            <a:r>
              <a:rPr lang="en-US" altLang="zh-CN" dirty="0" smtClean="0"/>
              <a:t>+</a:t>
            </a:r>
            <a:r>
              <a:rPr lang="zh-CN" altLang="en-US" dirty="0" smtClean="0"/>
              <a:t>起点</a:t>
            </a:r>
            <a:r>
              <a:rPr lang="en-US" altLang="zh-CN" dirty="0" smtClean="0"/>
              <a:t>)</a:t>
            </a:r>
            <a:endParaRPr lang="zh-CN" altLang="en-US" dirty="0"/>
          </a:p>
        </p:txBody>
      </p:sp>
    </p:spTree>
    <p:extLst>
      <p:ext uri="{BB962C8B-B14F-4D97-AF65-F5344CB8AC3E}">
        <p14:creationId xmlns:p14="http://schemas.microsoft.com/office/powerpoint/2010/main" val="1104804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b="1" dirty="0" smtClean="0">
                <a:solidFill>
                  <a:srgbClr val="F50A64"/>
                </a:solidFill>
                <a:uFill>
                  <a:solidFill>
                    <a:schemeClr val="bg1">
                      <a:lumMod val="50000"/>
                    </a:schemeClr>
                  </a:solidFill>
                </a:uFill>
                <a:latin typeface="微软雅黑" pitchFamily="34" charset="-122"/>
                <a:ea typeface="微软雅黑" pitchFamily="34" charset="-122"/>
              </a:rPr>
              <a:t>程序流程控制</a:t>
            </a:r>
            <a:endParaRPr lang="zh-CN" altLang="en-US" sz="4000" b="1"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3" name="内容占位符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r>
              <a:rPr lang="zh-CN" altLang="en-US" dirty="0"/>
              <a:t>什么是真、什么是假：</a:t>
            </a:r>
            <a:endParaRPr lang="en-US" altLang="zh-CN" dirty="0"/>
          </a:p>
          <a:p>
            <a:pPr lvl="2"/>
            <a:r>
              <a:rPr lang="zh-CN" altLang="en-US" sz="2800" dirty="0"/>
              <a:t>真：</a:t>
            </a:r>
            <a:r>
              <a:rPr lang="en-US" altLang="zh-CN" sz="2800" dirty="0"/>
              <a:t>true</a:t>
            </a:r>
            <a:r>
              <a:rPr lang="zh-CN" altLang="en-US" sz="2800" dirty="0"/>
              <a:t>、非零数字、非空字符串、非空对象</a:t>
            </a:r>
            <a:endParaRPr lang="en-US" altLang="zh-CN" sz="2800" dirty="0"/>
          </a:p>
          <a:p>
            <a:pPr lvl="2"/>
            <a:r>
              <a:rPr lang="zh-CN" altLang="en-US" sz="2800" dirty="0"/>
              <a:t>假：</a:t>
            </a:r>
            <a:r>
              <a:rPr lang="en-US" altLang="zh-CN" sz="2800" dirty="0"/>
              <a:t>false</a:t>
            </a:r>
            <a:r>
              <a:rPr lang="zh-CN" altLang="en-US" sz="2800" dirty="0"/>
              <a:t>、数字零、空字符串、空对象、</a:t>
            </a:r>
            <a:r>
              <a:rPr lang="en-US" altLang="zh-CN" sz="2800" dirty="0"/>
              <a:t>undefined</a:t>
            </a:r>
          </a:p>
        </p:txBody>
      </p:sp>
    </p:spTree>
    <p:extLst>
      <p:ext uri="{BB962C8B-B14F-4D97-AF65-F5344CB8AC3E}">
        <p14:creationId xmlns:p14="http://schemas.microsoft.com/office/powerpoint/2010/main" val="8942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Window</a:t>
            </a:r>
            <a:r>
              <a:rPr lang="zh-CN" altLang="en-US" dirty="0" smtClean="0"/>
              <a:t>对象</a:t>
            </a:r>
            <a:endParaRPr lang="en-US" altLang="zh-CN" dirty="0" smtClean="0"/>
          </a:p>
          <a:p>
            <a:pPr lvl="1"/>
            <a:r>
              <a:rPr lang="zh-CN" altLang="en-US" dirty="0">
                <a:latin typeface="+mn-ea"/>
              </a:rPr>
              <a:t>打开、关闭</a:t>
            </a:r>
            <a:r>
              <a:rPr lang="zh-CN" altLang="en-US" dirty="0" smtClean="0">
                <a:latin typeface="+mn-ea"/>
              </a:rPr>
              <a:t>窗口 </a:t>
            </a:r>
            <a:r>
              <a:rPr lang="en-US" altLang="zh-CN" dirty="0" smtClean="0">
                <a:latin typeface="+mn-ea"/>
              </a:rPr>
              <a:t>open( )</a:t>
            </a:r>
            <a:r>
              <a:rPr lang="zh-CN" altLang="en-US" dirty="0" smtClean="0">
                <a:latin typeface="+mn-ea"/>
              </a:rPr>
              <a:t>、</a:t>
            </a:r>
            <a:r>
              <a:rPr lang="en-US" altLang="zh-CN" dirty="0" smtClean="0">
                <a:latin typeface="+mn-ea"/>
              </a:rPr>
              <a:t>close( )</a:t>
            </a:r>
            <a:r>
              <a:rPr lang="zh-CN" altLang="en-US" dirty="0" smtClean="0">
                <a:latin typeface="+mn-ea"/>
              </a:rPr>
              <a:t>方法</a:t>
            </a:r>
            <a:endParaRPr lang="en-US" altLang="zh-CN" dirty="0" smtClean="0">
              <a:latin typeface="+mn-ea"/>
            </a:endParaRPr>
          </a:p>
          <a:p>
            <a:pPr lvl="1"/>
            <a:r>
              <a:rPr lang="zh-CN" altLang="en-US" dirty="0">
                <a:latin typeface="+mn-ea"/>
              </a:rPr>
              <a:t>系统</a:t>
            </a:r>
            <a:r>
              <a:rPr lang="zh-CN" altLang="en-US" dirty="0" smtClean="0">
                <a:latin typeface="+mn-ea"/>
              </a:rPr>
              <a:t>对话框</a:t>
            </a:r>
            <a:endParaRPr lang="en-US" altLang="zh-CN" dirty="0" smtClean="0">
              <a:latin typeface="+mn-ea"/>
            </a:endParaRPr>
          </a:p>
          <a:p>
            <a:pPr lvl="2"/>
            <a:r>
              <a:rPr lang="zh-CN" altLang="en-US" dirty="0">
                <a:latin typeface="+mn-ea"/>
              </a:rPr>
              <a:t>警告框：</a:t>
            </a:r>
            <a:r>
              <a:rPr lang="en-US" altLang="zh-CN" dirty="0">
                <a:latin typeface="+mn-ea"/>
              </a:rPr>
              <a:t>alert(</a:t>
            </a:r>
            <a:r>
              <a:rPr lang="en-US" altLang="zh-CN" dirty="0">
                <a:latin typeface="+mn-ea"/>
                <a:cs typeface="Arial Unicode MS" pitchFamily="34" charset="-122"/>
              </a:rPr>
              <a:t>“</a:t>
            </a:r>
            <a:r>
              <a:rPr lang="zh-CN" altLang="en-US" dirty="0">
                <a:latin typeface="+mn-ea"/>
              </a:rPr>
              <a:t>内容</a:t>
            </a:r>
            <a:r>
              <a:rPr lang="zh-CN" altLang="en-US" dirty="0">
                <a:latin typeface="+mn-ea"/>
                <a:cs typeface="Arial Unicode MS" pitchFamily="34" charset="-122"/>
              </a:rPr>
              <a:t>”</a:t>
            </a:r>
            <a:r>
              <a:rPr lang="en-US" altLang="zh-CN" dirty="0">
                <a:latin typeface="+mn-ea"/>
              </a:rPr>
              <a:t>)</a:t>
            </a:r>
            <a:r>
              <a:rPr lang="zh-CN" altLang="en-US" dirty="0">
                <a:latin typeface="+mn-ea"/>
              </a:rPr>
              <a:t>，没有返回</a:t>
            </a:r>
            <a:r>
              <a:rPr lang="zh-CN" altLang="en-US" dirty="0" smtClean="0">
                <a:latin typeface="+mn-ea"/>
              </a:rPr>
              <a:t>值</a:t>
            </a:r>
            <a:endParaRPr lang="en-US" altLang="zh-CN" dirty="0" smtClean="0">
              <a:latin typeface="+mn-ea"/>
            </a:endParaRPr>
          </a:p>
          <a:p>
            <a:pPr lvl="2"/>
            <a:r>
              <a:rPr lang="zh-CN" altLang="en-US" dirty="0">
                <a:latin typeface="+mn-ea"/>
              </a:rPr>
              <a:t>选择框：</a:t>
            </a:r>
            <a:r>
              <a:rPr lang="en-US" altLang="zh-CN" dirty="0">
                <a:latin typeface="+mn-ea"/>
              </a:rPr>
              <a:t>confirm(</a:t>
            </a:r>
            <a:r>
              <a:rPr lang="en-US" altLang="zh-CN" dirty="0">
                <a:latin typeface="+mn-ea"/>
                <a:cs typeface="Arial Unicode MS" pitchFamily="34" charset="-122"/>
              </a:rPr>
              <a:t>“</a:t>
            </a:r>
            <a:r>
              <a:rPr lang="zh-CN" altLang="en-US" dirty="0">
                <a:latin typeface="+mn-ea"/>
              </a:rPr>
              <a:t>提问的内容</a:t>
            </a:r>
            <a:r>
              <a:rPr lang="zh-CN" altLang="en-US" dirty="0">
                <a:latin typeface="+mn-ea"/>
                <a:cs typeface="Arial Unicode MS" pitchFamily="34" charset="-122"/>
              </a:rPr>
              <a:t>”</a:t>
            </a:r>
            <a:r>
              <a:rPr lang="en-US" altLang="zh-CN" dirty="0">
                <a:latin typeface="+mn-ea"/>
              </a:rPr>
              <a:t>)</a:t>
            </a:r>
            <a:r>
              <a:rPr lang="zh-CN" altLang="en-US" dirty="0">
                <a:latin typeface="+mn-ea"/>
              </a:rPr>
              <a:t>，返回</a:t>
            </a:r>
            <a:r>
              <a:rPr lang="en-US" altLang="zh-CN" dirty="0" err="1" smtClean="0">
                <a:latin typeface="+mn-ea"/>
              </a:rPr>
              <a:t>boolean</a:t>
            </a:r>
            <a:endParaRPr lang="en-US" altLang="zh-CN" dirty="0" smtClean="0">
              <a:latin typeface="+mn-ea"/>
            </a:endParaRPr>
          </a:p>
          <a:p>
            <a:pPr lvl="2"/>
            <a:r>
              <a:rPr lang="zh-CN" altLang="en-US" dirty="0">
                <a:latin typeface="+mn-ea"/>
              </a:rPr>
              <a:t>输入框：</a:t>
            </a:r>
            <a:r>
              <a:rPr lang="en-US" altLang="zh-CN" dirty="0">
                <a:latin typeface="+mn-ea"/>
              </a:rPr>
              <a:t>prompt()</a:t>
            </a:r>
            <a:r>
              <a:rPr lang="zh-CN" altLang="en-US" dirty="0">
                <a:latin typeface="+mn-ea"/>
              </a:rPr>
              <a:t>，返回字符串或</a:t>
            </a:r>
            <a:r>
              <a:rPr lang="en-US" altLang="zh-CN" dirty="0" smtClean="0">
                <a:latin typeface="+mn-ea"/>
              </a:rPr>
              <a:t>null</a:t>
            </a:r>
          </a:p>
          <a:p>
            <a:pPr lvl="1"/>
            <a:r>
              <a:rPr lang="zh-CN" altLang="en-US" dirty="0">
                <a:latin typeface="+mn-ea"/>
              </a:rPr>
              <a:t>常用事件：</a:t>
            </a:r>
            <a:r>
              <a:rPr lang="en-US" altLang="zh-CN" dirty="0" err="1" smtClean="0">
                <a:latin typeface="+mn-ea"/>
              </a:rPr>
              <a:t>onload</a:t>
            </a:r>
            <a:r>
              <a:rPr lang="zh-CN" altLang="en-US" dirty="0" smtClean="0">
                <a:latin typeface="+mn-ea"/>
              </a:rPr>
              <a:t>，页面完全加载完毕时触发的事件，确保所有</a:t>
            </a:r>
            <a:r>
              <a:rPr lang="en-US" altLang="zh-CN" dirty="0" smtClean="0">
                <a:latin typeface="+mn-ea"/>
              </a:rPr>
              <a:t>document</a:t>
            </a:r>
            <a:r>
              <a:rPr lang="zh-CN" altLang="en-US" dirty="0" smtClean="0">
                <a:latin typeface="+mn-ea"/>
              </a:rPr>
              <a:t>对象都存在于浏览器的</a:t>
            </a:r>
            <a:r>
              <a:rPr lang="en-US" altLang="zh-CN" dirty="0" smtClean="0">
                <a:latin typeface="+mn-ea"/>
              </a:rPr>
              <a:t>DOM</a:t>
            </a:r>
            <a:r>
              <a:rPr lang="zh-CN" altLang="en-US" dirty="0" smtClean="0">
                <a:latin typeface="+mn-ea"/>
              </a:rPr>
              <a:t>中</a:t>
            </a:r>
            <a:endParaRPr lang="en-US" altLang="zh-CN" dirty="0">
              <a:latin typeface="+mn-ea"/>
            </a:endParaRPr>
          </a:p>
          <a:p>
            <a:pPr lvl="1"/>
            <a:endParaRPr lang="en-US" altLang="zh-CN" dirty="0">
              <a:solidFill>
                <a:schemeClr val="tx1">
                  <a:lumMod val="75000"/>
                  <a:lumOff val="25000"/>
                </a:schemeClr>
              </a:solidFill>
              <a:latin typeface="微软雅黑" pitchFamily="34" charset="-122"/>
              <a:ea typeface="微软雅黑" pitchFamily="34" charset="-122"/>
            </a:endParaRPr>
          </a:p>
          <a:p>
            <a:pPr lvl="1"/>
            <a:endParaRPr lang="en-US" altLang="zh-CN" dirty="0">
              <a:latin typeface="+mn-ea"/>
            </a:endParaRPr>
          </a:p>
          <a:p>
            <a:pPr lvl="2"/>
            <a:endParaRPr lang="en-US" altLang="zh-CN" dirty="0">
              <a:solidFill>
                <a:schemeClr val="tx1">
                  <a:lumMod val="75000"/>
                  <a:lumOff val="25000"/>
                </a:schemeClr>
              </a:solidFill>
              <a:latin typeface="微软雅黑" pitchFamily="34" charset="-122"/>
              <a:ea typeface="微软雅黑" pitchFamily="34" charset="-122"/>
            </a:endParaRPr>
          </a:p>
          <a:p>
            <a:pPr lvl="2"/>
            <a:endParaRPr lang="en-US" altLang="zh-CN" dirty="0">
              <a:solidFill>
                <a:schemeClr val="tx1">
                  <a:lumMod val="75000"/>
                  <a:lumOff val="25000"/>
                </a:schemeClr>
              </a:solidFill>
              <a:latin typeface="微软雅黑" pitchFamily="34" charset="-122"/>
              <a:ea typeface="微软雅黑" pitchFamily="34" charset="-122"/>
            </a:endParaRPr>
          </a:p>
          <a:p>
            <a:pPr lvl="1"/>
            <a:endParaRPr lang="en-US" altLang="zh-CN" dirty="0" smtClean="0">
              <a:solidFill>
                <a:schemeClr val="tx1">
                  <a:lumMod val="75000"/>
                  <a:lumOff val="25000"/>
                </a:schemeClr>
              </a:solidFill>
              <a:latin typeface="微软雅黑" pitchFamily="34" charset="-122"/>
              <a:ea typeface="微软雅黑" pitchFamily="34" charset="-122"/>
            </a:endParaRPr>
          </a:p>
          <a:p>
            <a:pPr lvl="1"/>
            <a:endParaRPr lang="en-US" altLang="zh-CN" dirty="0">
              <a:solidFill>
                <a:schemeClr val="tx1">
                  <a:lumMod val="75000"/>
                  <a:lumOff val="25000"/>
                </a:schemeClr>
              </a:solidFill>
              <a:latin typeface="微软雅黑" pitchFamily="34" charset="-122"/>
              <a:ea typeface="微软雅黑" pitchFamily="34" charset="-122"/>
            </a:endParaRPr>
          </a:p>
          <a:p>
            <a:pPr lvl="1"/>
            <a:endParaRPr lang="en-US" altLang="zh-CN" dirty="0">
              <a:solidFill>
                <a:schemeClr val="tx1">
                  <a:lumMod val="75000"/>
                  <a:lumOff val="25000"/>
                </a:schemeClr>
              </a:solidFill>
              <a:latin typeface="微软雅黑" pitchFamily="34" charset="-122"/>
              <a:ea typeface="微软雅黑" pitchFamily="34" charset="-122"/>
            </a:endParaRPr>
          </a:p>
          <a:p>
            <a:pPr lvl="1"/>
            <a:endParaRPr lang="en-US" altLang="zh-CN" dirty="0">
              <a:solidFill>
                <a:schemeClr val="tx1">
                  <a:lumMod val="75000"/>
                  <a:lumOff val="25000"/>
                </a:schemeClr>
              </a:solidFill>
              <a:latin typeface="微软雅黑" pitchFamily="34" charset="-122"/>
              <a:ea typeface="微软雅黑" pitchFamily="34" charset="-122"/>
            </a:endParaRPr>
          </a:p>
          <a:p>
            <a:pPr lvl="1"/>
            <a:endParaRPr lang="en-US" altLang="zh-CN" dirty="0" smtClean="0"/>
          </a:p>
          <a:p>
            <a:endParaRPr lang="zh-CN" altLang="en-US"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.8 BOM</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基础</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Tree>
    <p:extLst>
      <p:ext uri="{BB962C8B-B14F-4D97-AF65-F5344CB8AC3E}">
        <p14:creationId xmlns:p14="http://schemas.microsoft.com/office/powerpoint/2010/main" val="32905620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Document</a:t>
            </a:r>
            <a:r>
              <a:rPr lang="zh-CN" altLang="en-US" dirty="0" smtClean="0"/>
              <a:t>对象</a:t>
            </a:r>
            <a:endParaRPr lang="en-US" altLang="zh-CN" dirty="0" smtClean="0"/>
          </a:p>
          <a:p>
            <a:pPr lvl="1"/>
            <a:r>
              <a:rPr lang="en-US" altLang="zh-CN" dirty="0" smtClean="0"/>
              <a:t>URL</a:t>
            </a:r>
            <a:r>
              <a:rPr lang="zh-CN" altLang="en-US" dirty="0" smtClean="0"/>
              <a:t>属性</a:t>
            </a:r>
            <a:endParaRPr lang="en-US" altLang="zh-CN" dirty="0" smtClean="0"/>
          </a:p>
          <a:p>
            <a:pPr lvl="1"/>
            <a:r>
              <a:rPr lang="en-US" altLang="zh-CN" dirty="0" smtClean="0"/>
              <a:t>Write( )</a:t>
            </a:r>
            <a:r>
              <a:rPr lang="zh-CN" altLang="en-US" dirty="0" smtClean="0"/>
              <a:t>方法</a:t>
            </a:r>
            <a:endParaRPr lang="en-US" altLang="zh-CN" dirty="0" smtClean="0"/>
          </a:p>
          <a:p>
            <a:r>
              <a:rPr lang="en-US" altLang="zh-CN" dirty="0" smtClean="0"/>
              <a:t>Location</a:t>
            </a:r>
            <a:r>
              <a:rPr lang="zh-CN" altLang="en-US" dirty="0" smtClean="0"/>
              <a:t>对象</a:t>
            </a:r>
            <a:endParaRPr lang="en-US" altLang="zh-CN" dirty="0" smtClean="0"/>
          </a:p>
          <a:p>
            <a:pPr lvl="1"/>
            <a:r>
              <a:rPr lang="en-US" altLang="zh-CN" dirty="0" err="1" smtClean="0"/>
              <a:t>Href</a:t>
            </a:r>
            <a:r>
              <a:rPr lang="zh-CN" altLang="en-US" dirty="0" smtClean="0"/>
              <a:t>属性</a:t>
            </a:r>
            <a:endParaRPr lang="en-US" altLang="zh-CN" dirty="0" smtClean="0"/>
          </a:p>
          <a:p>
            <a:r>
              <a:rPr lang="en-US" altLang="zh-CN" dirty="0" smtClean="0"/>
              <a:t>Navigator</a:t>
            </a:r>
            <a:r>
              <a:rPr lang="zh-CN" altLang="en-US" dirty="0" smtClean="0"/>
              <a:t>对象</a:t>
            </a:r>
            <a:endParaRPr lang="en-US" altLang="zh-CN" dirty="0" smtClean="0"/>
          </a:p>
          <a:p>
            <a:pPr lvl="1"/>
            <a:r>
              <a:rPr lang="en-US" altLang="zh-CN" dirty="0" err="1" smtClean="0"/>
              <a:t>userAgent</a:t>
            </a:r>
            <a:r>
              <a:rPr lang="zh-CN" altLang="en-US" dirty="0" smtClean="0"/>
              <a:t>属性</a:t>
            </a:r>
            <a:endParaRPr lang="en-US" altLang="zh-CN" dirty="0" smtClean="0"/>
          </a:p>
          <a:p>
            <a:r>
              <a:rPr lang="en-US" altLang="zh-CN" dirty="0" smtClean="0"/>
              <a:t>Screen</a:t>
            </a:r>
            <a:r>
              <a:rPr lang="zh-CN" altLang="en-US" dirty="0" smtClean="0"/>
              <a:t>对象</a:t>
            </a:r>
            <a:endParaRPr lang="en-US" altLang="zh-CN" dirty="0" smtClean="0"/>
          </a:p>
          <a:p>
            <a:pPr lvl="1"/>
            <a:r>
              <a:rPr lang="en-US" altLang="zh-CN" dirty="0" err="1" smtClean="0"/>
              <a:t>availHeight</a:t>
            </a:r>
            <a:r>
              <a:rPr lang="en-US" altLang="zh-CN" dirty="0" smtClean="0"/>
              <a:t>, </a:t>
            </a:r>
            <a:r>
              <a:rPr lang="en-US" altLang="zh-CN" dirty="0" err="1" smtClean="0"/>
              <a:t>availWidth</a:t>
            </a:r>
            <a:r>
              <a:rPr lang="zh-CN" altLang="en-US" dirty="0" smtClean="0"/>
              <a:t>属性</a:t>
            </a:r>
            <a:endParaRPr lang="en-US" altLang="zh-CN" dirty="0" smtClean="0"/>
          </a:p>
        </p:txBody>
      </p:sp>
      <p:sp>
        <p:nvSpPr>
          <p:cNvPr id="5" name="标题 1"/>
          <p:cNvSpPr>
            <a:spLocks noGrp="1"/>
          </p:cNvSpPr>
          <p:nvPr>
            <p:ph type="title"/>
          </p:nvPr>
        </p:nvSpPr>
        <p:spPr>
          <a:xfrm>
            <a:off x="395288" y="152400"/>
            <a:ext cx="8280400" cy="10191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.8 BOM</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基础</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Tree>
    <p:extLst>
      <p:ext uri="{BB962C8B-B14F-4D97-AF65-F5344CB8AC3E}">
        <p14:creationId xmlns:p14="http://schemas.microsoft.com/office/powerpoint/2010/main" val="4293038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综合练习</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简易年历</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3352800" cy="4572000"/>
          </a:xfrm>
          <a:prstGeom prst="rect">
            <a:avLst/>
          </a:prstGeom>
          <a:noFill/>
          <a:ln>
            <a:noFill/>
          </a:ln>
        </p:spPr>
      </p:pic>
      <p:sp>
        <p:nvSpPr>
          <p:cNvPr id="5" name="TextBox 4"/>
          <p:cNvSpPr txBox="1"/>
          <p:nvPr/>
        </p:nvSpPr>
        <p:spPr>
          <a:xfrm>
            <a:off x="4343400" y="1524000"/>
            <a:ext cx="3352800" cy="2308324"/>
          </a:xfrm>
          <a:prstGeom prst="rect">
            <a:avLst/>
          </a:prstGeom>
          <a:noFill/>
        </p:spPr>
        <p:txBody>
          <a:bodyPr wrap="square" rtlCol="0">
            <a:spAutoFit/>
          </a:bodyPr>
          <a:lstStyle/>
          <a:p>
            <a:r>
              <a:rPr lang="zh-CN" altLang="en-US" dirty="0" smtClean="0"/>
              <a:t>知识点：</a:t>
            </a:r>
            <a:endParaRPr lang="en-US" altLang="zh-CN" dirty="0" smtClean="0"/>
          </a:p>
          <a:p>
            <a:pPr marL="342900" indent="-342900">
              <a:buFont typeface="Arial" panose="020B0604020202020204" pitchFamily="34" charset="0"/>
              <a:buChar char="•"/>
            </a:pPr>
            <a:r>
              <a:rPr lang="zh-CN" altLang="en-US" dirty="0" smtClean="0"/>
              <a:t>数组</a:t>
            </a:r>
            <a:endParaRPr lang="en-US" altLang="zh-CN" dirty="0" smtClean="0"/>
          </a:p>
          <a:p>
            <a:pPr marL="342900" indent="-342900">
              <a:buFont typeface="Arial" panose="020B0604020202020204" pitchFamily="34" charset="0"/>
              <a:buChar char="•"/>
            </a:pPr>
            <a:r>
              <a:rPr lang="en-US" altLang="zh-CN" dirty="0" smtClean="0"/>
              <a:t>DOM</a:t>
            </a:r>
            <a:r>
              <a:rPr lang="zh-CN" altLang="en-US" dirty="0" smtClean="0"/>
              <a:t>元素的获取</a:t>
            </a:r>
            <a:endParaRPr lang="en-US" altLang="zh-CN" dirty="0" smtClean="0"/>
          </a:p>
          <a:p>
            <a:pPr marL="342900" indent="-342900">
              <a:buFont typeface="Arial" panose="020B0604020202020204" pitchFamily="34" charset="0"/>
              <a:buChar char="•"/>
            </a:pPr>
            <a:r>
              <a:rPr lang="zh-CN" altLang="en-US" dirty="0" smtClean="0"/>
              <a:t>事件处理</a:t>
            </a:r>
            <a:endParaRPr lang="en-US" altLang="zh-CN" dirty="0" smtClean="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759568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1. </a:t>
            </a:r>
            <a:r>
              <a:rPr lang="zh-CN" altLang="zh-CN" dirty="0" smtClean="0">
                <a:solidFill>
                  <a:srgbClr val="F50A64"/>
                </a:solidFill>
                <a:uFill>
                  <a:solidFill>
                    <a:schemeClr val="bg1">
                      <a:lumMod val="50000"/>
                    </a:schemeClr>
                  </a:solidFill>
                </a:uFill>
                <a:latin typeface="微软雅黑" pitchFamily="34" charset="-122"/>
                <a:ea typeface="微软雅黑" pitchFamily="34" charset="-122"/>
              </a:rPr>
              <a:t>页面</a:t>
            </a:r>
            <a:r>
              <a:rPr lang="zh-CN" altLang="zh-CN" dirty="0">
                <a:solidFill>
                  <a:srgbClr val="F50A64"/>
                </a:solidFill>
                <a:uFill>
                  <a:solidFill>
                    <a:schemeClr val="bg1">
                      <a:lumMod val="50000"/>
                    </a:schemeClr>
                  </a:solidFill>
                </a:uFill>
                <a:latin typeface="微软雅黑" pitchFamily="34" charset="-122"/>
                <a:ea typeface="微软雅黑" pitchFamily="34" charset="-122"/>
              </a:rPr>
              <a:t>部分</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4" name="内容占位符 3"/>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525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8980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2. </a:t>
            </a:r>
            <a:r>
              <a:rPr lang="zh-CN" altLang="zh-CN" dirty="0" smtClean="0">
                <a:solidFill>
                  <a:srgbClr val="F50A64"/>
                </a:solidFill>
                <a:uFill>
                  <a:solidFill>
                    <a:schemeClr val="bg1">
                      <a:lumMod val="50000"/>
                    </a:schemeClr>
                  </a:solidFill>
                </a:uFill>
                <a:latin typeface="微软雅黑" pitchFamily="34" charset="-122"/>
                <a:ea typeface="微软雅黑" pitchFamily="34" charset="-122"/>
              </a:rPr>
              <a:t>鼠标</a:t>
            </a:r>
            <a:r>
              <a:rPr lang="zh-CN" altLang="zh-CN" dirty="0">
                <a:solidFill>
                  <a:srgbClr val="F50A64"/>
                </a:solidFill>
                <a:uFill>
                  <a:solidFill>
                    <a:schemeClr val="bg1">
                      <a:lumMod val="50000"/>
                    </a:schemeClr>
                  </a:solidFill>
                </a:uFill>
                <a:latin typeface="微软雅黑" pitchFamily="34" charset="-122"/>
                <a:ea typeface="微软雅黑" pitchFamily="34" charset="-122"/>
              </a:rPr>
              <a:t>移入事件处理</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4" name="内容占位符 3"/>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92" y="1517104"/>
            <a:ext cx="76200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7439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3. </a:t>
            </a:r>
            <a:r>
              <a:rPr lang="zh-CN" altLang="zh-CN" dirty="0" smtClean="0">
                <a:solidFill>
                  <a:srgbClr val="F50A64"/>
                </a:solidFill>
                <a:uFill>
                  <a:solidFill>
                    <a:schemeClr val="bg1">
                      <a:lumMod val="50000"/>
                    </a:schemeClr>
                  </a:solidFill>
                </a:uFill>
                <a:latin typeface="微软雅黑" pitchFamily="34" charset="-122"/>
                <a:ea typeface="微软雅黑" pitchFamily="34" charset="-122"/>
              </a:rPr>
              <a:t>在</a:t>
            </a:r>
            <a:r>
              <a:rPr lang="en-US" altLang="zh-CN" dirty="0">
                <a:solidFill>
                  <a:srgbClr val="F50A64"/>
                </a:solidFill>
                <a:uFill>
                  <a:solidFill>
                    <a:schemeClr val="bg1">
                      <a:lumMod val="50000"/>
                    </a:schemeClr>
                  </a:solidFill>
                </a:uFill>
                <a:latin typeface="微软雅黑" pitchFamily="34" charset="-122"/>
                <a:ea typeface="微软雅黑" pitchFamily="34" charset="-122"/>
              </a:rPr>
              <a:t>div</a:t>
            </a:r>
            <a:r>
              <a:rPr lang="zh-CN" altLang="zh-CN" dirty="0">
                <a:solidFill>
                  <a:srgbClr val="F50A64"/>
                </a:solidFill>
                <a:uFill>
                  <a:solidFill>
                    <a:schemeClr val="bg1">
                      <a:lumMod val="50000"/>
                    </a:schemeClr>
                  </a:solidFill>
                </a:uFill>
                <a:latin typeface="微软雅黑" pitchFamily="34" charset="-122"/>
                <a:ea typeface="微软雅黑" pitchFamily="34" charset="-122"/>
              </a:rPr>
              <a:t>中</a:t>
            </a:r>
            <a:r>
              <a:rPr lang="zh-CN" altLang="zh-CN" dirty="0" smtClean="0">
                <a:solidFill>
                  <a:srgbClr val="F50A64"/>
                </a:solidFill>
                <a:uFill>
                  <a:solidFill>
                    <a:schemeClr val="bg1">
                      <a:lumMod val="50000"/>
                    </a:schemeClr>
                  </a:solidFill>
                </a:uFill>
                <a:latin typeface="微软雅黑" pitchFamily="34" charset="-122"/>
                <a:ea typeface="微软雅黑" pitchFamily="34" charset="-122"/>
              </a:rPr>
              <a:t>动态显示</a:t>
            </a:r>
            <a:r>
              <a:rPr lang="zh-CN" altLang="zh-CN" dirty="0">
                <a:solidFill>
                  <a:srgbClr val="F50A64"/>
                </a:solidFill>
                <a:uFill>
                  <a:solidFill>
                    <a:schemeClr val="bg1">
                      <a:lumMod val="50000"/>
                    </a:schemeClr>
                  </a:solidFill>
                </a:uFill>
                <a:latin typeface="微软雅黑" pitchFamily="34" charset="-122"/>
                <a:ea typeface="微软雅黑" pitchFamily="34" charset="-122"/>
              </a:rPr>
              <a:t>月份</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4" name="内容占位符 3"/>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82" y="1484784"/>
            <a:ext cx="794385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856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600" dirty="0" smtClean="0">
                <a:solidFill>
                  <a:srgbClr val="F50A64"/>
                </a:solidFill>
                <a:uFill>
                  <a:solidFill>
                    <a:schemeClr val="bg1">
                      <a:lumMod val="50000"/>
                    </a:schemeClr>
                  </a:solidFill>
                </a:uFill>
                <a:latin typeface="微软雅黑" pitchFamily="34" charset="-122"/>
                <a:ea typeface="微软雅黑" pitchFamily="34" charset="-122"/>
              </a:rPr>
              <a:t>4. </a:t>
            </a:r>
            <a:r>
              <a:rPr lang="zh-CN" altLang="zh-CN" sz="3600" dirty="0" smtClean="0">
                <a:solidFill>
                  <a:srgbClr val="F50A64"/>
                </a:solidFill>
                <a:uFill>
                  <a:solidFill>
                    <a:schemeClr val="bg1">
                      <a:lumMod val="50000"/>
                    </a:schemeClr>
                  </a:solidFill>
                </a:uFill>
                <a:latin typeface="微软雅黑" pitchFamily="34" charset="-122"/>
                <a:ea typeface="微软雅黑" pitchFamily="34" charset="-122"/>
              </a:rPr>
              <a:t>处理</a:t>
            </a:r>
            <a:r>
              <a:rPr lang="en-US" altLang="zh-CN" sz="3600" dirty="0">
                <a:solidFill>
                  <a:srgbClr val="F50A64"/>
                </a:solidFill>
                <a:uFill>
                  <a:solidFill>
                    <a:schemeClr val="bg1">
                      <a:lumMod val="50000"/>
                    </a:schemeClr>
                  </a:solidFill>
                </a:uFill>
                <a:latin typeface="微软雅黑" pitchFamily="34" charset="-122"/>
                <a:ea typeface="微软雅黑" pitchFamily="34" charset="-122"/>
              </a:rPr>
              <a:t>div</a:t>
            </a:r>
            <a:r>
              <a:rPr lang="zh-CN" altLang="zh-CN" sz="3600" dirty="0">
                <a:solidFill>
                  <a:srgbClr val="F50A64"/>
                </a:solidFill>
                <a:uFill>
                  <a:solidFill>
                    <a:schemeClr val="bg1">
                      <a:lumMod val="50000"/>
                    </a:schemeClr>
                  </a:solidFill>
                </a:uFill>
                <a:latin typeface="微软雅黑" pitchFamily="34" charset="-122"/>
                <a:ea typeface="微软雅黑" pitchFamily="34" charset="-122"/>
              </a:rPr>
              <a:t>中显示的动态文字</a:t>
            </a:r>
            <a:r>
              <a:rPr lang="en-US" altLang="zh-CN" sz="3600" dirty="0">
                <a:solidFill>
                  <a:srgbClr val="F50A64"/>
                </a:solidFill>
                <a:uFill>
                  <a:solidFill>
                    <a:schemeClr val="bg1">
                      <a:lumMod val="50000"/>
                    </a:schemeClr>
                  </a:solidFill>
                </a:uFill>
                <a:latin typeface="微软雅黑" pitchFamily="34" charset="-122"/>
                <a:ea typeface="微软雅黑" pitchFamily="34" charset="-122"/>
              </a:rPr>
              <a:t>—</a:t>
            </a:r>
            <a:r>
              <a:rPr lang="zh-CN" altLang="en-US" sz="3600" dirty="0">
                <a:solidFill>
                  <a:srgbClr val="F50A64"/>
                </a:solidFill>
                <a:uFill>
                  <a:solidFill>
                    <a:schemeClr val="bg1">
                      <a:lumMod val="50000"/>
                    </a:schemeClr>
                  </a:solidFill>
                </a:uFill>
                <a:latin typeface="微软雅黑" pitchFamily="34" charset="-122"/>
                <a:ea typeface="微软雅黑" pitchFamily="34" charset="-122"/>
              </a:rPr>
              <a:t>数组</a:t>
            </a:r>
          </a:p>
        </p:txBody>
      </p:sp>
      <p:sp>
        <p:nvSpPr>
          <p:cNvPr id="4" name="内容占位符 3"/>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40" y="1484784"/>
            <a:ext cx="796290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42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.1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分支</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t>i</a:t>
            </a:r>
            <a:r>
              <a:rPr lang="en-US" altLang="zh-CN" dirty="0" smtClean="0"/>
              <a:t>f</a:t>
            </a:r>
          </a:p>
          <a:p>
            <a:r>
              <a:rPr lang="en-US" altLang="zh-CN" dirty="0" smtClean="0"/>
              <a:t>switch</a:t>
            </a:r>
          </a:p>
          <a:p>
            <a:r>
              <a:rPr lang="zh-CN" altLang="en-US" dirty="0" smtClean="0"/>
              <a:t>？：</a:t>
            </a:r>
            <a:endParaRPr lang="zh-CN" altLang="en-US" dirty="0"/>
          </a:p>
        </p:txBody>
      </p:sp>
    </p:spTree>
    <p:extLst>
      <p:ext uri="{BB962C8B-B14F-4D97-AF65-F5344CB8AC3E}">
        <p14:creationId xmlns:p14="http://schemas.microsoft.com/office/powerpoint/2010/main" val="2276547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.1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分支</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zh-CN" dirty="0">
                <a:solidFill>
                  <a:srgbClr val="F50A64"/>
                </a:solidFill>
                <a:uFill>
                  <a:solidFill>
                    <a:schemeClr val="bg1">
                      <a:lumMod val="50000"/>
                    </a:schemeClr>
                  </a:solidFill>
                </a:uFill>
                <a:latin typeface="微软雅黑" pitchFamily="34" charset="-122"/>
                <a:ea typeface="微软雅黑" pitchFamily="34" charset="-122"/>
              </a:rPr>
              <a:t>收缩展开菜单</a:t>
            </a:r>
            <a:endParaRPr lang="zh-CN" altLang="en-US" dirty="0"/>
          </a:p>
        </p:txBody>
      </p:sp>
      <p:sp>
        <p:nvSpPr>
          <p:cNvPr id="3" name="内容占位符 2"/>
          <p:cNvSpPr>
            <a:spLocks noGrp="1"/>
          </p:cNvSpPr>
          <p:nvPr>
            <p:ph idx="1"/>
          </p:nvPr>
        </p:nvSpPr>
        <p:spPr>
          <a:xfrm>
            <a:off x="395288" y="1447801"/>
            <a:ext cx="8424862" cy="609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altLang="zh-CN" dirty="0" smtClean="0"/>
              <a:t>【</a:t>
            </a:r>
            <a:r>
              <a:rPr lang="zh-CN" altLang="en-US" dirty="0" smtClean="0"/>
              <a:t>实例</a:t>
            </a:r>
            <a:r>
              <a:rPr lang="en-US" altLang="zh-CN" dirty="0"/>
              <a:t>1</a:t>
            </a:r>
            <a:r>
              <a:rPr lang="en-US" altLang="zh-CN" dirty="0" smtClean="0"/>
              <a:t>】</a:t>
            </a:r>
            <a:r>
              <a:rPr lang="zh-CN" altLang="zh-CN" dirty="0"/>
              <a:t>收缩展开菜单</a:t>
            </a:r>
            <a:r>
              <a:rPr lang="zh-CN" alt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8498"/>
            <a:ext cx="257758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288498"/>
            <a:ext cx="20288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33800" y="3276600"/>
            <a:ext cx="1828800" cy="496867"/>
          </a:xfrm>
          <a:prstGeom prst="rect">
            <a:avLst/>
          </a:prstGeom>
          <a:noFill/>
        </p:spPr>
        <p:txBody>
          <a:bodyPr wrap="square" rtlCol="0">
            <a:spAutoFit/>
          </a:bodyPr>
          <a:lstStyle/>
          <a:p>
            <a:r>
              <a:rPr lang="zh-CN" altLang="en-US" dirty="0" smtClean="0"/>
              <a:t>单击后收起</a:t>
            </a:r>
            <a:endParaRPr lang="zh-CN" alt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77255"/>
            <a:ext cx="257758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248400" y="4563255"/>
            <a:ext cx="2590800" cy="535531"/>
          </a:xfrm>
          <a:prstGeom prst="rect">
            <a:avLst/>
          </a:prstGeom>
          <a:noFill/>
        </p:spPr>
        <p:txBody>
          <a:bodyPr wrap="square" rtlCol="0">
            <a:spAutoFit/>
          </a:bodyPr>
          <a:lstStyle/>
          <a:p>
            <a:r>
              <a:rPr lang="zh-CN" altLang="en-US" dirty="0" smtClean="0"/>
              <a:t>再次单击后展开</a:t>
            </a:r>
            <a:endParaRPr lang="zh-CN" altLang="en-US" dirty="0"/>
          </a:p>
        </p:txBody>
      </p:sp>
    </p:spTree>
    <p:extLst>
      <p:ext uri="{BB962C8B-B14F-4D97-AF65-F5344CB8AC3E}">
        <p14:creationId xmlns:p14="http://schemas.microsoft.com/office/powerpoint/2010/main" val="3990656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3</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.1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分支</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zh-CN" dirty="0">
                <a:solidFill>
                  <a:srgbClr val="F50A64"/>
                </a:solidFill>
                <a:uFill>
                  <a:solidFill>
                    <a:schemeClr val="bg1">
                      <a:lumMod val="50000"/>
                    </a:schemeClr>
                  </a:solidFill>
                </a:uFill>
                <a:latin typeface="微软雅黑" pitchFamily="34" charset="-122"/>
                <a:ea typeface="微软雅黑" pitchFamily="34" charset="-122"/>
              </a:rPr>
              <a:t>收缩展开菜单</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75533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429000"/>
            <a:ext cx="2971800" cy="2635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43807" y="1683935"/>
            <a:ext cx="3462807" cy="426335"/>
          </a:xfrm>
          <a:prstGeom prst="rect">
            <a:avLst/>
          </a:prstGeom>
          <a:noFill/>
          <a:ln w="12700">
            <a:solidFill>
              <a:schemeClr val="bg1"/>
            </a:solidFill>
          </a:ln>
        </p:spPr>
        <p:txBody>
          <a:bodyPr wrap="none" rtlCol="0">
            <a:spAutoFit/>
          </a:bodyPr>
          <a:lstStyle/>
          <a:p>
            <a:r>
              <a:rPr lang="en-US" altLang="zh-CN" sz="2000" dirty="0" smtClean="0"/>
              <a:t>&lt;h2 id=“</a:t>
            </a:r>
            <a:r>
              <a:rPr lang="en-US" altLang="zh-CN" sz="2000" dirty="0" err="1" smtClean="0"/>
              <a:t>btn</a:t>
            </a:r>
            <a:r>
              <a:rPr lang="en-US" altLang="zh-CN" sz="2000" dirty="0" smtClean="0"/>
              <a:t>”&gt;</a:t>
            </a:r>
            <a:r>
              <a:rPr lang="zh-CN" altLang="en-US" sz="2000" dirty="0" smtClean="0"/>
              <a:t>播放列表</a:t>
            </a:r>
            <a:r>
              <a:rPr lang="en-US" altLang="zh-CN" sz="2000" dirty="0" smtClean="0"/>
              <a:t>&lt;/h2&gt;</a:t>
            </a:r>
          </a:p>
        </p:txBody>
      </p:sp>
      <p:sp>
        <p:nvSpPr>
          <p:cNvPr id="6" name="TextBox 5"/>
          <p:cNvSpPr txBox="1"/>
          <p:nvPr/>
        </p:nvSpPr>
        <p:spPr>
          <a:xfrm>
            <a:off x="1115616" y="2031231"/>
            <a:ext cx="1710725" cy="461665"/>
          </a:xfrm>
          <a:prstGeom prst="rect">
            <a:avLst/>
          </a:prstGeom>
          <a:noFill/>
          <a:ln w="12700">
            <a:solidFill>
              <a:schemeClr val="bg1"/>
            </a:solidFill>
          </a:ln>
        </p:spPr>
        <p:txBody>
          <a:bodyPr wrap="none" rtlCol="0">
            <a:spAutoFit/>
          </a:bodyPr>
          <a:lstStyle/>
          <a:p>
            <a:r>
              <a:rPr lang="en-US" altLang="zh-CN" sz="2000" dirty="0" smtClean="0"/>
              <a:t>&lt;</a:t>
            </a:r>
            <a:r>
              <a:rPr lang="en-US" altLang="zh-CN" sz="2000" dirty="0" err="1" smtClean="0"/>
              <a:t>ul</a:t>
            </a:r>
            <a:r>
              <a:rPr lang="en-US" altLang="zh-CN" sz="2000" dirty="0" smtClean="0"/>
              <a:t> id=“ul1”&gt;</a:t>
            </a:r>
          </a:p>
        </p:txBody>
      </p:sp>
    </p:spTree>
    <p:extLst>
      <p:ext uri="{BB962C8B-B14F-4D97-AF65-F5344CB8AC3E}">
        <p14:creationId xmlns:p14="http://schemas.microsoft.com/office/powerpoint/2010/main" val="285313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分支</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zh-CN" dirty="0">
                <a:solidFill>
                  <a:srgbClr val="F50A64"/>
                </a:solidFill>
                <a:uFill>
                  <a:solidFill>
                    <a:schemeClr val="bg1">
                      <a:lumMod val="50000"/>
                    </a:schemeClr>
                  </a:solidFill>
                </a:uFill>
                <a:latin typeface="微软雅黑" pitchFamily="34" charset="-122"/>
                <a:ea typeface="微软雅黑" pitchFamily="34" charset="-122"/>
              </a:rPr>
              <a:t>收缩展开菜单</a:t>
            </a:r>
            <a:endParaRPr lang="zh-CN" altLang="en-US" dirty="0"/>
          </a:p>
        </p:txBody>
      </p:sp>
      <p:sp>
        <p:nvSpPr>
          <p:cNvPr id="4" name="内容占位符 3"/>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68667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213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实例</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2】</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计算</a:t>
            </a:r>
            <a:r>
              <a:rPr lang="zh-CN" altLang="en-US" dirty="0">
                <a:solidFill>
                  <a:srgbClr val="F50A64"/>
                </a:solidFill>
                <a:uFill>
                  <a:solidFill>
                    <a:schemeClr val="bg1">
                      <a:lumMod val="50000"/>
                    </a:schemeClr>
                  </a:solidFill>
                </a:uFill>
                <a:latin typeface="微软雅黑" pitchFamily="34" charset="-122"/>
                <a:ea typeface="微软雅黑" pitchFamily="34" charset="-122"/>
              </a:rPr>
              <a:t>两个文本框的和。</a:t>
            </a:r>
            <a:endParaRPr lang="zh-CN"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4997918"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9558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实例</a:t>
            </a:r>
            <a:r>
              <a:rPr lang="en-US" altLang="zh-CN" dirty="0">
                <a:solidFill>
                  <a:srgbClr val="F50A64"/>
                </a:solidFill>
                <a:uFill>
                  <a:solidFill>
                    <a:schemeClr val="bg1">
                      <a:lumMod val="50000"/>
                    </a:schemeClr>
                  </a:solidFill>
                </a:uFill>
                <a:latin typeface="微软雅黑" pitchFamily="34" charset="-122"/>
                <a:ea typeface="微软雅黑" pitchFamily="34" charset="-122"/>
              </a:rPr>
              <a:t>2】</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计算</a:t>
            </a:r>
            <a:r>
              <a:rPr lang="zh-CN" altLang="en-US" dirty="0">
                <a:solidFill>
                  <a:srgbClr val="F50A64"/>
                </a:solidFill>
                <a:uFill>
                  <a:solidFill>
                    <a:schemeClr val="bg1">
                      <a:lumMod val="50000"/>
                    </a:schemeClr>
                  </a:solidFill>
                </a:uFill>
                <a:latin typeface="微软雅黑" pitchFamily="34" charset="-122"/>
                <a:ea typeface="微软雅黑" pitchFamily="34" charset="-122"/>
              </a:rPr>
              <a:t>两个文本框的和。</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12776"/>
            <a:ext cx="810577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59" y="4437112"/>
            <a:ext cx="80962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9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算法基础远程课件模板2">
  <a:themeElements>
    <a:clrScheme name="算法基础远程课件模板2 9">
      <a:dk1>
        <a:srgbClr val="000000"/>
      </a:dk1>
      <a:lt1>
        <a:srgbClr val="FFFFFF"/>
      </a:lt1>
      <a:dk2>
        <a:srgbClr val="000000"/>
      </a:dk2>
      <a:lt2>
        <a:srgbClr val="808080"/>
      </a:lt2>
      <a:accent1>
        <a:srgbClr val="008000"/>
      </a:accent1>
      <a:accent2>
        <a:srgbClr val="3333CC"/>
      </a:accent2>
      <a:accent3>
        <a:srgbClr val="FFFFFF"/>
      </a:accent3>
      <a:accent4>
        <a:srgbClr val="000000"/>
      </a:accent4>
      <a:accent5>
        <a:srgbClr val="AAC0AA"/>
      </a:accent5>
      <a:accent6>
        <a:srgbClr val="2D2DB9"/>
      </a:accent6>
      <a:hlink>
        <a:srgbClr val="0000CC"/>
      </a:hlink>
      <a:folHlink>
        <a:srgbClr val="800080"/>
      </a:folHlink>
    </a:clrScheme>
    <a:fontScheme name="算法基础远程课件模板2">
      <a:majorFont>
        <a:latin typeface="Impact"/>
        <a:ea typeface="方正姚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20000"/>
          </a:lnSpc>
          <a:spcBef>
            <a:spcPct val="0"/>
          </a:spcBef>
          <a:spcAft>
            <a:spcPct val="0"/>
          </a:spcAft>
          <a:buClrTx/>
          <a:buSzPct val="85000"/>
          <a:buFontTx/>
          <a:buNone/>
          <a:tabLst/>
          <a:defRPr kumimoji="0" lang="en-US" altLang="zh-CN"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20000"/>
          </a:lnSpc>
          <a:spcBef>
            <a:spcPct val="0"/>
          </a:spcBef>
          <a:spcAft>
            <a:spcPct val="0"/>
          </a:spcAft>
          <a:buClrTx/>
          <a:buSzPct val="85000"/>
          <a:buFontTx/>
          <a:buNone/>
          <a:tabLst/>
          <a:defRPr kumimoji="0" lang="en-US" altLang="zh-CN"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算法基础远程课件模板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算法基础远程课件模板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算法基础远程课件模板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算法基础远程课件模板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算法基础远程课件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算法基础远程课件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算法基础远程课件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算法基础远程课件模板2 8">
        <a:dk1>
          <a:srgbClr val="000000"/>
        </a:dk1>
        <a:lt1>
          <a:srgbClr val="FFFFFF"/>
        </a:lt1>
        <a:dk2>
          <a:srgbClr val="000000"/>
        </a:dk2>
        <a:lt2>
          <a:srgbClr val="808080"/>
        </a:lt2>
        <a:accent1>
          <a:srgbClr val="FFFFCC"/>
        </a:accent1>
        <a:accent2>
          <a:srgbClr val="008000"/>
        </a:accent2>
        <a:accent3>
          <a:srgbClr val="FFFFFF"/>
        </a:accent3>
        <a:accent4>
          <a:srgbClr val="000000"/>
        </a:accent4>
        <a:accent5>
          <a:srgbClr val="FFFFE2"/>
        </a:accent5>
        <a:accent6>
          <a:srgbClr val="007300"/>
        </a:accent6>
        <a:hlink>
          <a:srgbClr val="0000CC"/>
        </a:hlink>
        <a:folHlink>
          <a:srgbClr val="800080"/>
        </a:folHlink>
      </a:clrScheme>
      <a:clrMap bg1="lt1" tx1="dk1" bg2="lt2" tx2="dk2" accent1="accent1" accent2="accent2" accent3="accent3" accent4="accent4" accent5="accent5" accent6="accent6" hlink="hlink" folHlink="folHlink"/>
    </a:extraClrScheme>
    <a:extraClrScheme>
      <a:clrScheme name="算法基础远程课件模板2 9">
        <a:dk1>
          <a:srgbClr val="000000"/>
        </a:dk1>
        <a:lt1>
          <a:srgbClr val="FFFFFF"/>
        </a:lt1>
        <a:dk2>
          <a:srgbClr val="000000"/>
        </a:dk2>
        <a:lt2>
          <a:srgbClr val="808080"/>
        </a:lt2>
        <a:accent1>
          <a:srgbClr val="008000"/>
        </a:accent1>
        <a:accent2>
          <a:srgbClr val="3333CC"/>
        </a:accent2>
        <a:accent3>
          <a:srgbClr val="FFFFFF"/>
        </a:accent3>
        <a:accent4>
          <a:srgbClr val="000000"/>
        </a:accent4>
        <a:accent5>
          <a:srgbClr val="AAC0AA"/>
        </a:accent5>
        <a:accent6>
          <a:srgbClr val="2D2DB9"/>
        </a:accent6>
        <a:hlink>
          <a:srgbClr val="0000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Settings\haiyang\Application Data\Microsoft\Templates\算法基础远程课件模板2.pot</Template>
  <TotalTime>2270</TotalTime>
  <Words>1076</Words>
  <Application>Microsoft Office PowerPoint</Application>
  <PresentationFormat>全屏显示(4:3)</PresentationFormat>
  <Paragraphs>236</Paragraphs>
  <Slides>36</Slides>
  <Notes>5</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算法基础远程课件模板2</vt:lpstr>
      <vt:lpstr>第3章  Javascript基础（下）</vt:lpstr>
      <vt:lpstr>主要内容</vt:lpstr>
      <vt:lpstr>程序流程控制</vt:lpstr>
      <vt:lpstr>3.1 分支</vt:lpstr>
      <vt:lpstr>3.1 分支--收缩展开菜单</vt:lpstr>
      <vt:lpstr>3.1 分支--收缩展开菜单</vt:lpstr>
      <vt:lpstr>分支--收缩展开菜单</vt:lpstr>
      <vt:lpstr>【实例2】计算两个文本框的和。</vt:lpstr>
      <vt:lpstr>【实例2】计算两个文本框的和。</vt:lpstr>
      <vt:lpstr>NaN的意义和检测</vt:lpstr>
      <vt:lpstr>PowerPoint 演示文稿</vt:lpstr>
      <vt:lpstr>【实例2】计算两个文本框的和。</vt:lpstr>
      <vt:lpstr>【实例3】switch的使用。</vt:lpstr>
      <vt:lpstr>三目运算符</vt:lpstr>
      <vt:lpstr>3.2 循环</vt:lpstr>
      <vt:lpstr>3.2 循环</vt:lpstr>
      <vt:lpstr>3.2 循环</vt:lpstr>
      <vt:lpstr>练习</vt:lpstr>
      <vt:lpstr>练习</vt:lpstr>
      <vt:lpstr>3.4 函数</vt:lpstr>
      <vt:lpstr>3.4 函数</vt:lpstr>
      <vt:lpstr>函数—arguments参数</vt:lpstr>
      <vt:lpstr>函数—arguments参数</vt:lpstr>
      <vt:lpstr>3.6 变量作用域</vt:lpstr>
      <vt:lpstr>3.6 变量作用域</vt:lpstr>
      <vt:lpstr>3.6 变量作用域</vt:lpstr>
      <vt:lpstr>补充—初步认识“闭包”</vt:lpstr>
      <vt:lpstr>3.7 常用对象</vt:lpstr>
      <vt:lpstr>3.7 常用对象</vt:lpstr>
      <vt:lpstr>3.8 BOM基础</vt:lpstr>
      <vt:lpstr>3.8 BOM基础</vt:lpstr>
      <vt:lpstr>综合练习—简易年历</vt:lpstr>
      <vt:lpstr>1. 页面部分</vt:lpstr>
      <vt:lpstr>2. 鼠标移入事件处理</vt:lpstr>
      <vt:lpstr>3. 在div中动态显示月份</vt:lpstr>
      <vt:lpstr>4. 处理div中显示的动态文字—数组</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2.1.1  线性表的定义</dc:title>
  <dc:creator>lyx</dc:creator>
  <cp:lastModifiedBy>lvdongyan</cp:lastModifiedBy>
  <cp:revision>382</cp:revision>
  <dcterms:created xsi:type="dcterms:W3CDTF">2005-09-23T01:55:20Z</dcterms:created>
  <dcterms:modified xsi:type="dcterms:W3CDTF">2020-03-03T05:29:55Z</dcterms:modified>
</cp:coreProperties>
</file>