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2"/>
  </p:notesMasterIdLst>
  <p:handoutMasterIdLst>
    <p:handoutMasterId r:id="rId73"/>
  </p:handoutMasterIdLst>
  <p:sldIdLst>
    <p:sldId id="257" r:id="rId2"/>
    <p:sldId id="319" r:id="rId3"/>
    <p:sldId id="266" r:id="rId4"/>
    <p:sldId id="339" r:id="rId5"/>
    <p:sldId id="340" r:id="rId6"/>
    <p:sldId id="341" r:id="rId7"/>
    <p:sldId id="420" r:id="rId8"/>
    <p:sldId id="338" r:id="rId9"/>
    <p:sldId id="342" r:id="rId10"/>
    <p:sldId id="344" r:id="rId11"/>
    <p:sldId id="346" r:id="rId12"/>
    <p:sldId id="345" r:id="rId13"/>
    <p:sldId id="347" r:id="rId14"/>
    <p:sldId id="405" r:id="rId15"/>
    <p:sldId id="406" r:id="rId16"/>
    <p:sldId id="407" r:id="rId17"/>
    <p:sldId id="408" r:id="rId18"/>
    <p:sldId id="409" r:id="rId19"/>
    <p:sldId id="410" r:id="rId20"/>
    <p:sldId id="411" r:id="rId21"/>
    <p:sldId id="412" r:id="rId22"/>
    <p:sldId id="348" r:id="rId23"/>
    <p:sldId id="349" r:id="rId24"/>
    <p:sldId id="350" r:id="rId25"/>
    <p:sldId id="351" r:id="rId26"/>
    <p:sldId id="422" r:id="rId27"/>
    <p:sldId id="424" r:id="rId28"/>
    <p:sldId id="423" r:id="rId29"/>
    <p:sldId id="425" r:id="rId30"/>
    <p:sldId id="393" r:id="rId31"/>
    <p:sldId id="352" r:id="rId32"/>
    <p:sldId id="353" r:id="rId33"/>
    <p:sldId id="354" r:id="rId34"/>
    <p:sldId id="355" r:id="rId35"/>
    <p:sldId id="357" r:id="rId36"/>
    <p:sldId id="359" r:id="rId37"/>
    <p:sldId id="361" r:id="rId38"/>
    <p:sldId id="360" r:id="rId39"/>
    <p:sldId id="362" r:id="rId40"/>
    <p:sldId id="363" r:id="rId41"/>
    <p:sldId id="426" r:id="rId42"/>
    <p:sldId id="429" r:id="rId43"/>
    <p:sldId id="431" r:id="rId44"/>
    <p:sldId id="418" r:id="rId45"/>
    <p:sldId id="417" r:id="rId46"/>
    <p:sldId id="419" r:id="rId47"/>
    <p:sldId id="367" r:id="rId48"/>
    <p:sldId id="368" r:id="rId49"/>
    <p:sldId id="364" r:id="rId50"/>
    <p:sldId id="369" r:id="rId51"/>
    <p:sldId id="370" r:id="rId52"/>
    <p:sldId id="415" r:id="rId53"/>
    <p:sldId id="373" r:id="rId54"/>
    <p:sldId id="372" r:id="rId55"/>
    <p:sldId id="375" r:id="rId56"/>
    <p:sldId id="376" r:id="rId57"/>
    <p:sldId id="432" r:id="rId58"/>
    <p:sldId id="433" r:id="rId59"/>
    <p:sldId id="434" r:id="rId60"/>
    <p:sldId id="435" r:id="rId61"/>
    <p:sldId id="436" r:id="rId62"/>
    <p:sldId id="437" r:id="rId63"/>
    <p:sldId id="438" r:id="rId64"/>
    <p:sldId id="439" r:id="rId65"/>
    <p:sldId id="440" r:id="rId66"/>
    <p:sldId id="441" r:id="rId67"/>
    <p:sldId id="442" r:id="rId68"/>
    <p:sldId id="443" r:id="rId69"/>
    <p:sldId id="444" r:id="rId70"/>
    <p:sldId id="445" r:id="rId71"/>
  </p:sldIdLst>
  <p:sldSz cx="9144000" cy="6858000" type="screen4x3"/>
  <p:notesSz cx="6858000" cy="9144000"/>
  <p:defaultTextStyle>
    <a:defPPr>
      <a:defRPr lang="en-US"/>
    </a:defPPr>
    <a:lvl1pPr algn="l" rtl="0" eaLnBrk="0" fontAlgn="base" hangingPunct="0">
      <a:lnSpc>
        <a:spcPct val="120000"/>
      </a:lnSpc>
      <a:spcBef>
        <a:spcPct val="0"/>
      </a:spcBef>
      <a:spcAft>
        <a:spcPct val="0"/>
      </a:spcAft>
      <a:buSzPct val="85000"/>
      <a:defRPr sz="2400" b="1" kern="1200">
        <a:solidFill>
          <a:schemeClr val="tx1"/>
        </a:solidFill>
        <a:latin typeface="Times New Roman" pitchFamily="18" charset="0"/>
        <a:ea typeface="宋体" pitchFamily="2" charset="-122"/>
        <a:cs typeface="+mn-cs"/>
      </a:defRPr>
    </a:lvl1pPr>
    <a:lvl2pPr marL="457200" algn="l" rtl="0" eaLnBrk="0" fontAlgn="base" hangingPunct="0">
      <a:lnSpc>
        <a:spcPct val="120000"/>
      </a:lnSpc>
      <a:spcBef>
        <a:spcPct val="0"/>
      </a:spcBef>
      <a:spcAft>
        <a:spcPct val="0"/>
      </a:spcAft>
      <a:buSzPct val="85000"/>
      <a:defRPr sz="2400" b="1" kern="1200">
        <a:solidFill>
          <a:schemeClr val="tx1"/>
        </a:solidFill>
        <a:latin typeface="Times New Roman" pitchFamily="18" charset="0"/>
        <a:ea typeface="宋体" pitchFamily="2" charset="-122"/>
        <a:cs typeface="+mn-cs"/>
      </a:defRPr>
    </a:lvl2pPr>
    <a:lvl3pPr marL="914400" algn="l" rtl="0" eaLnBrk="0" fontAlgn="base" hangingPunct="0">
      <a:lnSpc>
        <a:spcPct val="120000"/>
      </a:lnSpc>
      <a:spcBef>
        <a:spcPct val="0"/>
      </a:spcBef>
      <a:spcAft>
        <a:spcPct val="0"/>
      </a:spcAft>
      <a:buSzPct val="85000"/>
      <a:defRPr sz="2400" b="1"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0"/>
      </a:spcBef>
      <a:spcAft>
        <a:spcPct val="0"/>
      </a:spcAft>
      <a:buSzPct val="85000"/>
      <a:defRPr sz="2400" b="1"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0"/>
      </a:spcBef>
      <a:spcAft>
        <a:spcPct val="0"/>
      </a:spcAft>
      <a:buSzPct val="85000"/>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0" autoAdjust="0"/>
    <p:restoredTop sz="95212" autoAdjust="0"/>
  </p:normalViewPr>
  <p:slideViewPr>
    <p:cSldViewPr>
      <p:cViewPr>
        <p:scale>
          <a:sx n="75" d="100"/>
          <a:sy n="75" d="100"/>
        </p:scale>
        <p:origin x="-1236" y="24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00" d="100"/>
        <a:sy n="200" d="100"/>
      </p:scale>
      <p:origin x="0" y="45204"/>
    </p:cViewPr>
  </p:sorterViewPr>
  <p:notesViewPr>
    <p:cSldViewPr>
      <p:cViewPr varScale="1">
        <p:scale>
          <a:sx n="67" d="100"/>
          <a:sy n="67" d="100"/>
        </p:scale>
        <p:origin x="-3324"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C3F005-5429-414A-888E-054E809C46EB}" type="datetimeFigureOut">
              <a:rPr lang="zh-CN" altLang="en-US" smtClean="0"/>
              <a:pPr/>
              <a:t>2020-10-25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07FABE-1A3E-4D95-B13B-73FBDD7E31C9}" type="slidenum">
              <a:rPr lang="zh-CN" altLang="en-US" smtClean="0"/>
              <a:pPr/>
              <a:t>‹#›</a:t>
            </a:fld>
            <a:endParaRPr lang="zh-CN" altLang="en-US"/>
          </a:p>
        </p:txBody>
      </p:sp>
    </p:spTree>
    <p:extLst>
      <p:ext uri="{BB962C8B-B14F-4D97-AF65-F5344CB8AC3E}">
        <p14:creationId xmlns:p14="http://schemas.microsoft.com/office/powerpoint/2010/main" val="3608847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buSzTx/>
              <a:defRPr sz="1200" b="0">
                <a:latin typeface="Arial" charset="0"/>
              </a:defRPr>
            </a:lvl1pPr>
          </a:lstStyle>
          <a:p>
            <a:endParaRPr lang="zh-CN" altLang="en-US"/>
          </a:p>
        </p:txBody>
      </p:sp>
      <p:sp>
        <p:nvSpPr>
          <p:cNvPr id="788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buSzTx/>
              <a:defRPr sz="1200" b="0">
                <a:latin typeface="Arial" charset="0"/>
              </a:defRPr>
            </a:lvl1pPr>
          </a:lstStyle>
          <a:p>
            <a:endParaRPr lang="en-US" altLang="zh-CN"/>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buSzTx/>
              <a:defRPr sz="1200" b="0">
                <a:latin typeface="Arial" charset="0"/>
              </a:defRPr>
            </a:lvl1pPr>
          </a:lstStyle>
          <a:p>
            <a:endParaRPr lang="en-US" altLang="zh-CN"/>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buSzTx/>
              <a:defRPr sz="1200" b="0">
                <a:latin typeface="Arial" charset="0"/>
              </a:defRPr>
            </a:lvl1pPr>
          </a:lstStyle>
          <a:p>
            <a:fld id="{D4275BFD-015D-43C2-AA05-A5967B13CE71}" type="slidenum">
              <a:rPr lang="zh-CN" altLang="en-US"/>
              <a:pPr/>
              <a:t>‹#›</a:t>
            </a:fld>
            <a:endParaRPr lang="en-US" altLang="zh-CN"/>
          </a:p>
        </p:txBody>
      </p:sp>
    </p:spTree>
    <p:extLst>
      <p:ext uri="{BB962C8B-B14F-4D97-AF65-F5344CB8AC3E}">
        <p14:creationId xmlns:p14="http://schemas.microsoft.com/office/powerpoint/2010/main" val="4967103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1</a:t>
            </a:fld>
            <a:endParaRPr lang="en-US" altLang="zh-CN"/>
          </a:p>
        </p:txBody>
      </p:sp>
    </p:spTree>
    <p:extLst>
      <p:ext uri="{BB962C8B-B14F-4D97-AF65-F5344CB8AC3E}">
        <p14:creationId xmlns:p14="http://schemas.microsoft.com/office/powerpoint/2010/main" val="1834468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效果：不显示菜单。</a:t>
            </a:r>
            <a:endParaRPr lang="en-US" altLang="zh-CN" dirty="0" smtClean="0"/>
          </a:p>
          <a:p>
            <a:r>
              <a:rPr lang="zh-CN" altLang="en-US" dirty="0" smtClean="0"/>
              <a:t>分析：点击按钮的同时，也点击</a:t>
            </a:r>
            <a:r>
              <a:rPr lang="en-US" altLang="zh-CN" dirty="0" smtClean="0"/>
              <a:t>document</a:t>
            </a:r>
            <a:r>
              <a:rPr lang="zh-CN" altLang="en-US" dirty="0" smtClean="0"/>
              <a:t>了，所以是由于事件冒泡导致菜单显示之后又被隐藏了。</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为了看清这个过程，可以把</a:t>
            </a:r>
            <a:r>
              <a:rPr lang="en-US" altLang="zh-CN" sz="1200" dirty="0" smtClean="0"/>
              <a:t>//alert(‘</a:t>
            </a:r>
            <a:r>
              <a:rPr lang="zh-CN" altLang="en-US" sz="1200" dirty="0" smtClean="0"/>
              <a:t>按钮被点了</a:t>
            </a:r>
            <a:r>
              <a:rPr lang="en-US" altLang="zh-CN" sz="1200" dirty="0" smtClean="0"/>
              <a:t>’);</a:t>
            </a:r>
            <a:r>
              <a:rPr lang="zh-CN" altLang="en-US" sz="1200" dirty="0" smtClean="0"/>
              <a:t>，注释去掉，就可以看到：</a:t>
            </a:r>
            <a:endParaRPr lang="en-US" altLang="zh-CN"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t>单击按钮后，弹出对话框“按钮被点了”，同时，菜单出现了，接着单击按钮关闭对话框（相当于单击</a:t>
            </a:r>
            <a:r>
              <a:rPr lang="en-US" altLang="zh-CN" sz="1200" dirty="0" smtClean="0"/>
              <a:t>document</a:t>
            </a:r>
            <a:r>
              <a:rPr lang="zh-CN" altLang="en-US" sz="1200" dirty="0" smtClean="0"/>
              <a:t>），则菜单消失。</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24</a:t>
            </a:fld>
            <a:endParaRPr lang="en-US" altLang="zh-CN"/>
          </a:p>
        </p:txBody>
      </p:sp>
    </p:spTree>
    <p:extLst>
      <p:ext uri="{BB962C8B-B14F-4D97-AF65-F5344CB8AC3E}">
        <p14:creationId xmlns:p14="http://schemas.microsoft.com/office/powerpoint/2010/main" val="368377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if(</a:t>
            </a:r>
            <a:r>
              <a:rPr lang="en-US" altLang="zh-CN" sz="1600" b="0" i="0" kern="1200" baseline="0" dirty="0" err="1" smtClean="0">
                <a:solidFill>
                  <a:schemeClr val="tx1"/>
                </a:solidFill>
                <a:effectLst/>
                <a:latin typeface="方正舒体" panose="02010601030101010101" pitchFamily="2" charset="-122"/>
                <a:ea typeface="仿宋_GB2312" panose="02010609030101010101" pitchFamily="49" charset="-122"/>
                <a:cs typeface="+mn-cs"/>
              </a:rPr>
              <a:t>ev</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a:t>
            </a:r>
          </a:p>
          <a:p>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	</a:t>
            </a:r>
            <a:r>
              <a:rPr lang="en-US" altLang="zh-CN" sz="1600" b="0" i="0" kern="1200" baseline="0" dirty="0" err="1" smtClean="0">
                <a:solidFill>
                  <a:schemeClr val="tx1"/>
                </a:solidFill>
                <a:effectLst/>
                <a:latin typeface="方正舒体" panose="02010601030101010101" pitchFamily="2" charset="-122"/>
                <a:ea typeface="仿宋_GB2312" panose="02010609030101010101" pitchFamily="49" charset="-122"/>
                <a:cs typeface="+mn-cs"/>
              </a:rPr>
              <a:t>oEvent.stopPropagation</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  //</a:t>
            </a:r>
            <a:r>
              <a:rPr lang="zh-CN" altLang="en-US"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非</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IE	</a:t>
            </a:r>
          </a:p>
          <a:p>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}else{		</a:t>
            </a:r>
          </a:p>
          <a:p>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	</a:t>
            </a:r>
            <a:r>
              <a:rPr lang="en-US" altLang="zh-CN" sz="1600" b="0" i="0" kern="1200" baseline="0" dirty="0" err="1" smtClean="0">
                <a:solidFill>
                  <a:schemeClr val="tx1"/>
                </a:solidFill>
                <a:effectLst/>
                <a:latin typeface="方正舒体" panose="02010601030101010101" pitchFamily="2" charset="-122"/>
                <a:ea typeface="仿宋_GB2312" panose="02010609030101010101" pitchFamily="49" charset="-122"/>
                <a:cs typeface="+mn-cs"/>
              </a:rPr>
              <a:t>oEvent.cancelBubble</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=true; </a:t>
            </a:r>
          </a:p>
          <a:p>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a:t>
            </a:r>
          </a:p>
          <a:p>
            <a:endPar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endParaRPr>
          </a:p>
          <a:p>
            <a:r>
              <a:rPr lang="en-US" altLang="zh-CN" sz="1600" b="0" i="0" kern="1200" baseline="0" dirty="0" err="1" smtClean="0">
                <a:solidFill>
                  <a:schemeClr val="tx1"/>
                </a:solidFill>
                <a:effectLst/>
                <a:latin typeface="方正舒体" panose="02010601030101010101" pitchFamily="2" charset="-122"/>
                <a:ea typeface="仿宋_GB2312" panose="02010609030101010101" pitchFamily="49" charset="-122"/>
                <a:cs typeface="+mn-cs"/>
              </a:rPr>
              <a:t>oEvent.stopPropagation</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a:t>
            </a:r>
            <a:r>
              <a:rPr lang="zh-CN" altLang="en-US"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：非</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IE</a:t>
            </a:r>
            <a:r>
              <a:rPr lang="zh-CN" altLang="en-US"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浏览器阻止事件冒泡的方法</a:t>
            </a:r>
            <a:endPar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endParaRPr>
          </a:p>
          <a:p>
            <a:r>
              <a:rPr lang="zh-CN" altLang="en-US" sz="1600" baseline="0" dirty="0" smtClean="0">
                <a:solidFill>
                  <a:srgbClr val="FFFF00"/>
                </a:solidFill>
                <a:latin typeface="方正舒体" panose="02010601030101010101" pitchFamily="2" charset="-122"/>
                <a:ea typeface="仿宋_GB2312" panose="02010609030101010101" pitchFamily="49" charset="-122"/>
              </a:rPr>
              <a:t>目前绝大多数浏览器均支持</a:t>
            </a:r>
            <a:r>
              <a:rPr lang="en-US" altLang="zh-CN" sz="1600" baseline="0" dirty="0" err="1" smtClean="0">
                <a:solidFill>
                  <a:srgbClr val="FFFF00"/>
                </a:solidFill>
                <a:latin typeface="方正舒体" panose="02010601030101010101" pitchFamily="2" charset="-122"/>
                <a:ea typeface="仿宋_GB2312" panose="02010609030101010101" pitchFamily="49" charset="-122"/>
              </a:rPr>
              <a:t>cancelBubble</a:t>
            </a:r>
            <a:r>
              <a:rPr lang="zh-CN" altLang="en-US" sz="1600" baseline="0" dirty="0" smtClean="0">
                <a:solidFill>
                  <a:srgbClr val="FFFF00"/>
                </a:solidFill>
                <a:latin typeface="方正舒体" panose="02010601030101010101" pitchFamily="2" charset="-122"/>
                <a:ea typeface="仿宋_GB2312" panose="02010609030101010101" pitchFamily="49" charset="-122"/>
              </a:rPr>
              <a:t>（不只</a:t>
            </a:r>
            <a:r>
              <a:rPr lang="en-US" altLang="zh-CN" sz="1600" baseline="0" dirty="0" smtClean="0">
                <a:solidFill>
                  <a:srgbClr val="FFFF00"/>
                </a:solidFill>
                <a:latin typeface="方正舒体" panose="02010601030101010101" pitchFamily="2" charset="-122"/>
                <a:ea typeface="仿宋_GB2312" panose="02010609030101010101" pitchFamily="49" charset="-122"/>
              </a:rPr>
              <a:t>IE</a:t>
            </a:r>
            <a:r>
              <a:rPr lang="zh-CN" altLang="en-US" sz="1600" baseline="0" dirty="0" smtClean="0">
                <a:solidFill>
                  <a:srgbClr val="FFFF00"/>
                </a:solidFill>
                <a:latin typeface="方正舒体" panose="02010601030101010101" pitchFamily="2" charset="-122"/>
                <a:ea typeface="仿宋_GB2312" panose="02010609030101010101" pitchFamily="49" charset="-122"/>
              </a:rPr>
              <a:t>）</a:t>
            </a:r>
            <a:endParaRPr lang="en-US" altLang="zh-CN" sz="1600" baseline="0" dirty="0" smtClean="0">
              <a:solidFill>
                <a:srgbClr val="FFFF00"/>
              </a:solidFill>
              <a:latin typeface="方正舒体" panose="02010601030101010101" pitchFamily="2" charset="-122"/>
              <a:ea typeface="仿宋_GB2312" panose="02010609030101010101" pitchFamily="49" charset="-122"/>
            </a:endParaRPr>
          </a:p>
          <a:p>
            <a:endParaRPr lang="en-US" altLang="zh-CN" sz="1600" baseline="0" dirty="0" smtClean="0">
              <a:solidFill>
                <a:srgbClr val="FFFF00"/>
              </a:solidFill>
              <a:latin typeface="方正舒体" panose="02010601030101010101" pitchFamily="2" charset="-122"/>
              <a:ea typeface="仿宋_GB2312" panose="02010609030101010101" pitchFamily="49" charset="-122"/>
            </a:endParaRPr>
          </a:p>
          <a:p>
            <a:r>
              <a:rPr lang="en-US" altLang="zh-CN" sz="1600" b="0" i="0" kern="1200" baseline="0" dirty="0" err="1" smtClean="0">
                <a:solidFill>
                  <a:schemeClr val="tx1"/>
                </a:solidFill>
                <a:effectLst/>
                <a:latin typeface="方正舒体" panose="02010601030101010101" pitchFamily="2" charset="-122"/>
                <a:ea typeface="仿宋_GB2312" panose="02010609030101010101" pitchFamily="49" charset="-122"/>
                <a:cs typeface="+mn-cs"/>
              </a:rPr>
              <a:t>oEvent.stopPropagation</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a:t>
            </a:r>
            <a:r>
              <a:rPr lang="zh-CN" altLang="en-US"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：符合</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W3C</a:t>
            </a:r>
            <a:r>
              <a:rPr lang="zh-CN" altLang="en-US"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标准</a:t>
            </a:r>
            <a:endPar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endParaRPr>
          </a:p>
          <a:p>
            <a:r>
              <a:rPr lang="en-US" altLang="zh-CN" sz="1600" baseline="0" dirty="0" err="1" smtClean="0">
                <a:solidFill>
                  <a:srgbClr val="FFFF00"/>
                </a:solidFill>
                <a:latin typeface="方正舒体" panose="02010601030101010101" pitchFamily="2" charset="-122"/>
                <a:ea typeface="仿宋_GB2312" panose="02010609030101010101" pitchFamily="49" charset="-122"/>
              </a:rPr>
              <a:t>cancelBubble</a:t>
            </a:r>
            <a:r>
              <a:rPr lang="zh-CN" altLang="en-US" sz="1600" baseline="0" dirty="0" smtClean="0">
                <a:solidFill>
                  <a:srgbClr val="FFFF00"/>
                </a:solidFill>
                <a:latin typeface="方正舒体" panose="02010601030101010101" pitchFamily="2" charset="-122"/>
                <a:ea typeface="仿宋_GB2312" panose="02010609030101010101" pitchFamily="49" charset="-122"/>
              </a:rPr>
              <a:t>：非</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W3C</a:t>
            </a:r>
            <a:r>
              <a:rPr lang="zh-CN" altLang="en-US"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标准</a:t>
            </a:r>
            <a:endParaRPr lang="en-US" altLang="zh-CN" sz="1600" baseline="0" dirty="0" smtClean="0">
              <a:solidFill>
                <a:srgbClr val="FFFF00"/>
              </a:solidFill>
              <a:latin typeface="方正舒体" panose="02010601030101010101" pitchFamily="2" charset="-122"/>
              <a:ea typeface="仿宋_GB2312" panose="02010609030101010101" pitchFamily="49" charset="-122"/>
            </a:endParaRPr>
          </a:p>
          <a:p>
            <a:endPar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endParaRPr>
          </a:p>
          <a:p>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propagation</a:t>
            </a:r>
            <a:r>
              <a:rPr lang="zh-CN" altLang="en-US"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英</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[ˌ</a:t>
            </a:r>
            <a:r>
              <a:rPr lang="en-US" altLang="zh-CN" sz="1600" b="0" i="0" kern="1200" baseline="0" dirty="0" err="1" smtClean="0">
                <a:solidFill>
                  <a:schemeClr val="tx1"/>
                </a:solidFill>
                <a:effectLst/>
                <a:latin typeface="方正舒体" panose="02010601030101010101" pitchFamily="2" charset="-122"/>
                <a:ea typeface="仿宋_GB2312" panose="02010609030101010101" pitchFamily="49" charset="-122"/>
                <a:cs typeface="+mn-cs"/>
              </a:rPr>
              <a:t>prɒpə'ɡeɪʃn</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a:t>
            </a:r>
            <a:r>
              <a:rPr lang="zh-CN" altLang="en-US"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美</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[ˌ</a:t>
            </a:r>
            <a:r>
              <a:rPr lang="en-US" altLang="zh-CN" sz="1600" b="0" i="0" kern="1200" baseline="0" dirty="0" err="1" smtClean="0">
                <a:solidFill>
                  <a:schemeClr val="tx1"/>
                </a:solidFill>
                <a:effectLst/>
                <a:latin typeface="方正舒体" panose="02010601030101010101" pitchFamily="2" charset="-122"/>
                <a:ea typeface="仿宋_GB2312" panose="02010609030101010101" pitchFamily="49" charset="-122"/>
                <a:cs typeface="+mn-cs"/>
              </a:rPr>
              <a:t>prɑpəˈɡeʃən</a:t>
            </a:r>
            <a:r>
              <a:rPr lang="en-US" altLang="zh-CN" sz="1600" b="0" i="0" kern="1200" baseline="0" dirty="0" smtClean="0">
                <a:solidFill>
                  <a:schemeClr val="tx1"/>
                </a:solidFill>
                <a:effectLst/>
                <a:latin typeface="方正舒体" panose="02010601030101010101" pitchFamily="2" charset="-122"/>
                <a:ea typeface="仿宋_GB2312" panose="02010609030101010101" pitchFamily="49" charset="-122"/>
                <a:cs typeface="+mn-cs"/>
              </a:rPr>
              <a:t>]</a:t>
            </a:r>
          </a:p>
          <a:p>
            <a:r>
              <a:rPr lang="en-US" altLang="zh-CN" sz="1600" kern="1200" baseline="0" dirty="0" smtClean="0">
                <a:solidFill>
                  <a:schemeClr val="tx1"/>
                </a:solidFill>
                <a:effectLst/>
                <a:latin typeface="方正舒体" panose="02010601030101010101" pitchFamily="2" charset="-122"/>
                <a:ea typeface="仿宋_GB2312" panose="02010609030101010101" pitchFamily="49" charset="-122"/>
                <a:cs typeface="+mn-cs"/>
              </a:rPr>
              <a:t>n.</a:t>
            </a:r>
            <a:r>
              <a:rPr lang="zh-CN" altLang="en-US" sz="1600" kern="1200" baseline="0" dirty="0" smtClean="0">
                <a:solidFill>
                  <a:schemeClr val="tx1"/>
                </a:solidFill>
                <a:effectLst/>
                <a:latin typeface="方正舒体" panose="02010601030101010101" pitchFamily="2" charset="-122"/>
                <a:ea typeface="仿宋_GB2312" panose="02010609030101010101" pitchFamily="49" charset="-122"/>
                <a:cs typeface="+mn-cs"/>
              </a:rPr>
              <a:t>传播，传输，蔓延，扩展，波及深度</a:t>
            </a:r>
            <a:endParaRPr lang="zh-CN" altLang="en-US" sz="1600" baseline="0" dirty="0">
              <a:latin typeface="方正舒体" panose="02010601030101010101" pitchFamily="2" charset="-122"/>
              <a:ea typeface="仿宋_GB2312" panose="02010609030101010101" pitchFamily="49" charset="-122"/>
            </a:endParaRPr>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25</a:t>
            </a:fld>
            <a:endParaRPr lang="en-US" altLang="zh-CN"/>
          </a:p>
        </p:txBody>
      </p:sp>
    </p:spTree>
    <p:extLst>
      <p:ext uri="{BB962C8B-B14F-4D97-AF65-F5344CB8AC3E}">
        <p14:creationId xmlns:p14="http://schemas.microsoft.com/office/powerpoint/2010/main" val="751996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dirty="0" smtClean="0"/>
              <a:t>标准</a:t>
            </a:r>
            <a:r>
              <a:rPr lang="en-US" altLang="zh-CN" sz="2400" dirty="0" smtClean="0"/>
              <a:t>DOM</a:t>
            </a:r>
            <a:r>
              <a:rPr lang="zh-CN" altLang="en-US" sz="2400" dirty="0" smtClean="0"/>
              <a:t>浏览器鼠标双击：</a:t>
            </a:r>
            <a:r>
              <a:rPr lang="en-US" altLang="zh-CN" sz="2400" dirty="0" err="1" smtClean="0"/>
              <a:t>mousedown,mouseup,click,mousedown,mouseup,click,dbclick</a:t>
            </a:r>
            <a:endParaRPr lang="zh-CN" altLang="en-US" sz="2400"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30</a:t>
            </a:fld>
            <a:endParaRPr lang="en-US" altLang="zh-CN"/>
          </a:p>
        </p:txBody>
      </p:sp>
    </p:spTree>
    <p:extLst>
      <p:ext uri="{BB962C8B-B14F-4D97-AF65-F5344CB8AC3E}">
        <p14:creationId xmlns:p14="http://schemas.microsoft.com/office/powerpoint/2010/main" val="24751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绝对定位：相对于</a:t>
            </a:r>
            <a:r>
              <a:rPr lang="en-US" altLang="zh-CN" dirty="0" smtClean="0"/>
              <a:t>body</a:t>
            </a:r>
            <a:r>
              <a:rPr lang="zh-CN" altLang="en-US" dirty="0" smtClean="0"/>
              <a:t>。</a:t>
            </a:r>
            <a:endParaRPr lang="en-US" altLang="zh-CN" dirty="0" smtClean="0"/>
          </a:p>
          <a:p>
            <a:r>
              <a:rPr lang="zh-CN" altLang="en-US" smtClean="0"/>
              <a:t>随</a:t>
            </a:r>
            <a:r>
              <a:rPr lang="zh-CN" altLang="en-US" dirty="0" smtClean="0"/>
              <a:t>鼠标出现的提示框。</a:t>
            </a:r>
            <a:endParaRPr lang="en-US" altLang="zh-CN" dirty="0" smtClean="0"/>
          </a:p>
          <a:p>
            <a:r>
              <a:rPr lang="zh-CN" altLang="en-US" dirty="0" smtClean="0"/>
              <a:t>滚动条向下滚动时，</a:t>
            </a:r>
            <a:r>
              <a:rPr lang="en-US" altLang="zh-CN" dirty="0" err="1" smtClean="0"/>
              <a:t>Div</a:t>
            </a:r>
            <a:r>
              <a:rPr lang="zh-CN" altLang="en-US" dirty="0" smtClean="0"/>
              <a:t>和鼠标分离了。</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31</a:t>
            </a:fld>
            <a:endParaRPr lang="en-US" altLang="zh-CN"/>
          </a:p>
        </p:txBody>
      </p:sp>
    </p:spTree>
    <p:extLst>
      <p:ext uri="{BB962C8B-B14F-4D97-AF65-F5344CB8AC3E}">
        <p14:creationId xmlns:p14="http://schemas.microsoft.com/office/powerpoint/2010/main" val="4261502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Arial" charset="0"/>
                <a:ea typeface="+mn-ea"/>
                <a:cs typeface="+mn-cs"/>
              </a:rPr>
              <a:t>scrollLeft</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设置或获取位于对象左边界和窗口中目前可见内容的最左端之间的距离</a:t>
            </a:r>
            <a:br>
              <a:rPr lang="zh-CN" altLang="en-US" sz="1200" kern="1200" dirty="0" smtClean="0">
                <a:solidFill>
                  <a:schemeClr val="tx1"/>
                </a:solidFill>
                <a:effectLst/>
                <a:latin typeface="Arial" charset="0"/>
                <a:ea typeface="+mn-ea"/>
                <a:cs typeface="+mn-cs"/>
              </a:rPr>
            </a:br>
            <a:r>
              <a:rPr lang="zh-CN" altLang="en-US" sz="1200" kern="1200" dirty="0" smtClean="0">
                <a:solidFill>
                  <a:schemeClr val="tx1"/>
                </a:solidFill>
                <a:effectLst/>
                <a:latin typeface="Arial" charset="0"/>
                <a:ea typeface="+mn-ea"/>
                <a:cs typeface="+mn-cs"/>
              </a:rPr>
              <a:t/>
            </a:r>
            <a:br>
              <a:rPr lang="zh-CN" altLang="en-US" sz="1200" kern="1200" dirty="0" smtClean="0">
                <a:solidFill>
                  <a:schemeClr val="tx1"/>
                </a:solidFill>
                <a:effectLst/>
                <a:latin typeface="Arial" charset="0"/>
                <a:ea typeface="+mn-ea"/>
                <a:cs typeface="+mn-cs"/>
              </a:rPr>
            </a:br>
            <a:r>
              <a:rPr lang="en-US" altLang="zh-CN" sz="1200" kern="1200" dirty="0" err="1" smtClean="0">
                <a:solidFill>
                  <a:schemeClr val="tx1"/>
                </a:solidFill>
                <a:effectLst/>
                <a:latin typeface="Arial" charset="0"/>
                <a:ea typeface="+mn-ea"/>
                <a:cs typeface="+mn-cs"/>
              </a:rPr>
              <a:t>scrollTop</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设置或获取位于对象最顶端和窗口中可见内容的最顶端之间的距离</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33</a:t>
            </a:fld>
            <a:endParaRPr lang="en-US" altLang="zh-CN"/>
          </a:p>
        </p:txBody>
      </p:sp>
    </p:spTree>
    <p:extLst>
      <p:ext uri="{BB962C8B-B14F-4D97-AF65-F5344CB8AC3E}">
        <p14:creationId xmlns:p14="http://schemas.microsoft.com/office/powerpoint/2010/main" val="143049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Arial" charset="0"/>
                <a:ea typeface="+mn-ea"/>
                <a:cs typeface="+mn-cs"/>
              </a:rPr>
              <a:t>scrollLeft</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设置或获取位于对象左边界和窗口中目前可见内容的最左端之间的距离</a:t>
            </a:r>
            <a:br>
              <a:rPr lang="zh-CN" altLang="en-US" sz="1200" kern="1200" dirty="0" smtClean="0">
                <a:solidFill>
                  <a:schemeClr val="tx1"/>
                </a:solidFill>
                <a:effectLst/>
                <a:latin typeface="Arial" charset="0"/>
                <a:ea typeface="+mn-ea"/>
                <a:cs typeface="+mn-cs"/>
              </a:rPr>
            </a:br>
            <a:r>
              <a:rPr lang="zh-CN" altLang="en-US" sz="1200" kern="1200" dirty="0" smtClean="0">
                <a:solidFill>
                  <a:schemeClr val="tx1"/>
                </a:solidFill>
                <a:effectLst/>
                <a:latin typeface="Arial" charset="0"/>
                <a:ea typeface="+mn-ea"/>
                <a:cs typeface="+mn-cs"/>
              </a:rPr>
              <a:t/>
            </a:r>
            <a:br>
              <a:rPr lang="zh-CN" altLang="en-US" sz="1200" kern="1200" dirty="0" smtClean="0">
                <a:solidFill>
                  <a:schemeClr val="tx1"/>
                </a:solidFill>
                <a:effectLst/>
                <a:latin typeface="Arial" charset="0"/>
                <a:ea typeface="+mn-ea"/>
                <a:cs typeface="+mn-cs"/>
              </a:rPr>
            </a:br>
            <a:r>
              <a:rPr lang="en-US" altLang="zh-CN" sz="1200" kern="1200" dirty="0" err="1" smtClean="0">
                <a:solidFill>
                  <a:schemeClr val="tx1"/>
                </a:solidFill>
                <a:effectLst/>
                <a:latin typeface="Arial" charset="0"/>
                <a:ea typeface="+mn-ea"/>
                <a:cs typeface="+mn-cs"/>
              </a:rPr>
              <a:t>scrollTop</a:t>
            </a:r>
            <a:r>
              <a:rPr lang="en-US" altLang="zh-CN" sz="1200" kern="1200" dirty="0" smtClean="0">
                <a:solidFill>
                  <a:schemeClr val="tx1"/>
                </a:solidFill>
                <a:effectLst/>
                <a:latin typeface="Arial" charset="0"/>
                <a:ea typeface="+mn-ea"/>
                <a:cs typeface="+mn-cs"/>
              </a:rPr>
              <a:t>:</a:t>
            </a:r>
            <a:r>
              <a:rPr lang="zh-CN" altLang="en-US" sz="1200" kern="1200" dirty="0" smtClean="0">
                <a:solidFill>
                  <a:schemeClr val="tx1"/>
                </a:solidFill>
                <a:effectLst/>
                <a:latin typeface="Arial" charset="0"/>
                <a:ea typeface="+mn-ea"/>
                <a:cs typeface="+mn-cs"/>
              </a:rPr>
              <a:t>设置或获取位于对象最顶端和窗口中可见内容的最顶端之间的距离</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35</a:t>
            </a:fld>
            <a:endParaRPr lang="en-US" altLang="zh-CN"/>
          </a:p>
        </p:txBody>
      </p:sp>
    </p:spTree>
    <p:extLst>
      <p:ext uri="{BB962C8B-B14F-4D97-AF65-F5344CB8AC3E}">
        <p14:creationId xmlns:p14="http://schemas.microsoft.com/office/powerpoint/2010/main" val="403736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改进：在</a:t>
            </a:r>
            <a:r>
              <a:rPr lang="en-US" altLang="zh-CN" dirty="0" smtClean="0"/>
              <a:t>absolute</a:t>
            </a:r>
            <a:r>
              <a:rPr lang="zh-CN" altLang="en-US" dirty="0" smtClean="0"/>
              <a:t>定位下，支持滚动条。</a:t>
            </a:r>
            <a:endParaRPr lang="en-US" altLang="zh-CN" dirty="0" smtClean="0"/>
          </a:p>
          <a:p>
            <a:endParaRPr lang="en-US" altLang="zh-CN" dirty="0" smtClean="0"/>
          </a:p>
          <a:p>
            <a:r>
              <a:rPr lang="zh-CN" altLang="en-US" dirty="0" smtClean="0"/>
              <a:t>定位方式改为“</a:t>
            </a:r>
            <a:r>
              <a:rPr lang="en-US" altLang="zh-CN" dirty="0" smtClean="0"/>
              <a:t>fixed</a:t>
            </a:r>
            <a:r>
              <a:rPr lang="zh-CN" altLang="en-US" dirty="0" smtClean="0"/>
              <a:t>”，直接支持滚动条。</a:t>
            </a:r>
            <a:r>
              <a:rPr lang="zh-CN" altLang="en-US" baseline="0" dirty="0" smtClean="0"/>
              <a:t>  相对浏览器窗口定位。</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38</a:t>
            </a:fld>
            <a:endParaRPr lang="en-US" altLang="zh-CN"/>
          </a:p>
        </p:txBody>
      </p:sp>
    </p:spTree>
    <p:extLst>
      <p:ext uri="{BB962C8B-B14F-4D97-AF65-F5344CB8AC3E}">
        <p14:creationId xmlns:p14="http://schemas.microsoft.com/office/powerpoint/2010/main" val="2811803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测试主要用键的</a:t>
            </a:r>
            <a:r>
              <a:rPr lang="en-US" altLang="zh-CN" dirty="0" err="1" smtClean="0"/>
              <a:t>keyCode</a:t>
            </a:r>
            <a:r>
              <a:rPr lang="zh-CN" altLang="en-US" dirty="0" smtClean="0"/>
              <a:t>值！</a:t>
            </a:r>
            <a:endParaRPr lang="en-US" altLang="zh-CN" dirty="0" smtClean="0"/>
          </a:p>
          <a:p>
            <a:r>
              <a:rPr lang="zh-CN" altLang="en-US" dirty="0" smtClean="0"/>
              <a:t>上下左右键</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39</a:t>
            </a:fld>
            <a:endParaRPr lang="en-US" altLang="zh-CN"/>
          </a:p>
        </p:txBody>
      </p:sp>
    </p:spTree>
    <p:extLst>
      <p:ext uri="{BB962C8B-B14F-4D97-AF65-F5344CB8AC3E}">
        <p14:creationId xmlns:p14="http://schemas.microsoft.com/office/powerpoint/2010/main" val="1125101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div.style.left+10</a:t>
            </a:r>
          </a:p>
          <a:p>
            <a:r>
              <a:rPr lang="zh-CN" altLang="en-US" dirty="0" smtClean="0"/>
              <a:t>注意：浏览器默认</a:t>
            </a:r>
            <a:r>
              <a:rPr lang="en-US" altLang="zh-CN" dirty="0" smtClean="0"/>
              <a:t>div</a:t>
            </a:r>
            <a:r>
              <a:rPr lang="zh-CN" altLang="en-US" dirty="0" smtClean="0"/>
              <a:t>的初始位置是</a:t>
            </a:r>
            <a:r>
              <a:rPr lang="en-US" altLang="zh-CN" dirty="0" smtClean="0"/>
              <a:t>left=8px top=8px</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40</a:t>
            </a:fld>
            <a:endParaRPr lang="en-US" altLang="zh-CN"/>
          </a:p>
        </p:txBody>
      </p:sp>
    </p:spTree>
    <p:extLst>
      <p:ext uri="{BB962C8B-B14F-4D97-AF65-F5344CB8AC3E}">
        <p14:creationId xmlns:p14="http://schemas.microsoft.com/office/powerpoint/2010/main" val="2269298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function </a:t>
            </a:r>
            <a:r>
              <a:rPr lang="en-US" altLang="zh-CN" dirty="0" err="1" smtClean="0"/>
              <a:t>getStyle</a:t>
            </a:r>
            <a:r>
              <a:rPr lang="en-US" altLang="zh-CN" dirty="0" smtClean="0"/>
              <a:t>(</a:t>
            </a:r>
            <a:r>
              <a:rPr lang="en-US" altLang="zh-CN" dirty="0" err="1" smtClean="0"/>
              <a:t>obj</a:t>
            </a:r>
            <a:r>
              <a:rPr lang="en-US" altLang="zh-CN" dirty="0" smtClean="0"/>
              <a:t>, </a:t>
            </a:r>
            <a:r>
              <a:rPr lang="en-US" altLang="zh-CN" dirty="0" err="1" smtClean="0"/>
              <a:t>attr</a:t>
            </a:r>
            <a:r>
              <a:rPr lang="en-US" altLang="zh-CN" dirty="0" smtClean="0"/>
              <a:t>){</a:t>
            </a:r>
          </a:p>
          <a:p>
            <a:r>
              <a:rPr lang="en-US" altLang="zh-CN" dirty="0" smtClean="0"/>
              <a:t>	if(</a:t>
            </a:r>
            <a:r>
              <a:rPr lang="en-US" altLang="zh-CN" dirty="0" err="1" smtClean="0"/>
              <a:t>obj.currentStyle</a:t>
            </a:r>
            <a:r>
              <a:rPr lang="en-US" altLang="zh-CN" dirty="0" smtClean="0"/>
              <a:t>){</a:t>
            </a:r>
          </a:p>
          <a:p>
            <a:r>
              <a:rPr lang="en-US" altLang="zh-CN" dirty="0" smtClean="0"/>
              <a:t>		return </a:t>
            </a:r>
            <a:r>
              <a:rPr lang="en-US" altLang="zh-CN" dirty="0" err="1" smtClean="0"/>
              <a:t>obj.currentStyle</a:t>
            </a:r>
            <a:r>
              <a:rPr lang="en-US" altLang="zh-CN" dirty="0" smtClean="0"/>
              <a:t>[</a:t>
            </a:r>
            <a:r>
              <a:rPr lang="en-US" altLang="zh-CN" dirty="0" err="1" smtClean="0"/>
              <a:t>attr</a:t>
            </a:r>
            <a:r>
              <a:rPr lang="en-US" altLang="zh-CN" dirty="0" smtClean="0"/>
              <a:t>];</a:t>
            </a:r>
          </a:p>
          <a:p>
            <a:r>
              <a:rPr lang="en-US" altLang="zh-CN" dirty="0" smtClean="0"/>
              <a:t>	}else{</a:t>
            </a:r>
          </a:p>
          <a:p>
            <a:r>
              <a:rPr lang="en-US" altLang="zh-CN" dirty="0" smtClean="0"/>
              <a:t>		return </a:t>
            </a:r>
            <a:r>
              <a:rPr lang="en-US" altLang="zh-CN" dirty="0" err="1" smtClean="0"/>
              <a:t>getComputedStyle</a:t>
            </a:r>
            <a:r>
              <a:rPr lang="en-US" altLang="zh-CN" dirty="0" smtClean="0"/>
              <a:t>(</a:t>
            </a:r>
            <a:r>
              <a:rPr lang="en-US" altLang="zh-CN" dirty="0" err="1" smtClean="0"/>
              <a:t>obj,false</a:t>
            </a:r>
            <a:r>
              <a:rPr lang="en-US" altLang="zh-CN" dirty="0" smtClean="0"/>
              <a:t>)[</a:t>
            </a:r>
            <a:r>
              <a:rPr lang="en-US" altLang="zh-CN" dirty="0" err="1" smtClean="0"/>
              <a:t>attr</a:t>
            </a:r>
            <a:r>
              <a:rPr lang="en-US" altLang="zh-CN" dirty="0" smtClean="0"/>
              <a:t>];	</a:t>
            </a:r>
          </a:p>
          <a:p>
            <a:r>
              <a:rPr lang="en-US" altLang="zh-CN" dirty="0" smtClean="0"/>
              <a:t>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42</a:t>
            </a:fld>
            <a:endParaRPr lang="en-US" altLang="zh-CN"/>
          </a:p>
        </p:txBody>
      </p:sp>
    </p:spTree>
    <p:extLst>
      <p:ext uri="{BB962C8B-B14F-4D97-AF65-F5344CB8AC3E}">
        <p14:creationId xmlns:p14="http://schemas.microsoft.com/office/powerpoint/2010/main" val="3600719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2</a:t>
            </a:fld>
            <a:endParaRPr lang="en-US" altLang="zh-CN"/>
          </a:p>
        </p:txBody>
      </p:sp>
    </p:spTree>
    <p:extLst>
      <p:ext uri="{BB962C8B-B14F-4D97-AF65-F5344CB8AC3E}">
        <p14:creationId xmlns:p14="http://schemas.microsoft.com/office/powerpoint/2010/main" val="2824264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当键盘上按键时触发，写在页面的</a:t>
            </a:r>
            <a:r>
              <a:rPr lang="en-US" altLang="zh-CN" dirty="0" err="1" smtClean="0"/>
              <a:t>onkeydown</a:t>
            </a:r>
            <a:r>
              <a:rPr lang="zh-CN" altLang="en-US" dirty="0" smtClean="0"/>
              <a:t>事件中</a:t>
            </a:r>
            <a:endParaRPr lang="en-US" altLang="zh-CN" dirty="0" smtClean="0"/>
          </a:p>
          <a:p>
            <a:r>
              <a:rPr lang="zh-CN" altLang="en-US" dirty="0" smtClean="0"/>
              <a:t>当到达左右边界时，再按向左或向右键，</a:t>
            </a:r>
            <a:r>
              <a:rPr lang="en-US" altLang="zh-CN" dirty="0" smtClean="0"/>
              <a:t>div</a:t>
            </a:r>
            <a:r>
              <a:rPr lang="zh-CN" altLang="en-US" dirty="0" smtClean="0"/>
              <a:t>就会出屏幕</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43</a:t>
            </a:fld>
            <a:endParaRPr lang="en-US" altLang="zh-CN"/>
          </a:p>
        </p:txBody>
      </p:sp>
    </p:spTree>
    <p:extLst>
      <p:ext uri="{BB962C8B-B14F-4D97-AF65-F5344CB8AC3E}">
        <p14:creationId xmlns:p14="http://schemas.microsoft.com/office/powerpoint/2010/main" val="3898112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Arial" charset="0"/>
                <a:ea typeface="+mn-ea"/>
                <a:cs typeface="+mn-cs"/>
              </a:rPr>
              <a:t>IE</a:t>
            </a:r>
            <a:r>
              <a:rPr lang="zh-CN" altLang="en-US"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FF</a:t>
            </a:r>
            <a:r>
              <a:rPr lang="zh-CN" altLang="en-US" sz="1200" kern="1200" dirty="0" smtClean="0">
                <a:solidFill>
                  <a:schemeClr val="tx1"/>
                </a:solidFill>
                <a:effectLst/>
                <a:latin typeface="Arial" charset="0"/>
                <a:ea typeface="+mn-ea"/>
                <a:cs typeface="+mn-cs"/>
              </a:rPr>
              <a:t>中</a:t>
            </a:r>
            <a:endParaRPr lang="en-US" altLang="zh-CN" sz="1200" kern="1200" dirty="0" smtClean="0">
              <a:solidFill>
                <a:schemeClr val="tx1"/>
              </a:solidFill>
              <a:effectLst/>
              <a:latin typeface="Arial" charset="0"/>
              <a:ea typeface="+mn-ea"/>
              <a:cs typeface="+mn-cs"/>
            </a:endParaRPr>
          </a:p>
          <a:p>
            <a:r>
              <a:rPr lang="en-US" altLang="zh-CN" sz="1200" kern="1200" dirty="0" err="1" smtClean="0">
                <a:solidFill>
                  <a:schemeClr val="tx1"/>
                </a:solidFill>
                <a:effectLst/>
                <a:latin typeface="Arial" charset="0"/>
                <a:ea typeface="+mn-ea"/>
                <a:cs typeface="+mn-cs"/>
              </a:rPr>
              <a:t>document.documentElement.clientWidth</a:t>
            </a:r>
            <a:r>
              <a:rPr lang="en-US" altLang="zh-CN" sz="1200" kern="1200" dirty="0" smtClean="0">
                <a:solidFill>
                  <a:schemeClr val="tx1"/>
                </a:solidFill>
                <a:effectLst/>
                <a:latin typeface="Arial" charset="0"/>
                <a:ea typeface="+mn-ea"/>
                <a:cs typeface="+mn-cs"/>
              </a:rPr>
              <a:t>  </a:t>
            </a:r>
            <a:r>
              <a:rPr lang="zh-CN" altLang="en-US" sz="1200" kern="1200" dirty="0" smtClean="0">
                <a:solidFill>
                  <a:schemeClr val="tx1"/>
                </a:solidFill>
                <a:effectLst/>
                <a:latin typeface="Arial" charset="0"/>
                <a:ea typeface="+mn-ea"/>
                <a:cs typeface="+mn-cs"/>
              </a:rPr>
              <a:t>可见区域宽度</a:t>
            </a:r>
            <a:br>
              <a:rPr lang="zh-CN" altLang="en-US" sz="1200" kern="1200" dirty="0" smtClean="0">
                <a:solidFill>
                  <a:schemeClr val="tx1"/>
                </a:solidFill>
                <a:effectLst/>
                <a:latin typeface="Arial" charset="0"/>
                <a:ea typeface="+mn-ea"/>
                <a:cs typeface="+mn-cs"/>
              </a:rPr>
            </a:br>
            <a:r>
              <a:rPr lang="en-US" altLang="zh-CN" sz="1200" kern="1200" dirty="0" err="1" smtClean="0">
                <a:solidFill>
                  <a:schemeClr val="tx1"/>
                </a:solidFill>
                <a:effectLst/>
                <a:latin typeface="Arial" charset="0"/>
                <a:ea typeface="+mn-ea"/>
                <a:cs typeface="+mn-cs"/>
              </a:rPr>
              <a:t>document.documentElement.clientHeight</a:t>
            </a:r>
            <a:r>
              <a:rPr lang="en-US" altLang="zh-CN" sz="1200" kern="1200" dirty="0" smtClean="0">
                <a:solidFill>
                  <a:schemeClr val="tx1"/>
                </a:solidFill>
                <a:effectLst/>
                <a:latin typeface="Arial" charset="0"/>
                <a:ea typeface="+mn-ea"/>
                <a:cs typeface="+mn-cs"/>
              </a:rPr>
              <a:t>  </a:t>
            </a:r>
            <a:r>
              <a:rPr lang="zh-CN" altLang="en-US" sz="1200" kern="1200" dirty="0" smtClean="0">
                <a:solidFill>
                  <a:schemeClr val="tx1"/>
                </a:solidFill>
                <a:effectLst/>
                <a:latin typeface="Arial" charset="0"/>
                <a:ea typeface="+mn-ea"/>
                <a:cs typeface="+mn-cs"/>
              </a:rPr>
              <a:t>可见区域高度</a:t>
            </a:r>
            <a:br>
              <a:rPr lang="zh-CN" altLang="en-US" sz="1200" kern="1200" dirty="0" smtClean="0">
                <a:solidFill>
                  <a:schemeClr val="tx1"/>
                </a:solidFill>
                <a:effectLst/>
                <a:latin typeface="Arial" charset="0"/>
                <a:ea typeface="+mn-ea"/>
                <a:cs typeface="+mn-cs"/>
              </a:rPr>
            </a:b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44</a:t>
            </a:fld>
            <a:endParaRPr lang="en-US" altLang="zh-CN"/>
          </a:p>
        </p:txBody>
      </p:sp>
    </p:spTree>
    <p:extLst>
      <p:ext uri="{BB962C8B-B14F-4D97-AF65-F5344CB8AC3E}">
        <p14:creationId xmlns:p14="http://schemas.microsoft.com/office/powerpoint/2010/main" val="3406435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oDiv.style.top</a:t>
            </a:r>
            <a:r>
              <a:rPr lang="en-US" altLang="zh-CN" baseline="0" dirty="0" smtClean="0"/>
              <a:t>  top t</a:t>
            </a:r>
            <a:r>
              <a:rPr lang="zh-CN" altLang="en-US" baseline="0" dirty="0" smtClean="0"/>
              <a:t>是小写</a:t>
            </a:r>
            <a:endParaRPr lang="en-US" altLang="zh-CN" baseline="0" dirty="0" smtClean="0"/>
          </a:p>
          <a:p>
            <a:r>
              <a:rPr lang="en-US" altLang="zh-CN" dirty="0" err="1" smtClean="0"/>
              <a:t>offsetTop</a:t>
            </a:r>
            <a:r>
              <a:rPr lang="en-US" altLang="zh-CN" dirty="0" smtClean="0"/>
              <a:t>  Top T</a:t>
            </a:r>
            <a:r>
              <a:rPr lang="zh-CN" altLang="en-US" dirty="0" smtClean="0"/>
              <a:t>是大写</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46</a:t>
            </a:fld>
            <a:endParaRPr lang="en-US" altLang="zh-CN"/>
          </a:p>
        </p:txBody>
      </p:sp>
    </p:spTree>
    <p:extLst>
      <p:ext uri="{BB962C8B-B14F-4D97-AF65-F5344CB8AC3E}">
        <p14:creationId xmlns:p14="http://schemas.microsoft.com/office/powerpoint/2010/main" val="3724505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en-US" altLang="zh-CN" baseline="0" dirty="0" smtClean="0"/>
              <a:t> </a:t>
            </a:r>
            <a:r>
              <a:rPr lang="zh-CN" altLang="en-US" baseline="0" dirty="0" smtClean="0"/>
              <a:t>换行</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48</a:t>
            </a:fld>
            <a:endParaRPr lang="en-US" altLang="zh-CN"/>
          </a:p>
        </p:txBody>
      </p:sp>
    </p:spTree>
    <p:extLst>
      <p:ext uri="{BB962C8B-B14F-4D97-AF65-F5344CB8AC3E}">
        <p14:creationId xmlns:p14="http://schemas.microsoft.com/office/powerpoint/2010/main" val="4010485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在文本框中按下</a:t>
            </a:r>
            <a:r>
              <a:rPr lang="en-US" altLang="zh-CN" dirty="0" smtClean="0"/>
              <a:t>enter</a:t>
            </a:r>
            <a:r>
              <a:rPr lang="zh-CN" altLang="en-US" dirty="0" smtClean="0"/>
              <a:t>键后提交，所以是文本框的</a:t>
            </a:r>
            <a:r>
              <a:rPr lang="en-US" altLang="zh-CN" dirty="0" err="1" smtClean="0"/>
              <a:t>onkeydown</a:t>
            </a:r>
            <a:r>
              <a:rPr lang="zh-CN" altLang="en-US" dirty="0" smtClean="0"/>
              <a:t>事件</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49</a:t>
            </a:fld>
            <a:endParaRPr lang="en-US" altLang="zh-CN"/>
          </a:p>
        </p:txBody>
      </p:sp>
    </p:spTree>
    <p:extLst>
      <p:ext uri="{BB962C8B-B14F-4D97-AF65-F5344CB8AC3E}">
        <p14:creationId xmlns:p14="http://schemas.microsoft.com/office/powerpoint/2010/main" val="417161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t>当没有</a:t>
            </a:r>
            <a:r>
              <a:rPr lang="en-US" altLang="zh-CN" sz="1200" dirty="0" err="1" smtClean="0"/>
              <a:t>js</a:t>
            </a:r>
            <a:r>
              <a:rPr lang="zh-CN" altLang="en-US" sz="1200" dirty="0" smtClean="0"/>
              <a:t>代码阻止时，单击“提交”按钮则会跳转到</a:t>
            </a:r>
            <a:r>
              <a:rPr lang="en-US" altLang="zh-CN" sz="1200" dirty="0" smtClean="0"/>
              <a:t>126</a:t>
            </a:r>
            <a:r>
              <a:rPr lang="zh-CN" altLang="en-US" sz="1200" dirty="0" smtClean="0"/>
              <a:t>首页</a:t>
            </a:r>
            <a:endParaRPr lang="en-US" altLang="zh-CN"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t>阻止表单提交：可以将提交与表单校验结合在一起</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52</a:t>
            </a:fld>
            <a:endParaRPr lang="en-US" altLang="zh-CN"/>
          </a:p>
        </p:txBody>
      </p:sp>
    </p:spTree>
    <p:extLst>
      <p:ext uri="{BB962C8B-B14F-4D97-AF65-F5344CB8AC3E}">
        <p14:creationId xmlns:p14="http://schemas.microsoft.com/office/powerpoint/2010/main" val="831083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阻止</a:t>
            </a:r>
            <a:r>
              <a:rPr lang="en-US" altLang="zh-CN" dirty="0" err="1" smtClean="0"/>
              <a:t>onkeydown</a:t>
            </a:r>
            <a:r>
              <a:rPr lang="zh-CN" altLang="en-US" dirty="0" smtClean="0"/>
              <a:t>事件，将不能在文本框中输入内容</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53</a:t>
            </a:fld>
            <a:endParaRPr lang="en-US" altLang="zh-CN"/>
          </a:p>
        </p:txBody>
      </p:sp>
    </p:spTree>
    <p:extLst>
      <p:ext uri="{BB962C8B-B14F-4D97-AF65-F5344CB8AC3E}">
        <p14:creationId xmlns:p14="http://schemas.microsoft.com/office/powerpoint/2010/main" val="1783318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a:t>
            </a:r>
            <a:r>
              <a:rPr lang="en-US" altLang="zh-CN" dirty="0" smtClean="0"/>
              <a:t>&lt;body style=“height:2000px;”&gt;</a:t>
            </a:r>
            <a:r>
              <a:rPr lang="zh-CN" altLang="en-US" dirty="0" smtClean="0"/>
              <a:t>，则需要完善</a:t>
            </a:r>
            <a:endParaRPr lang="en-US" altLang="zh-CN" dirty="0" smtClean="0"/>
          </a:p>
          <a:p>
            <a:r>
              <a:rPr lang="en-US" altLang="zh-CN" dirty="0" err="1" smtClean="0"/>
              <a:t>scrollLeft</a:t>
            </a:r>
            <a:r>
              <a:rPr lang="zh-CN" altLang="en-US" dirty="0" smtClean="0"/>
              <a:t>、</a:t>
            </a:r>
            <a:r>
              <a:rPr lang="en-US" altLang="zh-CN" dirty="0" err="1" smtClean="0"/>
              <a:t>scrollTop</a:t>
            </a:r>
            <a:r>
              <a:rPr lang="zh-CN" altLang="en-US" dirty="0" smtClean="0"/>
              <a:t>要先定义再使用</a:t>
            </a:r>
            <a:endParaRPr lang="en-US" altLang="zh-CN" dirty="0" smtClean="0"/>
          </a:p>
          <a:p>
            <a:r>
              <a:rPr lang="en-US" altLang="zh-CN" dirty="0" err="1" smtClean="0"/>
              <a:t>var</a:t>
            </a:r>
            <a:r>
              <a:rPr lang="en-US" altLang="zh-CN" dirty="0" smtClean="0"/>
              <a:t> </a:t>
            </a:r>
            <a:r>
              <a:rPr lang="en-US" altLang="zh-CN" dirty="0" err="1" smtClean="0"/>
              <a:t>scrollTop</a:t>
            </a:r>
            <a:r>
              <a:rPr lang="en-US" altLang="zh-CN" dirty="0" smtClean="0"/>
              <a:t> = </a:t>
            </a:r>
            <a:r>
              <a:rPr lang="en-US" altLang="zh-CN" dirty="0" err="1" smtClean="0"/>
              <a:t>document.documentElement.scrollTop</a:t>
            </a:r>
            <a:r>
              <a:rPr lang="en-US" altLang="zh-CN" dirty="0" smtClean="0"/>
              <a:t>  || </a:t>
            </a:r>
            <a:r>
              <a:rPr lang="en-US" altLang="zh-CN" dirty="0" err="1" smtClean="0"/>
              <a:t>document.body.scrollTop</a:t>
            </a:r>
            <a:r>
              <a:rPr lang="en-US" altLang="zh-CN" dirty="0" smtClean="0"/>
              <a:t>;</a:t>
            </a:r>
          </a:p>
          <a:p>
            <a:r>
              <a:rPr lang="en-US" altLang="zh-CN" dirty="0" err="1" smtClean="0"/>
              <a:t>var</a:t>
            </a:r>
            <a:r>
              <a:rPr lang="en-US" altLang="zh-CN" dirty="0" smtClean="0"/>
              <a:t> </a:t>
            </a:r>
            <a:r>
              <a:rPr lang="en-US" altLang="zh-CN" dirty="0" err="1" smtClean="0"/>
              <a:t>scrollLeft</a:t>
            </a:r>
            <a:r>
              <a:rPr lang="en-US" altLang="zh-CN" dirty="0" smtClean="0"/>
              <a:t> = </a:t>
            </a:r>
            <a:r>
              <a:rPr lang="en-US" altLang="zh-CN" dirty="0" err="1" smtClean="0"/>
              <a:t>document.documentElement.scrollLeft</a:t>
            </a:r>
            <a:r>
              <a:rPr lang="en-US" altLang="zh-CN" dirty="0" smtClean="0"/>
              <a:t>  || </a:t>
            </a:r>
            <a:r>
              <a:rPr lang="en-US" altLang="zh-CN" dirty="0" err="1" smtClean="0"/>
              <a:t>document.body.scrollLeft</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55</a:t>
            </a:fld>
            <a:endParaRPr lang="en-US" altLang="zh-CN"/>
          </a:p>
        </p:txBody>
      </p:sp>
    </p:spTree>
    <p:extLst>
      <p:ext uri="{BB962C8B-B14F-4D97-AF65-F5344CB8AC3E}">
        <p14:creationId xmlns:p14="http://schemas.microsoft.com/office/powerpoint/2010/main" val="1971399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57</a:t>
            </a:fld>
            <a:endParaRPr lang="en-US" altLang="zh-CN"/>
          </a:p>
        </p:txBody>
      </p:sp>
    </p:spTree>
    <p:extLst>
      <p:ext uri="{BB962C8B-B14F-4D97-AF65-F5344CB8AC3E}">
        <p14:creationId xmlns:p14="http://schemas.microsoft.com/office/powerpoint/2010/main" val="4300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mtClean="0"/>
          </a:p>
          <a:p>
            <a:r>
              <a:rPr lang="zh-CN" altLang="en-US" dirty="0" smtClean="0"/>
              <a:t>找超链接： 还可以使用</a:t>
            </a:r>
            <a:r>
              <a:rPr lang="en-US" altLang="zh-CN" dirty="0" err="1" smtClean="0"/>
              <a:t>firstChild</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59</a:t>
            </a:fld>
            <a:endParaRPr lang="en-US" altLang="zh-CN"/>
          </a:p>
        </p:txBody>
      </p:sp>
    </p:spTree>
    <p:extLst>
      <p:ext uri="{BB962C8B-B14F-4D97-AF65-F5344CB8AC3E}">
        <p14:creationId xmlns:p14="http://schemas.microsoft.com/office/powerpoint/2010/main" val="82045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4</a:t>
            </a:fld>
            <a:endParaRPr lang="en-US" altLang="zh-CN"/>
          </a:p>
        </p:txBody>
      </p:sp>
    </p:spTree>
    <p:extLst>
      <p:ext uri="{BB962C8B-B14F-4D97-AF65-F5344CB8AC3E}">
        <p14:creationId xmlns:p14="http://schemas.microsoft.com/office/powerpoint/2010/main" val="3797146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60</a:t>
            </a:fld>
            <a:endParaRPr lang="en-US" altLang="zh-CN"/>
          </a:p>
        </p:txBody>
      </p:sp>
    </p:spTree>
    <p:extLst>
      <p:ext uri="{BB962C8B-B14F-4D97-AF65-F5344CB8AC3E}">
        <p14:creationId xmlns:p14="http://schemas.microsoft.com/office/powerpoint/2010/main" val="382649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5</a:t>
            </a:fld>
            <a:endParaRPr lang="en-US" altLang="zh-CN"/>
          </a:p>
        </p:txBody>
      </p:sp>
    </p:spTree>
    <p:extLst>
      <p:ext uri="{BB962C8B-B14F-4D97-AF65-F5344CB8AC3E}">
        <p14:creationId xmlns:p14="http://schemas.microsoft.com/office/powerpoint/2010/main" val="397742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6</a:t>
            </a:fld>
            <a:endParaRPr lang="en-US" altLang="zh-CN"/>
          </a:p>
        </p:txBody>
      </p:sp>
    </p:spTree>
    <p:extLst>
      <p:ext uri="{BB962C8B-B14F-4D97-AF65-F5344CB8AC3E}">
        <p14:creationId xmlns:p14="http://schemas.microsoft.com/office/powerpoint/2010/main" val="212217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7</a:t>
            </a:fld>
            <a:endParaRPr lang="en-US" altLang="zh-CN"/>
          </a:p>
        </p:txBody>
      </p:sp>
    </p:spTree>
    <p:extLst>
      <p:ext uri="{BB962C8B-B14F-4D97-AF65-F5344CB8AC3E}">
        <p14:creationId xmlns:p14="http://schemas.microsoft.com/office/powerpoint/2010/main" val="3850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分别输出：</a:t>
            </a:r>
            <a:r>
              <a:rPr lang="en-US" altLang="zh-CN" dirty="0" smtClean="0"/>
              <a:t>#ccc</a:t>
            </a:r>
            <a:r>
              <a:rPr lang="zh-CN" altLang="en-US" dirty="0" smtClean="0"/>
              <a:t>层的背景信息</a:t>
            </a:r>
            <a:r>
              <a:rPr lang="en-US" altLang="zh-CN" dirty="0" smtClean="0">
                <a:sym typeface="Wingdings" panose="05000000000000000000" pitchFamily="2" charset="2"/>
              </a:rPr>
              <a:t></a:t>
            </a:r>
            <a:r>
              <a:rPr lang="zh-CN" altLang="en-US" dirty="0" smtClean="0">
                <a:sym typeface="Wingdings" panose="05000000000000000000" pitchFamily="2" charset="2"/>
              </a:rPr>
              <a:t>绿色层</a:t>
            </a:r>
            <a:r>
              <a:rPr lang="zh-CN" altLang="en-US" dirty="0" smtClean="0"/>
              <a:t>背景信息</a:t>
            </a:r>
            <a:r>
              <a:rPr lang="en-US" altLang="zh-CN" dirty="0" smtClean="0">
                <a:sym typeface="Wingdings" panose="05000000000000000000" pitchFamily="2" charset="2"/>
              </a:rPr>
              <a:t></a:t>
            </a:r>
            <a:r>
              <a:rPr lang="zh-CN" altLang="en-US" dirty="0" smtClean="0">
                <a:sym typeface="Wingdings" panose="05000000000000000000" pitchFamily="2" charset="2"/>
              </a:rPr>
              <a:t>红色层</a:t>
            </a:r>
            <a:r>
              <a:rPr lang="zh-CN" altLang="en-US" dirty="0" smtClean="0"/>
              <a:t>背景信息</a:t>
            </a:r>
            <a:r>
              <a:rPr lang="en-US" altLang="zh-CN" dirty="0" smtClean="0">
                <a:sym typeface="Wingdings" panose="05000000000000000000" pitchFamily="2" charset="2"/>
              </a:rPr>
              <a:t>body</a:t>
            </a:r>
          </a:p>
          <a:p>
            <a:r>
              <a:rPr lang="zh-CN" altLang="en-US" dirty="0" smtClean="0">
                <a:sym typeface="Wingdings" panose="05000000000000000000" pitchFamily="2" charset="2"/>
              </a:rPr>
              <a:t>所以形成事件流</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13</a:t>
            </a:fld>
            <a:endParaRPr lang="en-US" altLang="zh-CN"/>
          </a:p>
        </p:txBody>
      </p:sp>
    </p:spTree>
    <p:extLst>
      <p:ext uri="{BB962C8B-B14F-4D97-AF65-F5344CB8AC3E}">
        <p14:creationId xmlns:p14="http://schemas.microsoft.com/office/powerpoint/2010/main" val="1521761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mn-ea"/>
                <a:cs typeface="+mn-cs"/>
              </a:rPr>
              <a:t>如果同时有内联式样式表和内嵌式样式表，则优先读取内联式样式表的值</a:t>
            </a:r>
            <a:endParaRPr lang="en-US" altLang="zh-CN" dirty="0" smtClean="0"/>
          </a:p>
          <a:p>
            <a:r>
              <a:rPr lang="zh-CN" altLang="en-US" dirty="0" smtClean="0"/>
              <a:t>答案：</a:t>
            </a:r>
            <a:r>
              <a:rPr lang="en-US" altLang="zh-CN" dirty="0" smtClean="0"/>
              <a:t>50px</a:t>
            </a: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15</a:t>
            </a:fld>
            <a:endParaRPr lang="en-US" altLang="zh-CN"/>
          </a:p>
        </p:txBody>
      </p:sp>
    </p:spTree>
    <p:extLst>
      <p:ext uri="{BB962C8B-B14F-4D97-AF65-F5344CB8AC3E}">
        <p14:creationId xmlns:p14="http://schemas.microsoft.com/office/powerpoint/2010/main" val="186507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obj.currentStyle</a:t>
            </a:r>
            <a:r>
              <a:rPr lang="en-US" altLang="zh-CN" dirty="0" smtClean="0"/>
              <a:t>[</a:t>
            </a:r>
            <a:r>
              <a:rPr lang="en-US" altLang="zh-CN" dirty="0" err="1" smtClean="0"/>
              <a:t>attr</a:t>
            </a:r>
            <a:r>
              <a:rPr lang="en-US" altLang="zh-CN" dirty="0" smtClean="0"/>
              <a:t>];</a:t>
            </a:r>
            <a:r>
              <a:rPr lang="zh-CN" altLang="en-US" dirty="0" smtClean="0"/>
              <a:t>获取这个属性，</a:t>
            </a:r>
            <a:r>
              <a:rPr lang="en-US" altLang="zh-CN" dirty="0" err="1" smtClean="0"/>
              <a:t>attr</a:t>
            </a:r>
            <a:r>
              <a:rPr lang="zh-CN" altLang="en-US" dirty="0" smtClean="0"/>
              <a:t>是变量。可以是</a:t>
            </a:r>
            <a:r>
              <a:rPr lang="en-US" altLang="zh-CN" dirty="0" smtClean="0"/>
              <a:t>height</a:t>
            </a:r>
            <a:r>
              <a:rPr lang="zh-CN" altLang="en-US" dirty="0" smtClean="0"/>
              <a:t>，可以是</a:t>
            </a:r>
            <a:r>
              <a:rPr lang="en-US" altLang="zh-CN" dirty="0" smtClean="0"/>
              <a:t>width</a:t>
            </a:r>
            <a:r>
              <a:rPr lang="zh-CN" altLang="en-US" dirty="0" smtClean="0"/>
              <a:t>。</a:t>
            </a:r>
            <a:br>
              <a:rPr lang="zh-CN" altLang="en-US" dirty="0" smtClean="0"/>
            </a:br>
            <a:r>
              <a:rPr lang="zh-CN" altLang="en-US" dirty="0" smtClean="0"/>
              <a:t/>
            </a:r>
            <a:br>
              <a:rPr lang="zh-CN" altLang="en-US" dirty="0" smtClean="0"/>
            </a:br>
            <a:r>
              <a:rPr lang="zh-CN" altLang="en-US" dirty="0" smtClean="0"/>
              <a:t>如果</a:t>
            </a:r>
            <a:r>
              <a:rPr lang="en-US" altLang="zh-CN" dirty="0" err="1" smtClean="0"/>
              <a:t>obj.currentStyle.attr</a:t>
            </a:r>
            <a:r>
              <a:rPr lang="zh-CN" altLang="en-US" dirty="0" smtClean="0"/>
              <a:t>是去取样式的</a:t>
            </a:r>
            <a:r>
              <a:rPr lang="en-US" altLang="zh-CN" dirty="0" err="1" smtClean="0"/>
              <a:t>attr</a:t>
            </a:r>
            <a:r>
              <a:rPr lang="zh-CN" altLang="en-US" dirty="0" smtClean="0"/>
              <a:t>属性，实际上这个属性是不存在的，所以不行。</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D4275BFD-015D-43C2-AA05-A5967B13CE71}" type="slidenum">
              <a:rPr lang="zh-CN" altLang="en-US" smtClean="0"/>
              <a:pPr/>
              <a:t>18</a:t>
            </a:fld>
            <a:endParaRPr lang="en-US" altLang="zh-CN"/>
          </a:p>
        </p:txBody>
      </p:sp>
    </p:spTree>
    <p:extLst>
      <p:ext uri="{BB962C8B-B14F-4D97-AF65-F5344CB8AC3E}">
        <p14:creationId xmlns:p14="http://schemas.microsoft.com/office/powerpoint/2010/main" val="3736418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01378"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l="14398" r="10120" b="34424"/>
          <a:stretch>
            <a:fillRect/>
          </a:stretch>
        </p:blipFill>
        <p:spPr bwMode="auto">
          <a:xfrm>
            <a:off x="539750" y="1844675"/>
            <a:ext cx="4535488" cy="935038"/>
          </a:xfrm>
          <a:prstGeom prst="rect">
            <a:avLst/>
          </a:prstGeom>
          <a:noFill/>
          <a:extLst>
            <a:ext uri="{909E8E84-426E-40DD-AFC4-6F175D3DCCD1}">
              <a14:hiddenFill xmlns:a14="http://schemas.microsoft.com/office/drawing/2010/main">
                <a:solidFill>
                  <a:srgbClr val="FFFFFF"/>
                </a:solidFill>
              </a14:hiddenFill>
            </a:ext>
          </a:extLst>
        </p:spPr>
      </p:pic>
      <p:sp>
        <p:nvSpPr>
          <p:cNvPr id="101379" name="Rectangle 3"/>
          <p:cNvSpPr>
            <a:spLocks noGrp="1" noChangeArrowheads="1"/>
          </p:cNvSpPr>
          <p:nvPr>
            <p:ph type="ctrTitle"/>
          </p:nvPr>
        </p:nvSpPr>
        <p:spPr>
          <a:xfrm>
            <a:off x="755650" y="2709863"/>
            <a:ext cx="7772400" cy="1079500"/>
          </a:xfrm>
        </p:spPr>
        <p:txBody>
          <a:bodyPr/>
          <a:lstStyle>
            <a:lvl1pPr>
              <a:defRPr sz="5400">
                <a:solidFill>
                  <a:srgbClr val="FF0000"/>
                </a:solidFill>
              </a:defRPr>
            </a:lvl1pPr>
          </a:lstStyle>
          <a:p>
            <a:pPr lvl="0"/>
            <a:endParaRPr lang="en-US" altLang="zh-CN" noProof="0" smtClean="0"/>
          </a:p>
        </p:txBody>
      </p:sp>
      <p:pic>
        <p:nvPicPr>
          <p:cNvPr id="101380" name="Picture 4" descr="02_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3860800"/>
            <a:ext cx="4897437" cy="503238"/>
          </a:xfrm>
          <a:prstGeom prst="rect">
            <a:avLst/>
          </a:prstGeom>
          <a:noFill/>
          <a:extLst>
            <a:ext uri="{909E8E84-426E-40DD-AFC4-6F175D3DCCD1}">
              <a14:hiddenFill xmlns:a14="http://schemas.microsoft.com/office/drawing/2010/main">
                <a:solidFill>
                  <a:srgbClr val="FFFFFF"/>
                </a:solidFill>
              </a14:hiddenFill>
            </a:ext>
          </a:extLst>
        </p:spPr>
      </p:pic>
      <p:sp>
        <p:nvSpPr>
          <p:cNvPr id="101383" name="Rectangle 7"/>
          <p:cNvSpPr>
            <a:spLocks noGrp="1" noChangeArrowheads="1"/>
          </p:cNvSpPr>
          <p:nvPr>
            <p:ph type="subTitle" sz="quarter" idx="1"/>
          </p:nvPr>
        </p:nvSpPr>
        <p:spPr>
          <a:xfrm>
            <a:off x="1476375" y="4508500"/>
            <a:ext cx="6400800" cy="600075"/>
          </a:xfrm>
        </p:spPr>
        <p:txBody>
          <a:bodyPr/>
          <a:lstStyle>
            <a:lvl1pPr marL="0" indent="0" algn="ctr">
              <a:buFontTx/>
              <a:buNone/>
              <a:defRPr b="0">
                <a:solidFill>
                  <a:srgbClr val="660066"/>
                </a:solidFill>
                <a:effectLst>
                  <a:outerShdw blurRad="38100" dist="38100" dir="2700000" algn="tl">
                    <a:srgbClr val="C0C0C0"/>
                  </a:outerShdw>
                </a:effectLst>
                <a:latin typeface="Arial" charset="0"/>
                <a:ea typeface="隶书" pitchFamily="49" charset="-122"/>
              </a:defRPr>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CAC - </a:t>
            </a:r>
            <a:fld id="{2ED65259-29F9-4BA4-92B3-29150BF996B9}" type="slidenum">
              <a:rPr lang="en-US" altLang="zh-CN"/>
              <a:pPr/>
              <a:t>‹#›</a:t>
            </a:fld>
            <a:endParaRPr lang="en-US" altLang="zh-CN"/>
          </a:p>
        </p:txBody>
      </p:sp>
    </p:spTree>
    <p:extLst>
      <p:ext uri="{BB962C8B-B14F-4D97-AF65-F5344CB8AC3E}">
        <p14:creationId xmlns:p14="http://schemas.microsoft.com/office/powerpoint/2010/main" val="337518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52400"/>
            <a:ext cx="2105025" cy="6372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52400"/>
            <a:ext cx="6167437" cy="6372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CAC - </a:t>
            </a:r>
            <a:fld id="{9C3D94A6-5EE0-4462-BCD7-F76CAEF3F233}" type="slidenum">
              <a:rPr lang="en-US" altLang="zh-CN"/>
              <a:pPr/>
              <a:t>‹#›</a:t>
            </a:fld>
            <a:endParaRPr lang="en-US" altLang="zh-CN"/>
          </a:p>
        </p:txBody>
      </p:sp>
    </p:spTree>
    <p:extLst>
      <p:ext uri="{BB962C8B-B14F-4D97-AF65-F5344CB8AC3E}">
        <p14:creationId xmlns:p14="http://schemas.microsoft.com/office/powerpoint/2010/main" val="2524273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52400"/>
            <a:ext cx="8280400" cy="1019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1447800"/>
            <a:ext cx="4135437" cy="5076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447800"/>
            <a:ext cx="4137025" cy="5076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7019925" y="6597650"/>
            <a:ext cx="1905000" cy="260350"/>
          </a:xfrm>
        </p:spPr>
        <p:txBody>
          <a:bodyPr/>
          <a:lstStyle>
            <a:lvl1pPr>
              <a:defRPr/>
            </a:lvl1pPr>
          </a:lstStyle>
          <a:p>
            <a:r>
              <a:rPr lang="en-US" altLang="zh-CN"/>
              <a:t>CAC - </a:t>
            </a:r>
            <a:fld id="{5D9EFCF1-ADAB-4C38-A92C-904904818275}" type="slidenum">
              <a:rPr lang="en-US" altLang="zh-CN"/>
              <a:pPr/>
              <a:t>‹#›</a:t>
            </a:fld>
            <a:endParaRPr lang="en-US" altLang="zh-CN"/>
          </a:p>
        </p:txBody>
      </p:sp>
    </p:spTree>
    <p:extLst>
      <p:ext uri="{BB962C8B-B14F-4D97-AF65-F5344CB8AC3E}">
        <p14:creationId xmlns:p14="http://schemas.microsoft.com/office/powerpoint/2010/main" val="353707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CAC - </a:t>
            </a:r>
            <a:fld id="{47D4BC70-9B4C-4212-9072-AB89532FE467}" type="slidenum">
              <a:rPr lang="en-US" altLang="zh-CN"/>
              <a:pPr/>
              <a:t>‹#›</a:t>
            </a:fld>
            <a:endParaRPr lang="en-US" altLang="zh-CN"/>
          </a:p>
        </p:txBody>
      </p:sp>
    </p:spTree>
    <p:extLst>
      <p:ext uri="{BB962C8B-B14F-4D97-AF65-F5344CB8AC3E}">
        <p14:creationId xmlns:p14="http://schemas.microsoft.com/office/powerpoint/2010/main" val="257798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r>
              <a:rPr lang="en-US" altLang="zh-CN"/>
              <a:t>CAC - </a:t>
            </a:r>
            <a:fld id="{FBB253FA-BD7A-4678-B847-E5B8BBE7B6EE}" type="slidenum">
              <a:rPr lang="en-US" altLang="zh-CN"/>
              <a:pPr/>
              <a:t>‹#›</a:t>
            </a:fld>
            <a:endParaRPr lang="en-US" altLang="zh-CN"/>
          </a:p>
        </p:txBody>
      </p:sp>
    </p:spTree>
    <p:extLst>
      <p:ext uri="{BB962C8B-B14F-4D97-AF65-F5344CB8AC3E}">
        <p14:creationId xmlns:p14="http://schemas.microsoft.com/office/powerpoint/2010/main" val="396147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447800"/>
            <a:ext cx="4135437"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447800"/>
            <a:ext cx="4137025"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en-US" altLang="zh-CN"/>
              <a:t>CAC - </a:t>
            </a:r>
            <a:fld id="{474081E6-AF4C-459A-BDFD-BDA4A83030AA}" type="slidenum">
              <a:rPr lang="en-US" altLang="zh-CN"/>
              <a:pPr/>
              <a:t>‹#›</a:t>
            </a:fld>
            <a:endParaRPr lang="en-US" altLang="zh-CN"/>
          </a:p>
        </p:txBody>
      </p:sp>
    </p:spTree>
    <p:extLst>
      <p:ext uri="{BB962C8B-B14F-4D97-AF65-F5344CB8AC3E}">
        <p14:creationId xmlns:p14="http://schemas.microsoft.com/office/powerpoint/2010/main" val="132792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en-US" altLang="zh-CN"/>
              <a:t>CAC - </a:t>
            </a:r>
            <a:fld id="{D40F35C8-E12D-4A48-9723-80D691820E88}" type="slidenum">
              <a:rPr lang="en-US" altLang="zh-CN"/>
              <a:pPr/>
              <a:t>‹#›</a:t>
            </a:fld>
            <a:endParaRPr lang="en-US" altLang="zh-CN"/>
          </a:p>
        </p:txBody>
      </p:sp>
    </p:spTree>
    <p:extLst>
      <p:ext uri="{BB962C8B-B14F-4D97-AF65-F5344CB8AC3E}">
        <p14:creationId xmlns:p14="http://schemas.microsoft.com/office/powerpoint/2010/main" val="236570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en-US" altLang="zh-CN"/>
              <a:t>CAC - </a:t>
            </a:r>
            <a:fld id="{733DCCDF-39FD-44A4-957E-8E7E78BFF698}" type="slidenum">
              <a:rPr lang="en-US" altLang="zh-CN"/>
              <a:pPr/>
              <a:t>‹#›</a:t>
            </a:fld>
            <a:endParaRPr lang="en-US" altLang="zh-CN"/>
          </a:p>
        </p:txBody>
      </p:sp>
    </p:spTree>
    <p:extLst>
      <p:ext uri="{BB962C8B-B14F-4D97-AF65-F5344CB8AC3E}">
        <p14:creationId xmlns:p14="http://schemas.microsoft.com/office/powerpoint/2010/main" val="38253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en-US" altLang="zh-CN"/>
              <a:t>CAC - </a:t>
            </a:r>
            <a:fld id="{1603E840-0033-47F7-AD3D-4BD51621585C}" type="slidenum">
              <a:rPr lang="en-US" altLang="zh-CN"/>
              <a:pPr/>
              <a:t>‹#›</a:t>
            </a:fld>
            <a:endParaRPr lang="en-US" altLang="zh-CN"/>
          </a:p>
        </p:txBody>
      </p:sp>
    </p:spTree>
    <p:extLst>
      <p:ext uri="{BB962C8B-B14F-4D97-AF65-F5344CB8AC3E}">
        <p14:creationId xmlns:p14="http://schemas.microsoft.com/office/powerpoint/2010/main" val="140796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en-US" altLang="zh-CN"/>
              <a:t>CAC - </a:t>
            </a:r>
            <a:fld id="{9D4D98DB-1F38-4F2A-A98D-F5AA857FA345}" type="slidenum">
              <a:rPr lang="en-US" altLang="zh-CN"/>
              <a:pPr/>
              <a:t>‹#›</a:t>
            </a:fld>
            <a:endParaRPr lang="en-US" altLang="zh-CN"/>
          </a:p>
        </p:txBody>
      </p:sp>
    </p:spTree>
    <p:extLst>
      <p:ext uri="{BB962C8B-B14F-4D97-AF65-F5344CB8AC3E}">
        <p14:creationId xmlns:p14="http://schemas.microsoft.com/office/powerpoint/2010/main" val="180845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en-US" altLang="zh-CN"/>
              <a:t>CAC - </a:t>
            </a:r>
            <a:fld id="{3C175C1C-5037-4D3C-B1CA-0C925BEB0258}" type="slidenum">
              <a:rPr lang="en-US" altLang="zh-CN"/>
              <a:pPr/>
              <a:t>‹#›</a:t>
            </a:fld>
            <a:endParaRPr lang="en-US" altLang="zh-CN"/>
          </a:p>
        </p:txBody>
      </p:sp>
    </p:spTree>
    <p:extLst>
      <p:ext uri="{BB962C8B-B14F-4D97-AF65-F5344CB8AC3E}">
        <p14:creationId xmlns:p14="http://schemas.microsoft.com/office/powerpoint/2010/main" val="143347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395288" y="152400"/>
            <a:ext cx="82804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0355" name="Rectangle 3"/>
          <p:cNvSpPr>
            <a:spLocks noGrp="1" noChangeArrowheads="1"/>
          </p:cNvSpPr>
          <p:nvPr>
            <p:ph type="body" idx="1"/>
          </p:nvPr>
        </p:nvSpPr>
        <p:spPr bwMode="auto">
          <a:xfrm>
            <a:off x="395288" y="1447800"/>
            <a:ext cx="8424862"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0356" name="Rectangle 4"/>
          <p:cNvSpPr>
            <a:spLocks noGrp="1" noChangeArrowheads="1"/>
          </p:cNvSpPr>
          <p:nvPr>
            <p:ph type="sldNum" sz="quarter" idx="4"/>
          </p:nvPr>
        </p:nvSpPr>
        <p:spPr bwMode="auto">
          <a:xfrm>
            <a:off x="7019925" y="6597650"/>
            <a:ext cx="19050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buSzTx/>
              <a:defRPr sz="1400" b="0">
                <a:solidFill>
                  <a:schemeClr val="bg2"/>
                </a:solidFill>
                <a:latin typeface="+mj-lt"/>
              </a:defRPr>
            </a:lvl1pPr>
          </a:lstStyle>
          <a:p>
            <a:r>
              <a:rPr lang="en-US" altLang="zh-CN"/>
              <a:t>CAC - </a:t>
            </a:r>
            <a:fld id="{F9F675C7-9E08-4C97-8F0D-EAF0D2D15E9F}" type="slidenum">
              <a:rPr lang="en-US" altLang="zh-CN"/>
              <a:pPr/>
              <a:t>‹#›</a:t>
            </a:fld>
            <a:endParaRPr lang="en-US" altLang="zh-CN"/>
          </a:p>
        </p:txBody>
      </p:sp>
      <p:grpSp>
        <p:nvGrpSpPr>
          <p:cNvPr id="100357" name="Group 5"/>
          <p:cNvGrpSpPr>
            <a:grpSpLocks/>
          </p:cNvGrpSpPr>
          <p:nvPr/>
        </p:nvGrpSpPr>
        <p:grpSpPr bwMode="auto">
          <a:xfrm>
            <a:off x="288925" y="1219200"/>
            <a:ext cx="8604250" cy="142875"/>
            <a:chOff x="204" y="890"/>
            <a:chExt cx="5035" cy="91"/>
          </a:xfrm>
        </p:grpSpPr>
        <p:sp>
          <p:nvSpPr>
            <p:cNvPr id="100358" name="Rectangle 6"/>
            <p:cNvSpPr>
              <a:spLocks noChangeArrowheads="1"/>
            </p:cNvSpPr>
            <p:nvPr userDrawn="1"/>
          </p:nvSpPr>
          <p:spPr bwMode="auto">
            <a:xfrm>
              <a:off x="204" y="890"/>
              <a:ext cx="1769" cy="91"/>
            </a:xfrm>
            <a:prstGeom prst="rect">
              <a:avLst/>
            </a:prstGeom>
            <a:gradFill rotWithShape="1">
              <a:gsLst>
                <a:gs pos="0">
                  <a:srgbClr val="800080">
                    <a:gamma/>
                    <a:tint val="21176"/>
                    <a:invGamma/>
                  </a:srgbClr>
                </a:gs>
                <a:gs pos="100000">
                  <a:srgbClr val="800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dist" eaLnBrk="1" hangingPunct="1">
                <a:lnSpc>
                  <a:spcPct val="100000"/>
                </a:lnSpc>
                <a:buSzTx/>
              </a:pPr>
              <a:endParaRPr lang="en-US" altLang="zh-CN" sz="1100" b="0">
                <a:solidFill>
                  <a:srgbClr val="FFFFFF"/>
                </a:solidFill>
                <a:latin typeface="Arial Rounded MT Bold" pitchFamily="34" charset="0"/>
              </a:endParaRPr>
            </a:p>
          </p:txBody>
        </p:sp>
        <p:sp>
          <p:nvSpPr>
            <p:cNvPr id="100359" name="Rectangle 7"/>
            <p:cNvSpPr>
              <a:spLocks noChangeArrowheads="1"/>
            </p:cNvSpPr>
            <p:nvPr userDrawn="1"/>
          </p:nvSpPr>
          <p:spPr bwMode="auto">
            <a:xfrm>
              <a:off x="1973" y="890"/>
              <a:ext cx="1451" cy="91"/>
            </a:xfrm>
            <a:prstGeom prst="rect">
              <a:avLst/>
            </a:prstGeom>
            <a:solidFill>
              <a:srgbClr val="800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buSzTx/>
              </a:pPr>
              <a:endParaRPr lang="en-US" altLang="zh-CN" sz="1100" b="0">
                <a:solidFill>
                  <a:srgbClr val="FFFFFF"/>
                </a:solidFill>
                <a:latin typeface="Arial Rounded MT Bold" pitchFamily="34" charset="0"/>
              </a:endParaRPr>
            </a:p>
          </p:txBody>
        </p:sp>
        <p:sp>
          <p:nvSpPr>
            <p:cNvPr id="100360" name="Rectangle 8"/>
            <p:cNvSpPr>
              <a:spLocks noChangeArrowheads="1"/>
            </p:cNvSpPr>
            <p:nvPr userDrawn="1"/>
          </p:nvSpPr>
          <p:spPr bwMode="auto">
            <a:xfrm>
              <a:off x="3424" y="890"/>
              <a:ext cx="1815" cy="91"/>
            </a:xfrm>
            <a:prstGeom prst="rect">
              <a:avLst/>
            </a:prstGeom>
            <a:gradFill rotWithShape="1">
              <a:gsLst>
                <a:gs pos="0">
                  <a:srgbClr val="800080"/>
                </a:gs>
                <a:gs pos="100000">
                  <a:srgbClr val="800080">
                    <a:gamma/>
                    <a:tint val="17647"/>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1" hangingPunct="1">
                <a:lnSpc>
                  <a:spcPct val="100000"/>
                </a:lnSpc>
                <a:buSzTx/>
              </a:pPr>
              <a:endParaRPr lang="en-US" altLang="zh-CN" sz="1100" b="0">
                <a:solidFill>
                  <a:srgbClr val="FFFFFF"/>
                </a:solidFill>
                <a:latin typeface="Arial Rounded MT Bold" pitchFamily="34" charset="0"/>
              </a:endParaRPr>
            </a:p>
          </p:txBody>
        </p:sp>
      </p:gr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Impact" pitchFamily="34" charset="0"/>
          <a:ea typeface="方正姚体" pitchFamily="2" charset="-122"/>
        </a:defRPr>
      </a:lvl2pPr>
      <a:lvl3pPr algn="l" rtl="0" fontAlgn="base">
        <a:spcBef>
          <a:spcPct val="0"/>
        </a:spcBef>
        <a:spcAft>
          <a:spcPct val="0"/>
        </a:spcAft>
        <a:defRPr sz="4000" b="1">
          <a:solidFill>
            <a:schemeClr val="tx2"/>
          </a:solidFill>
          <a:latin typeface="Impact" pitchFamily="34" charset="0"/>
          <a:ea typeface="方正姚体" pitchFamily="2" charset="-122"/>
        </a:defRPr>
      </a:lvl3pPr>
      <a:lvl4pPr algn="l" rtl="0" fontAlgn="base">
        <a:spcBef>
          <a:spcPct val="0"/>
        </a:spcBef>
        <a:spcAft>
          <a:spcPct val="0"/>
        </a:spcAft>
        <a:defRPr sz="4000" b="1">
          <a:solidFill>
            <a:schemeClr val="tx2"/>
          </a:solidFill>
          <a:latin typeface="Impact" pitchFamily="34" charset="0"/>
          <a:ea typeface="方正姚体" pitchFamily="2" charset="-122"/>
        </a:defRPr>
      </a:lvl4pPr>
      <a:lvl5pPr algn="l" rtl="0" fontAlgn="base">
        <a:spcBef>
          <a:spcPct val="0"/>
        </a:spcBef>
        <a:spcAft>
          <a:spcPct val="0"/>
        </a:spcAft>
        <a:defRPr sz="4000" b="1">
          <a:solidFill>
            <a:schemeClr val="tx2"/>
          </a:solidFill>
          <a:latin typeface="Impact" pitchFamily="34" charset="0"/>
          <a:ea typeface="方正姚体" pitchFamily="2" charset="-122"/>
        </a:defRPr>
      </a:lvl5pPr>
      <a:lvl6pPr marL="457200" algn="l" rtl="0" fontAlgn="base">
        <a:spcBef>
          <a:spcPct val="0"/>
        </a:spcBef>
        <a:spcAft>
          <a:spcPct val="0"/>
        </a:spcAft>
        <a:defRPr sz="4000" b="1">
          <a:solidFill>
            <a:schemeClr val="tx2"/>
          </a:solidFill>
          <a:latin typeface="Impact" pitchFamily="34" charset="0"/>
          <a:ea typeface="方正姚体" pitchFamily="2" charset="-122"/>
        </a:defRPr>
      </a:lvl6pPr>
      <a:lvl7pPr marL="914400" algn="l" rtl="0" fontAlgn="base">
        <a:spcBef>
          <a:spcPct val="0"/>
        </a:spcBef>
        <a:spcAft>
          <a:spcPct val="0"/>
        </a:spcAft>
        <a:defRPr sz="4000" b="1">
          <a:solidFill>
            <a:schemeClr val="tx2"/>
          </a:solidFill>
          <a:latin typeface="Impact" pitchFamily="34" charset="0"/>
          <a:ea typeface="方正姚体" pitchFamily="2" charset="-122"/>
        </a:defRPr>
      </a:lvl7pPr>
      <a:lvl8pPr marL="1371600" algn="l" rtl="0" fontAlgn="base">
        <a:spcBef>
          <a:spcPct val="0"/>
        </a:spcBef>
        <a:spcAft>
          <a:spcPct val="0"/>
        </a:spcAft>
        <a:defRPr sz="4000" b="1">
          <a:solidFill>
            <a:schemeClr val="tx2"/>
          </a:solidFill>
          <a:latin typeface="Impact" pitchFamily="34" charset="0"/>
          <a:ea typeface="方正姚体" pitchFamily="2" charset="-122"/>
        </a:defRPr>
      </a:lvl8pPr>
      <a:lvl9pPr marL="1828800" algn="l" rtl="0" fontAlgn="base">
        <a:spcBef>
          <a:spcPct val="0"/>
        </a:spcBef>
        <a:spcAft>
          <a:spcPct val="0"/>
        </a:spcAft>
        <a:defRPr sz="4000" b="1">
          <a:solidFill>
            <a:schemeClr val="tx2"/>
          </a:solidFill>
          <a:latin typeface="Impact" pitchFamily="34" charset="0"/>
          <a:ea typeface="方正姚体" pitchFamily="2" charset="-122"/>
        </a:defRPr>
      </a:lvl9pPr>
    </p:titleStyle>
    <p:bodyStyle>
      <a:lvl1pPr marL="342900" indent="-342900" algn="l" rtl="0" fontAlgn="base">
        <a:spcBef>
          <a:spcPct val="20000"/>
        </a:spcBef>
        <a:spcAft>
          <a:spcPct val="0"/>
        </a:spcAft>
        <a:buClr>
          <a:srgbClr val="CC0000"/>
        </a:buClr>
        <a:buSzPct val="85000"/>
        <a:buChar char="•"/>
        <a:defRPr sz="3200" b="1">
          <a:solidFill>
            <a:schemeClr val="tx1"/>
          </a:solidFill>
          <a:latin typeface="+mn-lt"/>
          <a:ea typeface="+mn-ea"/>
          <a:cs typeface="+mn-cs"/>
        </a:defRPr>
      </a:lvl1pPr>
      <a:lvl2pPr marL="742950" indent="-285750" algn="l" rtl="0" fontAlgn="base">
        <a:spcBef>
          <a:spcPct val="20000"/>
        </a:spcBef>
        <a:spcAft>
          <a:spcPct val="0"/>
        </a:spcAft>
        <a:buClr>
          <a:srgbClr val="008000"/>
        </a:buClr>
        <a:buSzPct val="115000"/>
        <a:buFont typeface="Times New Roman" pitchFamily="18" charset="0"/>
        <a:buChar char="•"/>
        <a:defRPr sz="2800" b="1">
          <a:solidFill>
            <a:schemeClr val="tx1"/>
          </a:solidFill>
          <a:latin typeface="+mn-lt"/>
          <a:ea typeface="+mn-ea"/>
        </a:defRPr>
      </a:lvl2pPr>
      <a:lvl3pPr marL="1143000" indent="-228600" algn="l" rtl="0" fontAlgn="base">
        <a:spcBef>
          <a:spcPct val="20000"/>
        </a:spcBef>
        <a:spcAft>
          <a:spcPct val="0"/>
        </a:spcAft>
        <a:buClr>
          <a:schemeClr val="accent2"/>
        </a:buClr>
        <a:buChar char="•"/>
        <a:defRPr sz="2400" b="1">
          <a:solidFill>
            <a:schemeClr val="tx1"/>
          </a:solidFill>
          <a:latin typeface="+mn-lt"/>
          <a:ea typeface="+mn-ea"/>
        </a:defRPr>
      </a:lvl3pPr>
      <a:lvl4pPr marL="1600200" indent="-228600" algn="l" rtl="0" fontAlgn="base">
        <a:spcBef>
          <a:spcPct val="20000"/>
        </a:spcBef>
        <a:spcAft>
          <a:spcPct val="0"/>
        </a:spcAft>
        <a:buClr>
          <a:schemeClr val="accent2"/>
        </a:buClr>
        <a:buChar char="•"/>
        <a:defRPr sz="2000" b="1">
          <a:solidFill>
            <a:schemeClr val="tx1"/>
          </a:solidFill>
          <a:latin typeface="+mn-lt"/>
          <a:ea typeface="+mn-ea"/>
        </a:defRPr>
      </a:lvl4pPr>
      <a:lvl5pPr marL="2057400" indent="-228600" algn="l" rtl="0" fontAlgn="base">
        <a:spcBef>
          <a:spcPct val="20000"/>
        </a:spcBef>
        <a:spcAft>
          <a:spcPct val="0"/>
        </a:spcAft>
        <a:buClr>
          <a:schemeClr val="accent2"/>
        </a:buClr>
        <a:buChar char="•"/>
        <a:defRPr sz="2000" b="1">
          <a:solidFill>
            <a:schemeClr val="tx1"/>
          </a:solidFill>
          <a:latin typeface="+mn-lt"/>
          <a:ea typeface="+mn-ea"/>
        </a:defRPr>
      </a:lvl5pPr>
      <a:lvl6pPr marL="2514600" indent="-228600" algn="l" rtl="0" fontAlgn="base">
        <a:spcBef>
          <a:spcPct val="20000"/>
        </a:spcBef>
        <a:spcAft>
          <a:spcPct val="0"/>
        </a:spcAft>
        <a:buClr>
          <a:schemeClr val="accent2"/>
        </a:buClr>
        <a:buChar char="•"/>
        <a:defRPr sz="2000" b="1">
          <a:solidFill>
            <a:schemeClr val="tx1"/>
          </a:solidFill>
          <a:latin typeface="+mn-lt"/>
          <a:ea typeface="+mn-ea"/>
        </a:defRPr>
      </a:lvl6pPr>
      <a:lvl7pPr marL="2971800" indent="-228600" algn="l" rtl="0" fontAlgn="base">
        <a:spcBef>
          <a:spcPct val="20000"/>
        </a:spcBef>
        <a:spcAft>
          <a:spcPct val="0"/>
        </a:spcAft>
        <a:buClr>
          <a:schemeClr val="accent2"/>
        </a:buClr>
        <a:buChar char="•"/>
        <a:defRPr sz="2000" b="1">
          <a:solidFill>
            <a:schemeClr val="tx1"/>
          </a:solidFill>
          <a:latin typeface="+mn-lt"/>
          <a:ea typeface="+mn-ea"/>
        </a:defRPr>
      </a:lvl7pPr>
      <a:lvl8pPr marL="3429000" indent="-228600" algn="l" rtl="0" fontAlgn="base">
        <a:spcBef>
          <a:spcPct val="20000"/>
        </a:spcBef>
        <a:spcAft>
          <a:spcPct val="0"/>
        </a:spcAft>
        <a:buClr>
          <a:schemeClr val="accent2"/>
        </a:buClr>
        <a:buChar char="•"/>
        <a:defRPr sz="2000" b="1">
          <a:solidFill>
            <a:schemeClr val="tx1"/>
          </a:solidFill>
          <a:latin typeface="+mn-lt"/>
          <a:ea typeface="+mn-ea"/>
        </a:defRPr>
      </a:lvl8pPr>
      <a:lvl9pPr marL="3886200" indent="-228600" algn="l" rtl="0" fontAlgn="base">
        <a:spcBef>
          <a:spcPct val="20000"/>
        </a:spcBef>
        <a:spcAft>
          <a:spcPct val="0"/>
        </a:spcAft>
        <a:buClr>
          <a:schemeClr val="accent2"/>
        </a:buClr>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650" y="2209800"/>
            <a:ext cx="7772400" cy="2014537"/>
          </a:xfrm>
        </p:spPr>
        <p:txBody>
          <a:bodyPr/>
          <a:lstStyle/>
          <a:p>
            <a:pPr algn="ctr"/>
            <a:r>
              <a:rPr lang="zh-CN" altLang="en-US" sz="4800" dirty="0" smtClean="0">
                <a:solidFill>
                  <a:srgbClr val="F50A64"/>
                </a:solidFill>
                <a:uFill>
                  <a:solidFill>
                    <a:schemeClr val="bg1">
                      <a:lumMod val="50000"/>
                    </a:schemeClr>
                  </a:solidFill>
                </a:uFill>
                <a:latin typeface="微软雅黑" pitchFamily="34" charset="-122"/>
                <a:ea typeface="微软雅黑" pitchFamily="34" charset="-122"/>
              </a:rPr>
              <a:t>第</a:t>
            </a:r>
            <a:r>
              <a:rPr lang="en-US" altLang="zh-CN" sz="4800" dirty="0" smtClean="0">
                <a:solidFill>
                  <a:srgbClr val="F50A64"/>
                </a:solidFill>
                <a:uFill>
                  <a:solidFill>
                    <a:schemeClr val="bg1">
                      <a:lumMod val="50000"/>
                    </a:schemeClr>
                  </a:solidFill>
                </a:uFill>
                <a:latin typeface="微软雅黑" pitchFamily="34" charset="-122"/>
                <a:ea typeface="微软雅黑" pitchFamily="34" charset="-122"/>
              </a:rPr>
              <a:t>6</a:t>
            </a:r>
            <a:r>
              <a:rPr lang="zh-CN" altLang="en-US" sz="4800" dirty="0" smtClean="0">
                <a:solidFill>
                  <a:srgbClr val="F50A64"/>
                </a:solidFill>
                <a:uFill>
                  <a:solidFill>
                    <a:schemeClr val="bg1">
                      <a:lumMod val="50000"/>
                    </a:schemeClr>
                  </a:solidFill>
                </a:uFill>
                <a:latin typeface="微软雅黑" pitchFamily="34" charset="-122"/>
                <a:ea typeface="微软雅黑" pitchFamily="34" charset="-122"/>
              </a:rPr>
              <a:t>章 处理事件</a:t>
            </a:r>
            <a:endParaRPr lang="zh-CN" altLang="en-US" sz="4800" dirty="0"/>
          </a:p>
        </p:txBody>
      </p:sp>
    </p:spTree>
    <p:extLst>
      <p:ext uri="{BB962C8B-B14F-4D97-AF65-F5344CB8AC3E}">
        <p14:creationId xmlns:p14="http://schemas.microsoft.com/office/powerpoint/2010/main" val="2135458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利用“或”运算</a:t>
            </a:r>
            <a:r>
              <a:rPr lang="zh-CN" altLang="en-US" dirty="0">
                <a:solidFill>
                  <a:srgbClr val="F50A64"/>
                </a:solidFill>
                <a:uFill>
                  <a:solidFill>
                    <a:schemeClr val="bg1">
                      <a:lumMod val="50000"/>
                    </a:schemeClr>
                  </a:solidFill>
                </a:uFill>
                <a:latin typeface="微软雅黑" pitchFamily="34" charset="-122"/>
                <a:ea typeface="微软雅黑" pitchFamily="34" charset="-122"/>
              </a:rPr>
              <a:t>处理浏览器兼容性</a:t>
            </a:r>
          </a:p>
        </p:txBody>
      </p:sp>
      <p:sp>
        <p:nvSpPr>
          <p:cNvPr id="4" name="TextBox 3"/>
          <p:cNvSpPr txBox="1"/>
          <p:nvPr/>
        </p:nvSpPr>
        <p:spPr>
          <a:xfrm>
            <a:off x="381000" y="4267200"/>
            <a:ext cx="5410200" cy="493148"/>
          </a:xfrm>
          <a:prstGeom prst="rect">
            <a:avLst/>
          </a:prstGeom>
          <a:noFill/>
        </p:spPr>
        <p:txBody>
          <a:bodyPr wrap="square" rtlCol="0">
            <a:spAutoFit/>
          </a:bodyPr>
          <a:lstStyle/>
          <a:p>
            <a:r>
              <a:rPr lang="zh-CN" altLang="en-US" dirty="0" smtClean="0">
                <a:solidFill>
                  <a:srgbClr val="C00000"/>
                </a:solidFill>
              </a:rPr>
              <a:t>注意：</a:t>
            </a:r>
            <a:r>
              <a:rPr lang="en-US" altLang="zh-CN" dirty="0" err="1" smtClean="0">
                <a:solidFill>
                  <a:srgbClr val="C00000"/>
                </a:solidFill>
              </a:rPr>
              <a:t>ev</a:t>
            </a:r>
            <a:r>
              <a:rPr lang="zh-CN" altLang="en-US" dirty="0" smtClean="0">
                <a:solidFill>
                  <a:srgbClr val="C00000"/>
                </a:solidFill>
              </a:rPr>
              <a:t>在前。</a:t>
            </a:r>
            <a:endParaRPr lang="zh-CN" altLang="en-US" dirty="0">
              <a:solidFill>
                <a:srgbClr val="C00000"/>
              </a:solidFill>
            </a:endParaRPr>
          </a:p>
        </p:txBody>
      </p:sp>
      <p:sp>
        <p:nvSpPr>
          <p:cNvPr id="5" name="内容占位符 4"/>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28800"/>
            <a:ext cx="85344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503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6.2  </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事件流</a:t>
            </a:r>
          </a:p>
        </p:txBody>
      </p:sp>
      <p:sp>
        <p:nvSpPr>
          <p:cNvPr id="4" name="TextBox 3"/>
          <p:cNvSpPr txBox="1"/>
          <p:nvPr/>
        </p:nvSpPr>
        <p:spPr>
          <a:xfrm>
            <a:off x="457200" y="1447800"/>
            <a:ext cx="6400800" cy="1081322"/>
          </a:xfrm>
          <a:prstGeom prst="rect">
            <a:avLst/>
          </a:prstGeom>
          <a:noFill/>
        </p:spPr>
        <p:txBody>
          <a:bodyPr wrap="square" rtlCol="0">
            <a:spAutoFit/>
          </a:bodyPr>
          <a:lstStyle/>
          <a:p>
            <a:r>
              <a:rPr lang="en-US" altLang="zh-CN" sz="2800" dirty="0" smtClean="0"/>
              <a:t>【</a:t>
            </a:r>
            <a:r>
              <a:rPr lang="zh-CN" altLang="en-US" sz="2800" dirty="0" smtClean="0"/>
              <a:t>实例</a:t>
            </a:r>
            <a:r>
              <a:rPr lang="en-US" altLang="zh-CN" sz="2800" dirty="0" smtClean="0"/>
              <a:t>2】3</a:t>
            </a:r>
            <a:r>
              <a:rPr lang="zh-CN" altLang="en-US" sz="2800" dirty="0" smtClean="0"/>
              <a:t>个</a:t>
            </a:r>
            <a:r>
              <a:rPr lang="en-US" altLang="zh-CN" sz="2800" dirty="0" smtClean="0"/>
              <a:t>div</a:t>
            </a:r>
            <a:r>
              <a:rPr lang="zh-CN" altLang="en-US" sz="2800" dirty="0" smtClean="0"/>
              <a:t>的</a:t>
            </a:r>
            <a:r>
              <a:rPr lang="en-US" altLang="zh-CN" sz="2800" dirty="0" err="1" smtClean="0"/>
              <a:t>onclick</a:t>
            </a:r>
            <a:r>
              <a:rPr lang="zh-CN" altLang="en-US" sz="2800" dirty="0" smtClean="0"/>
              <a:t>事件。</a:t>
            </a:r>
            <a:endParaRPr lang="en-US" altLang="zh-CN" sz="2800" dirty="0" smtClean="0"/>
          </a:p>
          <a:p>
            <a:r>
              <a:rPr lang="en-US" altLang="zh-CN" sz="2800" dirty="0" smtClean="0"/>
              <a:t>1</a:t>
            </a:r>
            <a:r>
              <a:rPr lang="zh-CN" altLang="en-US" sz="2800" dirty="0" smtClean="0"/>
              <a:t>、样式写在行间</a:t>
            </a:r>
            <a:endParaRPr lang="zh-CN" altLang="en-US"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55" y="2564904"/>
            <a:ext cx="8505825"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5847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6.2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事件</a:t>
            </a:r>
            <a:r>
              <a:rPr lang="zh-CN" altLang="en-US" dirty="0">
                <a:solidFill>
                  <a:srgbClr val="F50A64"/>
                </a:solidFill>
                <a:uFill>
                  <a:solidFill>
                    <a:schemeClr val="bg1">
                      <a:lumMod val="50000"/>
                    </a:schemeClr>
                  </a:solidFill>
                </a:uFill>
                <a:latin typeface="微软雅黑" pitchFamily="34" charset="-122"/>
                <a:ea typeface="微软雅黑" pitchFamily="34" charset="-122"/>
              </a:rPr>
              <a:t>流</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49" y="1484784"/>
            <a:ext cx="855345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1847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6.2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事件</a:t>
            </a:r>
            <a:r>
              <a:rPr lang="zh-CN" altLang="en-US" dirty="0">
                <a:solidFill>
                  <a:srgbClr val="F50A64"/>
                </a:solidFill>
                <a:uFill>
                  <a:solidFill>
                    <a:schemeClr val="bg1">
                      <a:lumMod val="50000"/>
                    </a:schemeClr>
                  </a:solidFill>
                </a:uFill>
                <a:latin typeface="微软雅黑" pitchFamily="34" charset="-122"/>
                <a:ea typeface="微软雅黑" pitchFamily="34" charset="-122"/>
              </a:rPr>
              <a:t>流</a:t>
            </a:r>
            <a:endParaRPr lang="zh-CN" altLang="en-US" dirty="0"/>
          </a:p>
        </p:txBody>
      </p:sp>
      <p:sp>
        <p:nvSpPr>
          <p:cNvPr id="3" name="内容占位符 2"/>
          <p:cNvSpPr>
            <a:spLocks noGrp="1"/>
          </p:cNvSpPr>
          <p:nvPr>
            <p:ph idx="1"/>
          </p:nvPr>
        </p:nvSpPr>
        <p:spPr/>
        <p:txBody>
          <a:bodyPr/>
          <a:lstStyle/>
          <a:p>
            <a:r>
              <a:rPr lang="zh-CN" altLang="en-US" dirty="0" smtClean="0"/>
              <a:t>事件像冒泡一样从</a:t>
            </a:r>
            <a:r>
              <a:rPr lang="en-US" altLang="zh-CN" dirty="0" smtClean="0"/>
              <a:t>DOM</a:t>
            </a:r>
            <a:r>
              <a:rPr lang="zh-CN" altLang="en-US" dirty="0" smtClean="0"/>
              <a:t>层次结构的底层往上一级级升。</a:t>
            </a:r>
            <a:endParaRPr lang="zh-CN" alt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71" y="2852936"/>
            <a:ext cx="803910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658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附：“读取”行间样式</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3" name="内容占位符 2"/>
          <p:cNvSpPr>
            <a:spLocks noGrp="1"/>
          </p:cNvSpPr>
          <p:nvPr>
            <p:ph idx="1"/>
          </p:nvPr>
        </p:nvSpPr>
        <p:spPr>
          <a:xfrm>
            <a:off x="395288" y="1447801"/>
            <a:ext cx="8424862" cy="1219200"/>
          </a:xfrm>
        </p:spPr>
        <p:txBody>
          <a:bodyPr/>
          <a:lstStyle/>
          <a:p>
            <a:r>
              <a:rPr lang="zh-CN" altLang="en-US" dirty="0" smtClean="0"/>
              <a:t>通过</a:t>
            </a:r>
            <a:r>
              <a:rPr lang="en-US" altLang="zh-CN" dirty="0" smtClean="0"/>
              <a:t>style</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73982"/>
            <a:ext cx="815340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149080"/>
            <a:ext cx="80772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7731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附：如何读取</a:t>
            </a:r>
            <a:r>
              <a:rPr lang="zh-CN" altLang="en-US" sz="4400" dirty="0" smtClean="0">
                <a:solidFill>
                  <a:srgbClr val="F50A64"/>
                </a:solidFill>
                <a:uFill>
                  <a:solidFill>
                    <a:schemeClr val="bg1">
                      <a:lumMod val="50000"/>
                    </a:schemeClr>
                  </a:solidFill>
                </a:uFill>
                <a:latin typeface="微软雅黑" pitchFamily="34" charset="-122"/>
                <a:ea typeface="微软雅黑" pitchFamily="34" charset="-122"/>
              </a:rPr>
              <a:t>非</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行间</a:t>
            </a:r>
            <a:r>
              <a:rPr lang="zh-CN" altLang="en-US" dirty="0">
                <a:solidFill>
                  <a:srgbClr val="F50A64"/>
                </a:solidFill>
                <a:uFill>
                  <a:solidFill>
                    <a:schemeClr val="bg1">
                      <a:lumMod val="50000"/>
                    </a:schemeClr>
                  </a:solidFill>
                </a:uFill>
                <a:latin typeface="微软雅黑" pitchFamily="34" charset="-122"/>
                <a:ea typeface="微软雅黑" pitchFamily="34" charset="-122"/>
              </a:rPr>
              <a:t>的样式</a:t>
            </a:r>
            <a:endParaRPr lang="zh-CN" altLang="en-US" dirty="0"/>
          </a:p>
        </p:txBody>
      </p:sp>
      <p:sp>
        <p:nvSpPr>
          <p:cNvPr id="3" name="内容占位符 2"/>
          <p:cNvSpPr>
            <a:spLocks noGrp="1"/>
          </p:cNvSpPr>
          <p:nvPr>
            <p:ph idx="1"/>
          </p:nvPr>
        </p:nvSpPr>
        <p:spPr>
          <a:xfrm>
            <a:off x="395288" y="1371600"/>
            <a:ext cx="8424862" cy="1371600"/>
          </a:xfrm>
        </p:spPr>
        <p:txBody>
          <a:bodyPr/>
          <a:lstStyle/>
          <a:p>
            <a:r>
              <a:rPr lang="zh-CN" altLang="en-US" dirty="0" smtClean="0"/>
              <a:t>使用</a:t>
            </a:r>
            <a:r>
              <a:rPr lang="en-US" altLang="zh-CN" dirty="0" err="1" smtClean="0"/>
              <a:t>currentStyle</a:t>
            </a:r>
            <a:r>
              <a:rPr lang="zh-CN" altLang="en-US" dirty="0" smtClean="0"/>
              <a:t>：计算后的样式（当前样式）</a:t>
            </a:r>
            <a:endParaRPr lang="en-US" altLang="zh-CN" dirty="0"/>
          </a:p>
          <a:p>
            <a:endParaRPr lang="zh-CN" altLang="en-US" dirty="0"/>
          </a:p>
          <a:p>
            <a:endParaRPr lang="zh-CN"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805815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40" y="3679304"/>
            <a:ext cx="80772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4409653"/>
            <a:ext cx="80772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4860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补充：</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如何读取非行间</a:t>
            </a:r>
            <a:r>
              <a:rPr lang="zh-CN" altLang="en-US" dirty="0">
                <a:solidFill>
                  <a:srgbClr val="F50A64"/>
                </a:solidFill>
                <a:uFill>
                  <a:solidFill>
                    <a:schemeClr val="bg1">
                      <a:lumMod val="50000"/>
                    </a:schemeClr>
                  </a:solidFill>
                </a:uFill>
                <a:latin typeface="微软雅黑" pitchFamily="34" charset="-122"/>
                <a:ea typeface="微软雅黑" pitchFamily="34" charset="-122"/>
              </a:rPr>
              <a:t>的样式</a:t>
            </a:r>
            <a:endParaRPr lang="zh-CN" altLang="en-US" dirty="0"/>
          </a:p>
        </p:txBody>
      </p:sp>
      <p:sp>
        <p:nvSpPr>
          <p:cNvPr id="5" name="内容占位符 2"/>
          <p:cNvSpPr txBox="1">
            <a:spLocks/>
          </p:cNvSpPr>
          <p:nvPr/>
        </p:nvSpPr>
        <p:spPr bwMode="auto">
          <a:xfrm>
            <a:off x="395288" y="1371600"/>
            <a:ext cx="842486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0000"/>
              </a:buClr>
              <a:buSzPct val="85000"/>
              <a:buChar char="•"/>
              <a:defRPr sz="3200" b="1">
                <a:solidFill>
                  <a:schemeClr val="tx1"/>
                </a:solidFill>
                <a:latin typeface="+mn-lt"/>
                <a:ea typeface="+mn-ea"/>
                <a:cs typeface="+mn-cs"/>
              </a:defRPr>
            </a:lvl1pPr>
            <a:lvl2pPr marL="742950" indent="-285750" algn="l" rtl="0" fontAlgn="base">
              <a:spcBef>
                <a:spcPct val="20000"/>
              </a:spcBef>
              <a:spcAft>
                <a:spcPct val="0"/>
              </a:spcAft>
              <a:buClr>
                <a:srgbClr val="008000"/>
              </a:buClr>
              <a:buSzPct val="115000"/>
              <a:buFont typeface="Times New Roman" pitchFamily="18" charset="0"/>
              <a:buChar char="•"/>
              <a:defRPr sz="2800" b="1">
                <a:solidFill>
                  <a:schemeClr val="tx1"/>
                </a:solidFill>
                <a:latin typeface="+mn-lt"/>
                <a:ea typeface="+mn-ea"/>
              </a:defRPr>
            </a:lvl2pPr>
            <a:lvl3pPr marL="1143000" indent="-228600" algn="l" rtl="0" fontAlgn="base">
              <a:spcBef>
                <a:spcPct val="20000"/>
              </a:spcBef>
              <a:spcAft>
                <a:spcPct val="0"/>
              </a:spcAft>
              <a:buClr>
                <a:schemeClr val="accent2"/>
              </a:buClr>
              <a:buChar char="•"/>
              <a:defRPr sz="2400" b="1">
                <a:solidFill>
                  <a:schemeClr val="tx1"/>
                </a:solidFill>
                <a:latin typeface="+mn-lt"/>
                <a:ea typeface="+mn-ea"/>
              </a:defRPr>
            </a:lvl3pPr>
            <a:lvl4pPr marL="1600200" indent="-228600" algn="l" rtl="0" fontAlgn="base">
              <a:spcBef>
                <a:spcPct val="20000"/>
              </a:spcBef>
              <a:spcAft>
                <a:spcPct val="0"/>
              </a:spcAft>
              <a:buClr>
                <a:schemeClr val="accent2"/>
              </a:buClr>
              <a:buChar char="•"/>
              <a:defRPr sz="2000" b="1">
                <a:solidFill>
                  <a:schemeClr val="tx1"/>
                </a:solidFill>
                <a:latin typeface="+mn-lt"/>
                <a:ea typeface="+mn-ea"/>
              </a:defRPr>
            </a:lvl4pPr>
            <a:lvl5pPr marL="2057400" indent="-228600" algn="l" rtl="0" fontAlgn="base">
              <a:spcBef>
                <a:spcPct val="20000"/>
              </a:spcBef>
              <a:spcAft>
                <a:spcPct val="0"/>
              </a:spcAft>
              <a:buClr>
                <a:schemeClr val="accent2"/>
              </a:buClr>
              <a:buChar char="•"/>
              <a:defRPr sz="2000" b="1">
                <a:solidFill>
                  <a:schemeClr val="tx1"/>
                </a:solidFill>
                <a:latin typeface="+mn-lt"/>
                <a:ea typeface="+mn-ea"/>
              </a:defRPr>
            </a:lvl5pPr>
            <a:lvl6pPr marL="2514600" indent="-228600" algn="l" rtl="0" fontAlgn="base">
              <a:spcBef>
                <a:spcPct val="20000"/>
              </a:spcBef>
              <a:spcAft>
                <a:spcPct val="0"/>
              </a:spcAft>
              <a:buClr>
                <a:schemeClr val="accent2"/>
              </a:buClr>
              <a:buChar char="•"/>
              <a:defRPr sz="2000" b="1">
                <a:solidFill>
                  <a:schemeClr val="tx1"/>
                </a:solidFill>
                <a:latin typeface="+mn-lt"/>
                <a:ea typeface="+mn-ea"/>
              </a:defRPr>
            </a:lvl6pPr>
            <a:lvl7pPr marL="2971800" indent="-228600" algn="l" rtl="0" fontAlgn="base">
              <a:spcBef>
                <a:spcPct val="20000"/>
              </a:spcBef>
              <a:spcAft>
                <a:spcPct val="0"/>
              </a:spcAft>
              <a:buClr>
                <a:schemeClr val="accent2"/>
              </a:buClr>
              <a:buChar char="•"/>
              <a:defRPr sz="2000" b="1">
                <a:solidFill>
                  <a:schemeClr val="tx1"/>
                </a:solidFill>
                <a:latin typeface="+mn-lt"/>
                <a:ea typeface="+mn-ea"/>
              </a:defRPr>
            </a:lvl7pPr>
            <a:lvl8pPr marL="3429000" indent="-228600" algn="l" rtl="0" fontAlgn="base">
              <a:spcBef>
                <a:spcPct val="20000"/>
              </a:spcBef>
              <a:spcAft>
                <a:spcPct val="0"/>
              </a:spcAft>
              <a:buClr>
                <a:schemeClr val="accent2"/>
              </a:buClr>
              <a:buChar char="•"/>
              <a:defRPr sz="2000" b="1">
                <a:solidFill>
                  <a:schemeClr val="tx1"/>
                </a:solidFill>
                <a:latin typeface="+mn-lt"/>
                <a:ea typeface="+mn-ea"/>
              </a:defRPr>
            </a:lvl8pPr>
            <a:lvl9pPr marL="3886200" indent="-228600" algn="l" rtl="0" fontAlgn="base">
              <a:spcBef>
                <a:spcPct val="20000"/>
              </a:spcBef>
              <a:spcAft>
                <a:spcPct val="0"/>
              </a:spcAft>
              <a:buClr>
                <a:schemeClr val="accent2"/>
              </a:buClr>
              <a:buChar char="•"/>
              <a:defRPr sz="2000" b="1">
                <a:solidFill>
                  <a:schemeClr val="tx1"/>
                </a:solidFill>
                <a:latin typeface="+mn-lt"/>
                <a:ea typeface="+mn-ea"/>
              </a:defRPr>
            </a:lvl9pPr>
          </a:lstStyle>
          <a:p>
            <a:pPr eaLnBrk="1" hangingPunct="1">
              <a:lnSpc>
                <a:spcPct val="100000"/>
              </a:lnSpc>
            </a:pPr>
            <a:r>
              <a:rPr lang="zh-CN" altLang="en-US" sz="2800" kern="0" dirty="0" smtClean="0"/>
              <a:t>兼容性处理</a:t>
            </a:r>
            <a:endParaRPr lang="en-US" altLang="zh-CN" sz="2800" kern="0" dirty="0" smtClean="0"/>
          </a:p>
          <a:p>
            <a:pPr lvl="1" eaLnBrk="1" hangingPunct="1">
              <a:lnSpc>
                <a:spcPct val="100000"/>
              </a:lnSpc>
            </a:pPr>
            <a:r>
              <a:rPr lang="zh-CN" altLang="en-US" sz="2400" kern="0" dirty="0" smtClean="0"/>
              <a:t>在</a:t>
            </a:r>
            <a:r>
              <a:rPr lang="en-US" altLang="zh-CN" sz="2400" kern="0" dirty="0" smtClean="0"/>
              <a:t>IE</a:t>
            </a:r>
            <a:r>
              <a:rPr lang="zh-CN" altLang="en-US" sz="2400" kern="0" dirty="0" smtClean="0"/>
              <a:t>下使用</a:t>
            </a:r>
            <a:r>
              <a:rPr lang="en-US" altLang="zh-CN" sz="2400" kern="0" dirty="0" err="1" smtClean="0"/>
              <a:t>currentStyle</a:t>
            </a:r>
            <a:r>
              <a:rPr lang="zh-CN" altLang="en-US" sz="2400" kern="0" dirty="0" smtClean="0"/>
              <a:t>获取</a:t>
            </a:r>
            <a:endParaRPr lang="en-US" altLang="zh-CN" sz="2400" kern="0" dirty="0" smtClean="0"/>
          </a:p>
          <a:p>
            <a:pPr lvl="1" eaLnBrk="1" hangingPunct="1">
              <a:lnSpc>
                <a:spcPct val="100000"/>
              </a:lnSpc>
            </a:pPr>
            <a:r>
              <a:rPr lang="zh-CN" altLang="en-US" sz="2400" kern="0" dirty="0" smtClean="0"/>
              <a:t>在</a:t>
            </a:r>
            <a:r>
              <a:rPr lang="en-US" altLang="zh-CN" sz="2400" kern="0" dirty="0" err="1" smtClean="0"/>
              <a:t>FireFox</a:t>
            </a:r>
            <a:r>
              <a:rPr lang="zh-CN" altLang="en-US" sz="2400" kern="0" dirty="0" smtClean="0"/>
              <a:t>下使用</a:t>
            </a:r>
            <a:r>
              <a:rPr lang="en-US" altLang="zh-CN" sz="2400" kern="0" dirty="0" err="1" smtClean="0"/>
              <a:t>getComputedStyle</a:t>
            </a:r>
            <a:r>
              <a:rPr lang="en-US" altLang="zh-CN" sz="2400" kern="0" dirty="0" smtClean="0"/>
              <a:t>()</a:t>
            </a:r>
            <a:r>
              <a:rPr lang="zh-CN" altLang="en-US" sz="2400" kern="0" dirty="0" smtClean="0"/>
              <a:t>获取样式</a:t>
            </a:r>
          </a:p>
          <a:p>
            <a:pPr eaLnBrk="1" hangingPunct="1">
              <a:lnSpc>
                <a:spcPct val="100000"/>
              </a:lnSpc>
            </a:pPr>
            <a:endParaRPr lang="zh-CN" altLang="en-US" sz="2800" kern="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80928"/>
            <a:ext cx="85629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391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补充：</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如何读取</a:t>
            </a:r>
            <a:r>
              <a:rPr lang="zh-CN" altLang="en-US" dirty="0">
                <a:solidFill>
                  <a:srgbClr val="F50A64"/>
                </a:solidFill>
                <a:uFill>
                  <a:solidFill>
                    <a:schemeClr val="bg1">
                      <a:lumMod val="50000"/>
                    </a:schemeClr>
                  </a:solidFill>
                </a:uFill>
                <a:latin typeface="微软雅黑" pitchFamily="34" charset="-122"/>
                <a:ea typeface="微软雅黑" pitchFamily="34" charset="-122"/>
              </a:rPr>
              <a:t>非行间的样式</a:t>
            </a:r>
            <a:endParaRPr lang="zh-CN" altLang="en-US" dirty="0"/>
          </a:p>
        </p:txBody>
      </p:sp>
      <p:sp>
        <p:nvSpPr>
          <p:cNvPr id="3" name="内容占位符 2"/>
          <p:cNvSpPr>
            <a:spLocks noGrp="1"/>
          </p:cNvSpPr>
          <p:nvPr>
            <p:ph idx="1"/>
          </p:nvPr>
        </p:nvSpPr>
        <p:spPr>
          <a:xfrm>
            <a:off x="395288" y="1447801"/>
            <a:ext cx="8424862" cy="762000"/>
          </a:xfrm>
        </p:spPr>
        <p:txBody>
          <a:bodyPr/>
          <a:lstStyle/>
          <a:p>
            <a:r>
              <a:rPr lang="zh-CN" altLang="en-US" dirty="0" smtClean="0"/>
              <a:t>读取样式的另一种写法</a:t>
            </a:r>
            <a:endParaRPr lang="zh-CN" altLang="en-US" dirty="0"/>
          </a:p>
        </p:txBody>
      </p:sp>
      <p:sp>
        <p:nvSpPr>
          <p:cNvPr id="4" name="矩形 3"/>
          <p:cNvSpPr/>
          <p:nvPr/>
        </p:nvSpPr>
        <p:spPr>
          <a:xfrm>
            <a:off x="4788408" y="2200656"/>
            <a:ext cx="2989344" cy="564257"/>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sz="2800" dirty="0" err="1" smtClean="0"/>
              <a:t>oDiv.style</a:t>
            </a:r>
            <a:r>
              <a:rPr lang="en-US" altLang="zh-CN" sz="2800" dirty="0" smtClean="0"/>
              <a:t>['width']</a:t>
            </a:r>
            <a:endParaRPr lang="zh-CN" altLang="en-US" sz="2800" dirty="0"/>
          </a:p>
        </p:txBody>
      </p:sp>
      <p:sp>
        <p:nvSpPr>
          <p:cNvPr id="5" name="矩形 4"/>
          <p:cNvSpPr/>
          <p:nvPr/>
        </p:nvSpPr>
        <p:spPr>
          <a:xfrm>
            <a:off x="701235" y="2225040"/>
            <a:ext cx="2639890" cy="564257"/>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CN" sz="2800" dirty="0" err="1"/>
              <a:t>oDiv.style.width</a:t>
            </a:r>
            <a:endParaRPr lang="zh-CN" altLang="en-US" sz="2800" dirty="0"/>
          </a:p>
        </p:txBody>
      </p:sp>
      <p:sp>
        <p:nvSpPr>
          <p:cNvPr id="7" name="矩形 6"/>
          <p:cNvSpPr/>
          <p:nvPr/>
        </p:nvSpPr>
        <p:spPr>
          <a:xfrm>
            <a:off x="695139" y="3124199"/>
            <a:ext cx="3850093" cy="564257"/>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en-US" altLang="zh-CN" sz="2800" dirty="0" err="1"/>
              <a:t>oDiv.currentStyle.width</a:t>
            </a:r>
            <a:endParaRPr lang="zh-CN" altLang="en-US" dirty="0"/>
          </a:p>
        </p:txBody>
      </p:sp>
      <p:sp>
        <p:nvSpPr>
          <p:cNvPr id="8" name="矩形 7"/>
          <p:cNvSpPr/>
          <p:nvPr/>
        </p:nvSpPr>
        <p:spPr>
          <a:xfrm>
            <a:off x="4803648" y="3150879"/>
            <a:ext cx="4008790" cy="609398"/>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en-US" altLang="zh-CN" sz="2800" dirty="0" err="1" smtClean="0"/>
              <a:t>oDiv.currentStyle</a:t>
            </a:r>
            <a:r>
              <a:rPr lang="en-US" altLang="zh-CN" dirty="0"/>
              <a:t>['width</a:t>
            </a:r>
            <a:r>
              <a:rPr lang="en-US" altLang="zh-CN" dirty="0" smtClean="0"/>
              <a:t>']</a:t>
            </a:r>
            <a:endParaRPr lang="zh-CN" altLang="en-US" dirty="0"/>
          </a:p>
        </p:txBody>
      </p:sp>
      <p:sp>
        <p:nvSpPr>
          <p:cNvPr id="9" name="矩形 8"/>
          <p:cNvSpPr/>
          <p:nvPr/>
        </p:nvSpPr>
        <p:spPr>
          <a:xfrm>
            <a:off x="695139" y="5105400"/>
            <a:ext cx="7430281" cy="60939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zh-CN" sz="2800" dirty="0" err="1" smtClean="0"/>
              <a:t>getComputedStyle</a:t>
            </a:r>
            <a:r>
              <a:rPr lang="en-US" altLang="zh-CN" sz="2800" dirty="0" smtClean="0"/>
              <a:t>(</a:t>
            </a:r>
            <a:r>
              <a:rPr lang="en-US" altLang="zh-CN" sz="2800" dirty="0" err="1" smtClean="0"/>
              <a:t>oDiv</a:t>
            </a:r>
            <a:r>
              <a:rPr lang="en-US" altLang="zh-CN" sz="2800" dirty="0"/>
              <a:t>, false)['width']</a:t>
            </a:r>
            <a:endParaRPr lang="zh-CN" altLang="en-US" sz="2800" dirty="0"/>
          </a:p>
        </p:txBody>
      </p:sp>
      <p:sp>
        <p:nvSpPr>
          <p:cNvPr id="10" name="矩形 9"/>
          <p:cNvSpPr/>
          <p:nvPr/>
        </p:nvSpPr>
        <p:spPr>
          <a:xfrm>
            <a:off x="707330" y="4367987"/>
            <a:ext cx="7418090" cy="60939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CN" sz="2800" dirty="0" err="1"/>
              <a:t>getComputedStyle</a:t>
            </a:r>
            <a:r>
              <a:rPr lang="en-US" altLang="zh-CN" sz="2800" dirty="0"/>
              <a:t>(</a:t>
            </a:r>
            <a:r>
              <a:rPr lang="en-US" altLang="zh-CN" sz="2800" dirty="0" err="1"/>
              <a:t>oDiv</a:t>
            </a:r>
            <a:r>
              <a:rPr lang="en-US" altLang="zh-CN" sz="2800" dirty="0"/>
              <a:t>, false).width</a:t>
            </a:r>
            <a:r>
              <a:rPr lang="en-US" altLang="zh-CN" sz="2800" dirty="0" smtClean="0"/>
              <a:t>)</a:t>
            </a:r>
            <a:endParaRPr lang="en-US" altLang="zh-CN" sz="2800" dirty="0"/>
          </a:p>
        </p:txBody>
      </p:sp>
      <p:sp>
        <p:nvSpPr>
          <p:cNvPr id="11" name="矩形 10"/>
          <p:cNvSpPr/>
          <p:nvPr/>
        </p:nvSpPr>
        <p:spPr>
          <a:xfrm>
            <a:off x="7625194" y="457200"/>
            <a:ext cx="1107996" cy="535531"/>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dirty="0"/>
              <a:t>'width'</a:t>
            </a:r>
            <a:endParaRPr lang="zh-CN" altLang="en-US" dirty="0"/>
          </a:p>
        </p:txBody>
      </p:sp>
      <p:cxnSp>
        <p:nvCxnSpPr>
          <p:cNvPr id="13" name="直接箭头连接符 12"/>
          <p:cNvCxnSpPr>
            <a:stCxn id="11" idx="2"/>
          </p:cNvCxnSpPr>
          <p:nvPr/>
        </p:nvCxnSpPr>
        <p:spPr bwMode="auto">
          <a:xfrm flipH="1">
            <a:off x="7010400" y="992731"/>
            <a:ext cx="1168792" cy="1232309"/>
          </a:xfrm>
          <a:prstGeom prst="straightConnector1">
            <a:avLst/>
          </a:prstGeom>
          <a:noFill/>
          <a:ln w="38100" cap="flat" cmpd="sng" algn="ctr">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46792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rgbClr val="F50A64"/>
                </a:solidFill>
                <a:uFill>
                  <a:solidFill>
                    <a:schemeClr val="bg1">
                      <a:lumMod val="50000"/>
                    </a:schemeClr>
                  </a:solidFill>
                </a:uFill>
                <a:latin typeface="微软雅黑" pitchFamily="34" charset="-122"/>
                <a:ea typeface="微软雅黑" pitchFamily="34" charset="-122"/>
              </a:rPr>
              <a:t>补充：</a:t>
            </a:r>
            <a:r>
              <a:rPr lang="zh-CN" altLang="en-US" sz="3600" dirty="0" smtClean="0">
                <a:solidFill>
                  <a:srgbClr val="F50A64"/>
                </a:solidFill>
                <a:uFill>
                  <a:solidFill>
                    <a:schemeClr val="bg1">
                      <a:lumMod val="50000"/>
                    </a:schemeClr>
                  </a:solidFill>
                </a:uFill>
                <a:latin typeface="微软雅黑" pitchFamily="34" charset="-122"/>
                <a:ea typeface="微软雅黑" pitchFamily="34" charset="-122"/>
              </a:rPr>
              <a:t>如何读取</a:t>
            </a:r>
            <a:r>
              <a:rPr lang="zh-CN" altLang="en-US" sz="3600" dirty="0">
                <a:solidFill>
                  <a:srgbClr val="F50A64"/>
                </a:solidFill>
                <a:uFill>
                  <a:solidFill>
                    <a:schemeClr val="bg1">
                      <a:lumMod val="50000"/>
                    </a:schemeClr>
                  </a:solidFill>
                </a:uFill>
                <a:latin typeface="微软雅黑" pitchFamily="34" charset="-122"/>
                <a:ea typeface="微软雅黑" pitchFamily="34" charset="-122"/>
              </a:rPr>
              <a:t>非行间的</a:t>
            </a:r>
            <a:r>
              <a:rPr lang="zh-CN" altLang="en-US" sz="3600" dirty="0" smtClean="0">
                <a:solidFill>
                  <a:srgbClr val="F50A64"/>
                </a:solidFill>
                <a:uFill>
                  <a:solidFill>
                    <a:schemeClr val="bg1">
                      <a:lumMod val="50000"/>
                    </a:schemeClr>
                  </a:solidFill>
                </a:uFill>
                <a:latin typeface="微软雅黑" pitchFamily="34" charset="-122"/>
                <a:ea typeface="微软雅黑" pitchFamily="34" charset="-122"/>
              </a:rPr>
              <a:t>样式</a:t>
            </a:r>
            <a:r>
              <a:rPr lang="en-US" altLang="zh-CN" sz="3600"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sz="3600" dirty="0" smtClean="0">
                <a:solidFill>
                  <a:srgbClr val="F50A64"/>
                </a:solidFill>
                <a:uFill>
                  <a:solidFill>
                    <a:schemeClr val="bg1">
                      <a:lumMod val="50000"/>
                    </a:schemeClr>
                  </a:solidFill>
                </a:uFill>
                <a:latin typeface="微软雅黑" pitchFamily="34" charset="-122"/>
                <a:ea typeface="微软雅黑" pitchFamily="34" charset="-122"/>
              </a:rPr>
              <a:t>封装</a:t>
            </a:r>
            <a:endParaRPr lang="zh-CN" altLang="en-US" sz="3600" dirty="0"/>
          </a:p>
        </p:txBody>
      </p:sp>
      <p:sp>
        <p:nvSpPr>
          <p:cNvPr id="4" name="内容占位符 2"/>
          <p:cNvSpPr txBox="1">
            <a:spLocks/>
          </p:cNvSpPr>
          <p:nvPr/>
        </p:nvSpPr>
        <p:spPr bwMode="auto">
          <a:xfrm>
            <a:off x="395288" y="1447800"/>
            <a:ext cx="8424862" cy="152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0000"/>
              </a:buClr>
              <a:buSzPct val="85000"/>
              <a:buChar char="•"/>
              <a:defRPr sz="3200" b="1">
                <a:solidFill>
                  <a:schemeClr val="tx1"/>
                </a:solidFill>
                <a:latin typeface="+mn-lt"/>
                <a:ea typeface="+mn-ea"/>
                <a:cs typeface="+mn-cs"/>
              </a:defRPr>
            </a:lvl1pPr>
            <a:lvl2pPr marL="742950" indent="-285750" algn="l" rtl="0" fontAlgn="base">
              <a:spcBef>
                <a:spcPct val="20000"/>
              </a:spcBef>
              <a:spcAft>
                <a:spcPct val="0"/>
              </a:spcAft>
              <a:buClr>
                <a:srgbClr val="008000"/>
              </a:buClr>
              <a:buSzPct val="115000"/>
              <a:buFont typeface="Times New Roman" pitchFamily="18" charset="0"/>
              <a:buChar char="•"/>
              <a:defRPr sz="2800" b="1">
                <a:solidFill>
                  <a:schemeClr val="tx1"/>
                </a:solidFill>
                <a:latin typeface="+mn-lt"/>
                <a:ea typeface="+mn-ea"/>
              </a:defRPr>
            </a:lvl2pPr>
            <a:lvl3pPr marL="1143000" indent="-228600" algn="l" rtl="0" fontAlgn="base">
              <a:spcBef>
                <a:spcPct val="20000"/>
              </a:spcBef>
              <a:spcAft>
                <a:spcPct val="0"/>
              </a:spcAft>
              <a:buClr>
                <a:schemeClr val="accent2"/>
              </a:buClr>
              <a:buChar char="•"/>
              <a:defRPr sz="2400" b="1">
                <a:solidFill>
                  <a:schemeClr val="tx1"/>
                </a:solidFill>
                <a:latin typeface="+mn-lt"/>
                <a:ea typeface="+mn-ea"/>
              </a:defRPr>
            </a:lvl3pPr>
            <a:lvl4pPr marL="1600200" indent="-228600" algn="l" rtl="0" fontAlgn="base">
              <a:spcBef>
                <a:spcPct val="20000"/>
              </a:spcBef>
              <a:spcAft>
                <a:spcPct val="0"/>
              </a:spcAft>
              <a:buClr>
                <a:schemeClr val="accent2"/>
              </a:buClr>
              <a:buChar char="•"/>
              <a:defRPr sz="2000" b="1">
                <a:solidFill>
                  <a:schemeClr val="tx1"/>
                </a:solidFill>
                <a:latin typeface="+mn-lt"/>
                <a:ea typeface="+mn-ea"/>
              </a:defRPr>
            </a:lvl4pPr>
            <a:lvl5pPr marL="2057400" indent="-228600" algn="l" rtl="0" fontAlgn="base">
              <a:spcBef>
                <a:spcPct val="20000"/>
              </a:spcBef>
              <a:spcAft>
                <a:spcPct val="0"/>
              </a:spcAft>
              <a:buClr>
                <a:schemeClr val="accent2"/>
              </a:buClr>
              <a:buChar char="•"/>
              <a:defRPr sz="2000" b="1">
                <a:solidFill>
                  <a:schemeClr val="tx1"/>
                </a:solidFill>
                <a:latin typeface="+mn-lt"/>
                <a:ea typeface="+mn-ea"/>
              </a:defRPr>
            </a:lvl5pPr>
            <a:lvl6pPr marL="2514600" indent="-228600" algn="l" rtl="0" fontAlgn="base">
              <a:spcBef>
                <a:spcPct val="20000"/>
              </a:spcBef>
              <a:spcAft>
                <a:spcPct val="0"/>
              </a:spcAft>
              <a:buClr>
                <a:schemeClr val="accent2"/>
              </a:buClr>
              <a:buChar char="•"/>
              <a:defRPr sz="2000" b="1">
                <a:solidFill>
                  <a:schemeClr val="tx1"/>
                </a:solidFill>
                <a:latin typeface="+mn-lt"/>
                <a:ea typeface="+mn-ea"/>
              </a:defRPr>
            </a:lvl6pPr>
            <a:lvl7pPr marL="2971800" indent="-228600" algn="l" rtl="0" fontAlgn="base">
              <a:spcBef>
                <a:spcPct val="20000"/>
              </a:spcBef>
              <a:spcAft>
                <a:spcPct val="0"/>
              </a:spcAft>
              <a:buClr>
                <a:schemeClr val="accent2"/>
              </a:buClr>
              <a:buChar char="•"/>
              <a:defRPr sz="2000" b="1">
                <a:solidFill>
                  <a:schemeClr val="tx1"/>
                </a:solidFill>
                <a:latin typeface="+mn-lt"/>
                <a:ea typeface="+mn-ea"/>
              </a:defRPr>
            </a:lvl7pPr>
            <a:lvl8pPr marL="3429000" indent="-228600" algn="l" rtl="0" fontAlgn="base">
              <a:spcBef>
                <a:spcPct val="20000"/>
              </a:spcBef>
              <a:spcAft>
                <a:spcPct val="0"/>
              </a:spcAft>
              <a:buClr>
                <a:schemeClr val="accent2"/>
              </a:buClr>
              <a:buChar char="•"/>
              <a:defRPr sz="2000" b="1">
                <a:solidFill>
                  <a:schemeClr val="tx1"/>
                </a:solidFill>
                <a:latin typeface="+mn-lt"/>
                <a:ea typeface="+mn-ea"/>
              </a:defRPr>
            </a:lvl8pPr>
            <a:lvl9pPr marL="3886200" indent="-228600" algn="l" rtl="0" fontAlgn="base">
              <a:spcBef>
                <a:spcPct val="20000"/>
              </a:spcBef>
              <a:spcAft>
                <a:spcPct val="0"/>
              </a:spcAft>
              <a:buClr>
                <a:schemeClr val="accent2"/>
              </a:buClr>
              <a:buChar char="•"/>
              <a:defRPr sz="2000" b="1">
                <a:solidFill>
                  <a:schemeClr val="tx1"/>
                </a:solidFill>
                <a:latin typeface="+mn-lt"/>
                <a:ea typeface="+mn-ea"/>
              </a:defRPr>
            </a:lvl9pPr>
          </a:lstStyle>
          <a:p>
            <a:pPr eaLnBrk="1" hangingPunct="1">
              <a:lnSpc>
                <a:spcPct val="100000"/>
              </a:lnSpc>
            </a:pPr>
            <a:r>
              <a:rPr lang="zh-CN" altLang="en-US" kern="0" dirty="0" smtClean="0"/>
              <a:t>将获取样式封装为一个函数</a:t>
            </a:r>
            <a:endParaRPr lang="en-US" altLang="zh-CN" kern="0" dirty="0" smtClean="0"/>
          </a:p>
          <a:p>
            <a:pPr lvl="1" eaLnBrk="1" hangingPunct="1">
              <a:lnSpc>
                <a:spcPct val="100000"/>
              </a:lnSpc>
            </a:pPr>
            <a:r>
              <a:rPr lang="zh-CN" altLang="en-US" kern="0" dirty="0" smtClean="0"/>
              <a:t>参数：元素，样式</a:t>
            </a:r>
            <a:endParaRPr lang="en-US" altLang="zh-CN" kern="0" dirty="0" smtClean="0"/>
          </a:p>
          <a:p>
            <a:pPr lvl="1" eaLnBrk="1" hangingPunct="1">
              <a:lnSpc>
                <a:spcPct val="100000"/>
              </a:lnSpc>
            </a:pPr>
            <a:r>
              <a:rPr lang="zh-CN" altLang="en-US" kern="0" dirty="0"/>
              <a:t>返回</a:t>
            </a:r>
            <a:r>
              <a:rPr lang="zh-CN" altLang="en-US" kern="0" dirty="0" smtClean="0"/>
              <a:t>值：元素的样式的取值</a:t>
            </a:r>
            <a:endParaRPr lang="zh-CN" altLang="en-US" kern="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31" y="3212976"/>
            <a:ext cx="8562975"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0429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rgbClr val="F50A64"/>
                </a:solidFill>
                <a:uFill>
                  <a:solidFill>
                    <a:schemeClr val="bg1">
                      <a:lumMod val="50000"/>
                    </a:schemeClr>
                  </a:solidFill>
                </a:uFill>
                <a:latin typeface="微软雅黑" pitchFamily="34" charset="-122"/>
                <a:ea typeface="微软雅黑" pitchFamily="34" charset="-122"/>
              </a:rPr>
              <a:t>补充：</a:t>
            </a:r>
            <a:r>
              <a:rPr lang="zh-CN" altLang="en-US" sz="3600" dirty="0" smtClean="0">
                <a:solidFill>
                  <a:srgbClr val="F50A64"/>
                </a:solidFill>
                <a:uFill>
                  <a:solidFill>
                    <a:schemeClr val="bg1">
                      <a:lumMod val="50000"/>
                    </a:schemeClr>
                  </a:solidFill>
                </a:uFill>
                <a:latin typeface="微软雅黑" pitchFamily="34" charset="-122"/>
                <a:ea typeface="微软雅黑" pitchFamily="34" charset="-122"/>
              </a:rPr>
              <a:t>如何读取</a:t>
            </a:r>
            <a:r>
              <a:rPr lang="zh-CN" altLang="en-US" sz="3600" dirty="0">
                <a:solidFill>
                  <a:srgbClr val="F50A64"/>
                </a:solidFill>
                <a:uFill>
                  <a:solidFill>
                    <a:schemeClr val="bg1">
                      <a:lumMod val="50000"/>
                    </a:schemeClr>
                  </a:solidFill>
                </a:uFill>
                <a:latin typeface="微软雅黑" pitchFamily="34" charset="-122"/>
                <a:ea typeface="微软雅黑" pitchFamily="34" charset="-122"/>
              </a:rPr>
              <a:t>非行间的样式</a:t>
            </a:r>
            <a:r>
              <a:rPr lang="en-US" altLang="zh-CN" sz="3600" dirty="0">
                <a:solidFill>
                  <a:srgbClr val="F50A64"/>
                </a:solidFill>
                <a:uFill>
                  <a:solidFill>
                    <a:schemeClr val="bg1">
                      <a:lumMod val="50000"/>
                    </a:schemeClr>
                  </a:solidFill>
                </a:uFill>
                <a:latin typeface="微软雅黑" pitchFamily="34" charset="-122"/>
                <a:ea typeface="微软雅黑" pitchFamily="34" charset="-122"/>
              </a:rPr>
              <a:t>—</a:t>
            </a:r>
            <a:r>
              <a:rPr lang="zh-CN" altLang="en-US" sz="3600" dirty="0">
                <a:solidFill>
                  <a:srgbClr val="F50A64"/>
                </a:solidFill>
                <a:uFill>
                  <a:solidFill>
                    <a:schemeClr val="bg1">
                      <a:lumMod val="50000"/>
                    </a:schemeClr>
                  </a:solidFill>
                </a:uFill>
                <a:latin typeface="微软雅黑" pitchFamily="34" charset="-122"/>
                <a:ea typeface="微软雅黑" pitchFamily="34" charset="-122"/>
              </a:rPr>
              <a:t>封装</a:t>
            </a:r>
            <a:endParaRPr lang="zh-CN" altLang="en-US" sz="3600" dirty="0"/>
          </a:p>
        </p:txBody>
      </p:sp>
      <p:sp>
        <p:nvSpPr>
          <p:cNvPr id="4" name="内容占位符 2"/>
          <p:cNvSpPr txBox="1">
            <a:spLocks/>
          </p:cNvSpPr>
          <p:nvPr/>
        </p:nvSpPr>
        <p:spPr bwMode="auto">
          <a:xfrm>
            <a:off x="395288" y="1447800"/>
            <a:ext cx="8424862" cy="76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0000"/>
              </a:buClr>
              <a:buSzPct val="85000"/>
              <a:buChar char="•"/>
              <a:defRPr sz="3200" b="1">
                <a:solidFill>
                  <a:schemeClr val="tx1"/>
                </a:solidFill>
                <a:latin typeface="+mn-lt"/>
                <a:ea typeface="+mn-ea"/>
                <a:cs typeface="+mn-cs"/>
              </a:defRPr>
            </a:lvl1pPr>
            <a:lvl2pPr marL="742950" indent="-285750" algn="l" rtl="0" fontAlgn="base">
              <a:spcBef>
                <a:spcPct val="20000"/>
              </a:spcBef>
              <a:spcAft>
                <a:spcPct val="0"/>
              </a:spcAft>
              <a:buClr>
                <a:srgbClr val="008000"/>
              </a:buClr>
              <a:buSzPct val="115000"/>
              <a:buFont typeface="Times New Roman" pitchFamily="18" charset="0"/>
              <a:buChar char="•"/>
              <a:defRPr sz="2800" b="1">
                <a:solidFill>
                  <a:schemeClr val="tx1"/>
                </a:solidFill>
                <a:latin typeface="+mn-lt"/>
                <a:ea typeface="+mn-ea"/>
              </a:defRPr>
            </a:lvl2pPr>
            <a:lvl3pPr marL="1143000" indent="-228600" algn="l" rtl="0" fontAlgn="base">
              <a:spcBef>
                <a:spcPct val="20000"/>
              </a:spcBef>
              <a:spcAft>
                <a:spcPct val="0"/>
              </a:spcAft>
              <a:buClr>
                <a:schemeClr val="accent2"/>
              </a:buClr>
              <a:buChar char="•"/>
              <a:defRPr sz="2400" b="1">
                <a:solidFill>
                  <a:schemeClr val="tx1"/>
                </a:solidFill>
                <a:latin typeface="+mn-lt"/>
                <a:ea typeface="+mn-ea"/>
              </a:defRPr>
            </a:lvl3pPr>
            <a:lvl4pPr marL="1600200" indent="-228600" algn="l" rtl="0" fontAlgn="base">
              <a:spcBef>
                <a:spcPct val="20000"/>
              </a:spcBef>
              <a:spcAft>
                <a:spcPct val="0"/>
              </a:spcAft>
              <a:buClr>
                <a:schemeClr val="accent2"/>
              </a:buClr>
              <a:buChar char="•"/>
              <a:defRPr sz="2000" b="1">
                <a:solidFill>
                  <a:schemeClr val="tx1"/>
                </a:solidFill>
                <a:latin typeface="+mn-lt"/>
                <a:ea typeface="+mn-ea"/>
              </a:defRPr>
            </a:lvl4pPr>
            <a:lvl5pPr marL="2057400" indent="-228600" algn="l" rtl="0" fontAlgn="base">
              <a:spcBef>
                <a:spcPct val="20000"/>
              </a:spcBef>
              <a:spcAft>
                <a:spcPct val="0"/>
              </a:spcAft>
              <a:buClr>
                <a:schemeClr val="accent2"/>
              </a:buClr>
              <a:buChar char="•"/>
              <a:defRPr sz="2000" b="1">
                <a:solidFill>
                  <a:schemeClr val="tx1"/>
                </a:solidFill>
                <a:latin typeface="+mn-lt"/>
                <a:ea typeface="+mn-ea"/>
              </a:defRPr>
            </a:lvl5pPr>
            <a:lvl6pPr marL="2514600" indent="-228600" algn="l" rtl="0" fontAlgn="base">
              <a:spcBef>
                <a:spcPct val="20000"/>
              </a:spcBef>
              <a:spcAft>
                <a:spcPct val="0"/>
              </a:spcAft>
              <a:buClr>
                <a:schemeClr val="accent2"/>
              </a:buClr>
              <a:buChar char="•"/>
              <a:defRPr sz="2000" b="1">
                <a:solidFill>
                  <a:schemeClr val="tx1"/>
                </a:solidFill>
                <a:latin typeface="+mn-lt"/>
                <a:ea typeface="+mn-ea"/>
              </a:defRPr>
            </a:lvl6pPr>
            <a:lvl7pPr marL="2971800" indent="-228600" algn="l" rtl="0" fontAlgn="base">
              <a:spcBef>
                <a:spcPct val="20000"/>
              </a:spcBef>
              <a:spcAft>
                <a:spcPct val="0"/>
              </a:spcAft>
              <a:buClr>
                <a:schemeClr val="accent2"/>
              </a:buClr>
              <a:buChar char="•"/>
              <a:defRPr sz="2000" b="1">
                <a:solidFill>
                  <a:schemeClr val="tx1"/>
                </a:solidFill>
                <a:latin typeface="+mn-lt"/>
                <a:ea typeface="+mn-ea"/>
              </a:defRPr>
            </a:lvl7pPr>
            <a:lvl8pPr marL="3429000" indent="-228600" algn="l" rtl="0" fontAlgn="base">
              <a:spcBef>
                <a:spcPct val="20000"/>
              </a:spcBef>
              <a:spcAft>
                <a:spcPct val="0"/>
              </a:spcAft>
              <a:buClr>
                <a:schemeClr val="accent2"/>
              </a:buClr>
              <a:buChar char="•"/>
              <a:defRPr sz="2000" b="1">
                <a:solidFill>
                  <a:schemeClr val="tx1"/>
                </a:solidFill>
                <a:latin typeface="+mn-lt"/>
                <a:ea typeface="+mn-ea"/>
              </a:defRPr>
            </a:lvl8pPr>
            <a:lvl9pPr marL="3886200" indent="-228600" algn="l" rtl="0" fontAlgn="base">
              <a:spcBef>
                <a:spcPct val="20000"/>
              </a:spcBef>
              <a:spcAft>
                <a:spcPct val="0"/>
              </a:spcAft>
              <a:buClr>
                <a:schemeClr val="accent2"/>
              </a:buClr>
              <a:buChar char="•"/>
              <a:defRPr sz="2000" b="1">
                <a:solidFill>
                  <a:schemeClr val="tx1"/>
                </a:solidFill>
                <a:latin typeface="+mn-lt"/>
                <a:ea typeface="+mn-ea"/>
              </a:defRPr>
            </a:lvl9pPr>
          </a:lstStyle>
          <a:p>
            <a:pPr eaLnBrk="1" hangingPunct="1">
              <a:lnSpc>
                <a:spcPct val="100000"/>
              </a:lnSpc>
            </a:pPr>
            <a:r>
              <a:rPr lang="zh-CN" altLang="en-US" kern="0" dirty="0" smtClean="0"/>
              <a:t>函数的使用</a:t>
            </a:r>
            <a:endParaRPr lang="zh-CN" altLang="en-US" kern="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060848"/>
            <a:ext cx="85725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33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主要内容</a:t>
            </a:r>
          </a:p>
        </p:txBody>
      </p:sp>
      <p:sp>
        <p:nvSpPr>
          <p:cNvPr id="3" name="内容占位符 2"/>
          <p:cNvSpPr>
            <a:spLocks noGrp="1"/>
          </p:cNvSpPr>
          <p:nvPr>
            <p:ph idx="1"/>
          </p:nvPr>
        </p:nvSpPr>
        <p:spPr/>
        <p:txBody>
          <a:bodyPr/>
          <a:lstStyle/>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事件对象</a:t>
            </a:r>
            <a:endParaRPr lang="en-US" altLang="zh-CN" dirty="0" smtClean="0">
              <a:solidFill>
                <a:srgbClr val="F50A64"/>
              </a:solidFill>
              <a:uFill>
                <a:solidFill>
                  <a:schemeClr val="bg1">
                    <a:lumMod val="50000"/>
                  </a:schemeClr>
                </a:solidFill>
              </a:uFill>
              <a:latin typeface="微软雅黑" pitchFamily="34" charset="-122"/>
              <a:ea typeface="微软雅黑" pitchFamily="34" charset="-122"/>
            </a:endParaRPr>
          </a:p>
          <a:p>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流</a:t>
            </a:r>
            <a:endParaRPr lang="en-US" altLang="zh-CN" dirty="0" smtClean="0">
              <a:solidFill>
                <a:srgbClr val="F50A64"/>
              </a:solidFill>
              <a:uFill>
                <a:solidFill>
                  <a:schemeClr val="bg1">
                    <a:lumMod val="50000"/>
                  </a:schemeClr>
                </a:solidFill>
              </a:uFill>
              <a:latin typeface="微软雅黑" pitchFamily="34" charset="-122"/>
              <a:ea typeface="微软雅黑" pitchFamily="34" charset="-122"/>
            </a:endParaRPr>
          </a:p>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鼠标事件</a:t>
            </a:r>
            <a:endParaRPr lang="en-US" altLang="zh-CN" dirty="0" smtClean="0">
              <a:solidFill>
                <a:srgbClr val="F50A64"/>
              </a:solidFill>
              <a:uFill>
                <a:solidFill>
                  <a:schemeClr val="bg1">
                    <a:lumMod val="50000"/>
                  </a:schemeClr>
                </a:solidFill>
              </a:uFill>
              <a:latin typeface="微软雅黑" pitchFamily="34" charset="-122"/>
              <a:ea typeface="微软雅黑" pitchFamily="34" charset="-122"/>
            </a:endParaRPr>
          </a:p>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键盘事件</a:t>
            </a:r>
            <a:endParaRPr lang="en-US" altLang="zh-CN" dirty="0" smtClean="0">
              <a:solidFill>
                <a:srgbClr val="F50A64"/>
              </a:solidFill>
              <a:uFill>
                <a:solidFill>
                  <a:schemeClr val="bg1">
                    <a:lumMod val="50000"/>
                  </a:schemeClr>
                </a:solidFill>
              </a:uFill>
              <a:latin typeface="微软雅黑" pitchFamily="34" charset="-122"/>
              <a:ea typeface="微软雅黑" pitchFamily="34" charset="-122"/>
            </a:endParaRPr>
          </a:p>
          <a:p>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默认行为</a:t>
            </a:r>
            <a:endParaRPr lang="en-US" altLang="zh-CN" dirty="0" smtClean="0">
              <a:solidFill>
                <a:srgbClr val="F50A64"/>
              </a:solidFill>
              <a:uFill>
                <a:solidFill>
                  <a:schemeClr val="bg1">
                    <a:lumMod val="50000"/>
                  </a:schemeClr>
                </a:solidFill>
              </a:uFill>
              <a:latin typeface="微软雅黑" pitchFamily="34" charset="-122"/>
              <a:ea typeface="微软雅黑" pitchFamily="34" charset="-122"/>
            </a:endParaRPr>
          </a:p>
        </p:txBody>
      </p:sp>
    </p:spTree>
    <p:extLst>
      <p:ext uri="{BB962C8B-B14F-4D97-AF65-F5344CB8AC3E}">
        <p14:creationId xmlns:p14="http://schemas.microsoft.com/office/powerpoint/2010/main" val="2022136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6.2  </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事件流</a:t>
            </a:r>
            <a:endParaRPr lang="zh-CN" altLang="en-US" dirty="0"/>
          </a:p>
        </p:txBody>
      </p:sp>
      <p:sp>
        <p:nvSpPr>
          <p:cNvPr id="3" name="内容占位符 2"/>
          <p:cNvSpPr>
            <a:spLocks noGrp="1"/>
          </p:cNvSpPr>
          <p:nvPr>
            <p:ph idx="1"/>
          </p:nvPr>
        </p:nvSpPr>
        <p:spPr>
          <a:xfrm>
            <a:off x="395288" y="1447801"/>
            <a:ext cx="8424862" cy="609600"/>
          </a:xfrm>
        </p:spPr>
        <p:txBody>
          <a:bodyPr/>
          <a:lstStyle/>
          <a:p>
            <a:pPr marL="0" indent="0">
              <a:buNone/>
            </a:pPr>
            <a:r>
              <a:rPr lang="en-US" altLang="zh-CN" sz="2800" dirty="0" smtClean="0"/>
              <a:t>【</a:t>
            </a:r>
            <a:r>
              <a:rPr lang="zh-CN" altLang="en-US" sz="2800" dirty="0" smtClean="0"/>
              <a:t>实例</a:t>
            </a:r>
            <a:r>
              <a:rPr lang="en-US" altLang="zh-CN" sz="2800" dirty="0" smtClean="0"/>
              <a:t>3】3</a:t>
            </a:r>
            <a:r>
              <a:rPr lang="zh-CN" altLang="en-US" sz="2800" dirty="0" smtClean="0"/>
              <a:t>个</a:t>
            </a:r>
            <a:r>
              <a:rPr lang="en-US" altLang="zh-CN" sz="2800" dirty="0" smtClean="0"/>
              <a:t>div</a:t>
            </a:r>
            <a:r>
              <a:rPr lang="zh-CN" altLang="en-US" sz="2800" dirty="0" smtClean="0"/>
              <a:t>事件冒泡的非行间样式提取。</a:t>
            </a:r>
            <a:endParaRPr lang="en-US" altLang="zh-CN" sz="2800"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72" y="1988840"/>
            <a:ext cx="8153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72" y="4187527"/>
            <a:ext cx="81153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8559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6.2  </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事件流</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279351"/>
            <a:ext cx="8486775"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681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6.2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事件</a:t>
            </a:r>
            <a:r>
              <a:rPr lang="zh-CN" altLang="en-US" dirty="0">
                <a:solidFill>
                  <a:srgbClr val="F50A64"/>
                </a:solidFill>
                <a:uFill>
                  <a:solidFill>
                    <a:schemeClr val="bg1">
                      <a:lumMod val="50000"/>
                    </a:schemeClr>
                  </a:solidFill>
                </a:uFill>
                <a:latin typeface="微软雅黑" pitchFamily="34" charset="-122"/>
                <a:ea typeface="微软雅黑" pitchFamily="34" charset="-122"/>
              </a:rPr>
              <a:t>流</a:t>
            </a:r>
            <a:endParaRPr lang="zh-CN" altLang="en-US" dirty="0"/>
          </a:p>
        </p:txBody>
      </p:sp>
      <p:sp>
        <p:nvSpPr>
          <p:cNvPr id="3" name="内容占位符 2"/>
          <p:cNvSpPr>
            <a:spLocks noGrp="1"/>
          </p:cNvSpPr>
          <p:nvPr>
            <p:ph idx="1"/>
          </p:nvPr>
        </p:nvSpPr>
        <p:spPr>
          <a:xfrm>
            <a:off x="395288" y="1447801"/>
            <a:ext cx="8424862" cy="990599"/>
          </a:xfrm>
        </p:spPr>
        <p:txBody>
          <a:bodyPr/>
          <a:lstStyle/>
          <a:p>
            <a:r>
              <a:rPr lang="zh-CN" altLang="en-US" sz="2800" dirty="0" smtClean="0"/>
              <a:t>事件冒泡的用途：不会直接使用。避免冒泡带来的困扰。</a:t>
            </a:r>
            <a:endParaRPr lang="en-US" altLang="zh-CN" sz="2800" dirty="0" smtClean="0"/>
          </a:p>
        </p:txBody>
      </p:sp>
    </p:spTree>
    <p:extLst>
      <p:ext uri="{BB962C8B-B14F-4D97-AF65-F5344CB8AC3E}">
        <p14:creationId xmlns:p14="http://schemas.microsoft.com/office/powerpoint/2010/main" val="1787719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避免</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事件冒泡带来</a:t>
            </a:r>
            <a:r>
              <a:rPr lang="zh-CN" altLang="en-US" dirty="0">
                <a:solidFill>
                  <a:srgbClr val="F50A64"/>
                </a:solidFill>
                <a:uFill>
                  <a:solidFill>
                    <a:schemeClr val="bg1">
                      <a:lumMod val="50000"/>
                    </a:schemeClr>
                  </a:solidFill>
                </a:uFill>
                <a:latin typeface="微软雅黑" pitchFamily="34" charset="-122"/>
                <a:ea typeface="微软雅黑" pitchFamily="34" charset="-122"/>
              </a:rPr>
              <a:t>的干扰</a:t>
            </a:r>
          </a:p>
        </p:txBody>
      </p:sp>
      <p:sp>
        <p:nvSpPr>
          <p:cNvPr id="4" name="矩形 3"/>
          <p:cNvSpPr/>
          <p:nvPr/>
        </p:nvSpPr>
        <p:spPr>
          <a:xfrm>
            <a:off x="279400" y="1447800"/>
            <a:ext cx="8331200" cy="559897"/>
          </a:xfrm>
          <a:prstGeom prst="rect">
            <a:avLst/>
          </a:prstGeom>
        </p:spPr>
        <p:txBody>
          <a:bodyPr wrap="square">
            <a:spAutoFit/>
          </a:bodyPr>
          <a:lstStyle/>
          <a:p>
            <a:pPr marL="0" indent="0">
              <a:buNone/>
            </a:pPr>
            <a:r>
              <a:rPr lang="en-US" altLang="zh-CN" sz="2800" dirty="0"/>
              <a:t>【</a:t>
            </a:r>
            <a:r>
              <a:rPr lang="zh-CN" altLang="en-US" sz="2800" dirty="0"/>
              <a:t>实例</a:t>
            </a:r>
            <a:r>
              <a:rPr lang="en-US" altLang="zh-CN" sz="2800" dirty="0"/>
              <a:t>4】</a:t>
            </a:r>
            <a:r>
              <a:rPr lang="zh-CN" altLang="en-US" sz="2800" dirty="0"/>
              <a:t>点击页面其他位置收回菜单。</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613" y="2076450"/>
            <a:ext cx="85248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645024"/>
            <a:ext cx="839152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2284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避免</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事件冒泡带来</a:t>
            </a:r>
            <a:r>
              <a:rPr lang="zh-CN" altLang="en-US" dirty="0">
                <a:solidFill>
                  <a:srgbClr val="F50A64"/>
                </a:solidFill>
                <a:uFill>
                  <a:solidFill>
                    <a:schemeClr val="bg1">
                      <a:lumMod val="50000"/>
                    </a:schemeClr>
                  </a:solidFill>
                </a:uFill>
                <a:latin typeface="微软雅黑" pitchFamily="34" charset="-122"/>
                <a:ea typeface="微软雅黑" pitchFamily="34" charset="-122"/>
              </a:rPr>
              <a:t>的干扰</a:t>
            </a:r>
          </a:p>
        </p:txBody>
      </p:sp>
      <p:sp>
        <p:nvSpPr>
          <p:cNvPr id="4" name="TextBox 3"/>
          <p:cNvSpPr txBox="1"/>
          <p:nvPr/>
        </p:nvSpPr>
        <p:spPr>
          <a:xfrm>
            <a:off x="381000" y="6096000"/>
            <a:ext cx="3200400" cy="496867"/>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solidFill>
                  <a:srgbClr val="C00000"/>
                </a:solidFill>
              </a:rPr>
              <a:t>分析存在的问题</a:t>
            </a:r>
            <a:endParaRPr lang="zh-CN" altLang="en-US" dirty="0">
              <a:solidFill>
                <a:srgbClr val="C00000"/>
              </a:solidFill>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483196"/>
            <a:ext cx="8562975" cy="461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0790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避免</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事件冒泡带来</a:t>
            </a:r>
            <a:r>
              <a:rPr lang="zh-CN" altLang="en-US" dirty="0">
                <a:solidFill>
                  <a:srgbClr val="F50A64"/>
                </a:solidFill>
                <a:uFill>
                  <a:solidFill>
                    <a:schemeClr val="bg1">
                      <a:lumMod val="50000"/>
                    </a:schemeClr>
                  </a:solidFill>
                </a:uFill>
                <a:latin typeface="微软雅黑" pitchFamily="34" charset="-122"/>
                <a:ea typeface="微软雅黑" pitchFamily="34" charset="-122"/>
              </a:rPr>
              <a:t>的干扰</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1452711"/>
            <a:ext cx="8543925"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内容占位符 2"/>
          <p:cNvSpPr txBox="1">
            <a:spLocks/>
          </p:cNvSpPr>
          <p:nvPr/>
        </p:nvSpPr>
        <p:spPr bwMode="auto">
          <a:xfrm>
            <a:off x="2521024" y="5805264"/>
            <a:ext cx="5867400" cy="685800"/>
          </a:xfrm>
          <a:prstGeom prst="rect">
            <a:avLst/>
          </a:prstGeom>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0000"/>
              </a:buClr>
              <a:buSzPct val="85000"/>
              <a:buChar char="•"/>
              <a:defRPr sz="3200" b="1">
                <a:solidFill>
                  <a:schemeClr val="lt1"/>
                </a:solidFill>
                <a:latin typeface="+mn-lt"/>
                <a:ea typeface="+mn-ea"/>
                <a:cs typeface="+mn-cs"/>
              </a:defRPr>
            </a:lvl1pPr>
            <a:lvl2pPr marL="742950" indent="-285750" algn="l" rtl="0" fontAlgn="base">
              <a:spcBef>
                <a:spcPct val="20000"/>
              </a:spcBef>
              <a:spcAft>
                <a:spcPct val="0"/>
              </a:spcAft>
              <a:buClr>
                <a:srgbClr val="008000"/>
              </a:buClr>
              <a:buSzPct val="115000"/>
              <a:buFont typeface="Times New Roman" pitchFamily="18" charset="0"/>
              <a:buChar char="•"/>
              <a:defRPr sz="2800" b="1">
                <a:solidFill>
                  <a:schemeClr val="lt1"/>
                </a:solidFill>
                <a:latin typeface="+mn-lt"/>
                <a:ea typeface="+mn-ea"/>
                <a:cs typeface="+mn-cs"/>
              </a:defRPr>
            </a:lvl2pPr>
            <a:lvl3pPr marL="1143000" indent="-228600" algn="l" rtl="0" fontAlgn="base">
              <a:spcBef>
                <a:spcPct val="20000"/>
              </a:spcBef>
              <a:spcAft>
                <a:spcPct val="0"/>
              </a:spcAft>
              <a:buClr>
                <a:schemeClr val="accent2"/>
              </a:buClr>
              <a:buChar char="•"/>
              <a:defRPr sz="2400" b="1">
                <a:solidFill>
                  <a:schemeClr val="lt1"/>
                </a:solidFill>
                <a:latin typeface="+mn-lt"/>
                <a:ea typeface="+mn-ea"/>
                <a:cs typeface="+mn-cs"/>
              </a:defRPr>
            </a:lvl3pPr>
            <a:lvl4pPr marL="1600200" indent="-228600" algn="l" rtl="0" fontAlgn="base">
              <a:spcBef>
                <a:spcPct val="20000"/>
              </a:spcBef>
              <a:spcAft>
                <a:spcPct val="0"/>
              </a:spcAft>
              <a:buClr>
                <a:schemeClr val="accent2"/>
              </a:buClr>
              <a:buChar char="•"/>
              <a:defRPr sz="2000" b="1">
                <a:solidFill>
                  <a:schemeClr val="lt1"/>
                </a:solidFill>
                <a:latin typeface="+mn-lt"/>
                <a:ea typeface="+mn-ea"/>
                <a:cs typeface="+mn-cs"/>
              </a:defRPr>
            </a:lvl4pPr>
            <a:lvl5pPr marL="2057400" indent="-228600" algn="l" rtl="0" fontAlgn="base">
              <a:spcBef>
                <a:spcPct val="20000"/>
              </a:spcBef>
              <a:spcAft>
                <a:spcPct val="0"/>
              </a:spcAft>
              <a:buClr>
                <a:schemeClr val="accent2"/>
              </a:buClr>
              <a:buChar char="•"/>
              <a:defRPr sz="2000" b="1">
                <a:solidFill>
                  <a:schemeClr val="lt1"/>
                </a:solidFill>
                <a:latin typeface="+mn-lt"/>
                <a:ea typeface="+mn-ea"/>
                <a:cs typeface="+mn-cs"/>
              </a:defRPr>
            </a:lvl5pPr>
            <a:lvl6pPr marL="2514600" indent="-228600" algn="l" rtl="0" fontAlgn="base">
              <a:spcBef>
                <a:spcPct val="20000"/>
              </a:spcBef>
              <a:spcAft>
                <a:spcPct val="0"/>
              </a:spcAft>
              <a:buClr>
                <a:schemeClr val="accent2"/>
              </a:buClr>
              <a:buChar char="•"/>
              <a:defRPr sz="2000" b="1">
                <a:solidFill>
                  <a:schemeClr val="lt1"/>
                </a:solidFill>
                <a:latin typeface="+mn-lt"/>
                <a:ea typeface="+mn-ea"/>
                <a:cs typeface="+mn-cs"/>
              </a:defRPr>
            </a:lvl6pPr>
            <a:lvl7pPr marL="2971800" indent="-228600" algn="l" rtl="0" fontAlgn="base">
              <a:spcBef>
                <a:spcPct val="20000"/>
              </a:spcBef>
              <a:spcAft>
                <a:spcPct val="0"/>
              </a:spcAft>
              <a:buClr>
                <a:schemeClr val="accent2"/>
              </a:buClr>
              <a:buChar char="•"/>
              <a:defRPr sz="2000" b="1">
                <a:solidFill>
                  <a:schemeClr val="lt1"/>
                </a:solidFill>
                <a:latin typeface="+mn-lt"/>
                <a:ea typeface="+mn-ea"/>
                <a:cs typeface="+mn-cs"/>
              </a:defRPr>
            </a:lvl7pPr>
            <a:lvl8pPr marL="3429000" indent="-228600" algn="l" rtl="0" fontAlgn="base">
              <a:spcBef>
                <a:spcPct val="20000"/>
              </a:spcBef>
              <a:spcAft>
                <a:spcPct val="0"/>
              </a:spcAft>
              <a:buClr>
                <a:schemeClr val="accent2"/>
              </a:buClr>
              <a:buChar char="•"/>
              <a:defRPr sz="2000" b="1">
                <a:solidFill>
                  <a:schemeClr val="lt1"/>
                </a:solidFill>
                <a:latin typeface="+mn-lt"/>
                <a:ea typeface="+mn-ea"/>
                <a:cs typeface="+mn-cs"/>
              </a:defRPr>
            </a:lvl8pPr>
            <a:lvl9pPr marL="3886200" indent="-228600" algn="l" rtl="0" fontAlgn="base">
              <a:spcBef>
                <a:spcPct val="20000"/>
              </a:spcBef>
              <a:spcAft>
                <a:spcPct val="0"/>
              </a:spcAft>
              <a:buClr>
                <a:schemeClr val="accent2"/>
              </a:buClr>
              <a:buChar char="•"/>
              <a:defRPr sz="2000" b="1">
                <a:solidFill>
                  <a:schemeClr val="lt1"/>
                </a:solidFill>
                <a:latin typeface="+mn-lt"/>
                <a:ea typeface="+mn-ea"/>
                <a:cs typeface="+mn-cs"/>
              </a:defRPr>
            </a:lvl9pPr>
          </a:lstStyle>
          <a:p>
            <a:pPr marL="0" indent="0" eaLnBrk="1" hangingPunct="1">
              <a:lnSpc>
                <a:spcPct val="100000"/>
              </a:lnSpc>
              <a:buFontTx/>
              <a:buNone/>
            </a:pPr>
            <a:r>
              <a:rPr lang="zh-CN" altLang="en-US" kern="0" dirty="0" smtClean="0"/>
              <a:t>事件对象</a:t>
            </a:r>
            <a:r>
              <a:rPr lang="en-US" altLang="zh-CN" kern="0" dirty="0" smtClean="0"/>
              <a:t>. </a:t>
            </a:r>
            <a:r>
              <a:rPr lang="en-US" altLang="zh-CN" kern="0" dirty="0" err="1" smtClean="0"/>
              <a:t>cancelbubble</a:t>
            </a:r>
            <a:r>
              <a:rPr lang="en-US" altLang="zh-CN" kern="0" dirty="0" smtClean="0"/>
              <a:t>=true</a:t>
            </a:r>
          </a:p>
        </p:txBody>
      </p:sp>
    </p:spTree>
    <p:extLst>
      <p:ext uri="{BB962C8B-B14F-4D97-AF65-F5344CB8AC3E}">
        <p14:creationId xmlns:p14="http://schemas.microsoft.com/office/powerpoint/2010/main" val="374559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6.3 </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事件监听</a:t>
            </a:r>
          </a:p>
        </p:txBody>
      </p:sp>
      <p:sp>
        <p:nvSpPr>
          <p:cNvPr id="3" name="内容占位符 2"/>
          <p:cNvSpPr>
            <a:spLocks noGrp="1"/>
          </p:cNvSpPr>
          <p:nvPr>
            <p:ph idx="1"/>
          </p:nvPr>
        </p:nvSpPr>
        <p:spPr>
          <a:xfrm>
            <a:off x="395288" y="1447800"/>
            <a:ext cx="8425184" cy="5221560"/>
          </a:xfrm>
        </p:spPr>
        <p:txBody>
          <a:bodyPr/>
          <a:lstStyle/>
          <a:p>
            <a:r>
              <a:rPr lang="zh-CN" altLang="en-US" sz="2800" dirty="0" smtClean="0"/>
              <a:t>通用监听方法</a:t>
            </a:r>
            <a:endParaRPr lang="en-US" altLang="zh-CN" sz="2800" dirty="0" smtClean="0"/>
          </a:p>
          <a:p>
            <a:pPr lvl="1"/>
            <a:r>
              <a:rPr lang="zh-CN" altLang="en-US" sz="2400" dirty="0" smtClean="0"/>
              <a:t>匿名函数</a:t>
            </a:r>
            <a:endParaRPr lang="en-US" altLang="zh-CN" sz="2400" dirty="0" smtClean="0"/>
          </a:p>
          <a:p>
            <a:pPr lvl="1"/>
            <a:r>
              <a:rPr lang="zh-CN" altLang="en-US" sz="2400" dirty="0" smtClean="0"/>
              <a:t>缺点：一个事件只能添加一个函数；一个函数只能分配给一个事件。</a:t>
            </a:r>
            <a:endParaRPr lang="en-US" altLang="zh-CN" sz="2400" dirty="0" smtClean="0"/>
          </a:p>
          <a:p>
            <a:r>
              <a:rPr lang="en-US" altLang="zh-CN" sz="2800" dirty="0" smtClean="0"/>
              <a:t>IE</a:t>
            </a:r>
            <a:r>
              <a:rPr lang="zh-CN" altLang="en-US" sz="2800" dirty="0" smtClean="0"/>
              <a:t>的监听方法</a:t>
            </a:r>
            <a:endParaRPr lang="en-US" altLang="zh-CN" sz="2800" dirty="0" smtClean="0"/>
          </a:p>
          <a:p>
            <a:pPr lvl="1"/>
            <a:r>
              <a:rPr lang="zh-CN" altLang="en-US" sz="2400" dirty="0"/>
              <a:t>添加监听</a:t>
            </a:r>
            <a:r>
              <a:rPr lang="zh-CN" altLang="en-US" sz="2400" dirty="0" smtClean="0"/>
              <a:t>函数：</a:t>
            </a:r>
            <a:r>
              <a:rPr lang="en-US" altLang="zh-CN" sz="2400" dirty="0" err="1" smtClean="0"/>
              <a:t>attachEvent</a:t>
            </a:r>
            <a:r>
              <a:rPr lang="en-US" altLang="zh-CN" sz="2400" dirty="0" smtClean="0"/>
              <a:t>()</a:t>
            </a:r>
            <a:endParaRPr lang="en-US" altLang="zh-CN" sz="2400" dirty="0"/>
          </a:p>
          <a:p>
            <a:pPr lvl="1"/>
            <a:r>
              <a:rPr lang="zh-CN" altLang="en-US" sz="2400" dirty="0"/>
              <a:t>删除监听函数</a:t>
            </a:r>
            <a:r>
              <a:rPr lang="zh-CN" altLang="en-US" sz="2400" dirty="0" smtClean="0"/>
              <a:t>：</a:t>
            </a:r>
            <a:r>
              <a:rPr lang="en-US" altLang="zh-CN" sz="2400" dirty="0" err="1" smtClean="0"/>
              <a:t>detachEvent</a:t>
            </a:r>
            <a:r>
              <a:rPr lang="en-US" altLang="zh-CN" sz="2400" dirty="0" smtClean="0"/>
              <a:t>()</a:t>
            </a:r>
            <a:endParaRPr lang="en-US" altLang="zh-CN" sz="2400" dirty="0"/>
          </a:p>
          <a:p>
            <a:r>
              <a:rPr lang="zh-CN" altLang="en-US" sz="2800" dirty="0" smtClean="0"/>
              <a:t>标准</a:t>
            </a:r>
            <a:r>
              <a:rPr lang="en-US" altLang="zh-CN" sz="2800" dirty="0" smtClean="0"/>
              <a:t>DOM</a:t>
            </a:r>
            <a:r>
              <a:rPr lang="zh-CN" altLang="en-US" sz="2800" dirty="0" smtClean="0"/>
              <a:t>的监听方法</a:t>
            </a:r>
            <a:endParaRPr lang="en-US" altLang="zh-CN" sz="2800" dirty="0" smtClean="0"/>
          </a:p>
          <a:p>
            <a:pPr lvl="1"/>
            <a:r>
              <a:rPr lang="zh-CN" altLang="en-US" sz="2400" dirty="0" smtClean="0"/>
              <a:t>添加监听函数：</a:t>
            </a:r>
            <a:r>
              <a:rPr lang="en-US" altLang="zh-CN" sz="2400" dirty="0" err="1" smtClean="0"/>
              <a:t>addEventListener</a:t>
            </a:r>
            <a:r>
              <a:rPr lang="en-US" altLang="zh-CN" sz="2400" dirty="0" smtClean="0"/>
              <a:t>()</a:t>
            </a:r>
          </a:p>
          <a:p>
            <a:pPr lvl="1"/>
            <a:r>
              <a:rPr lang="zh-CN" altLang="en-US" sz="2400" dirty="0" smtClean="0"/>
              <a:t>删除监听函数：</a:t>
            </a:r>
            <a:r>
              <a:rPr lang="en-US" altLang="zh-CN" sz="2400" dirty="0" err="1" smtClean="0"/>
              <a:t>removeEventListener</a:t>
            </a:r>
            <a:r>
              <a:rPr lang="en-US" altLang="zh-CN" sz="2400" dirty="0" smtClean="0"/>
              <a:t>()</a:t>
            </a:r>
            <a:endParaRPr lang="zh-CN" altLang="en-US" sz="2400" dirty="0"/>
          </a:p>
        </p:txBody>
      </p:sp>
    </p:spTree>
    <p:extLst>
      <p:ext uri="{BB962C8B-B14F-4D97-AF65-F5344CB8AC3E}">
        <p14:creationId xmlns:p14="http://schemas.microsoft.com/office/powerpoint/2010/main" val="1259025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6.3 </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事件监听</a:t>
            </a:r>
            <a:endParaRPr lang="zh-CN" altLang="en-US" dirty="0"/>
          </a:p>
        </p:txBody>
      </p:sp>
      <p:sp>
        <p:nvSpPr>
          <p:cNvPr id="3" name="内容占位符 2"/>
          <p:cNvSpPr>
            <a:spLocks noGrp="1"/>
          </p:cNvSpPr>
          <p:nvPr>
            <p:ph idx="1"/>
          </p:nvPr>
        </p:nvSpPr>
        <p:spPr/>
        <p:txBody>
          <a:bodyPr/>
          <a:lstStyle/>
          <a:p>
            <a:r>
              <a:rPr lang="en-US" altLang="zh-CN" dirty="0"/>
              <a:t>IE</a:t>
            </a:r>
            <a:r>
              <a:rPr lang="zh-CN" altLang="en-US" dirty="0"/>
              <a:t>的监听方法</a:t>
            </a:r>
            <a:endParaRPr lang="en-US" altLang="zh-CN" dirty="0"/>
          </a:p>
          <a:p>
            <a:pPr lvl="1"/>
            <a:r>
              <a:rPr lang="en-US" altLang="zh-CN" dirty="0" err="1" smtClean="0"/>
              <a:t>attachEvent</a:t>
            </a:r>
            <a:r>
              <a:rPr lang="en-US" altLang="zh-CN" dirty="0" smtClean="0"/>
              <a:t>(</a:t>
            </a:r>
            <a:r>
              <a:rPr lang="zh-CN" altLang="en-US" dirty="0"/>
              <a:t>事件名称</a:t>
            </a:r>
            <a:r>
              <a:rPr lang="en-US" altLang="zh-CN" dirty="0"/>
              <a:t>, </a:t>
            </a:r>
            <a:r>
              <a:rPr lang="zh-CN" altLang="en-US" dirty="0"/>
              <a:t>监听函数</a:t>
            </a:r>
            <a:r>
              <a:rPr lang="en-US" altLang="zh-CN" dirty="0" smtClean="0"/>
              <a:t>)</a:t>
            </a:r>
            <a:endParaRPr lang="en-US" altLang="zh-CN" dirty="0"/>
          </a:p>
          <a:p>
            <a:pPr lvl="1"/>
            <a:r>
              <a:rPr lang="en-US" altLang="zh-CN" dirty="0" err="1" smtClean="0"/>
              <a:t>detachEvent</a:t>
            </a:r>
            <a:r>
              <a:rPr lang="en-US" altLang="zh-CN" dirty="0" smtClean="0"/>
              <a:t>(</a:t>
            </a:r>
            <a:r>
              <a:rPr lang="zh-CN" altLang="en-US" dirty="0"/>
              <a:t>事件名称</a:t>
            </a:r>
            <a:r>
              <a:rPr lang="en-US" altLang="zh-CN" dirty="0"/>
              <a:t>, </a:t>
            </a:r>
            <a:r>
              <a:rPr lang="zh-CN" altLang="en-US" dirty="0"/>
              <a:t>监听函数</a:t>
            </a:r>
            <a:r>
              <a:rPr lang="en-US" altLang="zh-CN" dirty="0" smtClean="0"/>
              <a:t>)</a:t>
            </a:r>
          </a:p>
          <a:p>
            <a:pPr lvl="1"/>
            <a:r>
              <a:rPr lang="zh-CN" altLang="en-US" dirty="0"/>
              <a:t>注意事项：事件名称</a:t>
            </a:r>
            <a:r>
              <a:rPr lang="zh-CN" altLang="en-US" dirty="0" smtClean="0"/>
              <a:t>中</a:t>
            </a:r>
            <a:r>
              <a:rPr lang="zh-CN" altLang="en-US" dirty="0"/>
              <a:t>包含</a:t>
            </a:r>
            <a:r>
              <a:rPr lang="en-US" altLang="zh-CN" dirty="0" smtClean="0"/>
              <a:t>”</a:t>
            </a:r>
            <a:r>
              <a:rPr lang="en-US" altLang="zh-CN" dirty="0"/>
              <a:t>on</a:t>
            </a:r>
            <a:r>
              <a:rPr lang="en-US" altLang="zh-CN" dirty="0" smtClean="0"/>
              <a:t>”!</a:t>
            </a:r>
            <a:endParaRPr lang="en-US" altLang="zh-CN" dirty="0"/>
          </a:p>
        </p:txBody>
      </p:sp>
    </p:spTree>
    <p:extLst>
      <p:ext uri="{BB962C8B-B14F-4D97-AF65-F5344CB8AC3E}">
        <p14:creationId xmlns:p14="http://schemas.microsoft.com/office/powerpoint/2010/main" val="1833398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6.3 </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事件监听</a:t>
            </a:r>
          </a:p>
        </p:txBody>
      </p:sp>
      <p:sp>
        <p:nvSpPr>
          <p:cNvPr id="3" name="内容占位符 2"/>
          <p:cNvSpPr>
            <a:spLocks noGrp="1"/>
          </p:cNvSpPr>
          <p:nvPr>
            <p:ph idx="1"/>
          </p:nvPr>
        </p:nvSpPr>
        <p:spPr/>
        <p:txBody>
          <a:bodyPr/>
          <a:lstStyle/>
          <a:p>
            <a:r>
              <a:rPr lang="zh-CN" altLang="en-US" dirty="0" smtClean="0"/>
              <a:t>标准</a:t>
            </a:r>
            <a:r>
              <a:rPr lang="en-US" altLang="zh-CN" dirty="0" smtClean="0"/>
              <a:t>DOM</a:t>
            </a:r>
            <a:r>
              <a:rPr lang="zh-CN" altLang="en-US" dirty="0" smtClean="0"/>
              <a:t>的监听函数的使用</a:t>
            </a:r>
            <a:endParaRPr lang="en-US" altLang="zh-CN" dirty="0" smtClean="0"/>
          </a:p>
          <a:p>
            <a:pPr lvl="1"/>
            <a:r>
              <a:rPr lang="en-US" altLang="zh-CN" dirty="0" err="1" smtClean="0"/>
              <a:t>addEventListener</a:t>
            </a:r>
            <a:r>
              <a:rPr lang="en-US" altLang="zh-CN" dirty="0" smtClean="0"/>
              <a:t>(</a:t>
            </a:r>
            <a:r>
              <a:rPr lang="zh-CN" altLang="en-US" dirty="0" smtClean="0"/>
              <a:t>事件名称</a:t>
            </a:r>
            <a:r>
              <a:rPr lang="en-US" altLang="zh-CN" dirty="0" smtClean="0"/>
              <a:t>, </a:t>
            </a:r>
            <a:r>
              <a:rPr lang="zh-CN" altLang="en-US" dirty="0" smtClean="0"/>
              <a:t>监听函数</a:t>
            </a:r>
            <a:r>
              <a:rPr lang="en-US" altLang="zh-CN" dirty="0" smtClean="0"/>
              <a:t>, false)</a:t>
            </a:r>
          </a:p>
          <a:p>
            <a:pPr lvl="1"/>
            <a:r>
              <a:rPr lang="en-US" altLang="zh-CN" dirty="0" err="1"/>
              <a:t>removeEventListener</a:t>
            </a:r>
            <a:r>
              <a:rPr lang="en-US" altLang="zh-CN" dirty="0" smtClean="0"/>
              <a:t>(</a:t>
            </a:r>
            <a:r>
              <a:rPr lang="zh-CN" altLang="en-US" dirty="0"/>
              <a:t>事件名称</a:t>
            </a:r>
            <a:r>
              <a:rPr lang="en-US" altLang="zh-CN" dirty="0"/>
              <a:t>, </a:t>
            </a:r>
            <a:r>
              <a:rPr lang="zh-CN" altLang="en-US" dirty="0"/>
              <a:t>监听函数</a:t>
            </a:r>
            <a:r>
              <a:rPr lang="en-US" altLang="zh-CN" dirty="0"/>
              <a:t>, false</a:t>
            </a:r>
            <a:r>
              <a:rPr lang="en-US" altLang="zh-CN" dirty="0" smtClean="0"/>
              <a:t>)</a:t>
            </a:r>
          </a:p>
          <a:p>
            <a:pPr lvl="2"/>
            <a:r>
              <a:rPr lang="zh-CN" altLang="en-US" dirty="0" smtClean="0"/>
              <a:t>第</a:t>
            </a:r>
            <a:r>
              <a:rPr lang="en-US" altLang="zh-CN" dirty="0" smtClean="0"/>
              <a:t>3</a:t>
            </a:r>
            <a:r>
              <a:rPr lang="zh-CN" altLang="en-US" dirty="0" smtClean="0"/>
              <a:t>个参数</a:t>
            </a:r>
            <a:r>
              <a:rPr lang="en-US" altLang="zh-CN" dirty="0" smtClean="0"/>
              <a:t>false</a:t>
            </a:r>
            <a:r>
              <a:rPr lang="zh-CN" altLang="en-US" dirty="0" smtClean="0"/>
              <a:t>表示函数用于事件冒泡（而不是事件捕获，</a:t>
            </a:r>
            <a:r>
              <a:rPr lang="en-US" altLang="zh-CN" dirty="0" smtClean="0"/>
              <a:t>IE</a:t>
            </a:r>
            <a:r>
              <a:rPr lang="zh-CN" altLang="en-US" dirty="0" smtClean="0"/>
              <a:t>不支持捕获处理）</a:t>
            </a:r>
            <a:endParaRPr lang="en-US" altLang="zh-CN" dirty="0" smtClean="0"/>
          </a:p>
          <a:p>
            <a:pPr lvl="1"/>
            <a:r>
              <a:rPr lang="zh-CN" altLang="en-US" dirty="0" smtClean="0"/>
              <a:t>注意事项：事件名称中去除</a:t>
            </a:r>
            <a:r>
              <a:rPr lang="en-US" altLang="zh-CN" dirty="0" smtClean="0"/>
              <a:t>”on”!</a:t>
            </a:r>
            <a:endParaRPr lang="zh-CN" altLang="en-US" dirty="0"/>
          </a:p>
        </p:txBody>
      </p:sp>
    </p:spTree>
    <p:extLst>
      <p:ext uri="{BB962C8B-B14F-4D97-AF65-F5344CB8AC3E}">
        <p14:creationId xmlns:p14="http://schemas.microsoft.com/office/powerpoint/2010/main" val="3599965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6.3 </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事件监听</a:t>
            </a: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393651"/>
            <a:ext cx="8572500"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1168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6.1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什么</a:t>
            </a:r>
            <a:r>
              <a:rPr lang="zh-CN" altLang="en-US" dirty="0">
                <a:solidFill>
                  <a:srgbClr val="F50A64"/>
                </a:solidFill>
                <a:uFill>
                  <a:solidFill>
                    <a:schemeClr val="bg1">
                      <a:lumMod val="50000"/>
                    </a:schemeClr>
                  </a:solidFill>
                </a:uFill>
                <a:latin typeface="微软雅黑" pitchFamily="34" charset="-122"/>
                <a:ea typeface="微软雅黑" pitchFamily="34" charset="-122"/>
              </a:rPr>
              <a:t>是事件对象</a:t>
            </a:r>
            <a:endParaRPr lang="en-US" altLang="zh-CN"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3" name="内容占位符 2"/>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r>
              <a:rPr lang="zh-CN" altLang="en-US" dirty="0" smtClean="0"/>
              <a:t>浏览器中的事件都是以对象的形式存在的，</a:t>
            </a:r>
            <a:r>
              <a:rPr lang="en-US" altLang="zh-CN" dirty="0" smtClean="0"/>
              <a:t>IE</a:t>
            </a:r>
            <a:r>
              <a:rPr lang="zh-CN" altLang="en-US" dirty="0" smtClean="0"/>
              <a:t>中事件对象的名称为</a:t>
            </a:r>
            <a:r>
              <a:rPr lang="en-US" altLang="zh-CN" dirty="0" smtClean="0"/>
              <a:t>event</a:t>
            </a:r>
            <a:r>
              <a:rPr lang="zh-CN" altLang="en-US" dirty="0" smtClean="0"/>
              <a:t>。常用属性：</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1147982517"/>
              </p:ext>
            </p:extLst>
          </p:nvPr>
        </p:nvGraphicFramePr>
        <p:xfrm>
          <a:off x="1066800" y="2590800"/>
          <a:ext cx="7235190" cy="4165600"/>
        </p:xfrm>
        <a:graphic>
          <a:graphicData uri="http://schemas.openxmlformats.org/drawingml/2006/table">
            <a:tbl>
              <a:tblPr firstRow="1" bandRow="1">
                <a:tableStyleId>{5C22544A-7EE6-4342-B048-85BDC9FD1C3A}</a:tableStyleId>
              </a:tblPr>
              <a:tblGrid>
                <a:gridCol w="1433830"/>
                <a:gridCol w="1484630"/>
                <a:gridCol w="1219200"/>
                <a:gridCol w="3097530"/>
              </a:tblGrid>
              <a:tr h="457200">
                <a:tc>
                  <a:txBody>
                    <a:bodyPr/>
                    <a:lstStyle/>
                    <a:p>
                      <a:r>
                        <a:rPr lang="en-US" altLang="zh-CN" dirty="0" smtClean="0"/>
                        <a:t>IE</a:t>
                      </a:r>
                      <a:endParaRPr lang="zh-CN" altLang="en-US" dirty="0"/>
                    </a:p>
                  </a:txBody>
                  <a:tcPr/>
                </a:tc>
                <a:tc>
                  <a:txBody>
                    <a:bodyPr/>
                    <a:lstStyle/>
                    <a:p>
                      <a:r>
                        <a:rPr lang="zh-CN" altLang="en-US" dirty="0" smtClean="0"/>
                        <a:t>标准</a:t>
                      </a:r>
                      <a:r>
                        <a:rPr lang="en-US" altLang="zh-CN" dirty="0" smtClean="0"/>
                        <a:t>DOM</a:t>
                      </a:r>
                      <a:endParaRPr lang="zh-CN" altLang="en-US" dirty="0"/>
                    </a:p>
                  </a:txBody>
                  <a:tcPr/>
                </a:tc>
                <a:tc>
                  <a:txBody>
                    <a:bodyPr/>
                    <a:lstStyle/>
                    <a:p>
                      <a:r>
                        <a:rPr lang="zh-CN" altLang="en-US" dirty="0" smtClean="0"/>
                        <a:t>类型</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err="1" smtClean="0"/>
                        <a:t>clientX</a:t>
                      </a:r>
                      <a:endParaRPr lang="zh-CN" altLang="en-US" dirty="0"/>
                    </a:p>
                  </a:txBody>
                  <a:tcPr/>
                </a:tc>
                <a:tc>
                  <a:txBody>
                    <a:bodyPr/>
                    <a:lstStyle/>
                    <a:p>
                      <a:r>
                        <a:rPr lang="en-US" altLang="zh-CN" dirty="0" err="1" smtClean="0"/>
                        <a:t>clientX</a:t>
                      </a:r>
                      <a:endParaRPr lang="zh-CN" altLang="en-US" dirty="0"/>
                    </a:p>
                  </a:txBody>
                  <a:tcPr/>
                </a:tc>
                <a:tc>
                  <a:txBody>
                    <a:bodyPr/>
                    <a:lstStyle/>
                    <a:p>
                      <a:r>
                        <a:rPr lang="en-US" altLang="zh-CN" dirty="0" smtClean="0"/>
                        <a:t>Integer</a:t>
                      </a:r>
                      <a:endParaRPr lang="zh-CN" altLang="en-US" dirty="0"/>
                    </a:p>
                  </a:txBody>
                  <a:tcPr/>
                </a:tc>
                <a:tc>
                  <a:txBody>
                    <a:bodyPr/>
                    <a:lstStyle/>
                    <a:p>
                      <a:r>
                        <a:rPr lang="zh-CN" altLang="en-US" dirty="0" smtClean="0"/>
                        <a:t>鼠标在客户端区域的</a:t>
                      </a:r>
                      <a:r>
                        <a:rPr lang="en-US" altLang="zh-CN" dirty="0" smtClean="0"/>
                        <a:t>x</a:t>
                      </a:r>
                      <a:r>
                        <a:rPr lang="zh-CN" altLang="en-US" dirty="0" smtClean="0"/>
                        <a:t>轴坐标</a:t>
                      </a:r>
                      <a:endParaRPr lang="zh-CN" altLang="en-US" dirty="0"/>
                    </a:p>
                  </a:txBody>
                  <a:tcPr/>
                </a:tc>
              </a:tr>
              <a:tr h="370840">
                <a:tc>
                  <a:txBody>
                    <a:bodyPr/>
                    <a:lstStyle/>
                    <a:p>
                      <a:r>
                        <a:rPr lang="en-US" altLang="zh-CN" dirty="0" err="1" smtClean="0"/>
                        <a:t>clientY</a:t>
                      </a:r>
                      <a:endParaRPr lang="zh-CN" altLang="en-US" dirty="0"/>
                    </a:p>
                  </a:txBody>
                  <a:tcPr/>
                </a:tc>
                <a:tc>
                  <a:txBody>
                    <a:bodyPr/>
                    <a:lstStyle/>
                    <a:p>
                      <a:r>
                        <a:rPr lang="en-US" altLang="zh-CN" dirty="0" err="1" smtClean="0"/>
                        <a:t>clientX</a:t>
                      </a:r>
                      <a:endParaRPr lang="zh-CN" altLang="en-US" dirty="0"/>
                    </a:p>
                  </a:txBody>
                  <a:tcPr/>
                </a:tc>
                <a:tc>
                  <a:txBody>
                    <a:bodyPr/>
                    <a:lstStyle/>
                    <a:p>
                      <a:r>
                        <a:rPr lang="en-US" altLang="zh-CN" dirty="0" smtClean="0"/>
                        <a:t>Integer</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鼠标在客户端区域的</a:t>
                      </a:r>
                      <a:r>
                        <a:rPr lang="en-US" altLang="zh-CN" dirty="0" smtClean="0"/>
                        <a:t>y</a:t>
                      </a:r>
                      <a:r>
                        <a:rPr lang="zh-CN" altLang="en-US" dirty="0" smtClean="0"/>
                        <a:t>轴坐标</a:t>
                      </a:r>
                    </a:p>
                  </a:txBody>
                  <a:tcPr/>
                </a:tc>
              </a:tr>
              <a:tr h="370840">
                <a:tc>
                  <a:txBody>
                    <a:bodyPr/>
                    <a:lstStyle/>
                    <a:p>
                      <a:r>
                        <a:rPr lang="en-US" altLang="zh-CN" dirty="0" err="1" smtClean="0"/>
                        <a:t>screenX</a:t>
                      </a:r>
                      <a:endParaRPr lang="zh-CN" altLang="en-US" dirty="0"/>
                    </a:p>
                  </a:txBody>
                  <a:tcPr/>
                </a:tc>
                <a:tc>
                  <a:txBody>
                    <a:bodyPr/>
                    <a:lstStyle/>
                    <a:p>
                      <a:r>
                        <a:rPr lang="en-US" altLang="zh-CN" dirty="0" err="1" smtClean="0"/>
                        <a:t>screenX</a:t>
                      </a:r>
                      <a:endParaRPr lang="zh-CN" altLang="en-US" dirty="0"/>
                    </a:p>
                  </a:txBody>
                  <a:tcPr/>
                </a:tc>
                <a:tc>
                  <a:txBody>
                    <a:bodyPr/>
                    <a:lstStyle/>
                    <a:p>
                      <a:r>
                        <a:rPr lang="en-US" altLang="zh-CN" dirty="0" smtClean="0"/>
                        <a:t>Integer</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鼠标在计算机屏幕的</a:t>
                      </a:r>
                      <a:r>
                        <a:rPr lang="en-US" altLang="zh-CN" dirty="0" smtClean="0"/>
                        <a:t>x</a:t>
                      </a:r>
                      <a:r>
                        <a:rPr lang="zh-CN" altLang="en-US" dirty="0" smtClean="0"/>
                        <a:t>轴坐标</a:t>
                      </a:r>
                    </a:p>
                  </a:txBody>
                  <a:tcPr/>
                </a:tc>
              </a:tr>
              <a:tr h="370840">
                <a:tc>
                  <a:txBody>
                    <a:bodyPr/>
                    <a:lstStyle/>
                    <a:p>
                      <a:r>
                        <a:rPr lang="en-US" altLang="zh-CN" dirty="0" err="1" smtClean="0"/>
                        <a:t>screenY</a:t>
                      </a:r>
                      <a:endParaRPr lang="zh-CN" altLang="en-US" dirty="0"/>
                    </a:p>
                  </a:txBody>
                  <a:tcPr/>
                </a:tc>
                <a:tc>
                  <a:txBody>
                    <a:bodyPr/>
                    <a:lstStyle/>
                    <a:p>
                      <a:r>
                        <a:rPr lang="en-US" altLang="zh-CN" dirty="0" err="1" smtClean="0"/>
                        <a:t>screenY</a:t>
                      </a:r>
                      <a:endParaRPr lang="zh-CN" altLang="en-US" dirty="0"/>
                    </a:p>
                  </a:txBody>
                  <a:tcPr/>
                </a:tc>
                <a:tc>
                  <a:txBody>
                    <a:bodyPr/>
                    <a:lstStyle/>
                    <a:p>
                      <a:r>
                        <a:rPr lang="en-US" altLang="zh-CN" dirty="0" smtClean="0"/>
                        <a:t>Integer</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鼠标在计算机屏幕的</a:t>
                      </a:r>
                      <a:r>
                        <a:rPr lang="en-US" altLang="zh-CN" dirty="0" smtClean="0"/>
                        <a:t>y</a:t>
                      </a:r>
                      <a:r>
                        <a:rPr lang="zh-CN" altLang="en-US" dirty="0" smtClean="0"/>
                        <a:t>轴坐标</a:t>
                      </a:r>
                    </a:p>
                  </a:txBody>
                  <a:tcPr/>
                </a:tc>
              </a:tr>
              <a:tr h="370840">
                <a:tc>
                  <a:txBody>
                    <a:bodyPr/>
                    <a:lstStyle/>
                    <a:p>
                      <a:r>
                        <a:rPr lang="en-US" altLang="zh-CN" dirty="0" err="1" smtClean="0"/>
                        <a:t>ctrlKey</a:t>
                      </a:r>
                      <a:endParaRPr lang="zh-CN" altLang="en-US" dirty="0"/>
                    </a:p>
                  </a:txBody>
                  <a:tcPr/>
                </a:tc>
                <a:tc>
                  <a:txBody>
                    <a:bodyPr/>
                    <a:lstStyle/>
                    <a:p>
                      <a:r>
                        <a:rPr lang="en-US" altLang="zh-CN" dirty="0" err="1" smtClean="0"/>
                        <a:t>ctrlKey</a:t>
                      </a:r>
                      <a:endParaRPr lang="zh-CN" altLang="en-US" dirty="0"/>
                    </a:p>
                  </a:txBody>
                  <a:tcPr/>
                </a:tc>
                <a:tc>
                  <a:txBody>
                    <a:bodyPr/>
                    <a:lstStyle/>
                    <a:p>
                      <a:r>
                        <a:rPr lang="en-US" altLang="zh-CN" dirty="0" smtClean="0"/>
                        <a:t>Boolean</a:t>
                      </a:r>
                      <a:endParaRPr lang="zh-CN" altLang="en-US" dirty="0"/>
                    </a:p>
                  </a:txBody>
                  <a:tcPr/>
                </a:tc>
                <a:tc>
                  <a:txBody>
                    <a:bodyPr/>
                    <a:lstStyle/>
                    <a:p>
                      <a:r>
                        <a:rPr lang="zh-CN" altLang="en-US" dirty="0" smtClean="0"/>
                        <a:t>是否按下</a:t>
                      </a:r>
                      <a:r>
                        <a:rPr lang="en-US" altLang="zh-CN" dirty="0" smtClean="0"/>
                        <a:t>ctrl</a:t>
                      </a:r>
                      <a:r>
                        <a:rPr lang="zh-CN" altLang="en-US" dirty="0" smtClean="0"/>
                        <a:t>键</a:t>
                      </a:r>
                      <a:endParaRPr lang="zh-CN" altLang="en-US" dirty="0"/>
                    </a:p>
                  </a:txBody>
                  <a:tcPr/>
                </a:tc>
              </a:tr>
              <a:tr h="370840">
                <a:tc>
                  <a:txBody>
                    <a:bodyPr/>
                    <a:lstStyle/>
                    <a:p>
                      <a:r>
                        <a:rPr lang="en-US" altLang="zh-CN" dirty="0" err="1" smtClean="0"/>
                        <a:t>AltKey</a:t>
                      </a:r>
                      <a:endParaRPr lang="zh-CN" altLang="en-US" dirty="0"/>
                    </a:p>
                  </a:txBody>
                  <a:tcPr/>
                </a:tc>
                <a:tc>
                  <a:txBody>
                    <a:bodyPr/>
                    <a:lstStyle/>
                    <a:p>
                      <a:r>
                        <a:rPr lang="en-US" altLang="zh-CN" dirty="0" err="1" smtClean="0"/>
                        <a:t>AltKey</a:t>
                      </a:r>
                      <a:endParaRPr lang="zh-CN" altLang="en-US" dirty="0"/>
                    </a:p>
                  </a:txBody>
                  <a:tcPr/>
                </a:tc>
                <a:tc>
                  <a:txBody>
                    <a:bodyPr/>
                    <a:lstStyle/>
                    <a:p>
                      <a:r>
                        <a:rPr lang="en-US" altLang="zh-CN" dirty="0" smtClean="0"/>
                        <a:t>Boolean</a:t>
                      </a:r>
                      <a:endParaRPr lang="zh-CN" altLang="en-US" dirty="0"/>
                    </a:p>
                  </a:txBody>
                  <a:tcPr/>
                </a:tc>
                <a:tc>
                  <a:txBody>
                    <a:bodyPr/>
                    <a:lstStyle/>
                    <a:p>
                      <a:r>
                        <a:rPr lang="zh-CN" altLang="en-US" dirty="0" smtClean="0"/>
                        <a:t>是否按下</a:t>
                      </a:r>
                      <a:r>
                        <a:rPr lang="en-US" altLang="zh-CN" dirty="0" smtClean="0"/>
                        <a:t>Alt</a:t>
                      </a:r>
                      <a:r>
                        <a:rPr lang="zh-CN" altLang="en-US" dirty="0" smtClean="0"/>
                        <a:t>键</a:t>
                      </a:r>
                      <a:endParaRPr lang="zh-CN" altLang="en-US" dirty="0"/>
                    </a:p>
                  </a:txBody>
                  <a:tcPr/>
                </a:tc>
              </a:tr>
              <a:tr h="370840">
                <a:tc>
                  <a:txBody>
                    <a:bodyPr/>
                    <a:lstStyle/>
                    <a:p>
                      <a:r>
                        <a:rPr lang="en-US" altLang="zh-CN" dirty="0" err="1" smtClean="0"/>
                        <a:t>ShiftKey</a:t>
                      </a:r>
                      <a:endParaRPr lang="zh-CN" altLang="en-US" dirty="0"/>
                    </a:p>
                  </a:txBody>
                  <a:tcPr/>
                </a:tc>
                <a:tc>
                  <a:txBody>
                    <a:bodyPr/>
                    <a:lstStyle/>
                    <a:p>
                      <a:r>
                        <a:rPr lang="en-US" altLang="zh-CN" dirty="0" err="1" smtClean="0"/>
                        <a:t>ShiftKey</a:t>
                      </a:r>
                      <a:endParaRPr lang="zh-CN" altLang="en-US" dirty="0"/>
                    </a:p>
                  </a:txBody>
                  <a:tcPr/>
                </a:tc>
                <a:tc>
                  <a:txBody>
                    <a:bodyPr/>
                    <a:lstStyle/>
                    <a:p>
                      <a:r>
                        <a:rPr lang="en-US" altLang="zh-CN" dirty="0" smtClean="0"/>
                        <a:t>Boolean</a:t>
                      </a:r>
                      <a:endParaRPr lang="zh-CN" altLang="en-US" dirty="0"/>
                    </a:p>
                  </a:txBody>
                  <a:tcPr/>
                </a:tc>
                <a:tc>
                  <a:txBody>
                    <a:bodyPr/>
                    <a:lstStyle/>
                    <a:p>
                      <a:r>
                        <a:rPr lang="zh-CN" altLang="en-US" dirty="0" smtClean="0"/>
                        <a:t>是否按下</a:t>
                      </a:r>
                      <a:r>
                        <a:rPr lang="en-US" altLang="zh-CN" dirty="0" smtClean="0"/>
                        <a:t>Shift</a:t>
                      </a:r>
                      <a:r>
                        <a:rPr lang="zh-CN" altLang="en-US" dirty="0" smtClean="0"/>
                        <a:t>键</a:t>
                      </a:r>
                      <a:endParaRPr lang="zh-CN" altLang="en-US" dirty="0"/>
                    </a:p>
                  </a:txBody>
                  <a:tcPr/>
                </a:tc>
              </a:tr>
              <a:tr h="370840">
                <a:tc>
                  <a:txBody>
                    <a:bodyPr/>
                    <a:lstStyle/>
                    <a:p>
                      <a:r>
                        <a:rPr lang="en-US" altLang="zh-CN" dirty="0" err="1" smtClean="0"/>
                        <a:t>keyCode</a:t>
                      </a:r>
                      <a:endParaRPr lang="zh-CN" altLang="en-US" dirty="0"/>
                    </a:p>
                  </a:txBody>
                  <a:tcPr/>
                </a:tc>
                <a:tc>
                  <a:txBody>
                    <a:bodyPr/>
                    <a:lstStyle/>
                    <a:p>
                      <a:r>
                        <a:rPr lang="en-US" altLang="zh-CN" dirty="0" err="1" smtClean="0"/>
                        <a:t>keyCode</a:t>
                      </a:r>
                      <a:endParaRPr lang="zh-CN" altLang="en-US" dirty="0"/>
                    </a:p>
                  </a:txBody>
                  <a:tcPr/>
                </a:tc>
                <a:tc>
                  <a:txBody>
                    <a:bodyPr/>
                    <a:lstStyle/>
                    <a:p>
                      <a:r>
                        <a:rPr lang="en-US" altLang="zh-CN" dirty="0" smtClean="0"/>
                        <a:t>Integer</a:t>
                      </a:r>
                      <a:endParaRPr lang="zh-CN" altLang="en-US" dirty="0"/>
                    </a:p>
                  </a:txBody>
                  <a:tcPr/>
                </a:tc>
                <a:tc>
                  <a:txBody>
                    <a:bodyPr/>
                    <a:lstStyle/>
                    <a:p>
                      <a:r>
                        <a:rPr lang="zh-CN" altLang="en-US" dirty="0" smtClean="0"/>
                        <a:t>按键取值</a:t>
                      </a:r>
                      <a:endParaRPr lang="zh-CN" altLang="en-US" dirty="0"/>
                    </a:p>
                  </a:txBody>
                  <a:tcPr/>
                </a:tc>
              </a:tr>
              <a:tr h="370840">
                <a:tc>
                  <a:txBody>
                    <a:bodyPr/>
                    <a:lstStyle/>
                    <a:p>
                      <a:r>
                        <a:rPr lang="en-US" altLang="zh-CN" dirty="0" err="1" smtClean="0"/>
                        <a:t>cancelBubble</a:t>
                      </a:r>
                      <a:endParaRPr lang="zh-CN" altLang="en-US" dirty="0"/>
                    </a:p>
                  </a:txBody>
                  <a:tcPr/>
                </a:tc>
                <a:tc>
                  <a:txBody>
                    <a:bodyPr/>
                    <a:lstStyle/>
                    <a:p>
                      <a:r>
                        <a:rPr lang="en-US" altLang="zh-CN" dirty="0" err="1" smtClean="0"/>
                        <a:t>cancelBubble</a:t>
                      </a:r>
                      <a:endParaRPr lang="zh-CN" altLang="en-US" dirty="0"/>
                    </a:p>
                  </a:txBody>
                  <a:tcPr/>
                </a:tc>
                <a:tc>
                  <a:txBody>
                    <a:bodyPr/>
                    <a:lstStyle/>
                    <a:p>
                      <a:r>
                        <a:rPr lang="en-US" altLang="zh-CN" dirty="0" err="1" smtClean="0"/>
                        <a:t>boolean</a:t>
                      </a:r>
                      <a:endParaRPr lang="zh-CN" altLang="en-US" dirty="0"/>
                    </a:p>
                  </a:txBody>
                  <a:tcPr/>
                </a:tc>
                <a:tc>
                  <a:txBody>
                    <a:bodyPr/>
                    <a:lstStyle/>
                    <a:p>
                      <a:r>
                        <a:rPr lang="zh-CN" altLang="en-US" dirty="0" smtClean="0"/>
                        <a:t>设置为</a:t>
                      </a:r>
                      <a:r>
                        <a:rPr lang="en-US" altLang="zh-CN" dirty="0" smtClean="0"/>
                        <a:t>true</a:t>
                      </a:r>
                      <a:r>
                        <a:rPr lang="zh-CN" altLang="en-US" dirty="0" smtClean="0"/>
                        <a:t>取消事件向上冒泡</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89427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6.4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74874515"/>
              </p:ext>
            </p:extLst>
          </p:nvPr>
        </p:nvGraphicFramePr>
        <p:xfrm>
          <a:off x="1447800" y="1676400"/>
          <a:ext cx="6096000" cy="2966720"/>
        </p:xfrm>
        <a:graphic>
          <a:graphicData uri="http://schemas.openxmlformats.org/drawingml/2006/table">
            <a:tbl>
              <a:tblPr firstRow="1" bandRow="1">
                <a:tableStyleId>{5C22544A-7EE6-4342-B048-85BDC9FD1C3A}</a:tableStyleId>
              </a:tblPr>
              <a:tblGrid>
                <a:gridCol w="1447800"/>
                <a:gridCol w="4648200"/>
              </a:tblGrid>
              <a:tr h="370840">
                <a:tc>
                  <a:txBody>
                    <a:bodyPr/>
                    <a:lstStyle/>
                    <a:p>
                      <a:r>
                        <a:rPr lang="zh-CN" altLang="en-US" dirty="0" smtClean="0"/>
                        <a:t>事件名称</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click</a:t>
                      </a:r>
                      <a:endParaRPr lang="zh-CN" altLang="en-US" dirty="0"/>
                    </a:p>
                  </a:txBody>
                  <a:tcPr/>
                </a:tc>
                <a:tc>
                  <a:txBody>
                    <a:bodyPr/>
                    <a:lstStyle/>
                    <a:p>
                      <a:r>
                        <a:rPr lang="zh-CN" altLang="en-US" dirty="0" smtClean="0"/>
                        <a:t>单击鼠标左键</a:t>
                      </a:r>
                      <a:endParaRPr lang="zh-CN" altLang="en-US" dirty="0"/>
                    </a:p>
                  </a:txBody>
                  <a:tcPr/>
                </a:tc>
              </a:tr>
              <a:tr h="370840">
                <a:tc>
                  <a:txBody>
                    <a:bodyPr/>
                    <a:lstStyle/>
                    <a:p>
                      <a:r>
                        <a:rPr lang="en-US" altLang="zh-CN" dirty="0" err="1" smtClean="0"/>
                        <a:t>dbclick</a:t>
                      </a:r>
                      <a:endParaRPr lang="zh-CN" altLang="en-US" dirty="0"/>
                    </a:p>
                  </a:txBody>
                  <a:tcPr/>
                </a:tc>
                <a:tc>
                  <a:txBody>
                    <a:bodyPr/>
                    <a:lstStyle/>
                    <a:p>
                      <a:r>
                        <a:rPr lang="zh-CN" altLang="en-US" dirty="0" smtClean="0"/>
                        <a:t>双击鼠标左键</a:t>
                      </a:r>
                      <a:endParaRPr lang="zh-CN" altLang="en-US" dirty="0"/>
                    </a:p>
                  </a:txBody>
                  <a:tcPr/>
                </a:tc>
              </a:tr>
              <a:tr h="370840">
                <a:tc>
                  <a:txBody>
                    <a:bodyPr/>
                    <a:lstStyle/>
                    <a:p>
                      <a:r>
                        <a:rPr lang="en-US" altLang="zh-CN" dirty="0" err="1" smtClean="0"/>
                        <a:t>mousedown</a:t>
                      </a:r>
                      <a:endParaRPr lang="zh-CN" altLang="en-US" dirty="0"/>
                    </a:p>
                  </a:txBody>
                  <a:tcPr/>
                </a:tc>
                <a:tc>
                  <a:txBody>
                    <a:bodyPr/>
                    <a:lstStyle/>
                    <a:p>
                      <a:r>
                        <a:rPr lang="zh-CN" altLang="en-US" dirty="0" smtClean="0"/>
                        <a:t>单击任意一鼠标按键</a:t>
                      </a:r>
                      <a:endParaRPr lang="zh-CN" altLang="en-US" dirty="0"/>
                    </a:p>
                  </a:txBody>
                  <a:tcPr/>
                </a:tc>
              </a:tr>
              <a:tr h="370840">
                <a:tc>
                  <a:txBody>
                    <a:bodyPr/>
                    <a:lstStyle/>
                    <a:p>
                      <a:r>
                        <a:rPr lang="en-US" altLang="zh-CN" dirty="0" err="1" smtClean="0"/>
                        <a:t>mouseout</a:t>
                      </a:r>
                      <a:endParaRPr lang="zh-CN" altLang="en-US" dirty="0"/>
                    </a:p>
                  </a:txBody>
                  <a:tcPr/>
                </a:tc>
                <a:tc>
                  <a:txBody>
                    <a:bodyPr/>
                    <a:lstStyle/>
                    <a:p>
                      <a:r>
                        <a:rPr lang="zh-CN" altLang="en-US" dirty="0" smtClean="0"/>
                        <a:t>鼠标指针指在某个元素上，移出该元素边界</a:t>
                      </a:r>
                      <a:endParaRPr lang="zh-CN" altLang="en-US" dirty="0"/>
                    </a:p>
                  </a:txBody>
                  <a:tcPr/>
                </a:tc>
              </a:tr>
              <a:tr h="370840">
                <a:tc>
                  <a:txBody>
                    <a:bodyPr/>
                    <a:lstStyle/>
                    <a:p>
                      <a:r>
                        <a:rPr lang="en-US" altLang="zh-CN" dirty="0" err="1" smtClean="0"/>
                        <a:t>mouseover</a:t>
                      </a:r>
                      <a:endParaRPr lang="zh-CN" altLang="en-US" dirty="0"/>
                    </a:p>
                  </a:txBody>
                  <a:tcPr/>
                </a:tc>
                <a:tc>
                  <a:txBody>
                    <a:bodyPr/>
                    <a:lstStyle/>
                    <a:p>
                      <a:r>
                        <a:rPr lang="zh-CN" altLang="en-US" dirty="0" smtClean="0"/>
                        <a:t>鼠标移动到另一个元素上</a:t>
                      </a:r>
                      <a:endParaRPr lang="zh-CN" altLang="en-US" dirty="0"/>
                    </a:p>
                  </a:txBody>
                  <a:tcPr/>
                </a:tc>
              </a:tr>
              <a:tr h="370840">
                <a:tc>
                  <a:txBody>
                    <a:bodyPr/>
                    <a:lstStyle/>
                    <a:p>
                      <a:r>
                        <a:rPr lang="en-US" altLang="zh-CN" dirty="0" err="1" smtClean="0"/>
                        <a:t>mouseup</a:t>
                      </a:r>
                      <a:endParaRPr lang="zh-CN" altLang="en-US" dirty="0"/>
                    </a:p>
                  </a:txBody>
                  <a:tcPr/>
                </a:tc>
                <a:tc>
                  <a:txBody>
                    <a:bodyPr/>
                    <a:lstStyle/>
                    <a:p>
                      <a:r>
                        <a:rPr lang="zh-CN" altLang="en-US" dirty="0" smtClean="0"/>
                        <a:t>松开鼠标任一个按键</a:t>
                      </a:r>
                      <a:endParaRPr lang="zh-CN" altLang="en-US" dirty="0"/>
                    </a:p>
                  </a:txBody>
                  <a:tcPr/>
                </a:tc>
              </a:tr>
              <a:tr h="370840">
                <a:tc>
                  <a:txBody>
                    <a:bodyPr/>
                    <a:lstStyle/>
                    <a:p>
                      <a:r>
                        <a:rPr lang="en-US" altLang="zh-CN" dirty="0" err="1" smtClean="0"/>
                        <a:t>mousemove</a:t>
                      </a:r>
                      <a:endParaRPr lang="zh-CN" altLang="en-US" dirty="0"/>
                    </a:p>
                  </a:txBody>
                  <a:tcPr/>
                </a:tc>
                <a:tc>
                  <a:txBody>
                    <a:bodyPr/>
                    <a:lstStyle/>
                    <a:p>
                      <a:r>
                        <a:rPr lang="zh-CN" altLang="en-US" dirty="0" smtClean="0"/>
                        <a:t>鼠标在某个元素上移动时持续触发</a:t>
                      </a:r>
                      <a:endParaRPr lang="zh-CN" altLang="en-US" dirty="0"/>
                    </a:p>
                  </a:txBody>
                  <a:tcPr/>
                </a:tc>
              </a:tr>
            </a:tbl>
          </a:graphicData>
        </a:graphic>
      </p:graphicFrame>
    </p:spTree>
    <p:extLst>
      <p:ext uri="{BB962C8B-B14F-4D97-AF65-F5344CB8AC3E}">
        <p14:creationId xmlns:p14="http://schemas.microsoft.com/office/powerpoint/2010/main" val="519064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6.4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鼠标事件</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鼠标位置</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 </a:t>
            </a:r>
            <a:endParaRPr lang="zh-CN" altLang="en-US" dirty="0">
              <a:solidFill>
                <a:srgbClr val="F50A64"/>
              </a:solidFill>
              <a:uFill>
                <a:solidFill>
                  <a:schemeClr val="bg1">
                    <a:lumMod val="50000"/>
                  </a:schemeClr>
                </a:solidFill>
              </a:uFill>
              <a:latin typeface="微软雅黑" pitchFamily="34" charset="-122"/>
              <a:ea typeface="微软雅黑" pitchFamily="34" charset="-122"/>
            </a:endParaRPr>
          </a:p>
        </p:txBody>
      </p:sp>
      <p:sp>
        <p:nvSpPr>
          <p:cNvPr id="4" name="内容占位符 3"/>
          <p:cNvSpPr>
            <a:spLocks noGrp="1"/>
          </p:cNvSpPr>
          <p:nvPr>
            <p:ph idx="1"/>
          </p:nvPr>
        </p:nvSpPr>
        <p:spPr>
          <a:xfrm>
            <a:off x="395288" y="1447800"/>
            <a:ext cx="8424862" cy="2615911"/>
          </a:xfrm>
        </p:spPr>
        <p:txBody>
          <a:bodyPr/>
          <a:lstStyle/>
          <a:p>
            <a:pPr marL="0" indent="0">
              <a:buNone/>
            </a:pPr>
            <a:r>
              <a:rPr lang="en-US" altLang="zh-CN" dirty="0" smtClean="0"/>
              <a:t>【</a:t>
            </a:r>
            <a:r>
              <a:rPr lang="zh-CN" altLang="en-US" dirty="0" smtClean="0"/>
              <a:t>实例</a:t>
            </a:r>
            <a:r>
              <a:rPr lang="en-US" altLang="zh-CN" dirty="0" smtClean="0"/>
              <a:t>5】</a:t>
            </a:r>
            <a:r>
              <a:rPr lang="zh-CN" altLang="en-US" dirty="0" smtClean="0"/>
              <a:t>跟随鼠标移动的</a:t>
            </a:r>
            <a:r>
              <a:rPr lang="en-US" altLang="zh-CN" dirty="0" smtClean="0"/>
              <a:t>DIV</a:t>
            </a:r>
            <a:r>
              <a:rPr lang="zh-CN" altLang="en-US" dirty="0" smtClean="0"/>
              <a:t>。</a:t>
            </a:r>
            <a:endParaRPr lang="en-US" altLang="zh-CN" dirty="0" smtClean="0"/>
          </a:p>
          <a:p>
            <a:pPr lvl="1"/>
            <a:r>
              <a:rPr lang="zh-CN" altLang="en-US" dirty="0" smtClean="0"/>
              <a:t>知识点：  </a:t>
            </a:r>
            <a:endParaRPr lang="en-US" altLang="zh-CN" dirty="0" smtClean="0"/>
          </a:p>
          <a:p>
            <a:pPr lvl="2"/>
            <a:r>
              <a:rPr lang="en-US" altLang="zh-CN" dirty="0" err="1" smtClean="0"/>
              <a:t>mousemove</a:t>
            </a:r>
            <a:r>
              <a:rPr lang="zh-CN" altLang="en-US" dirty="0" smtClean="0"/>
              <a:t>事件</a:t>
            </a:r>
            <a:endParaRPr lang="en-US" altLang="zh-CN" dirty="0" smtClean="0"/>
          </a:p>
          <a:p>
            <a:pPr lvl="2"/>
            <a:r>
              <a:rPr lang="zh-CN" altLang="en-US" dirty="0" smtClean="0"/>
              <a:t>鼠标位置的获取</a:t>
            </a:r>
            <a:endParaRPr lang="en-US" altLang="zh-CN" dirty="0" smtClean="0"/>
          </a:p>
          <a:p>
            <a:pPr lvl="2"/>
            <a:r>
              <a:rPr lang="zh-CN" altLang="en-US" dirty="0" smtClean="0"/>
              <a:t>元素的定位</a:t>
            </a:r>
            <a:r>
              <a:rPr lang="en-US" altLang="zh-CN" dirty="0" smtClean="0"/>
              <a:t>//</a:t>
            </a:r>
            <a:r>
              <a:rPr lang="zh-CN" altLang="en-US" dirty="0" smtClean="0"/>
              <a:t>带滚动条的元素的定位</a:t>
            </a:r>
            <a:endParaRPr lang="zh-CN"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 y="3861048"/>
            <a:ext cx="825817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856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6.4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en-US" dirty="0">
                <a:solidFill>
                  <a:srgbClr val="F50A64"/>
                </a:solidFill>
                <a:uFill>
                  <a:solidFill>
                    <a:schemeClr val="bg1">
                      <a:lumMod val="50000"/>
                    </a:schemeClr>
                  </a:solidFill>
                </a:uFill>
                <a:latin typeface="微软雅黑" pitchFamily="34" charset="-122"/>
                <a:ea typeface="微软雅黑" pitchFamily="34" charset="-122"/>
              </a:rPr>
              <a:t>鼠标位置</a:t>
            </a:r>
            <a:r>
              <a:rPr lang="en-US" altLang="zh-CN" dirty="0">
                <a:solidFill>
                  <a:srgbClr val="F50A64"/>
                </a:solidFill>
                <a:uFill>
                  <a:solidFill>
                    <a:schemeClr val="bg1">
                      <a:lumMod val="50000"/>
                    </a:schemeClr>
                  </a:solidFill>
                </a:uFill>
                <a:latin typeface="微软雅黑" pitchFamily="34" charset="-122"/>
                <a:ea typeface="微软雅黑" pitchFamily="34" charset="-122"/>
              </a:rPr>
              <a:t> </a:t>
            </a:r>
            <a:endParaRPr lang="zh-CN" altLang="en-US" dirty="0"/>
          </a:p>
        </p:txBody>
      </p:sp>
      <p:sp>
        <p:nvSpPr>
          <p:cNvPr id="4" name="TextBox 3"/>
          <p:cNvSpPr txBox="1"/>
          <p:nvPr/>
        </p:nvSpPr>
        <p:spPr>
          <a:xfrm>
            <a:off x="393700" y="5907652"/>
            <a:ext cx="3200400" cy="493148"/>
          </a:xfrm>
          <a:prstGeom prst="rect">
            <a:avLst/>
          </a:prstGeom>
          <a:noFill/>
        </p:spPr>
        <p:txBody>
          <a:bodyPr wrap="square" rtlCol="0">
            <a:spAutoFit/>
          </a:bodyPr>
          <a:lstStyle/>
          <a:p>
            <a:r>
              <a:rPr lang="zh-CN" altLang="en-US" dirty="0" smtClean="0">
                <a:solidFill>
                  <a:srgbClr val="C00000"/>
                </a:solidFill>
              </a:rPr>
              <a:t>分析存在的问题</a:t>
            </a:r>
            <a:endParaRPr lang="zh-CN" altLang="en-US" dirty="0">
              <a:solidFill>
                <a:srgbClr val="C00000"/>
              </a:solidFill>
            </a:endParaRPr>
          </a:p>
        </p:txBody>
      </p:sp>
      <p:sp>
        <p:nvSpPr>
          <p:cNvPr id="5" name="TextBox 4"/>
          <p:cNvSpPr txBox="1"/>
          <p:nvPr/>
        </p:nvSpPr>
        <p:spPr>
          <a:xfrm>
            <a:off x="393700" y="4953000"/>
            <a:ext cx="8369300" cy="978729"/>
          </a:xfrm>
          <a:prstGeom prst="rect">
            <a:avLst/>
          </a:prstGeom>
          <a:noFill/>
        </p:spPr>
        <p:txBody>
          <a:bodyPr wrap="square" rtlCol="0">
            <a:spAutoFit/>
          </a:bodyPr>
          <a:lstStyle/>
          <a:p>
            <a:r>
              <a:rPr lang="zh-CN" altLang="en-US" dirty="0" smtClean="0"/>
              <a:t>注意：事件加在</a:t>
            </a:r>
            <a:r>
              <a:rPr lang="en-US" altLang="zh-CN" dirty="0" smtClean="0"/>
              <a:t>document</a:t>
            </a:r>
            <a:r>
              <a:rPr lang="zh-CN" altLang="en-US" dirty="0" smtClean="0"/>
              <a:t>上，无论鼠标在页面的哪个位置移动都可以发生该事件。</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412776"/>
            <a:ext cx="8572500"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319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6.4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en-US" dirty="0">
                <a:solidFill>
                  <a:srgbClr val="F50A64"/>
                </a:solidFill>
                <a:uFill>
                  <a:solidFill>
                    <a:schemeClr val="bg1">
                      <a:lumMod val="50000"/>
                    </a:schemeClr>
                  </a:solidFill>
                </a:uFill>
                <a:latin typeface="微软雅黑" pitchFamily="34" charset="-122"/>
                <a:ea typeface="微软雅黑" pitchFamily="34" charset="-122"/>
              </a:rPr>
              <a:t>鼠标位置</a:t>
            </a:r>
            <a:r>
              <a:rPr lang="en-US" altLang="zh-CN" dirty="0">
                <a:solidFill>
                  <a:srgbClr val="F50A64"/>
                </a:solidFill>
                <a:uFill>
                  <a:solidFill>
                    <a:schemeClr val="bg1">
                      <a:lumMod val="50000"/>
                    </a:schemeClr>
                  </a:solidFill>
                </a:uFill>
                <a:latin typeface="微软雅黑" pitchFamily="34" charset="-122"/>
                <a:ea typeface="微软雅黑" pitchFamily="34" charset="-122"/>
              </a:rPr>
              <a:t> </a:t>
            </a:r>
            <a:endParaRPr lang="zh-CN" altLang="en-US" dirty="0"/>
          </a:p>
        </p:txBody>
      </p:sp>
      <p:sp>
        <p:nvSpPr>
          <p:cNvPr id="3" name="内容占位符 2"/>
          <p:cNvSpPr>
            <a:spLocks noGrp="1"/>
          </p:cNvSpPr>
          <p:nvPr>
            <p:ph idx="1"/>
          </p:nvPr>
        </p:nvSpPr>
        <p:spPr>
          <a:xfrm>
            <a:off x="395288" y="1447801"/>
            <a:ext cx="8424862" cy="1447800"/>
          </a:xfrm>
        </p:spPr>
        <p:txBody>
          <a:bodyPr/>
          <a:lstStyle/>
          <a:p>
            <a:r>
              <a:rPr lang="zh-CN" altLang="en-US" sz="2800" dirty="0" smtClean="0"/>
              <a:t>存在的问题</a:t>
            </a:r>
            <a:endParaRPr lang="en-US" altLang="zh-CN" sz="2800" dirty="0" smtClean="0"/>
          </a:p>
          <a:p>
            <a:pPr lvl="1"/>
            <a:r>
              <a:rPr lang="zh-CN" altLang="en-US" sz="2400" dirty="0" smtClean="0"/>
              <a:t>出现滚动条后，鼠标指针与</a:t>
            </a:r>
            <a:r>
              <a:rPr lang="en-US" altLang="zh-CN" sz="2400" dirty="0" smtClean="0"/>
              <a:t>DIV</a:t>
            </a:r>
            <a:r>
              <a:rPr lang="zh-CN" altLang="en-US" sz="2400" dirty="0" smtClean="0"/>
              <a:t>分家</a:t>
            </a:r>
            <a:r>
              <a:rPr lang="en-US" altLang="zh-CN" sz="2400" dirty="0" smtClean="0"/>
              <a:t>---</a:t>
            </a:r>
            <a:r>
              <a:rPr lang="zh-CN" altLang="en-US" sz="2400" dirty="0" smtClean="0"/>
              <a:t>可视区坐标</a:t>
            </a:r>
            <a:endParaRPr lang="en-US" altLang="zh-CN" sz="2400" dirty="0" smtClean="0"/>
          </a:p>
          <a:p>
            <a:pPr lvl="2"/>
            <a:r>
              <a:rPr lang="zh-CN" altLang="en-US" sz="2000" dirty="0" smtClean="0"/>
              <a:t>可视区</a:t>
            </a:r>
            <a:endParaRPr lang="en-US" altLang="zh-CN" sz="2000" b="0" dirty="0" smtClean="0"/>
          </a:p>
          <a:p>
            <a:pPr lvl="2"/>
            <a:endParaRPr lang="en-US" altLang="zh-CN" sz="2000" dirty="0" smtClean="0"/>
          </a:p>
          <a:p>
            <a:pPr lvl="1"/>
            <a:endParaRPr lang="en-US" altLang="zh-CN" sz="2400" dirty="0" smtClean="0"/>
          </a:p>
          <a:p>
            <a:pPr lvl="1"/>
            <a:endParaRPr lang="zh-CN" altLang="en-US" sz="2400" dirty="0"/>
          </a:p>
        </p:txBody>
      </p:sp>
      <p:sp>
        <p:nvSpPr>
          <p:cNvPr id="5" name="矩形 4"/>
          <p:cNvSpPr/>
          <p:nvPr/>
        </p:nvSpPr>
        <p:spPr bwMode="auto">
          <a:xfrm>
            <a:off x="1295400" y="3943350"/>
            <a:ext cx="274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矩形 7"/>
          <p:cNvSpPr/>
          <p:nvPr/>
        </p:nvSpPr>
        <p:spPr bwMode="auto">
          <a:xfrm>
            <a:off x="1066800" y="2800350"/>
            <a:ext cx="3200400" cy="38100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1066800" y="2780928"/>
            <a:ext cx="3200400" cy="1276350"/>
          </a:xfrm>
          <a:prstGeom prst="rect">
            <a:avLst/>
          </a:prstGeom>
          <a:noFill/>
          <a:ln w="76200"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rgbClr val="00B050"/>
              </a:solidFill>
              <a:effectLst/>
              <a:latin typeface="Times New Roman" pitchFamily="18" charset="0"/>
              <a:ea typeface="宋体" pitchFamily="2" charset="-122"/>
            </a:endParaRPr>
          </a:p>
        </p:txBody>
      </p:sp>
      <p:sp>
        <p:nvSpPr>
          <p:cNvPr id="10" name="矩形 9"/>
          <p:cNvSpPr/>
          <p:nvPr/>
        </p:nvSpPr>
        <p:spPr bwMode="auto">
          <a:xfrm>
            <a:off x="2667000" y="3341007"/>
            <a:ext cx="685800" cy="609600"/>
          </a:xfrm>
          <a:prstGeom prst="rect">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2" name="直接箭头连接符 11"/>
          <p:cNvCxnSpPr/>
          <p:nvPr/>
        </p:nvCxnSpPr>
        <p:spPr bwMode="auto">
          <a:xfrm flipV="1">
            <a:off x="3009900" y="2800350"/>
            <a:ext cx="0" cy="540657"/>
          </a:xfrm>
          <a:prstGeom prst="straightConnector1">
            <a:avLst/>
          </a:prstGeom>
          <a:noFill/>
          <a:ln w="9525" cap="flat" cmpd="sng" algn="ctr">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3810000" y="2800350"/>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124200" y="2743200"/>
            <a:ext cx="1143000" cy="461665"/>
          </a:xfrm>
          <a:prstGeom prst="rect">
            <a:avLst/>
          </a:prstGeom>
          <a:noFill/>
        </p:spPr>
        <p:txBody>
          <a:bodyPr wrap="square" rtlCol="0">
            <a:spAutoFit/>
          </a:bodyPr>
          <a:lstStyle/>
          <a:p>
            <a:r>
              <a:rPr lang="en-US" altLang="zh-CN" sz="2000" dirty="0" err="1" smtClean="0"/>
              <a:t>clientY</a:t>
            </a:r>
            <a:endParaRPr lang="zh-CN" altLang="en-US" sz="2000" dirty="0"/>
          </a:p>
        </p:txBody>
      </p:sp>
      <p:cxnSp>
        <p:nvCxnSpPr>
          <p:cNvPr id="17" name="直接箭头连接符 16"/>
          <p:cNvCxnSpPr/>
          <p:nvPr/>
        </p:nvCxnSpPr>
        <p:spPr bwMode="auto">
          <a:xfrm flipH="1">
            <a:off x="1066800" y="3645807"/>
            <a:ext cx="1600200" cy="0"/>
          </a:xfrm>
          <a:prstGeom prst="straightConnector1">
            <a:avLst/>
          </a:prstGeom>
          <a:noFill/>
          <a:ln w="9525" cap="flat" cmpd="sng" algn="ctr">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066800" y="3195935"/>
            <a:ext cx="1143000" cy="429413"/>
          </a:xfrm>
          <a:prstGeom prst="rect">
            <a:avLst/>
          </a:prstGeom>
          <a:noFill/>
        </p:spPr>
        <p:txBody>
          <a:bodyPr wrap="square" rtlCol="0">
            <a:spAutoFit/>
          </a:bodyPr>
          <a:lstStyle/>
          <a:p>
            <a:r>
              <a:rPr lang="en-US" altLang="zh-CN" sz="2000" dirty="0" err="1" smtClean="0"/>
              <a:t>clientX</a:t>
            </a:r>
            <a:endParaRPr lang="zh-CN" altLang="en-US" sz="2000" dirty="0"/>
          </a:p>
        </p:txBody>
      </p:sp>
      <p:sp>
        <p:nvSpPr>
          <p:cNvPr id="19" name="矩形 18"/>
          <p:cNvSpPr/>
          <p:nvPr/>
        </p:nvSpPr>
        <p:spPr bwMode="auto">
          <a:xfrm>
            <a:off x="4800600" y="4191000"/>
            <a:ext cx="274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4800600" y="2800350"/>
            <a:ext cx="3200400" cy="38100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1" name="矩形 20"/>
          <p:cNvSpPr/>
          <p:nvPr/>
        </p:nvSpPr>
        <p:spPr bwMode="auto">
          <a:xfrm>
            <a:off x="4800600" y="4286250"/>
            <a:ext cx="3200400" cy="1276350"/>
          </a:xfrm>
          <a:prstGeom prst="rect">
            <a:avLst/>
          </a:prstGeom>
          <a:noFill/>
          <a:ln w="76200" cap="flat" cmpd="sng" algn="ctr">
            <a:solidFill>
              <a:schemeClr val="accent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rgbClr val="00B050"/>
              </a:solidFill>
              <a:effectLst/>
              <a:latin typeface="Times New Roman" pitchFamily="18" charset="0"/>
              <a:ea typeface="宋体" pitchFamily="2" charset="-122"/>
            </a:endParaRPr>
          </a:p>
        </p:txBody>
      </p:sp>
      <p:sp>
        <p:nvSpPr>
          <p:cNvPr id="22" name="矩形 21"/>
          <p:cNvSpPr/>
          <p:nvPr/>
        </p:nvSpPr>
        <p:spPr bwMode="auto">
          <a:xfrm>
            <a:off x="6400800" y="4819650"/>
            <a:ext cx="685800" cy="609600"/>
          </a:xfrm>
          <a:prstGeom prst="rect">
            <a:avLst/>
          </a:prstGeom>
          <a:noFill/>
          <a:ln w="952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3" name="直接箭头连接符 22"/>
          <p:cNvCxnSpPr/>
          <p:nvPr/>
        </p:nvCxnSpPr>
        <p:spPr bwMode="auto">
          <a:xfrm flipV="1">
            <a:off x="6732240" y="4278993"/>
            <a:ext cx="0" cy="540657"/>
          </a:xfrm>
          <a:prstGeom prst="straightConnector1">
            <a:avLst/>
          </a:prstGeom>
          <a:noFill/>
          <a:ln w="9525" cap="flat" cmpd="sng" algn="ctr">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a:off x="7696200" y="4031343"/>
            <a:ext cx="914400" cy="914400"/>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858000" y="4221843"/>
            <a:ext cx="1143000" cy="461665"/>
          </a:xfrm>
          <a:prstGeom prst="rect">
            <a:avLst/>
          </a:prstGeom>
          <a:noFill/>
        </p:spPr>
        <p:txBody>
          <a:bodyPr wrap="square" rtlCol="0">
            <a:spAutoFit/>
          </a:bodyPr>
          <a:lstStyle/>
          <a:p>
            <a:r>
              <a:rPr lang="en-US" altLang="zh-CN" sz="2000" dirty="0" err="1" smtClean="0"/>
              <a:t>clientY</a:t>
            </a:r>
            <a:endParaRPr lang="zh-CN" altLang="en-US" sz="2000" dirty="0"/>
          </a:p>
        </p:txBody>
      </p:sp>
      <p:cxnSp>
        <p:nvCxnSpPr>
          <p:cNvPr id="26" name="直接箭头连接符 25"/>
          <p:cNvCxnSpPr/>
          <p:nvPr/>
        </p:nvCxnSpPr>
        <p:spPr bwMode="auto">
          <a:xfrm flipH="1">
            <a:off x="4800600" y="5124450"/>
            <a:ext cx="1600200" cy="0"/>
          </a:xfrm>
          <a:prstGeom prst="straightConnector1">
            <a:avLst/>
          </a:prstGeom>
          <a:noFill/>
          <a:ln w="9525" cap="flat" cmpd="sng" algn="ctr">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800600" y="4674578"/>
            <a:ext cx="1143000" cy="429413"/>
          </a:xfrm>
          <a:prstGeom prst="rect">
            <a:avLst/>
          </a:prstGeom>
          <a:noFill/>
        </p:spPr>
        <p:txBody>
          <a:bodyPr wrap="square" rtlCol="0">
            <a:spAutoFit/>
          </a:bodyPr>
          <a:lstStyle/>
          <a:p>
            <a:r>
              <a:rPr lang="en-US" altLang="zh-CN" sz="2000" dirty="0" err="1" smtClean="0"/>
              <a:t>clientX</a:t>
            </a:r>
            <a:endParaRPr lang="zh-CN" altLang="en-US" sz="2000" dirty="0"/>
          </a:p>
        </p:txBody>
      </p:sp>
    </p:spTree>
    <p:extLst>
      <p:ext uri="{BB962C8B-B14F-4D97-AF65-F5344CB8AC3E}">
        <p14:creationId xmlns:p14="http://schemas.microsoft.com/office/powerpoint/2010/main" val="38326891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6.4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鼠标事件</a:t>
            </a:r>
            <a:endParaRPr lang="zh-CN" altLang="en-US" dirty="0"/>
          </a:p>
        </p:txBody>
      </p:sp>
      <p:sp>
        <p:nvSpPr>
          <p:cNvPr id="4" name="矩形 3"/>
          <p:cNvSpPr/>
          <p:nvPr/>
        </p:nvSpPr>
        <p:spPr>
          <a:xfrm>
            <a:off x="457200" y="1447800"/>
            <a:ext cx="3775393" cy="565348"/>
          </a:xfrm>
          <a:prstGeom prst="rect">
            <a:avLst/>
          </a:prstGeom>
        </p:spPr>
        <p:txBody>
          <a:bodyPr wrap="none">
            <a:spAutoFit/>
          </a:bodyPr>
          <a:lstStyle/>
          <a:p>
            <a:r>
              <a:rPr lang="zh-CN" altLang="en-US" sz="2800" dirty="0" smtClean="0">
                <a:solidFill>
                  <a:srgbClr val="F50A64"/>
                </a:solidFill>
                <a:uFill>
                  <a:solidFill>
                    <a:schemeClr val="bg1">
                      <a:lumMod val="50000"/>
                    </a:schemeClr>
                  </a:solidFill>
                </a:uFill>
                <a:latin typeface="微软雅黑" pitchFamily="34" charset="-122"/>
                <a:ea typeface="微软雅黑" pitchFamily="34" charset="-122"/>
              </a:rPr>
              <a:t>可视区顶部的滚动</a:t>
            </a:r>
            <a:r>
              <a:rPr lang="zh-CN" altLang="en-US" sz="2800" dirty="0">
                <a:solidFill>
                  <a:srgbClr val="F50A64"/>
                </a:solidFill>
                <a:uFill>
                  <a:solidFill>
                    <a:schemeClr val="bg1">
                      <a:lumMod val="50000"/>
                    </a:schemeClr>
                  </a:solidFill>
                </a:uFill>
                <a:latin typeface="微软雅黑" pitchFamily="34" charset="-122"/>
                <a:ea typeface="微软雅黑" pitchFamily="34" charset="-122"/>
              </a:rPr>
              <a:t>距离</a:t>
            </a:r>
            <a:endParaRPr lang="zh-CN" altLang="en-US" sz="28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2209800"/>
            <a:ext cx="854392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391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6.4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滚动位置</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1423988"/>
            <a:ext cx="852487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881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6.4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鼠标位置应用</a:t>
            </a:r>
            <a:endParaRPr lang="zh-CN" altLang="en-US" dirty="0"/>
          </a:p>
        </p:txBody>
      </p:sp>
      <p:sp>
        <p:nvSpPr>
          <p:cNvPr id="3" name="内容占位符 2"/>
          <p:cNvSpPr>
            <a:spLocks noGrp="1"/>
          </p:cNvSpPr>
          <p:nvPr>
            <p:ph idx="1"/>
          </p:nvPr>
        </p:nvSpPr>
        <p:spPr>
          <a:xfrm>
            <a:off x="395288" y="1447801"/>
            <a:ext cx="8424862" cy="609600"/>
          </a:xfrm>
        </p:spPr>
        <p:txBody>
          <a:bodyPr/>
          <a:lstStyle/>
          <a:p>
            <a:pPr marL="0" indent="0">
              <a:buNone/>
            </a:pPr>
            <a:r>
              <a:rPr lang="en-US" altLang="zh-CN" dirty="0" smtClean="0"/>
              <a:t>【</a:t>
            </a:r>
            <a:r>
              <a:rPr lang="zh-CN" altLang="en-US" dirty="0" smtClean="0"/>
              <a:t>实例</a:t>
            </a:r>
            <a:r>
              <a:rPr lang="en-US" altLang="zh-CN" dirty="0" smtClean="0"/>
              <a:t>6】</a:t>
            </a:r>
            <a:r>
              <a:rPr lang="zh-CN" altLang="en-US" dirty="0" smtClean="0"/>
              <a:t>一串跟随鼠标的</a:t>
            </a:r>
            <a:r>
              <a:rPr lang="en-US" altLang="zh-CN" dirty="0" smtClean="0"/>
              <a:t>DIV</a:t>
            </a:r>
            <a:r>
              <a:rPr lang="zh-CN" altLang="en-US" dirty="0" smtClean="0"/>
              <a:t>。</a:t>
            </a:r>
            <a:endParaRPr lang="zh-CN"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2204864"/>
            <a:ext cx="8210550"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55259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6.4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en-US" dirty="0">
                <a:solidFill>
                  <a:srgbClr val="F50A64"/>
                </a:solidFill>
                <a:uFill>
                  <a:solidFill>
                    <a:schemeClr val="bg1">
                      <a:lumMod val="50000"/>
                    </a:schemeClr>
                  </a:solidFill>
                </a:uFill>
                <a:latin typeface="微软雅黑" pitchFamily="34" charset="-122"/>
                <a:ea typeface="微软雅黑" pitchFamily="34" charset="-122"/>
              </a:rPr>
              <a:t>鼠标位置应用</a:t>
            </a:r>
            <a:endParaRPr lang="zh-CN" altLang="en-US" dirty="0"/>
          </a:p>
        </p:txBody>
      </p:sp>
      <p:sp>
        <p:nvSpPr>
          <p:cNvPr id="4" name="矩形 3"/>
          <p:cNvSpPr/>
          <p:nvPr/>
        </p:nvSpPr>
        <p:spPr bwMode="auto">
          <a:xfrm>
            <a:off x="1828800" y="1676400"/>
            <a:ext cx="1143000" cy="10668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5" name="矩形 4"/>
          <p:cNvSpPr/>
          <p:nvPr/>
        </p:nvSpPr>
        <p:spPr bwMode="auto">
          <a:xfrm>
            <a:off x="2971800" y="1676400"/>
            <a:ext cx="1143000" cy="10668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矩形 11"/>
          <p:cNvSpPr/>
          <p:nvPr/>
        </p:nvSpPr>
        <p:spPr bwMode="auto">
          <a:xfrm>
            <a:off x="4114800" y="1676400"/>
            <a:ext cx="1143000" cy="10668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2</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3" name="矩形 12"/>
          <p:cNvSpPr/>
          <p:nvPr/>
        </p:nvSpPr>
        <p:spPr bwMode="auto">
          <a:xfrm>
            <a:off x="5257800" y="1676400"/>
            <a:ext cx="1143000" cy="10668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3</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17" name="直接箭头连接符 16"/>
          <p:cNvCxnSpPr/>
          <p:nvPr/>
        </p:nvCxnSpPr>
        <p:spPr bwMode="auto">
          <a:xfrm flipH="1">
            <a:off x="1371600" y="1447800"/>
            <a:ext cx="5410200" cy="0"/>
          </a:xfrm>
          <a:prstGeom prst="straightConnector1">
            <a:avLst/>
          </a:prstGeom>
          <a:noFill/>
          <a:ln w="38100" cap="flat" cmpd="sng" algn="ctr">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1043608" y="4016276"/>
            <a:ext cx="7232848" cy="2308324"/>
          </a:xfrm>
          <a:prstGeom prst="rect">
            <a:avLst/>
          </a:prstGeom>
          <a:noFill/>
        </p:spPr>
        <p:txBody>
          <a:bodyPr wrap="square" rtlCol="0">
            <a:spAutoFit/>
          </a:bodyPr>
          <a:lstStyle/>
          <a:p>
            <a:r>
              <a:rPr lang="zh-CN" altLang="en-US" dirty="0" smtClean="0"/>
              <a:t>将前面的元素的位置（</a:t>
            </a:r>
            <a:r>
              <a:rPr lang="en-US" altLang="zh-CN" dirty="0" smtClean="0"/>
              <a:t>left, top</a:t>
            </a:r>
            <a:r>
              <a:rPr lang="zh-CN" altLang="en-US" dirty="0" smtClean="0"/>
              <a:t>）送给后的元素</a:t>
            </a:r>
            <a:endParaRPr lang="en-US" altLang="zh-CN" dirty="0" smtClean="0"/>
          </a:p>
          <a:p>
            <a:r>
              <a:rPr lang="en-US" altLang="zh-CN" dirty="0" smtClean="0"/>
              <a:t>2-&gt;3</a:t>
            </a:r>
          </a:p>
          <a:p>
            <a:r>
              <a:rPr lang="en-US" altLang="zh-CN" dirty="0" smtClean="0"/>
              <a:t>1-&gt;2</a:t>
            </a:r>
          </a:p>
          <a:p>
            <a:r>
              <a:rPr lang="en-US" altLang="zh-CN" dirty="0" smtClean="0"/>
              <a:t>0-&gt;1</a:t>
            </a:r>
          </a:p>
          <a:p>
            <a:r>
              <a:rPr lang="en-US" altLang="zh-CN" dirty="0" smtClean="0"/>
              <a:t>0</a:t>
            </a:r>
            <a:r>
              <a:rPr lang="zh-CN" altLang="en-US" dirty="0" smtClean="0"/>
              <a:t>设置新的位置：鼠标当前位置（</a:t>
            </a:r>
            <a:r>
              <a:rPr lang="en-US" altLang="zh-CN" dirty="0" err="1" smtClean="0"/>
              <a:t>clientX</a:t>
            </a:r>
            <a:r>
              <a:rPr lang="en-US" altLang="zh-CN" dirty="0" smtClean="0"/>
              <a:t>, </a:t>
            </a:r>
            <a:r>
              <a:rPr lang="en-US" altLang="zh-CN" dirty="0" err="1" smtClean="0"/>
              <a:t>clientY</a:t>
            </a:r>
            <a:r>
              <a:rPr lang="zh-CN" altLang="en-US" dirty="0" smtClean="0"/>
              <a:t>）</a:t>
            </a:r>
            <a:endParaRPr lang="en-US" altLang="zh-CN" dirty="0" smtClean="0"/>
          </a:p>
        </p:txBody>
      </p:sp>
      <p:sp>
        <p:nvSpPr>
          <p:cNvPr id="9" name="矩形 8"/>
          <p:cNvSpPr/>
          <p:nvPr/>
        </p:nvSpPr>
        <p:spPr bwMode="auto">
          <a:xfrm>
            <a:off x="685800" y="2743200"/>
            <a:ext cx="1143000" cy="10668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1828800" y="2743200"/>
            <a:ext cx="1143000" cy="10668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1" name="矩形 10"/>
          <p:cNvSpPr/>
          <p:nvPr/>
        </p:nvSpPr>
        <p:spPr bwMode="auto">
          <a:xfrm>
            <a:off x="2971800" y="2743200"/>
            <a:ext cx="1143000" cy="10668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2</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4" name="矩形 13"/>
          <p:cNvSpPr/>
          <p:nvPr/>
        </p:nvSpPr>
        <p:spPr bwMode="auto">
          <a:xfrm>
            <a:off x="4114800" y="2743200"/>
            <a:ext cx="1143000" cy="10668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3</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p:txBody>
      </p:sp>
      <p:cxnSp>
        <p:nvCxnSpPr>
          <p:cNvPr id="6" name="直接箭头连接符 5"/>
          <p:cNvCxnSpPr/>
          <p:nvPr/>
        </p:nvCxnSpPr>
        <p:spPr bwMode="auto">
          <a:xfrm>
            <a:off x="4686300" y="2209800"/>
            <a:ext cx="0" cy="859160"/>
          </a:xfrm>
          <a:prstGeom prst="straightConnector1">
            <a:avLst/>
          </a:prstGeom>
          <a:ln>
            <a:tailEnd type="arrow"/>
          </a:ln>
          <a:extLst/>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bwMode="auto">
          <a:xfrm>
            <a:off x="3563888" y="2204864"/>
            <a:ext cx="0" cy="859160"/>
          </a:xfrm>
          <a:prstGeom prst="straightConnector1">
            <a:avLst/>
          </a:prstGeom>
          <a:ln>
            <a:tailEnd type="arrow"/>
          </a:ln>
          <a:extLst/>
        </p:spPr>
        <p:style>
          <a:lnRef idx="3">
            <a:schemeClr val="accent1"/>
          </a:lnRef>
          <a:fillRef idx="0">
            <a:schemeClr val="accent1"/>
          </a:fillRef>
          <a:effectRef idx="2">
            <a:schemeClr val="accent1"/>
          </a:effectRef>
          <a:fontRef idx="minor">
            <a:schemeClr val="tx1"/>
          </a:fontRef>
        </p:style>
      </p:cxnSp>
      <p:cxnSp>
        <p:nvCxnSpPr>
          <p:cNvPr id="16" name="直接箭头连接符 15"/>
          <p:cNvCxnSpPr/>
          <p:nvPr/>
        </p:nvCxnSpPr>
        <p:spPr bwMode="auto">
          <a:xfrm>
            <a:off x="2411760" y="2209800"/>
            <a:ext cx="0" cy="859160"/>
          </a:xfrm>
          <a:prstGeom prst="straightConnector1">
            <a:avLst/>
          </a:prstGeom>
          <a:ln>
            <a:tailEnd type="arrow"/>
          </a:ln>
          <a:extLst/>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4678288" y="3007860"/>
            <a:ext cx="397768" cy="493148"/>
          </a:xfrm>
          <a:prstGeom prst="rect">
            <a:avLst/>
          </a:prstGeom>
          <a:noFill/>
        </p:spPr>
        <p:txBody>
          <a:bodyPr wrap="square" rtlCol="0">
            <a:spAutoFit/>
          </a:bodyPr>
          <a:lstStyle/>
          <a:p>
            <a:r>
              <a:rPr lang="zh-CN" altLang="en-US" dirty="0" smtClean="0">
                <a:latin typeface="宋体"/>
                <a:ea typeface="宋体"/>
              </a:rPr>
              <a:t>①</a:t>
            </a:r>
            <a:endParaRPr lang="zh-CN" altLang="en-US" dirty="0"/>
          </a:p>
        </p:txBody>
      </p:sp>
      <p:sp>
        <p:nvSpPr>
          <p:cNvPr id="18" name="矩形 17"/>
          <p:cNvSpPr/>
          <p:nvPr/>
        </p:nvSpPr>
        <p:spPr>
          <a:xfrm>
            <a:off x="3563888" y="3005955"/>
            <a:ext cx="494046" cy="493148"/>
          </a:xfrm>
          <a:prstGeom prst="rect">
            <a:avLst/>
          </a:prstGeom>
        </p:spPr>
        <p:txBody>
          <a:bodyPr wrap="none">
            <a:spAutoFit/>
          </a:bodyPr>
          <a:lstStyle/>
          <a:p>
            <a:r>
              <a:rPr lang="zh-CN" altLang="en-US" dirty="0" smtClean="0">
                <a:latin typeface="宋体"/>
                <a:ea typeface="宋体"/>
              </a:rPr>
              <a:t>②</a:t>
            </a:r>
            <a:endParaRPr lang="zh-CN" altLang="en-US" dirty="0"/>
          </a:p>
        </p:txBody>
      </p:sp>
      <p:sp>
        <p:nvSpPr>
          <p:cNvPr id="19" name="矩形 18"/>
          <p:cNvSpPr/>
          <p:nvPr/>
        </p:nvSpPr>
        <p:spPr>
          <a:xfrm>
            <a:off x="2411760" y="3008834"/>
            <a:ext cx="494046" cy="535531"/>
          </a:xfrm>
          <a:prstGeom prst="rect">
            <a:avLst/>
          </a:prstGeom>
        </p:spPr>
        <p:txBody>
          <a:bodyPr wrap="none">
            <a:spAutoFit/>
          </a:bodyPr>
          <a:lstStyle/>
          <a:p>
            <a:r>
              <a:rPr lang="zh-CN" altLang="en-US" dirty="0">
                <a:latin typeface="宋体"/>
                <a:ea typeface="宋体"/>
              </a:rPr>
              <a:t>③</a:t>
            </a:r>
            <a:endParaRPr lang="zh-CN" altLang="en-US" dirty="0"/>
          </a:p>
        </p:txBody>
      </p:sp>
    </p:spTree>
    <p:extLst>
      <p:ext uri="{BB962C8B-B14F-4D97-AF65-F5344CB8AC3E}">
        <p14:creationId xmlns:p14="http://schemas.microsoft.com/office/powerpoint/2010/main" val="16963808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6.4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鼠标</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en-US" dirty="0">
                <a:solidFill>
                  <a:srgbClr val="F50A64"/>
                </a:solidFill>
                <a:uFill>
                  <a:solidFill>
                    <a:schemeClr val="bg1">
                      <a:lumMod val="50000"/>
                    </a:schemeClr>
                  </a:solidFill>
                </a:uFill>
                <a:latin typeface="微软雅黑" pitchFamily="34" charset="-122"/>
                <a:ea typeface="微软雅黑" pitchFamily="34" charset="-122"/>
              </a:rPr>
              <a:t>鼠标位置应用</a:t>
            </a:r>
            <a:endParaRPr lang="zh-CN" alt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95003"/>
            <a:ext cx="8572500"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57272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键盘</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p>
        </p:txBody>
      </p:sp>
      <p:sp>
        <p:nvSpPr>
          <p:cNvPr id="3" name="内容占位符 2"/>
          <p:cNvSpPr>
            <a:spLocks noGrp="1"/>
          </p:cNvSpPr>
          <p:nvPr>
            <p:ph idx="1"/>
          </p:nvPr>
        </p:nvSpPr>
        <p:spPr>
          <a:xfrm>
            <a:off x="395288" y="1447801"/>
            <a:ext cx="8424862" cy="1447800"/>
          </a:xfrm>
        </p:spPr>
        <p:txBody>
          <a:bodyPr/>
          <a:lstStyle/>
          <a:p>
            <a:r>
              <a:rPr lang="zh-CN" altLang="en-US" sz="2400" dirty="0" smtClean="0"/>
              <a:t>对比鼠标事件：</a:t>
            </a:r>
            <a:r>
              <a:rPr lang="en-US" altLang="zh-CN" sz="2400" dirty="0" err="1" smtClean="0"/>
              <a:t>onclick</a:t>
            </a:r>
            <a:r>
              <a:rPr lang="en-US" altLang="zh-CN" sz="2400" dirty="0" smtClean="0"/>
              <a:t>=</a:t>
            </a:r>
            <a:r>
              <a:rPr lang="en-US" altLang="zh-CN" sz="2400" dirty="0" err="1" smtClean="0"/>
              <a:t>onmousedown+onmouseup</a:t>
            </a:r>
            <a:endParaRPr lang="en-US" altLang="zh-CN" sz="2400" dirty="0" smtClean="0"/>
          </a:p>
          <a:p>
            <a:r>
              <a:rPr lang="zh-CN" altLang="en-US" sz="2400" dirty="0" smtClean="0"/>
              <a:t>键盘事件：</a:t>
            </a:r>
            <a:r>
              <a:rPr lang="en-US" altLang="zh-CN" sz="2400" dirty="0" err="1" smtClean="0"/>
              <a:t>onpress</a:t>
            </a:r>
            <a:r>
              <a:rPr lang="en-US" altLang="zh-CN" sz="2400" dirty="0" smtClean="0"/>
              <a:t>= </a:t>
            </a:r>
            <a:r>
              <a:rPr lang="en-US" altLang="zh-CN" sz="2400" dirty="0" err="1" smtClean="0"/>
              <a:t>onkeydown+onkeyup</a:t>
            </a:r>
            <a:endParaRPr lang="en-US" altLang="zh-CN" sz="2400" dirty="0" smtClean="0"/>
          </a:p>
          <a:p>
            <a:r>
              <a:rPr lang="zh-CN" altLang="en-US" sz="2400" dirty="0"/>
              <a:t>键</a:t>
            </a:r>
            <a:r>
              <a:rPr lang="zh-CN" altLang="en-US" sz="2400" dirty="0" smtClean="0"/>
              <a:t>值</a:t>
            </a:r>
            <a:r>
              <a:rPr lang="en-US" altLang="zh-CN" sz="2400" dirty="0" smtClean="0"/>
              <a:t>:  </a:t>
            </a:r>
            <a:r>
              <a:rPr lang="en-US" altLang="zh-CN" sz="2400" dirty="0" err="1" smtClean="0"/>
              <a:t>keycode</a:t>
            </a:r>
            <a:endParaRPr lang="zh-CN" altLang="en-US" sz="2400" dirty="0"/>
          </a:p>
        </p:txBody>
      </p:sp>
      <p:sp>
        <p:nvSpPr>
          <p:cNvPr id="6" name="内容占位符 2"/>
          <p:cNvSpPr txBox="1">
            <a:spLocks/>
          </p:cNvSpPr>
          <p:nvPr/>
        </p:nvSpPr>
        <p:spPr bwMode="auto">
          <a:xfrm>
            <a:off x="395288" y="2971800"/>
            <a:ext cx="84248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0000"/>
              </a:buClr>
              <a:buSzPct val="85000"/>
              <a:buChar char="•"/>
              <a:defRPr sz="3200" b="1">
                <a:solidFill>
                  <a:schemeClr val="tx1"/>
                </a:solidFill>
                <a:latin typeface="+mn-lt"/>
                <a:ea typeface="+mn-ea"/>
                <a:cs typeface="+mn-cs"/>
              </a:defRPr>
            </a:lvl1pPr>
            <a:lvl2pPr marL="742950" indent="-285750" algn="l" rtl="0" fontAlgn="base">
              <a:spcBef>
                <a:spcPct val="20000"/>
              </a:spcBef>
              <a:spcAft>
                <a:spcPct val="0"/>
              </a:spcAft>
              <a:buClr>
                <a:srgbClr val="008000"/>
              </a:buClr>
              <a:buSzPct val="115000"/>
              <a:buFont typeface="Times New Roman" pitchFamily="18" charset="0"/>
              <a:buChar char="•"/>
              <a:defRPr sz="2800" b="1">
                <a:solidFill>
                  <a:schemeClr val="tx1"/>
                </a:solidFill>
                <a:latin typeface="+mn-lt"/>
                <a:ea typeface="+mn-ea"/>
              </a:defRPr>
            </a:lvl2pPr>
            <a:lvl3pPr marL="1143000" indent="-228600" algn="l" rtl="0" fontAlgn="base">
              <a:spcBef>
                <a:spcPct val="20000"/>
              </a:spcBef>
              <a:spcAft>
                <a:spcPct val="0"/>
              </a:spcAft>
              <a:buClr>
                <a:schemeClr val="accent2"/>
              </a:buClr>
              <a:buChar char="•"/>
              <a:defRPr sz="2400" b="1">
                <a:solidFill>
                  <a:schemeClr val="tx1"/>
                </a:solidFill>
                <a:latin typeface="+mn-lt"/>
                <a:ea typeface="+mn-ea"/>
              </a:defRPr>
            </a:lvl3pPr>
            <a:lvl4pPr marL="1600200" indent="-228600" algn="l" rtl="0" fontAlgn="base">
              <a:spcBef>
                <a:spcPct val="20000"/>
              </a:spcBef>
              <a:spcAft>
                <a:spcPct val="0"/>
              </a:spcAft>
              <a:buClr>
                <a:schemeClr val="accent2"/>
              </a:buClr>
              <a:buChar char="•"/>
              <a:defRPr sz="2000" b="1">
                <a:solidFill>
                  <a:schemeClr val="tx1"/>
                </a:solidFill>
                <a:latin typeface="+mn-lt"/>
                <a:ea typeface="+mn-ea"/>
              </a:defRPr>
            </a:lvl4pPr>
            <a:lvl5pPr marL="2057400" indent="-228600" algn="l" rtl="0" fontAlgn="base">
              <a:spcBef>
                <a:spcPct val="20000"/>
              </a:spcBef>
              <a:spcAft>
                <a:spcPct val="0"/>
              </a:spcAft>
              <a:buClr>
                <a:schemeClr val="accent2"/>
              </a:buClr>
              <a:buChar char="•"/>
              <a:defRPr sz="2000" b="1">
                <a:solidFill>
                  <a:schemeClr val="tx1"/>
                </a:solidFill>
                <a:latin typeface="+mn-lt"/>
                <a:ea typeface="+mn-ea"/>
              </a:defRPr>
            </a:lvl5pPr>
            <a:lvl6pPr marL="2514600" indent="-228600" algn="l" rtl="0" fontAlgn="base">
              <a:spcBef>
                <a:spcPct val="20000"/>
              </a:spcBef>
              <a:spcAft>
                <a:spcPct val="0"/>
              </a:spcAft>
              <a:buClr>
                <a:schemeClr val="accent2"/>
              </a:buClr>
              <a:buChar char="•"/>
              <a:defRPr sz="2000" b="1">
                <a:solidFill>
                  <a:schemeClr val="tx1"/>
                </a:solidFill>
                <a:latin typeface="+mn-lt"/>
                <a:ea typeface="+mn-ea"/>
              </a:defRPr>
            </a:lvl6pPr>
            <a:lvl7pPr marL="2971800" indent="-228600" algn="l" rtl="0" fontAlgn="base">
              <a:spcBef>
                <a:spcPct val="20000"/>
              </a:spcBef>
              <a:spcAft>
                <a:spcPct val="0"/>
              </a:spcAft>
              <a:buClr>
                <a:schemeClr val="accent2"/>
              </a:buClr>
              <a:buChar char="•"/>
              <a:defRPr sz="2000" b="1">
                <a:solidFill>
                  <a:schemeClr val="tx1"/>
                </a:solidFill>
                <a:latin typeface="+mn-lt"/>
                <a:ea typeface="+mn-ea"/>
              </a:defRPr>
            </a:lvl7pPr>
            <a:lvl8pPr marL="3429000" indent="-228600" algn="l" rtl="0" fontAlgn="base">
              <a:spcBef>
                <a:spcPct val="20000"/>
              </a:spcBef>
              <a:spcAft>
                <a:spcPct val="0"/>
              </a:spcAft>
              <a:buClr>
                <a:schemeClr val="accent2"/>
              </a:buClr>
              <a:buChar char="•"/>
              <a:defRPr sz="2000" b="1">
                <a:solidFill>
                  <a:schemeClr val="tx1"/>
                </a:solidFill>
                <a:latin typeface="+mn-lt"/>
                <a:ea typeface="+mn-ea"/>
              </a:defRPr>
            </a:lvl8pPr>
            <a:lvl9pPr marL="3886200" indent="-228600" algn="l" rtl="0" fontAlgn="base">
              <a:spcBef>
                <a:spcPct val="20000"/>
              </a:spcBef>
              <a:spcAft>
                <a:spcPct val="0"/>
              </a:spcAft>
              <a:buClr>
                <a:schemeClr val="accent2"/>
              </a:buClr>
              <a:buChar char="•"/>
              <a:defRPr sz="2000" b="1">
                <a:solidFill>
                  <a:schemeClr val="tx1"/>
                </a:solidFill>
                <a:latin typeface="+mn-lt"/>
                <a:ea typeface="+mn-ea"/>
              </a:defRPr>
            </a:lvl9pPr>
          </a:lstStyle>
          <a:p>
            <a:pPr marL="0" indent="0" eaLnBrk="1" hangingPunct="1">
              <a:lnSpc>
                <a:spcPct val="100000"/>
              </a:lnSpc>
              <a:buFontTx/>
              <a:buNone/>
            </a:pPr>
            <a:r>
              <a:rPr lang="en-US" altLang="zh-CN" sz="2800" kern="0" dirty="0" smtClean="0"/>
              <a:t>【</a:t>
            </a:r>
            <a:r>
              <a:rPr lang="zh-CN" altLang="en-US" sz="2800" kern="0" dirty="0" smtClean="0"/>
              <a:t>实例</a:t>
            </a:r>
            <a:r>
              <a:rPr lang="en-US" altLang="zh-CN" sz="2800" kern="0" dirty="0" smtClean="0"/>
              <a:t>7】</a:t>
            </a:r>
            <a:r>
              <a:rPr lang="zh-CN" altLang="en-US" sz="2800" kern="0" dirty="0" smtClean="0"/>
              <a:t>测键值。</a:t>
            </a:r>
            <a:endParaRPr lang="zh-CN" altLang="en-US" sz="2800" kern="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581400"/>
            <a:ext cx="6896100"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886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6.1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什么</a:t>
            </a:r>
            <a:r>
              <a:rPr lang="zh-CN" altLang="en-US" dirty="0">
                <a:solidFill>
                  <a:srgbClr val="F50A64"/>
                </a:solidFill>
                <a:uFill>
                  <a:solidFill>
                    <a:schemeClr val="bg1">
                      <a:lumMod val="50000"/>
                    </a:schemeClr>
                  </a:solidFill>
                </a:uFill>
                <a:latin typeface="微软雅黑" pitchFamily="34" charset="-122"/>
                <a:ea typeface="微软雅黑" pitchFamily="34" charset="-122"/>
              </a:rPr>
              <a:t>是事件对象</a:t>
            </a:r>
            <a:endParaRPr lang="zh-CN" altLang="en-US" dirty="0"/>
          </a:p>
        </p:txBody>
      </p:sp>
      <p:sp>
        <p:nvSpPr>
          <p:cNvPr id="3" name="内容占位符 2"/>
          <p:cNvSpPr>
            <a:spLocks noGrp="1"/>
          </p:cNvSpPr>
          <p:nvPr>
            <p:ph idx="1"/>
          </p:nvPr>
        </p:nvSpPr>
        <p:spPr/>
        <p:txBody>
          <a:bodyPr/>
          <a:lstStyle/>
          <a:p>
            <a:pPr marL="0" indent="0">
              <a:buNone/>
            </a:pPr>
            <a:r>
              <a:rPr lang="en-US" altLang="zh-CN" sz="2800" dirty="0" smtClean="0"/>
              <a:t>【</a:t>
            </a:r>
            <a:r>
              <a:rPr lang="zh-CN" altLang="en-US" sz="2800" dirty="0" smtClean="0"/>
              <a:t>实例</a:t>
            </a:r>
            <a:r>
              <a:rPr lang="en-US" altLang="zh-CN" sz="2800" dirty="0" smtClean="0"/>
              <a:t>1】</a:t>
            </a:r>
            <a:r>
              <a:rPr lang="zh-CN" altLang="en-US" sz="2800" dirty="0" smtClean="0"/>
              <a:t>获取鼠标在页面上点击位置的坐标。</a:t>
            </a:r>
            <a:endParaRPr lang="en-US" altLang="zh-CN" sz="2800" dirty="0" smtClean="0"/>
          </a:p>
          <a:p>
            <a:pPr lvl="1"/>
            <a:r>
              <a:rPr lang="zh-CN" altLang="en-US" dirty="0" smtClean="0"/>
              <a:t>知识点：</a:t>
            </a:r>
            <a:endParaRPr lang="en-US" altLang="zh-CN" dirty="0" smtClean="0"/>
          </a:p>
          <a:p>
            <a:pPr lvl="2"/>
            <a:r>
              <a:rPr lang="zh-CN" altLang="en-US" sz="2800" dirty="0" smtClean="0"/>
              <a:t>在</a:t>
            </a:r>
            <a:r>
              <a:rPr lang="en-US" altLang="zh-CN" sz="2800" dirty="0" smtClean="0"/>
              <a:t>document</a:t>
            </a:r>
            <a:r>
              <a:rPr lang="zh-CN" altLang="en-US" sz="2800" dirty="0" smtClean="0"/>
              <a:t>上加事件（理解</a:t>
            </a:r>
            <a:r>
              <a:rPr lang="en-US" altLang="zh-CN" sz="2800" dirty="0" smtClean="0"/>
              <a:t>document</a:t>
            </a:r>
            <a:r>
              <a:rPr lang="zh-CN" altLang="en-US" sz="2800" dirty="0" smtClean="0"/>
              <a:t>的意义）</a:t>
            </a:r>
            <a:endParaRPr lang="en-US" altLang="zh-CN" sz="2800" dirty="0" smtClean="0"/>
          </a:p>
          <a:p>
            <a:pPr lvl="2"/>
            <a:r>
              <a:rPr lang="zh-CN" altLang="en-US" sz="2800" dirty="0" smtClean="0"/>
              <a:t>从</a:t>
            </a:r>
            <a:r>
              <a:rPr lang="en-US" altLang="zh-CN" sz="2800" dirty="0" smtClean="0"/>
              <a:t>event</a:t>
            </a:r>
            <a:r>
              <a:rPr lang="zh-CN" altLang="en-US" sz="2800" dirty="0" smtClean="0"/>
              <a:t>对象获取点击坐标</a:t>
            </a:r>
            <a:endParaRPr lang="en-US" altLang="zh-CN" sz="2800" dirty="0" smtClean="0"/>
          </a:p>
          <a:p>
            <a:pPr lvl="2"/>
            <a:r>
              <a:rPr lang="zh-CN" altLang="en-US" sz="2800" dirty="0" smtClean="0"/>
              <a:t>不同浏览器之间的兼容问题</a:t>
            </a:r>
            <a:endParaRPr lang="zh-CN" altLang="en-US" dirty="0"/>
          </a:p>
        </p:txBody>
      </p:sp>
    </p:spTree>
    <p:extLst>
      <p:ext uri="{BB962C8B-B14F-4D97-AF65-F5344CB8AC3E}">
        <p14:creationId xmlns:p14="http://schemas.microsoft.com/office/powerpoint/2010/main" val="2144435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键盘</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endParaRPr lang="zh-CN" altLang="en-US" dirty="0"/>
          </a:p>
        </p:txBody>
      </p:sp>
      <p:sp>
        <p:nvSpPr>
          <p:cNvPr id="3" name="内容占位符 2"/>
          <p:cNvSpPr>
            <a:spLocks noGrp="1"/>
          </p:cNvSpPr>
          <p:nvPr>
            <p:ph idx="1"/>
          </p:nvPr>
        </p:nvSpPr>
        <p:spPr>
          <a:xfrm>
            <a:off x="395288" y="1447801"/>
            <a:ext cx="8424862" cy="641192"/>
          </a:xfrm>
        </p:spPr>
        <p:txBody>
          <a:bodyPr/>
          <a:lstStyle/>
          <a:p>
            <a:pPr marL="0" indent="0">
              <a:buNone/>
            </a:pPr>
            <a:r>
              <a:rPr lang="en-US" altLang="zh-CN" dirty="0" smtClean="0"/>
              <a:t>【</a:t>
            </a:r>
            <a:r>
              <a:rPr lang="zh-CN" altLang="en-US" dirty="0" smtClean="0"/>
              <a:t>实例</a:t>
            </a:r>
            <a:r>
              <a:rPr lang="en-US" altLang="zh-CN" dirty="0" smtClean="0"/>
              <a:t>8】</a:t>
            </a:r>
            <a:r>
              <a:rPr lang="zh-CN" altLang="en-US" dirty="0" smtClean="0"/>
              <a:t>键盘控制移动。</a:t>
            </a:r>
            <a:endParaRPr lang="zh-CN" altLang="en-US" dirty="0"/>
          </a:p>
        </p:txBody>
      </p:sp>
      <p:sp>
        <p:nvSpPr>
          <p:cNvPr id="5" name="TextBox 4"/>
          <p:cNvSpPr txBox="1"/>
          <p:nvPr/>
        </p:nvSpPr>
        <p:spPr>
          <a:xfrm>
            <a:off x="611560" y="4549653"/>
            <a:ext cx="7922840" cy="535531"/>
          </a:xfrm>
          <a:prstGeom prst="rect">
            <a:avLst/>
          </a:prstGeom>
          <a:noFill/>
        </p:spPr>
        <p:txBody>
          <a:bodyPr wrap="square" rtlCol="0">
            <a:spAutoFit/>
          </a:bodyPr>
          <a:lstStyle/>
          <a:p>
            <a:r>
              <a:rPr lang="zh-CN" altLang="en-US" dirty="0" smtClean="0"/>
              <a:t>使用上下左右键控制其移动（每次移动</a:t>
            </a:r>
            <a:r>
              <a:rPr lang="en-US" altLang="zh-CN" dirty="0" smtClean="0"/>
              <a:t>10px</a:t>
            </a:r>
            <a:r>
              <a:rPr lang="zh-CN" altLang="en-US" dirty="0" smtClean="0"/>
              <a:t>）。</a:t>
            </a:r>
            <a:endParaRPr lang="zh-CN" altLang="en-US"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2060848"/>
            <a:ext cx="7972425"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90265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a:solidFill>
                  <a:srgbClr val="F50A64"/>
                </a:solidFill>
                <a:uFill>
                  <a:solidFill>
                    <a:schemeClr val="bg1">
                      <a:lumMod val="50000"/>
                    </a:schemeClr>
                  </a:solidFill>
                </a:uFill>
                <a:latin typeface="微软雅黑" pitchFamily="34" charset="-122"/>
                <a:ea typeface="微软雅黑" pitchFamily="34" charset="-122"/>
              </a:rPr>
              <a:t>键盘事件</a:t>
            </a:r>
            <a:endParaRPr lang="zh-CN" altLang="en-US" dirty="0"/>
          </a:p>
        </p:txBody>
      </p:sp>
      <p:sp>
        <p:nvSpPr>
          <p:cNvPr id="3" name="内容占位符 2"/>
          <p:cNvSpPr>
            <a:spLocks noGrp="1"/>
          </p:cNvSpPr>
          <p:nvPr>
            <p:ph idx="1"/>
          </p:nvPr>
        </p:nvSpPr>
        <p:spPr/>
        <p:txBody>
          <a:bodyPr/>
          <a:lstStyle/>
          <a:p>
            <a:r>
              <a:rPr lang="zh-CN" altLang="en-US" sz="2800" dirty="0" smtClean="0"/>
              <a:t>位置的计算：</a:t>
            </a:r>
            <a:endParaRPr lang="en-US" altLang="zh-CN" sz="2800" dirty="0" smtClean="0"/>
          </a:p>
          <a:p>
            <a:pPr lvl="1"/>
            <a:r>
              <a:rPr lang="zh-CN" altLang="en-US" sz="2400" dirty="0"/>
              <a:t>左</a:t>
            </a:r>
            <a:r>
              <a:rPr lang="zh-CN" altLang="en-US" sz="2400" dirty="0" smtClean="0"/>
              <a:t>右：</a:t>
            </a:r>
            <a:r>
              <a:rPr lang="en-US" altLang="zh-CN" sz="2400" dirty="0" smtClean="0"/>
              <a:t>left</a:t>
            </a:r>
            <a:r>
              <a:rPr lang="zh-CN" altLang="en-US" sz="2400" dirty="0" smtClean="0"/>
              <a:t>值每次</a:t>
            </a:r>
            <a:r>
              <a:rPr lang="en-US" altLang="zh-CN" sz="2400" dirty="0" smtClean="0"/>
              <a:t>-/+10</a:t>
            </a:r>
            <a:r>
              <a:rPr lang="zh-CN" altLang="en-US" sz="2400" dirty="0" smtClean="0"/>
              <a:t>像素</a:t>
            </a:r>
            <a:endParaRPr lang="en-US" altLang="zh-CN" sz="2400" dirty="0"/>
          </a:p>
          <a:p>
            <a:pPr lvl="1"/>
            <a:r>
              <a:rPr lang="zh-CN" altLang="en-US" sz="2400" dirty="0" smtClean="0"/>
              <a:t>上下：</a:t>
            </a:r>
            <a:r>
              <a:rPr lang="en-US" altLang="zh-CN" sz="2400" dirty="0" smtClean="0"/>
              <a:t>top</a:t>
            </a:r>
            <a:r>
              <a:rPr lang="zh-CN" altLang="en-US" sz="2400" dirty="0" smtClean="0"/>
              <a:t>值每次</a:t>
            </a:r>
            <a:r>
              <a:rPr lang="en-US" altLang="zh-CN" sz="2400" dirty="0" smtClean="0"/>
              <a:t>-/+10</a:t>
            </a:r>
            <a:r>
              <a:rPr lang="zh-CN" altLang="en-US" sz="2400" dirty="0" smtClean="0"/>
              <a:t>像素</a:t>
            </a:r>
            <a:endParaRPr lang="en-US" altLang="zh-CN" sz="2400" dirty="0" smtClean="0"/>
          </a:p>
          <a:p>
            <a:pPr lvl="1"/>
            <a:endParaRPr lang="en-US" altLang="zh-CN" sz="2400" dirty="0" smtClean="0"/>
          </a:p>
          <a:p>
            <a:r>
              <a:rPr lang="zh-CN" altLang="en-US" sz="2800" dirty="0" smtClean="0"/>
              <a:t>属性的引用</a:t>
            </a:r>
            <a:endParaRPr lang="en-US" altLang="zh-CN" sz="2800" dirty="0" smtClean="0"/>
          </a:p>
          <a:p>
            <a:pPr lvl="1"/>
            <a:r>
              <a:rPr lang="en-US" altLang="zh-CN" sz="2400" dirty="0" err="1"/>
              <a:t>style.left</a:t>
            </a:r>
            <a:r>
              <a:rPr lang="zh-CN" altLang="en-US" sz="2400" dirty="0"/>
              <a:t>和</a:t>
            </a:r>
            <a:r>
              <a:rPr lang="en-US" altLang="zh-CN" sz="2400" dirty="0" err="1" smtClean="0"/>
              <a:t>offsetLeft</a:t>
            </a:r>
            <a:r>
              <a:rPr lang="zh-CN" altLang="en-US" sz="2400" dirty="0" smtClean="0"/>
              <a:t>均为对象的左边距，数值</a:t>
            </a:r>
            <a:r>
              <a:rPr lang="zh-CN" altLang="en-US" sz="2400" dirty="0"/>
              <a:t>部分相同</a:t>
            </a:r>
          </a:p>
          <a:p>
            <a:pPr lvl="1"/>
            <a:r>
              <a:rPr lang="en-US" altLang="zh-CN" sz="2400" dirty="0" err="1" smtClean="0"/>
              <a:t>style.left</a:t>
            </a:r>
            <a:r>
              <a:rPr lang="zh-CN" altLang="en-US" sz="2400" dirty="0" smtClean="0"/>
              <a:t>：</a:t>
            </a:r>
            <a:r>
              <a:rPr lang="en-US" altLang="zh-CN" sz="2400" dirty="0" smtClean="0"/>
              <a:t>string</a:t>
            </a:r>
            <a:r>
              <a:rPr lang="zh-CN" altLang="en-US" sz="2400" dirty="0" smtClean="0"/>
              <a:t>类型，含</a:t>
            </a:r>
            <a:r>
              <a:rPr lang="en-US" altLang="zh-CN" sz="2400" dirty="0" smtClean="0"/>
              <a:t>”</a:t>
            </a:r>
            <a:r>
              <a:rPr lang="en-US" altLang="zh-CN" sz="2400" dirty="0" err="1" smtClean="0"/>
              <a:t>px</a:t>
            </a:r>
            <a:r>
              <a:rPr lang="en-US" altLang="zh-CN" sz="2400" dirty="0" smtClean="0"/>
              <a:t>”</a:t>
            </a:r>
          </a:p>
          <a:p>
            <a:pPr lvl="1"/>
            <a:r>
              <a:rPr lang="en-US" altLang="zh-CN" sz="2400" dirty="0" err="1" smtClean="0"/>
              <a:t>offsetLeft</a:t>
            </a:r>
            <a:r>
              <a:rPr lang="zh-CN" altLang="en-US" sz="2400" dirty="0" smtClean="0"/>
              <a:t>：</a:t>
            </a:r>
            <a:r>
              <a:rPr lang="en-US" altLang="zh-CN" sz="2400" dirty="0" err="1" smtClean="0"/>
              <a:t>int</a:t>
            </a:r>
            <a:r>
              <a:rPr lang="zh-CN" altLang="en-US" sz="2400" dirty="0" smtClean="0"/>
              <a:t>类型，不含</a:t>
            </a:r>
            <a:r>
              <a:rPr lang="en-US" altLang="zh-CN" sz="2400" dirty="0" smtClean="0"/>
              <a:t>”</a:t>
            </a:r>
            <a:r>
              <a:rPr lang="en-US" altLang="zh-CN" sz="2400" dirty="0" err="1" smtClean="0"/>
              <a:t>px</a:t>
            </a:r>
            <a:r>
              <a:rPr lang="en-US" altLang="zh-CN" sz="2400" dirty="0" smtClean="0"/>
              <a:t>”</a:t>
            </a:r>
          </a:p>
          <a:p>
            <a:pPr lvl="1"/>
            <a:r>
              <a:rPr lang="en-US" altLang="zh-CN" sz="2400" dirty="0" smtClean="0"/>
              <a:t>=》</a:t>
            </a:r>
            <a:r>
              <a:rPr lang="zh-CN" altLang="en-US" sz="2400" dirty="0" smtClean="0"/>
              <a:t>计算</a:t>
            </a:r>
            <a:r>
              <a:rPr lang="zh-CN" altLang="en-US" sz="2400" dirty="0"/>
              <a:t>时，需要使用</a:t>
            </a:r>
            <a:r>
              <a:rPr lang="en-US" altLang="zh-CN" sz="2400" dirty="0" err="1" smtClean="0"/>
              <a:t>offsetLeft</a:t>
            </a:r>
            <a:endParaRPr lang="en-US" altLang="zh-CN" sz="2400" dirty="0"/>
          </a:p>
          <a:p>
            <a:pPr lvl="1"/>
            <a:endParaRPr lang="en-US" altLang="zh-CN" sz="2400" dirty="0" smtClean="0"/>
          </a:p>
        </p:txBody>
      </p:sp>
    </p:spTree>
    <p:extLst>
      <p:ext uri="{BB962C8B-B14F-4D97-AF65-F5344CB8AC3E}">
        <p14:creationId xmlns:p14="http://schemas.microsoft.com/office/powerpoint/2010/main" val="13655253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a:solidFill>
                  <a:srgbClr val="F50A64"/>
                </a:solidFill>
                <a:uFill>
                  <a:solidFill>
                    <a:schemeClr val="bg1">
                      <a:lumMod val="50000"/>
                    </a:schemeClr>
                  </a:solidFill>
                </a:uFill>
                <a:latin typeface="微软雅黑" pitchFamily="34" charset="-122"/>
                <a:ea typeface="微软雅黑" pitchFamily="34" charset="-122"/>
              </a:rPr>
              <a:t>键盘事件</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5126023"/>
            <a:ext cx="1800200" cy="1530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88" y="1484784"/>
            <a:ext cx="861060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3075469"/>
            <a:ext cx="8524875"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53594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键盘事件</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上下左右移动</a:t>
            </a:r>
            <a:endParaRPr lang="zh-CN" altLang="en-US" dirty="0"/>
          </a:p>
        </p:txBody>
      </p:sp>
      <p:sp>
        <p:nvSpPr>
          <p:cNvPr id="4" name="TextBox 3"/>
          <p:cNvSpPr txBox="1"/>
          <p:nvPr/>
        </p:nvSpPr>
        <p:spPr>
          <a:xfrm>
            <a:off x="395536" y="5461391"/>
            <a:ext cx="8424936" cy="559897"/>
          </a:xfrm>
          <a:prstGeom prst="rect">
            <a:avLst/>
          </a:prstGeom>
          <a:noFill/>
        </p:spPr>
        <p:txBody>
          <a:bodyPr wrap="square" rtlCol="0">
            <a:spAutoFit/>
          </a:bodyPr>
          <a:lstStyle/>
          <a:p>
            <a:r>
              <a:rPr lang="zh-CN" altLang="en-US" sz="2800" dirty="0" smtClean="0">
                <a:solidFill>
                  <a:srgbClr val="CC0000"/>
                </a:solidFill>
              </a:rPr>
              <a:t>分析会出现的问题</a:t>
            </a:r>
            <a:endParaRPr lang="zh-CN" altLang="en-US" sz="2800" dirty="0">
              <a:solidFill>
                <a:srgbClr val="CC0000"/>
              </a:solidFill>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90663"/>
            <a:ext cx="853440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44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键盘事件</a:t>
            </a:r>
            <a:endParaRPr lang="zh-CN" altLang="en-US" dirty="0"/>
          </a:p>
        </p:txBody>
      </p:sp>
      <p:sp>
        <p:nvSpPr>
          <p:cNvPr id="3" name="内容占位符 2"/>
          <p:cNvSpPr>
            <a:spLocks noGrp="1"/>
          </p:cNvSpPr>
          <p:nvPr>
            <p:ph idx="1"/>
          </p:nvPr>
        </p:nvSpPr>
        <p:spPr>
          <a:xfrm>
            <a:off x="395288" y="1447801"/>
            <a:ext cx="8424862" cy="1066799"/>
          </a:xfrm>
        </p:spPr>
        <p:txBody>
          <a:bodyPr/>
          <a:lstStyle/>
          <a:p>
            <a:r>
              <a:rPr lang="zh-CN" altLang="en-US" sz="2800" dirty="0" smtClean="0"/>
              <a:t>右边的控制：</a:t>
            </a:r>
            <a:endParaRPr lang="zh-CN" altLang="en-US" sz="2800" dirty="0"/>
          </a:p>
        </p:txBody>
      </p:sp>
      <p:sp>
        <p:nvSpPr>
          <p:cNvPr id="8" name="矩形 7"/>
          <p:cNvSpPr/>
          <p:nvPr/>
        </p:nvSpPr>
        <p:spPr bwMode="auto">
          <a:xfrm>
            <a:off x="1295400" y="2209800"/>
            <a:ext cx="3581400" cy="1828800"/>
          </a:xfrm>
          <a:prstGeom prst="rect">
            <a:avLst/>
          </a:prstGeom>
          <a:ln w="57150">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4038600" y="3200400"/>
            <a:ext cx="838200" cy="838200"/>
          </a:xfrm>
          <a:prstGeom prst="rect">
            <a:avLst/>
          </a:prstGeom>
          <a:ln w="76200">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TextBox 10"/>
          <p:cNvSpPr txBox="1"/>
          <p:nvPr/>
        </p:nvSpPr>
        <p:spPr>
          <a:xfrm>
            <a:off x="2915816" y="1500968"/>
            <a:ext cx="4648200" cy="429413"/>
          </a:xfrm>
          <a:prstGeom prst="rect">
            <a:avLst/>
          </a:prstGeom>
          <a:noFill/>
        </p:spPr>
        <p:txBody>
          <a:bodyPr wrap="square" rtlCol="0">
            <a:spAutoFit/>
          </a:bodyPr>
          <a:lstStyle/>
          <a:p>
            <a:r>
              <a:rPr lang="en-US" altLang="zh-CN" sz="2000" b="0" dirty="0" err="1" smtClean="0">
                <a:cs typeface="Times New Roman" panose="02020603050405020304" pitchFamily="18" charset="0"/>
              </a:rPr>
              <a:t>document.documentElement.clientWidth</a:t>
            </a:r>
            <a:endParaRPr lang="zh-CN" altLang="en-US" sz="2000" b="0" dirty="0">
              <a:cs typeface="Times New Roman" panose="02020603050405020304" pitchFamily="18" charset="0"/>
            </a:endParaRPr>
          </a:p>
        </p:txBody>
      </p:sp>
      <p:sp>
        <p:nvSpPr>
          <p:cNvPr id="12" name="矩形 11"/>
          <p:cNvSpPr/>
          <p:nvPr/>
        </p:nvSpPr>
        <p:spPr>
          <a:xfrm>
            <a:off x="4228806" y="2570959"/>
            <a:ext cx="2022220" cy="429413"/>
          </a:xfrm>
          <a:prstGeom prst="rect">
            <a:avLst/>
          </a:prstGeom>
        </p:spPr>
        <p:txBody>
          <a:bodyPr wrap="none">
            <a:spAutoFit/>
          </a:bodyPr>
          <a:lstStyle/>
          <a:p>
            <a:r>
              <a:rPr lang="en-US" altLang="zh-CN" sz="2000" dirty="0" err="1" smtClean="0">
                <a:solidFill>
                  <a:srgbClr val="CC0000"/>
                </a:solidFill>
              </a:rPr>
              <a:t>oDiv.offsetWidth</a:t>
            </a:r>
            <a:endParaRPr lang="zh-CN" altLang="en-US" sz="2000" dirty="0">
              <a:solidFill>
                <a:srgbClr val="CC0000"/>
              </a:solidFill>
            </a:endParaRPr>
          </a:p>
        </p:txBody>
      </p:sp>
      <p:sp>
        <p:nvSpPr>
          <p:cNvPr id="5" name="左大括号 4"/>
          <p:cNvSpPr/>
          <p:nvPr/>
        </p:nvSpPr>
        <p:spPr bwMode="auto">
          <a:xfrm rot="5400000">
            <a:off x="4331495" y="2688429"/>
            <a:ext cx="214314" cy="838200"/>
          </a:xfrm>
          <a:prstGeom prst="leftBrac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左大括号 12"/>
          <p:cNvSpPr/>
          <p:nvPr/>
        </p:nvSpPr>
        <p:spPr bwMode="auto">
          <a:xfrm rot="5400000">
            <a:off x="2926942" y="355183"/>
            <a:ext cx="356403" cy="3505216"/>
          </a:xfrm>
          <a:prstGeom prst="leftBrac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5" name="直接连接符 14"/>
          <p:cNvCxnSpPr/>
          <p:nvPr/>
        </p:nvCxnSpPr>
        <p:spPr bwMode="auto">
          <a:xfrm flipH="1">
            <a:off x="4070345" y="1929589"/>
            <a:ext cx="1589" cy="2571775"/>
          </a:xfrm>
          <a:prstGeom prst="line">
            <a:avLst/>
          </a:prstGeom>
          <a:noFill/>
          <a:ln w="25400">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H="1" flipV="1">
            <a:off x="1295400" y="4143380"/>
            <a:ext cx="2776534" cy="1588"/>
          </a:xfrm>
          <a:prstGeom prst="straightConnector1">
            <a:avLst/>
          </a:prstGeom>
          <a:noFill/>
          <a:ln w="25400">
            <a:solidFill>
              <a:srgbClr val="00B0F0"/>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80" y="4581128"/>
            <a:ext cx="841057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37417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键盘事件</a:t>
            </a:r>
            <a:endParaRPr lang="zh-CN" altLang="en-US" dirty="0"/>
          </a:p>
        </p:txBody>
      </p:sp>
      <p:sp>
        <p:nvSpPr>
          <p:cNvPr id="3" name="内容占位符 2"/>
          <p:cNvSpPr>
            <a:spLocks noGrp="1"/>
          </p:cNvSpPr>
          <p:nvPr>
            <p:ph idx="1"/>
          </p:nvPr>
        </p:nvSpPr>
        <p:spPr>
          <a:xfrm>
            <a:off x="395288" y="1447801"/>
            <a:ext cx="8424862" cy="1066799"/>
          </a:xfrm>
        </p:spPr>
        <p:txBody>
          <a:bodyPr/>
          <a:lstStyle/>
          <a:p>
            <a:r>
              <a:rPr lang="zh-CN" altLang="en-US" sz="2800" dirty="0" smtClean="0"/>
              <a:t>下边的控制：</a:t>
            </a:r>
            <a:endParaRPr lang="zh-CN" altLang="en-US" sz="2800" dirty="0"/>
          </a:p>
        </p:txBody>
      </p:sp>
      <p:sp>
        <p:nvSpPr>
          <p:cNvPr id="8" name="矩形 7"/>
          <p:cNvSpPr/>
          <p:nvPr/>
        </p:nvSpPr>
        <p:spPr bwMode="auto">
          <a:xfrm>
            <a:off x="1295400" y="2209800"/>
            <a:ext cx="3581400" cy="1828800"/>
          </a:xfrm>
          <a:prstGeom prst="rect">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4038600" y="3200400"/>
            <a:ext cx="838200" cy="838200"/>
          </a:xfrm>
          <a:prstGeom prst="rect">
            <a:avLst/>
          </a:prstGeom>
          <a:ln w="76200">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TextBox 10"/>
          <p:cNvSpPr txBox="1"/>
          <p:nvPr/>
        </p:nvSpPr>
        <p:spPr>
          <a:xfrm>
            <a:off x="228600" y="2438400"/>
            <a:ext cx="4648200" cy="461665"/>
          </a:xfrm>
          <a:prstGeom prst="rect">
            <a:avLst/>
          </a:prstGeom>
          <a:noFill/>
        </p:spPr>
        <p:txBody>
          <a:bodyPr wrap="square" rtlCol="0">
            <a:spAutoFit/>
          </a:bodyPr>
          <a:lstStyle/>
          <a:p>
            <a:r>
              <a:rPr lang="en-US" altLang="zh-CN" sz="2000" b="0" dirty="0" err="1" smtClean="0">
                <a:cs typeface="Times New Roman" panose="02020603050405020304" pitchFamily="18" charset="0"/>
              </a:rPr>
              <a:t>document.documentElement.clientHeight</a:t>
            </a:r>
            <a:endParaRPr lang="zh-CN" altLang="en-US" sz="2000" b="0" dirty="0">
              <a:cs typeface="Times New Roman" panose="02020603050405020304" pitchFamily="18" charset="0"/>
            </a:endParaRPr>
          </a:p>
        </p:txBody>
      </p:sp>
      <p:sp>
        <p:nvSpPr>
          <p:cNvPr id="12" name="矩形 11"/>
          <p:cNvSpPr/>
          <p:nvPr/>
        </p:nvSpPr>
        <p:spPr>
          <a:xfrm>
            <a:off x="1835696" y="3352800"/>
            <a:ext cx="2082878" cy="429413"/>
          </a:xfrm>
          <a:prstGeom prst="rect">
            <a:avLst/>
          </a:prstGeom>
        </p:spPr>
        <p:txBody>
          <a:bodyPr wrap="none">
            <a:spAutoFit/>
          </a:bodyPr>
          <a:lstStyle/>
          <a:p>
            <a:r>
              <a:rPr lang="en-US" altLang="zh-CN" sz="2000" dirty="0" err="1" smtClean="0">
                <a:solidFill>
                  <a:srgbClr val="CC0000"/>
                </a:solidFill>
              </a:rPr>
              <a:t>oDiv.offsetHeight</a:t>
            </a:r>
            <a:endParaRPr lang="zh-CN" altLang="en-US" sz="2000" dirty="0">
              <a:solidFill>
                <a:srgbClr val="CC0000"/>
              </a:solidFill>
            </a:endParaRPr>
          </a:p>
        </p:txBody>
      </p:sp>
      <p:sp>
        <p:nvSpPr>
          <p:cNvPr id="5" name="左大括号 4"/>
          <p:cNvSpPr/>
          <p:nvPr/>
        </p:nvSpPr>
        <p:spPr bwMode="auto">
          <a:xfrm>
            <a:off x="3886200" y="3200400"/>
            <a:ext cx="76200" cy="838200"/>
          </a:xfrm>
          <a:prstGeom prst="leftBrac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左大括号 12"/>
          <p:cNvSpPr/>
          <p:nvPr/>
        </p:nvSpPr>
        <p:spPr bwMode="auto">
          <a:xfrm>
            <a:off x="1066800" y="2209800"/>
            <a:ext cx="228600" cy="1828800"/>
          </a:xfrm>
          <a:prstGeom prst="leftBrace">
            <a:avLst/>
          </a:prstGeom>
          <a:noFill/>
          <a:ln w="3810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20000"/>
              </a:lnSpc>
              <a:spcBef>
                <a:spcPct val="0"/>
              </a:spcBef>
              <a:spcAft>
                <a:spcPct val="0"/>
              </a:spcAft>
              <a:buClrTx/>
              <a:buSzPct val="85000"/>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5" name="直接连接符 14"/>
          <p:cNvCxnSpPr/>
          <p:nvPr/>
        </p:nvCxnSpPr>
        <p:spPr bwMode="auto">
          <a:xfrm>
            <a:off x="357158" y="3200400"/>
            <a:ext cx="5072098" cy="14286"/>
          </a:xfrm>
          <a:prstGeom prst="line">
            <a:avLst/>
          </a:prstGeom>
          <a:noFill/>
          <a:ln w="25400">
            <a:solidFill>
              <a:srgbClr val="00B0F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flipV="1">
            <a:off x="5142710" y="2209800"/>
            <a:ext cx="1588" cy="1005680"/>
          </a:xfrm>
          <a:prstGeom prst="straightConnector1">
            <a:avLst/>
          </a:prstGeom>
          <a:noFill/>
          <a:ln w="25400">
            <a:solidFill>
              <a:srgbClr val="00B0F0"/>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424511"/>
            <a:ext cx="843915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37417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键盘事件</a:t>
            </a:r>
            <a:endParaRPr lang="zh-CN" altLang="en-US"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15752"/>
            <a:ext cx="84963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键盘</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en-US" altLang="zh-CN" dirty="0" err="1" smtClean="0">
                <a:solidFill>
                  <a:srgbClr val="F50A64"/>
                </a:solidFill>
                <a:uFill>
                  <a:solidFill>
                    <a:schemeClr val="bg1">
                      <a:lumMod val="50000"/>
                    </a:schemeClr>
                  </a:solidFill>
                </a:uFill>
                <a:latin typeface="微软雅黑" pitchFamily="34" charset="-122"/>
                <a:ea typeface="微软雅黑" pitchFamily="34" charset="-122"/>
              </a:rPr>
              <a:t>ctrl+enter</a:t>
            </a:r>
            <a:endParaRPr lang="zh-CN" altLang="en-US" dirty="0"/>
          </a:p>
        </p:txBody>
      </p:sp>
      <p:sp>
        <p:nvSpPr>
          <p:cNvPr id="3" name="内容占位符 2"/>
          <p:cNvSpPr>
            <a:spLocks noGrp="1"/>
          </p:cNvSpPr>
          <p:nvPr>
            <p:ph idx="1"/>
          </p:nvPr>
        </p:nvSpPr>
        <p:spPr>
          <a:xfrm>
            <a:off x="395288" y="1447801"/>
            <a:ext cx="8424862" cy="609600"/>
          </a:xfrm>
        </p:spPr>
        <p:txBody>
          <a:bodyPr/>
          <a:lstStyle/>
          <a:p>
            <a:pPr marL="0" indent="0">
              <a:buNone/>
            </a:pPr>
            <a:r>
              <a:rPr lang="en-US" altLang="zh-CN" sz="2800" dirty="0" smtClean="0"/>
              <a:t>【</a:t>
            </a:r>
            <a:r>
              <a:rPr lang="zh-CN" altLang="en-US" sz="2800" dirty="0" smtClean="0"/>
              <a:t>实例</a:t>
            </a:r>
            <a:r>
              <a:rPr lang="en-US" altLang="zh-CN" sz="2800" dirty="0" smtClean="0"/>
              <a:t>9】</a:t>
            </a:r>
            <a:r>
              <a:rPr lang="zh-CN" altLang="en-US" sz="2800" dirty="0" smtClean="0"/>
              <a:t>模拟聊天工具，使用</a:t>
            </a:r>
            <a:r>
              <a:rPr lang="en-US" altLang="zh-CN" sz="2800" dirty="0" err="1" smtClean="0"/>
              <a:t>ctrl+enter</a:t>
            </a:r>
            <a:r>
              <a:rPr lang="zh-CN" altLang="en-US" sz="2800" dirty="0" smtClean="0"/>
              <a:t>提交留言。</a:t>
            </a:r>
            <a:endParaRPr lang="en-US" altLang="zh-CN" sz="2800" dirty="0" smtClean="0"/>
          </a:p>
          <a:p>
            <a:pPr marL="0" indent="0">
              <a:buNone/>
            </a:pPr>
            <a:endParaRPr lang="zh-CN"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29" y="4118429"/>
            <a:ext cx="3882571" cy="2356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060848"/>
            <a:ext cx="835342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49415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键盘</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r>
              <a:rPr lang="en-US" altLang="zh-CN" dirty="0">
                <a:solidFill>
                  <a:srgbClr val="F50A64"/>
                </a:solidFill>
                <a:uFill>
                  <a:solidFill>
                    <a:schemeClr val="bg1">
                      <a:lumMod val="50000"/>
                    </a:schemeClr>
                  </a:solidFill>
                </a:uFill>
                <a:latin typeface="微软雅黑" pitchFamily="34" charset="-122"/>
                <a:ea typeface="微软雅黑" pitchFamily="34" charset="-122"/>
              </a:rPr>
              <a:t>—enter</a:t>
            </a:r>
            <a:r>
              <a:rPr lang="zh-CN" altLang="en-US" dirty="0">
                <a:solidFill>
                  <a:srgbClr val="F50A64"/>
                </a:solidFill>
                <a:uFill>
                  <a:solidFill>
                    <a:schemeClr val="bg1">
                      <a:lumMod val="50000"/>
                    </a:schemeClr>
                  </a:solidFill>
                </a:uFill>
                <a:latin typeface="微软雅黑" pitchFamily="34" charset="-122"/>
                <a:ea typeface="微软雅黑" pitchFamily="34" charset="-122"/>
              </a:rPr>
              <a:t>提交</a:t>
            </a:r>
            <a:endParaRPr lang="zh-CN" altLang="en-US" dirty="0"/>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555" y="1484784"/>
            <a:ext cx="85439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61085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键盘</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—enter</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提交</a:t>
            </a:r>
            <a:endParaRPr lang="zh-CN" altLang="en-US" dirty="0"/>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1454621"/>
            <a:ext cx="8543925"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993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在</a:t>
            </a:r>
            <a:r>
              <a:rPr lang="en-US" altLang="zh-CN" dirty="0">
                <a:solidFill>
                  <a:srgbClr val="F50A64"/>
                </a:solidFill>
                <a:uFill>
                  <a:solidFill>
                    <a:schemeClr val="bg1">
                      <a:lumMod val="50000"/>
                    </a:schemeClr>
                  </a:solidFill>
                </a:uFill>
                <a:latin typeface="微软雅黑" pitchFamily="34" charset="-122"/>
                <a:ea typeface="微软雅黑" pitchFamily="34" charset="-122"/>
              </a:rPr>
              <a:t>document</a:t>
            </a:r>
            <a:r>
              <a:rPr lang="zh-CN" altLang="en-US" dirty="0">
                <a:solidFill>
                  <a:srgbClr val="F50A64"/>
                </a:solidFill>
                <a:uFill>
                  <a:solidFill>
                    <a:schemeClr val="bg1">
                      <a:lumMod val="50000"/>
                    </a:schemeClr>
                  </a:solidFill>
                </a:uFill>
                <a:latin typeface="微软雅黑" pitchFamily="34" charset="-122"/>
                <a:ea typeface="微软雅黑" pitchFamily="34" charset="-122"/>
              </a:rPr>
              <a:t>上加事件</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1" y="1340768"/>
            <a:ext cx="84963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7" y="3416027"/>
            <a:ext cx="84677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410145" y="4802821"/>
            <a:ext cx="8266311" cy="1618841"/>
          </a:xfrm>
          <a:prstGeom prst="rect">
            <a:avLst/>
          </a:prstGeom>
        </p:spPr>
        <p:txBody>
          <a:bodyPr wrap="square">
            <a:spAutoFit/>
          </a:bodyPr>
          <a:lstStyle/>
          <a:p>
            <a:r>
              <a:rPr lang="en-US" altLang="zh-CN" sz="1400" dirty="0" smtClean="0"/>
              <a:t>document</a:t>
            </a:r>
            <a:r>
              <a:rPr lang="zh-CN" altLang="en-US" sz="1400" dirty="0"/>
              <a:t>可以理解为网页中最顶层的虚拟父</a:t>
            </a:r>
            <a:r>
              <a:rPr lang="zh-CN" altLang="en-US" sz="1400" dirty="0" smtClean="0"/>
              <a:t>节点</a:t>
            </a:r>
            <a:r>
              <a:rPr lang="zh-CN" altLang="en-US" sz="1400" dirty="0"/>
              <a:t>。</a:t>
            </a:r>
            <a:endParaRPr lang="en-US" altLang="zh-CN" sz="1400" dirty="0"/>
          </a:p>
          <a:p>
            <a:r>
              <a:rPr lang="zh-CN" altLang="en-US" sz="1400" dirty="0"/>
              <a:t>第一个子节点：！</a:t>
            </a:r>
            <a:endParaRPr lang="en-US" altLang="zh-CN" sz="1400" dirty="0"/>
          </a:p>
          <a:p>
            <a:r>
              <a:rPr lang="zh-CN" altLang="en-US" sz="1400" dirty="0"/>
              <a:t>第二个子节点：</a:t>
            </a:r>
            <a:r>
              <a:rPr lang="en-US" altLang="zh-CN" sz="1400" dirty="0"/>
              <a:t>HTML</a:t>
            </a:r>
          </a:p>
          <a:p>
            <a:r>
              <a:rPr lang="zh-CN" altLang="en-US" sz="1400" dirty="0"/>
              <a:t>把事件加在</a:t>
            </a:r>
            <a:r>
              <a:rPr lang="en-US" altLang="zh-CN" sz="1400" dirty="0"/>
              <a:t>document</a:t>
            </a:r>
            <a:r>
              <a:rPr lang="zh-CN" altLang="en-US" sz="1400" dirty="0"/>
              <a:t>上，则不管鼠标点击到页面的哪一个位置，页面都有反应</a:t>
            </a:r>
            <a:endParaRPr lang="en-US" altLang="zh-CN" sz="1400" dirty="0"/>
          </a:p>
          <a:p>
            <a:r>
              <a:rPr lang="zh-CN" altLang="en-US" sz="1400" dirty="0"/>
              <a:t>在</a:t>
            </a:r>
            <a:r>
              <a:rPr lang="en-US" altLang="zh-CN" sz="1400" dirty="0"/>
              <a:t>document</a:t>
            </a:r>
            <a:r>
              <a:rPr lang="zh-CN" altLang="en-US" sz="1400" dirty="0"/>
              <a:t>上加事件，不需要</a:t>
            </a:r>
            <a:r>
              <a:rPr lang="en-US" altLang="zh-CN" sz="1400" dirty="0" err="1"/>
              <a:t>window.onload</a:t>
            </a:r>
            <a:r>
              <a:rPr lang="zh-CN" altLang="en-US" sz="1400" dirty="0"/>
              <a:t>，已经</a:t>
            </a:r>
            <a:r>
              <a:rPr lang="zh-CN" altLang="en-US" sz="1400" dirty="0" smtClean="0"/>
              <a:t>加载。</a:t>
            </a:r>
            <a:r>
              <a:rPr lang="zh-CN" altLang="en-US" sz="1400" dirty="0"/>
              <a:t>每个载入浏览器的 </a:t>
            </a:r>
            <a:r>
              <a:rPr lang="en-US" altLang="zh-CN" sz="1400" dirty="0"/>
              <a:t>HTML </a:t>
            </a:r>
            <a:r>
              <a:rPr lang="zh-CN" altLang="en-US" sz="1400" dirty="0"/>
              <a:t>文档都会成为 </a:t>
            </a:r>
            <a:r>
              <a:rPr lang="en-US" altLang="zh-CN" sz="1400" dirty="0"/>
              <a:t>Document </a:t>
            </a:r>
            <a:r>
              <a:rPr lang="zh-CN" altLang="en-US" sz="1400" dirty="0"/>
              <a:t>对象。</a:t>
            </a:r>
            <a:endParaRPr lang="en-US" altLang="zh-CN" sz="1400" dirty="0"/>
          </a:p>
        </p:txBody>
      </p:sp>
      <p:sp>
        <p:nvSpPr>
          <p:cNvPr id="6" name="TextBox 5"/>
          <p:cNvSpPr txBox="1"/>
          <p:nvPr/>
        </p:nvSpPr>
        <p:spPr>
          <a:xfrm>
            <a:off x="395536" y="6387041"/>
            <a:ext cx="5400600" cy="461665"/>
          </a:xfrm>
          <a:prstGeom prst="rect">
            <a:avLst/>
          </a:prstGeom>
          <a:noFill/>
        </p:spPr>
        <p:txBody>
          <a:bodyPr wrap="square" rtlCol="0">
            <a:spAutoFit/>
          </a:bodyPr>
          <a:lstStyle/>
          <a:p>
            <a:r>
              <a:rPr lang="en-US" altLang="zh-CN" sz="2000" dirty="0" smtClean="0">
                <a:solidFill>
                  <a:srgbClr val="FF0000"/>
                </a:solidFill>
              </a:rPr>
              <a:t>IE </a:t>
            </a:r>
            <a:r>
              <a:rPr lang="en-US" altLang="zh-CN" sz="2000" dirty="0" smtClean="0">
                <a:solidFill>
                  <a:srgbClr val="FF0000"/>
                </a:solidFill>
              </a:rPr>
              <a:t>document</a:t>
            </a:r>
            <a:r>
              <a:rPr lang="zh-CN" altLang="en-US" sz="2000" dirty="0" smtClean="0">
                <a:solidFill>
                  <a:srgbClr val="FF0000"/>
                </a:solidFill>
              </a:rPr>
              <a:t>事件须写在</a:t>
            </a:r>
            <a:r>
              <a:rPr lang="en-US" altLang="zh-CN" sz="2000" dirty="0" err="1" smtClean="0">
                <a:solidFill>
                  <a:srgbClr val="FF0000"/>
                </a:solidFill>
              </a:rPr>
              <a:t>window.onload</a:t>
            </a:r>
            <a:r>
              <a:rPr lang="zh-CN" altLang="en-US" sz="2000" dirty="0" smtClean="0">
                <a:solidFill>
                  <a:srgbClr val="FF0000"/>
                </a:solidFill>
              </a:rPr>
              <a:t>中</a:t>
            </a:r>
            <a:endParaRPr lang="zh-CN" altLang="en-US" sz="2000" dirty="0">
              <a:solidFill>
                <a:srgbClr val="FF0000"/>
              </a:solidFill>
            </a:endParaRPr>
          </a:p>
        </p:txBody>
      </p:sp>
    </p:spTree>
    <p:extLst>
      <p:ext uri="{BB962C8B-B14F-4D97-AF65-F5344CB8AC3E}">
        <p14:creationId xmlns:p14="http://schemas.microsoft.com/office/powerpoint/2010/main" val="37067676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6.5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键盘</a:t>
            </a:r>
            <a:r>
              <a:rPr lang="zh-CN" altLang="en-US" dirty="0">
                <a:solidFill>
                  <a:srgbClr val="F50A64"/>
                </a:solidFill>
                <a:uFill>
                  <a:solidFill>
                    <a:schemeClr val="bg1">
                      <a:lumMod val="50000"/>
                    </a:schemeClr>
                  </a:solidFill>
                </a:uFill>
                <a:latin typeface="微软雅黑" pitchFamily="34" charset="-122"/>
                <a:ea typeface="微软雅黑" pitchFamily="34" charset="-122"/>
              </a:rPr>
              <a:t>事件</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en-US" altLang="zh-CN" dirty="0" err="1" smtClean="0">
                <a:solidFill>
                  <a:srgbClr val="F50A64"/>
                </a:solidFill>
                <a:uFill>
                  <a:solidFill>
                    <a:schemeClr val="bg1">
                      <a:lumMod val="50000"/>
                    </a:schemeClr>
                  </a:solidFill>
                </a:uFill>
                <a:latin typeface="微软雅黑" pitchFamily="34" charset="-122"/>
                <a:ea typeface="微软雅黑" pitchFamily="34" charset="-122"/>
              </a:rPr>
              <a:t>ctrl+enter</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提交</a:t>
            </a:r>
            <a:endParaRPr lang="zh-CN" alt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464146"/>
            <a:ext cx="854392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74063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6.6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默认</a:t>
            </a:r>
            <a:r>
              <a:rPr lang="zh-CN" altLang="en-US" dirty="0">
                <a:solidFill>
                  <a:srgbClr val="F50A64"/>
                </a:solidFill>
                <a:uFill>
                  <a:solidFill>
                    <a:schemeClr val="bg1">
                      <a:lumMod val="50000"/>
                    </a:schemeClr>
                  </a:solidFill>
                </a:uFill>
                <a:latin typeface="微软雅黑" pitchFamily="34" charset="-122"/>
                <a:ea typeface="微软雅黑" pitchFamily="34" charset="-122"/>
              </a:rPr>
              <a:t>行为</a:t>
            </a:r>
          </a:p>
        </p:txBody>
      </p:sp>
      <p:sp>
        <p:nvSpPr>
          <p:cNvPr id="3" name="内容占位符 2"/>
          <p:cNvSpPr>
            <a:spLocks noGrp="1"/>
          </p:cNvSpPr>
          <p:nvPr>
            <p:ph idx="1"/>
          </p:nvPr>
        </p:nvSpPr>
        <p:spPr>
          <a:xfrm>
            <a:off x="395288" y="1447800"/>
            <a:ext cx="8424862" cy="2624141"/>
          </a:xfrm>
        </p:spPr>
        <p:txBody>
          <a:bodyPr/>
          <a:lstStyle/>
          <a:p>
            <a:r>
              <a:rPr lang="zh-CN" altLang="en-US" dirty="0" smtClean="0"/>
              <a:t>什么是默认行为？</a:t>
            </a:r>
            <a:endParaRPr lang="en-US" altLang="zh-CN" dirty="0" smtClean="0"/>
          </a:p>
          <a:p>
            <a:pPr lvl="1"/>
            <a:r>
              <a:rPr lang="zh-CN" altLang="en-US" dirty="0" smtClean="0"/>
              <a:t>不需要自己编写，浏览器自己即具备的功能。</a:t>
            </a:r>
            <a:endParaRPr lang="en-US" altLang="zh-CN" dirty="0" smtClean="0"/>
          </a:p>
          <a:p>
            <a:pPr lvl="2"/>
            <a:r>
              <a:rPr lang="zh-CN" altLang="en-US" dirty="0" smtClean="0"/>
              <a:t>右键打开快捷菜单</a:t>
            </a:r>
            <a:endParaRPr lang="en-US" altLang="zh-CN" dirty="0" smtClean="0"/>
          </a:p>
          <a:p>
            <a:pPr lvl="2"/>
            <a:r>
              <a:rPr lang="zh-CN" altLang="en-US" dirty="0" smtClean="0"/>
              <a:t>文本框输入时</a:t>
            </a:r>
            <a:r>
              <a:rPr lang="en-US" altLang="zh-CN" dirty="0" smtClean="0"/>
              <a:t>,</a:t>
            </a:r>
            <a:r>
              <a:rPr lang="zh-CN" altLang="en-US" dirty="0" smtClean="0"/>
              <a:t>  字符一个一个地出现</a:t>
            </a:r>
            <a:endParaRPr lang="en-US" altLang="zh-CN" dirty="0" smtClean="0"/>
          </a:p>
          <a:p>
            <a:pPr lvl="2"/>
            <a:r>
              <a:rPr lang="zh-CN" altLang="en-US" dirty="0"/>
              <a:t>表</a:t>
            </a:r>
            <a:r>
              <a:rPr lang="zh-CN" altLang="en-US" dirty="0" smtClean="0"/>
              <a:t>单提交</a:t>
            </a:r>
            <a:endParaRPr lang="zh-CN" altLang="en-US" dirty="0"/>
          </a:p>
        </p:txBody>
      </p:sp>
    </p:spTree>
    <p:extLst>
      <p:ext uri="{BB962C8B-B14F-4D97-AF65-F5344CB8AC3E}">
        <p14:creationId xmlns:p14="http://schemas.microsoft.com/office/powerpoint/2010/main" val="9362944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6.6 </a:t>
            </a:r>
            <a:r>
              <a:rPr lang="zh-CN" altLang="en-US" dirty="0">
                <a:solidFill>
                  <a:srgbClr val="F50A64"/>
                </a:solidFill>
                <a:uFill>
                  <a:solidFill>
                    <a:schemeClr val="bg1">
                      <a:lumMod val="50000"/>
                    </a:schemeClr>
                  </a:solidFill>
                </a:uFill>
                <a:latin typeface="微软雅黑" pitchFamily="34" charset="-122"/>
                <a:ea typeface="微软雅黑" pitchFamily="34" charset="-122"/>
              </a:rPr>
              <a:t>默认</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行为</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a:solidFill>
                  <a:srgbClr val="F50A64"/>
                </a:solidFill>
                <a:uFill>
                  <a:solidFill>
                    <a:schemeClr val="bg1">
                      <a:lumMod val="50000"/>
                    </a:schemeClr>
                  </a:solidFill>
                </a:uFill>
                <a:latin typeface="微软雅黑" pitchFamily="34" charset="-122"/>
                <a:ea typeface="微软雅黑" pitchFamily="34" charset="-122"/>
              </a:rPr>
              <a:t>阻止</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默认行为</a:t>
            </a:r>
            <a:endParaRPr lang="zh-CN" altLang="en-US" dirty="0"/>
          </a:p>
        </p:txBody>
      </p:sp>
      <p:sp>
        <p:nvSpPr>
          <p:cNvPr id="3" name="内容占位符 2"/>
          <p:cNvSpPr>
            <a:spLocks noGrp="1"/>
          </p:cNvSpPr>
          <p:nvPr>
            <p:ph idx="1"/>
          </p:nvPr>
        </p:nvSpPr>
        <p:spPr>
          <a:xfrm>
            <a:off x="395288" y="1447801"/>
            <a:ext cx="8424862" cy="685800"/>
          </a:xfrm>
        </p:spPr>
        <p:txBody>
          <a:bodyPr/>
          <a:lstStyle/>
          <a:p>
            <a:r>
              <a:rPr lang="zh-CN" altLang="en-US" sz="2800" dirty="0"/>
              <a:t>阻止默认行为的一般的写法：</a:t>
            </a:r>
            <a:r>
              <a:rPr lang="en-US" altLang="zh-CN" sz="2800" dirty="0"/>
              <a:t>return false</a:t>
            </a:r>
          </a:p>
          <a:p>
            <a:endParaRPr lang="zh-CN" altLang="en-US" sz="2800" dirty="0"/>
          </a:p>
        </p:txBody>
      </p:sp>
      <p:sp>
        <p:nvSpPr>
          <p:cNvPr id="4" name="矩形 3"/>
          <p:cNvSpPr/>
          <p:nvPr/>
        </p:nvSpPr>
        <p:spPr>
          <a:xfrm>
            <a:off x="457200" y="1981200"/>
            <a:ext cx="4511171" cy="559897"/>
          </a:xfrm>
          <a:prstGeom prst="rect">
            <a:avLst/>
          </a:prstGeom>
        </p:spPr>
        <p:txBody>
          <a:bodyPr wrap="none">
            <a:spAutoFit/>
          </a:bodyPr>
          <a:lstStyle/>
          <a:p>
            <a:pPr marL="0" indent="0">
              <a:buNone/>
            </a:pPr>
            <a:r>
              <a:rPr lang="en-US" altLang="zh-CN" sz="2800" dirty="0"/>
              <a:t>【</a:t>
            </a:r>
            <a:r>
              <a:rPr lang="zh-CN" altLang="en-US" sz="2800" dirty="0"/>
              <a:t>实例</a:t>
            </a:r>
            <a:r>
              <a:rPr lang="en-US" altLang="zh-CN" sz="2800" dirty="0"/>
              <a:t>10】</a:t>
            </a:r>
            <a:r>
              <a:rPr lang="zh-CN" altLang="en-US" sz="2800" dirty="0"/>
              <a:t>阻止表单提交。</a:t>
            </a:r>
            <a:endParaRPr lang="en-US" altLang="zh-CN" sz="2800" dirty="0"/>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2609081"/>
            <a:ext cx="78295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32" y="4077072"/>
            <a:ext cx="78105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9398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6.6  </a:t>
            </a:r>
            <a:r>
              <a:rPr lang="zh-CN" altLang="en-US" dirty="0">
                <a:solidFill>
                  <a:srgbClr val="F50A64"/>
                </a:solidFill>
                <a:uFill>
                  <a:solidFill>
                    <a:schemeClr val="bg1">
                      <a:lumMod val="50000"/>
                    </a:schemeClr>
                  </a:solidFill>
                </a:uFill>
                <a:latin typeface="微软雅黑" pitchFamily="34" charset="-122"/>
                <a:ea typeface="微软雅黑" pitchFamily="34" charset="-122"/>
              </a:rPr>
              <a:t>默认</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行为</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a:solidFill>
                  <a:srgbClr val="F50A64"/>
                </a:solidFill>
                <a:uFill>
                  <a:solidFill>
                    <a:schemeClr val="bg1">
                      <a:lumMod val="50000"/>
                    </a:schemeClr>
                  </a:solidFill>
                </a:uFill>
                <a:latin typeface="微软雅黑" pitchFamily="34" charset="-122"/>
                <a:ea typeface="微软雅黑" pitchFamily="34" charset="-122"/>
              </a:rPr>
              <a:t>阻止</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默认行为</a:t>
            </a:r>
            <a:endParaRPr lang="zh-CN" altLang="en-US" dirty="0"/>
          </a:p>
        </p:txBody>
      </p:sp>
      <p:sp>
        <p:nvSpPr>
          <p:cNvPr id="3" name="内容占位符 2"/>
          <p:cNvSpPr>
            <a:spLocks noGrp="1"/>
          </p:cNvSpPr>
          <p:nvPr>
            <p:ph idx="1"/>
          </p:nvPr>
        </p:nvSpPr>
        <p:spPr>
          <a:xfrm>
            <a:off x="395288" y="1447801"/>
            <a:ext cx="8424862" cy="761999"/>
          </a:xfrm>
        </p:spPr>
        <p:txBody>
          <a:bodyPr/>
          <a:lstStyle/>
          <a:p>
            <a:pPr marL="0" indent="0">
              <a:buNone/>
            </a:pPr>
            <a:r>
              <a:rPr lang="en-US" altLang="zh-CN" sz="2800" dirty="0" smtClean="0"/>
              <a:t>【</a:t>
            </a:r>
            <a:r>
              <a:rPr lang="zh-CN" altLang="en-US" sz="2800" dirty="0" smtClean="0"/>
              <a:t>实例</a:t>
            </a:r>
            <a:r>
              <a:rPr lang="en-US" altLang="zh-CN" sz="2800" dirty="0" smtClean="0"/>
              <a:t>11】</a:t>
            </a:r>
            <a:r>
              <a:rPr lang="zh-CN" altLang="en-US" sz="2800" dirty="0" smtClean="0"/>
              <a:t>阻止</a:t>
            </a:r>
            <a:r>
              <a:rPr lang="en-US" altLang="zh-CN" sz="2800" dirty="0" err="1" smtClean="0"/>
              <a:t>onkeydown</a:t>
            </a:r>
            <a:r>
              <a:rPr lang="zh-CN" altLang="en-US" sz="2800" dirty="0" smtClean="0"/>
              <a:t>事件。</a:t>
            </a:r>
            <a:endParaRPr lang="en-US" altLang="zh-CN" sz="2800" dirty="0" smtClean="0"/>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55" y="1988840"/>
            <a:ext cx="827722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155" y="3501008"/>
            <a:ext cx="831532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28861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6.6  </a:t>
            </a:r>
            <a:r>
              <a:rPr lang="zh-CN" altLang="en-US" dirty="0">
                <a:solidFill>
                  <a:srgbClr val="F50A64"/>
                </a:solidFill>
                <a:uFill>
                  <a:solidFill>
                    <a:schemeClr val="bg1">
                      <a:lumMod val="50000"/>
                    </a:schemeClr>
                  </a:solidFill>
                </a:uFill>
                <a:latin typeface="微软雅黑" pitchFamily="34" charset="-122"/>
                <a:ea typeface="微软雅黑" pitchFamily="34" charset="-122"/>
              </a:rPr>
              <a:t>默认</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行为</a:t>
            </a:r>
            <a:endParaRPr lang="zh-CN" altLang="en-US" dirty="0"/>
          </a:p>
        </p:txBody>
      </p:sp>
      <p:sp>
        <p:nvSpPr>
          <p:cNvPr id="3" name="内容占位符 2"/>
          <p:cNvSpPr>
            <a:spLocks noGrp="1"/>
          </p:cNvSpPr>
          <p:nvPr>
            <p:ph idx="1"/>
          </p:nvPr>
        </p:nvSpPr>
        <p:spPr>
          <a:xfrm>
            <a:off x="395288" y="1340768"/>
            <a:ext cx="8424862" cy="1142999"/>
          </a:xfrm>
        </p:spPr>
        <p:txBody>
          <a:bodyPr/>
          <a:lstStyle/>
          <a:p>
            <a:r>
              <a:rPr lang="en-US" altLang="zh-CN" sz="2800" dirty="0" err="1"/>
              <a:t>oncontextmenu</a:t>
            </a:r>
            <a:r>
              <a:rPr lang="zh-CN" altLang="en-US" sz="2800" dirty="0" smtClean="0"/>
              <a:t>事件</a:t>
            </a:r>
            <a:endParaRPr lang="en-US" altLang="zh-CN" sz="2800" dirty="0" smtClean="0"/>
          </a:p>
          <a:p>
            <a:pPr lvl="1"/>
            <a:r>
              <a:rPr lang="zh-CN" altLang="en-US" sz="2400" dirty="0" smtClean="0"/>
              <a:t>在页面上单击鼠标右键时弹出上下文菜单（右键菜单）</a:t>
            </a:r>
            <a:endParaRPr lang="zh-CN" altLang="en-US" sz="2400" dirty="0"/>
          </a:p>
          <a:p>
            <a:endParaRPr lang="en-US" altLang="zh-CN" sz="2400" dirty="0"/>
          </a:p>
        </p:txBody>
      </p:sp>
      <p:sp>
        <p:nvSpPr>
          <p:cNvPr id="4" name="内容占位符 2"/>
          <p:cNvSpPr txBox="1">
            <a:spLocks/>
          </p:cNvSpPr>
          <p:nvPr/>
        </p:nvSpPr>
        <p:spPr bwMode="auto">
          <a:xfrm>
            <a:off x="323528" y="2276872"/>
            <a:ext cx="8424862" cy="76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CC0000"/>
              </a:buClr>
              <a:buSzPct val="85000"/>
              <a:buChar char="•"/>
              <a:defRPr sz="3200" b="1">
                <a:solidFill>
                  <a:schemeClr val="tx1"/>
                </a:solidFill>
                <a:latin typeface="+mn-lt"/>
                <a:ea typeface="+mn-ea"/>
                <a:cs typeface="+mn-cs"/>
              </a:defRPr>
            </a:lvl1pPr>
            <a:lvl2pPr marL="742950" indent="-285750" algn="l" rtl="0" fontAlgn="base">
              <a:spcBef>
                <a:spcPct val="20000"/>
              </a:spcBef>
              <a:spcAft>
                <a:spcPct val="0"/>
              </a:spcAft>
              <a:buClr>
                <a:srgbClr val="008000"/>
              </a:buClr>
              <a:buSzPct val="115000"/>
              <a:buFont typeface="Times New Roman" pitchFamily="18" charset="0"/>
              <a:buChar char="•"/>
              <a:defRPr sz="2800" b="1">
                <a:solidFill>
                  <a:schemeClr val="tx1"/>
                </a:solidFill>
                <a:latin typeface="+mn-lt"/>
                <a:ea typeface="+mn-ea"/>
              </a:defRPr>
            </a:lvl2pPr>
            <a:lvl3pPr marL="1143000" indent="-228600" algn="l" rtl="0" fontAlgn="base">
              <a:spcBef>
                <a:spcPct val="20000"/>
              </a:spcBef>
              <a:spcAft>
                <a:spcPct val="0"/>
              </a:spcAft>
              <a:buClr>
                <a:schemeClr val="accent2"/>
              </a:buClr>
              <a:buChar char="•"/>
              <a:defRPr sz="2400" b="1">
                <a:solidFill>
                  <a:schemeClr val="tx1"/>
                </a:solidFill>
                <a:latin typeface="+mn-lt"/>
                <a:ea typeface="+mn-ea"/>
              </a:defRPr>
            </a:lvl3pPr>
            <a:lvl4pPr marL="1600200" indent="-228600" algn="l" rtl="0" fontAlgn="base">
              <a:spcBef>
                <a:spcPct val="20000"/>
              </a:spcBef>
              <a:spcAft>
                <a:spcPct val="0"/>
              </a:spcAft>
              <a:buClr>
                <a:schemeClr val="accent2"/>
              </a:buClr>
              <a:buChar char="•"/>
              <a:defRPr sz="2000" b="1">
                <a:solidFill>
                  <a:schemeClr val="tx1"/>
                </a:solidFill>
                <a:latin typeface="+mn-lt"/>
                <a:ea typeface="+mn-ea"/>
              </a:defRPr>
            </a:lvl4pPr>
            <a:lvl5pPr marL="2057400" indent="-228600" algn="l" rtl="0" fontAlgn="base">
              <a:spcBef>
                <a:spcPct val="20000"/>
              </a:spcBef>
              <a:spcAft>
                <a:spcPct val="0"/>
              </a:spcAft>
              <a:buClr>
                <a:schemeClr val="accent2"/>
              </a:buClr>
              <a:buChar char="•"/>
              <a:defRPr sz="2000" b="1">
                <a:solidFill>
                  <a:schemeClr val="tx1"/>
                </a:solidFill>
                <a:latin typeface="+mn-lt"/>
                <a:ea typeface="+mn-ea"/>
              </a:defRPr>
            </a:lvl5pPr>
            <a:lvl6pPr marL="2514600" indent="-228600" algn="l" rtl="0" fontAlgn="base">
              <a:spcBef>
                <a:spcPct val="20000"/>
              </a:spcBef>
              <a:spcAft>
                <a:spcPct val="0"/>
              </a:spcAft>
              <a:buClr>
                <a:schemeClr val="accent2"/>
              </a:buClr>
              <a:buChar char="•"/>
              <a:defRPr sz="2000" b="1">
                <a:solidFill>
                  <a:schemeClr val="tx1"/>
                </a:solidFill>
                <a:latin typeface="+mn-lt"/>
                <a:ea typeface="+mn-ea"/>
              </a:defRPr>
            </a:lvl6pPr>
            <a:lvl7pPr marL="2971800" indent="-228600" algn="l" rtl="0" fontAlgn="base">
              <a:spcBef>
                <a:spcPct val="20000"/>
              </a:spcBef>
              <a:spcAft>
                <a:spcPct val="0"/>
              </a:spcAft>
              <a:buClr>
                <a:schemeClr val="accent2"/>
              </a:buClr>
              <a:buChar char="•"/>
              <a:defRPr sz="2000" b="1">
                <a:solidFill>
                  <a:schemeClr val="tx1"/>
                </a:solidFill>
                <a:latin typeface="+mn-lt"/>
                <a:ea typeface="+mn-ea"/>
              </a:defRPr>
            </a:lvl7pPr>
            <a:lvl8pPr marL="3429000" indent="-228600" algn="l" rtl="0" fontAlgn="base">
              <a:spcBef>
                <a:spcPct val="20000"/>
              </a:spcBef>
              <a:spcAft>
                <a:spcPct val="0"/>
              </a:spcAft>
              <a:buClr>
                <a:schemeClr val="accent2"/>
              </a:buClr>
              <a:buChar char="•"/>
              <a:defRPr sz="2000" b="1">
                <a:solidFill>
                  <a:schemeClr val="tx1"/>
                </a:solidFill>
                <a:latin typeface="+mn-lt"/>
                <a:ea typeface="+mn-ea"/>
              </a:defRPr>
            </a:lvl8pPr>
            <a:lvl9pPr marL="3886200" indent="-228600" algn="l" rtl="0" fontAlgn="base">
              <a:spcBef>
                <a:spcPct val="20000"/>
              </a:spcBef>
              <a:spcAft>
                <a:spcPct val="0"/>
              </a:spcAft>
              <a:buClr>
                <a:schemeClr val="accent2"/>
              </a:buClr>
              <a:buChar char="•"/>
              <a:defRPr sz="2000" b="1">
                <a:solidFill>
                  <a:schemeClr val="tx1"/>
                </a:solidFill>
                <a:latin typeface="+mn-lt"/>
                <a:ea typeface="+mn-ea"/>
              </a:defRPr>
            </a:lvl9pPr>
          </a:lstStyle>
          <a:p>
            <a:pPr marL="0" indent="0" eaLnBrk="1" hangingPunct="1">
              <a:lnSpc>
                <a:spcPct val="100000"/>
              </a:lnSpc>
              <a:buFontTx/>
              <a:buNone/>
            </a:pPr>
            <a:r>
              <a:rPr lang="en-US" altLang="zh-CN" sz="2800" kern="0" dirty="0" smtClean="0"/>
              <a:t>【</a:t>
            </a:r>
            <a:r>
              <a:rPr lang="zh-CN" altLang="en-US" sz="2800" kern="0" dirty="0" smtClean="0"/>
              <a:t>实例</a:t>
            </a:r>
            <a:r>
              <a:rPr lang="en-US" altLang="zh-CN" sz="2800" kern="0" dirty="0" smtClean="0"/>
              <a:t>12】</a:t>
            </a:r>
            <a:r>
              <a:rPr lang="zh-CN" altLang="en-US" sz="2800" kern="0" dirty="0" smtClean="0"/>
              <a:t>弹出自定义右键菜单。</a:t>
            </a:r>
            <a:endParaRPr lang="en-US" altLang="zh-CN" sz="2800" kern="0" dirty="0" smtClean="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297" y="2789287"/>
            <a:ext cx="82581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22" y="4466034"/>
            <a:ext cx="828675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84590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6.6 </a:t>
            </a:r>
            <a:r>
              <a:rPr lang="zh-CN" altLang="en-US" dirty="0">
                <a:solidFill>
                  <a:srgbClr val="F50A64"/>
                </a:solidFill>
                <a:uFill>
                  <a:solidFill>
                    <a:schemeClr val="bg1">
                      <a:lumMod val="50000"/>
                    </a:schemeClr>
                  </a:solidFill>
                </a:uFill>
                <a:latin typeface="微软雅黑" pitchFamily="34" charset="-122"/>
                <a:ea typeface="微软雅黑" pitchFamily="34" charset="-122"/>
              </a:rPr>
              <a:t>默认</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行为</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弹出自定义右键菜单</a:t>
            </a:r>
            <a:endParaRPr lang="zh-CN" altLang="en-US" dirty="0"/>
          </a:p>
        </p:txBody>
      </p:sp>
      <p:sp>
        <p:nvSpPr>
          <p:cNvPr id="3" name="内容占位符 2"/>
          <p:cNvSpPr>
            <a:spLocks noGrp="1"/>
          </p:cNvSpPr>
          <p:nvPr>
            <p:ph idx="1"/>
          </p:nvPr>
        </p:nvSpPr>
        <p:spPr>
          <a:xfrm>
            <a:off x="395288" y="1447801"/>
            <a:ext cx="8424862" cy="761999"/>
          </a:xfrm>
        </p:spPr>
        <p:txBody>
          <a:bodyPr/>
          <a:lstStyle/>
          <a:p>
            <a:pPr marL="0" indent="0">
              <a:buNone/>
            </a:pPr>
            <a:r>
              <a:rPr lang="zh-CN" altLang="en-US" sz="2800" dirty="0" smtClean="0"/>
              <a:t>鼠标右键事件处理：</a:t>
            </a:r>
            <a:endParaRPr lang="en-US" altLang="zh-CN" sz="2800" dirty="0" smtClean="0"/>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1992982"/>
            <a:ext cx="827722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11026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6.6 </a:t>
            </a:r>
            <a:r>
              <a:rPr lang="zh-CN" altLang="en-US" dirty="0">
                <a:solidFill>
                  <a:srgbClr val="F50A64"/>
                </a:solidFill>
                <a:uFill>
                  <a:solidFill>
                    <a:schemeClr val="bg1">
                      <a:lumMod val="50000"/>
                    </a:schemeClr>
                  </a:solidFill>
                </a:uFill>
                <a:latin typeface="微软雅黑" pitchFamily="34" charset="-122"/>
                <a:ea typeface="微软雅黑" pitchFamily="34" charset="-122"/>
              </a:rPr>
              <a:t>默认行为</a:t>
            </a:r>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en-US" dirty="0">
                <a:solidFill>
                  <a:srgbClr val="F50A64"/>
                </a:solidFill>
                <a:uFill>
                  <a:solidFill>
                    <a:schemeClr val="bg1">
                      <a:lumMod val="50000"/>
                    </a:schemeClr>
                  </a:solidFill>
                </a:uFill>
                <a:latin typeface="微软雅黑" pitchFamily="34" charset="-122"/>
                <a:ea typeface="微软雅黑" pitchFamily="34" charset="-122"/>
              </a:rPr>
              <a:t>弹出自定义右键菜单</a:t>
            </a:r>
            <a:endParaRPr lang="zh-CN" altLang="en-US" dirty="0"/>
          </a:p>
        </p:txBody>
      </p:sp>
      <p:sp>
        <p:nvSpPr>
          <p:cNvPr id="5" name="内容占位符 2"/>
          <p:cNvSpPr>
            <a:spLocks noGrp="1"/>
          </p:cNvSpPr>
          <p:nvPr>
            <p:ph idx="1"/>
          </p:nvPr>
        </p:nvSpPr>
        <p:spPr>
          <a:xfrm>
            <a:off x="395288" y="1447801"/>
            <a:ext cx="8424862" cy="533399"/>
          </a:xfrm>
        </p:spPr>
        <p:txBody>
          <a:bodyPr/>
          <a:lstStyle/>
          <a:p>
            <a:pPr marL="0" indent="0">
              <a:buNone/>
            </a:pPr>
            <a:r>
              <a:rPr lang="zh-CN" altLang="en-US" sz="2800" dirty="0" smtClean="0"/>
              <a:t>鼠标左键单击处理：</a:t>
            </a:r>
            <a:endParaRPr lang="en-US" altLang="zh-CN" sz="2800" dirty="0" smtClean="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2021582"/>
            <a:ext cx="837247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71295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6.7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实例</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伸缩两级菜单</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638300"/>
            <a:ext cx="199072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38300"/>
            <a:ext cx="201930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638300"/>
            <a:ext cx="195262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4360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6.7 </a:t>
            </a:r>
            <a:r>
              <a:rPr lang="zh-CN" altLang="en-US" dirty="0">
                <a:solidFill>
                  <a:srgbClr val="F50A64"/>
                </a:solidFill>
                <a:uFill>
                  <a:solidFill>
                    <a:schemeClr val="bg1">
                      <a:lumMod val="50000"/>
                    </a:schemeClr>
                  </a:solidFill>
                </a:uFill>
                <a:latin typeface="微软雅黑" pitchFamily="34" charset="-122"/>
                <a:ea typeface="微软雅黑" pitchFamily="34" charset="-122"/>
              </a:rPr>
              <a:t>实例</a:t>
            </a:r>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zh-CN" dirty="0" smtClean="0">
                <a:solidFill>
                  <a:srgbClr val="F50A64"/>
                </a:solidFill>
                <a:uFill>
                  <a:solidFill>
                    <a:schemeClr val="bg1">
                      <a:lumMod val="50000"/>
                    </a:schemeClr>
                  </a:solidFill>
                </a:uFill>
                <a:latin typeface="微软雅黑" pitchFamily="34" charset="-122"/>
                <a:ea typeface="微软雅黑" pitchFamily="34" charset="-122"/>
              </a:rPr>
              <a:t>页面</a:t>
            </a:r>
            <a:r>
              <a:rPr lang="zh-CN" altLang="zh-CN" dirty="0">
                <a:solidFill>
                  <a:srgbClr val="F50A64"/>
                </a:solidFill>
                <a:uFill>
                  <a:solidFill>
                    <a:schemeClr val="bg1">
                      <a:lumMod val="50000"/>
                    </a:schemeClr>
                  </a:solidFill>
                </a:uFill>
                <a:latin typeface="微软雅黑" pitchFamily="34" charset="-122"/>
                <a:ea typeface="微软雅黑" pitchFamily="34" charset="-122"/>
              </a:rPr>
              <a:t>部分</a:t>
            </a:r>
            <a:endParaRPr lang="zh-CN" alt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05" y="1374601"/>
            <a:ext cx="8562975"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03245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6.7 </a:t>
            </a:r>
            <a:r>
              <a:rPr lang="zh-CN" altLang="en-US" dirty="0">
                <a:solidFill>
                  <a:srgbClr val="F50A64"/>
                </a:solidFill>
                <a:uFill>
                  <a:solidFill>
                    <a:schemeClr val="bg1">
                      <a:lumMod val="50000"/>
                    </a:schemeClr>
                  </a:solidFill>
                </a:uFill>
                <a:latin typeface="微软雅黑" pitchFamily="34" charset="-122"/>
                <a:ea typeface="微软雅黑" pitchFamily="34" charset="-122"/>
              </a:rPr>
              <a:t>实例</a:t>
            </a:r>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a:t>
            </a:r>
            <a:r>
              <a:rPr lang="zh-CN" altLang="en-US" dirty="0">
                <a:solidFill>
                  <a:srgbClr val="F50A64"/>
                </a:solidFill>
                <a:uFill>
                  <a:solidFill>
                    <a:schemeClr val="bg1">
                      <a:lumMod val="50000"/>
                    </a:schemeClr>
                  </a:solidFill>
                </a:uFill>
                <a:latin typeface="微软雅黑" pitchFamily="34" charset="-122"/>
                <a:ea typeface="微软雅黑" pitchFamily="34" charset="-122"/>
              </a:rPr>
              <a:t>菜单添加伸缩效果</a:t>
            </a: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478235"/>
            <a:ext cx="8562975"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489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从</a:t>
            </a:r>
            <a:r>
              <a:rPr lang="en-US" altLang="zh-CN" dirty="0">
                <a:solidFill>
                  <a:srgbClr val="F50A64"/>
                </a:solidFill>
                <a:uFill>
                  <a:solidFill>
                    <a:schemeClr val="bg1">
                      <a:lumMod val="50000"/>
                    </a:schemeClr>
                  </a:solidFill>
                </a:uFill>
                <a:latin typeface="微软雅黑" pitchFamily="34" charset="-122"/>
                <a:ea typeface="微软雅黑" pitchFamily="34" charset="-122"/>
              </a:rPr>
              <a:t>event</a:t>
            </a:r>
            <a:r>
              <a:rPr lang="zh-CN" altLang="en-US" dirty="0">
                <a:solidFill>
                  <a:srgbClr val="F50A64"/>
                </a:solidFill>
                <a:uFill>
                  <a:solidFill>
                    <a:schemeClr val="bg1">
                      <a:lumMod val="50000"/>
                    </a:schemeClr>
                  </a:solidFill>
                </a:uFill>
                <a:latin typeface="微软雅黑" pitchFamily="34" charset="-122"/>
                <a:ea typeface="微软雅黑" pitchFamily="34" charset="-122"/>
              </a:rPr>
              <a:t>对象获取点击坐标</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105695"/>
            <a:ext cx="5296376" cy="3419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bwMode="auto">
          <a:xfrm>
            <a:off x="5004048" y="5157192"/>
            <a:ext cx="0" cy="216024"/>
          </a:xfrm>
          <a:prstGeom prst="straightConnector1">
            <a:avLst/>
          </a:prstGeom>
          <a:ln>
            <a:tailEnd type="arrow"/>
          </a:ln>
          <a:extLst/>
        </p:spPr>
        <p:style>
          <a:lnRef idx="3">
            <a:schemeClr val="accent1"/>
          </a:lnRef>
          <a:fillRef idx="0">
            <a:schemeClr val="accent1"/>
          </a:fillRef>
          <a:effectRef idx="2">
            <a:schemeClr val="accent1"/>
          </a:effectRef>
          <a:fontRef idx="minor">
            <a:schemeClr val="tx1"/>
          </a:fontRef>
        </p:style>
      </p:cxnSp>
      <p:cxnSp>
        <p:nvCxnSpPr>
          <p:cNvPr id="10" name="直接箭头连接符 9"/>
          <p:cNvCxnSpPr/>
          <p:nvPr/>
        </p:nvCxnSpPr>
        <p:spPr bwMode="auto">
          <a:xfrm>
            <a:off x="3851920" y="5373216"/>
            <a:ext cx="1152128" cy="0"/>
          </a:xfrm>
          <a:prstGeom prst="straightConnector1">
            <a:avLst/>
          </a:prstGeom>
          <a:ln>
            <a:tailEnd type="arrow"/>
          </a:ln>
          <a:extLst/>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a:xfrm>
            <a:off x="1403648" y="2532016"/>
            <a:ext cx="1685718" cy="392928"/>
          </a:xfrm>
          <a:prstGeom prst="rect">
            <a:avLst/>
          </a:prstGeom>
          <a:noFill/>
        </p:spPr>
        <p:txBody>
          <a:bodyPr wrap="none" rtlCol="0">
            <a:spAutoFit/>
          </a:bodyPr>
          <a:lstStyle/>
          <a:p>
            <a:r>
              <a:rPr lang="zh-CN" altLang="en-US" sz="1800" dirty="0">
                <a:solidFill>
                  <a:schemeClr val="bg1"/>
                </a:solidFill>
              </a:rPr>
              <a:t>高</a:t>
            </a:r>
            <a:r>
              <a:rPr lang="zh-CN" altLang="en-US" sz="1800" dirty="0" smtClean="0">
                <a:solidFill>
                  <a:schemeClr val="bg1"/>
                </a:solidFill>
              </a:rPr>
              <a:t>版本</a:t>
            </a:r>
            <a:r>
              <a:rPr lang="en-US" altLang="zh-CN" sz="1800" dirty="0" smtClean="0">
                <a:solidFill>
                  <a:schemeClr val="bg1"/>
                </a:solidFill>
              </a:rPr>
              <a:t>Chrome</a:t>
            </a:r>
            <a:endParaRPr lang="zh-CN" altLang="en-US" sz="1800" dirty="0">
              <a:solidFill>
                <a:schemeClr val="bg1"/>
              </a:solidFill>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00" y="1362844"/>
            <a:ext cx="85248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84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50A64"/>
                </a:solidFill>
                <a:uFill>
                  <a:solidFill>
                    <a:schemeClr val="bg1">
                      <a:lumMod val="50000"/>
                    </a:schemeClr>
                  </a:solidFill>
                </a:uFill>
                <a:latin typeface="微软雅黑" pitchFamily="34" charset="-122"/>
                <a:ea typeface="微软雅黑" pitchFamily="34" charset="-122"/>
              </a:rPr>
              <a:t>6.7 </a:t>
            </a:r>
            <a:r>
              <a:rPr lang="zh-CN" altLang="en-US" dirty="0">
                <a:solidFill>
                  <a:srgbClr val="F50A64"/>
                </a:solidFill>
                <a:uFill>
                  <a:solidFill>
                    <a:schemeClr val="bg1">
                      <a:lumMod val="50000"/>
                    </a:schemeClr>
                  </a:solidFill>
                </a:uFill>
                <a:latin typeface="微软雅黑" pitchFamily="34" charset="-122"/>
                <a:ea typeface="微软雅黑" pitchFamily="34" charset="-122"/>
              </a:rPr>
              <a:t>实例</a:t>
            </a:r>
            <a:r>
              <a:rPr lang="en-US" altLang="zh-CN" dirty="0">
                <a:solidFill>
                  <a:srgbClr val="F50A64"/>
                </a:solidFill>
                <a:uFill>
                  <a:solidFill>
                    <a:schemeClr val="bg1">
                      <a:lumMod val="50000"/>
                    </a:schemeClr>
                  </a:solidFill>
                </a:uFill>
                <a:latin typeface="微软雅黑" pitchFamily="34" charset="-122"/>
                <a:ea typeface="微软雅黑" pitchFamily="34" charset="-122"/>
              </a:rPr>
              <a:t>--</a:t>
            </a:r>
            <a:r>
              <a:rPr lang="zh-CN" altLang="en-US" dirty="0">
                <a:solidFill>
                  <a:srgbClr val="F50A64"/>
                </a:solidFill>
                <a:uFill>
                  <a:solidFill>
                    <a:schemeClr val="bg1">
                      <a:lumMod val="50000"/>
                    </a:schemeClr>
                  </a:solidFill>
                </a:uFill>
                <a:latin typeface="微软雅黑" pitchFamily="34" charset="-122"/>
                <a:ea typeface="微软雅黑" pitchFamily="34" charset="-122"/>
              </a:rPr>
              <a:t>菜单添加伸缩效果</a:t>
            </a:r>
            <a:endParaRPr lang="zh-CN" altLang="en-US" dirty="0"/>
          </a:p>
        </p:txBody>
      </p:sp>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3" y="1425277"/>
            <a:ext cx="8524875" cy="517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5609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练习：</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359918"/>
            <a:ext cx="215265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348880"/>
            <a:ext cx="207645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0004" y="2321818"/>
            <a:ext cx="2276475"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61353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solidFill>
                  <a:srgbClr val="F50A64"/>
                </a:solidFill>
                <a:uFill>
                  <a:solidFill>
                    <a:schemeClr val="bg1">
                      <a:lumMod val="50000"/>
                    </a:schemeClr>
                  </a:solidFill>
                </a:uFill>
                <a:latin typeface="微软雅黑" pitchFamily="34" charset="-122"/>
                <a:ea typeface="微软雅黑" pitchFamily="34" charset="-122"/>
              </a:rPr>
              <a:t>6.8 </a:t>
            </a:r>
            <a:r>
              <a:rPr lang="zh-CN" altLang="en-US" dirty="0" smtClean="0">
                <a:solidFill>
                  <a:srgbClr val="F50A64"/>
                </a:solidFill>
                <a:uFill>
                  <a:solidFill>
                    <a:schemeClr val="bg1">
                      <a:lumMod val="50000"/>
                    </a:schemeClr>
                  </a:solidFill>
                </a:uFill>
                <a:latin typeface="微软雅黑" pitchFamily="34" charset="-122"/>
                <a:ea typeface="微软雅黑" pitchFamily="34" charset="-122"/>
              </a:rPr>
              <a:t>选项卡</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6" y="1556792"/>
            <a:ext cx="4248472" cy="166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252682"/>
            <a:ext cx="4325814" cy="1690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5085184"/>
            <a:ext cx="4176464" cy="1600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0389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4068452" cy="496867"/>
          </a:xfrm>
          <a:prstGeom prst="rect">
            <a:avLst/>
          </a:prstGeom>
          <a:noFill/>
        </p:spPr>
        <p:txBody>
          <a:bodyPr wrap="square" rtlCol="0">
            <a:spAutoFit/>
          </a:bodyPr>
          <a:lstStyle/>
          <a:p>
            <a:r>
              <a:rPr lang="en-US" altLang="zh-CN" dirty="0" smtClean="0"/>
              <a:t>HTML</a:t>
            </a:r>
            <a:r>
              <a:rPr lang="zh-CN" altLang="en-US" dirty="0" smtClean="0"/>
              <a:t>结构：</a:t>
            </a:r>
            <a:endParaRPr lang="zh-CN" altLang="en-US"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64" y="1556792"/>
            <a:ext cx="5019675"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57097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340995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3445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链接外部样式表  </a:t>
            </a:r>
            <a:r>
              <a:rPr lang="en-US" altLang="zh-CN" dirty="0" smtClean="0"/>
              <a:t>style.css</a:t>
            </a:r>
            <a:endParaRPr lang="zh-CN" altLang="en-US" dirty="0"/>
          </a:p>
        </p:txBody>
      </p:sp>
      <p:sp>
        <p:nvSpPr>
          <p:cNvPr id="4" name="TextBox 3"/>
          <p:cNvSpPr txBox="1"/>
          <p:nvPr/>
        </p:nvSpPr>
        <p:spPr>
          <a:xfrm>
            <a:off x="539552" y="620688"/>
            <a:ext cx="6120680" cy="496867"/>
          </a:xfrm>
          <a:prstGeom prst="rect">
            <a:avLst/>
          </a:prstGeom>
          <a:noFill/>
        </p:spPr>
        <p:txBody>
          <a:bodyPr wrap="square" rtlCol="0">
            <a:spAutoFit/>
          </a:bodyPr>
          <a:lstStyle/>
          <a:p>
            <a:r>
              <a:rPr lang="en-US" altLang="zh-CN" dirty="0" smtClean="0"/>
              <a:t>CSS</a:t>
            </a:r>
            <a:r>
              <a:rPr lang="zh-CN" altLang="en-US" dirty="0" smtClean="0"/>
              <a:t>：</a:t>
            </a:r>
            <a:endParaRPr lang="zh-CN" altLang="en-US" dirty="0"/>
          </a:p>
        </p:txBody>
      </p:sp>
    </p:spTree>
    <p:extLst>
      <p:ext uri="{BB962C8B-B14F-4D97-AF65-F5344CB8AC3E}">
        <p14:creationId xmlns:p14="http://schemas.microsoft.com/office/powerpoint/2010/main" val="28325828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548680"/>
            <a:ext cx="5400600" cy="496867"/>
          </a:xfrm>
          <a:prstGeom prst="rect">
            <a:avLst/>
          </a:prstGeom>
          <a:noFill/>
        </p:spPr>
        <p:txBody>
          <a:bodyPr wrap="square" rtlCol="0">
            <a:spAutoFit/>
          </a:bodyPr>
          <a:lstStyle/>
          <a:p>
            <a:r>
              <a:rPr lang="en-US" altLang="zh-CN" dirty="0" smtClean="0"/>
              <a:t>JS</a:t>
            </a:r>
            <a:r>
              <a:rPr lang="zh-CN" altLang="en-US" dirty="0" smtClean="0"/>
              <a:t>效果：</a:t>
            </a:r>
            <a:endParaRPr lang="zh-CN" altLang="en-US" dirty="0"/>
          </a:p>
        </p:txBody>
      </p:sp>
      <p:sp>
        <p:nvSpPr>
          <p:cNvPr id="6" name="TextBox 5"/>
          <p:cNvSpPr txBox="1"/>
          <p:nvPr/>
        </p:nvSpPr>
        <p:spPr>
          <a:xfrm>
            <a:off x="539552" y="1412776"/>
            <a:ext cx="8064896" cy="4745915"/>
          </a:xfrm>
          <a:prstGeom prst="rect">
            <a:avLst/>
          </a:prstGeom>
          <a:noFill/>
        </p:spPr>
        <p:txBody>
          <a:bodyPr wrap="square" rtlCol="0">
            <a:spAutoFit/>
          </a:bodyPr>
          <a:lstStyle/>
          <a:p>
            <a:r>
              <a:rPr lang="zh-CN" altLang="en-US" sz="2800" dirty="0" smtClean="0"/>
              <a:t>代码流程：</a:t>
            </a:r>
            <a:endParaRPr lang="en-US" altLang="zh-CN" sz="2800" dirty="0" smtClean="0"/>
          </a:p>
          <a:p>
            <a:r>
              <a:rPr lang="en-US" altLang="zh-CN" sz="1400" dirty="0" smtClean="0"/>
              <a:t>1</a:t>
            </a:r>
            <a:r>
              <a:rPr lang="en-US" altLang="zh-CN" sz="1400" dirty="0"/>
              <a:t>. </a:t>
            </a:r>
            <a:r>
              <a:rPr lang="zh-CN" altLang="en-US" sz="1400" dirty="0"/>
              <a:t>获取对象</a:t>
            </a:r>
          </a:p>
          <a:p>
            <a:r>
              <a:rPr lang="zh-CN" altLang="en-US" sz="1400" dirty="0"/>
              <a:t>   最外层</a:t>
            </a:r>
            <a:r>
              <a:rPr lang="en-US" altLang="zh-CN" sz="1400" dirty="0"/>
              <a:t>div</a:t>
            </a:r>
            <a:r>
              <a:rPr lang="zh-CN" altLang="en-US" sz="1400" dirty="0"/>
              <a:t>；</a:t>
            </a:r>
          </a:p>
          <a:p>
            <a:r>
              <a:rPr lang="zh-CN" altLang="en-US" sz="1400" dirty="0"/>
              <a:t>   菜单里的</a:t>
            </a:r>
            <a:r>
              <a:rPr lang="en-US" altLang="zh-CN" sz="1400" dirty="0"/>
              <a:t>li</a:t>
            </a:r>
            <a:r>
              <a:rPr lang="zh-CN" altLang="en-US" sz="1400" dirty="0"/>
              <a:t>（列表）；</a:t>
            </a:r>
          </a:p>
          <a:p>
            <a:r>
              <a:rPr lang="zh-CN" altLang="en-US" sz="1400" dirty="0"/>
              <a:t>   菜单里的</a:t>
            </a:r>
            <a:r>
              <a:rPr lang="en-US" altLang="zh-CN" sz="1400" dirty="0"/>
              <a:t>a</a:t>
            </a:r>
            <a:r>
              <a:rPr lang="zh-CN" altLang="en-US" sz="1400" dirty="0"/>
              <a:t>（列表）；</a:t>
            </a:r>
          </a:p>
          <a:p>
            <a:r>
              <a:rPr lang="zh-CN" altLang="en-US" sz="1400" dirty="0"/>
              <a:t>   菜单下面各个框</a:t>
            </a:r>
            <a:r>
              <a:rPr lang="en-US" altLang="zh-CN" sz="1400" dirty="0"/>
              <a:t>div</a:t>
            </a:r>
            <a:r>
              <a:rPr lang="zh-CN" altLang="en-US" sz="1400" dirty="0"/>
              <a:t>（列表）；</a:t>
            </a:r>
          </a:p>
          <a:p>
            <a:r>
              <a:rPr lang="en-US" altLang="zh-CN" sz="1400" dirty="0"/>
              <a:t>2. </a:t>
            </a:r>
            <a:r>
              <a:rPr lang="zh-CN" altLang="en-US" sz="1400" dirty="0"/>
              <a:t>初始化</a:t>
            </a:r>
          </a:p>
          <a:p>
            <a:r>
              <a:rPr lang="zh-CN" altLang="en-US" sz="1400" dirty="0"/>
              <a:t>   第一个超链接样式为 </a:t>
            </a:r>
            <a:r>
              <a:rPr lang="en-US" altLang="zh-CN" sz="1400" dirty="0"/>
              <a:t>.current</a:t>
            </a:r>
            <a:r>
              <a:rPr lang="zh-CN" altLang="en-US" sz="1400" dirty="0"/>
              <a:t>；</a:t>
            </a:r>
          </a:p>
          <a:p>
            <a:r>
              <a:rPr lang="zh-CN" altLang="en-US" sz="1400" dirty="0"/>
              <a:t>   所有框</a:t>
            </a:r>
            <a:r>
              <a:rPr lang="en-US" altLang="zh-CN" sz="1400" dirty="0"/>
              <a:t>div</a:t>
            </a:r>
            <a:r>
              <a:rPr lang="zh-CN" altLang="en-US" sz="1400" dirty="0"/>
              <a:t>不显示；</a:t>
            </a:r>
          </a:p>
          <a:p>
            <a:r>
              <a:rPr lang="zh-CN" altLang="en-US" sz="1400" dirty="0"/>
              <a:t>   第一个框</a:t>
            </a:r>
            <a:r>
              <a:rPr lang="en-US" altLang="zh-CN" sz="1400" dirty="0"/>
              <a:t>div</a:t>
            </a:r>
            <a:r>
              <a:rPr lang="zh-CN" altLang="en-US" sz="1400" dirty="0"/>
              <a:t>显示；</a:t>
            </a:r>
          </a:p>
          <a:p>
            <a:r>
              <a:rPr lang="en-US" altLang="zh-CN" sz="1400" dirty="0"/>
              <a:t>3. </a:t>
            </a:r>
            <a:r>
              <a:rPr lang="zh-CN" altLang="en-US" sz="1400" dirty="0"/>
              <a:t>切换效果</a:t>
            </a:r>
          </a:p>
          <a:p>
            <a:r>
              <a:rPr lang="zh-CN" altLang="en-US" sz="1400" dirty="0"/>
              <a:t>   遍历所有超链接</a:t>
            </a:r>
            <a:r>
              <a:rPr lang="en-US" altLang="zh-CN" sz="1400" dirty="0"/>
              <a:t>&lt;a&gt;:</a:t>
            </a:r>
          </a:p>
          <a:p>
            <a:r>
              <a:rPr lang="en-US" altLang="zh-CN" sz="1400" dirty="0"/>
              <a:t>        </a:t>
            </a:r>
            <a:r>
              <a:rPr lang="zh-CN" altLang="en-US" sz="1400" dirty="0"/>
              <a:t>超链接的自定义属性</a:t>
            </a:r>
            <a:r>
              <a:rPr lang="en-US" altLang="zh-CN" sz="1400" dirty="0"/>
              <a:t>index=</a:t>
            </a:r>
            <a:r>
              <a:rPr lang="en-US" altLang="zh-CN" sz="1400" dirty="0" err="1"/>
              <a:t>i</a:t>
            </a:r>
            <a:r>
              <a:rPr lang="zh-CN" altLang="en-US" sz="1400" dirty="0"/>
              <a:t>；</a:t>
            </a:r>
          </a:p>
          <a:p>
            <a:r>
              <a:rPr lang="zh-CN" altLang="en-US" sz="1400" dirty="0"/>
              <a:t>        编写超链接的单击事件：</a:t>
            </a:r>
          </a:p>
          <a:p>
            <a:r>
              <a:rPr lang="zh-CN" altLang="en-US" sz="1400" dirty="0"/>
              <a:t>              </a:t>
            </a:r>
            <a:r>
              <a:rPr lang="en-US" altLang="zh-CN" sz="1400" dirty="0"/>
              <a:t>for</a:t>
            </a:r>
            <a:r>
              <a:rPr lang="zh-CN" altLang="en-US" sz="1400" dirty="0"/>
              <a:t>循环：取消所有超链接的样式；所有框都不显示；</a:t>
            </a:r>
          </a:p>
          <a:p>
            <a:r>
              <a:rPr lang="zh-CN" altLang="en-US" sz="1400" dirty="0"/>
              <a:t>              当前超链接，样式为 </a:t>
            </a:r>
            <a:r>
              <a:rPr lang="en-US" altLang="zh-CN" sz="1400" dirty="0"/>
              <a:t>.current;</a:t>
            </a:r>
          </a:p>
          <a:p>
            <a:r>
              <a:rPr lang="en-US" altLang="zh-CN" sz="1400" dirty="0"/>
              <a:t>              </a:t>
            </a:r>
            <a:r>
              <a:rPr lang="zh-CN" altLang="en-US" sz="1400" dirty="0"/>
              <a:t>按照</a:t>
            </a:r>
            <a:r>
              <a:rPr lang="en-US" altLang="zh-CN" sz="1400" dirty="0"/>
              <a:t>index</a:t>
            </a:r>
            <a:r>
              <a:rPr lang="zh-CN" altLang="en-US" sz="1400" dirty="0"/>
              <a:t>值，找到当前框，显示出来</a:t>
            </a:r>
          </a:p>
        </p:txBody>
      </p:sp>
    </p:spTree>
    <p:extLst>
      <p:ext uri="{BB962C8B-B14F-4D97-AF65-F5344CB8AC3E}">
        <p14:creationId xmlns:p14="http://schemas.microsoft.com/office/powerpoint/2010/main" val="10599427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TextBox 3"/>
          <p:cNvSpPr txBox="1"/>
          <p:nvPr/>
        </p:nvSpPr>
        <p:spPr>
          <a:xfrm>
            <a:off x="395536" y="1484784"/>
            <a:ext cx="4176464" cy="535531"/>
          </a:xfrm>
          <a:prstGeom prst="rect">
            <a:avLst/>
          </a:prstGeom>
          <a:noFill/>
        </p:spPr>
        <p:txBody>
          <a:bodyPr wrap="square" rtlCol="0">
            <a:spAutoFit/>
          </a:bodyPr>
          <a:lstStyle/>
          <a:p>
            <a:r>
              <a:rPr lang="zh-CN" altLang="en-US" dirty="0"/>
              <a:t>获取</a:t>
            </a:r>
            <a:r>
              <a:rPr lang="zh-CN" altLang="en-US" dirty="0" smtClean="0"/>
              <a:t>对象，使用到封装函数</a:t>
            </a:r>
            <a:endParaRPr lang="zh-CN" altLang="en-US" dirty="0"/>
          </a:p>
        </p:txBody>
      </p:sp>
      <p:sp>
        <p:nvSpPr>
          <p:cNvPr id="6" name="TextBox 5"/>
          <p:cNvSpPr txBox="1"/>
          <p:nvPr/>
        </p:nvSpPr>
        <p:spPr>
          <a:xfrm>
            <a:off x="827584" y="5837452"/>
            <a:ext cx="7272808" cy="978729"/>
          </a:xfrm>
          <a:prstGeom prst="rect">
            <a:avLst/>
          </a:prstGeom>
          <a:noFill/>
        </p:spPr>
        <p:txBody>
          <a:bodyPr wrap="square" rtlCol="0">
            <a:spAutoFit/>
          </a:bodyPr>
          <a:lstStyle/>
          <a:p>
            <a:r>
              <a:rPr lang="zh-CN" altLang="en-US" dirty="0" smtClean="0"/>
              <a:t>考虑：</a:t>
            </a:r>
            <a:r>
              <a:rPr lang="zh-CN" altLang="en-US" dirty="0"/>
              <a:t>为</a:t>
            </a:r>
            <a:r>
              <a:rPr lang="zh-CN" altLang="en-US" dirty="0" smtClean="0"/>
              <a:t>什么不使用，系统自带的函数</a:t>
            </a:r>
            <a:r>
              <a:rPr lang="en-US" altLang="zh-CN" dirty="0" err="1" smtClean="0"/>
              <a:t>getElementsByClassName</a:t>
            </a:r>
            <a:r>
              <a:rPr lang="en-US" altLang="zh-CN" dirty="0" smtClean="0"/>
              <a:t>(name)</a:t>
            </a:r>
            <a:r>
              <a:rPr lang="zh-CN" altLang="en-US" dirty="0" smtClean="0"/>
              <a:t>？</a:t>
            </a:r>
            <a:endParaRPr lang="zh-CN" altLang="en-US"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20315"/>
            <a:ext cx="45529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23559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24" y="1628800"/>
            <a:ext cx="874395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7970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50196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959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从</a:t>
            </a:r>
            <a:r>
              <a:rPr lang="en-US" altLang="zh-CN" dirty="0">
                <a:solidFill>
                  <a:srgbClr val="F50A64"/>
                </a:solidFill>
                <a:uFill>
                  <a:solidFill>
                    <a:schemeClr val="bg1">
                      <a:lumMod val="50000"/>
                    </a:schemeClr>
                  </a:solidFill>
                </a:uFill>
                <a:latin typeface="微软雅黑" pitchFamily="34" charset="-122"/>
                <a:ea typeface="微软雅黑" pitchFamily="34" charset="-122"/>
              </a:rPr>
              <a:t>event</a:t>
            </a:r>
            <a:r>
              <a:rPr lang="zh-CN" altLang="en-US" dirty="0">
                <a:solidFill>
                  <a:srgbClr val="F50A64"/>
                </a:solidFill>
                <a:uFill>
                  <a:solidFill>
                    <a:schemeClr val="bg1">
                      <a:lumMod val="50000"/>
                    </a:schemeClr>
                  </a:solidFill>
                </a:uFill>
                <a:latin typeface="微软雅黑" pitchFamily="34" charset="-122"/>
                <a:ea typeface="微软雅黑" pitchFamily="34" charset="-122"/>
              </a:rPr>
              <a:t>对象获取点击坐标</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556792"/>
            <a:ext cx="6800850"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p:nvPr/>
        </p:nvCxnSpPr>
        <p:spPr bwMode="auto">
          <a:xfrm>
            <a:off x="5004048" y="1556792"/>
            <a:ext cx="0" cy="2952328"/>
          </a:xfrm>
          <a:prstGeom prst="straightConnector1">
            <a:avLst/>
          </a:prstGeom>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a:off x="1171575" y="4653136"/>
            <a:ext cx="3832473" cy="0"/>
          </a:xfrm>
          <a:prstGeom prst="straightConnector1">
            <a:avLst/>
          </a:prstGeom>
          <a:ln>
            <a:tailEnd type="arrow"/>
          </a:ln>
          <a:extLst/>
        </p:spPr>
        <p:style>
          <a:lnRef idx="3">
            <a:schemeClr val="accent1"/>
          </a:lnRef>
          <a:fillRef idx="0">
            <a:schemeClr val="accent1"/>
          </a:fillRef>
          <a:effectRef idx="2">
            <a:schemeClr val="accent1"/>
          </a:effectRef>
          <a:fontRef idx="minor">
            <a:schemeClr val="tx1"/>
          </a:fontRef>
        </p:style>
      </p:cxnSp>
      <p:cxnSp>
        <p:nvCxnSpPr>
          <p:cNvPr id="10" name="直接箭头连接符 9"/>
          <p:cNvCxnSpPr/>
          <p:nvPr/>
        </p:nvCxnSpPr>
        <p:spPr bwMode="auto">
          <a:xfrm>
            <a:off x="5004048" y="1556792"/>
            <a:ext cx="0" cy="3096344"/>
          </a:xfrm>
          <a:prstGeom prst="straightConnector1">
            <a:avLst/>
          </a:prstGeom>
          <a:ln>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89389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674370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959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2"/>
            <a:r>
              <a:rPr lang="zh-CN" altLang="en-US" dirty="0">
                <a:solidFill>
                  <a:srgbClr val="F50A64"/>
                </a:solidFill>
                <a:uFill>
                  <a:solidFill>
                    <a:schemeClr val="bg1">
                      <a:lumMod val="50000"/>
                    </a:schemeClr>
                  </a:solidFill>
                </a:uFill>
                <a:latin typeface="微软雅黑" pitchFamily="34" charset="-122"/>
                <a:ea typeface="微软雅黑" pitchFamily="34" charset="-122"/>
                <a:cs typeface="+mj-cs"/>
              </a:rPr>
              <a:t>不同浏览器之间的兼容问题</a:t>
            </a:r>
          </a:p>
        </p:txBody>
      </p:sp>
      <p:sp>
        <p:nvSpPr>
          <p:cNvPr id="3" name="内容占位符 2"/>
          <p:cNvSpPr>
            <a:spLocks noGrp="1"/>
          </p:cNvSpPr>
          <p:nvPr>
            <p:ph idx="1"/>
          </p:nvPr>
        </p:nvSpPr>
        <p:spPr>
          <a:xfrm>
            <a:off x="395288" y="1447800"/>
            <a:ext cx="8424862" cy="973832"/>
          </a:xfrm>
        </p:spPr>
        <p:txBody>
          <a:bodyPr/>
          <a:lstStyle/>
          <a:p>
            <a:pPr lvl="1"/>
            <a:r>
              <a:rPr lang="zh-CN" altLang="en-US" dirty="0" smtClean="0"/>
              <a:t>不同浏览器</a:t>
            </a:r>
            <a:r>
              <a:rPr lang="zh-CN" altLang="en-US" dirty="0"/>
              <a:t>在获取事件对象上存在差别</a:t>
            </a:r>
            <a:r>
              <a:rPr lang="zh-CN" altLang="en-US" dirty="0" smtClean="0"/>
              <a:t>。</a:t>
            </a:r>
            <a:endParaRPr lang="en-US" altLang="zh-CN" dirty="0" smtClean="0"/>
          </a:p>
          <a:p>
            <a:pPr marL="457200" lvl="1" indent="0">
              <a:buNone/>
            </a:pPr>
            <a:r>
              <a:rPr lang="zh-CN" altLang="en-US" sz="2400" kern="1200" dirty="0" smtClean="0">
                <a:latin typeface="Times New Roman" pitchFamily="18" charset="0"/>
                <a:ea typeface="宋体" pitchFamily="2" charset="-122"/>
                <a:cs typeface="+mn-cs"/>
              </a:rPr>
              <a:t>在</a:t>
            </a:r>
            <a:r>
              <a:rPr lang="en-US" altLang="zh-CN" sz="2400" kern="1200" dirty="0" smtClean="0">
                <a:latin typeface="Times New Roman" pitchFamily="18" charset="0"/>
                <a:ea typeface="宋体" pitchFamily="2" charset="-122"/>
                <a:cs typeface="+mn-cs"/>
              </a:rPr>
              <a:t>IE</a:t>
            </a:r>
            <a:r>
              <a:rPr lang="zh-CN" altLang="en-US" sz="2400" kern="1200" dirty="0" smtClean="0">
                <a:latin typeface="Times New Roman" pitchFamily="18" charset="0"/>
                <a:ea typeface="宋体" pitchFamily="2" charset="-122"/>
                <a:cs typeface="+mn-cs"/>
              </a:rPr>
              <a:t>下，有</a:t>
            </a:r>
            <a:r>
              <a:rPr lang="en-US" altLang="zh-CN" sz="2400" kern="1200" dirty="0" smtClean="0">
                <a:latin typeface="Times New Roman" pitchFamily="18" charset="0"/>
                <a:ea typeface="宋体" pitchFamily="2" charset="-122"/>
                <a:cs typeface="+mn-cs"/>
              </a:rPr>
              <a:t>event </a:t>
            </a:r>
            <a:r>
              <a:rPr lang="zh-CN" altLang="en-US" sz="2400" kern="1200" dirty="0" smtClean="0">
                <a:latin typeface="Times New Roman" pitchFamily="18" charset="0"/>
                <a:ea typeface="宋体" pitchFamily="2" charset="-122"/>
                <a:cs typeface="+mn-cs"/>
              </a:rPr>
              <a:t>对象。</a:t>
            </a:r>
            <a:endParaRPr lang="en-US" altLang="zh-CN" sz="2400" kern="1200" dirty="0">
              <a:latin typeface="Times New Roman" pitchFamily="18" charset="0"/>
              <a:ea typeface="宋体" pitchFamily="2" charset="-122"/>
              <a:cs typeface="+mn-cs"/>
            </a:endParaRPr>
          </a:p>
          <a:p>
            <a:endParaRPr lang="zh-CN" altLang="en-US" dirty="0"/>
          </a:p>
        </p:txBody>
      </p:sp>
      <p:sp>
        <p:nvSpPr>
          <p:cNvPr id="5" name="TextBox 4"/>
          <p:cNvSpPr txBox="1"/>
          <p:nvPr/>
        </p:nvSpPr>
        <p:spPr>
          <a:xfrm>
            <a:off x="424317" y="3860805"/>
            <a:ext cx="8215312" cy="936347"/>
          </a:xfrm>
          <a:prstGeom prst="rect">
            <a:avLst/>
          </a:prstGeom>
          <a:noFill/>
        </p:spPr>
        <p:txBody>
          <a:bodyPr wrap="square" rtlCol="0">
            <a:spAutoFit/>
          </a:bodyPr>
          <a:lstStyle/>
          <a:p>
            <a:r>
              <a:rPr lang="zh-CN" altLang="en-US" dirty="0" smtClean="0"/>
              <a:t>在</a:t>
            </a:r>
            <a:r>
              <a:rPr lang="en-US" altLang="zh-CN" dirty="0" err="1" smtClean="0"/>
              <a:t>FireFox</a:t>
            </a:r>
            <a:r>
              <a:rPr lang="zh-CN" altLang="en-US" dirty="0" smtClean="0"/>
              <a:t>下，没有</a:t>
            </a:r>
            <a:r>
              <a:rPr lang="en-US" altLang="zh-CN" dirty="0" smtClean="0"/>
              <a:t>event</a:t>
            </a:r>
            <a:r>
              <a:rPr lang="zh-CN" altLang="en-US" dirty="0"/>
              <a:t>对象。可以通过给函数的参数传递</a:t>
            </a:r>
            <a:r>
              <a:rPr lang="en-US" altLang="zh-CN" dirty="0"/>
              <a:t>event</a:t>
            </a:r>
            <a:r>
              <a:rPr lang="zh-CN" altLang="en-US" dirty="0"/>
              <a:t>对象。</a:t>
            </a:r>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2508255"/>
            <a:ext cx="84867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4725144"/>
            <a:ext cx="84963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4596" y="6093296"/>
            <a:ext cx="8707884" cy="461665"/>
          </a:xfrm>
          <a:prstGeom prst="rect">
            <a:avLst/>
          </a:prstGeom>
          <a:noFill/>
        </p:spPr>
        <p:txBody>
          <a:bodyPr wrap="square" rtlCol="0">
            <a:spAutoFit/>
          </a:bodyPr>
          <a:lstStyle/>
          <a:p>
            <a:r>
              <a:rPr lang="zh-CN" altLang="en-US" sz="2000" dirty="0" smtClean="0"/>
              <a:t>目前，高版本</a:t>
            </a:r>
            <a:r>
              <a:rPr lang="en-US" altLang="zh-CN" sz="2000" dirty="0" smtClean="0"/>
              <a:t>IE</a:t>
            </a:r>
            <a:r>
              <a:rPr lang="zh-CN" altLang="en-US" sz="2000" dirty="0" smtClean="0"/>
              <a:t>、</a:t>
            </a:r>
            <a:r>
              <a:rPr lang="en-US" altLang="zh-CN" sz="2000" dirty="0" smtClean="0"/>
              <a:t>FF</a:t>
            </a:r>
            <a:r>
              <a:rPr lang="zh-CN" altLang="en-US" sz="2000" dirty="0" smtClean="0"/>
              <a:t>、</a:t>
            </a:r>
            <a:r>
              <a:rPr lang="en-US" altLang="zh-CN" sz="2000" dirty="0" smtClean="0"/>
              <a:t>Chrome</a:t>
            </a:r>
            <a:r>
              <a:rPr lang="zh-CN" altLang="en-US" sz="2000" dirty="0" smtClean="0"/>
              <a:t>，均</a:t>
            </a:r>
            <a:r>
              <a:rPr lang="zh-CN" altLang="en-US" sz="2000" dirty="0"/>
              <a:t>可以通过给函数的参数传递</a:t>
            </a:r>
            <a:r>
              <a:rPr lang="en-US" altLang="zh-CN" sz="2000" dirty="0"/>
              <a:t>event</a:t>
            </a:r>
            <a:r>
              <a:rPr lang="zh-CN" altLang="en-US" sz="2000" dirty="0"/>
              <a:t>对象</a:t>
            </a:r>
          </a:p>
        </p:txBody>
      </p:sp>
    </p:spTree>
    <p:extLst>
      <p:ext uri="{BB962C8B-B14F-4D97-AF65-F5344CB8AC3E}">
        <p14:creationId xmlns:p14="http://schemas.microsoft.com/office/powerpoint/2010/main" val="2061798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50A64"/>
                </a:solidFill>
                <a:uFill>
                  <a:solidFill>
                    <a:schemeClr val="bg1">
                      <a:lumMod val="50000"/>
                    </a:schemeClr>
                  </a:solidFill>
                </a:uFill>
                <a:latin typeface="微软雅黑" pitchFamily="34" charset="-122"/>
                <a:ea typeface="微软雅黑" pitchFamily="34" charset="-122"/>
              </a:rPr>
              <a:t>不同浏览器之间的兼容问题</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84784"/>
            <a:ext cx="85344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9445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算法基础远程课件模板2">
  <a:themeElements>
    <a:clrScheme name="算法基础远程课件模板2 9">
      <a:dk1>
        <a:srgbClr val="000000"/>
      </a:dk1>
      <a:lt1>
        <a:srgbClr val="FFFFFF"/>
      </a:lt1>
      <a:dk2>
        <a:srgbClr val="000000"/>
      </a:dk2>
      <a:lt2>
        <a:srgbClr val="808080"/>
      </a:lt2>
      <a:accent1>
        <a:srgbClr val="008000"/>
      </a:accent1>
      <a:accent2>
        <a:srgbClr val="3333CC"/>
      </a:accent2>
      <a:accent3>
        <a:srgbClr val="FFFFFF"/>
      </a:accent3>
      <a:accent4>
        <a:srgbClr val="000000"/>
      </a:accent4>
      <a:accent5>
        <a:srgbClr val="AAC0AA"/>
      </a:accent5>
      <a:accent6>
        <a:srgbClr val="2D2DB9"/>
      </a:accent6>
      <a:hlink>
        <a:srgbClr val="0000CC"/>
      </a:hlink>
      <a:folHlink>
        <a:srgbClr val="800080"/>
      </a:folHlink>
    </a:clrScheme>
    <a:fontScheme name="算法基础远程课件模板2">
      <a:majorFont>
        <a:latin typeface="Impact"/>
        <a:ea typeface="方正姚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20000"/>
          </a:lnSpc>
          <a:spcBef>
            <a:spcPct val="0"/>
          </a:spcBef>
          <a:spcAft>
            <a:spcPct val="0"/>
          </a:spcAft>
          <a:buClrTx/>
          <a:buSzPct val="85000"/>
          <a:buFontTx/>
          <a:buNone/>
          <a:tabLst/>
          <a:defRPr kumimoji="0" lang="en-US" altLang="zh-CN"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20000"/>
          </a:lnSpc>
          <a:spcBef>
            <a:spcPct val="0"/>
          </a:spcBef>
          <a:spcAft>
            <a:spcPct val="0"/>
          </a:spcAft>
          <a:buClrTx/>
          <a:buSzPct val="85000"/>
          <a:buFontTx/>
          <a:buNone/>
          <a:tabLst/>
          <a:defRPr kumimoji="0" lang="en-US" altLang="zh-CN"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算法基础远程课件模板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算法基础远程课件模板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算法基础远程课件模板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算法基础远程课件模板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算法基础远程课件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算法基础远程课件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算法基础远程课件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算法基础远程课件模板2 8">
        <a:dk1>
          <a:srgbClr val="000000"/>
        </a:dk1>
        <a:lt1>
          <a:srgbClr val="FFFFFF"/>
        </a:lt1>
        <a:dk2>
          <a:srgbClr val="000000"/>
        </a:dk2>
        <a:lt2>
          <a:srgbClr val="808080"/>
        </a:lt2>
        <a:accent1>
          <a:srgbClr val="FFFFCC"/>
        </a:accent1>
        <a:accent2>
          <a:srgbClr val="008000"/>
        </a:accent2>
        <a:accent3>
          <a:srgbClr val="FFFFFF"/>
        </a:accent3>
        <a:accent4>
          <a:srgbClr val="000000"/>
        </a:accent4>
        <a:accent5>
          <a:srgbClr val="FFFFE2"/>
        </a:accent5>
        <a:accent6>
          <a:srgbClr val="007300"/>
        </a:accent6>
        <a:hlink>
          <a:srgbClr val="0000CC"/>
        </a:hlink>
        <a:folHlink>
          <a:srgbClr val="800080"/>
        </a:folHlink>
      </a:clrScheme>
      <a:clrMap bg1="lt1" tx1="dk1" bg2="lt2" tx2="dk2" accent1="accent1" accent2="accent2" accent3="accent3" accent4="accent4" accent5="accent5" accent6="accent6" hlink="hlink" folHlink="folHlink"/>
    </a:extraClrScheme>
    <a:extraClrScheme>
      <a:clrScheme name="算法基础远程课件模板2 9">
        <a:dk1>
          <a:srgbClr val="000000"/>
        </a:dk1>
        <a:lt1>
          <a:srgbClr val="FFFFFF"/>
        </a:lt1>
        <a:dk2>
          <a:srgbClr val="000000"/>
        </a:dk2>
        <a:lt2>
          <a:srgbClr val="808080"/>
        </a:lt2>
        <a:accent1>
          <a:srgbClr val="008000"/>
        </a:accent1>
        <a:accent2>
          <a:srgbClr val="3333CC"/>
        </a:accent2>
        <a:accent3>
          <a:srgbClr val="FFFFFF"/>
        </a:accent3>
        <a:accent4>
          <a:srgbClr val="000000"/>
        </a:accent4>
        <a:accent5>
          <a:srgbClr val="AAC0AA"/>
        </a:accent5>
        <a:accent6>
          <a:srgbClr val="2D2DB9"/>
        </a:accent6>
        <a:hlink>
          <a:srgbClr val="0000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Settings\haiyang\Application Data\Microsoft\Templates\算法基础远程课件模板2.pot</Template>
  <TotalTime>5745</TotalTime>
  <Words>1982</Words>
  <Application>Microsoft Office PowerPoint</Application>
  <PresentationFormat>全屏显示(4:3)</PresentationFormat>
  <Paragraphs>369</Paragraphs>
  <Slides>70</Slides>
  <Notes>30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算法基础远程课件模板2</vt:lpstr>
      <vt:lpstr>第6章 处理事件</vt:lpstr>
      <vt:lpstr>主要内容</vt:lpstr>
      <vt:lpstr>6.1 什么是事件对象</vt:lpstr>
      <vt:lpstr>6.1 什么是事件对象</vt:lpstr>
      <vt:lpstr>在document上加事件</vt:lpstr>
      <vt:lpstr>从event对象获取点击坐标</vt:lpstr>
      <vt:lpstr>从event对象获取点击坐标</vt:lpstr>
      <vt:lpstr>不同浏览器之间的兼容问题</vt:lpstr>
      <vt:lpstr>不同浏览器之间的兼容问题</vt:lpstr>
      <vt:lpstr>利用“或”运算处理浏览器兼容性</vt:lpstr>
      <vt:lpstr>6.2  事件流</vt:lpstr>
      <vt:lpstr>6.2 事件流</vt:lpstr>
      <vt:lpstr>6.2 事件流</vt:lpstr>
      <vt:lpstr>附：“读取”行间样式</vt:lpstr>
      <vt:lpstr>附：如何读取非行间的样式</vt:lpstr>
      <vt:lpstr>补充：如何读取非行间的样式</vt:lpstr>
      <vt:lpstr>补充：如何读取非行间的样式</vt:lpstr>
      <vt:lpstr>补充：如何读取非行间的样式—封装</vt:lpstr>
      <vt:lpstr>补充：如何读取非行间的样式—封装</vt:lpstr>
      <vt:lpstr>6.2  事件流</vt:lpstr>
      <vt:lpstr>6.2  事件流</vt:lpstr>
      <vt:lpstr>6.2 事件流</vt:lpstr>
      <vt:lpstr>避免事件冒泡带来的干扰</vt:lpstr>
      <vt:lpstr>避免事件冒泡带来的干扰</vt:lpstr>
      <vt:lpstr>避免事件冒泡带来的干扰</vt:lpstr>
      <vt:lpstr>6.3 事件监听</vt:lpstr>
      <vt:lpstr>6.3 事件监听</vt:lpstr>
      <vt:lpstr>6.3 事件监听</vt:lpstr>
      <vt:lpstr>6.3 事件监听</vt:lpstr>
      <vt:lpstr>6.4 鼠标事件</vt:lpstr>
      <vt:lpstr>6.4 鼠标事件—鼠标位置 </vt:lpstr>
      <vt:lpstr>6.4 鼠标事件—鼠标位置 </vt:lpstr>
      <vt:lpstr>6.4 鼠标事件—鼠标位置 </vt:lpstr>
      <vt:lpstr>6.4 鼠标事件</vt:lpstr>
      <vt:lpstr>6.4 鼠标事件—滚动位置</vt:lpstr>
      <vt:lpstr>6.4 鼠标事件—鼠标位置应用</vt:lpstr>
      <vt:lpstr>6.4 鼠标事件—鼠标位置应用</vt:lpstr>
      <vt:lpstr>6.4 鼠标事件—鼠标位置应用</vt:lpstr>
      <vt:lpstr>6.5 键盘事件</vt:lpstr>
      <vt:lpstr>6.5 键盘事件</vt:lpstr>
      <vt:lpstr>6.5 键盘事件</vt:lpstr>
      <vt:lpstr>6.5 键盘事件</vt:lpstr>
      <vt:lpstr>6.5 键盘事件—上下左右移动</vt:lpstr>
      <vt:lpstr>6.5 键盘事件</vt:lpstr>
      <vt:lpstr>6.5 键盘事件</vt:lpstr>
      <vt:lpstr>6.5 键盘事件</vt:lpstr>
      <vt:lpstr>6.5 键盘事件—ctrl+enter</vt:lpstr>
      <vt:lpstr>6.5 键盘事件—enter提交</vt:lpstr>
      <vt:lpstr>6.5 键盘事件—enter提交</vt:lpstr>
      <vt:lpstr>6.5 键盘事件—ctrl+enter提交</vt:lpstr>
      <vt:lpstr>6.6 默认行为</vt:lpstr>
      <vt:lpstr>6.6 默认行为—阻止默认行为</vt:lpstr>
      <vt:lpstr>6.6  默认行为—阻止默认行为</vt:lpstr>
      <vt:lpstr>6.6  默认行为</vt:lpstr>
      <vt:lpstr>6.6 默认行为—弹出自定义右键菜单</vt:lpstr>
      <vt:lpstr>6.6 默认行为—弹出自定义右键菜单</vt:lpstr>
      <vt:lpstr>6.7 实例--伸缩两级菜单</vt:lpstr>
      <vt:lpstr>6.7 实例--页面部分</vt:lpstr>
      <vt:lpstr>6.7 实例--菜单添加伸缩效果</vt:lpstr>
      <vt:lpstr>6.7 实例--菜单添加伸缩效果</vt:lpstr>
      <vt:lpstr>PowerPoint 演示文稿</vt:lpstr>
      <vt:lpstr>6.8 选项卡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2.1.1  线性表的定义</dc:title>
  <dc:creator>lyx</dc:creator>
  <cp:lastModifiedBy>lvdongyan</cp:lastModifiedBy>
  <cp:revision>584</cp:revision>
  <dcterms:created xsi:type="dcterms:W3CDTF">2005-09-23T01:55:20Z</dcterms:created>
  <dcterms:modified xsi:type="dcterms:W3CDTF">2020-10-25T00:27:59Z</dcterms:modified>
</cp:coreProperties>
</file>