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257" r:id="rId2"/>
    <p:sldId id="370" r:id="rId3"/>
    <p:sldId id="426" r:id="rId4"/>
    <p:sldId id="460" r:id="rId5"/>
    <p:sldId id="461" r:id="rId6"/>
    <p:sldId id="446" r:id="rId7"/>
    <p:sldId id="463" r:id="rId8"/>
    <p:sldId id="462" r:id="rId9"/>
    <p:sldId id="464" r:id="rId10"/>
    <p:sldId id="465" r:id="rId11"/>
    <p:sldId id="466" r:id="rId12"/>
    <p:sldId id="468" r:id="rId13"/>
    <p:sldId id="469" r:id="rId14"/>
    <p:sldId id="398" r:id="rId15"/>
    <p:sldId id="427" r:id="rId16"/>
    <p:sldId id="432" r:id="rId17"/>
    <p:sldId id="430" r:id="rId18"/>
    <p:sldId id="433" r:id="rId19"/>
    <p:sldId id="431" r:id="rId20"/>
    <p:sldId id="434" r:id="rId21"/>
    <p:sldId id="435" r:id="rId22"/>
    <p:sldId id="485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0" autoAdjust="0"/>
    <p:restoredTop sz="91160" autoAdjust="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2020-10-31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4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oForm.elements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iNum</a:t>
            </a:r>
            <a:r>
              <a:rPr lang="en-US" altLang="zh-CN" dirty="0" smtClean="0"/>
              <a:t>].checked=true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68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39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39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鼠标指向按钮时，有抖动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原因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当鼠标放在箭头上时即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上时，相当于鼠标移出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，所以箭头消失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解决的方法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让箭头的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onmouseover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onmouseover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一样的作用，也就是说当鼠标放在箭头上时也让自身显示，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例如：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oPrevBg.onmouseover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oPrev.onmouseover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function(){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oPrev.style.display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'block';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clearInterval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(timer); 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oPrevBg.onmouseout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oPrev.onmouseout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function(){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oPrev.style.display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'none';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timer=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setInterval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(auto,3000);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13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209800"/>
            <a:ext cx="7772400" cy="2014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0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表单处理</a:t>
            </a:r>
            <a:endParaRPr lang="zh-CN" altLang="en-US" sz="4000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单选按钮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sz="2800" dirty="0" smtClean="0"/>
              <a:t>设置按钮取值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221088"/>
            <a:ext cx="727280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黄色代码，还可以怎么写？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132856"/>
            <a:ext cx="82677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6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2】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复选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2568"/>
            <a:ext cx="76295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6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复选按钮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zh-CN" altLang="en-US" dirty="0" smtClean="0"/>
              <a:t>复选框选项处理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066900"/>
            <a:ext cx="8315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0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复选按钮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71600"/>
            <a:ext cx="8424862" cy="609600"/>
          </a:xfrm>
        </p:spPr>
        <p:txBody>
          <a:bodyPr/>
          <a:lstStyle/>
          <a:p>
            <a:r>
              <a:rPr lang="zh-CN" altLang="en-US" sz="2800" dirty="0" smtClean="0"/>
              <a:t>输出复选框选项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844824"/>
            <a:ext cx="86963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下拉列表框的使用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04366"/>
              </p:ext>
            </p:extLst>
          </p:nvPr>
        </p:nvGraphicFramePr>
        <p:xfrm>
          <a:off x="609600" y="1676400"/>
          <a:ext cx="75438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0198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 smtClean="0">
                          <a:effectLst/>
                        </a:rPr>
                        <a:t>常用属性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&lt;option&gt;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的个数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布尔值，是否被选中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 smtClean="0"/>
                        <a:t>selectedIndex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被选中的选项编号，</a:t>
                      </a:r>
                      <a:r>
                        <a:rPr lang="en-US" altLang="zh-CN" dirty="0" smtClean="0"/>
                        <a:t>0~n-1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smtClean="0"/>
                        <a:t>options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选项数组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选项的文本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value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选项的</a:t>
                      </a:r>
                      <a:r>
                        <a:rPr lang="en-US" altLang="zh-CN" dirty="0" smtClean="0">
                          <a:effectLst/>
                        </a:rPr>
                        <a:t>value</a:t>
                      </a:r>
                      <a:r>
                        <a:rPr lang="zh-CN" altLang="en-US" dirty="0" smtClean="0">
                          <a:effectLst/>
                        </a:rPr>
                        <a:t>值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下拉菜单的类型，</a:t>
                      </a:r>
                      <a:r>
                        <a:rPr lang="en-US" altLang="zh-CN" dirty="0" smtClean="0">
                          <a:effectLst/>
                        </a:rPr>
                        <a:t>select-one</a:t>
                      </a:r>
                      <a:r>
                        <a:rPr lang="zh-CN" altLang="en-US" dirty="0" smtClean="0">
                          <a:effectLst/>
                        </a:rPr>
                        <a:t>是单选菜单，</a:t>
                      </a:r>
                      <a:r>
                        <a:rPr lang="en-US" altLang="zh-CN" dirty="0" smtClean="0">
                          <a:effectLst/>
                        </a:rPr>
                        <a:t> select-multiple</a:t>
                      </a:r>
                      <a:r>
                        <a:rPr lang="zh-CN" altLang="en-US" dirty="0" smtClean="0">
                          <a:effectLst/>
                        </a:rPr>
                        <a:t>是多选菜单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访问选中项。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1826"/>
            <a:ext cx="85725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5058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拉列表框的使用</a:t>
            </a:r>
            <a:r>
              <a:rPr lang="en-US" altLang="zh-CN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动态改变列表框取值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3762375"/>
            <a:ext cx="8424862" cy="22574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4】</a:t>
            </a:r>
            <a:r>
              <a:rPr lang="zh-CN" altLang="en-US" sz="2800" dirty="0" smtClean="0"/>
              <a:t>根据用户选择的年、月，在列表框中显示不同的日（</a:t>
            </a:r>
            <a:r>
              <a:rPr lang="en-US" altLang="zh-CN" sz="2800" smtClean="0"/>
              <a:t>1-31,4-30,2-28,2-29</a:t>
            </a:r>
            <a:r>
              <a:rPr lang="zh-CN" altLang="en-US" sz="2800" dirty="0" smtClean="0"/>
              <a:t>）。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46537"/>
              </p:ext>
            </p:extLst>
          </p:nvPr>
        </p:nvGraphicFramePr>
        <p:xfrm>
          <a:off x="609600" y="1676400"/>
          <a:ext cx="75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0198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 smtClean="0">
                          <a:effectLst/>
                        </a:rPr>
                        <a:t>功能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 smtClean="0">
                          <a:effectLst/>
                        </a:rPr>
                        <a:t>实现方法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创建选项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Option(text, value,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defaultSelected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selected)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添加选项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数组中存放创建的选项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删除选项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options</a:t>
                      </a:r>
                      <a:r>
                        <a:rPr lang="zh-CN" altLang="en-US" dirty="0" smtClean="0"/>
                        <a:t>数组中相应元素置为</a:t>
                      </a:r>
                      <a:r>
                        <a:rPr lang="en-US" altLang="zh-CN" dirty="0" smtClean="0"/>
                        <a:t>null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拉列表框的使用</a:t>
            </a:r>
            <a:r>
              <a:rPr lang="en-US" altLang="zh-CN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改变列表框取值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sz="2800" dirty="0" smtClean="0"/>
              <a:t>布局</a:t>
            </a:r>
            <a:r>
              <a:rPr lang="en-US" altLang="zh-CN" sz="2800" dirty="0" smtClean="0"/>
              <a:t>—</a:t>
            </a:r>
            <a:r>
              <a:rPr lang="zh-CN" altLang="en-US" sz="2800" dirty="0"/>
              <a:t>列表框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5" y="1972394"/>
            <a:ext cx="84677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拉列表框的使用</a:t>
            </a:r>
            <a:r>
              <a:rPr lang="en-US" altLang="zh-CN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改变列表框取值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运行效果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322217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表单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latin typeface="+mn-ea"/>
              </a:rPr>
              <a:t>单选按钮和复选按钮的使用</a:t>
            </a:r>
            <a:endParaRPr lang="en-US" altLang="zh-CN" dirty="0">
              <a:latin typeface="+mn-ea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列表框的使用</a:t>
            </a:r>
            <a:endParaRPr lang="en-US" altLang="zh-CN" dirty="0" smtClean="0">
              <a:latin typeface="+mn-ea"/>
            </a:endParaRPr>
          </a:p>
          <a:p>
            <a:pPr marL="742950" lvl="2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</a:rPr>
              <a:t>跳转菜单</a:t>
            </a:r>
            <a:endParaRPr lang="en-US" altLang="zh-CN" dirty="0">
              <a:latin typeface="+mn-ea"/>
            </a:endParaRPr>
          </a:p>
          <a:p>
            <a:pPr marL="742950" lvl="2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+mn-ea"/>
              </a:rPr>
              <a:t>动态改变列表框</a:t>
            </a:r>
            <a:r>
              <a:rPr lang="zh-CN" altLang="en-US" dirty="0" smtClean="0"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+mn-ea"/>
              </a:rPr>
              <a:t>取值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7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7. 4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拉列表框的使用</a:t>
            </a:r>
            <a:r>
              <a:rPr lang="en-US" altLang="zh-CN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改变列表框取值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533400"/>
          </a:xfrm>
        </p:spPr>
        <p:txBody>
          <a:bodyPr/>
          <a:lstStyle/>
          <a:p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代码</a:t>
            </a:r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238375"/>
            <a:ext cx="9010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0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拉列表框的使用</a:t>
            </a:r>
            <a:r>
              <a:rPr lang="en-US" altLang="zh-CN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改变列表框取值</a:t>
            </a:r>
            <a:endParaRPr lang="zh-CN" alt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491952"/>
            <a:ext cx="90963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9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拉列表框的使用</a:t>
            </a:r>
            <a:r>
              <a:rPr lang="en-US" altLang="zh-CN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3200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改变列表框取值</a:t>
            </a:r>
            <a:endParaRPr lang="zh-CN" alt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540346"/>
            <a:ext cx="90582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95523"/>
              </p:ext>
            </p:extLst>
          </p:nvPr>
        </p:nvGraphicFramePr>
        <p:xfrm>
          <a:off x="251520" y="1484782"/>
          <a:ext cx="8712967" cy="2448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638"/>
                <a:gridCol w="1392624"/>
                <a:gridCol w="1656392"/>
                <a:gridCol w="1917086"/>
                <a:gridCol w="1530349"/>
                <a:gridCol w="1452878"/>
              </a:tblGrid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月份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变量</a:t>
                      </a:r>
                      <a:r>
                        <a:rPr lang="en-US" sz="1300" kern="100">
                          <a:effectLst/>
                        </a:rPr>
                        <a:t> theMonth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数组</a:t>
                      </a:r>
                      <a:r>
                        <a:rPr lang="en-US" sz="1300" kern="100">
                          <a:effectLst/>
                        </a:rPr>
                        <a:t> monthDays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设置日期循环变量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日期列表序号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日期列表文本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选</a:t>
                      </a:r>
                      <a:r>
                        <a:rPr lang="en-US" sz="1300" kern="100">
                          <a:effectLst/>
                        </a:rPr>
                        <a:t>1</a:t>
                      </a:r>
                      <a:r>
                        <a:rPr lang="zh-CN" sz="1300" kern="100">
                          <a:effectLst/>
                        </a:rPr>
                        <a:t>月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theMonth=0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 smtClean="0">
                          <a:effectLst/>
                        </a:rPr>
                        <a:t>monthDays</a:t>
                      </a:r>
                      <a:r>
                        <a:rPr lang="en-US" altLang="zh-CN" sz="1300" kern="100" dirty="0" smtClean="0">
                          <a:effectLst/>
                        </a:rPr>
                        <a:t>[</a:t>
                      </a:r>
                      <a:r>
                        <a:rPr lang="en-US" sz="1300" kern="100" dirty="0" smtClean="0">
                          <a:effectLst/>
                        </a:rPr>
                        <a:t>0</a:t>
                      </a:r>
                      <a:r>
                        <a:rPr lang="en-US" altLang="zh-CN" sz="1300" kern="100" dirty="0" smtClean="0">
                          <a:effectLst/>
                        </a:rPr>
                        <a:t>]</a:t>
                      </a:r>
                      <a:r>
                        <a:rPr lang="en-US" sz="1300" kern="100" dirty="0" smtClean="0">
                          <a:effectLst/>
                        </a:rPr>
                        <a:t>=31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日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 smtClean="0">
                          <a:effectLst/>
                        </a:rPr>
                        <a:t>i</a:t>
                      </a:r>
                      <a:r>
                        <a:rPr lang="en-US" sz="1300" kern="100" dirty="0" smtClean="0">
                          <a:effectLst/>
                        </a:rPr>
                        <a:t>=0 ~ </a:t>
                      </a:r>
                      <a:r>
                        <a:rPr lang="en-US" sz="1300" kern="100" dirty="0" err="1" smtClean="0">
                          <a:effectLst/>
                        </a:rPr>
                        <a:t>i</a:t>
                      </a:r>
                      <a:r>
                        <a:rPr lang="en-US" sz="1300" kern="100" dirty="0" smtClean="0">
                          <a:effectLst/>
                        </a:rPr>
                        <a:t>&lt;31(0~30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[0]~[30]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1~31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选</a:t>
                      </a:r>
                      <a:r>
                        <a:rPr lang="en-US" sz="1300" kern="100">
                          <a:effectLst/>
                        </a:rPr>
                        <a:t>2</a:t>
                      </a:r>
                      <a:r>
                        <a:rPr lang="zh-CN" sz="1300" kern="100">
                          <a:effectLst/>
                        </a:rPr>
                        <a:t>月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theMonth=1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 smtClean="0">
                          <a:effectLst/>
                        </a:rPr>
                        <a:t>monthDays</a:t>
                      </a:r>
                      <a:r>
                        <a:rPr lang="en-US" altLang="zh-CN" sz="1300" kern="100" dirty="0" smtClean="0">
                          <a:effectLst/>
                        </a:rPr>
                        <a:t>[</a:t>
                      </a:r>
                      <a:r>
                        <a:rPr lang="en-US" sz="1300" kern="100" dirty="0" smtClean="0">
                          <a:effectLst/>
                        </a:rPr>
                        <a:t>1</a:t>
                      </a:r>
                      <a:r>
                        <a:rPr lang="en-US" altLang="zh-CN" sz="1300" kern="100" dirty="0" smtClean="0">
                          <a:effectLst/>
                        </a:rPr>
                        <a:t>]</a:t>
                      </a:r>
                      <a:r>
                        <a:rPr lang="en-US" sz="1300" kern="100" dirty="0" smtClean="0">
                          <a:effectLst/>
                        </a:rPr>
                        <a:t>=28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日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 smtClean="0">
                          <a:effectLst/>
                        </a:rPr>
                        <a:t>i</a:t>
                      </a:r>
                      <a:r>
                        <a:rPr lang="en-US" sz="1300" kern="100" dirty="0" smtClean="0">
                          <a:effectLst/>
                        </a:rPr>
                        <a:t>=0 ~ </a:t>
                      </a:r>
                      <a:r>
                        <a:rPr lang="en-US" sz="1300" kern="100" dirty="0" err="1" smtClean="0">
                          <a:effectLst/>
                        </a:rPr>
                        <a:t>i</a:t>
                      </a:r>
                      <a:r>
                        <a:rPr lang="en-US" sz="1300" kern="100" dirty="0" smtClean="0">
                          <a:effectLst/>
                        </a:rPr>
                        <a:t>&lt;28(0~27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[0]~[27]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1~28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……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……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……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……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……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……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选</a:t>
                      </a:r>
                      <a:r>
                        <a:rPr lang="en-US" sz="1300" kern="100">
                          <a:effectLst/>
                        </a:rPr>
                        <a:t>12</a:t>
                      </a:r>
                      <a:r>
                        <a:rPr lang="zh-CN" sz="1300" kern="100">
                          <a:effectLst/>
                        </a:rPr>
                        <a:t>月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theMonth=11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 smtClean="0">
                          <a:effectLst/>
                        </a:rPr>
                        <a:t>monthDays</a:t>
                      </a:r>
                      <a:r>
                        <a:rPr lang="en-US" altLang="zh-CN" sz="1300" kern="100" dirty="0" smtClean="0">
                          <a:effectLst/>
                        </a:rPr>
                        <a:t>[</a:t>
                      </a:r>
                      <a:r>
                        <a:rPr lang="en-US" sz="1300" kern="100" dirty="0" smtClean="0">
                          <a:effectLst/>
                        </a:rPr>
                        <a:t>11</a:t>
                      </a:r>
                      <a:r>
                        <a:rPr lang="en-US" altLang="zh-CN" sz="1300" kern="100" dirty="0" smtClean="0">
                          <a:effectLst/>
                        </a:rPr>
                        <a:t>]</a:t>
                      </a:r>
                      <a:r>
                        <a:rPr lang="en-US" sz="1300" kern="100" dirty="0" smtClean="0">
                          <a:effectLst/>
                        </a:rPr>
                        <a:t>=31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日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 smtClean="0">
                          <a:effectLst/>
                        </a:rPr>
                        <a:t>i</a:t>
                      </a:r>
                      <a:r>
                        <a:rPr lang="en-US" sz="1300" kern="100" dirty="0" smtClean="0">
                          <a:effectLst/>
                        </a:rPr>
                        <a:t>=0 ~ </a:t>
                      </a:r>
                      <a:r>
                        <a:rPr lang="en-US" sz="1300" kern="100" dirty="0" err="1" smtClean="0">
                          <a:effectLst/>
                        </a:rPr>
                        <a:t>i</a:t>
                      </a:r>
                      <a:r>
                        <a:rPr lang="en-US" sz="1300" kern="100" dirty="0" smtClean="0">
                          <a:effectLst/>
                        </a:rPr>
                        <a:t>&lt;31(0~30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[0]~[30]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1~31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208" marR="64208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393305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选二月 </a:t>
            </a:r>
          </a:p>
          <a:p>
            <a:r>
              <a:rPr lang="zh-CN" altLang="zh-CN" dirty="0"/>
              <a:t>设置日期的循环最后一次时</a:t>
            </a:r>
            <a:r>
              <a:rPr lang="en-US" altLang="zh-CN" dirty="0" err="1"/>
              <a:t>i</a:t>
            </a:r>
            <a:r>
              <a:rPr lang="en-US" altLang="zh-CN" dirty="0"/>
              <a:t>=27  </a:t>
            </a:r>
            <a:r>
              <a:rPr lang="zh-CN" altLang="zh-CN" dirty="0"/>
              <a:t>退出循环时</a:t>
            </a:r>
            <a:r>
              <a:rPr lang="en-US" altLang="zh-CN" dirty="0" err="1"/>
              <a:t>i</a:t>
            </a:r>
            <a:r>
              <a:rPr lang="en-US" altLang="zh-CN" dirty="0"/>
              <a:t>=28</a:t>
            </a:r>
            <a:endParaRPr lang="zh-CN" altLang="zh-CN" dirty="0"/>
          </a:p>
          <a:p>
            <a:r>
              <a:rPr lang="zh-CN" altLang="zh-CN" dirty="0"/>
              <a:t>如果判断年份为闰年，那么</a:t>
            </a:r>
            <a:r>
              <a:rPr lang="en-US" altLang="zh-CN" dirty="0"/>
              <a:t>option(28</a:t>
            </a:r>
            <a:r>
              <a:rPr lang="en-US" altLang="zh-CN" dirty="0" smtClean="0"/>
              <a:t>)= new Option(29</a:t>
            </a:r>
            <a:r>
              <a:rPr lang="en-US" altLang="zh-CN" dirty="0"/>
              <a:t>), </a:t>
            </a:r>
            <a:r>
              <a:rPr lang="zh-CN" altLang="zh-CN" dirty="0"/>
              <a:t>即增加一项“</a:t>
            </a:r>
            <a:r>
              <a:rPr lang="en-US" altLang="zh-CN" dirty="0"/>
              <a:t>29</a:t>
            </a:r>
            <a:r>
              <a:rPr lang="zh-CN" altLang="zh-CN" dirty="0"/>
              <a:t>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zh-CN" altLang="en-US" dirty="0" smtClean="0"/>
              <a:t>自动提示文本框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00287"/>
            <a:ext cx="23812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0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0" y="1526654"/>
            <a:ext cx="8534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1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6609"/>
            <a:ext cx="82581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6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8959"/>
            <a:ext cx="83820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3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435943"/>
            <a:ext cx="81248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5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在文本框中输入任意一个字符时，在预定义好的“颜色名称集”中搜索。如果找到匹配项则存在一个数组中，并传递给显示提示框的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showColors</a:t>
            </a:r>
            <a:r>
              <a:rPr lang="en-US" altLang="zh-CN" dirty="0"/>
              <a:t>(),</a:t>
            </a:r>
            <a:r>
              <a:rPr lang="zh-CN" altLang="en-US" dirty="0"/>
              <a:t>否则利用函数</a:t>
            </a:r>
            <a:r>
              <a:rPr lang="en-US" altLang="zh-CN" dirty="0" err="1"/>
              <a:t>clearColors</a:t>
            </a:r>
            <a:r>
              <a:rPr lang="en-US" altLang="zh-CN" dirty="0"/>
              <a:t>()</a:t>
            </a:r>
            <a:r>
              <a:rPr lang="zh-CN" altLang="en-US" dirty="0"/>
              <a:t>清除提示框。</a:t>
            </a:r>
          </a:p>
        </p:txBody>
      </p:sp>
    </p:spTree>
    <p:extLst>
      <p:ext uri="{BB962C8B-B14F-4D97-AF65-F5344CB8AC3E}">
        <p14:creationId xmlns:p14="http://schemas.microsoft.com/office/powerpoint/2010/main" val="38467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表单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表</a:t>
            </a:r>
            <a:r>
              <a:rPr lang="zh-CN" altLang="en-US" sz="2800" dirty="0" smtClean="0"/>
              <a:t>单：用于从用户处收集信息。</a:t>
            </a:r>
            <a:endParaRPr lang="en-US" altLang="zh-CN" sz="2800" dirty="0" smtClean="0"/>
          </a:p>
          <a:p>
            <a:r>
              <a:rPr lang="zh-CN" altLang="en-US" sz="2800" dirty="0"/>
              <a:t>表</a:t>
            </a:r>
            <a:r>
              <a:rPr lang="zh-CN" altLang="en-US" sz="2800" dirty="0" smtClean="0"/>
              <a:t>单元素：文本框、单选按钮、复选框、下拉列表框、按钮等。</a:t>
            </a:r>
            <a:endParaRPr lang="en-US" altLang="zh-CN" sz="2800" dirty="0" smtClean="0"/>
          </a:p>
          <a:p>
            <a:r>
              <a:rPr lang="zh-CN" altLang="en-US" sz="2800" dirty="0"/>
              <a:t>表</a:t>
            </a:r>
            <a:r>
              <a:rPr lang="zh-CN" altLang="en-US" sz="2800" dirty="0" smtClean="0"/>
              <a:t>单数据的处理：服务器端程序。</a:t>
            </a:r>
            <a:endParaRPr lang="en-US" altLang="zh-CN" sz="2800" dirty="0" smtClean="0"/>
          </a:p>
          <a:p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的工作：保证提交给服务器端程序的数据是“干净”的。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765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792"/>
            <a:ext cx="8686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671292"/>
            <a:ext cx="86963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028825"/>
            <a:ext cx="85629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  <a:ea typeface="+mn-ea"/>
              </a:rPr>
              <a:t>autoMatch</a:t>
            </a:r>
            <a:r>
              <a:rPr lang="zh-CN" altLang="en-US" dirty="0">
                <a:latin typeface="+mn-ea"/>
                <a:ea typeface="+mn-ea"/>
              </a:rPr>
              <a:t>函数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496944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调用</a:t>
            </a:r>
            <a:r>
              <a:rPr lang="zh-CN" altLang="en-US" dirty="0"/>
              <a:t>函数</a:t>
            </a:r>
            <a:r>
              <a:rPr lang="en-US" altLang="zh-CN" dirty="0" err="1"/>
              <a:t>initVars</a:t>
            </a:r>
            <a:r>
              <a:rPr lang="en-US" altLang="zh-CN" dirty="0"/>
              <a:t>()</a:t>
            </a:r>
            <a:r>
              <a:rPr lang="zh-CN" altLang="en-US" dirty="0"/>
              <a:t>函数，初始化三个全局变量，取得</a:t>
            </a:r>
            <a:r>
              <a:rPr lang="zh-CN" altLang="en-US" dirty="0" smtClean="0"/>
              <a:t>文本框、</a:t>
            </a:r>
            <a:r>
              <a:rPr lang="en-US" altLang="zh-CN" dirty="0" smtClean="0"/>
              <a:t>div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ul</a:t>
            </a:r>
            <a:r>
              <a:rPr lang="zh-CN" altLang="en-US" dirty="0"/>
              <a:t>对象</a:t>
            </a:r>
          </a:p>
          <a:p>
            <a:r>
              <a:rPr lang="en-US" altLang="zh-CN" dirty="0" smtClean="0"/>
              <a:t>2. </a:t>
            </a:r>
            <a:r>
              <a:rPr lang="zh-CN" altLang="en-US" dirty="0"/>
              <a:t>如果</a:t>
            </a:r>
            <a:r>
              <a:rPr lang="zh-CN" altLang="en-US" dirty="0" smtClean="0"/>
              <a:t>文本框</a:t>
            </a:r>
            <a:r>
              <a:rPr lang="zh-CN" altLang="en-US" dirty="0"/>
              <a:t>不为</a:t>
            </a:r>
            <a:r>
              <a:rPr lang="zh-CN" altLang="en-US" dirty="0" smtClean="0"/>
              <a:t>空，</a:t>
            </a:r>
            <a:endParaRPr lang="en-US" altLang="zh-CN" dirty="0" smtClean="0"/>
          </a:p>
          <a:p>
            <a:r>
              <a:rPr lang="zh-CN" altLang="en-US" dirty="0" smtClean="0"/>
              <a:t>   那么：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 (1)</a:t>
            </a:r>
            <a:r>
              <a:rPr lang="zh-CN" altLang="en-US" dirty="0" smtClean="0"/>
              <a:t>定义</a:t>
            </a:r>
            <a:r>
              <a:rPr lang="zh-CN" altLang="en-US" dirty="0"/>
              <a:t>一个数组</a:t>
            </a:r>
            <a:r>
              <a:rPr lang="en-US" altLang="zh-CN" dirty="0" err="1" smtClean="0"/>
              <a:t>aResult</a:t>
            </a:r>
            <a:r>
              <a:rPr lang="zh-CN" altLang="en-US" dirty="0"/>
              <a:t>，用于存放匹配结果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(2)for</a:t>
            </a:r>
            <a:r>
              <a:rPr lang="zh-CN" altLang="en-US" dirty="0"/>
              <a:t>循环，</a:t>
            </a:r>
            <a:r>
              <a:rPr lang="en-US" altLang="zh-CN" dirty="0" err="1"/>
              <a:t>i</a:t>
            </a:r>
            <a:r>
              <a:rPr lang="en-US" altLang="zh-CN" dirty="0"/>
              <a:t>=0  </a:t>
            </a:r>
            <a:r>
              <a:rPr lang="en-US" altLang="zh-CN" dirty="0" err="1"/>
              <a:t>aColrs.length</a:t>
            </a: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r>
              <a:rPr lang="zh-CN" altLang="en-US" dirty="0" smtClean="0"/>
              <a:t>           如果</a:t>
            </a:r>
            <a:r>
              <a:rPr lang="zh-CN" altLang="en-US" dirty="0"/>
              <a:t>，颜色集第</a:t>
            </a:r>
            <a:r>
              <a:rPr lang="en-US" altLang="zh-CN" dirty="0" err="1"/>
              <a:t>i</a:t>
            </a:r>
            <a:r>
              <a:rPr lang="zh-CN" altLang="en-US" dirty="0"/>
              <a:t>个元素里包含文本框的内容，则将第</a:t>
            </a:r>
            <a:r>
              <a:rPr lang="en-US" altLang="zh-CN" dirty="0" err="1"/>
              <a:t>i</a:t>
            </a:r>
            <a:r>
              <a:rPr lang="zh-CN" altLang="en-US" dirty="0"/>
              <a:t>个元素压栈入</a:t>
            </a:r>
            <a:r>
              <a:rPr lang="en-US" altLang="zh-CN" dirty="0" err="1"/>
              <a:t>aResult</a:t>
            </a:r>
            <a:r>
              <a:rPr lang="zh-CN" altLang="en-US" dirty="0"/>
              <a:t>数组中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循环结束后，如果</a:t>
            </a:r>
            <a:r>
              <a:rPr lang="en-US" altLang="zh-CN" dirty="0" err="1"/>
              <a:t>aResult</a:t>
            </a:r>
            <a:r>
              <a:rPr lang="zh-CN" altLang="en-US" dirty="0"/>
              <a:t>数组不为空，则调用</a:t>
            </a:r>
            <a:r>
              <a:rPr lang="en-US" altLang="zh-CN" dirty="0" err="1"/>
              <a:t>showColors</a:t>
            </a:r>
            <a:r>
              <a:rPr lang="en-US" altLang="zh-CN" dirty="0"/>
              <a:t>()</a:t>
            </a:r>
            <a:r>
              <a:rPr lang="zh-CN" altLang="en-US" dirty="0"/>
              <a:t>函数显示，否则调用</a:t>
            </a:r>
            <a:r>
              <a:rPr lang="en-US" altLang="zh-CN" dirty="0" err="1"/>
              <a:t>clearColors</a:t>
            </a:r>
            <a:r>
              <a:rPr lang="en-US" altLang="zh-CN" dirty="0"/>
              <a:t>()</a:t>
            </a:r>
            <a:r>
              <a:rPr lang="zh-CN" altLang="en-US" dirty="0"/>
              <a:t>函数清空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否则</a:t>
            </a:r>
            <a:r>
              <a:rPr lang="zh-CN" altLang="en-US" dirty="0" smtClean="0"/>
              <a:t>：</a:t>
            </a:r>
            <a:r>
              <a:rPr lang="zh-CN" altLang="en-US" dirty="0"/>
              <a:t>调用</a:t>
            </a:r>
            <a:r>
              <a:rPr lang="en-US" altLang="zh-CN" dirty="0" err="1"/>
              <a:t>clearColors</a:t>
            </a:r>
            <a:r>
              <a:rPr lang="en-US" altLang="zh-CN" dirty="0"/>
              <a:t>()</a:t>
            </a:r>
            <a:r>
              <a:rPr lang="zh-CN" altLang="en-US" dirty="0"/>
              <a:t>函数清空</a:t>
            </a:r>
          </a:p>
        </p:txBody>
      </p:sp>
    </p:spTree>
    <p:extLst>
      <p:ext uri="{BB962C8B-B14F-4D97-AF65-F5344CB8AC3E}">
        <p14:creationId xmlns:p14="http://schemas.microsoft.com/office/powerpoint/2010/main" val="5968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77577"/>
            <a:ext cx="8280400" cy="1019175"/>
          </a:xfrm>
        </p:spPr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autoMatch</a:t>
            </a:r>
            <a:r>
              <a:rPr lang="zh-CN" altLang="en-US" dirty="0">
                <a:latin typeface="+mn-ea"/>
                <a:ea typeface="+mn-ea"/>
              </a:rPr>
              <a:t>函数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12776"/>
            <a:ext cx="78962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>
                <a:latin typeface="+mn-ea"/>
                <a:ea typeface="+mn-ea"/>
              </a:rPr>
              <a:t>showColors</a:t>
            </a:r>
            <a:r>
              <a:rPr lang="en-US" altLang="zh-CN" sz="2800" dirty="0">
                <a:latin typeface="+mn-ea"/>
                <a:ea typeface="+mn-ea"/>
              </a:rPr>
              <a:t>()</a:t>
            </a:r>
            <a:r>
              <a:rPr lang="zh-CN" altLang="en-US" sz="2800" dirty="0">
                <a:latin typeface="+mn-ea"/>
                <a:ea typeface="+mn-ea"/>
              </a:rPr>
              <a:t>函数：参数为匹配的结果数组</a:t>
            </a:r>
            <a:r>
              <a:rPr lang="en-US" altLang="zh-CN" sz="2800" dirty="0" err="1" smtClean="0">
                <a:latin typeface="+mn-ea"/>
                <a:ea typeface="+mn-ea"/>
              </a:rPr>
              <a:t>aResult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clearColors</a:t>
            </a:r>
            <a:r>
              <a:rPr lang="en-US" altLang="zh-CN" sz="2000" dirty="0"/>
              <a:t>()</a:t>
            </a:r>
            <a:r>
              <a:rPr lang="zh-CN" altLang="en-US" sz="2000" dirty="0"/>
              <a:t>函数清空</a:t>
            </a:r>
          </a:p>
          <a:p>
            <a:r>
              <a:rPr lang="en-US" altLang="zh-CN" sz="2000" dirty="0" smtClean="0"/>
              <a:t>2.div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className</a:t>
            </a:r>
            <a:r>
              <a:rPr lang="zh-CN" altLang="en-US" sz="2000" dirty="0"/>
              <a:t>属性为</a:t>
            </a:r>
            <a:r>
              <a:rPr lang="en-US" altLang="zh-CN" sz="2000" dirty="0"/>
              <a:t>show</a:t>
            </a:r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变量</a:t>
            </a:r>
            <a:r>
              <a:rPr lang="en-US" altLang="zh-CN" sz="2000" dirty="0" err="1"/>
              <a:t>oLi</a:t>
            </a:r>
            <a:endParaRPr lang="en-US" altLang="zh-CN" sz="2000" dirty="0"/>
          </a:p>
          <a:p>
            <a:r>
              <a:rPr lang="en-US" altLang="zh-CN" sz="2000" dirty="0" smtClean="0"/>
              <a:t>4.for</a:t>
            </a:r>
            <a:r>
              <a:rPr lang="zh-CN" altLang="en-US" sz="2000" dirty="0"/>
              <a:t>循环：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  </a:t>
            </a:r>
            <a:r>
              <a:rPr lang="en-US" altLang="zh-CN" sz="2000" dirty="0" err="1"/>
              <a:t>aResult.length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</a:t>
            </a:r>
          </a:p>
          <a:p>
            <a:r>
              <a:rPr lang="en-US" altLang="zh-CN" sz="2000" dirty="0"/>
              <a:t>  //</a:t>
            </a:r>
            <a:r>
              <a:rPr lang="zh-CN" altLang="en-US" sz="2000" dirty="0"/>
              <a:t>循环体：将匹配的提示结果</a:t>
            </a:r>
            <a:r>
              <a:rPr lang="zh-CN" altLang="en-US" sz="2000" dirty="0" smtClean="0"/>
              <a:t>逐一添加为列表项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 smtClean="0"/>
              <a:t>(1)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元素节点</a:t>
            </a:r>
            <a:r>
              <a:rPr lang="en-US" altLang="zh-CN" sz="2000" dirty="0"/>
              <a:t>li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(2)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ul</a:t>
            </a:r>
            <a:r>
              <a:rPr lang="zh-CN" altLang="en-US" sz="2000" dirty="0"/>
              <a:t>增加子节点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，作为新列表项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(3)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文本节点，内容为</a:t>
            </a:r>
            <a:r>
              <a:rPr lang="en-US" altLang="zh-CN" sz="2000" dirty="0" err="1"/>
              <a:t>aResult</a:t>
            </a:r>
            <a:r>
              <a:rPr lang="zh-CN" altLang="en-US" sz="2000" dirty="0"/>
              <a:t>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个元素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(4)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oLi</a:t>
            </a:r>
            <a:r>
              <a:rPr lang="zh-CN" altLang="en-US" sz="2000" dirty="0"/>
              <a:t>添加文本节点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smtClean="0"/>
              <a:t>(5)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的鼠标经过事件：鼠标经过时高</a:t>
            </a:r>
            <a:r>
              <a:rPr lang="zh-CN" altLang="en-US" sz="2000" dirty="0" smtClean="0"/>
              <a:t>亮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(6)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的鼠标移出事件：离开时恢复</a:t>
            </a:r>
            <a:r>
              <a:rPr lang="zh-CN" altLang="en-US" sz="2000" dirty="0" smtClean="0"/>
              <a:t>原样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(7)</a:t>
            </a:r>
            <a:r>
              <a:rPr lang="en-US" altLang="zh-CN" sz="2000" dirty="0" err="1" smtClean="0"/>
              <a:t>oLi</a:t>
            </a:r>
            <a:r>
              <a:rPr lang="zh-CN" altLang="en-US" sz="2000" dirty="0"/>
              <a:t>的单击事件：用户点击某个匹配项时，设置输入框为该项的</a:t>
            </a:r>
            <a:r>
              <a:rPr lang="zh-CN" altLang="en-US" sz="2000" dirty="0" smtClean="0"/>
              <a:t>值，并清除提示框。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152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showColors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74601"/>
            <a:ext cx="75247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6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clearColors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(1)for</a:t>
            </a:r>
            <a:r>
              <a:rPr lang="zh-CN" altLang="en-US" dirty="0"/>
              <a:t>循环：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ul</a:t>
            </a:r>
            <a:r>
              <a:rPr lang="zh-CN" altLang="en-US" dirty="0"/>
              <a:t>的子节点列表长度</a:t>
            </a:r>
            <a:r>
              <a:rPr lang="en-US" altLang="zh-CN" dirty="0"/>
              <a:t>-1   </a:t>
            </a:r>
            <a:r>
              <a:rPr lang="en-US" altLang="zh-CN" dirty="0" err="1"/>
              <a:t>i</a:t>
            </a:r>
            <a:r>
              <a:rPr lang="en-US" altLang="zh-CN" dirty="0"/>
              <a:t>&gt;0   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</a:p>
          <a:p>
            <a:r>
              <a:rPr lang="en-US" altLang="zh-CN" dirty="0"/>
              <a:t>  //</a:t>
            </a:r>
            <a:r>
              <a:rPr lang="zh-CN" altLang="en-US" dirty="0"/>
              <a:t>循环体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ul</a:t>
            </a:r>
            <a:r>
              <a:rPr lang="zh-CN" altLang="en-US" dirty="0"/>
              <a:t>删除节点</a:t>
            </a:r>
            <a:r>
              <a:rPr lang="en-US" altLang="zh-CN" dirty="0" err="1"/>
              <a:t>removeChild</a:t>
            </a:r>
            <a:r>
              <a:rPr lang="en-US" altLang="zh-CN" dirty="0"/>
              <a:t>(),</a:t>
            </a:r>
            <a:r>
              <a:rPr lang="zh-CN" altLang="en-US" dirty="0"/>
              <a:t>删除的是</a:t>
            </a:r>
            <a:r>
              <a:rPr lang="en-US" altLang="zh-CN" dirty="0" err="1"/>
              <a:t>ul</a:t>
            </a:r>
            <a:r>
              <a:rPr lang="zh-CN" altLang="en-US" dirty="0"/>
              <a:t>的子节点列表里的第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en-US" altLang="zh-CN" smtClean="0"/>
              <a:t> (</a:t>
            </a:r>
            <a:r>
              <a:rPr lang="en-US" altLang="zh-CN" dirty="0" smtClean="0"/>
              <a:t>2)div</a:t>
            </a:r>
            <a:r>
              <a:rPr lang="zh-CN" altLang="en-US" dirty="0"/>
              <a:t>的</a:t>
            </a:r>
            <a:r>
              <a:rPr lang="en-US" altLang="zh-CN" dirty="0" err="1"/>
              <a:t>className</a:t>
            </a:r>
            <a:r>
              <a:rPr lang="zh-CN" altLang="en-US" dirty="0"/>
              <a:t>为</a:t>
            </a:r>
            <a:r>
              <a:rPr lang="en-US" altLang="zh-CN" dirty="0"/>
              <a:t>hide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clearColors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函数：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0962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2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：淘宝购物商品列表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14422"/>
            <a:ext cx="50577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6773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：隔行变色，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：点击删除按钮，删除所在行，并且影响总价，并且仍然保持隔行变色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：单击复选框，计算总价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：单击“全选”复选框，实现“全选”</a:t>
            </a:r>
            <a:r>
              <a:rPr lang="en-US" altLang="zh-CN" dirty="0" smtClean="0"/>
              <a:t>/“</a:t>
            </a:r>
            <a:r>
              <a:rPr lang="zh-CN" altLang="en-US" dirty="0" smtClean="0"/>
              <a:t>全不选”，并且影响总价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9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18313"/>
              </p:ext>
            </p:extLst>
          </p:nvPr>
        </p:nvGraphicFramePr>
        <p:xfrm>
          <a:off x="609600" y="1676400"/>
          <a:ext cx="7848600" cy="75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276"/>
                <a:gridCol w="6083324"/>
              </a:tblGrid>
              <a:tr h="36957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集合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elements[]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包含表单中所有元素的数组。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5572"/>
              </p:ext>
            </p:extLst>
          </p:nvPr>
        </p:nvGraphicFramePr>
        <p:xfrm>
          <a:off x="609600" y="3200400"/>
          <a:ext cx="7848600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01"/>
                <a:gridCol w="5660899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 smtClean="0">
                          <a:effectLst/>
                        </a:rPr>
                        <a:t>常用属性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action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设置或返回表单的 </a:t>
                      </a:r>
                      <a:r>
                        <a:rPr lang="en-US" dirty="0">
                          <a:effectLst/>
                        </a:rPr>
                        <a:t>action </a:t>
                      </a:r>
                      <a:r>
                        <a:rPr lang="zh-CN" altLang="en-US" dirty="0">
                          <a:effectLst/>
                        </a:rPr>
                        <a:t>属性。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设置或返回表单的 </a:t>
                      </a:r>
                      <a:r>
                        <a:rPr lang="en-US" altLang="zh-CN">
                          <a:effectLst/>
                        </a:rPr>
                        <a:t>id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设置或返回表单的名称。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length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返回表单中的元素数目。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method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设置或返回将数据发送到服务器的 </a:t>
                      </a:r>
                      <a:r>
                        <a:rPr lang="en-US" altLang="zh-CN" dirty="0">
                          <a:effectLst/>
                        </a:rPr>
                        <a:t>HTTP </a:t>
                      </a:r>
                      <a:r>
                        <a:rPr lang="zh-CN" altLang="en-US" dirty="0">
                          <a:effectLst/>
                        </a:rPr>
                        <a:t>方法。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事件中：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、调用隔行变色函数</a:t>
            </a:r>
            <a:r>
              <a:rPr lang="en-US" altLang="zh-CN" dirty="0" err="1" smtClean="0">
                <a:solidFill>
                  <a:srgbClr val="FF0000"/>
                </a:solidFill>
              </a:rPr>
              <a:t>changeColor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18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隔行变色    函数：</a:t>
            </a:r>
            <a:r>
              <a:rPr lang="en-US" altLang="zh-CN" dirty="0" err="1" smtClean="0"/>
              <a:t>changeColor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87187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3130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事件中：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、隔行变色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、按钮的单击事件：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按钮所在的父级行，删除；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调用隔行变色函数；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调用计算总价函数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33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删除按钮所在行  函数：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deleteRow</a:t>
            </a:r>
            <a:r>
              <a:rPr lang="en-US" altLang="zh-CN" dirty="0" smtClean="0"/>
              <a:t>(r)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357430"/>
            <a:ext cx="8286807" cy="57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142844" y="3857628"/>
            <a:ext cx="8990983" cy="1357322"/>
            <a:chOff x="142844" y="3857628"/>
            <a:chExt cx="8990983" cy="135732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3857628"/>
              <a:ext cx="8990983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 bwMode="auto">
            <a:xfrm>
              <a:off x="2714612" y="4857760"/>
              <a:ext cx="4000528" cy="214314"/>
            </a:xfrm>
            <a:prstGeom prst="rect">
              <a:avLst/>
            </a:prstGeom>
            <a:noFill/>
            <a:ln>
              <a:solidFill>
                <a:srgbClr val="FF0000">
                  <a:alpha val="69000"/>
                </a:srgb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997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事件中：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、按钮的单击事件：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42910" y="2857496"/>
            <a:ext cx="5829269" cy="3014677"/>
            <a:chOff x="600079" y="2143115"/>
            <a:chExt cx="5829269" cy="301467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7" y="2143115"/>
              <a:ext cx="5300663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714620"/>
              <a:ext cx="5715000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079" y="4000504"/>
              <a:ext cx="4543425" cy="11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16617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事件中：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、隔行变色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、按钮的单击事件：</a:t>
            </a:r>
          </a:p>
          <a:p>
            <a:pPr lvl="1"/>
            <a:r>
              <a:rPr lang="zh-CN" altLang="en-US" dirty="0" smtClean="0"/>
              <a:t> 按钮所在的父级行，删除；</a:t>
            </a:r>
          </a:p>
          <a:p>
            <a:pPr lvl="1"/>
            <a:r>
              <a:rPr lang="zh-CN" altLang="en-US" dirty="0" smtClean="0"/>
              <a:t> 隔行变色；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计算总价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、处理复选框（不包括第一个复选框）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还原复选框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单击事件：计算总价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3872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计算总价  函数：</a:t>
            </a:r>
            <a:r>
              <a:rPr lang="en-US" altLang="zh-CN" dirty="0" err="1" smtClean="0"/>
              <a:t>getTotalPrice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、获取对象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、定义变量</a:t>
            </a:r>
            <a:r>
              <a:rPr lang="en-US" altLang="zh-CN" dirty="0" err="1" smtClean="0"/>
              <a:t>fPrice</a:t>
            </a:r>
            <a:r>
              <a:rPr lang="zh-CN" altLang="en-US" dirty="0" smtClean="0"/>
              <a:t>，将来保存总价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7358115" cy="196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8307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3071810"/>
            <a:ext cx="8927855" cy="1347792"/>
            <a:chOff x="71406" y="2795588"/>
            <a:chExt cx="8927855" cy="134779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2795588"/>
              <a:ext cx="8927855" cy="134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矩形 4"/>
            <p:cNvSpPr/>
            <p:nvPr/>
          </p:nvSpPr>
          <p:spPr bwMode="auto">
            <a:xfrm>
              <a:off x="3500430" y="2928934"/>
              <a:ext cx="3071834" cy="214314"/>
            </a:xfrm>
            <a:prstGeom prst="rect">
              <a:avLst/>
            </a:prstGeom>
            <a:noFill/>
            <a:ln>
              <a:solidFill>
                <a:srgbClr val="FF0000">
                  <a:alpha val="69000"/>
                </a:srgb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643174" y="3429000"/>
              <a:ext cx="1857388" cy="21431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  <a:alpha val="69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85860"/>
            <a:ext cx="8424862" cy="541020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、如果复选框被选，将同一行的</a:t>
            </a:r>
            <a:r>
              <a:rPr lang="en-US" altLang="zh-CN" sz="2400" dirty="0" smtClean="0"/>
              <a:t>&lt;span&gt;</a:t>
            </a:r>
            <a:r>
              <a:rPr lang="zh-CN" altLang="en-US" sz="2400" dirty="0" smtClean="0"/>
              <a:t>的内容进行累加</a:t>
            </a:r>
            <a:endParaRPr lang="en-US" altLang="zh-CN" sz="2400" dirty="0" smtClean="0"/>
          </a:p>
          <a:p>
            <a:r>
              <a:rPr lang="zh-CN" altLang="en-US" sz="2400" dirty="0" smtClean="0"/>
              <a:t>如何找到</a:t>
            </a:r>
            <a:r>
              <a:rPr lang="en-US" altLang="zh-CN" sz="2400" dirty="0" smtClean="0"/>
              <a:t>&lt;span&gt;?</a:t>
            </a:r>
          </a:p>
          <a:p>
            <a:pPr lvl="1"/>
            <a:r>
              <a:rPr lang="zh-CN" altLang="en-US" sz="2400" dirty="0" smtClean="0"/>
              <a:t>复选框的父节点的父节点为</a:t>
            </a:r>
            <a:r>
              <a:rPr lang="en-US" altLang="zh-CN" sz="2400" dirty="0" smtClean="0"/>
              <a:t>&lt;TR&gt;</a:t>
            </a:r>
          </a:p>
          <a:p>
            <a:pPr lvl="1"/>
            <a:r>
              <a:rPr lang="en-US" altLang="zh-CN" sz="2400" dirty="0" smtClean="0"/>
              <a:t>&lt;TR&gt;</a:t>
            </a:r>
            <a:r>
              <a:rPr lang="zh-CN" altLang="en-US" sz="2400" dirty="0" smtClean="0"/>
              <a:t>之下的</a:t>
            </a:r>
            <a:r>
              <a:rPr lang="en-US" altLang="zh-CN" sz="2400" dirty="0" smtClean="0"/>
              <a:t>&lt;span&gt;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400" dirty="0" smtClean="0"/>
              <a:t>如何获取</a:t>
            </a:r>
            <a:r>
              <a:rPr lang="en-US" altLang="zh-CN" sz="2400" dirty="0" smtClean="0"/>
              <a:t>&lt;span&gt;</a:t>
            </a:r>
            <a:r>
              <a:rPr lang="zh-CN" altLang="en-US" sz="2400" dirty="0" smtClean="0"/>
              <a:t>的内容？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innerHTML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zh-CN" altLang="en-US" sz="2400" dirty="0" smtClean="0"/>
              <a:t>如何累加？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去掉货币符号，保留一位小数  </a:t>
            </a:r>
            <a:r>
              <a:rPr lang="en-US" altLang="zh-CN" sz="2000" dirty="0" smtClean="0"/>
              <a:t>substring(1)</a:t>
            </a:r>
          </a:p>
          <a:p>
            <a:pPr lvl="1"/>
            <a:r>
              <a:rPr lang="zh-CN" altLang="en-US" sz="2000" dirty="0" smtClean="0"/>
              <a:t>转换成浮点数</a:t>
            </a:r>
            <a:r>
              <a:rPr lang="en-US" altLang="zh-CN" sz="2000" dirty="0" err="1" smtClean="0"/>
              <a:t>parseFloat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2000" dirty="0" smtClean="0"/>
              <a:t>+=</a:t>
            </a:r>
          </a:p>
          <a:p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2860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000" dirty="0" err="1" smtClean="0"/>
              <a:t>fPrice</a:t>
            </a:r>
            <a:r>
              <a:rPr lang="en-US" altLang="zh-CN" sz="2000" dirty="0" smtClean="0"/>
              <a:t>+=</a:t>
            </a:r>
            <a:r>
              <a:rPr lang="en-US" altLang="zh-CN" sz="2000" dirty="0" err="1" smtClean="0"/>
              <a:t>parseFloat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aCheck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parentNode.parentNode.getElementsByTagName</a:t>
            </a:r>
            <a:r>
              <a:rPr lang="en-US" altLang="zh-CN" sz="2000" dirty="0" smtClean="0"/>
              <a:t>('span')[0].</a:t>
            </a:r>
            <a:r>
              <a:rPr lang="en-US" altLang="zh-CN" sz="2000" dirty="0" err="1" smtClean="0"/>
              <a:t>innerHTML.substring</a:t>
            </a:r>
            <a:r>
              <a:rPr lang="en-US" altLang="zh-CN" sz="2000" dirty="0" smtClean="0"/>
              <a:t>(1));</a:t>
            </a:r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895832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50331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4751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、最后一行的节点</a:t>
            </a:r>
            <a:r>
              <a:rPr lang="en-US" altLang="zh-CN" sz="2400" dirty="0" smtClean="0"/>
              <a:t>span</a:t>
            </a:r>
            <a:r>
              <a:rPr lang="zh-CN" altLang="en-US" sz="2400" dirty="0" smtClean="0"/>
              <a:t>的内容，设置成</a:t>
            </a:r>
            <a:r>
              <a:rPr lang="en-US" altLang="zh-CN" sz="2400" dirty="0" err="1" smtClean="0"/>
              <a:t>fprice</a:t>
            </a:r>
            <a:r>
              <a:rPr lang="zh-CN" altLang="en-US" sz="2400" dirty="0" smtClean="0"/>
              <a:t>转换成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位小数的结果</a:t>
            </a:r>
            <a:endParaRPr lang="en-US" altLang="zh-CN" sz="2400" dirty="0" smtClean="0"/>
          </a:p>
          <a:p>
            <a:r>
              <a:rPr lang="zh-CN" altLang="en-US" sz="2400" dirty="0" smtClean="0"/>
              <a:t>如何获取最后一行的</a:t>
            </a:r>
            <a:r>
              <a:rPr lang="en-US" altLang="zh-CN" sz="2400" dirty="0" smtClean="0"/>
              <a:t>&lt;span&gt;</a:t>
            </a:r>
            <a:r>
              <a:rPr lang="zh-CN" altLang="en-US" sz="2400" dirty="0" smtClean="0"/>
              <a:t>标记？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如何获取</a:t>
            </a:r>
            <a:r>
              <a:rPr lang="en-US" altLang="zh-CN" sz="2400" dirty="0" smtClean="0"/>
              <a:t>&lt;span&gt;</a:t>
            </a:r>
            <a:r>
              <a:rPr lang="zh-CN" altLang="en-US" sz="2400" dirty="0" smtClean="0"/>
              <a:t>的内容？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innerHTML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fPrice</a:t>
            </a:r>
            <a:r>
              <a:rPr lang="zh-CN" altLang="en-US" sz="2400" dirty="0" smtClean="0"/>
              <a:t>转换成带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位小数的数值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实现：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78184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500570"/>
            <a:ext cx="2571768" cy="3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5500702"/>
            <a:ext cx="902976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8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414218"/>
              </p:ext>
            </p:extLst>
          </p:nvPr>
        </p:nvGraphicFramePr>
        <p:xfrm>
          <a:off x="685800" y="1905000"/>
          <a:ext cx="754380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6"/>
                <a:gridCol w="6059474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 smtClean="0">
                          <a:effectLst/>
                        </a:rPr>
                        <a:t>常用方法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reset()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把表单的所有输入元素重置为它们的默认值。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</a:rPr>
                        <a:t>submit()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提交表单。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496733"/>
              </p:ext>
            </p:extLst>
          </p:nvPr>
        </p:nvGraphicFramePr>
        <p:xfrm>
          <a:off x="685800" y="3454400"/>
          <a:ext cx="754380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0198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 smtClean="0">
                          <a:effectLst/>
                        </a:rPr>
                        <a:t>常用事件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solidFill>
                            <a:srgbClr val="900B09"/>
                          </a:solidFill>
                          <a:effectLst/>
                        </a:rPr>
                        <a:t>onreset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在重置表单元素之前调用。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solidFill>
                            <a:srgbClr val="900B09"/>
                          </a:solidFill>
                          <a:effectLst/>
                        </a:rPr>
                        <a:t>onsubmit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在提交表单之前调用。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8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计算总价  函数：</a:t>
            </a:r>
            <a:r>
              <a:rPr lang="en-US" altLang="zh-CN" dirty="0" err="1" smtClean="0"/>
              <a:t>getTotalPrice</a:t>
            </a:r>
            <a:r>
              <a:rPr lang="en-US" altLang="zh-CN" dirty="0" smtClean="0"/>
              <a:t>()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1406" y="2357430"/>
            <a:ext cx="9039225" cy="3119447"/>
            <a:chOff x="71406" y="2357430"/>
            <a:chExt cx="9039225" cy="311944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2357430"/>
              <a:ext cx="4086225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06" y="3714752"/>
              <a:ext cx="9039225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45750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事件中：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、处理复选框（不包括第一个复选框）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还原所有复选框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单击事件：计算总价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45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dirty="0" smtClean="0"/>
              <a:t>还原所有复选框</a:t>
            </a:r>
            <a:endParaRPr lang="en-US" altLang="zh-CN" dirty="0" smtClean="0"/>
          </a:p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endParaRPr lang="en-US" altLang="zh-CN" dirty="0" smtClean="0"/>
          </a:p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endParaRPr lang="en-US" altLang="zh-CN" dirty="0" smtClean="0"/>
          </a:p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endParaRPr lang="en-US" altLang="zh-CN" dirty="0" smtClean="0"/>
          </a:p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dirty="0" smtClean="0"/>
              <a:t>单击事件：计算总价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143116"/>
            <a:ext cx="656658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142876" y="4058294"/>
            <a:ext cx="8858280" cy="1391246"/>
            <a:chOff x="142876" y="4058294"/>
            <a:chExt cx="8858280" cy="1391246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76" y="4071941"/>
              <a:ext cx="8858280" cy="1377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 bwMode="auto">
            <a:xfrm>
              <a:off x="1500166" y="4071942"/>
              <a:ext cx="214314" cy="2857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  <a:alpha val="69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684382" y="4058294"/>
              <a:ext cx="1928826" cy="2857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  <a:alpha val="69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742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事件中：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、单击“全选”复选框，实现“全选”</a:t>
            </a:r>
            <a:r>
              <a:rPr lang="en-US" altLang="zh-CN" dirty="0" smtClean="0">
                <a:solidFill>
                  <a:srgbClr val="FF0000"/>
                </a:solidFill>
              </a:rPr>
              <a:t>/“</a:t>
            </a:r>
            <a:r>
              <a:rPr lang="zh-CN" altLang="en-US" dirty="0" smtClean="0">
                <a:solidFill>
                  <a:srgbClr val="FF0000"/>
                </a:solidFill>
              </a:rPr>
              <a:t>全不选”，并且影响总价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429000"/>
            <a:ext cx="901379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2108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：轮播图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24075"/>
            <a:ext cx="81438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2" y="1387016"/>
            <a:ext cx="86106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15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：自动轮流播放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：鼠标移入效果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：手动播放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053208"/>
          </a:xfrm>
        </p:spPr>
        <p:txBody>
          <a:bodyPr/>
          <a:lstStyle/>
          <a:p>
            <a:r>
              <a:rPr lang="zh-CN" altLang="en-US" sz="2000" dirty="0" smtClean="0"/>
              <a:t>功能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&lt;span</a:t>
            </a:r>
            <a:r>
              <a:rPr lang="en-US" altLang="zh-CN" sz="2000" dirty="0"/>
              <a:t>&gt;</a:t>
            </a:r>
            <a:r>
              <a:rPr lang="zh-CN" altLang="zh-CN" sz="2000" dirty="0"/>
              <a:t>是隐藏层，两个隐藏层，位于区域的两端，用意是：当鼠标指向这个层时，出现箭头图案，箭头图案是</a:t>
            </a:r>
            <a:r>
              <a:rPr lang="en-US" altLang="zh-CN" sz="2000" dirty="0"/>
              <a:t>&lt;a&gt;</a:t>
            </a:r>
            <a:r>
              <a:rPr lang="zh-CN" altLang="zh-CN" sz="2000" dirty="0"/>
              <a:t>的背景图片，两端各有一个箭头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29" y="2868885"/>
            <a:ext cx="52673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29" y="4926285"/>
            <a:ext cx="5276850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9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：自动播放函数：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&lt;li style="</a:t>
            </a:r>
            <a:r>
              <a:rPr lang="en-US" altLang="zh-CN" sz="2400" dirty="0" err="1"/>
              <a:t>filter:alpha</a:t>
            </a:r>
            <a:r>
              <a:rPr lang="en-US" altLang="zh-CN" sz="2400" dirty="0"/>
              <a:t>(opacity=100); opacity:1</a:t>
            </a:r>
            <a:r>
              <a:rPr lang="en-US" altLang="zh-CN" sz="2400" dirty="0" smtClean="0"/>
              <a:t>;"&gt;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="#a1</a:t>
            </a:r>
            <a:r>
              <a:rPr lang="en-US" altLang="zh-CN" sz="2400" dirty="0" smtClean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/>
              <a:t> 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="images/banner/1.png" alt="" </a:t>
            </a:r>
            <a:r>
              <a:rPr lang="en-US" altLang="zh-CN" sz="2400" dirty="0" smtClean="0"/>
              <a:t>/&gt;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&lt;/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&gt;</a:t>
            </a:r>
          </a:p>
          <a:p>
            <a:pPr marL="0" indent="0">
              <a:buNone/>
            </a:pPr>
            <a:r>
              <a:rPr lang="en-US" altLang="zh-CN" sz="2400" dirty="0" smtClean="0"/>
              <a:t>&lt;/</a:t>
            </a:r>
            <a:r>
              <a:rPr lang="en-US" altLang="zh-CN" sz="2400" dirty="0"/>
              <a:t>li&gt;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r>
              <a:rPr lang="zh-CN" altLang="zh-CN" sz="2400" dirty="0" smtClean="0"/>
              <a:t>第一</a:t>
            </a:r>
            <a:r>
              <a:rPr lang="zh-CN" altLang="zh-CN" sz="2400" dirty="0"/>
              <a:t>个</a:t>
            </a:r>
            <a:r>
              <a:rPr lang="en-US" altLang="zh-CN" sz="2400" dirty="0"/>
              <a:t>&lt;li&gt;</a:t>
            </a:r>
            <a:r>
              <a:rPr lang="zh-CN" altLang="zh-CN" sz="2400" dirty="0"/>
              <a:t>里的图片透明度为</a:t>
            </a:r>
            <a:r>
              <a:rPr lang="en-US" altLang="zh-CN" sz="2400" dirty="0"/>
              <a:t>100</a:t>
            </a:r>
            <a:r>
              <a:rPr lang="zh-CN" altLang="zh-CN" sz="2400" dirty="0"/>
              <a:t>，可见的；后两个</a:t>
            </a:r>
            <a:r>
              <a:rPr lang="en-US" altLang="zh-CN" sz="2400" dirty="0"/>
              <a:t>&lt;li&gt;</a:t>
            </a:r>
            <a:r>
              <a:rPr lang="zh-CN" altLang="zh-CN" sz="2400" dirty="0"/>
              <a:t>透明度为</a:t>
            </a:r>
            <a:r>
              <a:rPr lang="en-US" altLang="zh-CN" sz="2400" dirty="0"/>
              <a:t>0</a:t>
            </a:r>
            <a:r>
              <a:rPr lang="zh-CN" altLang="zh-CN" sz="2400" dirty="0"/>
              <a:t>，不可见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当</a:t>
            </a:r>
            <a:r>
              <a:rPr lang="zh-CN" altLang="zh-CN" sz="2400" dirty="0"/>
              <a:t>切换时，第一个</a:t>
            </a:r>
            <a:r>
              <a:rPr lang="en-US" altLang="zh-CN" sz="2400" dirty="0"/>
              <a:t>&lt;li&gt;</a:t>
            </a:r>
            <a:r>
              <a:rPr lang="zh-CN" altLang="zh-CN" sz="2400" dirty="0"/>
              <a:t>的透明度由</a:t>
            </a:r>
            <a:r>
              <a:rPr lang="en-US" altLang="zh-CN" sz="2400" dirty="0"/>
              <a:t>100</a:t>
            </a:r>
            <a:r>
              <a:rPr lang="zh-CN" altLang="zh-CN" sz="2400" dirty="0"/>
              <a:t>变为</a:t>
            </a:r>
            <a:r>
              <a:rPr lang="en-US" altLang="zh-CN" sz="2400" dirty="0"/>
              <a:t>0</a:t>
            </a:r>
            <a:r>
              <a:rPr lang="zh-CN" altLang="zh-CN" sz="2400" dirty="0"/>
              <a:t>，实现运动效果，淡入淡出，第二个</a:t>
            </a:r>
            <a:r>
              <a:rPr lang="en-US" altLang="zh-CN" sz="2400" dirty="0"/>
              <a:t>&lt;li&gt;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透明度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0</a:t>
            </a:r>
            <a:r>
              <a:rPr lang="zh-CN" altLang="zh-CN" sz="2400" dirty="0"/>
              <a:t>变为</a:t>
            </a:r>
            <a:r>
              <a:rPr lang="en-US" altLang="zh-CN" sz="2400" dirty="0"/>
              <a:t>100 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以此类推</a:t>
            </a:r>
            <a:r>
              <a:rPr lang="zh-CN" altLang="zh-CN" sz="2400" dirty="0"/>
              <a:t>，</a:t>
            </a:r>
            <a:r>
              <a:rPr lang="zh-CN" altLang="zh-CN" sz="2400" dirty="0" smtClean="0"/>
              <a:t>第二</a:t>
            </a:r>
            <a:r>
              <a:rPr lang="zh-CN" altLang="zh-CN" sz="2400" dirty="0"/>
              <a:t>、三个</a:t>
            </a:r>
            <a:r>
              <a:rPr lang="en-US" altLang="zh-CN" sz="2400" dirty="0"/>
              <a:t>&lt;li&gt;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82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获取对象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862263"/>
            <a:ext cx="6029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访问表单中的元素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71601"/>
            <a:ext cx="8424862" cy="1447800"/>
          </a:xfrm>
        </p:spPr>
        <p:txBody>
          <a:bodyPr/>
          <a:lstStyle/>
          <a:p>
            <a:r>
              <a:rPr lang="zh-CN" altLang="en-US" sz="2800" dirty="0" smtClean="0"/>
              <a:t>每个表单中的元素都包含在</a:t>
            </a:r>
            <a:r>
              <a:rPr lang="en-US" altLang="zh-CN" sz="2800" dirty="0" smtClean="0"/>
              <a:t>form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elements</a:t>
            </a:r>
            <a:r>
              <a:rPr lang="zh-CN" altLang="en-US" sz="2800" dirty="0" smtClean="0"/>
              <a:t>集合中。利用元素在集合中的</a:t>
            </a:r>
            <a:r>
              <a:rPr lang="zh-CN" altLang="en-US" sz="2800" dirty="0" smtClean="0">
                <a:solidFill>
                  <a:srgbClr val="C00000"/>
                </a:solidFill>
              </a:rPr>
              <a:t>位置</a:t>
            </a:r>
            <a:r>
              <a:rPr lang="zh-CN" altLang="en-US" sz="2800" dirty="0" smtClean="0"/>
              <a:t>或者元素的</a:t>
            </a:r>
            <a:r>
              <a:rPr lang="en-US" altLang="zh-CN" sz="2800" dirty="0" smtClean="0">
                <a:solidFill>
                  <a:srgbClr val="C00000"/>
                </a:solidFill>
              </a:rPr>
              <a:t>name</a:t>
            </a:r>
            <a:r>
              <a:rPr lang="zh-CN" altLang="en-US" sz="2800" dirty="0" smtClean="0">
                <a:solidFill>
                  <a:srgbClr val="C00000"/>
                </a:solidFill>
              </a:rPr>
              <a:t>属性</a:t>
            </a:r>
            <a:r>
              <a:rPr lang="zh-CN" altLang="en-US" sz="2800" dirty="0" smtClean="0"/>
              <a:t>可以获取元素。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8200" y="2819400"/>
            <a:ext cx="7696200" cy="3268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 smtClean="0">
                <a:solidFill>
                  <a:srgbClr val="FFFF00"/>
                </a:solidFill>
              </a:rPr>
              <a:t>获取表单</a:t>
            </a:r>
            <a:r>
              <a:rPr lang="en-US" altLang="zh-CN" sz="2000" dirty="0" smtClean="0">
                <a:solidFill>
                  <a:srgbClr val="FFFF00"/>
                </a:solidFill>
              </a:rPr>
              <a:t>,name</a:t>
            </a:r>
            <a:r>
              <a:rPr lang="zh-CN" altLang="en-US" sz="2000" dirty="0" smtClean="0">
                <a:solidFill>
                  <a:srgbClr val="FFFF00"/>
                </a:solidFill>
              </a:rPr>
              <a:t>属性为</a:t>
            </a:r>
            <a:r>
              <a:rPr lang="en-US" altLang="zh-CN" sz="2000" dirty="0" smtClean="0">
                <a:solidFill>
                  <a:srgbClr val="FFFF00"/>
                </a:solidFill>
              </a:rPr>
              <a:t>form1</a:t>
            </a:r>
          </a:p>
          <a:p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oForm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document.forms</a:t>
            </a:r>
            <a:r>
              <a:rPr lang="en-US" altLang="zh-CN" sz="2000" dirty="0"/>
              <a:t>["form1</a:t>
            </a:r>
            <a:r>
              <a:rPr lang="en-US" altLang="zh-CN" sz="2000" dirty="0" smtClean="0"/>
              <a:t>"];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 smtClean="0">
                <a:solidFill>
                  <a:srgbClr val="FFFF00"/>
                </a:solidFill>
              </a:rPr>
              <a:t>按</a:t>
            </a:r>
            <a:r>
              <a:rPr lang="en-US" altLang="zh-CN" dirty="0" smtClean="0">
                <a:solidFill>
                  <a:srgbClr val="FFFF00"/>
                </a:solidFill>
              </a:rPr>
              <a:t>name</a:t>
            </a:r>
            <a:r>
              <a:rPr lang="zh-CN" altLang="en-US" dirty="0" smtClean="0">
                <a:solidFill>
                  <a:srgbClr val="FFFF00"/>
                </a:solidFill>
              </a:rPr>
              <a:t>属性</a:t>
            </a:r>
            <a:r>
              <a:rPr lang="zh-CN" altLang="en-US" sz="2000" dirty="0" smtClean="0">
                <a:solidFill>
                  <a:srgbClr val="FFFF00"/>
                </a:solidFill>
              </a:rPr>
              <a:t>直接引用</a:t>
            </a:r>
            <a:r>
              <a:rPr lang="en-US" altLang="zh-CN" sz="2000" dirty="0">
                <a:solidFill>
                  <a:srgbClr val="FFFF00"/>
                </a:solidFill>
              </a:rPr>
              <a:t>, name</a:t>
            </a:r>
            <a:r>
              <a:rPr lang="zh-CN" altLang="en-US" sz="2000" dirty="0">
                <a:solidFill>
                  <a:srgbClr val="FFFF00"/>
                </a:solidFill>
              </a:rPr>
              <a:t>属性为</a:t>
            </a:r>
            <a:r>
              <a:rPr lang="en-US" altLang="zh-CN" sz="2000" dirty="0" err="1">
                <a:solidFill>
                  <a:srgbClr val="FFFF00"/>
                </a:solidFill>
              </a:rPr>
              <a:t>passwd</a:t>
            </a:r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 err="1" smtClean="0"/>
              <a:t>oForm.passwd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或者 </a:t>
            </a:r>
            <a:r>
              <a:rPr lang="en-US" altLang="zh-CN" sz="2000" dirty="0" err="1" smtClean="0"/>
              <a:t>oForm.elements.passwd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 smtClean="0">
                <a:solidFill>
                  <a:srgbClr val="FFFF00"/>
                </a:solidFill>
              </a:rPr>
              <a:t>按</a:t>
            </a:r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zh-CN" altLang="en-US" sz="2000" dirty="0" smtClean="0">
                <a:solidFill>
                  <a:srgbClr val="FFFF00"/>
                </a:solidFill>
              </a:rPr>
              <a:t>获取表单元素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/>
              <a:t>oForm.elements</a:t>
            </a:r>
            <a:r>
              <a:rPr lang="en-US" altLang="zh-CN" sz="2000" dirty="0" smtClean="0"/>
              <a:t>[0]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 smtClean="0">
                <a:solidFill>
                  <a:srgbClr val="FFFF00"/>
                </a:solidFill>
              </a:rPr>
              <a:t>按</a:t>
            </a:r>
            <a:r>
              <a:rPr lang="zh-CN" altLang="en-US" dirty="0" smtClean="0">
                <a:solidFill>
                  <a:srgbClr val="FFFF00"/>
                </a:solidFill>
              </a:rPr>
              <a:t>名字</a:t>
            </a:r>
            <a:r>
              <a:rPr lang="zh-CN" altLang="en-US" sz="2000" dirty="0" smtClean="0">
                <a:solidFill>
                  <a:srgbClr val="FFFF00"/>
                </a:solidFill>
              </a:rPr>
              <a:t>获取表单元素</a:t>
            </a:r>
            <a:r>
              <a:rPr lang="en-US" altLang="zh-CN" sz="2000" dirty="0" smtClean="0">
                <a:solidFill>
                  <a:srgbClr val="FFFF00"/>
                </a:solidFill>
              </a:rPr>
              <a:t>, name</a:t>
            </a:r>
            <a:r>
              <a:rPr lang="zh-CN" altLang="en-US" sz="2000" dirty="0" smtClean="0">
                <a:solidFill>
                  <a:srgbClr val="FFFF00"/>
                </a:solidFill>
              </a:rPr>
              <a:t>属性为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passwd</a:t>
            </a:r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 err="1" smtClean="0"/>
              <a:t>oForm.elements</a:t>
            </a:r>
            <a:r>
              <a:rPr lang="en-US" altLang="zh-CN" sz="2000" dirty="0"/>
              <a:t>["</a:t>
            </a:r>
            <a:r>
              <a:rPr lang="en-US" altLang="zh-CN" sz="2000" dirty="0" err="1" smtClean="0"/>
              <a:t>passwd</a:t>
            </a:r>
            <a:r>
              <a:rPr lang="en-US" altLang="zh-CN" sz="2000" dirty="0" smtClean="0"/>
              <a:t>"]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57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自动播放</a:t>
            </a:r>
            <a:r>
              <a:rPr lang="zh-CN" altLang="en-US" sz="2800" dirty="0"/>
              <a:t>需要</a:t>
            </a:r>
            <a:r>
              <a:rPr lang="zh-CN" altLang="zh-CN" sz="2800" dirty="0"/>
              <a:t>开一个定时器</a:t>
            </a:r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timer = </a:t>
            </a:r>
            <a:r>
              <a:rPr lang="en-US" altLang="zh-CN" sz="2800" dirty="0" err="1"/>
              <a:t>setInterval</a:t>
            </a:r>
            <a:r>
              <a:rPr lang="en-US" altLang="zh-CN" sz="2800" dirty="0"/>
              <a:t>(auto,3000);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 timer</a:t>
            </a:r>
            <a:r>
              <a:rPr lang="zh-CN" altLang="zh-CN" sz="2800" dirty="0"/>
              <a:t>是定时器的</a:t>
            </a:r>
            <a:r>
              <a:rPr lang="zh-CN" altLang="zh-CN" sz="2800" dirty="0" smtClean="0"/>
              <a:t>引用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setInterval</a:t>
            </a:r>
            <a:r>
              <a:rPr lang="en-US" altLang="zh-CN" sz="2800" dirty="0"/>
              <a:t>( )</a:t>
            </a:r>
            <a:r>
              <a:rPr lang="zh-CN" altLang="zh-CN" sz="2800" dirty="0"/>
              <a:t>定义和用法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setInterval</a:t>
            </a:r>
            <a:r>
              <a:rPr lang="en-US" altLang="zh-CN" sz="2800" dirty="0"/>
              <a:t>() </a:t>
            </a:r>
            <a:r>
              <a:rPr lang="zh-CN" altLang="zh-CN" sz="2800" dirty="0"/>
              <a:t>方法可按照指定的周期（以毫秒计）来调用函数或计算表达式。</a:t>
            </a:r>
          </a:p>
          <a:p>
            <a:r>
              <a:rPr lang="en-US" altLang="zh-CN" sz="2800" dirty="0" err="1"/>
              <a:t>setInterval</a:t>
            </a:r>
            <a:r>
              <a:rPr lang="en-US" altLang="zh-CN" sz="2800" dirty="0"/>
              <a:t>() </a:t>
            </a:r>
            <a:r>
              <a:rPr lang="zh-CN" altLang="zh-CN" sz="2800" dirty="0"/>
              <a:t>方法会不停地调用函数，直到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clearInterval</a:t>
            </a:r>
            <a:r>
              <a:rPr lang="en-US" altLang="zh-CN" sz="2800" dirty="0"/>
              <a:t>() </a:t>
            </a:r>
            <a:r>
              <a:rPr lang="zh-CN" altLang="zh-CN" sz="2800" dirty="0"/>
              <a:t>被调用或窗口被关闭。由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setInterval</a:t>
            </a:r>
            <a:r>
              <a:rPr lang="en-US" altLang="zh-CN" sz="2800" dirty="0"/>
              <a:t>() </a:t>
            </a:r>
            <a:r>
              <a:rPr lang="zh-CN" altLang="zh-CN" sz="2800" dirty="0"/>
              <a:t>返回的</a:t>
            </a:r>
            <a:r>
              <a:rPr lang="en-US" altLang="zh-CN" sz="2800" dirty="0"/>
              <a:t> ID </a:t>
            </a:r>
            <a:r>
              <a:rPr lang="zh-CN" altLang="zh-CN" sz="2800" dirty="0"/>
              <a:t>值可用作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clearInterval</a:t>
            </a:r>
            <a:r>
              <a:rPr lang="en-US" altLang="zh-CN" sz="2800" dirty="0"/>
              <a:t>() </a:t>
            </a:r>
            <a:r>
              <a:rPr lang="zh-CN" altLang="zh-CN" sz="2800" dirty="0"/>
              <a:t>方法的参数。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80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语法</a:t>
            </a:r>
          </a:p>
          <a:p>
            <a:pPr marL="0" indent="0" algn="ctr">
              <a:buNone/>
            </a:pPr>
            <a:r>
              <a:rPr lang="en-US" altLang="zh-CN" dirty="0" err="1" smtClean="0"/>
              <a:t>setInterval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code,millisec</a:t>
            </a:r>
            <a:r>
              <a:rPr lang="en-US" altLang="zh-CN" dirty="0" smtClean="0"/>
              <a:t>[,</a:t>
            </a:r>
            <a:r>
              <a:rPr lang="zh-CN" altLang="en-US" dirty="0" smtClean="0"/>
              <a:t>可选参数</a:t>
            </a:r>
            <a:r>
              <a:rPr lang="en-US" altLang="zh-CN" dirty="0" smtClean="0"/>
              <a:t>])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45011"/>
              </p:ext>
            </p:extLst>
          </p:nvPr>
        </p:nvGraphicFramePr>
        <p:xfrm>
          <a:off x="539552" y="3212976"/>
          <a:ext cx="8352928" cy="1601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155"/>
                <a:gridCol w="6960773"/>
              </a:tblGrid>
              <a:tr h="33196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参数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150" marR="142875" marT="47625" marB="47625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 smtClean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150" marR="142875" marT="47625" marB="47625" anchor="b"/>
                </a:tc>
              </a:tr>
              <a:tr h="600690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code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150" marR="142875" marT="57150" marB="5715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必需。要调用的函数或要执行的代码串。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150" marR="142875" marT="57150" marB="57150"/>
                </a:tc>
              </a:tr>
              <a:tr h="600690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millisec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150" marR="142875" marT="57150" marB="5715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 smtClean="0">
                          <a:effectLst/>
                        </a:rPr>
                        <a:t>必</a:t>
                      </a:r>
                      <a:r>
                        <a:rPr lang="zh-CN" altLang="en-US" sz="2000" kern="0" dirty="0" smtClean="0">
                          <a:effectLst/>
                        </a:rPr>
                        <a:t>需</a:t>
                      </a:r>
                      <a:r>
                        <a:rPr lang="zh-CN" sz="2000" kern="0" dirty="0" smtClean="0">
                          <a:effectLst/>
                        </a:rPr>
                        <a:t>。</a:t>
                      </a:r>
                      <a:r>
                        <a:rPr lang="zh-CN" sz="2000" kern="0" dirty="0">
                          <a:effectLst/>
                        </a:rPr>
                        <a:t>周期性执行或调用</a:t>
                      </a:r>
                      <a:r>
                        <a:rPr lang="en-US" sz="2000" kern="0" dirty="0">
                          <a:effectLst/>
                        </a:rPr>
                        <a:t> code </a:t>
                      </a:r>
                      <a:r>
                        <a:rPr lang="zh-CN" sz="2000" kern="0" dirty="0">
                          <a:effectLst/>
                        </a:rPr>
                        <a:t>之间的时间间隔，以毫秒计。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150" marR="142875" marT="57150" marB="57150"/>
                </a:tc>
              </a:tr>
            </a:tbl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73216"/>
            <a:ext cx="6162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6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602" y="260648"/>
            <a:ext cx="8424862" cy="1693168"/>
          </a:xfrm>
        </p:spPr>
        <p:txBody>
          <a:bodyPr/>
          <a:lstStyle/>
          <a:p>
            <a:r>
              <a:rPr lang="zh-CN" altLang="zh-CN" sz="2800" dirty="0"/>
              <a:t>函数</a:t>
            </a:r>
            <a:r>
              <a:rPr lang="en-US" altLang="zh-CN" sz="2800" dirty="0"/>
              <a:t>auto</a:t>
            </a:r>
            <a:r>
              <a:rPr lang="zh-CN" altLang="zh-CN" sz="2800" dirty="0"/>
              <a:t>是做自动播放的，原理是：让所有的</a:t>
            </a:r>
            <a:r>
              <a:rPr lang="en-US" altLang="zh-CN" sz="2800" dirty="0"/>
              <a:t>li</a:t>
            </a:r>
            <a:r>
              <a:rPr lang="zh-CN" altLang="zh-CN" sz="2800" dirty="0"/>
              <a:t>淡出，让第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  <a:r>
              <a:rPr lang="en-US" altLang="zh-CN" sz="2800" dirty="0"/>
              <a:t>li</a:t>
            </a:r>
            <a:r>
              <a:rPr lang="zh-CN" altLang="zh-CN" sz="2800" dirty="0"/>
              <a:t>淡入，走完一次后，再让所有的</a:t>
            </a:r>
            <a:r>
              <a:rPr lang="en-US" altLang="zh-CN" sz="2800" dirty="0"/>
              <a:t>li</a:t>
            </a:r>
            <a:r>
              <a:rPr lang="zh-CN" altLang="zh-CN" sz="2800" dirty="0"/>
              <a:t>淡出，让第</a:t>
            </a:r>
            <a:r>
              <a:rPr lang="en-US" altLang="zh-CN" sz="2800" dirty="0"/>
              <a:t>3</a:t>
            </a:r>
            <a:r>
              <a:rPr lang="zh-CN" altLang="zh-CN" sz="2800" dirty="0"/>
              <a:t>个</a:t>
            </a:r>
            <a:r>
              <a:rPr lang="en-US" altLang="zh-CN" sz="2800" dirty="0"/>
              <a:t>li</a:t>
            </a:r>
            <a:r>
              <a:rPr lang="zh-CN" altLang="zh-CN" sz="2800" dirty="0"/>
              <a:t>淡入</a:t>
            </a:r>
          </a:p>
          <a:p>
            <a:endParaRPr lang="zh-CN" alt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43211"/>
            <a:ext cx="56102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8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6295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淡出函数</a:t>
            </a:r>
            <a:r>
              <a:rPr lang="en-US" altLang="zh-CN" sz="2800" dirty="0" err="1" smtClean="0"/>
              <a:t>fadeOut</a:t>
            </a:r>
            <a:r>
              <a:rPr lang="en-US" altLang="zh-CN" sz="2800" dirty="0" smtClean="0"/>
              <a:t>( )</a:t>
            </a:r>
            <a:r>
              <a:rPr lang="zh-CN" altLang="en-US" sz="2800" dirty="0" smtClean="0"/>
              <a:t>，与</a:t>
            </a:r>
            <a:r>
              <a:rPr lang="en-US" altLang="zh-CN" sz="2800" dirty="0" err="1" smtClean="0"/>
              <a:t>fadeIN</a:t>
            </a:r>
            <a:r>
              <a:rPr lang="en-US" altLang="zh-CN" sz="2800" dirty="0" smtClean="0"/>
              <a:t>( )</a:t>
            </a:r>
            <a:r>
              <a:rPr lang="zh-CN" altLang="en-US" sz="2800" dirty="0" smtClean="0"/>
              <a:t>类似，区别是：</a:t>
            </a:r>
            <a:endParaRPr lang="en-US" altLang="zh-CN" sz="2800" dirty="0" smtClean="0"/>
          </a:p>
          <a:p>
            <a:r>
              <a:rPr lang="zh-CN" altLang="en-US" sz="2800" dirty="0"/>
              <a:t>起始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value=100</a:t>
            </a:r>
            <a:endParaRPr lang="en-US" altLang="zh-CN" sz="2800" dirty="0"/>
          </a:p>
          <a:p>
            <a:r>
              <a:rPr lang="zh-CN" altLang="en-US" sz="2800" dirty="0" smtClean="0"/>
              <a:t>增量为负值</a:t>
            </a:r>
            <a:r>
              <a:rPr lang="en-US" altLang="zh-CN" sz="2800" dirty="0" err="1" smtClean="0"/>
              <a:t>iSpeed</a:t>
            </a:r>
            <a:r>
              <a:rPr lang="en-US" altLang="zh-CN" sz="2800" dirty="0" smtClean="0"/>
              <a:t>=-5</a:t>
            </a:r>
          </a:p>
          <a:p>
            <a:r>
              <a:rPr lang="en-US" altLang="zh-CN" sz="2800" dirty="0" smtClean="0"/>
              <a:t>If</a:t>
            </a:r>
            <a:r>
              <a:rPr lang="zh-CN" altLang="en-US" sz="2800" dirty="0" smtClean="0"/>
              <a:t>条件为当</a:t>
            </a:r>
            <a:r>
              <a:rPr lang="en-US" altLang="zh-CN" sz="2800" dirty="0" smtClean="0"/>
              <a:t>value=0</a:t>
            </a:r>
            <a:r>
              <a:rPr lang="zh-CN" altLang="en-US" sz="2800" dirty="0" smtClean="0"/>
              <a:t>时停止计时器</a:t>
            </a:r>
            <a:endParaRPr lang="en-US" altLang="zh-CN" sz="2800" dirty="0" smtClean="0"/>
          </a:p>
          <a:p>
            <a:r>
              <a:rPr lang="zh-CN" altLang="en-US" sz="2800" dirty="0" smtClean="0"/>
              <a:t>其他一样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73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：鼠标移入效果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鼠标移入左侧被隐藏的</a:t>
            </a:r>
            <a:r>
              <a:rPr lang="en-US" altLang="zh-CN" dirty="0"/>
              <a:t>span</a:t>
            </a:r>
            <a:r>
              <a:rPr lang="zh-CN" altLang="zh-CN" dirty="0"/>
              <a:t>，左侧的箭头出现；鼠标移入右侧被隐藏的</a:t>
            </a:r>
            <a:r>
              <a:rPr lang="en-US" altLang="zh-CN" dirty="0"/>
              <a:t>span</a:t>
            </a:r>
            <a:r>
              <a:rPr lang="zh-CN" altLang="zh-CN" dirty="0"/>
              <a:t>，右侧的箭头出现。</a:t>
            </a:r>
          </a:p>
          <a:p>
            <a:r>
              <a:rPr lang="zh-CN" altLang="zh-CN" dirty="0"/>
              <a:t>不管移入哪一侧，定时器先</a:t>
            </a:r>
            <a:r>
              <a:rPr lang="zh-CN" altLang="zh-CN" dirty="0" smtClean="0"/>
              <a:t>停下来</a:t>
            </a:r>
            <a:endParaRPr lang="en-US" altLang="zh-CN" dirty="0" smtClean="0"/>
          </a:p>
          <a:p>
            <a:r>
              <a:rPr lang="zh-CN" altLang="zh-CN" dirty="0"/>
              <a:t>获取两个</a:t>
            </a:r>
            <a:r>
              <a:rPr lang="en-US" altLang="zh-CN" dirty="0"/>
              <a:t>span</a:t>
            </a:r>
            <a:r>
              <a:rPr lang="zh-CN" altLang="zh-CN" dirty="0"/>
              <a:t>，要想让所有的浏览器都支持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需要使用</a:t>
            </a:r>
            <a:r>
              <a:rPr lang="zh-CN" altLang="zh-CN" dirty="0" smtClean="0"/>
              <a:t>封装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getByClass</a:t>
            </a:r>
            <a:r>
              <a:rPr lang="en-US" altLang="zh-CN" dirty="0" smtClean="0"/>
              <a:t>( 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7022" y="1988840"/>
            <a:ext cx="8640960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用刚才定义的方法获取两个</a:t>
            </a:r>
            <a:r>
              <a:rPr lang="en-US" altLang="zh-CN" sz="2800" dirty="0"/>
              <a:t>span</a:t>
            </a:r>
            <a:r>
              <a:rPr lang="zh-CN" altLang="zh-CN" sz="2800" dirty="0"/>
              <a:t>和两个</a:t>
            </a:r>
            <a:r>
              <a:rPr lang="en-US" altLang="zh-CN" sz="2800" dirty="0"/>
              <a:t>a</a:t>
            </a:r>
            <a:r>
              <a:rPr lang="zh-CN" altLang="zh-CN" sz="2800" dirty="0"/>
              <a:t>的</a:t>
            </a:r>
            <a:r>
              <a:rPr lang="en-US" altLang="zh-CN" sz="2800" dirty="0" smtClean="0"/>
              <a:t>class</a:t>
            </a:r>
            <a:endParaRPr lang="zh-CN" altLang="zh-CN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4527"/>
            <a:ext cx="682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1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24862" cy="5589240"/>
          </a:xfrm>
        </p:spPr>
        <p:txBody>
          <a:bodyPr/>
          <a:lstStyle/>
          <a:p>
            <a:r>
              <a:rPr lang="zh-CN" altLang="en-US" sz="2800" dirty="0"/>
              <a:t>两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span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鼠标移入</a:t>
            </a:r>
            <a:r>
              <a:rPr lang="zh-CN" altLang="en-US" sz="2800" dirty="0" smtClean="0"/>
              <a:t>和移出事件：即移入</a:t>
            </a:r>
            <a:r>
              <a:rPr lang="zh-CN" altLang="zh-CN" sz="2800" dirty="0" smtClean="0"/>
              <a:t>按钮</a:t>
            </a:r>
            <a:r>
              <a:rPr lang="zh-CN" altLang="zh-CN" sz="2800" dirty="0"/>
              <a:t>显示出来</a:t>
            </a:r>
            <a:r>
              <a:rPr lang="zh-CN" altLang="zh-CN" sz="2800" dirty="0" smtClean="0"/>
              <a:t>，</a:t>
            </a:r>
            <a:r>
              <a:rPr lang="zh-CN" altLang="en-US" sz="2800" dirty="0"/>
              <a:t>同时停止</a:t>
            </a:r>
            <a:r>
              <a:rPr lang="zh-CN" altLang="en-US" sz="2800" dirty="0" smtClean="0"/>
              <a:t>计时器；</a:t>
            </a:r>
            <a:r>
              <a:rPr lang="zh-CN" altLang="zh-CN" sz="2800" dirty="0" smtClean="0"/>
              <a:t>移出</a:t>
            </a:r>
            <a:r>
              <a:rPr lang="zh-CN" altLang="zh-CN" sz="2800" dirty="0"/>
              <a:t>按钮</a:t>
            </a:r>
            <a:r>
              <a:rPr lang="zh-CN" altLang="zh-CN" sz="2800" dirty="0" smtClean="0"/>
              <a:t>消失</a:t>
            </a:r>
            <a:r>
              <a:rPr lang="zh-CN" altLang="en-US" sz="2800" dirty="0" smtClean="0"/>
              <a:t>，再次</a:t>
            </a:r>
            <a:r>
              <a:rPr lang="zh-CN" altLang="zh-CN" sz="2800" dirty="0" smtClean="0"/>
              <a:t>自动</a:t>
            </a:r>
            <a:r>
              <a:rPr lang="zh-CN" altLang="zh-CN" sz="2800" dirty="0"/>
              <a:t>播放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 err="1" smtClean="0"/>
              <a:t>oNextBg</a:t>
            </a:r>
            <a:r>
              <a:rPr lang="zh-CN" altLang="en-US" sz="2800" dirty="0" smtClean="0"/>
              <a:t>完全一样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97621"/>
            <a:ext cx="50863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1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：手动播放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点击右</a:t>
            </a:r>
            <a:r>
              <a:rPr lang="zh-CN" altLang="zh-CN" dirty="0" smtClean="0"/>
              <a:t>箭头</a:t>
            </a:r>
            <a:r>
              <a:rPr lang="zh-CN" altLang="en-US" dirty="0" smtClean="0"/>
              <a:t>即</a:t>
            </a:r>
            <a:r>
              <a:rPr lang="zh-CN" altLang="zh-CN" dirty="0" smtClean="0"/>
              <a:t>自动</a:t>
            </a:r>
            <a:r>
              <a:rPr lang="zh-CN" altLang="zh-CN" dirty="0"/>
              <a:t>播放，所以调用</a:t>
            </a:r>
            <a:r>
              <a:rPr lang="en-US" altLang="zh-CN" dirty="0" smtClean="0"/>
              <a:t>auto( 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单击左箭头调用</a:t>
            </a:r>
            <a:r>
              <a:rPr lang="en-US" altLang="zh-CN" dirty="0" err="1" smtClean="0"/>
              <a:t>autoPrev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auto( )</a:t>
            </a:r>
            <a:r>
              <a:rPr lang="zh-CN" altLang="en-US" dirty="0" smtClean="0"/>
              <a:t>区别是：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条件是当</a:t>
            </a:r>
            <a:r>
              <a:rPr lang="en-US" altLang="zh-CN" dirty="0" err="1" smtClean="0"/>
              <a:t>iNow</a:t>
            </a:r>
            <a:r>
              <a:rPr lang="en-US" altLang="zh-CN" dirty="0" smtClean="0"/>
              <a:t>=0</a:t>
            </a:r>
            <a:r>
              <a:rPr lang="zh-CN" altLang="en-US" dirty="0" smtClean="0"/>
              <a:t>时，第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张图片显示；否则</a:t>
            </a:r>
            <a:r>
              <a:rPr lang="en-US" altLang="zh-CN" dirty="0" err="1" smtClean="0"/>
              <a:t>iNow</a:t>
            </a:r>
            <a:r>
              <a:rPr lang="en-US" altLang="zh-CN" dirty="0" smtClean="0"/>
              <a:t>--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59693"/>
            <a:ext cx="854392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en-US" altLang="zh-CN" dirty="0"/>
              <a:t>【</a:t>
            </a:r>
            <a:r>
              <a:rPr lang="zh-CN" altLang="en-US" dirty="0"/>
              <a:t>实例</a:t>
            </a:r>
            <a:r>
              <a:rPr lang="en-US" altLang="zh-CN" dirty="0"/>
              <a:t>1】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按钮  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70" y="4581128"/>
            <a:ext cx="19907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0" y="1676400"/>
            <a:ext cx="8763000" cy="609600"/>
          </a:xfrm>
          <a:prstGeom prst="rect">
            <a:avLst/>
          </a:prstGeom>
          <a:noFill/>
          <a:ln w="28575">
            <a:solidFill>
              <a:schemeClr val="bg1">
                <a:alpha val="69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3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标记中的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abel</a:t>
            </a:r>
            <a:r>
              <a:rPr lang="zh-CN" altLang="en-US" dirty="0" smtClean="0"/>
              <a:t>标记中的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属性：将文字绑定相应的表单元素的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。绑定后单击文字鼠标就能聚焦到相应的元素中。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单选按钮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复选按钮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单选按钮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sz="2800" dirty="0" smtClean="0"/>
              <a:t>获取按钮取值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71650"/>
            <a:ext cx="8343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9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bg1">
              <a:alpha val="69000"/>
            </a:schemeClr>
          </a:solidFill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6468</TotalTime>
  <Words>1993</Words>
  <Application>Microsoft Office PowerPoint</Application>
  <PresentationFormat>全屏显示(4:3)</PresentationFormat>
  <Paragraphs>310</Paragraphs>
  <Slides>68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算法基础远程课件模板2</vt:lpstr>
      <vt:lpstr>第7章 表单处理</vt:lpstr>
      <vt:lpstr>主要内容</vt:lpstr>
      <vt:lpstr>7.1 表单</vt:lpstr>
      <vt:lpstr>7.1 表单</vt:lpstr>
      <vt:lpstr>7.1 表单</vt:lpstr>
      <vt:lpstr>访问表单中的元素</vt:lpstr>
      <vt:lpstr>7.2 【实例1】单选按钮  </vt:lpstr>
      <vt:lpstr>Label标记中的for属性</vt:lpstr>
      <vt:lpstr>7.2 单选按钮</vt:lpstr>
      <vt:lpstr>7.2 单选按钮</vt:lpstr>
      <vt:lpstr>7.3 【实例2】复选按钮</vt:lpstr>
      <vt:lpstr>7.3 复选按钮</vt:lpstr>
      <vt:lpstr>7.3 复选按钮</vt:lpstr>
      <vt:lpstr>7.3 下拉列表框的使用</vt:lpstr>
      <vt:lpstr>7.4 下拉列表框的使用</vt:lpstr>
      <vt:lpstr>7.4 下拉列表框的使用</vt:lpstr>
      <vt:lpstr>7.4下拉列表框的使用--动态改变列表框取值</vt:lpstr>
      <vt:lpstr>7.4下拉列表框的使用--动态改变列表框取值</vt:lpstr>
      <vt:lpstr>7.4下拉列表框的使用--动态改变列表框取值</vt:lpstr>
      <vt:lpstr>7. 4下拉列表框的使用--动态改变列表框取值</vt:lpstr>
      <vt:lpstr>7.4下拉列表框的使用--动态改变列表框取值</vt:lpstr>
      <vt:lpstr>7.4下拉列表框的使用--动态改变列表框取值</vt:lpstr>
      <vt:lpstr>PowerPoint 演示文稿</vt:lpstr>
      <vt:lpstr>实例5：自动提示文本框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autoMatch函数：</vt:lpstr>
      <vt:lpstr>autoMatch函数</vt:lpstr>
      <vt:lpstr>showColors()函数：参数为匹配的结果数组aResult</vt:lpstr>
      <vt:lpstr>showColors()函数</vt:lpstr>
      <vt:lpstr>clearColors()函数：</vt:lpstr>
      <vt:lpstr>clearColors()函数：</vt:lpstr>
      <vt:lpstr>实例6：淘宝购物商品列表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实例7：轮播图</vt:lpstr>
      <vt:lpstr>HTML</vt:lpstr>
      <vt:lpstr>PowerPoint 演示文稿</vt:lpstr>
      <vt:lpstr>PowerPoint 演示文稿</vt:lpstr>
      <vt:lpstr>功能1：自动播放函数：auto（）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功能2：鼠标移入效果</vt:lpstr>
      <vt:lpstr>PowerPoint 演示文稿</vt:lpstr>
      <vt:lpstr>PowerPoint 演示文稿</vt:lpstr>
      <vt:lpstr>功能3：手动播放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564</cp:revision>
  <dcterms:created xsi:type="dcterms:W3CDTF">2005-09-23T01:55:20Z</dcterms:created>
  <dcterms:modified xsi:type="dcterms:W3CDTF">2020-10-31T06:08:36Z</dcterms:modified>
</cp:coreProperties>
</file>