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3"/>
  </p:notesMasterIdLst>
  <p:handoutMasterIdLst>
    <p:handoutMasterId r:id="rId54"/>
  </p:handoutMasterIdLst>
  <p:sldIdLst>
    <p:sldId id="257" r:id="rId2"/>
    <p:sldId id="288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13" r:id="rId11"/>
    <p:sldId id="348" r:id="rId12"/>
    <p:sldId id="350" r:id="rId13"/>
    <p:sldId id="312" r:id="rId14"/>
    <p:sldId id="351" r:id="rId15"/>
    <p:sldId id="352" r:id="rId16"/>
    <p:sldId id="354" r:id="rId17"/>
    <p:sldId id="358" r:id="rId18"/>
    <p:sldId id="411" r:id="rId19"/>
    <p:sldId id="412" r:id="rId20"/>
    <p:sldId id="413" r:id="rId21"/>
    <p:sldId id="359" r:id="rId22"/>
    <p:sldId id="360" r:id="rId23"/>
    <p:sldId id="361" r:id="rId24"/>
    <p:sldId id="356" r:id="rId25"/>
    <p:sldId id="357" r:id="rId26"/>
    <p:sldId id="353" r:id="rId27"/>
    <p:sldId id="362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5" r:id="rId36"/>
    <p:sldId id="372" r:id="rId37"/>
    <p:sldId id="401" r:id="rId38"/>
    <p:sldId id="402" r:id="rId39"/>
    <p:sldId id="403" r:id="rId40"/>
    <p:sldId id="404" r:id="rId41"/>
    <p:sldId id="405" r:id="rId42"/>
    <p:sldId id="416" r:id="rId43"/>
    <p:sldId id="406" r:id="rId44"/>
    <p:sldId id="407" r:id="rId45"/>
    <p:sldId id="408" r:id="rId46"/>
    <p:sldId id="414" r:id="rId47"/>
    <p:sldId id="448" r:id="rId48"/>
    <p:sldId id="444" r:id="rId49"/>
    <p:sldId id="445" r:id="rId50"/>
    <p:sldId id="446" r:id="rId51"/>
    <p:sldId id="447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536" autoAdjust="0"/>
    <p:restoredTop sz="97974" autoAdjust="0"/>
  </p:normalViewPr>
  <p:slideViewPr>
    <p:cSldViewPr>
      <p:cViewPr>
        <p:scale>
          <a:sx n="100" d="100"/>
          <a:sy n="100" d="100"/>
        </p:scale>
        <p:origin x="-966" y="11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2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3F005-5429-414A-888E-054E809C46EB}" type="datetimeFigureOut">
              <a:rPr lang="zh-CN" altLang="en-US" smtClean="0"/>
              <a:pPr/>
              <a:t>2020-11-29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7FABE-1A3E-4D95-B13B-73FBDD7E31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847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SzTx/>
              <a:defRPr sz="1200" b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SzTx/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SzTx/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SzTx/>
              <a:defRPr sz="1200" b="0">
                <a:latin typeface="Arial" charset="0"/>
              </a:defRPr>
            </a:lvl1pPr>
          </a:lstStyle>
          <a:p>
            <a:fld id="{D4275BFD-015D-43C2-AA05-A5967B13CE7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710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0" dirty="0" smtClean="0"/>
              <a:t>Ajax</a:t>
            </a:r>
            <a:r>
              <a:rPr lang="zh-CN" altLang="en-US" sz="2800" b="0" dirty="0" smtClean="0"/>
              <a:t>（</a:t>
            </a:r>
            <a:r>
              <a:rPr lang="en-US" altLang="zh-CN" sz="2800" b="0" dirty="0" smtClean="0"/>
              <a:t>Asynchronous JavaScript XML</a:t>
            </a:r>
            <a:r>
              <a:rPr lang="zh-CN" altLang="en-US" sz="2800" b="0" dirty="0" smtClean="0"/>
              <a:t>）异步</a:t>
            </a:r>
            <a:r>
              <a:rPr lang="en-US" altLang="zh-CN" sz="2800" b="0" dirty="0" smtClean="0"/>
              <a:t>JavaScript</a:t>
            </a:r>
            <a:r>
              <a:rPr lang="zh-CN" altLang="en-US" sz="2800" b="0" dirty="0" smtClean="0"/>
              <a:t>和</a:t>
            </a:r>
            <a:r>
              <a:rPr lang="en-US" altLang="zh-CN" sz="2800" b="0" dirty="0" smtClean="0"/>
              <a:t>XML</a:t>
            </a:r>
            <a:r>
              <a:rPr lang="zh-CN" altLang="en-US" sz="2800" b="0" dirty="0" smtClean="0"/>
              <a:t>：是一种创建交互式网页应用的网页开发技术。</a:t>
            </a:r>
            <a:endParaRPr lang="en-US" altLang="zh-CN" sz="2800" b="0" dirty="0" smtClean="0"/>
          </a:p>
          <a:p>
            <a:r>
              <a:rPr lang="zh-CN" altLang="en-US" sz="2800" b="0" dirty="0" smtClean="0"/>
              <a:t>包括技术</a:t>
            </a:r>
            <a:endParaRPr lang="en-US" altLang="zh-CN" sz="2800" b="0" dirty="0" smtClean="0"/>
          </a:p>
          <a:p>
            <a:pPr lvl="1"/>
            <a:r>
              <a:rPr lang="en-US" altLang="zh-CN" b="0" dirty="0" smtClean="0"/>
              <a:t>XHTML</a:t>
            </a:r>
            <a:r>
              <a:rPr lang="zh-CN" altLang="en-US" b="0" dirty="0" smtClean="0"/>
              <a:t>：可扩展超文本标记语言，与</a:t>
            </a:r>
            <a:r>
              <a:rPr lang="en-US" altLang="zh-CN" b="0" dirty="0" smtClean="0"/>
              <a:t>HTML</a:t>
            </a:r>
            <a:r>
              <a:rPr lang="zh-CN" altLang="en-US" b="0" dirty="0" smtClean="0"/>
              <a:t>类似，但语法更严格</a:t>
            </a:r>
            <a:endParaRPr lang="en-US" altLang="zh-CN" b="0" dirty="0" smtClean="0"/>
          </a:p>
          <a:p>
            <a:pPr lvl="1"/>
            <a:r>
              <a:rPr lang="en-US" altLang="zh-CN" b="0" dirty="0" smtClean="0"/>
              <a:t>CSS</a:t>
            </a:r>
            <a:r>
              <a:rPr lang="zh-CN" altLang="en-US" b="0" dirty="0" smtClean="0"/>
              <a:t>：层叠式样式表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使用</a:t>
            </a:r>
            <a:r>
              <a:rPr lang="en-US" altLang="zh-CN" b="0" dirty="0" smtClean="0"/>
              <a:t>JavaScript</a:t>
            </a:r>
            <a:r>
              <a:rPr lang="zh-CN" altLang="en-US" b="0" dirty="0" smtClean="0"/>
              <a:t>访问</a:t>
            </a:r>
            <a:r>
              <a:rPr lang="en-US" altLang="zh-CN" b="0" dirty="0" smtClean="0"/>
              <a:t>DOM</a:t>
            </a:r>
          </a:p>
          <a:p>
            <a:pPr lvl="1"/>
            <a:r>
              <a:rPr lang="en-US" altLang="zh-CN" b="0" dirty="0" smtClean="0"/>
              <a:t>XML</a:t>
            </a:r>
            <a:r>
              <a:rPr lang="zh-CN" altLang="en-US" b="0" dirty="0" smtClean="0"/>
              <a:t>：在服务器和客户端之间传输数据的格式</a:t>
            </a:r>
            <a:endParaRPr lang="en-US" altLang="zh-CN" b="0" dirty="0" smtClean="0"/>
          </a:p>
          <a:p>
            <a:pPr lvl="1"/>
            <a:r>
              <a:rPr lang="en-US" altLang="zh-CN" b="0" dirty="0" err="1" smtClean="0"/>
              <a:t>XMLHttpRequest</a:t>
            </a:r>
            <a:r>
              <a:rPr lang="zh-CN" altLang="en-US" b="0" dirty="0" smtClean="0"/>
              <a:t>：从服务器获取数据的对象</a:t>
            </a:r>
            <a:endParaRPr lang="en-US" altLang="zh-CN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5575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067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479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479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479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479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479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855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8286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396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来改变和刷新用户界面</a:t>
            </a:r>
            <a:endParaRPr lang="en-US" altLang="zh-CN" dirty="0" smtClean="0"/>
          </a:p>
          <a:p>
            <a:r>
              <a:rPr lang="zh-CN" altLang="en-US" dirty="0" smtClean="0"/>
              <a:t>通过修改</a:t>
            </a:r>
            <a:r>
              <a:rPr lang="en-US" altLang="zh-CN" dirty="0" err="1" smtClean="0"/>
              <a:t>className</a:t>
            </a:r>
            <a:r>
              <a:rPr lang="zh-CN" altLang="en-US" dirty="0" smtClean="0"/>
              <a:t>来修改外观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kumimoji="0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XMLHttpRequest</a:t>
            </a: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对象是核心，是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web</a:t>
            </a: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技术的飞跃。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8071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727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9644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941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Content-Type</a:t>
            </a:r>
            <a:r>
              <a:rPr lang="zh-CN" altLang="en-US" dirty="0" smtClean="0"/>
              <a:t>：</a:t>
            </a:r>
            <a:r>
              <a:rPr lang="en-US" altLang="zh-CN" dirty="0" smtClean="0">
                <a:effectLst/>
              </a:rPr>
              <a:t>application/x-www-form-</a:t>
            </a:r>
            <a:r>
              <a:rPr lang="en-US" altLang="zh-CN" dirty="0" err="1" smtClean="0">
                <a:effectLst/>
              </a:rPr>
              <a:t>urlencoded</a:t>
            </a:r>
            <a:r>
              <a:rPr lang="en-US" altLang="zh-CN" dirty="0" smtClean="0">
                <a:effectLst/>
              </a:rPr>
              <a:t>  </a:t>
            </a:r>
            <a:r>
              <a:rPr lang="zh-CN" altLang="en-US" dirty="0" smtClean="0">
                <a:effectLst/>
              </a:rPr>
              <a:t>指定请求中的媒体信息类型为</a:t>
            </a:r>
            <a:r>
              <a:rPr lang="en-US" altLang="zh-CN" dirty="0" smtClean="0">
                <a:effectLst/>
              </a:rPr>
              <a:t>application/x-www-form-</a:t>
            </a:r>
            <a:r>
              <a:rPr lang="en-US" altLang="zh-CN" dirty="0" err="1" smtClean="0">
                <a:effectLst/>
              </a:rPr>
              <a:t>urlencoded</a:t>
            </a:r>
            <a:r>
              <a:rPr lang="zh-CN" altLang="en-US" dirty="0" smtClean="0">
                <a:effectLst/>
              </a:rPr>
              <a:t>类型</a:t>
            </a:r>
            <a:endParaRPr lang="en-US" altLang="zh-CN" dirty="0" smtClean="0"/>
          </a:p>
          <a:p>
            <a:r>
              <a:rPr lang="en-US" altLang="zh-CN" dirty="0" smtClean="0"/>
              <a:t>Content-Type</a:t>
            </a:r>
            <a:r>
              <a:rPr lang="zh-CN" altLang="en-US" dirty="0" smtClean="0">
                <a:effectLst/>
              </a:rPr>
              <a:t>表示具体请求中的媒体类型信息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application/x-www-form-</a:t>
            </a:r>
            <a:r>
              <a:rPr lang="en-US" altLang="zh-CN" dirty="0" err="1" smtClean="0">
                <a:effectLst/>
              </a:rPr>
              <a:t>urlencoded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： </a:t>
            </a:r>
            <a:r>
              <a:rPr lang="en-US" altLang="zh-CN" dirty="0" smtClean="0">
                <a:effectLst/>
              </a:rPr>
              <a:t>&lt;form </a:t>
            </a:r>
            <a:r>
              <a:rPr lang="en-US" altLang="zh-CN" dirty="0" err="1" smtClean="0">
                <a:effectLst/>
              </a:rPr>
              <a:t>encType</a:t>
            </a:r>
            <a:r>
              <a:rPr lang="en-US" altLang="zh-CN" dirty="0" smtClean="0">
                <a:effectLst/>
              </a:rPr>
              <a:t>=””&gt;</a:t>
            </a:r>
            <a:r>
              <a:rPr lang="zh-CN" altLang="en-US" dirty="0" smtClean="0">
                <a:effectLst/>
              </a:rPr>
              <a:t>中默认的</a:t>
            </a:r>
            <a:r>
              <a:rPr lang="en-US" altLang="zh-CN" dirty="0" err="1" smtClean="0">
                <a:effectLst/>
              </a:rPr>
              <a:t>encType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smtClean="0">
                <a:effectLst/>
              </a:rPr>
              <a:t>form</a:t>
            </a:r>
            <a:r>
              <a:rPr lang="zh-CN" altLang="en-US" dirty="0" smtClean="0">
                <a:effectLst/>
              </a:rPr>
              <a:t>表单数据被编码为</a:t>
            </a:r>
            <a:r>
              <a:rPr lang="en-US" altLang="zh-CN" dirty="0" smtClean="0">
                <a:effectLst/>
              </a:rPr>
              <a:t>key/value</a:t>
            </a:r>
            <a:r>
              <a:rPr lang="zh-CN" altLang="en-US" dirty="0" smtClean="0">
                <a:effectLst/>
              </a:rPr>
              <a:t>格式发送到服务器（表单默认的提交数据的格式）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778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06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r="10120" b="34424"/>
          <a:stretch>
            <a:fillRect/>
          </a:stretch>
        </p:blipFill>
        <p:spPr bwMode="auto">
          <a:xfrm>
            <a:off x="539750" y="1844675"/>
            <a:ext cx="4535488" cy="9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650" y="2709863"/>
            <a:ext cx="7772400" cy="1079500"/>
          </a:xfrm>
        </p:spPr>
        <p:txBody>
          <a:bodyPr/>
          <a:lstStyle>
            <a:lvl1pPr>
              <a:defRPr sz="5400">
                <a:solidFill>
                  <a:srgbClr val="FF0000"/>
                </a:solidFill>
              </a:defRPr>
            </a:lvl1pPr>
          </a:lstStyle>
          <a:p>
            <a:pPr lvl="0"/>
            <a:endParaRPr lang="en-US" altLang="zh-CN" noProof="0" smtClean="0"/>
          </a:p>
        </p:txBody>
      </p:sp>
      <p:pic>
        <p:nvPicPr>
          <p:cNvPr id="101380" name="Picture 4" descr="02_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48974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8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76375" y="4508500"/>
            <a:ext cx="6400800" cy="600075"/>
          </a:xfrm>
        </p:spPr>
        <p:txBody>
          <a:bodyPr/>
          <a:lstStyle>
            <a:lvl1pPr marL="0" indent="0" algn="ctr">
              <a:buFontTx/>
              <a:buNone/>
              <a:defRPr b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隶书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2ED65259-29F9-4BA4-92B3-29150BF996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18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52400"/>
            <a:ext cx="2105025" cy="63722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52400"/>
            <a:ext cx="6167437" cy="63722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9C3D94A6-5EE0-4462-BCD7-F76CAEF3F2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273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52400"/>
            <a:ext cx="8280400" cy="1019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47800"/>
            <a:ext cx="4135437" cy="5076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447800"/>
            <a:ext cx="4137025" cy="5076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019925" y="6597650"/>
            <a:ext cx="1905000" cy="260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5D9EFCF1-ADAB-4C38-A92C-9049048182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70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zh-CN" altLang="en-US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47D4BC70-9B4C-4212-9072-AB89532FE4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98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FBB253FA-BD7A-4678-B847-E5B8BBE7B6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47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47800"/>
            <a:ext cx="4135437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447800"/>
            <a:ext cx="4137025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474081E6-AF4C-459A-BDFD-BDA4A83030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92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D40F35C8-E12D-4A48-9723-80D691820E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70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733DCCDF-39FD-44A4-957E-8E7E78BFF6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3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1603E840-0033-47F7-AD3D-4BD5162158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96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9D4D98DB-1F38-4F2A-A98D-F5AA857FA3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45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3C175C1C-5037-4D3C-B1CA-0C925BEB02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47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52400"/>
            <a:ext cx="82804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47800"/>
            <a:ext cx="8424862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97650"/>
            <a:ext cx="1905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SzTx/>
              <a:defRPr sz="14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altLang="zh-CN"/>
              <a:t>CAC - </a:t>
            </a:r>
            <a:fld id="{F9F675C7-9E08-4C97-8F0D-EAF0D2D15E9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0357" name="Group 5"/>
          <p:cNvGrpSpPr>
            <a:grpSpLocks/>
          </p:cNvGrpSpPr>
          <p:nvPr/>
        </p:nvGrpSpPr>
        <p:grpSpPr bwMode="auto">
          <a:xfrm>
            <a:off x="288925" y="1219200"/>
            <a:ext cx="8604250" cy="142875"/>
            <a:chOff x="204" y="890"/>
            <a:chExt cx="5035" cy="91"/>
          </a:xfrm>
        </p:grpSpPr>
        <p:sp>
          <p:nvSpPr>
            <p:cNvPr id="100358" name="Rectangle 6"/>
            <p:cNvSpPr>
              <a:spLocks noChangeArrowheads="1"/>
            </p:cNvSpPr>
            <p:nvPr userDrawn="1"/>
          </p:nvSpPr>
          <p:spPr bwMode="auto">
            <a:xfrm>
              <a:off x="204" y="890"/>
              <a:ext cx="1769" cy="91"/>
            </a:xfrm>
            <a:prstGeom prst="rect">
              <a:avLst/>
            </a:prstGeom>
            <a:gradFill rotWithShape="1">
              <a:gsLst>
                <a:gs pos="0">
                  <a:srgbClr val="800080">
                    <a:gamma/>
                    <a:tint val="21176"/>
                    <a:invGamma/>
                  </a:srgbClr>
                </a:gs>
                <a:gs pos="100000">
                  <a:srgbClr val="800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dist" eaLnBrk="1" hangingPunct="1">
                <a:lnSpc>
                  <a:spcPct val="100000"/>
                </a:lnSpc>
                <a:buSzTx/>
              </a:pPr>
              <a:endParaRPr lang="en-US" altLang="zh-CN" sz="1100" b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00359" name="Rectangle 7"/>
            <p:cNvSpPr>
              <a:spLocks noChangeArrowheads="1"/>
            </p:cNvSpPr>
            <p:nvPr userDrawn="1"/>
          </p:nvSpPr>
          <p:spPr bwMode="auto">
            <a:xfrm>
              <a:off x="1973" y="890"/>
              <a:ext cx="1451" cy="91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buSzTx/>
              </a:pPr>
              <a:endParaRPr lang="en-US" altLang="zh-CN" sz="1100" b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00360" name="Rectangle 8"/>
            <p:cNvSpPr>
              <a:spLocks noChangeArrowheads="1"/>
            </p:cNvSpPr>
            <p:nvPr userDrawn="1"/>
          </p:nvSpPr>
          <p:spPr bwMode="auto">
            <a:xfrm>
              <a:off x="3424" y="890"/>
              <a:ext cx="1815" cy="91"/>
            </a:xfrm>
            <a:prstGeom prst="rect">
              <a:avLst/>
            </a:prstGeom>
            <a:gradFill rotWithShape="1">
              <a:gsLst>
                <a:gs pos="0">
                  <a:srgbClr val="800080"/>
                </a:gs>
                <a:gs pos="100000">
                  <a:srgbClr val="800080">
                    <a:gamma/>
                    <a:tint val="17647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  <a:buSzTx/>
              </a:pPr>
              <a:endParaRPr lang="en-US" altLang="zh-CN" sz="1100" b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0000"/>
        </a:buClr>
        <a:buSzPct val="8500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8000"/>
        </a:buClr>
        <a:buSzPct val="115000"/>
        <a:buFont typeface="Times New Roman" pitchFamily="18" charset="0"/>
        <a:buChar char="•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44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章   </a:t>
            </a:r>
            <a:r>
              <a:rPr lang="en-US" altLang="zh-CN" sz="44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Ajax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3545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8.2 Ajax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案例展示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sz="3200" dirty="0" smtClean="0"/>
              <a:t>8.2.1 Google</a:t>
            </a:r>
            <a:r>
              <a:rPr lang="zh-CN" altLang="en-US" sz="3200" dirty="0" smtClean="0"/>
              <a:t>地图</a:t>
            </a:r>
            <a:endParaRPr lang="en-US" altLang="zh-CN" sz="3200" dirty="0" smtClean="0"/>
          </a:p>
          <a:p>
            <a:pPr marL="457200" lvl="1" indent="0">
              <a:buNone/>
            </a:pPr>
            <a:r>
              <a:rPr lang="en-US" altLang="zh-CN" sz="3200" dirty="0" smtClean="0"/>
              <a:t>8.2.2 Gmail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3308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  <a:cs typeface="+mj-cs"/>
              </a:rPr>
              <a:t>8.2.1 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  <a:cs typeface="+mj-cs"/>
              </a:rPr>
              <a:t> Google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  <a:cs typeface="+mj-cs"/>
              </a:rPr>
              <a:t>地图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用户</a:t>
            </a:r>
            <a:r>
              <a:rPr lang="zh-CN" altLang="en-US" dirty="0"/>
              <a:t>在地图中任意拖动、缩放时，刷新的不是整个页面，而仅仅是地图区域的一块。</a:t>
            </a:r>
            <a:endParaRPr lang="en-US" altLang="zh-CN" dirty="0"/>
          </a:p>
          <a:p>
            <a:pPr lvl="1"/>
            <a:r>
              <a:rPr lang="zh-CN" altLang="en-US" dirty="0"/>
              <a:t>动态信息提示：当鼠标移动到相应位置上或单击时，会即时获取该位置的相关信息，并显示给用户。这些信息不是预先保存在浏览器的。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7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8.2.2 Gmail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是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公司推出的将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技术应用在邮件系统的成功案例。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目前各大门户网站的邮件系统都使用了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技术为用户提供了更好的使用体验。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在邮箱页面上，如果有新的邮件到来，用户不需要刷新页面，就会看到收件箱里新增的邮件。 收取邮件的工作在不知不觉中进行，与用户的任何其他操作无关，即“异步”。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zh-CN" altLang="en-US" dirty="0" smtClean="0"/>
              <a:t>输入收件人地址的过程中，自动予以提示，进行列表选择。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91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8.3 Ajax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异步交互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533400"/>
          </a:xfrm>
        </p:spPr>
        <p:txBody>
          <a:bodyPr/>
          <a:lstStyle/>
          <a:p>
            <a:r>
              <a:rPr lang="zh-CN" altLang="en-US" dirty="0" smtClean="0"/>
              <a:t>同步交互：一件一件按顺序完成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1143000" y="2438400"/>
            <a:ext cx="6858000" cy="3352800"/>
            <a:chOff x="1143000" y="2438400"/>
            <a:chExt cx="6858000" cy="3352800"/>
          </a:xfrm>
        </p:grpSpPr>
        <p:cxnSp>
          <p:nvCxnSpPr>
            <p:cNvPr id="11" name="直接连接符 10"/>
            <p:cNvCxnSpPr/>
            <p:nvPr/>
          </p:nvCxnSpPr>
          <p:spPr bwMode="auto">
            <a:xfrm>
              <a:off x="1143000" y="2438400"/>
              <a:ext cx="0" cy="33528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圆角矩形 12"/>
            <p:cNvSpPr/>
            <p:nvPr/>
          </p:nvSpPr>
          <p:spPr bwMode="auto">
            <a:xfrm>
              <a:off x="1143000" y="2590800"/>
              <a:ext cx="1219200" cy="533400"/>
            </a:xfrm>
            <a:prstGeom prst="roundRect">
              <a:avLst/>
            </a:prstGeom>
            <a:ln/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5000"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烧水</a:t>
              </a:r>
            </a:p>
          </p:txBody>
        </p:sp>
        <p:cxnSp>
          <p:nvCxnSpPr>
            <p:cNvPr id="15" name="直接箭头连接符 14"/>
            <p:cNvCxnSpPr>
              <a:stCxn id="13" idx="3"/>
            </p:cNvCxnSpPr>
            <p:nvPr/>
          </p:nvCxnSpPr>
          <p:spPr bwMode="auto">
            <a:xfrm>
              <a:off x="2362200" y="2857500"/>
              <a:ext cx="9906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圆角矩形 17"/>
            <p:cNvSpPr/>
            <p:nvPr/>
          </p:nvSpPr>
          <p:spPr bwMode="auto">
            <a:xfrm>
              <a:off x="3352800" y="2590800"/>
              <a:ext cx="1219200" cy="533400"/>
            </a:xfrm>
            <a:prstGeom prst="roundRect">
              <a:avLst/>
            </a:prstGeom>
            <a:ln/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5000"/>
                <a:buFontTx/>
                <a:buNone/>
                <a:tabLst/>
              </a:pP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水</a:t>
              </a: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烧开</a:t>
              </a: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4572000" y="2438400"/>
              <a:ext cx="0" cy="33528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圆角矩形 19"/>
            <p:cNvSpPr/>
            <p:nvPr/>
          </p:nvSpPr>
          <p:spPr bwMode="auto">
            <a:xfrm>
              <a:off x="4572000" y="3429000"/>
              <a:ext cx="1219200" cy="533400"/>
            </a:xfrm>
            <a:prstGeom prst="roundRect">
              <a:avLst/>
            </a:prstGeom>
            <a:ln/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5000"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浇花 </a:t>
              </a: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>
              <a:off x="7010400" y="4724400"/>
              <a:ext cx="9906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5791200" y="2438400"/>
              <a:ext cx="0" cy="33528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圆角矩形 22"/>
            <p:cNvSpPr/>
            <p:nvPr/>
          </p:nvSpPr>
          <p:spPr bwMode="auto">
            <a:xfrm>
              <a:off x="5791200" y="4343400"/>
              <a:ext cx="1219200" cy="533400"/>
            </a:xfrm>
            <a:prstGeom prst="roundRect">
              <a:avLst/>
            </a:prstGeom>
            <a:ln/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5000"/>
                <a:buFontTx/>
                <a:buNone/>
                <a:tabLst/>
              </a:pPr>
              <a:r>
                <a:rPr lang="zh-CN" altLang="en-US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看电视</a:t>
              </a: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24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Ajax</a:t>
            </a:r>
            <a:r>
              <a:rPr lang="zh-CN" altLang="en-US" dirty="0"/>
              <a:t>异步交互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85800"/>
          </a:xfrm>
        </p:spPr>
        <p:txBody>
          <a:bodyPr/>
          <a:lstStyle/>
          <a:p>
            <a:r>
              <a:rPr lang="zh-CN" altLang="en-US" dirty="0" smtClean="0"/>
              <a:t>异步交互：等待的同时去做另外的事情。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1143000" y="2438400"/>
            <a:ext cx="0" cy="3352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圆角矩形 5"/>
          <p:cNvSpPr/>
          <p:nvPr/>
        </p:nvSpPr>
        <p:spPr bwMode="auto">
          <a:xfrm>
            <a:off x="1143000" y="2590800"/>
            <a:ext cx="1219200" cy="533400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烧水</a:t>
            </a:r>
          </a:p>
        </p:txBody>
      </p:sp>
      <p:cxnSp>
        <p:nvCxnSpPr>
          <p:cNvPr id="7" name="直接箭头连接符 6"/>
          <p:cNvCxnSpPr>
            <a:stCxn id="6" idx="3"/>
            <a:endCxn id="8" idx="1"/>
          </p:cNvCxnSpPr>
          <p:nvPr/>
        </p:nvCxnSpPr>
        <p:spPr bwMode="auto">
          <a:xfrm>
            <a:off x="2362200" y="2857500"/>
            <a:ext cx="28194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圆角矩形 7"/>
          <p:cNvSpPr/>
          <p:nvPr/>
        </p:nvSpPr>
        <p:spPr bwMode="auto">
          <a:xfrm>
            <a:off x="5181600" y="2590800"/>
            <a:ext cx="1219200" cy="533400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水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烧开</a:t>
            </a: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3657600" y="2438400"/>
            <a:ext cx="0" cy="3352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圆角矩形 9"/>
          <p:cNvSpPr/>
          <p:nvPr/>
        </p:nvSpPr>
        <p:spPr bwMode="auto">
          <a:xfrm>
            <a:off x="2438400" y="3429000"/>
            <a:ext cx="1219200" cy="533400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浇花 </a:t>
            </a: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4876800" y="4724400"/>
            <a:ext cx="2743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3657600" y="4343400"/>
            <a:ext cx="1219200" cy="533400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看电视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6400800" y="2438400"/>
            <a:ext cx="0" cy="3352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9747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8.3.1  </a:t>
            </a:r>
            <a:r>
              <a:rPr lang="zh-CN" altLang="en-US" sz="2800" dirty="0" smtClean="0"/>
              <a:t>通过</a:t>
            </a:r>
            <a:r>
              <a:rPr lang="en-US" altLang="zh-CN" sz="2800" dirty="0" err="1"/>
              <a:t>XMLHttpRequest</a:t>
            </a:r>
            <a:r>
              <a:rPr lang="zh-CN" altLang="en-US" sz="2800" dirty="0" smtClean="0"/>
              <a:t>对象连接服务器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1676400"/>
          </a:xfrm>
        </p:spPr>
        <p:txBody>
          <a:bodyPr/>
          <a:lstStyle/>
          <a:p>
            <a:r>
              <a:rPr lang="zh-CN" altLang="en-US" sz="2800" dirty="0" smtClean="0"/>
              <a:t>异步访问核心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XMLHttpRequest</a:t>
            </a:r>
            <a:r>
              <a:rPr lang="zh-CN" altLang="en-US" sz="2800" dirty="0" smtClean="0"/>
              <a:t>对象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C00000"/>
                </a:solidFill>
              </a:rPr>
              <a:t>步骤</a:t>
            </a:r>
            <a:r>
              <a:rPr lang="en-US" altLang="zh-CN" sz="2800" dirty="0" smtClean="0">
                <a:solidFill>
                  <a:srgbClr val="C00000"/>
                </a:solidFill>
              </a:rPr>
              <a:t>1</a:t>
            </a:r>
            <a:r>
              <a:rPr lang="zh-CN" altLang="en-US" sz="2800" dirty="0" smtClean="0">
                <a:solidFill>
                  <a:srgbClr val="C00000"/>
                </a:solidFill>
              </a:rPr>
              <a:t>： 创建</a:t>
            </a:r>
            <a:r>
              <a:rPr lang="en-US" altLang="zh-CN" sz="2800" dirty="0" err="1">
                <a:solidFill>
                  <a:srgbClr val="C00000"/>
                </a:solidFill>
              </a:rPr>
              <a:t>XMLHttpRequest</a:t>
            </a:r>
            <a:r>
              <a:rPr lang="zh-CN" altLang="en-US" sz="2800" dirty="0" smtClean="0">
                <a:solidFill>
                  <a:srgbClr val="C00000"/>
                </a:solidFill>
              </a:rPr>
              <a:t>对象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/>
              <a:t>最早在</a:t>
            </a:r>
            <a:r>
              <a:rPr lang="en-US" altLang="zh-CN" sz="2400" dirty="0" smtClean="0"/>
              <a:t>IE5</a:t>
            </a:r>
            <a:r>
              <a:rPr lang="zh-CN" altLang="en-US" sz="2400" dirty="0" smtClean="0"/>
              <a:t>中以</a:t>
            </a:r>
            <a:r>
              <a:rPr lang="en-US" altLang="zh-CN" sz="2400" dirty="0" smtClean="0"/>
              <a:t>ActiveX</a:t>
            </a:r>
            <a:r>
              <a:rPr lang="zh-CN" altLang="en-US" sz="2400" dirty="0" smtClean="0"/>
              <a:t>控件引入，随后各浏览器开始支持该对象。需先创建再使用。</a:t>
            </a:r>
            <a:endParaRPr lang="zh-CN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8136904" cy="3051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77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8.3.1  </a:t>
            </a:r>
            <a:r>
              <a:rPr lang="zh-CN" altLang="en-US" sz="2800" dirty="0"/>
              <a:t>通过</a:t>
            </a:r>
            <a:r>
              <a:rPr lang="en-US" altLang="zh-CN" sz="2800" dirty="0" err="1"/>
              <a:t>XMLHttpRequest</a:t>
            </a:r>
            <a:r>
              <a:rPr lang="zh-CN" altLang="en-US" sz="2800" dirty="0"/>
              <a:t>对象连接服务器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3733800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步骤</a:t>
            </a:r>
            <a:r>
              <a:rPr lang="en-US" altLang="zh-CN" sz="2800" dirty="0" smtClean="0">
                <a:solidFill>
                  <a:srgbClr val="C00000"/>
                </a:solidFill>
              </a:rPr>
              <a:t>2</a:t>
            </a:r>
            <a:r>
              <a:rPr lang="zh-CN" altLang="en-US" sz="2800" dirty="0" smtClean="0">
                <a:solidFill>
                  <a:srgbClr val="C00000"/>
                </a:solidFill>
              </a:rPr>
              <a:t>：利用</a:t>
            </a:r>
            <a:r>
              <a:rPr lang="en-US" altLang="zh-CN" sz="2800" dirty="0" smtClean="0">
                <a:solidFill>
                  <a:srgbClr val="C00000"/>
                </a:solidFill>
              </a:rPr>
              <a:t>open()</a:t>
            </a:r>
            <a:r>
              <a:rPr lang="zh-CN" altLang="en-US" sz="2800" dirty="0" smtClean="0">
                <a:solidFill>
                  <a:srgbClr val="C00000"/>
                </a:solidFill>
              </a:rPr>
              <a:t>方法建立一个请求，发送给服务器。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r>
              <a:rPr lang="en-US" altLang="zh-CN" sz="2800" dirty="0" smtClean="0"/>
              <a:t>open(</a:t>
            </a:r>
            <a:r>
              <a:rPr lang="en-US" altLang="zh-CN" sz="2800" dirty="0" smtClean="0">
                <a:solidFill>
                  <a:srgbClr val="00B050"/>
                </a:solidFill>
              </a:rPr>
              <a:t> method</a:t>
            </a:r>
            <a:r>
              <a:rPr lang="en-US" altLang="zh-CN" sz="2800" dirty="0" smtClean="0"/>
              <a:t>,</a:t>
            </a:r>
            <a:r>
              <a:rPr lang="en-US" altLang="zh-CN" sz="2800" dirty="0" smtClean="0">
                <a:solidFill>
                  <a:srgbClr val="00B05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url</a:t>
            </a:r>
            <a:r>
              <a:rPr lang="en-US" altLang="zh-CN" sz="2800" dirty="0" smtClean="0"/>
              <a:t>,</a:t>
            </a:r>
            <a:r>
              <a:rPr lang="en-US" altLang="zh-CN" sz="2800" dirty="0" smtClean="0">
                <a:solidFill>
                  <a:srgbClr val="00B050"/>
                </a:solidFill>
              </a:rPr>
              <a:t> asynchronous</a:t>
            </a:r>
            <a:r>
              <a:rPr lang="en-US" altLang="zh-CN" sz="2800" dirty="0" smtClean="0"/>
              <a:t>, user, password)</a:t>
            </a:r>
          </a:p>
          <a:p>
            <a:pPr lvl="1"/>
            <a:r>
              <a:rPr lang="en-US" altLang="zh-CN" sz="2400" dirty="0" smtClean="0"/>
              <a:t>method</a:t>
            </a:r>
            <a:r>
              <a:rPr lang="zh-CN" altLang="en-US" sz="2400" dirty="0" smtClean="0"/>
              <a:t>：请求的类型，</a:t>
            </a:r>
            <a:r>
              <a:rPr lang="en-US" altLang="zh-CN" sz="2400" dirty="0" smtClean="0"/>
              <a:t>get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post</a:t>
            </a:r>
          </a:p>
          <a:p>
            <a:pPr lvl="1"/>
            <a:r>
              <a:rPr lang="en-US" altLang="zh-CN" sz="2400" dirty="0" err="1" smtClean="0"/>
              <a:t>url</a:t>
            </a:r>
            <a:r>
              <a:rPr lang="zh-CN" altLang="en-US" sz="2400" dirty="0" smtClean="0"/>
              <a:t>：请求的服务器端的响应地址，绝对地址或相对地址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a</a:t>
            </a:r>
            <a:r>
              <a:rPr lang="en-US" altLang="zh-CN" sz="2400" dirty="0" smtClean="0"/>
              <a:t>synchronous</a:t>
            </a:r>
            <a:r>
              <a:rPr lang="zh-CN" altLang="en-US" sz="2400" dirty="0" smtClean="0"/>
              <a:t>：默认</a:t>
            </a:r>
            <a:r>
              <a:rPr lang="en-US" altLang="zh-CN" sz="2400" dirty="0" smtClean="0"/>
              <a:t>true</a:t>
            </a:r>
            <a:r>
              <a:rPr lang="zh-CN" altLang="en-US" sz="2400" dirty="0" smtClean="0"/>
              <a:t>，表示进行异步请求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user</a:t>
            </a:r>
            <a:r>
              <a:rPr lang="zh-CN" altLang="en-US" sz="2400" dirty="0" smtClean="0"/>
              <a:t>：可选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password</a:t>
            </a:r>
            <a:r>
              <a:rPr lang="zh-CN" altLang="en-US" sz="2400" dirty="0" smtClean="0"/>
              <a:t>：可选</a:t>
            </a:r>
            <a:endParaRPr lang="en-US" altLang="zh-CN" sz="2400" dirty="0"/>
          </a:p>
          <a:p>
            <a:pPr lvl="1"/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5410200"/>
            <a:ext cx="7924800" cy="5355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xmlHttp.open</a:t>
            </a:r>
            <a:r>
              <a:rPr lang="en-US" altLang="zh-CN" dirty="0"/>
              <a:t>("get", "</a:t>
            </a:r>
            <a:r>
              <a:rPr lang="en-US" altLang="zh-CN" dirty="0" smtClean="0"/>
              <a:t>8-1.jsp");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12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8.3.1  </a:t>
            </a:r>
            <a:r>
              <a:rPr lang="zh-CN" altLang="en-US" sz="2800" dirty="0"/>
              <a:t>通过</a:t>
            </a:r>
            <a:r>
              <a:rPr lang="en-US" altLang="zh-CN" sz="2800" dirty="0" err="1"/>
              <a:t>XMLHttpRequest</a:t>
            </a:r>
            <a:r>
              <a:rPr lang="zh-CN" altLang="en-US" sz="2800" dirty="0"/>
              <a:t>对象连接服务器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C00000"/>
                </a:solidFill>
              </a:rPr>
              <a:t>步骤</a:t>
            </a:r>
            <a:r>
              <a:rPr lang="en-US" altLang="zh-CN" sz="2800" dirty="0">
                <a:solidFill>
                  <a:srgbClr val="C00000"/>
                </a:solidFill>
              </a:rPr>
              <a:t>3</a:t>
            </a:r>
            <a:r>
              <a:rPr lang="zh-CN" altLang="en-US" sz="2800" dirty="0" smtClean="0">
                <a:solidFill>
                  <a:srgbClr val="C00000"/>
                </a:solidFill>
              </a:rPr>
              <a:t>：使用</a:t>
            </a:r>
            <a:r>
              <a:rPr lang="en-US" altLang="zh-CN" sz="2800" dirty="0" smtClean="0">
                <a:solidFill>
                  <a:srgbClr val="C00000"/>
                </a:solidFill>
              </a:rPr>
              <a:t>send()</a:t>
            </a:r>
            <a:r>
              <a:rPr lang="zh-CN" altLang="en-US" sz="2800" dirty="0" smtClean="0">
                <a:solidFill>
                  <a:srgbClr val="C00000"/>
                </a:solidFill>
              </a:rPr>
              <a:t>方法发送请求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sz="2400" dirty="0"/>
              <a:t>g</a:t>
            </a:r>
            <a:r>
              <a:rPr lang="en-US" altLang="zh-CN" sz="2400" dirty="0" smtClean="0"/>
              <a:t>et</a:t>
            </a:r>
            <a:r>
              <a:rPr lang="zh-CN" altLang="en-US" sz="2400" dirty="0" smtClean="0"/>
              <a:t>方式</a:t>
            </a:r>
            <a:endParaRPr lang="en-US" altLang="zh-CN" sz="2400" dirty="0" smtClean="0"/>
          </a:p>
          <a:p>
            <a:pPr lvl="2"/>
            <a:r>
              <a:rPr lang="en-US" altLang="zh-CN" dirty="0" smtClean="0"/>
              <a:t>send()</a:t>
            </a:r>
          </a:p>
          <a:p>
            <a:pPr lvl="2"/>
            <a:r>
              <a:rPr lang="zh-CN" altLang="en-US" dirty="0" smtClean="0"/>
              <a:t>要发送的参数在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地址的后面，放在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的请求头中交至服务器端，如：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en-US" altLang="zh-CN" dirty="0"/>
              <a:t>= "</a:t>
            </a:r>
            <a:r>
              <a:rPr lang="en-US" altLang="zh-CN" dirty="0" smtClean="0"/>
              <a:t> 8-1.jsp ? name=</a:t>
            </a:r>
            <a:r>
              <a:rPr lang="en-US" altLang="zh-CN" dirty="0" err="1" smtClean="0"/>
              <a:t>lucy</a:t>
            </a:r>
            <a:r>
              <a:rPr lang="en-US" altLang="zh-CN" dirty="0" smtClean="0"/>
              <a:t> </a:t>
            </a:r>
            <a:r>
              <a:rPr lang="en-US" altLang="zh-CN" dirty="0"/>
              <a:t>&amp; age=20 </a:t>
            </a:r>
            <a:r>
              <a:rPr lang="en-US" altLang="zh-CN" dirty="0" smtClean="0"/>
              <a:t>"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sz="2400" dirty="0"/>
              <a:t>p</a:t>
            </a:r>
            <a:r>
              <a:rPr lang="en-US" altLang="zh-CN" sz="2400" dirty="0" smtClean="0"/>
              <a:t>ost</a:t>
            </a:r>
            <a:r>
              <a:rPr lang="zh-CN" altLang="en-US" sz="2400" dirty="0" smtClean="0"/>
              <a:t>方式</a:t>
            </a:r>
            <a:endParaRPr lang="en-US" altLang="zh-CN" sz="2400" dirty="0" smtClean="0"/>
          </a:p>
          <a:p>
            <a:pPr lvl="2"/>
            <a:r>
              <a:rPr lang="en-US" altLang="zh-CN" dirty="0" smtClean="0"/>
              <a:t>send(</a:t>
            </a:r>
            <a:r>
              <a:rPr lang="en-US" altLang="zh-CN" dirty="0" err="1" smtClean="0"/>
              <a:t>queryString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/>
              <a:t>queryString</a:t>
            </a:r>
            <a:r>
              <a:rPr lang="zh-CN" altLang="en-US" dirty="0" smtClean="0"/>
              <a:t>：要向服务器发送的数据，如：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queryString</a:t>
            </a:r>
            <a:r>
              <a:rPr lang="en-US" altLang="zh-CN" dirty="0"/>
              <a:t> =  </a:t>
            </a:r>
            <a:r>
              <a:rPr lang="en-US" altLang="zh-CN" dirty="0" smtClean="0"/>
              <a:t>"</a:t>
            </a:r>
            <a:r>
              <a:rPr lang="en-US" altLang="zh-CN" dirty="0"/>
              <a:t>name=</a:t>
            </a:r>
            <a:r>
              <a:rPr lang="en-US" altLang="zh-CN" dirty="0" err="1"/>
              <a:t>lucy</a:t>
            </a:r>
            <a:r>
              <a:rPr lang="en-US" altLang="zh-CN" dirty="0"/>
              <a:t> &amp; </a:t>
            </a:r>
            <a:r>
              <a:rPr lang="en-US" altLang="zh-CN" dirty="0" smtClean="0"/>
              <a:t>age=20" ;</a:t>
            </a:r>
          </a:p>
          <a:p>
            <a:pPr lvl="2"/>
            <a:r>
              <a:rPr lang="en-US" altLang="zh-CN" dirty="0" err="1"/>
              <a:t>queryString</a:t>
            </a:r>
            <a:r>
              <a:rPr lang="zh-CN" altLang="en-US" dirty="0" smtClean="0"/>
              <a:t>放</a:t>
            </a:r>
            <a:r>
              <a:rPr lang="zh-CN" altLang="en-US" dirty="0"/>
              <a:t>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的请求主体里提交至服务器端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389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8.3.1  </a:t>
            </a:r>
            <a:r>
              <a:rPr lang="zh-CN" altLang="en-US" sz="2800" dirty="0"/>
              <a:t>通过</a:t>
            </a:r>
            <a:r>
              <a:rPr lang="en-US" altLang="zh-CN" sz="2800" dirty="0" err="1"/>
              <a:t>XMLHttpRequest</a:t>
            </a:r>
            <a:r>
              <a:rPr lang="zh-CN" altLang="en-US" sz="2800" dirty="0"/>
              <a:t>对象连接服务器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450333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1563981"/>
            <a:ext cx="410445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请求由</a:t>
            </a:r>
            <a:r>
              <a:rPr lang="en-US" altLang="zh-CN" dirty="0" smtClean="0"/>
              <a:t>3</a:t>
            </a:r>
            <a:r>
              <a:rPr lang="zh-CN" altLang="en-US" dirty="0" smtClean="0"/>
              <a:t>部分组成：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2132856"/>
            <a:ext cx="442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状态行：请求方法，地址，协议版本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979712" y="2678039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请求头：</a:t>
            </a:r>
            <a:r>
              <a:rPr lang="zh-CN" altLang="en-US" sz="2000" dirty="0"/>
              <a:t>许多有关的客户端环境和请求正文的有用信息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9772" y="3183359"/>
            <a:ext cx="601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请求主体：</a:t>
            </a:r>
            <a:r>
              <a:rPr lang="zh-CN" altLang="en-US" sz="2000" dirty="0"/>
              <a:t>包含客户提交的查询字符串信息</a:t>
            </a:r>
          </a:p>
        </p:txBody>
      </p:sp>
    </p:spTree>
    <p:extLst>
      <p:ext uri="{BB962C8B-B14F-4D97-AF65-F5344CB8AC3E}">
        <p14:creationId xmlns:p14="http://schemas.microsoft.com/office/powerpoint/2010/main" val="132846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8.3.1  </a:t>
            </a:r>
            <a:r>
              <a:rPr lang="zh-CN" altLang="en-US" sz="2800" dirty="0"/>
              <a:t>通过</a:t>
            </a:r>
            <a:r>
              <a:rPr lang="en-US" altLang="zh-CN" sz="2800" dirty="0" err="1"/>
              <a:t>XMLHttpRequest</a:t>
            </a:r>
            <a:r>
              <a:rPr lang="zh-CN" altLang="en-US" sz="2800" dirty="0"/>
              <a:t>对象连接服务器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4824536"/>
          </a:xfrm>
        </p:spPr>
        <p:txBody>
          <a:bodyPr/>
          <a:lstStyle/>
          <a:p>
            <a:pPr marL="342900" lvl="1" indent="-342900">
              <a:buClr>
                <a:srgbClr val="CC0000"/>
              </a:buClr>
              <a:buSzPct val="85000"/>
              <a:buFontTx/>
              <a:buChar char="•"/>
            </a:pPr>
            <a:r>
              <a:rPr lang="zh-CN" altLang="en-US" sz="2400" dirty="0" smtClean="0"/>
              <a:t>数据的解析：</a:t>
            </a:r>
            <a:endParaRPr lang="en-US" altLang="zh-CN" sz="2400" dirty="0" smtClean="0"/>
          </a:p>
          <a:p>
            <a:pPr marL="742950" lvl="2" indent="-342900">
              <a:buClr>
                <a:srgbClr val="CC0000"/>
              </a:buClr>
              <a:buSzPct val="85000"/>
            </a:pPr>
            <a:r>
              <a:rPr lang="zh-CN" altLang="en-US" b="0" dirty="0" smtClean="0"/>
              <a:t>数据</a:t>
            </a:r>
            <a:r>
              <a:rPr lang="zh-CN" altLang="en-US" b="0" dirty="0"/>
              <a:t>发送出去，还要服务端解析成功才有意义。服务端通常是根据请求头（</a:t>
            </a:r>
            <a:r>
              <a:rPr lang="en-US" altLang="zh-CN" b="0" dirty="0"/>
              <a:t>headers</a:t>
            </a:r>
            <a:r>
              <a:rPr lang="zh-CN" altLang="en-US" b="0" dirty="0"/>
              <a:t>）中的 </a:t>
            </a:r>
            <a:r>
              <a:rPr lang="en-US" altLang="zh-CN" b="0" dirty="0"/>
              <a:t>Content-Type </a:t>
            </a:r>
            <a:r>
              <a:rPr lang="zh-CN" altLang="en-US" b="0" dirty="0"/>
              <a:t>字段来获知请求中的消息主体是用何种方式编码，再对主体进行解析。所以 </a:t>
            </a:r>
            <a:r>
              <a:rPr lang="en-US" altLang="zh-CN" b="0" dirty="0"/>
              <a:t>POST</a:t>
            </a:r>
            <a:r>
              <a:rPr lang="zh-CN" altLang="en-US" b="0" dirty="0"/>
              <a:t>方式</a:t>
            </a:r>
            <a:r>
              <a:rPr lang="en-US" altLang="zh-CN" b="0" dirty="0"/>
              <a:t> </a:t>
            </a:r>
            <a:r>
              <a:rPr lang="zh-CN" altLang="en-US" b="0" dirty="0"/>
              <a:t>提交数据时，需指定</a:t>
            </a:r>
            <a:r>
              <a:rPr lang="en-US" altLang="zh-CN" b="0" dirty="0"/>
              <a:t>HTTP</a:t>
            </a:r>
            <a:r>
              <a:rPr lang="zh-CN" altLang="en-US" b="0" dirty="0"/>
              <a:t>头中的 </a:t>
            </a:r>
            <a:r>
              <a:rPr lang="en-US" altLang="zh-CN" b="0" dirty="0"/>
              <a:t>Content-Type</a:t>
            </a:r>
            <a:r>
              <a:rPr lang="zh-CN" altLang="en-US" b="0" dirty="0"/>
              <a:t>信息</a:t>
            </a:r>
            <a:r>
              <a:rPr lang="zh-CN" altLang="en-US" b="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04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认识</a:t>
            </a:r>
            <a:r>
              <a:rPr lang="en-US" altLang="zh-CN" dirty="0" smtClean="0"/>
              <a:t>Ajax</a:t>
            </a:r>
          </a:p>
          <a:p>
            <a:pPr marL="0" indent="0">
              <a:buNone/>
            </a:pPr>
            <a:r>
              <a:rPr lang="en-US" altLang="zh-CN" dirty="0" smtClean="0"/>
              <a:t>Ajax</a:t>
            </a:r>
            <a:r>
              <a:rPr lang="zh-CN" altLang="en-US" dirty="0" smtClean="0"/>
              <a:t>案例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Ajax</a:t>
            </a:r>
            <a:r>
              <a:rPr lang="zh-CN" altLang="en-US" dirty="0" smtClean="0"/>
              <a:t>异步交互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Ajax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Ajax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5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8.3.1  </a:t>
            </a:r>
            <a:r>
              <a:rPr lang="zh-CN" altLang="en-US" sz="2800" dirty="0"/>
              <a:t>通过</a:t>
            </a:r>
            <a:r>
              <a:rPr lang="en-US" altLang="zh-CN" sz="2800" dirty="0" err="1"/>
              <a:t>XMLHttpRequest</a:t>
            </a:r>
            <a:r>
              <a:rPr lang="zh-CN" altLang="en-US" sz="2800" dirty="0"/>
              <a:t>对象连接服务器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4968552"/>
          </a:xfrm>
        </p:spPr>
        <p:txBody>
          <a:bodyPr/>
          <a:lstStyle/>
          <a:p>
            <a:r>
              <a:rPr lang="en-US" altLang="zh-CN" sz="2800" dirty="0" smtClean="0"/>
              <a:t>post</a:t>
            </a:r>
            <a:r>
              <a:rPr lang="zh-CN" altLang="en-US" sz="2800" dirty="0"/>
              <a:t>提交的</a:t>
            </a:r>
            <a:r>
              <a:rPr lang="zh-CN" altLang="en-US" sz="2800" dirty="0" smtClean="0"/>
              <a:t>方式</a:t>
            </a:r>
            <a:r>
              <a:rPr lang="zh-CN" altLang="en-US" sz="2400" dirty="0" smtClean="0"/>
              <a:t>（</a:t>
            </a:r>
            <a:r>
              <a:rPr lang="en-US" altLang="zh-CN" sz="2400" b="0" dirty="0"/>
              <a:t> Content-Type </a:t>
            </a:r>
            <a:r>
              <a:rPr lang="zh-CN" altLang="en-US" sz="2400" b="0" dirty="0" smtClean="0"/>
              <a:t>取值</a:t>
            </a:r>
            <a:r>
              <a:rPr lang="zh-CN" altLang="en-US" sz="2400" dirty="0" smtClean="0"/>
              <a:t>）：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000" dirty="0"/>
              <a:t>Content-Type</a:t>
            </a:r>
            <a:r>
              <a:rPr lang="zh-CN" altLang="en-US" sz="2000" dirty="0"/>
              <a:t>的可用</a:t>
            </a:r>
            <a:r>
              <a:rPr lang="zh-CN" altLang="en-US" sz="2000" dirty="0" smtClean="0"/>
              <a:t>值有很多，其中有：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b="0" dirty="0" smtClean="0"/>
              <a:t>text/</a:t>
            </a:r>
            <a:r>
              <a:rPr lang="en-US" altLang="zh-CN" sz="2400" b="0" dirty="0" err="1" smtClean="0"/>
              <a:t>plain;charset</a:t>
            </a:r>
            <a:r>
              <a:rPr lang="en-US" altLang="zh-CN" sz="2400" b="0" dirty="0" smtClean="0"/>
              <a:t>=UTF-8</a:t>
            </a:r>
            <a:r>
              <a:rPr lang="zh-CN" altLang="en-US" sz="2400" b="0" dirty="0" smtClean="0"/>
              <a:t>：纯文本格式（默认）</a:t>
            </a:r>
            <a:endParaRPr lang="en-US" altLang="zh-CN" sz="2400" b="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b="0" dirty="0" smtClean="0"/>
              <a:t>application/x-www-form-</a:t>
            </a:r>
            <a:r>
              <a:rPr lang="en-US" altLang="zh-CN" sz="2400" b="0" dirty="0" err="1" smtClean="0"/>
              <a:t>urlencoded</a:t>
            </a:r>
            <a:r>
              <a:rPr lang="zh-CN" altLang="en-US" sz="2400" b="0" dirty="0"/>
              <a:t>：提交的数据按照 </a:t>
            </a:r>
            <a:r>
              <a:rPr lang="en-US" altLang="zh-CN" sz="2400" b="0" dirty="0"/>
              <a:t>key1=val1&amp;key2=val2 </a:t>
            </a:r>
            <a:r>
              <a:rPr lang="zh-CN" altLang="en-US" sz="2400" b="0" dirty="0"/>
              <a:t>的方式进行编码，</a:t>
            </a:r>
            <a:r>
              <a:rPr lang="en-US" altLang="zh-CN" sz="2400" b="0" dirty="0"/>
              <a:t>key </a:t>
            </a:r>
            <a:r>
              <a:rPr lang="zh-CN" altLang="en-US" sz="2400" b="0" dirty="0"/>
              <a:t>和 </a:t>
            </a:r>
            <a:r>
              <a:rPr lang="en-US" altLang="zh-CN" sz="2400" b="0" dirty="0" err="1"/>
              <a:t>val</a:t>
            </a:r>
            <a:r>
              <a:rPr lang="en-US" altLang="zh-CN" sz="2400" b="0" dirty="0"/>
              <a:t> </a:t>
            </a:r>
            <a:r>
              <a:rPr lang="zh-CN" altLang="en-US" sz="2400" b="0" dirty="0"/>
              <a:t>都进行了 </a:t>
            </a:r>
            <a:r>
              <a:rPr lang="en-US" altLang="zh-CN" sz="2400" b="0" dirty="0"/>
              <a:t>URL </a:t>
            </a:r>
            <a:r>
              <a:rPr lang="zh-CN" altLang="en-US" sz="2400" b="0" dirty="0"/>
              <a:t>转码</a:t>
            </a:r>
            <a:r>
              <a:rPr lang="en-US" altLang="zh-CN" sz="2400" b="0" dirty="0"/>
              <a:t> </a:t>
            </a:r>
            <a:r>
              <a:rPr lang="zh-CN" altLang="en-US" sz="2400" b="0" dirty="0"/>
              <a:t>（除了标准字符外，每字节以双字节</a:t>
            </a:r>
            <a:r>
              <a:rPr lang="en-US" altLang="zh-CN" sz="2400" b="0" dirty="0"/>
              <a:t>16</a:t>
            </a:r>
            <a:r>
              <a:rPr lang="zh-CN" altLang="en-US" sz="2400" b="0" dirty="0"/>
              <a:t>进制前加“</a:t>
            </a:r>
            <a:r>
              <a:rPr lang="en-US" altLang="zh-CN" sz="2400" b="0" dirty="0"/>
              <a:t>%”</a:t>
            </a:r>
            <a:r>
              <a:rPr lang="zh-CN" altLang="en-US" sz="2400" b="0" dirty="0"/>
              <a:t>表示）</a:t>
            </a:r>
            <a:endParaRPr lang="en-US" altLang="zh-CN" sz="2400" b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b="0" dirty="0" err="1"/>
              <a:t>mutipart</a:t>
            </a:r>
            <a:r>
              <a:rPr lang="en-US" altLang="zh-CN" sz="2400" b="0" dirty="0"/>
              <a:t>/form-data </a:t>
            </a:r>
            <a:r>
              <a:rPr lang="zh-CN" altLang="en-US" sz="2400" b="0" dirty="0"/>
              <a:t>：特定格式（稍复杂），一般用来上传文件</a:t>
            </a:r>
            <a:endParaRPr lang="en-US" altLang="zh-CN" sz="2400" b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b="0" dirty="0"/>
              <a:t>application/</a:t>
            </a:r>
            <a:r>
              <a:rPr lang="en-US" altLang="zh-CN" sz="2400" b="0" dirty="0" err="1"/>
              <a:t>json</a:t>
            </a:r>
            <a:r>
              <a:rPr lang="zh-CN" altLang="en-US" sz="2400" b="0" dirty="0"/>
              <a:t>：</a:t>
            </a:r>
            <a:r>
              <a:rPr lang="en-US" altLang="zh-CN" sz="2400" b="0" dirty="0"/>
              <a:t>JSON</a:t>
            </a:r>
            <a:r>
              <a:rPr lang="zh-CN" altLang="en-US" sz="2400" b="0" dirty="0"/>
              <a:t>格式的</a:t>
            </a:r>
            <a:r>
              <a:rPr lang="zh-CN" altLang="en-US" sz="2400" b="0" dirty="0" smtClean="0"/>
              <a:t>数据</a:t>
            </a:r>
            <a:endParaRPr lang="en-US" altLang="zh-CN" sz="2400" b="0" dirty="0" smtClean="0"/>
          </a:p>
          <a:p>
            <a:r>
              <a:rPr lang="zh-CN" altLang="en-US" sz="2800" dirty="0"/>
              <a:t>设置方法：</a:t>
            </a:r>
            <a:r>
              <a:rPr lang="zh-CN" altLang="en-US" sz="2400" b="0" dirty="0"/>
              <a:t>如果</a:t>
            </a:r>
            <a:r>
              <a:rPr lang="en-US" altLang="zh-CN" sz="2400" b="0" dirty="0"/>
              <a:t>open</a:t>
            </a:r>
            <a:r>
              <a:rPr lang="zh-CN" altLang="en-US" sz="2400" b="0" dirty="0"/>
              <a:t>使用的是</a:t>
            </a:r>
            <a:r>
              <a:rPr lang="en-US" altLang="zh-CN" sz="2400" b="0" dirty="0"/>
              <a:t>" post "</a:t>
            </a:r>
            <a:r>
              <a:rPr lang="zh-CN" altLang="en-US" sz="2400" b="0" dirty="0"/>
              <a:t>方式，则在发送前必须使用如下语句设置</a:t>
            </a:r>
            <a:r>
              <a:rPr lang="en-US" altLang="zh-CN" sz="2400" b="0" dirty="0"/>
              <a:t>HTTP </a:t>
            </a:r>
            <a:r>
              <a:rPr lang="zh-CN" altLang="en-US" sz="2400" b="0" dirty="0"/>
              <a:t>的</a:t>
            </a:r>
            <a:r>
              <a:rPr lang="zh-CN" altLang="en-US" sz="2400" b="0" dirty="0" smtClean="0"/>
              <a:t>头：</a:t>
            </a:r>
            <a:r>
              <a:rPr lang="en-US" altLang="zh-CN" sz="2400" b="0" dirty="0" err="1" smtClean="0"/>
              <a:t>setRequestHeader</a:t>
            </a:r>
            <a:r>
              <a:rPr lang="en-US" altLang="zh-CN" sz="2400" b="0" dirty="0" smtClean="0"/>
              <a:t>("Content-Type", "application/x-www-form-</a:t>
            </a:r>
            <a:r>
              <a:rPr lang="en-US" altLang="zh-CN" sz="2400" b="0" dirty="0" err="1" smtClean="0"/>
              <a:t>urlencoded</a:t>
            </a:r>
            <a:r>
              <a:rPr lang="en-US" altLang="zh-CN" sz="2400" b="0" dirty="0" smtClean="0"/>
              <a:t>");</a:t>
            </a:r>
            <a:endParaRPr lang="zh-CN" altLang="en-US" b="0" dirty="0" smtClean="0">
              <a:solidFill>
                <a:srgbClr val="C00000"/>
              </a:solidFill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00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8.3.1  </a:t>
            </a:r>
            <a:r>
              <a:rPr lang="zh-CN" altLang="en-US" sz="2800" dirty="0"/>
              <a:t>通过</a:t>
            </a:r>
            <a:r>
              <a:rPr lang="en-US" altLang="zh-CN" sz="2800" dirty="0" err="1"/>
              <a:t>XMLHttpRequest</a:t>
            </a:r>
            <a:r>
              <a:rPr lang="zh-CN" altLang="en-US" sz="2800" dirty="0"/>
              <a:t>对象连接服务器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85800"/>
          </a:xfrm>
        </p:spPr>
        <p:txBody>
          <a:bodyPr/>
          <a:lstStyle/>
          <a:p>
            <a:r>
              <a:rPr lang="en-US" altLang="zh-CN" sz="2800" dirty="0" smtClean="0"/>
              <a:t>get</a:t>
            </a:r>
            <a:r>
              <a:rPr lang="zh-CN" altLang="en-US" sz="2800" dirty="0" smtClean="0"/>
              <a:t>方式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838200" y="2133599"/>
            <a:ext cx="7838256" cy="9787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xmlHttp.open</a:t>
            </a:r>
            <a:r>
              <a:rPr lang="en-US" altLang="zh-CN" dirty="0" smtClean="0"/>
              <a:t>(</a:t>
            </a:r>
            <a:r>
              <a:rPr lang="en-US" altLang="zh-CN" dirty="0"/>
              <a:t>"</a:t>
            </a:r>
            <a:r>
              <a:rPr lang="en-US" altLang="zh-CN" dirty="0" smtClean="0"/>
              <a:t>get</a:t>
            </a:r>
            <a:r>
              <a:rPr lang="en-US" altLang="zh-CN" dirty="0"/>
              <a:t>"</a:t>
            </a:r>
            <a:r>
              <a:rPr lang="en-US" altLang="zh-CN" dirty="0" smtClean="0"/>
              <a:t>, “9-1.aspx</a:t>
            </a:r>
            <a:r>
              <a:rPr lang="zh-CN" altLang="en-US" dirty="0" smtClean="0"/>
              <a:t>？</a:t>
            </a:r>
            <a:r>
              <a:rPr lang="en-US" altLang="zh-CN" dirty="0" smtClean="0"/>
              <a:t> </a:t>
            </a:r>
            <a:r>
              <a:rPr lang="en-US" altLang="zh-CN" dirty="0"/>
              <a:t>name=</a:t>
            </a:r>
            <a:r>
              <a:rPr lang="en-US" altLang="zh-CN" dirty="0" err="1"/>
              <a:t>lucy</a:t>
            </a:r>
            <a:r>
              <a:rPr lang="en-US" altLang="zh-CN" dirty="0"/>
              <a:t> &amp;age=20 </a:t>
            </a:r>
            <a:r>
              <a:rPr lang="en-US" altLang="zh-CN" dirty="0" smtClean="0"/>
              <a:t>");</a:t>
            </a:r>
            <a:endParaRPr lang="en-US" altLang="zh-CN" dirty="0"/>
          </a:p>
          <a:p>
            <a:r>
              <a:rPr lang="en-US" altLang="zh-CN" dirty="0" err="1" smtClean="0"/>
              <a:t>xmlHttp.send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26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8.3.1  </a:t>
            </a:r>
            <a:r>
              <a:rPr lang="zh-CN" altLang="en-US" sz="2800" dirty="0"/>
              <a:t>通过</a:t>
            </a:r>
            <a:r>
              <a:rPr lang="en-US" altLang="zh-CN" sz="2800" dirty="0" err="1"/>
              <a:t>XMLHttpRequest</a:t>
            </a:r>
            <a:r>
              <a:rPr lang="zh-CN" altLang="en-US" sz="2800" dirty="0"/>
              <a:t>对象连接服务器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533400"/>
          </a:xfrm>
        </p:spPr>
        <p:txBody>
          <a:bodyPr/>
          <a:lstStyle/>
          <a:p>
            <a:r>
              <a:rPr lang="en-US" altLang="zh-CN" sz="2800" dirty="0" smtClean="0"/>
              <a:t>post</a:t>
            </a:r>
            <a:r>
              <a:rPr lang="zh-CN" altLang="en-US" sz="2800" dirty="0" smtClean="0"/>
              <a:t>方式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838200" y="2133600"/>
            <a:ext cx="7848600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/>
              <a:t>xmlHttp.open</a:t>
            </a:r>
            <a:r>
              <a:rPr lang="en-US" altLang="zh-CN" dirty="0"/>
              <a:t>("post</a:t>
            </a:r>
            <a:r>
              <a:rPr lang="en-US" altLang="zh-CN" dirty="0" smtClean="0"/>
              <a:t>", “9-1.aspx");</a:t>
            </a:r>
            <a:endParaRPr lang="en-US" altLang="zh-CN" dirty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xmlHttp.setRequestHeader</a:t>
            </a:r>
            <a:r>
              <a:rPr lang="en-US" altLang="zh-CN" dirty="0">
                <a:solidFill>
                  <a:srgbClr val="FFFF00"/>
                </a:solidFill>
              </a:rPr>
              <a:t>("Content-Type", "application/x-www-form-</a:t>
            </a:r>
            <a:r>
              <a:rPr lang="en-US" altLang="zh-CN" dirty="0" err="1">
                <a:solidFill>
                  <a:srgbClr val="FFFF00"/>
                </a:solidFill>
              </a:rPr>
              <a:t>urlencoded</a:t>
            </a:r>
            <a:r>
              <a:rPr lang="en-US" altLang="zh-CN" dirty="0">
                <a:solidFill>
                  <a:srgbClr val="FFFF00"/>
                </a:solidFill>
              </a:rPr>
              <a:t>");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 smtClean="0"/>
              <a:t>queryString</a:t>
            </a:r>
            <a:r>
              <a:rPr lang="en-US" altLang="zh-CN" dirty="0" smtClean="0"/>
              <a:t>="</a:t>
            </a:r>
            <a:r>
              <a:rPr lang="en-US" altLang="zh-CN" dirty="0"/>
              <a:t>name=</a:t>
            </a:r>
            <a:r>
              <a:rPr lang="en-US" altLang="zh-CN" dirty="0" err="1"/>
              <a:t>lucy</a:t>
            </a:r>
            <a:r>
              <a:rPr lang="en-US" altLang="zh-CN" dirty="0"/>
              <a:t> &amp; age=20";</a:t>
            </a:r>
          </a:p>
          <a:p>
            <a:r>
              <a:rPr lang="en-US" altLang="zh-CN" dirty="0" err="1"/>
              <a:t>xmlHttp.send</a:t>
            </a:r>
            <a:r>
              <a:rPr lang="en-US" altLang="zh-CN" dirty="0"/>
              <a:t>(</a:t>
            </a:r>
            <a:r>
              <a:rPr lang="en-US" altLang="zh-CN" dirty="0" err="1"/>
              <a:t>queryString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82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8.3.1  </a:t>
            </a:r>
            <a:r>
              <a:rPr lang="zh-CN" altLang="en-US" sz="2800" dirty="0"/>
              <a:t>通过</a:t>
            </a:r>
            <a:r>
              <a:rPr lang="en-US" altLang="zh-CN" sz="2800" dirty="0" err="1"/>
              <a:t>XMLHttpRequest</a:t>
            </a:r>
            <a:r>
              <a:rPr lang="zh-CN" altLang="en-US" sz="2800" dirty="0"/>
              <a:t>对象连接服务器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1066800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步骤</a:t>
            </a:r>
            <a:r>
              <a:rPr lang="en-US" altLang="zh-CN" sz="2800" dirty="0" smtClean="0">
                <a:solidFill>
                  <a:srgbClr val="C00000"/>
                </a:solidFill>
              </a:rPr>
              <a:t>4</a:t>
            </a:r>
            <a:r>
              <a:rPr lang="zh-CN" altLang="en-US" sz="2800" dirty="0" smtClean="0">
                <a:solidFill>
                  <a:srgbClr val="C00000"/>
                </a:solidFill>
              </a:rPr>
              <a:t>：在对象的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onreadystatechange</a:t>
            </a:r>
            <a:r>
              <a:rPr lang="zh-CN" altLang="en-US" sz="2800" dirty="0" smtClean="0">
                <a:solidFill>
                  <a:srgbClr val="C00000"/>
                </a:solidFill>
              </a:rPr>
              <a:t>事件下，通过对象的</a:t>
            </a:r>
            <a:r>
              <a:rPr lang="en-US" altLang="zh-CN" sz="2800" dirty="0" err="1" smtClean="0">
                <a:solidFill>
                  <a:srgbClr val="002060"/>
                </a:solidFill>
              </a:rPr>
              <a:t>readyState</a:t>
            </a:r>
            <a:r>
              <a:rPr lang="zh-CN" altLang="en-US" sz="2800" dirty="0" smtClean="0">
                <a:solidFill>
                  <a:srgbClr val="C00000"/>
                </a:solidFill>
              </a:rPr>
              <a:t>属性和</a:t>
            </a:r>
            <a:r>
              <a:rPr lang="en-US" altLang="zh-CN" sz="2800" dirty="0" smtClean="0">
                <a:solidFill>
                  <a:srgbClr val="002060"/>
                </a:solidFill>
              </a:rPr>
              <a:t>status</a:t>
            </a:r>
            <a:r>
              <a:rPr lang="zh-CN" altLang="en-US" sz="2800" dirty="0" smtClean="0">
                <a:solidFill>
                  <a:srgbClr val="C00000"/>
                </a:solidFill>
              </a:rPr>
              <a:t>属性判断请求状态和响应状态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6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8.3.1  </a:t>
            </a:r>
            <a:r>
              <a:rPr lang="zh-CN" altLang="en-US" sz="2800" dirty="0"/>
              <a:t>通过</a:t>
            </a:r>
            <a:r>
              <a:rPr lang="en-US" altLang="zh-CN" sz="2800" dirty="0" err="1"/>
              <a:t>XMLHttpRequest</a:t>
            </a:r>
            <a:r>
              <a:rPr lang="zh-CN" altLang="en-US" sz="2800" dirty="0"/>
              <a:t>对象连接服务器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1066800"/>
          </a:xfrm>
        </p:spPr>
        <p:txBody>
          <a:bodyPr/>
          <a:lstStyle/>
          <a:p>
            <a:pPr lvl="1"/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请求状态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readyState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属性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3855"/>
              </p:ext>
            </p:extLst>
          </p:nvPr>
        </p:nvGraphicFramePr>
        <p:xfrm>
          <a:off x="685800" y="2235200"/>
          <a:ext cx="7924800" cy="29464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115497"/>
                <a:gridCol w="5809303"/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effectLst/>
                        </a:rPr>
                        <a:t>0 (</a:t>
                      </a:r>
                      <a:r>
                        <a:rPr lang="zh-CN" altLang="en-US" sz="2000" dirty="0">
                          <a:effectLst/>
                        </a:rPr>
                        <a:t>未初始化</a:t>
                      </a:r>
                      <a:r>
                        <a:rPr lang="en-US" altLang="zh-CN" sz="2000" dirty="0">
                          <a:effectLst/>
                        </a:rPr>
                        <a:t>)</a:t>
                      </a:r>
                      <a:endParaRPr lang="en-US" altLang="zh-CN" sz="2000" dirty="0">
                        <a:effectLst/>
                        <a:latin typeface="SimSun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effectLst/>
                        </a:rPr>
                        <a:t>对象已建立，但是尚未初始化（尚未调用</a:t>
                      </a:r>
                      <a:r>
                        <a:rPr lang="en-US" altLang="zh-CN" sz="2000" dirty="0">
                          <a:effectLst/>
                        </a:rPr>
                        <a:t>open</a:t>
                      </a:r>
                      <a:r>
                        <a:rPr lang="zh-CN" altLang="en-US" sz="2000" dirty="0">
                          <a:effectLst/>
                        </a:rPr>
                        <a:t>方法）</a:t>
                      </a:r>
                      <a:endParaRPr lang="zh-CN" altLang="en-US" sz="2000" dirty="0">
                        <a:effectLst/>
                        <a:latin typeface="SimSun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>
                          <a:effectLst/>
                        </a:rPr>
                        <a:t>1 (</a:t>
                      </a:r>
                      <a:r>
                        <a:rPr lang="zh-CN" altLang="en-US" sz="2000">
                          <a:effectLst/>
                        </a:rPr>
                        <a:t>初始化</a:t>
                      </a:r>
                      <a:r>
                        <a:rPr lang="en-US" altLang="zh-CN" sz="2000">
                          <a:effectLst/>
                        </a:rPr>
                        <a:t>)</a:t>
                      </a:r>
                      <a:endParaRPr lang="en-US" altLang="zh-CN" sz="2000">
                        <a:effectLst/>
                        <a:latin typeface="SimSun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>
                          <a:effectLst/>
                        </a:rPr>
                        <a:t>对象已建立，尚未调用</a:t>
                      </a:r>
                      <a:r>
                        <a:rPr lang="en-US" altLang="zh-CN" sz="2000">
                          <a:effectLst/>
                        </a:rPr>
                        <a:t>send</a:t>
                      </a:r>
                      <a:r>
                        <a:rPr lang="zh-CN" altLang="en-US" sz="2000">
                          <a:effectLst/>
                        </a:rPr>
                        <a:t>方法</a:t>
                      </a:r>
                      <a:endParaRPr lang="zh-CN" altLang="en-US" sz="2000">
                        <a:effectLst/>
                        <a:latin typeface="SimSun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>
                          <a:effectLst/>
                        </a:rPr>
                        <a:t>2 (</a:t>
                      </a:r>
                      <a:r>
                        <a:rPr lang="zh-CN" altLang="en-US" sz="2000">
                          <a:effectLst/>
                        </a:rPr>
                        <a:t>发送数据</a:t>
                      </a:r>
                      <a:r>
                        <a:rPr lang="en-US" altLang="zh-CN" sz="2000">
                          <a:effectLst/>
                        </a:rPr>
                        <a:t>)</a:t>
                      </a:r>
                      <a:endParaRPr lang="en-US" altLang="zh-CN" sz="2000">
                        <a:effectLst/>
                        <a:latin typeface="SimSun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send</a:t>
                      </a:r>
                      <a:r>
                        <a:rPr lang="zh-CN" altLang="en-US" sz="2000" dirty="0">
                          <a:effectLst/>
                        </a:rPr>
                        <a:t>方法已调用，但是当前的状态及</a:t>
                      </a:r>
                      <a:r>
                        <a:rPr lang="en-US" sz="2000" dirty="0">
                          <a:effectLst/>
                        </a:rPr>
                        <a:t>http</a:t>
                      </a:r>
                      <a:r>
                        <a:rPr lang="zh-CN" altLang="en-US" sz="2000" dirty="0">
                          <a:effectLst/>
                        </a:rPr>
                        <a:t>头未知</a:t>
                      </a:r>
                      <a:endParaRPr lang="zh-CN" altLang="en-US" sz="2000" dirty="0">
                        <a:effectLst/>
                        <a:latin typeface="SimSun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>
                          <a:effectLst/>
                        </a:rPr>
                        <a:t>3 (</a:t>
                      </a:r>
                      <a:r>
                        <a:rPr lang="zh-CN" altLang="en-US" sz="2000">
                          <a:effectLst/>
                        </a:rPr>
                        <a:t>数据传送中</a:t>
                      </a:r>
                      <a:r>
                        <a:rPr lang="en-US" altLang="zh-CN" sz="2000">
                          <a:effectLst/>
                        </a:rPr>
                        <a:t>)</a:t>
                      </a:r>
                      <a:endParaRPr lang="en-US" altLang="zh-CN" sz="2000">
                        <a:effectLst/>
                        <a:latin typeface="SimSun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effectLst/>
                        </a:rPr>
                        <a:t>已接收部分数据，因为响应及</a:t>
                      </a:r>
                      <a:r>
                        <a:rPr lang="en-US" sz="2000" dirty="0">
                          <a:effectLst/>
                        </a:rPr>
                        <a:t>http</a:t>
                      </a:r>
                      <a:r>
                        <a:rPr lang="zh-CN" altLang="en-US" sz="2000" dirty="0">
                          <a:effectLst/>
                        </a:rPr>
                        <a:t>头不全，这时通过</a:t>
                      </a:r>
                      <a:r>
                        <a:rPr lang="en-US" sz="2000" dirty="0" err="1">
                          <a:effectLst/>
                        </a:rPr>
                        <a:t>responseBody</a:t>
                      </a:r>
                      <a:r>
                        <a:rPr lang="zh-CN" altLang="en-US" sz="2000" dirty="0">
                          <a:effectLst/>
                        </a:rPr>
                        <a:t>和</a:t>
                      </a:r>
                      <a:r>
                        <a:rPr lang="en-US" sz="2000" dirty="0" err="1">
                          <a:effectLst/>
                        </a:rPr>
                        <a:t>responseText</a:t>
                      </a:r>
                      <a:r>
                        <a:rPr lang="zh-CN" altLang="en-US" sz="2000" dirty="0">
                          <a:effectLst/>
                        </a:rPr>
                        <a:t>获取部分数据会出现</a:t>
                      </a:r>
                      <a:r>
                        <a:rPr lang="zh-CN" altLang="en-US" sz="2000" dirty="0" smtClean="0">
                          <a:effectLst/>
                        </a:rPr>
                        <a:t>错误</a:t>
                      </a:r>
                      <a:endParaRPr lang="zh-CN" altLang="en-US" sz="2000" dirty="0">
                        <a:effectLst/>
                        <a:latin typeface="SimSun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effectLst/>
                        </a:rPr>
                        <a:t>4 (</a:t>
                      </a:r>
                      <a:r>
                        <a:rPr lang="zh-CN" altLang="en-US" sz="2000" dirty="0">
                          <a:effectLst/>
                        </a:rPr>
                        <a:t>完成</a:t>
                      </a:r>
                      <a:r>
                        <a:rPr lang="en-US" altLang="zh-CN" sz="2000" dirty="0">
                          <a:effectLst/>
                        </a:rPr>
                        <a:t>)</a:t>
                      </a:r>
                      <a:endParaRPr lang="en-US" altLang="zh-CN" sz="2000" dirty="0">
                        <a:effectLst/>
                        <a:latin typeface="SimSun"/>
                      </a:endParaRPr>
                    </a:p>
                  </a:txBody>
                  <a:tcPr marL="50800" marR="50800" marT="50800" marB="508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effectLst/>
                        </a:rPr>
                        <a:t>数据接收</a:t>
                      </a:r>
                      <a:r>
                        <a:rPr lang="zh-CN" altLang="en-US" sz="2000" dirty="0" smtClean="0">
                          <a:effectLst/>
                        </a:rPr>
                        <a:t>完毕，此时</a:t>
                      </a:r>
                      <a:r>
                        <a:rPr lang="zh-CN" altLang="en-US" sz="2000" dirty="0">
                          <a:effectLst/>
                        </a:rPr>
                        <a:t>可以通过通过</a:t>
                      </a:r>
                      <a:r>
                        <a:rPr lang="en-US" sz="2000" dirty="0" err="1">
                          <a:effectLst/>
                        </a:rPr>
                        <a:t>responseBody</a:t>
                      </a:r>
                      <a:r>
                        <a:rPr lang="zh-CN" altLang="en-US" sz="2000" dirty="0">
                          <a:effectLst/>
                        </a:rPr>
                        <a:t>和</a:t>
                      </a:r>
                      <a:r>
                        <a:rPr lang="en-US" sz="2000" dirty="0" err="1">
                          <a:effectLst/>
                        </a:rPr>
                        <a:t>responseText</a:t>
                      </a:r>
                      <a:r>
                        <a:rPr lang="zh-CN" altLang="en-US" sz="2000" dirty="0">
                          <a:effectLst/>
                        </a:rPr>
                        <a:t>获取完整的回应数据</a:t>
                      </a:r>
                      <a:endParaRPr lang="zh-CN" altLang="en-US" sz="2000" dirty="0">
                        <a:effectLst/>
                        <a:latin typeface="SimSun"/>
                      </a:endParaRPr>
                    </a:p>
                  </a:txBody>
                  <a:tcPr marL="50800" marR="50800" marT="50800" marB="508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8.3.1  </a:t>
            </a:r>
            <a:r>
              <a:rPr lang="zh-CN" altLang="en-US" sz="2800" dirty="0"/>
              <a:t>通过</a:t>
            </a:r>
            <a:r>
              <a:rPr lang="en-US" altLang="zh-CN" sz="2800" dirty="0" err="1"/>
              <a:t>XMLHttpRequest</a:t>
            </a:r>
            <a:r>
              <a:rPr lang="zh-CN" altLang="en-US" sz="2800" dirty="0"/>
              <a:t>对象连接服务器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76199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响应状态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status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属性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944890"/>
              </p:ext>
            </p:extLst>
          </p:nvPr>
        </p:nvGraphicFramePr>
        <p:xfrm>
          <a:off x="838200" y="2209800"/>
          <a:ext cx="7924800" cy="4099560"/>
        </p:xfrm>
        <a:graphic>
          <a:graphicData uri="http://schemas.openxmlformats.org/drawingml/2006/table">
            <a:tbl>
              <a:tblPr/>
              <a:tblGrid>
                <a:gridCol w="2196974"/>
                <a:gridCol w="5727826"/>
              </a:tblGrid>
              <a:tr h="473569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1xx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（临时响应）</a:t>
                      </a:r>
                      <a:endParaRPr lang="zh-CN" altLang="en-US" sz="2800" dirty="0">
                        <a:solidFill>
                          <a:srgbClr val="454545"/>
                        </a:solidFill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表示临时响应并需要请求者继续执行操作的状态代码。</a:t>
                      </a:r>
                      <a:endParaRPr lang="zh-CN" altLang="en-US" sz="2800" dirty="0">
                        <a:solidFill>
                          <a:srgbClr val="454545"/>
                        </a:solidFill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3569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2xx （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成功）</a:t>
                      </a:r>
                      <a:endParaRPr lang="zh-CN" altLang="en-US" sz="2800" dirty="0">
                        <a:solidFill>
                          <a:srgbClr val="454545"/>
                        </a:solidFill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表示成功处理了请求的状态代码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。</a:t>
                      </a:r>
                      <a:endParaRPr lang="en-US" altLang="zh-CN" sz="1800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200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：请求成功</a:t>
                      </a:r>
                      <a:endParaRPr lang="en-US" altLang="zh-CN" sz="1800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202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：请求被接收，但未处理完毕</a:t>
                      </a:r>
                      <a:endParaRPr lang="en-US" altLang="zh-CN" sz="1800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608471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3xx （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重定向）</a:t>
                      </a:r>
                      <a:endParaRPr lang="zh-CN" altLang="en-US" sz="2800">
                        <a:solidFill>
                          <a:srgbClr val="454545"/>
                        </a:solidFill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表示要完成请求，需要进一步操作。通常，这些状态代码用来重定向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。</a:t>
                      </a:r>
                      <a:endParaRPr lang="zh-CN" altLang="en-US" sz="2800" dirty="0">
                        <a:solidFill>
                          <a:srgbClr val="454545"/>
                        </a:solidFill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0353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4xx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（请求错误）</a:t>
                      </a:r>
                      <a:endParaRPr lang="zh-CN" altLang="en-US" sz="2800">
                        <a:solidFill>
                          <a:srgbClr val="454545"/>
                        </a:solidFill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这些状态代码表示请求可能出错，导致服务器无法正常处理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。</a:t>
                      </a:r>
                      <a:endParaRPr lang="en-US" altLang="zh-CN" sz="1800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400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：请求错误</a:t>
                      </a:r>
                      <a:endParaRPr lang="en-US" altLang="zh-CN" sz="1800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404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：资源未找到</a:t>
                      </a:r>
                      <a:endParaRPr lang="zh-CN" altLang="en-US" sz="2800" dirty="0">
                        <a:solidFill>
                          <a:srgbClr val="454545"/>
                        </a:solidFill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7137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5xx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（服务器错误）</a:t>
                      </a:r>
                      <a:endParaRPr lang="zh-CN" altLang="en-US" sz="2800">
                        <a:solidFill>
                          <a:srgbClr val="454545"/>
                        </a:solidFill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这些状态代码表示服务器在尝试处理请求时发生内部错误。这些错误可能是服务器本身的错误，而不是请求出错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。</a:t>
                      </a:r>
                      <a:endParaRPr lang="en-US" altLang="zh-CN" sz="1800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500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：服务器内部错误</a:t>
                      </a:r>
                      <a:endParaRPr lang="zh-CN" altLang="en-US" sz="2800" dirty="0">
                        <a:solidFill>
                          <a:srgbClr val="454545"/>
                        </a:solidFill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8.3.1  </a:t>
            </a:r>
            <a:r>
              <a:rPr lang="zh-CN" altLang="en-US" sz="2800" dirty="0"/>
              <a:t>通过</a:t>
            </a:r>
            <a:r>
              <a:rPr lang="en-US" altLang="zh-CN" sz="2800" dirty="0" err="1"/>
              <a:t>XMLHttpRequest</a:t>
            </a:r>
            <a:r>
              <a:rPr lang="zh-CN" altLang="en-US" sz="2800" dirty="0"/>
              <a:t>对象连接服务器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959196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7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8.3.1  </a:t>
            </a:r>
            <a:r>
              <a:rPr lang="zh-CN" altLang="en-US" sz="2800" dirty="0"/>
              <a:t>通过</a:t>
            </a:r>
            <a:r>
              <a:rPr lang="en-US" altLang="zh-CN" sz="2800" dirty="0" err="1"/>
              <a:t>XMLHttpRequest</a:t>
            </a:r>
            <a:r>
              <a:rPr lang="zh-CN" altLang="en-US" sz="2800" dirty="0"/>
              <a:t>对象连接服务器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步骤</a:t>
            </a:r>
            <a:r>
              <a:rPr lang="en-US" altLang="zh-CN" sz="2800" dirty="0" smtClean="0">
                <a:solidFill>
                  <a:srgbClr val="C00000"/>
                </a:solidFill>
              </a:rPr>
              <a:t>5</a:t>
            </a:r>
            <a:r>
              <a:rPr lang="zh-CN" altLang="en-US" sz="2800" dirty="0" smtClean="0">
                <a:solidFill>
                  <a:srgbClr val="C00000"/>
                </a:solidFill>
              </a:rPr>
              <a:t>：处理服务器返回的数据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r>
              <a:rPr lang="zh-CN" altLang="en-US" sz="2800" dirty="0" smtClean="0"/>
              <a:t>结果通常有两种形式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文本：存储在</a:t>
            </a:r>
            <a:r>
              <a:rPr lang="en-US" altLang="zh-CN" sz="2400" dirty="0" err="1" smtClean="0"/>
              <a:t>responseText</a:t>
            </a:r>
            <a:r>
              <a:rPr lang="zh-CN" altLang="en-US" sz="2400" dirty="0" smtClean="0"/>
              <a:t>中，可以进行字符串处理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XML</a:t>
            </a:r>
            <a:r>
              <a:rPr lang="zh-CN" altLang="en-US" sz="2400" dirty="0" smtClean="0"/>
              <a:t>：存储在</a:t>
            </a:r>
            <a:r>
              <a:rPr lang="en-US" altLang="zh-CN" sz="2400" dirty="0" err="1" smtClean="0"/>
              <a:t>responseXML</a:t>
            </a:r>
            <a:r>
              <a:rPr lang="zh-CN" altLang="en-US" sz="2400" dirty="0" smtClean="0"/>
              <a:t>中，可以进行</a:t>
            </a:r>
            <a:r>
              <a:rPr lang="en-US" altLang="zh-CN" sz="2400" dirty="0" smtClean="0"/>
              <a:t>DOM</a:t>
            </a:r>
            <a:r>
              <a:rPr lang="zh-CN" altLang="en-US" sz="2400" dirty="0" smtClean="0"/>
              <a:t>处理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9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65467"/>
            <a:ext cx="7560840" cy="6188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060848"/>
            <a:ext cx="41624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5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8.3.1  </a:t>
            </a:r>
            <a:r>
              <a:rPr lang="zh-CN" altLang="en-US" sz="2800" dirty="0"/>
              <a:t>通过</a:t>
            </a:r>
            <a:r>
              <a:rPr lang="en-US" altLang="zh-CN" sz="2800" dirty="0" err="1"/>
              <a:t>XMLHttpRequest</a:t>
            </a:r>
            <a:r>
              <a:rPr lang="zh-CN" altLang="en-US" sz="2800" dirty="0"/>
              <a:t>对象连接服务器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不同浏览器测试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IE</a:t>
            </a:r>
            <a:r>
              <a:rPr lang="zh-CN" altLang="en-US" dirty="0" smtClean="0"/>
              <a:t>浏览器：改变服务器端响应后，客户端不改变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其他浏览器：正常刷新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原因：</a:t>
            </a:r>
            <a:r>
              <a:rPr lang="en-US" altLang="zh-CN" dirty="0" smtClean="0"/>
              <a:t>IE</a:t>
            </a:r>
            <a:r>
              <a:rPr lang="zh-CN" altLang="en-US" dirty="0" smtClean="0"/>
              <a:t>浏览器自动缓存异步通信的结果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解决方法：令每次异步请求的地址不同，加上“时间戳”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476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8.1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Ajax</a:t>
            </a:r>
            <a:endParaRPr lang="zh-CN" altLang="en-US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Ajax</a:t>
            </a:r>
            <a:r>
              <a:rPr lang="zh-CN" altLang="en-US" b="0" dirty="0"/>
              <a:t>（</a:t>
            </a:r>
            <a:r>
              <a:rPr lang="en-US" altLang="zh-CN" b="0" dirty="0"/>
              <a:t>Asynchronous </a:t>
            </a:r>
            <a:r>
              <a:rPr lang="en-US" altLang="zh-CN" b="0" dirty="0" smtClean="0"/>
              <a:t>JavaScript </a:t>
            </a:r>
            <a:r>
              <a:rPr lang="en-US" altLang="zh-CN" b="0" dirty="0"/>
              <a:t>XML</a:t>
            </a:r>
            <a:r>
              <a:rPr lang="zh-CN" altLang="en-US" b="0" dirty="0"/>
              <a:t>）异步</a:t>
            </a:r>
            <a:r>
              <a:rPr lang="en-US" altLang="zh-CN" b="0" dirty="0"/>
              <a:t>JavaScript</a:t>
            </a:r>
            <a:r>
              <a:rPr lang="zh-CN" altLang="en-US" b="0" dirty="0"/>
              <a:t>和</a:t>
            </a:r>
            <a:r>
              <a:rPr lang="en-US" altLang="zh-CN" b="0" dirty="0" smtClean="0"/>
              <a:t>XML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r>
              <a:rPr lang="zh-CN" altLang="en-US" b="0" dirty="0" smtClean="0"/>
              <a:t>由</a:t>
            </a:r>
            <a:r>
              <a:rPr lang="en-US" altLang="zh-CN" b="0" dirty="0" smtClean="0"/>
              <a:t>Google</a:t>
            </a:r>
            <a:r>
              <a:rPr lang="zh-CN" altLang="en-US" b="0" dirty="0" smtClean="0"/>
              <a:t>公司对</a:t>
            </a:r>
            <a:r>
              <a:rPr lang="en-US" altLang="zh-CN" b="0" dirty="0" smtClean="0"/>
              <a:t>Ajax</a:t>
            </a:r>
            <a:r>
              <a:rPr lang="zh-CN" altLang="en-US" b="0" dirty="0" smtClean="0"/>
              <a:t>技术的成功运用而被广泛使用。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8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8.3.1  </a:t>
            </a:r>
            <a:r>
              <a:rPr lang="zh-CN" altLang="en-US" sz="2800" dirty="0"/>
              <a:t>通过</a:t>
            </a:r>
            <a:r>
              <a:rPr lang="en-US" altLang="zh-CN" sz="2800" dirty="0" err="1"/>
              <a:t>XMLHttpRequest</a:t>
            </a:r>
            <a:r>
              <a:rPr lang="zh-CN" altLang="en-US" sz="2800" dirty="0"/>
              <a:t>对象连接服务器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378746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6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8.3.2 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关于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en-US" altLang="zh-CN" sz="2000" dirty="0" smtClean="0"/>
              <a:t>get</a:t>
            </a:r>
            <a:r>
              <a:rPr lang="zh-CN" altLang="en-US" sz="2000" dirty="0" smtClean="0"/>
              <a:t>请求</a:t>
            </a:r>
            <a:r>
              <a:rPr lang="zh-CN" altLang="en-US" sz="2000" dirty="0"/>
              <a:t>的主要用途是从指定的服务器中获取资源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在</a:t>
            </a:r>
            <a:r>
              <a:rPr lang="en-US" altLang="zh-CN" sz="2000" dirty="0" smtClean="0"/>
              <a:t>get</a:t>
            </a:r>
            <a:r>
              <a:rPr lang="zh-CN" altLang="en-US" sz="2000" dirty="0" smtClean="0"/>
              <a:t>请求</a:t>
            </a:r>
            <a:r>
              <a:rPr lang="zh-CN" altLang="en-US" sz="2000" dirty="0"/>
              <a:t>中，通常</a:t>
            </a:r>
            <a:r>
              <a:rPr lang="zh-CN" altLang="en-US" sz="2000" dirty="0" smtClean="0"/>
              <a:t>只需指定</a:t>
            </a:r>
            <a:r>
              <a:rPr lang="zh-CN" altLang="en-US" sz="2000" dirty="0"/>
              <a:t>资源的路径即可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如果</a:t>
            </a:r>
            <a:r>
              <a:rPr lang="zh-CN" altLang="en-US" sz="2000" dirty="0"/>
              <a:t>请求的是一个动态的资源，</a:t>
            </a:r>
            <a:r>
              <a:rPr lang="zh-CN" altLang="en-US" sz="2000" dirty="0" smtClean="0"/>
              <a:t>比如</a:t>
            </a:r>
            <a:r>
              <a:rPr lang="en-US" altLang="zh-CN" sz="2000" dirty="0" smtClean="0"/>
              <a:t>JSP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PHP,ASP</a:t>
            </a:r>
            <a:r>
              <a:rPr lang="zh-CN" altLang="en-US" sz="2000" dirty="0" smtClean="0"/>
              <a:t>等，可以</a:t>
            </a:r>
            <a:r>
              <a:rPr lang="zh-CN" altLang="en-US" sz="2000" dirty="0"/>
              <a:t>在请求的路径后面</a:t>
            </a:r>
            <a:r>
              <a:rPr lang="zh-CN" altLang="en-US" sz="2000" dirty="0" smtClean="0"/>
              <a:t>附</a:t>
            </a:r>
            <a:r>
              <a:rPr lang="zh-CN" altLang="en-US" sz="2000" dirty="0"/>
              <a:t>加</a:t>
            </a:r>
            <a:r>
              <a:rPr lang="zh-CN" altLang="en-US" sz="2000" dirty="0" smtClean="0">
                <a:solidFill>
                  <a:srgbClr val="C00000"/>
                </a:solidFill>
              </a:rPr>
              <a:t>查询</a:t>
            </a:r>
            <a:r>
              <a:rPr lang="zh-CN" altLang="en-US" sz="2000" dirty="0">
                <a:solidFill>
                  <a:srgbClr val="C00000"/>
                </a:solidFill>
              </a:rPr>
              <a:t>的参数信息</a:t>
            </a:r>
            <a:r>
              <a:rPr lang="zh-CN" altLang="en-US" sz="2000" dirty="0"/>
              <a:t>。以便程序可以根据该参数查询</a:t>
            </a:r>
            <a:r>
              <a:rPr lang="zh-CN" altLang="en-US" sz="2000" dirty="0" smtClean="0"/>
              <a:t>更为具体</a:t>
            </a:r>
            <a:r>
              <a:rPr lang="zh-CN" altLang="en-US" sz="2000" dirty="0"/>
              <a:t>的信息。</a:t>
            </a:r>
            <a:r>
              <a:rPr lang="zh-CN" altLang="en-US" sz="2000" dirty="0" smtClean="0"/>
              <a:t>附加参数</a:t>
            </a:r>
            <a:r>
              <a:rPr lang="zh-CN" altLang="en-US" sz="2000" dirty="0"/>
              <a:t>的办法如下</a:t>
            </a:r>
            <a:r>
              <a:rPr lang="en-US" altLang="zh-CN" sz="2000" dirty="0"/>
              <a:t>: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           </a:t>
            </a:r>
            <a:r>
              <a:rPr lang="zh-CN" altLang="en-US" sz="2000" dirty="0">
                <a:solidFill>
                  <a:srgbClr val="C00000"/>
                </a:solidFill>
              </a:rPr>
              <a:t>请求的路径</a:t>
            </a:r>
            <a:r>
              <a:rPr lang="en-US" altLang="zh-CN" sz="2000" dirty="0">
                <a:solidFill>
                  <a:srgbClr val="C00000"/>
                </a:solidFill>
              </a:rPr>
              <a:t>?</a:t>
            </a:r>
            <a:r>
              <a:rPr lang="zh-CN" altLang="en-US" sz="2000" dirty="0">
                <a:solidFill>
                  <a:srgbClr val="C00000"/>
                </a:solidFill>
              </a:rPr>
              <a:t>名称</a:t>
            </a:r>
            <a:r>
              <a:rPr lang="en-US" altLang="zh-CN" sz="2000" dirty="0">
                <a:solidFill>
                  <a:srgbClr val="C00000"/>
                </a:solidFill>
              </a:rPr>
              <a:t>1=</a:t>
            </a:r>
            <a:r>
              <a:rPr lang="zh-CN" altLang="en-US" sz="2000" dirty="0">
                <a:solidFill>
                  <a:srgbClr val="C00000"/>
                </a:solidFill>
              </a:rPr>
              <a:t>值</a:t>
            </a:r>
            <a:r>
              <a:rPr lang="en-US" altLang="zh-CN" sz="2000" dirty="0">
                <a:solidFill>
                  <a:srgbClr val="C00000"/>
                </a:solidFill>
              </a:rPr>
              <a:t>1&amp;</a:t>
            </a:r>
            <a:r>
              <a:rPr lang="zh-CN" altLang="en-US" sz="2000" dirty="0">
                <a:solidFill>
                  <a:srgbClr val="C00000"/>
                </a:solidFill>
              </a:rPr>
              <a:t>名称</a:t>
            </a:r>
            <a:r>
              <a:rPr lang="en-US" altLang="zh-CN" sz="2000" dirty="0">
                <a:solidFill>
                  <a:srgbClr val="C00000"/>
                </a:solidFill>
              </a:rPr>
              <a:t>2=</a:t>
            </a:r>
            <a:r>
              <a:rPr lang="zh-CN" altLang="en-US" sz="2000" dirty="0">
                <a:solidFill>
                  <a:srgbClr val="C00000"/>
                </a:solidFill>
              </a:rPr>
              <a:t>值</a:t>
            </a:r>
            <a:r>
              <a:rPr lang="en-US" altLang="zh-CN" sz="2000" dirty="0">
                <a:solidFill>
                  <a:srgbClr val="C00000"/>
                </a:solidFill>
              </a:rPr>
              <a:t>2&amp;</a:t>
            </a:r>
            <a:r>
              <a:rPr lang="zh-CN" altLang="en-US" sz="2000" dirty="0">
                <a:solidFill>
                  <a:srgbClr val="C00000"/>
                </a:solidFill>
              </a:rPr>
              <a:t>名称</a:t>
            </a:r>
            <a:r>
              <a:rPr lang="en-US" altLang="zh-CN" sz="2000" dirty="0">
                <a:solidFill>
                  <a:srgbClr val="C00000"/>
                </a:solidFill>
              </a:rPr>
              <a:t>3=</a:t>
            </a:r>
            <a:r>
              <a:rPr lang="zh-CN" altLang="en-US" sz="2000" dirty="0">
                <a:solidFill>
                  <a:srgbClr val="C00000"/>
                </a:solidFill>
              </a:rPr>
              <a:t>值</a:t>
            </a:r>
            <a:r>
              <a:rPr lang="en-US" altLang="zh-CN" sz="2000" dirty="0">
                <a:solidFill>
                  <a:srgbClr val="C00000"/>
                </a:solidFill>
              </a:rPr>
              <a:t>3</a:t>
            </a:r>
            <a:r>
              <a:rPr lang="en-US" altLang="zh-CN" sz="2000" dirty="0" smtClean="0">
                <a:solidFill>
                  <a:srgbClr val="C00000"/>
                </a:solidFill>
              </a:rPr>
              <a:t>..……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在</a:t>
            </a:r>
            <a:r>
              <a:rPr lang="zh-CN" altLang="en-US" sz="2000" dirty="0"/>
              <a:t>服务器端可以使用</a:t>
            </a:r>
            <a:r>
              <a:rPr lang="en-US" altLang="zh-CN" sz="2000" dirty="0" smtClean="0"/>
              <a:t>request</a:t>
            </a:r>
            <a:r>
              <a:rPr lang="en-US" altLang="zh-CN" sz="2000" dirty="0"/>
              <a:t>. </a:t>
            </a:r>
            <a:r>
              <a:rPr lang="en-US" altLang="zh-CN" sz="2000" dirty="0" err="1" smtClean="0"/>
              <a:t>getQueryString</a:t>
            </a:r>
            <a:r>
              <a:rPr lang="en-US" altLang="zh-CN" sz="2000" dirty="0" smtClean="0"/>
              <a:t>()</a:t>
            </a:r>
            <a:r>
              <a:rPr lang="zh-CN" altLang="en-US" sz="2000" dirty="0"/>
              <a:t>方法返回</a:t>
            </a:r>
            <a:r>
              <a:rPr lang="en-US" altLang="zh-CN" sz="2000" dirty="0"/>
              <a:t>?</a:t>
            </a:r>
            <a:r>
              <a:rPr lang="zh-CN" altLang="en-US" sz="2000" dirty="0"/>
              <a:t>后面的整个</a:t>
            </a:r>
            <a:r>
              <a:rPr lang="zh-CN" altLang="en-US" sz="2000" dirty="0" smtClean="0"/>
              <a:t>字符串</a:t>
            </a:r>
            <a:r>
              <a:rPr lang="zh-CN" altLang="en-US" sz="2000" dirty="0"/>
              <a:t>，也可以使用</a:t>
            </a:r>
            <a:r>
              <a:rPr lang="en-US" altLang="zh-CN" sz="2000" dirty="0" err="1"/>
              <a:t>request.getParameter</a:t>
            </a:r>
            <a:r>
              <a:rPr lang="en-US" altLang="zh-CN" sz="2000" dirty="0"/>
              <a:t>(</a:t>
            </a:r>
            <a:r>
              <a:rPr lang="zh-CN" altLang="en-US" sz="2000" dirty="0"/>
              <a:t>名称</a:t>
            </a:r>
            <a:r>
              <a:rPr lang="en-US" altLang="zh-CN" sz="2000" dirty="0"/>
              <a:t>)</a:t>
            </a:r>
            <a:r>
              <a:rPr lang="zh-CN" altLang="en-US" sz="2000" dirty="0"/>
              <a:t>返回某个值。</a:t>
            </a:r>
          </a:p>
        </p:txBody>
      </p:sp>
    </p:spTree>
    <p:extLst>
      <p:ext uri="{BB962C8B-B14F-4D97-AF65-F5344CB8AC3E}">
        <p14:creationId xmlns:p14="http://schemas.microsoft.com/office/powerpoint/2010/main" val="358234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8.3.2 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 </a:t>
            </a:r>
            <a:r>
              <a:rPr lang="zh-CN" altLang="en-US" dirty="0"/>
              <a:t>关于</a:t>
            </a:r>
            <a:r>
              <a:rPr lang="en-US" altLang="zh-CN" dirty="0"/>
              <a:t>post</a:t>
            </a:r>
            <a:r>
              <a:rPr lang="zh-CN" altLang="en-US" dirty="0"/>
              <a:t>请求</a:t>
            </a:r>
            <a:endParaRPr lang="en-US" altLang="zh-CN" dirty="0"/>
          </a:p>
          <a:p>
            <a:pPr lvl="1"/>
            <a:r>
              <a:rPr lang="en-US" altLang="zh-CN" sz="2000" dirty="0" smtClean="0"/>
              <a:t>post</a:t>
            </a:r>
            <a:r>
              <a:rPr lang="zh-CN" altLang="en-US" sz="2000" dirty="0" smtClean="0"/>
              <a:t>请求</a:t>
            </a:r>
            <a:r>
              <a:rPr lang="zh-CN" altLang="en-US" sz="2000" dirty="0"/>
              <a:t>的主要用途是向服务器发送信息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在</a:t>
            </a:r>
            <a:r>
              <a:rPr lang="en-US" altLang="zh-CN" sz="2000" dirty="0" smtClean="0"/>
              <a:t>post</a:t>
            </a:r>
            <a:r>
              <a:rPr lang="zh-CN" altLang="en-US" sz="2000" dirty="0" smtClean="0"/>
              <a:t>请求</a:t>
            </a:r>
            <a:r>
              <a:rPr lang="zh-CN" altLang="en-US" sz="2000" dirty="0"/>
              <a:t>中，参数信息</a:t>
            </a:r>
            <a:r>
              <a:rPr lang="zh-CN" altLang="en-US" sz="2000" dirty="0" smtClean="0"/>
              <a:t>并不是</a:t>
            </a:r>
            <a:r>
              <a:rPr lang="zh-CN" altLang="en-US" sz="2000" dirty="0"/>
              <a:t>通过</a:t>
            </a:r>
            <a:r>
              <a:rPr lang="en-US" altLang="zh-CN" sz="2000" dirty="0" smtClean="0"/>
              <a:t>URL</a:t>
            </a:r>
            <a:r>
              <a:rPr lang="zh-CN" altLang="en-US" sz="2000" dirty="0"/>
              <a:t>来传递的，而是在请求的主体中，这部分信息用户无法看见并且</a:t>
            </a:r>
            <a:r>
              <a:rPr lang="zh-CN" altLang="en-US" sz="2000" dirty="0" smtClean="0"/>
              <a:t>没有长度</a:t>
            </a:r>
            <a:r>
              <a:rPr lang="zh-CN" altLang="en-US" sz="2000" dirty="0"/>
              <a:t>的限制。请求主体中的参数的格式一般为</a:t>
            </a:r>
            <a:r>
              <a:rPr lang="en-US" altLang="zh-CN" sz="2000" dirty="0"/>
              <a:t>:</a:t>
            </a:r>
          </a:p>
          <a:p>
            <a:pPr marL="457200" lvl="1" indent="0">
              <a:buNone/>
            </a:pPr>
            <a:r>
              <a:rPr lang="zh-CN" altLang="en-US" sz="2000" dirty="0" smtClean="0"/>
              <a:t>                </a:t>
            </a:r>
            <a:r>
              <a:rPr lang="zh-CN" altLang="en-US" sz="2000" dirty="0" smtClean="0">
                <a:solidFill>
                  <a:srgbClr val="C00000"/>
                </a:solidFill>
              </a:rPr>
              <a:t>名称</a:t>
            </a:r>
            <a:r>
              <a:rPr lang="en-US" altLang="zh-CN" sz="2000" dirty="0">
                <a:solidFill>
                  <a:srgbClr val="C00000"/>
                </a:solidFill>
              </a:rPr>
              <a:t>1=</a:t>
            </a:r>
            <a:r>
              <a:rPr lang="zh-CN" altLang="en-US" sz="2000" dirty="0">
                <a:solidFill>
                  <a:srgbClr val="C00000"/>
                </a:solidFill>
              </a:rPr>
              <a:t>值</a:t>
            </a:r>
            <a:r>
              <a:rPr lang="en-US" altLang="zh-CN" sz="2000" dirty="0">
                <a:solidFill>
                  <a:srgbClr val="C00000"/>
                </a:solidFill>
              </a:rPr>
              <a:t>1&amp;</a:t>
            </a:r>
            <a:r>
              <a:rPr lang="zh-CN" altLang="en-US" sz="2000" dirty="0">
                <a:solidFill>
                  <a:srgbClr val="C00000"/>
                </a:solidFill>
              </a:rPr>
              <a:t>名称</a:t>
            </a:r>
            <a:r>
              <a:rPr lang="en-US" altLang="zh-CN" sz="2000" dirty="0">
                <a:solidFill>
                  <a:srgbClr val="C00000"/>
                </a:solidFill>
              </a:rPr>
              <a:t>2=</a:t>
            </a:r>
            <a:r>
              <a:rPr lang="zh-CN" altLang="en-US" sz="2000" dirty="0">
                <a:solidFill>
                  <a:srgbClr val="C00000"/>
                </a:solidFill>
              </a:rPr>
              <a:t>值</a:t>
            </a:r>
            <a:r>
              <a:rPr lang="en-US" altLang="zh-CN" sz="2000" dirty="0">
                <a:solidFill>
                  <a:srgbClr val="C00000"/>
                </a:solidFill>
              </a:rPr>
              <a:t>2&amp;</a:t>
            </a:r>
            <a:r>
              <a:rPr lang="zh-CN" altLang="en-US" sz="2000" dirty="0">
                <a:solidFill>
                  <a:srgbClr val="C00000"/>
                </a:solidFill>
              </a:rPr>
              <a:t>名称</a:t>
            </a:r>
            <a:r>
              <a:rPr lang="en-US" altLang="zh-CN" sz="2000" dirty="0">
                <a:solidFill>
                  <a:srgbClr val="C00000"/>
                </a:solidFill>
              </a:rPr>
              <a:t>3=</a:t>
            </a:r>
            <a:r>
              <a:rPr lang="zh-CN" altLang="en-US" sz="2000" dirty="0">
                <a:solidFill>
                  <a:srgbClr val="C00000"/>
                </a:solidFill>
              </a:rPr>
              <a:t>值</a:t>
            </a:r>
            <a:r>
              <a:rPr lang="en-US" altLang="zh-CN" sz="2000" dirty="0" smtClean="0">
                <a:solidFill>
                  <a:srgbClr val="C00000"/>
                </a:solidFill>
              </a:rPr>
              <a:t>3</a:t>
            </a:r>
            <a:r>
              <a:rPr lang="en-US" altLang="zh-CN" sz="2000" dirty="0">
                <a:solidFill>
                  <a:srgbClr val="C00000"/>
                </a:solidFill>
              </a:rPr>
              <a:t>……</a:t>
            </a:r>
          </a:p>
          <a:p>
            <a:pPr lvl="1"/>
            <a:r>
              <a:rPr lang="zh-CN" altLang="en-US" sz="2000" dirty="0"/>
              <a:t>需要注意的是，为了通知服务器端请求主体内容为表单中的参数信息，需要</a:t>
            </a:r>
            <a:r>
              <a:rPr lang="zh-CN" altLang="en-US" sz="2000" dirty="0" smtClean="0"/>
              <a:t>调用</a:t>
            </a:r>
            <a:r>
              <a:rPr lang="en-US" altLang="zh-CN" sz="2000" dirty="0" err="1"/>
              <a:t>XMLHttpRequest</a:t>
            </a:r>
            <a:r>
              <a:rPr lang="zh-CN" altLang="en-US" sz="2000" dirty="0"/>
              <a:t>的方法来设置请求头，否则将无法取到参数。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      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setRequestHeader</a:t>
            </a:r>
            <a:r>
              <a:rPr lang="en-US" altLang="zh-CN" sz="2000" dirty="0" smtClean="0">
                <a:solidFill>
                  <a:srgbClr val="C00000"/>
                </a:solidFill>
              </a:rPr>
              <a:t>(</a:t>
            </a:r>
            <a:r>
              <a:rPr lang="en-US" altLang="zh-CN" sz="2000" dirty="0">
                <a:solidFill>
                  <a:srgbClr val="C00000"/>
                </a:solidFill>
              </a:rPr>
              <a:t>"</a:t>
            </a:r>
            <a:r>
              <a:rPr lang="en-US" altLang="zh-CN" sz="2000" dirty="0" smtClean="0">
                <a:solidFill>
                  <a:srgbClr val="C00000"/>
                </a:solidFill>
              </a:rPr>
              <a:t>Content-Type",</a:t>
            </a:r>
            <a:r>
              <a:rPr lang="en-US" altLang="zh-CN" sz="2000" dirty="0">
                <a:solidFill>
                  <a:srgbClr val="C00000"/>
                </a:solidFill>
              </a:rPr>
              <a:t> "</a:t>
            </a:r>
            <a:r>
              <a:rPr lang="en-US" altLang="zh-CN" sz="2000" dirty="0" smtClean="0">
                <a:solidFill>
                  <a:srgbClr val="C00000"/>
                </a:solidFill>
              </a:rPr>
              <a:t>application/x-www-form-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urlencoded</a:t>
            </a:r>
            <a:r>
              <a:rPr lang="en-US" altLang="zh-CN" sz="2000" dirty="0" smtClean="0">
                <a:solidFill>
                  <a:srgbClr val="C00000"/>
                </a:solidFill>
              </a:rPr>
              <a:t>");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/>
              <a:t>在服务器端可以使用</a:t>
            </a:r>
            <a:r>
              <a:rPr lang="en-US" altLang="zh-CN" sz="2000" dirty="0" err="1"/>
              <a:t>request.getReader</a:t>
            </a:r>
            <a:r>
              <a:rPr lang="en-US" altLang="zh-CN" sz="2000" dirty="0"/>
              <a:t>()</a:t>
            </a:r>
            <a:r>
              <a:rPr lang="zh-CN" altLang="en-US" sz="2000" dirty="0"/>
              <a:t>方法以流的形式得到这些信息，</a:t>
            </a:r>
            <a:r>
              <a:rPr lang="zh-CN" altLang="en-US" sz="2000" dirty="0" smtClean="0"/>
              <a:t>也可以</a:t>
            </a:r>
            <a:r>
              <a:rPr lang="zh-CN" altLang="en-US" sz="2000" dirty="0"/>
              <a:t>使用</a:t>
            </a:r>
            <a:r>
              <a:rPr lang="en-US" altLang="zh-CN" sz="2000" dirty="0" err="1" smtClean="0"/>
              <a:t>request.getParameter</a:t>
            </a:r>
            <a:r>
              <a:rPr lang="en-US" altLang="zh-CN" sz="2000" dirty="0"/>
              <a:t>(</a:t>
            </a:r>
            <a:r>
              <a:rPr lang="zh-CN" altLang="en-US" sz="2000" dirty="0"/>
              <a:t>名称</a:t>
            </a:r>
            <a:r>
              <a:rPr lang="en-US" altLang="zh-CN" sz="2000" dirty="0"/>
              <a:t>)</a:t>
            </a:r>
            <a:r>
              <a:rPr lang="zh-CN" altLang="en-US" sz="2000" dirty="0"/>
              <a:t>返回某个值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2264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8.3.2 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post</a:t>
            </a:r>
            <a:endParaRPr lang="en-US" altLang="zh-CN" dirty="0"/>
          </a:p>
          <a:p>
            <a:pPr lvl="1"/>
            <a:r>
              <a:rPr lang="en-US" altLang="zh-CN" sz="2400" dirty="0" smtClean="0"/>
              <a:t>get</a:t>
            </a:r>
            <a:r>
              <a:rPr lang="zh-CN" altLang="en-US" sz="2400" dirty="0" smtClean="0"/>
              <a:t>请求和</a:t>
            </a:r>
            <a:r>
              <a:rPr lang="en-US" altLang="zh-CN" sz="2400" dirty="0" smtClean="0"/>
              <a:t>post</a:t>
            </a:r>
            <a:r>
              <a:rPr lang="zh-CN" altLang="en-US" sz="2400" dirty="0" smtClean="0"/>
              <a:t>请求</a:t>
            </a:r>
            <a:r>
              <a:rPr lang="zh-CN" altLang="en-US" sz="2400" dirty="0"/>
              <a:t>都可以访问服务器端的程序，并且都可以向程序传递</a:t>
            </a:r>
            <a:r>
              <a:rPr lang="zh-CN" altLang="en-US" sz="2400" dirty="0" smtClean="0"/>
              <a:t>信息</a:t>
            </a:r>
            <a:r>
              <a:rPr lang="zh-CN" altLang="en-US" sz="2400" dirty="0"/>
              <a:t>。一般来讲，没有严格的规定某个请求必须</a:t>
            </a:r>
            <a:r>
              <a:rPr lang="zh-CN" altLang="en-US" sz="2400" dirty="0" smtClean="0"/>
              <a:t>使用</a:t>
            </a:r>
            <a:r>
              <a:rPr lang="en-US" altLang="zh-CN" sz="2400" dirty="0" smtClean="0"/>
              <a:t>get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post</a:t>
            </a:r>
            <a:r>
              <a:rPr lang="zh-CN" altLang="en-US" sz="2400" dirty="0" smtClean="0"/>
              <a:t>来</a:t>
            </a:r>
            <a:r>
              <a:rPr lang="zh-CN" altLang="en-US" sz="2400" dirty="0"/>
              <a:t>完成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如果</a:t>
            </a:r>
            <a:r>
              <a:rPr lang="zh-CN" altLang="en-US" sz="2400" dirty="0"/>
              <a:t>考虑到信息的安全性，应该</a:t>
            </a:r>
            <a:r>
              <a:rPr lang="zh-CN" altLang="en-US" sz="2400" dirty="0" smtClean="0"/>
              <a:t>使用</a:t>
            </a:r>
            <a:r>
              <a:rPr lang="en-US" altLang="zh-CN" sz="2400" dirty="0"/>
              <a:t>post</a:t>
            </a:r>
            <a:r>
              <a:rPr lang="zh-CN" altLang="en-US" sz="2400" dirty="0" smtClean="0"/>
              <a:t>请求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因为</a:t>
            </a:r>
            <a:r>
              <a:rPr lang="en-US" altLang="zh-CN" sz="2400" dirty="0" smtClean="0"/>
              <a:t>get</a:t>
            </a:r>
            <a:r>
              <a:rPr lang="zh-CN" altLang="en-US" sz="2400" dirty="0" smtClean="0"/>
              <a:t>请求</a:t>
            </a:r>
            <a:r>
              <a:rPr lang="zh-CN" altLang="en-US" sz="2400" dirty="0"/>
              <a:t>所发送的</a:t>
            </a:r>
            <a:r>
              <a:rPr lang="zh-CN" altLang="en-US" sz="2400" dirty="0" smtClean="0"/>
              <a:t>信息</a:t>
            </a:r>
            <a:r>
              <a:rPr lang="zh-CN" altLang="en-US" sz="2400" dirty="0"/>
              <a:t>会</a:t>
            </a:r>
            <a:r>
              <a:rPr lang="zh-CN" altLang="en-US" sz="2400" dirty="0" smtClean="0"/>
              <a:t>显示</a:t>
            </a:r>
            <a:r>
              <a:rPr lang="zh-CN" altLang="en-US" sz="2400" dirty="0"/>
              <a:t>在</a:t>
            </a:r>
            <a:r>
              <a:rPr lang="en-US" altLang="zh-CN" sz="2400" dirty="0"/>
              <a:t>U RL</a:t>
            </a:r>
            <a:r>
              <a:rPr lang="zh-CN" altLang="en-US" sz="2400" dirty="0"/>
              <a:t>中</a:t>
            </a:r>
            <a:r>
              <a:rPr lang="en-US" altLang="zh-CN" sz="2400" dirty="0" smtClean="0"/>
              <a:t>; </a:t>
            </a:r>
            <a:r>
              <a:rPr lang="zh-CN" altLang="en-US" sz="2400" dirty="0" smtClean="0"/>
              <a:t>如果</a:t>
            </a:r>
            <a:r>
              <a:rPr lang="zh-CN" altLang="en-US" sz="2400" dirty="0"/>
              <a:t>要发送的信息量比较大，应该</a:t>
            </a:r>
            <a:r>
              <a:rPr lang="zh-CN" altLang="en-US" sz="2400" dirty="0" smtClean="0"/>
              <a:t>使用</a:t>
            </a:r>
            <a:r>
              <a:rPr lang="en-US" altLang="zh-CN" sz="2400" dirty="0"/>
              <a:t>post</a:t>
            </a:r>
            <a:r>
              <a:rPr lang="zh-CN" altLang="en-US" sz="2400" dirty="0" smtClean="0"/>
              <a:t>请求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因为</a:t>
            </a:r>
            <a:r>
              <a:rPr lang="en-US" altLang="zh-CN" sz="2400" dirty="0"/>
              <a:t>get</a:t>
            </a:r>
            <a:r>
              <a:rPr lang="zh-CN" altLang="en-US" sz="2400" dirty="0" smtClean="0"/>
              <a:t>请求有</a:t>
            </a:r>
            <a:r>
              <a:rPr lang="zh-CN" altLang="en-US" sz="2400" dirty="0"/>
              <a:t>长度的限制，</a:t>
            </a:r>
            <a:r>
              <a:rPr lang="zh-CN" altLang="en-US" sz="2400" dirty="0" smtClean="0"/>
              <a:t>而</a:t>
            </a:r>
            <a:r>
              <a:rPr lang="en-US" altLang="zh-CN" sz="2400" dirty="0"/>
              <a:t>post</a:t>
            </a:r>
            <a:r>
              <a:rPr lang="zh-CN" altLang="en-US" sz="2400" dirty="0" smtClean="0"/>
              <a:t>请求没有；如果</a:t>
            </a:r>
            <a:r>
              <a:rPr lang="zh-CN" altLang="en-US" sz="2400" dirty="0"/>
              <a:t>要发送非文本内容，比如文件上传等</a:t>
            </a:r>
            <a:r>
              <a:rPr lang="zh-CN" altLang="en-US" sz="2400" dirty="0" smtClean="0"/>
              <a:t>必须使用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post</a:t>
            </a:r>
            <a:r>
              <a:rPr lang="zh-CN" altLang="en-US" sz="2400" dirty="0" smtClean="0"/>
              <a:t>请求</a:t>
            </a:r>
            <a:r>
              <a:rPr lang="zh-CN" altLang="en-US" sz="2400" dirty="0"/>
              <a:t>。</a:t>
            </a:r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13235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8.3.2 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914400"/>
          </a:xfrm>
        </p:spPr>
        <p:txBody>
          <a:bodyPr/>
          <a:lstStyle/>
          <a:p>
            <a:r>
              <a:rPr lang="zh-CN" altLang="en-US" sz="2400" dirty="0" smtClean="0"/>
              <a:t>说明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：使用</a:t>
            </a:r>
            <a:r>
              <a:rPr lang="en-US" altLang="zh-CN" sz="2400" dirty="0" smtClean="0"/>
              <a:t>get</a:t>
            </a:r>
            <a:r>
              <a:rPr lang="zh-CN" altLang="en-US" sz="2400" dirty="0" smtClean="0"/>
              <a:t>请求时，将参数信息放入异步请求的</a:t>
            </a:r>
            <a:r>
              <a:rPr lang="en-US" altLang="zh-CN" sz="2400" dirty="0" err="1" smtClean="0"/>
              <a:t>url</a:t>
            </a:r>
            <a:r>
              <a:rPr lang="zh-CN" altLang="en-US" sz="2400" dirty="0" smtClean="0"/>
              <a:t>中，</a:t>
            </a:r>
            <a:r>
              <a:rPr lang="en-US" altLang="zh-CN" sz="2400" dirty="0" smtClean="0"/>
              <a:t>send()</a:t>
            </a:r>
            <a:r>
              <a:rPr lang="zh-CN" altLang="en-US" sz="2400" dirty="0" smtClean="0"/>
              <a:t>方法不发送任何数据。</a:t>
            </a:r>
            <a:endParaRPr lang="en-US" altLang="zh-CN" sz="24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0" y="2204864"/>
            <a:ext cx="8378746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580" y="4926252"/>
            <a:ext cx="41624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9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8.3.2 get</a:t>
            </a:r>
            <a:r>
              <a:rPr lang="zh-CN" altLang="en-US" dirty="0"/>
              <a:t>和</a:t>
            </a:r>
            <a:r>
              <a:rPr lang="en-US" altLang="zh-CN" dirty="0"/>
              <a:t>post</a:t>
            </a:r>
            <a:r>
              <a:rPr lang="zh-CN" altLang="en-US" dirty="0"/>
              <a:t>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说明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：使用</a:t>
            </a:r>
            <a:r>
              <a:rPr lang="en-US" altLang="zh-CN" sz="2400" dirty="0" smtClean="0"/>
              <a:t>post</a:t>
            </a:r>
            <a:r>
              <a:rPr lang="zh-CN" altLang="en-US" sz="2400" dirty="0" smtClean="0"/>
              <a:t>方式，参数</a:t>
            </a:r>
            <a:r>
              <a:rPr lang="zh-CN" altLang="en-US" sz="2400" dirty="0"/>
              <a:t>信息放</a:t>
            </a:r>
            <a:r>
              <a:rPr lang="zh-CN" altLang="en-US" sz="2400" dirty="0" smtClean="0"/>
              <a:t>入</a:t>
            </a:r>
            <a:r>
              <a:rPr lang="en-US" altLang="zh-CN" sz="2400" dirty="0" smtClean="0"/>
              <a:t>send</a:t>
            </a:r>
            <a:r>
              <a:rPr lang="en-US" altLang="zh-CN" sz="2400" dirty="0"/>
              <a:t>()</a:t>
            </a:r>
            <a:r>
              <a:rPr lang="zh-CN" altLang="en-US" sz="2400" dirty="0" smtClean="0"/>
              <a:t>方法中发送。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20576" y="1988840"/>
            <a:ext cx="8424862" cy="449580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5000"/>
              <a:buChar char="•"/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115000"/>
              <a:buFont typeface="Times New Roman" pitchFamily="18" charset="0"/>
              <a:buChar char="•"/>
              <a:defRPr sz="28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400" kern="0" dirty="0" smtClean="0">
                <a:solidFill>
                  <a:srgbClr val="FFC000"/>
                </a:solidFill>
              </a:rPr>
              <a:t>9-1post.html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400" kern="0" dirty="0" smtClean="0"/>
              <a:t>function </a:t>
            </a:r>
            <a:r>
              <a:rPr lang="en-US" altLang="zh-CN" sz="1400" kern="0" dirty="0" err="1" smtClean="0"/>
              <a:t>startRequest</a:t>
            </a:r>
            <a:r>
              <a:rPr lang="en-US" altLang="zh-CN" sz="1400" kern="0" dirty="0" smtClean="0"/>
              <a:t>(){</a:t>
            </a:r>
          </a:p>
          <a:p>
            <a:pPr marL="457200" lvl="1" indent="0" eaLnBrk="1" hangingPunct="1">
              <a:lnSpc>
                <a:spcPct val="100000"/>
              </a:lnSpc>
              <a:buFont typeface="Times New Roman" pitchFamily="18" charset="0"/>
              <a:buNone/>
            </a:pPr>
            <a:r>
              <a:rPr lang="en-US" altLang="zh-CN" sz="1400" kern="0" dirty="0" err="1" smtClean="0"/>
              <a:t>createXMLHttpRequest</a:t>
            </a:r>
            <a:r>
              <a:rPr lang="en-US" altLang="zh-CN" sz="1400" kern="0" dirty="0" smtClean="0"/>
              <a:t>();</a:t>
            </a:r>
          </a:p>
          <a:p>
            <a:pPr marL="457200" lvl="1" indent="0" eaLnBrk="1" hangingPunct="1">
              <a:lnSpc>
                <a:spcPct val="100000"/>
              </a:lnSpc>
              <a:buFont typeface="Times New Roman" pitchFamily="18" charset="0"/>
              <a:buNone/>
            </a:pPr>
            <a:endParaRPr lang="zh-CN" altLang="en-US" sz="1400" kern="0" dirty="0" smtClean="0"/>
          </a:p>
          <a:p>
            <a:pPr marL="457200" lvl="1" indent="0" eaLnBrk="1" hangingPunct="1">
              <a:lnSpc>
                <a:spcPct val="100000"/>
              </a:lnSpc>
              <a:buNone/>
            </a:pPr>
            <a:r>
              <a:rPr lang="en-US" altLang="zh-CN" sz="1400" kern="0" dirty="0" err="1">
                <a:solidFill>
                  <a:srgbClr val="FFFF00"/>
                </a:solidFill>
              </a:rPr>
              <a:t>var</a:t>
            </a:r>
            <a:r>
              <a:rPr lang="en-US" altLang="zh-CN" sz="1400" kern="0" dirty="0">
                <a:solidFill>
                  <a:srgbClr val="FFFF00"/>
                </a:solidFill>
              </a:rPr>
              <a:t> </a:t>
            </a:r>
            <a:r>
              <a:rPr lang="en-US" altLang="zh-CN" sz="1400" kern="0" dirty="0" err="1">
                <a:solidFill>
                  <a:srgbClr val="FFFF00"/>
                </a:solidFill>
              </a:rPr>
              <a:t>queryString</a:t>
            </a:r>
            <a:r>
              <a:rPr lang="en-US" altLang="zh-CN" sz="1400" kern="0" dirty="0">
                <a:solidFill>
                  <a:srgbClr val="FFFF00"/>
                </a:solidFill>
              </a:rPr>
              <a:t> = "name=</a:t>
            </a:r>
            <a:r>
              <a:rPr lang="en-US" altLang="zh-CN" sz="1400" kern="0" dirty="0" err="1">
                <a:solidFill>
                  <a:srgbClr val="FFFF00"/>
                </a:solidFill>
              </a:rPr>
              <a:t>lucy</a:t>
            </a:r>
            <a:r>
              <a:rPr lang="en-US" altLang="zh-CN" sz="1400" kern="0" dirty="0">
                <a:solidFill>
                  <a:srgbClr val="FFFF00"/>
                </a:solidFill>
              </a:rPr>
              <a:t> &amp;age=15 &amp;</a:t>
            </a:r>
            <a:r>
              <a:rPr lang="en-US" altLang="zh-CN" sz="1400" kern="0" dirty="0" err="1">
                <a:solidFill>
                  <a:srgbClr val="FFFF00"/>
                </a:solidFill>
              </a:rPr>
              <a:t>timeStamp</a:t>
            </a:r>
            <a:r>
              <a:rPr lang="en-US" altLang="zh-CN" sz="1400" kern="0" dirty="0">
                <a:solidFill>
                  <a:srgbClr val="FFFF00"/>
                </a:solidFill>
              </a:rPr>
              <a:t>="+ new Date().</a:t>
            </a:r>
            <a:r>
              <a:rPr lang="en-US" altLang="zh-CN" sz="1400" kern="0" dirty="0" err="1">
                <a:solidFill>
                  <a:srgbClr val="FFFF00"/>
                </a:solidFill>
              </a:rPr>
              <a:t>getTime</a:t>
            </a:r>
            <a:r>
              <a:rPr lang="en-US" altLang="zh-CN" sz="1400" kern="0" dirty="0">
                <a:solidFill>
                  <a:srgbClr val="FFFF00"/>
                </a:solidFill>
              </a:rPr>
              <a:t>();</a:t>
            </a:r>
          </a:p>
          <a:p>
            <a:pPr marL="457200" lvl="1" indent="0" eaLnBrk="1" hangingPunct="1">
              <a:lnSpc>
                <a:spcPct val="100000"/>
              </a:lnSpc>
              <a:buNone/>
            </a:pPr>
            <a:r>
              <a:rPr lang="en-US" altLang="zh-CN" sz="1400" kern="0" dirty="0" err="1" smtClean="0"/>
              <a:t>var</a:t>
            </a:r>
            <a:r>
              <a:rPr lang="en-US" altLang="zh-CN" sz="1400" kern="0" dirty="0" smtClean="0"/>
              <a:t> </a:t>
            </a:r>
            <a:r>
              <a:rPr lang="en-US" altLang="zh-CN" sz="1400" kern="0" dirty="0" err="1" smtClean="0"/>
              <a:t>url</a:t>
            </a:r>
            <a:r>
              <a:rPr lang="en-US" altLang="zh-CN" sz="1400" kern="0" dirty="0" smtClean="0"/>
              <a:t> = “9-1.aspx";</a:t>
            </a:r>
          </a:p>
          <a:p>
            <a:pPr marL="457200" lvl="1" indent="0" eaLnBrk="1" hangingPunct="1">
              <a:lnSpc>
                <a:spcPct val="100000"/>
              </a:lnSpc>
              <a:buFont typeface="Times New Roman" pitchFamily="18" charset="0"/>
              <a:buNone/>
            </a:pPr>
            <a:r>
              <a:rPr lang="en-US" altLang="zh-CN" sz="1400" kern="0" dirty="0" err="1" smtClean="0"/>
              <a:t>xmlHttp.open</a:t>
            </a:r>
            <a:r>
              <a:rPr lang="en-US" altLang="zh-CN" sz="1400" kern="0" dirty="0" smtClean="0">
                <a:solidFill>
                  <a:schemeClr val="bg1"/>
                </a:solidFill>
              </a:rPr>
              <a:t>(</a:t>
            </a:r>
            <a:r>
              <a:rPr lang="en-US" altLang="zh-CN" sz="1400" kern="0" dirty="0" smtClean="0">
                <a:solidFill>
                  <a:srgbClr val="FFFF00"/>
                </a:solidFill>
              </a:rPr>
              <a:t>"post", </a:t>
            </a:r>
            <a:r>
              <a:rPr lang="en-US" altLang="zh-CN" sz="1400" kern="0" dirty="0" err="1" smtClean="0"/>
              <a:t>url</a:t>
            </a:r>
            <a:r>
              <a:rPr lang="en-US" altLang="zh-CN" sz="1400" kern="0" dirty="0" smtClean="0"/>
              <a:t>);</a:t>
            </a:r>
          </a:p>
          <a:p>
            <a:pPr marL="457200" lvl="1" indent="0" eaLnBrk="1" hangingPunct="1">
              <a:lnSpc>
                <a:spcPct val="100000"/>
              </a:lnSpc>
              <a:buFont typeface="Times New Roman" pitchFamily="18" charset="0"/>
              <a:buNone/>
            </a:pPr>
            <a:endParaRPr lang="zh-CN" altLang="en-US" sz="1400" kern="0" dirty="0" smtClean="0"/>
          </a:p>
          <a:p>
            <a:pPr marL="457200" lvl="1" indent="0" eaLnBrk="1" hangingPunct="1">
              <a:lnSpc>
                <a:spcPct val="100000"/>
              </a:lnSpc>
              <a:buFont typeface="Times New Roman" pitchFamily="18" charset="0"/>
              <a:buNone/>
            </a:pPr>
            <a:r>
              <a:rPr lang="en-US" altLang="zh-CN" sz="1400" kern="0" dirty="0" err="1" smtClean="0">
                <a:solidFill>
                  <a:srgbClr val="FFFF00"/>
                </a:solidFill>
              </a:rPr>
              <a:t>xmlHttp.setRequestHeader</a:t>
            </a:r>
            <a:r>
              <a:rPr lang="en-US" altLang="zh-CN" sz="1400" kern="0" dirty="0" smtClean="0">
                <a:solidFill>
                  <a:srgbClr val="FFFF00"/>
                </a:solidFill>
              </a:rPr>
              <a:t>("Content-</a:t>
            </a:r>
            <a:r>
              <a:rPr lang="en-US" altLang="zh-CN" sz="1400" kern="0" dirty="0" err="1" smtClean="0">
                <a:solidFill>
                  <a:srgbClr val="FFFF00"/>
                </a:solidFill>
              </a:rPr>
              <a:t>Type","application</a:t>
            </a:r>
            <a:r>
              <a:rPr lang="en-US" altLang="zh-CN" sz="1400" kern="0" dirty="0" smtClean="0">
                <a:solidFill>
                  <a:srgbClr val="FFFF00"/>
                </a:solidFill>
              </a:rPr>
              <a:t>/x-www-form-</a:t>
            </a:r>
            <a:r>
              <a:rPr lang="en-US" altLang="zh-CN" sz="1400" kern="0" dirty="0" err="1" smtClean="0">
                <a:solidFill>
                  <a:srgbClr val="FFFF00"/>
                </a:solidFill>
              </a:rPr>
              <a:t>urlencoded</a:t>
            </a:r>
            <a:r>
              <a:rPr lang="en-US" altLang="zh-CN" sz="1400" kern="0" dirty="0" smtClean="0">
                <a:solidFill>
                  <a:srgbClr val="FFFF00"/>
                </a:solidFill>
              </a:rPr>
              <a:t>");</a:t>
            </a:r>
          </a:p>
          <a:p>
            <a:pPr marL="457200" lvl="1" indent="0" eaLnBrk="1" hangingPunct="1">
              <a:lnSpc>
                <a:spcPct val="100000"/>
              </a:lnSpc>
              <a:buNone/>
            </a:pPr>
            <a:r>
              <a:rPr lang="en-US" altLang="zh-CN" sz="1400" kern="0" dirty="0" err="1"/>
              <a:t>xmlHttp.send</a:t>
            </a:r>
            <a:r>
              <a:rPr lang="en-US" altLang="zh-CN" sz="1400" kern="0" dirty="0"/>
              <a:t>(</a:t>
            </a:r>
            <a:r>
              <a:rPr lang="en-US" altLang="zh-CN" sz="1400" kern="0" dirty="0" err="1">
                <a:solidFill>
                  <a:srgbClr val="FFFF00"/>
                </a:solidFill>
              </a:rPr>
              <a:t>queryString</a:t>
            </a:r>
            <a:r>
              <a:rPr lang="en-US" altLang="zh-CN" sz="1400" kern="0" dirty="0"/>
              <a:t>);</a:t>
            </a:r>
          </a:p>
          <a:p>
            <a:pPr marL="457200" lvl="1" indent="0" eaLnBrk="1" hangingPunct="1">
              <a:lnSpc>
                <a:spcPct val="100000"/>
              </a:lnSpc>
              <a:buFont typeface="Times New Roman" pitchFamily="18" charset="0"/>
              <a:buNone/>
            </a:pPr>
            <a:endParaRPr lang="zh-CN" altLang="en-US" sz="1400" kern="0" dirty="0" smtClean="0"/>
          </a:p>
          <a:p>
            <a:pPr marL="457200" lvl="1" indent="0" eaLnBrk="1" hangingPunct="1">
              <a:lnSpc>
                <a:spcPct val="100000"/>
              </a:lnSpc>
              <a:buFont typeface="Times New Roman" pitchFamily="18" charset="0"/>
              <a:buNone/>
            </a:pPr>
            <a:r>
              <a:rPr lang="en-US" altLang="zh-CN" sz="1400" kern="0" dirty="0" err="1" smtClean="0"/>
              <a:t>xmlHttp.onreadystatechange</a:t>
            </a:r>
            <a:r>
              <a:rPr lang="en-US" altLang="zh-CN" sz="1400" kern="0" dirty="0" smtClean="0"/>
              <a:t>=function(){</a:t>
            </a:r>
          </a:p>
          <a:p>
            <a:pPr marL="914400" lvl="2" indent="0" eaLnBrk="1" hangingPunct="1">
              <a:lnSpc>
                <a:spcPct val="100000"/>
              </a:lnSpc>
              <a:buSzTx/>
              <a:buFontTx/>
              <a:buNone/>
            </a:pPr>
            <a:r>
              <a:rPr lang="en-US" altLang="zh-CN" sz="1400" kern="0" dirty="0" smtClean="0"/>
              <a:t>if(</a:t>
            </a:r>
            <a:r>
              <a:rPr lang="en-US" altLang="zh-CN" sz="1400" kern="0" dirty="0" err="1" smtClean="0"/>
              <a:t>xmlHttp.readyState</a:t>
            </a:r>
            <a:r>
              <a:rPr lang="en-US" altLang="zh-CN" sz="1400" kern="0" dirty="0" smtClean="0"/>
              <a:t>==4 &amp;&amp; </a:t>
            </a:r>
            <a:r>
              <a:rPr lang="en-US" altLang="zh-CN" sz="1400" kern="0" dirty="0" err="1" smtClean="0"/>
              <a:t>xmlHttp.status</a:t>
            </a:r>
            <a:r>
              <a:rPr lang="en-US" altLang="zh-CN" sz="1400" kern="0" dirty="0" smtClean="0"/>
              <a:t>==200){</a:t>
            </a:r>
          </a:p>
          <a:p>
            <a:pPr marL="1371600" lvl="3" indent="0" eaLnBrk="1" hangingPunct="1">
              <a:lnSpc>
                <a:spcPct val="100000"/>
              </a:lnSpc>
              <a:buSzTx/>
              <a:buFontTx/>
              <a:buNone/>
            </a:pPr>
            <a:r>
              <a:rPr lang="en-US" altLang="zh-CN" sz="1400" kern="0" dirty="0" smtClean="0"/>
              <a:t>alert("</a:t>
            </a:r>
            <a:r>
              <a:rPr lang="zh-CN" altLang="en-US" sz="1400" kern="0" dirty="0" smtClean="0"/>
              <a:t>服务器返回</a:t>
            </a:r>
            <a:r>
              <a:rPr lang="en-US" altLang="zh-CN" sz="1400" kern="0" dirty="0" smtClean="0"/>
              <a:t>:"+ </a:t>
            </a:r>
            <a:r>
              <a:rPr lang="en-US" altLang="zh-CN" sz="1400" kern="0" dirty="0" err="1" smtClean="0"/>
              <a:t>xmlHttp.responseText</a:t>
            </a:r>
            <a:r>
              <a:rPr lang="en-US" altLang="zh-CN" sz="1400" kern="0" dirty="0" smtClean="0"/>
              <a:t>);</a:t>
            </a:r>
          </a:p>
          <a:p>
            <a:pPr marL="914400" lvl="2" indent="0" eaLnBrk="1" hangingPunct="1">
              <a:lnSpc>
                <a:spcPct val="100000"/>
              </a:lnSpc>
              <a:buSzTx/>
              <a:buFontTx/>
              <a:buNone/>
            </a:pPr>
            <a:r>
              <a:rPr lang="en-US" altLang="zh-CN" sz="1400" kern="0" dirty="0" smtClean="0"/>
              <a:t>}</a:t>
            </a:r>
          </a:p>
          <a:p>
            <a:pPr marL="457200" lvl="1" indent="0" eaLnBrk="1" hangingPunct="1">
              <a:lnSpc>
                <a:spcPct val="100000"/>
              </a:lnSpc>
              <a:buFont typeface="Times New Roman" pitchFamily="18" charset="0"/>
              <a:buNone/>
            </a:pPr>
            <a:r>
              <a:rPr lang="en-US" altLang="zh-CN" sz="1400" kern="0" dirty="0" smtClean="0"/>
              <a:t>}</a:t>
            </a:r>
            <a:endParaRPr lang="zh-CN" altLang="en-US" sz="1400" kern="0" dirty="0" smtClean="0"/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400" kern="0" dirty="0" smtClean="0"/>
              <a:t>}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655840"/>
            <a:ext cx="41624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90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8.3.2 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09600"/>
          </a:xfrm>
        </p:spPr>
        <p:txBody>
          <a:bodyPr/>
          <a:lstStyle/>
          <a:p>
            <a:r>
              <a:rPr lang="zh-CN" altLang="en-US" sz="2800" dirty="0" smtClean="0"/>
              <a:t>中文乱码的解决方法</a:t>
            </a:r>
            <a:endParaRPr lang="en-US" altLang="zh-CN" sz="2400" dirty="0" smtClean="0">
              <a:latin typeface="Times New Roman" pitchFamily="18" charset="0"/>
              <a:ea typeface="宋体" charset="-122"/>
            </a:endParaRPr>
          </a:p>
          <a:p>
            <a:pPr lvl="1"/>
            <a:endParaRPr lang="en-US" altLang="zh-CN" sz="2400" dirty="0" smtClean="0"/>
          </a:p>
        </p:txBody>
      </p:sp>
      <p:sp>
        <p:nvSpPr>
          <p:cNvPr id="9" name="矩形 8"/>
          <p:cNvSpPr/>
          <p:nvPr/>
        </p:nvSpPr>
        <p:spPr>
          <a:xfrm>
            <a:off x="685800" y="4038600"/>
            <a:ext cx="8001000" cy="18651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function </a:t>
            </a:r>
            <a:r>
              <a:rPr lang="en-US" altLang="zh-CN" sz="1600" dirty="0" err="1"/>
              <a:t>handleStateChange</a:t>
            </a:r>
            <a:r>
              <a:rPr lang="en-US" altLang="zh-CN" sz="1600" dirty="0"/>
              <a:t>(){</a:t>
            </a:r>
          </a:p>
          <a:p>
            <a:pPr lvl="1"/>
            <a:r>
              <a:rPr lang="en-US" altLang="zh-CN" sz="1600" dirty="0"/>
              <a:t>if(</a:t>
            </a:r>
            <a:r>
              <a:rPr lang="en-US" altLang="zh-CN" sz="1600" dirty="0" err="1"/>
              <a:t>xmlHttp.readyState</a:t>
            </a:r>
            <a:r>
              <a:rPr lang="en-US" altLang="zh-CN" sz="1600" dirty="0"/>
              <a:t>==4 &amp;&amp; </a:t>
            </a:r>
            <a:r>
              <a:rPr lang="en-US" altLang="zh-CN" sz="1600" dirty="0" err="1"/>
              <a:t>xmlHttp.status</a:t>
            </a:r>
            <a:r>
              <a:rPr lang="en-US" altLang="zh-CN" sz="1600" dirty="0"/>
              <a:t>==200){</a:t>
            </a:r>
          </a:p>
          <a:p>
            <a:pPr lvl="2"/>
            <a:r>
              <a:rPr lang="en-US" altLang="zh-CN" sz="1600" dirty="0" err="1"/>
              <a:t>var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oDiv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document.getElementById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serverResponse</a:t>
            </a:r>
            <a:r>
              <a:rPr lang="en-US" altLang="zh-CN" sz="1600" dirty="0"/>
              <a:t>");</a:t>
            </a:r>
          </a:p>
          <a:p>
            <a:pPr lvl="2"/>
            <a:r>
              <a:rPr lang="en-US" altLang="zh-CN" sz="1600" dirty="0" err="1"/>
              <a:t>oDiv.innerHTML</a:t>
            </a:r>
            <a:r>
              <a:rPr lang="en-US" altLang="zh-CN" sz="1600" dirty="0"/>
              <a:t>=  </a:t>
            </a:r>
            <a:r>
              <a:rPr lang="en-US" altLang="zh-CN" sz="1600" dirty="0" err="1">
                <a:solidFill>
                  <a:srgbClr val="FFFF00"/>
                </a:solidFill>
              </a:rPr>
              <a:t>decodeURI</a:t>
            </a:r>
            <a:r>
              <a:rPr lang="en-US" altLang="zh-CN" sz="1600" dirty="0"/>
              <a:t>(</a:t>
            </a:r>
            <a:r>
              <a:rPr lang="en-US" altLang="zh-CN" sz="1600" dirty="0" err="1"/>
              <a:t>xmlHttp.responseText</a:t>
            </a:r>
            <a:r>
              <a:rPr lang="en-US" altLang="zh-CN" sz="1600" dirty="0" smtClean="0"/>
              <a:t>);   </a:t>
            </a:r>
            <a:r>
              <a:rPr lang="en-US" altLang="zh-CN" sz="1600" dirty="0" smtClean="0">
                <a:solidFill>
                  <a:srgbClr val="FFFF00"/>
                </a:solidFill>
              </a:rPr>
              <a:t>//</a:t>
            </a:r>
            <a:r>
              <a:rPr lang="zh-CN" altLang="en-US" sz="1600" dirty="0" smtClean="0">
                <a:solidFill>
                  <a:srgbClr val="FFFF00"/>
                </a:solidFill>
              </a:rPr>
              <a:t>解码</a:t>
            </a:r>
            <a:endParaRPr lang="en-US" altLang="zh-CN" sz="1600" dirty="0">
              <a:solidFill>
                <a:srgbClr val="FFFF00"/>
              </a:solidFill>
            </a:endParaRPr>
          </a:p>
          <a:p>
            <a:pPr lvl="1"/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695898" y="1981200"/>
            <a:ext cx="7990901" cy="18651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function </a:t>
            </a:r>
            <a:r>
              <a:rPr lang="en-US" altLang="zh-CN" sz="1600" dirty="0" err="1"/>
              <a:t>createQueryString</a:t>
            </a:r>
            <a:r>
              <a:rPr lang="en-US" altLang="zh-CN" sz="1600" dirty="0"/>
              <a:t>(){</a:t>
            </a:r>
          </a:p>
          <a:p>
            <a:pPr lvl="1"/>
            <a:r>
              <a:rPr lang="en-US" altLang="zh-CN" sz="1600" dirty="0" err="1"/>
              <a:t>var</a:t>
            </a:r>
            <a:r>
              <a:rPr lang="en-US" altLang="zh-CN" sz="1600" dirty="0"/>
              <a:t> name = </a:t>
            </a:r>
            <a:r>
              <a:rPr lang="en-US" altLang="zh-CN" sz="1600" dirty="0" err="1"/>
              <a:t>document.getElementById</a:t>
            </a:r>
            <a:r>
              <a:rPr lang="en-US" altLang="zh-CN" sz="1600" dirty="0"/>
              <a:t>('name').value;</a:t>
            </a:r>
          </a:p>
          <a:p>
            <a:pPr lvl="1"/>
            <a:r>
              <a:rPr lang="en-US" altLang="zh-CN" sz="1600" dirty="0" err="1"/>
              <a:t>var</a:t>
            </a:r>
            <a:r>
              <a:rPr lang="en-US" altLang="zh-CN" sz="1600" dirty="0"/>
              <a:t> birth = </a:t>
            </a:r>
            <a:r>
              <a:rPr lang="en-US" altLang="zh-CN" sz="1600" dirty="0" err="1"/>
              <a:t>document.getElementById</a:t>
            </a:r>
            <a:r>
              <a:rPr lang="en-US" altLang="zh-CN" sz="1600" dirty="0"/>
              <a:t>('birth').value;</a:t>
            </a:r>
          </a:p>
          <a:p>
            <a:pPr lvl="1"/>
            <a:r>
              <a:rPr lang="en-US" altLang="zh-CN" sz="1600" dirty="0" err="1"/>
              <a:t>var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queryString</a:t>
            </a:r>
            <a:r>
              <a:rPr lang="en-US" altLang="zh-CN" sz="1600" dirty="0"/>
              <a:t> =  "name="+name+"&amp;birth="+birth;</a:t>
            </a:r>
          </a:p>
          <a:p>
            <a:pPr lvl="1"/>
            <a:r>
              <a:rPr lang="en-US" altLang="zh-CN" sz="1600" dirty="0"/>
              <a:t>return </a:t>
            </a:r>
            <a:r>
              <a:rPr lang="en-US" altLang="zh-CN" sz="1600" dirty="0" err="1">
                <a:solidFill>
                  <a:srgbClr val="FFFF00"/>
                </a:solidFill>
              </a:rPr>
              <a:t>encodeURI</a:t>
            </a:r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FFFF00"/>
                </a:solidFill>
              </a:rPr>
              <a:t>encodeURI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queryString</a:t>
            </a:r>
            <a:r>
              <a:rPr lang="en-US" altLang="zh-CN" sz="1600" dirty="0" smtClean="0"/>
              <a:t>));   </a:t>
            </a:r>
            <a:r>
              <a:rPr lang="en-US" altLang="zh-CN" sz="1600" dirty="0" smtClean="0">
                <a:solidFill>
                  <a:srgbClr val="FFFF00"/>
                </a:solidFill>
              </a:rPr>
              <a:t>//</a:t>
            </a:r>
            <a:r>
              <a:rPr lang="zh-CN" altLang="en-US" sz="1600" dirty="0">
                <a:solidFill>
                  <a:srgbClr val="FFFF00"/>
                </a:solidFill>
              </a:rPr>
              <a:t>两</a:t>
            </a:r>
            <a:r>
              <a:rPr lang="zh-CN" altLang="en-US" sz="1600" dirty="0" smtClean="0">
                <a:solidFill>
                  <a:srgbClr val="FFFF00"/>
                </a:solidFill>
              </a:rPr>
              <a:t>次编码</a:t>
            </a:r>
            <a:endParaRPr lang="en-US" altLang="zh-CN" sz="1600" dirty="0">
              <a:solidFill>
                <a:srgbClr val="FFFF00"/>
              </a:solidFill>
            </a:endParaRP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589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8.4 Ajax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【[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1】</a:t>
            </a:r>
            <a:r>
              <a:rPr lang="zh-CN" altLang="en-US" dirty="0" smtClean="0"/>
              <a:t>自动校验表单。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717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1</a:t>
            </a:r>
            <a:r>
              <a:rPr lang="zh-CN" altLang="en-US" dirty="0"/>
              <a:t>：可自动校验的表</a:t>
            </a:r>
            <a:r>
              <a:rPr lang="zh-CN" altLang="en-US" dirty="0" smtClean="0"/>
              <a:t>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效果展示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邮箱注册</a:t>
            </a:r>
            <a:endParaRPr lang="en-US" altLang="zh-CN" dirty="0" smtClean="0"/>
          </a:p>
          <a:p>
            <a:r>
              <a:rPr lang="zh-CN" altLang="en-US" dirty="0" smtClean="0"/>
              <a:t>搭建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框架结构</a:t>
            </a:r>
            <a:endParaRPr lang="en-US" altLang="zh-CN" dirty="0" smtClean="0"/>
          </a:p>
          <a:p>
            <a:r>
              <a:rPr lang="zh-CN" altLang="en-US" dirty="0" smtClean="0"/>
              <a:t>建立异步请求</a:t>
            </a:r>
            <a:endParaRPr lang="en-US" altLang="zh-CN" dirty="0" smtClean="0"/>
          </a:p>
          <a:p>
            <a:r>
              <a:rPr lang="zh-CN" altLang="en-US" dirty="0" smtClean="0"/>
              <a:t>服务器端处理</a:t>
            </a:r>
            <a:endParaRPr lang="en-US" altLang="zh-CN" dirty="0" smtClean="0"/>
          </a:p>
          <a:p>
            <a:r>
              <a:rPr lang="zh-CN" altLang="en-US" dirty="0" smtClean="0"/>
              <a:t>显示异步查询结果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922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1</a:t>
            </a:r>
            <a:r>
              <a:rPr lang="zh-CN" altLang="en-US" dirty="0"/>
              <a:t>：可自动校验的表</a:t>
            </a:r>
            <a:r>
              <a:rPr lang="zh-CN" altLang="en-US" dirty="0" smtClean="0"/>
              <a:t>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搭建</a:t>
            </a:r>
            <a:r>
              <a:rPr lang="en-US" altLang="zh-CN" dirty="0"/>
              <a:t>HTML</a:t>
            </a:r>
            <a:r>
              <a:rPr lang="zh-CN" altLang="en-US" dirty="0"/>
              <a:t>框架结构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30003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060848"/>
            <a:ext cx="5764028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45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8.1.1 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 Ajax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的基本概念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1600200"/>
          </a:xfrm>
        </p:spPr>
        <p:txBody>
          <a:bodyPr/>
          <a:lstStyle/>
          <a:p>
            <a:r>
              <a:rPr lang="zh-CN" altLang="en-US" dirty="0" smtClean="0"/>
              <a:t>浏览网页与服务器交互操作</a:t>
            </a:r>
            <a:endParaRPr lang="en-US" altLang="zh-CN" dirty="0" smtClean="0"/>
          </a:p>
          <a:p>
            <a:r>
              <a:rPr lang="zh-CN" altLang="en-US" dirty="0" smtClean="0"/>
              <a:t>传统方式：同步交互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特点：伴随长时间等待和整个页面的刷新</a:t>
            </a:r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1066800" y="3443514"/>
            <a:ext cx="6553200" cy="2576286"/>
            <a:chOff x="1066800" y="3367314"/>
            <a:chExt cx="6553200" cy="2576286"/>
          </a:xfrm>
        </p:grpSpPr>
        <p:cxnSp>
          <p:nvCxnSpPr>
            <p:cNvPr id="6" name="直接箭头连接符 5"/>
            <p:cNvCxnSpPr/>
            <p:nvPr/>
          </p:nvCxnSpPr>
          <p:spPr bwMode="auto">
            <a:xfrm>
              <a:off x="1066800" y="3367314"/>
              <a:ext cx="65532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圆角矩形 7"/>
            <p:cNvSpPr/>
            <p:nvPr/>
          </p:nvSpPr>
          <p:spPr bwMode="auto">
            <a:xfrm>
              <a:off x="1066800" y="3581400"/>
              <a:ext cx="6553200" cy="8382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5000"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1295400" y="3733800"/>
              <a:ext cx="1066800" cy="5334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5000"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客户端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>
              <a:off x="2362200" y="4038600"/>
              <a:ext cx="5334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箭头连接符 11"/>
            <p:cNvCxnSpPr/>
            <p:nvPr/>
          </p:nvCxnSpPr>
          <p:spPr bwMode="auto">
            <a:xfrm>
              <a:off x="4343400" y="4038600"/>
              <a:ext cx="5334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2"/>
            <p:cNvCxnSpPr/>
            <p:nvPr/>
          </p:nvCxnSpPr>
          <p:spPr bwMode="auto">
            <a:xfrm>
              <a:off x="6324600" y="4038600"/>
              <a:ext cx="5334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2895600" y="4033157"/>
              <a:ext cx="533400" cy="145324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3429000" y="5486400"/>
              <a:ext cx="5334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箭头连接符 16"/>
            <p:cNvCxnSpPr/>
            <p:nvPr/>
          </p:nvCxnSpPr>
          <p:spPr bwMode="auto">
            <a:xfrm flipV="1">
              <a:off x="3962400" y="4033158"/>
              <a:ext cx="381000" cy="145324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箭头连接符 23"/>
            <p:cNvCxnSpPr/>
            <p:nvPr/>
          </p:nvCxnSpPr>
          <p:spPr bwMode="auto">
            <a:xfrm>
              <a:off x="4876800" y="4038600"/>
              <a:ext cx="533400" cy="137160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5410200" y="5410200"/>
              <a:ext cx="5334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箭头连接符 25"/>
            <p:cNvCxnSpPr/>
            <p:nvPr/>
          </p:nvCxnSpPr>
          <p:spPr bwMode="auto">
            <a:xfrm flipV="1">
              <a:off x="5943600" y="4038601"/>
              <a:ext cx="381000" cy="137159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圆角矩形 26"/>
            <p:cNvSpPr/>
            <p:nvPr/>
          </p:nvSpPr>
          <p:spPr bwMode="auto">
            <a:xfrm>
              <a:off x="1066800" y="5105400"/>
              <a:ext cx="6553200" cy="8382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5000"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1295400" y="5257800"/>
              <a:ext cx="1333500" cy="5334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5000"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服务器端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8400" y="3657600"/>
              <a:ext cx="1181100" cy="392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/>
                <a:t>用户操作</a:t>
              </a:r>
              <a:endParaRPr lang="zh-CN" altLang="en-US" sz="1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81200" y="4648200"/>
              <a:ext cx="1181100" cy="392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/>
                <a:t>网络传输</a:t>
              </a:r>
              <a:endParaRPr lang="zh-CN" altLang="en-US" sz="1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43300" y="4636272"/>
              <a:ext cx="1181100" cy="392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/>
                <a:t>网络传输</a:t>
              </a:r>
              <a:endParaRPr lang="zh-CN" altLang="en-US" sz="1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62500" y="4648200"/>
              <a:ext cx="1181100" cy="392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/>
                <a:t>网络传输</a:t>
              </a:r>
              <a:endParaRPr lang="zh-CN" altLang="en-US" sz="18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10300" y="4636272"/>
              <a:ext cx="1181100" cy="392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/>
                <a:t>网络传输</a:t>
              </a:r>
              <a:endParaRPr lang="zh-CN" altLang="en-US" sz="1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00400" y="5486400"/>
              <a:ext cx="15621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/>
                <a:t>服务器处理</a:t>
              </a:r>
              <a:endParaRPr lang="zh-CN" altLang="en-US" sz="1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91100" y="5486400"/>
              <a:ext cx="15621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/>
                <a:t>服务器处理</a:t>
              </a:r>
              <a:endParaRPr lang="zh-CN" altLang="en-US" sz="1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14800" y="3645672"/>
              <a:ext cx="1181100" cy="392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/>
                <a:t>用户操作</a:t>
              </a:r>
              <a:endParaRPr lang="zh-CN" altLang="en-US" sz="1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19800" y="3645672"/>
              <a:ext cx="1181100" cy="392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/>
                <a:t>用户操作</a:t>
              </a:r>
              <a:endParaRPr lang="zh-CN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1</a:t>
            </a:r>
            <a:r>
              <a:rPr lang="zh-CN" altLang="en-US" dirty="0"/>
              <a:t>：可自动校验的表</a:t>
            </a:r>
            <a:r>
              <a:rPr lang="zh-CN" altLang="en-US" dirty="0" smtClean="0"/>
              <a:t>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建立异步</a:t>
            </a:r>
            <a:r>
              <a:rPr lang="zh-CN" altLang="en-US" sz="2800" dirty="0" smtClean="0"/>
              <a:t>请求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“用户名”发生</a:t>
            </a:r>
            <a:r>
              <a:rPr lang="en-US" altLang="zh-CN" sz="2400" dirty="0" err="1" smtClean="0"/>
              <a:t>onblur</a:t>
            </a:r>
            <a:r>
              <a:rPr lang="zh-CN" altLang="en-US" sz="2400" dirty="0" smtClean="0"/>
              <a:t>事件时调用检测函数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onblur</a:t>
            </a:r>
            <a:r>
              <a:rPr lang="en-US" altLang="zh-CN" sz="2400" dirty="0" smtClean="0"/>
              <a:t>=</a:t>
            </a:r>
            <a:r>
              <a:rPr lang="en-US" altLang="zh-CN" sz="2400" i="1" dirty="0" smtClean="0"/>
              <a:t>"</a:t>
            </a:r>
            <a:r>
              <a:rPr lang="en-US" altLang="zh-CN" sz="2400" i="1" dirty="0">
                <a:solidFill>
                  <a:srgbClr val="FFFF00"/>
                </a:solidFill>
              </a:rPr>
              <a:t> </a:t>
            </a:r>
            <a:r>
              <a:rPr lang="en-US" altLang="zh-CN" sz="2400" i="1" dirty="0" err="1"/>
              <a:t>startCheck</a:t>
            </a:r>
            <a:r>
              <a:rPr lang="en-US" altLang="zh-CN" sz="2400" i="1" dirty="0"/>
              <a:t>(this)</a:t>
            </a:r>
            <a:r>
              <a:rPr lang="en-US" altLang="zh-CN" sz="2400" i="1" dirty="0">
                <a:solidFill>
                  <a:srgbClr val="FFFF00"/>
                </a:solidFill>
              </a:rPr>
              <a:t> </a:t>
            </a:r>
            <a:r>
              <a:rPr lang="en-US" altLang="zh-CN" sz="2400" i="1" dirty="0" smtClean="0"/>
              <a:t>"</a:t>
            </a:r>
          </a:p>
          <a:p>
            <a:pPr lvl="1"/>
            <a:r>
              <a:rPr lang="zh-CN" altLang="en-US" sz="2400" dirty="0" smtClean="0"/>
              <a:t>检测：</a:t>
            </a:r>
            <a:endParaRPr lang="en-US" altLang="zh-CN" sz="2400" dirty="0" smtClean="0"/>
          </a:p>
          <a:p>
            <a:pPr lvl="2"/>
            <a:r>
              <a:rPr lang="zh-CN" altLang="en-US" dirty="0" smtClean="0"/>
              <a:t>输入是否为空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输入不空时，建立异步请求，进行查重处理</a:t>
            </a:r>
            <a:endParaRPr lang="en-US" altLang="zh-CN" dirty="0" smtClean="0"/>
          </a:p>
          <a:p>
            <a:pPr lvl="1"/>
            <a:endParaRPr lang="en-US" altLang="zh-CN" sz="24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60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1</a:t>
            </a:r>
            <a:r>
              <a:rPr lang="zh-CN" altLang="en-US" dirty="0"/>
              <a:t>：可自动校验的表单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03" y="2060848"/>
            <a:ext cx="846544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9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1</a:t>
            </a:r>
            <a:r>
              <a:rPr lang="zh-CN" altLang="en-US" dirty="0"/>
              <a:t>：可自动校验的表单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381124"/>
            <a:ext cx="8576389" cy="5360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22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1</a:t>
            </a:r>
            <a:r>
              <a:rPr lang="zh-CN" altLang="en-US" dirty="0"/>
              <a:t>：可自动校验的表</a:t>
            </a:r>
            <a:r>
              <a:rPr lang="zh-CN" altLang="en-US" dirty="0" smtClean="0"/>
              <a:t>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09600"/>
          </a:xfrm>
        </p:spPr>
        <p:txBody>
          <a:bodyPr/>
          <a:lstStyle/>
          <a:p>
            <a:r>
              <a:rPr lang="zh-CN" altLang="en-US" dirty="0"/>
              <a:t>服务器端处理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04829"/>
            <a:ext cx="8064896" cy="4708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67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1</a:t>
            </a:r>
            <a:r>
              <a:rPr lang="zh-CN" altLang="en-US" dirty="0"/>
              <a:t>：可自动校验的表</a:t>
            </a:r>
            <a:r>
              <a:rPr lang="zh-CN" altLang="en-US" dirty="0" smtClean="0"/>
              <a:t>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533400"/>
          </a:xfrm>
        </p:spPr>
        <p:txBody>
          <a:bodyPr/>
          <a:lstStyle/>
          <a:p>
            <a:r>
              <a:rPr lang="zh-CN" altLang="en-US" dirty="0"/>
              <a:t>显示异步查询结果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095501"/>
            <a:ext cx="8273981" cy="349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1</a:t>
            </a:r>
            <a:r>
              <a:rPr lang="zh-CN" altLang="en-US" dirty="0"/>
              <a:t>：可自动校验的表</a:t>
            </a:r>
            <a:r>
              <a:rPr lang="zh-CN" altLang="en-US" dirty="0" smtClean="0"/>
              <a:t>单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81400"/>
            <a:ext cx="6375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79" y="1524000"/>
            <a:ext cx="653508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3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实例</a:t>
            </a:r>
            <a:r>
              <a:rPr lang="en-US" altLang="zh-CN" sz="3600" dirty="0" smtClean="0"/>
              <a:t>2: </a:t>
            </a:r>
            <a:r>
              <a:rPr lang="zh-CN" altLang="en-US" sz="3600" dirty="0" smtClean="0"/>
              <a:t>自动提示文本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用户希望尽量减少在网页上填写表单的任务量，尤其是使用键盘输入的内容。为了尽可能地方便用户，提供良好的自动提示功能成为网站上必备的功能。</a:t>
            </a:r>
          </a:p>
          <a:p>
            <a:r>
              <a:rPr lang="zh-CN" altLang="zh-CN" sz="2400" dirty="0"/>
              <a:t>本章以填写颜色为例，为用户提供自动提示，展示该效果的制作方法。运行效果</a:t>
            </a:r>
            <a:r>
              <a:rPr lang="zh-CN" altLang="zh-CN" sz="2400" dirty="0" smtClean="0"/>
              <a:t>如下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787" y="3645024"/>
            <a:ext cx="3974953" cy="2517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90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</a:t>
            </a:r>
            <a:r>
              <a:rPr lang="zh-CN" altLang="en-US" dirty="0"/>
              <a:t>提示</a:t>
            </a:r>
            <a:r>
              <a:rPr lang="zh-CN" altLang="en-US" dirty="0" smtClean="0"/>
              <a:t>文本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ajax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、数据存储在客户端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、数据存储在服务器端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传统的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JS get( )</a:t>
            </a:r>
            <a:r>
              <a:rPr lang="zh-CN" altLang="en-US" dirty="0" smtClean="0"/>
              <a:t>方法  </a:t>
            </a:r>
            <a:r>
              <a:rPr lang="en-US" altLang="zh-CN" dirty="0" smtClean="0"/>
              <a:t>post( )</a:t>
            </a:r>
            <a:r>
              <a:rPr lang="zh-CN" altLang="en-US" dirty="0" smtClean="0"/>
              <a:t>方法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7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CC0000"/>
              </a:buClr>
              <a:buSzPct val="85000"/>
              <a:buFontTx/>
              <a:buChar char="•"/>
            </a:pPr>
            <a:r>
              <a:rPr lang="zh-CN" altLang="en-US" dirty="0"/>
              <a:t>传统的</a:t>
            </a:r>
            <a:r>
              <a:rPr lang="en-US" altLang="zh-CN" dirty="0" err="1"/>
              <a:t>ajax</a:t>
            </a:r>
            <a:r>
              <a:rPr lang="zh-CN" altLang="en-US" dirty="0"/>
              <a:t>访问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862138"/>
            <a:ext cx="817245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72" y="5038726"/>
            <a:ext cx="84867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6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67493"/>
            <a:ext cx="8136905" cy="647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870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8.1.1  Ajax</a:t>
            </a:r>
            <a:r>
              <a:rPr lang="zh-CN" altLang="en-US" dirty="0"/>
              <a:t>的基本概念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传统交互方式的弊病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通常用户仅需要</a:t>
            </a:r>
            <a:r>
              <a:rPr lang="zh-CN" altLang="en-US" dirty="0"/>
              <a:t>刷新页面的一部分</a:t>
            </a:r>
            <a:r>
              <a:rPr lang="zh-CN" altLang="en-US" dirty="0" smtClean="0"/>
              <a:t>数据，刷新整个页面增加了等待时间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重复数据的传递，浪费了资源和网络带宽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8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688422"/>
            <a:ext cx="8352005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23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6" y="44624"/>
            <a:ext cx="8208912" cy="6740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8.1.1  Ajax</a:t>
            </a:r>
            <a:r>
              <a:rPr lang="zh-CN" altLang="en-US" dirty="0"/>
              <a:t>的基本概念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1143000"/>
          </a:xfrm>
        </p:spPr>
        <p:txBody>
          <a:bodyPr/>
          <a:lstStyle/>
          <a:p>
            <a:r>
              <a:rPr lang="zh-CN" altLang="en-US" dirty="0"/>
              <a:t>异步</a:t>
            </a:r>
            <a:r>
              <a:rPr lang="zh-CN" altLang="en-US" dirty="0" smtClean="0"/>
              <a:t>交互方式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在客户端与服务器端引入中间媒介</a:t>
            </a:r>
            <a:r>
              <a:rPr lang="en-US" altLang="zh-CN" dirty="0" smtClean="0"/>
              <a:t>----Ajax</a:t>
            </a:r>
            <a:r>
              <a:rPr lang="zh-CN" altLang="en-US" dirty="0" smtClean="0"/>
              <a:t>引擎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07556" y="3082448"/>
            <a:ext cx="5822043" cy="53553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838200" y="2667000"/>
            <a:ext cx="76200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圆角矩形 48"/>
          <p:cNvSpPr/>
          <p:nvPr/>
        </p:nvSpPr>
        <p:spPr bwMode="auto">
          <a:xfrm>
            <a:off x="838200" y="2881086"/>
            <a:ext cx="7620000" cy="1905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1066800" y="3033486"/>
            <a:ext cx="1066800" cy="1676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客户端</a:t>
            </a:r>
          </a:p>
        </p:txBody>
      </p:sp>
      <p:cxnSp>
        <p:nvCxnSpPr>
          <p:cNvPr id="59" name="直接箭头连接符 58"/>
          <p:cNvCxnSpPr/>
          <p:nvPr/>
        </p:nvCxnSpPr>
        <p:spPr bwMode="auto">
          <a:xfrm>
            <a:off x="2400300" y="3350214"/>
            <a:ext cx="58293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59"/>
          <p:cNvCxnSpPr/>
          <p:nvPr/>
        </p:nvCxnSpPr>
        <p:spPr bwMode="auto">
          <a:xfrm>
            <a:off x="4038600" y="5791200"/>
            <a:ext cx="5334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圆角矩形 60"/>
          <p:cNvSpPr/>
          <p:nvPr/>
        </p:nvSpPr>
        <p:spPr bwMode="auto">
          <a:xfrm>
            <a:off x="838200" y="5410200"/>
            <a:ext cx="7620000" cy="8382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2" name="圆角矩形 61"/>
          <p:cNvSpPr/>
          <p:nvPr/>
        </p:nvSpPr>
        <p:spPr bwMode="auto">
          <a:xfrm>
            <a:off x="1066800" y="5562600"/>
            <a:ext cx="1333500" cy="533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服务器端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400300" y="3036072"/>
            <a:ext cx="1181100" cy="326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用户界面</a:t>
            </a:r>
            <a:endParaRPr lang="zh-CN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2705100" y="4876800"/>
            <a:ext cx="1181100" cy="39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网络传输</a:t>
            </a:r>
            <a:endParaRPr lang="zh-CN" altLang="en-US" sz="1800" dirty="0"/>
          </a:p>
        </p:txBody>
      </p:sp>
      <p:sp>
        <p:nvSpPr>
          <p:cNvPr id="65" name="TextBox 64"/>
          <p:cNvSpPr txBox="1"/>
          <p:nvPr/>
        </p:nvSpPr>
        <p:spPr>
          <a:xfrm>
            <a:off x="4076700" y="5791200"/>
            <a:ext cx="15621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服务器处理</a:t>
            </a:r>
            <a:endParaRPr lang="zh-CN" altLang="en-US" sz="1800" dirty="0"/>
          </a:p>
        </p:txBody>
      </p:sp>
      <p:sp>
        <p:nvSpPr>
          <p:cNvPr id="66" name="矩形 65"/>
          <p:cNvSpPr/>
          <p:nvPr/>
        </p:nvSpPr>
        <p:spPr bwMode="auto">
          <a:xfrm>
            <a:off x="2400299" y="4036468"/>
            <a:ext cx="5829299" cy="612000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cxnSp>
        <p:nvCxnSpPr>
          <p:cNvPr id="67" name="直接箭头连接符 66"/>
          <p:cNvCxnSpPr/>
          <p:nvPr/>
        </p:nvCxnSpPr>
        <p:spPr bwMode="auto">
          <a:xfrm>
            <a:off x="2438400" y="4343400"/>
            <a:ext cx="58293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2362200" y="4017220"/>
            <a:ext cx="1181100" cy="326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Ajax</a:t>
            </a:r>
            <a:r>
              <a:rPr lang="zh-CN" altLang="en-US" sz="1400" dirty="0" smtClean="0"/>
              <a:t>引擎</a:t>
            </a:r>
            <a:endParaRPr lang="zh-CN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2362200" y="4322020"/>
            <a:ext cx="1181100" cy="326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客户端处理</a:t>
            </a:r>
            <a:endParaRPr lang="zh-CN" altLang="en-US" sz="1400" dirty="0"/>
          </a:p>
        </p:txBody>
      </p:sp>
      <p:cxnSp>
        <p:nvCxnSpPr>
          <p:cNvPr id="70" name="直接箭头连接符 69"/>
          <p:cNvCxnSpPr/>
          <p:nvPr/>
        </p:nvCxnSpPr>
        <p:spPr bwMode="auto">
          <a:xfrm>
            <a:off x="3276600" y="3332843"/>
            <a:ext cx="304800" cy="101055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箭头连接符 70"/>
          <p:cNvCxnSpPr/>
          <p:nvPr/>
        </p:nvCxnSpPr>
        <p:spPr bwMode="auto">
          <a:xfrm>
            <a:off x="3581400" y="4343400"/>
            <a:ext cx="457200" cy="1447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接箭头连接符 71"/>
          <p:cNvCxnSpPr/>
          <p:nvPr/>
        </p:nvCxnSpPr>
        <p:spPr bwMode="auto">
          <a:xfrm flipV="1">
            <a:off x="4572000" y="4343400"/>
            <a:ext cx="381000" cy="145324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Box 72"/>
          <p:cNvSpPr txBox="1"/>
          <p:nvPr/>
        </p:nvSpPr>
        <p:spPr>
          <a:xfrm>
            <a:off x="2971800" y="3636220"/>
            <a:ext cx="1143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用户操作</a:t>
            </a:r>
            <a:endParaRPr lang="zh-CN" altLang="en-US" sz="1400" dirty="0"/>
          </a:p>
        </p:txBody>
      </p:sp>
      <p:cxnSp>
        <p:nvCxnSpPr>
          <p:cNvPr id="74" name="直接箭头连接符 73"/>
          <p:cNvCxnSpPr/>
          <p:nvPr/>
        </p:nvCxnSpPr>
        <p:spPr bwMode="auto">
          <a:xfrm>
            <a:off x="4171950" y="3361485"/>
            <a:ext cx="304800" cy="101055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接箭头连接符 74"/>
          <p:cNvCxnSpPr/>
          <p:nvPr/>
        </p:nvCxnSpPr>
        <p:spPr bwMode="auto">
          <a:xfrm flipV="1">
            <a:off x="4953000" y="3370170"/>
            <a:ext cx="304800" cy="993188"/>
          </a:xfrm>
          <a:prstGeom prst="straightConnector1">
            <a:avLst/>
          </a:prstGeom>
          <a:ln>
            <a:headEnd type="none" w="med" len="med"/>
            <a:tailEnd type="stealth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867150" y="3657600"/>
            <a:ext cx="93345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用户操作</a:t>
            </a:r>
            <a:endParaRPr lang="zh-CN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4800600" y="3631492"/>
            <a:ext cx="93345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显示结果</a:t>
            </a:r>
            <a:endParaRPr lang="zh-CN" altLang="en-US" sz="1400" dirty="0"/>
          </a:p>
        </p:txBody>
      </p:sp>
      <p:cxnSp>
        <p:nvCxnSpPr>
          <p:cNvPr id="78" name="直接箭头连接符 77"/>
          <p:cNvCxnSpPr/>
          <p:nvPr/>
        </p:nvCxnSpPr>
        <p:spPr bwMode="auto">
          <a:xfrm>
            <a:off x="4953000" y="5791200"/>
            <a:ext cx="5334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接箭头连接符 78"/>
          <p:cNvCxnSpPr/>
          <p:nvPr/>
        </p:nvCxnSpPr>
        <p:spPr bwMode="auto">
          <a:xfrm>
            <a:off x="4495800" y="4343400"/>
            <a:ext cx="457200" cy="1447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接箭头连接符 79"/>
          <p:cNvCxnSpPr/>
          <p:nvPr/>
        </p:nvCxnSpPr>
        <p:spPr bwMode="auto">
          <a:xfrm flipV="1">
            <a:off x="5486400" y="4343400"/>
            <a:ext cx="381000" cy="145324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接箭头连接符 80"/>
          <p:cNvCxnSpPr/>
          <p:nvPr/>
        </p:nvCxnSpPr>
        <p:spPr bwMode="auto">
          <a:xfrm flipV="1">
            <a:off x="5867400" y="3350212"/>
            <a:ext cx="304800" cy="993188"/>
          </a:xfrm>
          <a:prstGeom prst="straightConnector1">
            <a:avLst/>
          </a:prstGeom>
          <a:ln>
            <a:headEnd type="none" w="med" len="med"/>
            <a:tailEnd type="stealth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543550" y="3657600"/>
            <a:ext cx="93345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显示结果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023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8.1.1  Ajax</a:t>
            </a:r>
            <a:r>
              <a:rPr lang="zh-CN" altLang="en-US" dirty="0"/>
              <a:t>的基本概念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Ajax</a:t>
            </a:r>
            <a:r>
              <a:rPr lang="zh-CN" altLang="en-US" dirty="0" smtClean="0"/>
              <a:t>由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编写，位于页面框架中，负责转发客户端和服务器之间的交互。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异步式交互的优点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减轻服务器负担，加快浏览速度。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每次按用户需求从服务器上获取指定数据，不是获取整个页面。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带来更好的用户体验。不再出现“白屏”现象。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Ajax</a:t>
            </a:r>
            <a:r>
              <a:rPr lang="zh-CN" altLang="en-US" dirty="0" smtClean="0"/>
              <a:t>是基于标准化和被广泛支持的技术，不需要下载插件或小程序，浏览器直接支持。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进一步促进页面表现与数据相分离。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获取服务器部分可以完全利用单独的模块进行，技术人员和美工更好地分工。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7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8.1.2 Ajax</a:t>
            </a:r>
            <a:r>
              <a:rPr lang="zh-CN" altLang="en-US" dirty="0" smtClean="0"/>
              <a:t>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533400"/>
          </a:xfrm>
        </p:spPr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种技术的集合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060999"/>
              </p:ext>
            </p:extLst>
          </p:nvPr>
        </p:nvGraphicFramePr>
        <p:xfrm>
          <a:off x="533400" y="2209801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5562600"/>
              </a:tblGrid>
              <a:tr h="380999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技术名称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说明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JavaScript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Ajax</a:t>
                      </a:r>
                      <a:r>
                        <a:rPr lang="zh-CN" altLang="en-US" sz="2000" dirty="0" smtClean="0"/>
                        <a:t>应用程序使用</a:t>
                      </a:r>
                      <a:r>
                        <a:rPr lang="en-US" altLang="zh-CN" sz="2000" dirty="0" smtClean="0"/>
                        <a:t>JavaScript</a:t>
                      </a:r>
                      <a:r>
                        <a:rPr lang="zh-CN" altLang="en-US" sz="2000" dirty="0" smtClean="0"/>
                        <a:t>编写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Ajax</a:t>
                      </a:r>
                      <a:r>
                        <a:rPr lang="zh-CN" altLang="en-US" sz="2000" dirty="0" smtClean="0"/>
                        <a:t>应用中，用户界面的样式可以通过</a:t>
                      </a:r>
                      <a:r>
                        <a:rPr lang="en-US" altLang="zh-CN" sz="2000" dirty="0" smtClean="0"/>
                        <a:t>CSS</a:t>
                      </a:r>
                      <a:r>
                        <a:rPr lang="zh-CN" altLang="en-US" sz="2000" dirty="0" smtClean="0"/>
                        <a:t>独立修改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DOM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通过</a:t>
                      </a:r>
                      <a:r>
                        <a:rPr lang="en-US" altLang="zh-CN" sz="2000" dirty="0" smtClean="0"/>
                        <a:t>JavaScript</a:t>
                      </a:r>
                      <a:r>
                        <a:rPr lang="zh-CN" altLang="en-US" sz="2000" dirty="0" smtClean="0"/>
                        <a:t>修改</a:t>
                      </a:r>
                      <a:r>
                        <a:rPr lang="en-US" altLang="zh-CN" sz="2000" dirty="0" smtClean="0"/>
                        <a:t>DOM</a:t>
                      </a:r>
                      <a:r>
                        <a:rPr lang="zh-CN" altLang="en-US" sz="2000" dirty="0" smtClean="0"/>
                        <a:t>，</a:t>
                      </a:r>
                      <a:r>
                        <a:rPr lang="en-US" altLang="zh-CN" sz="2000" dirty="0" smtClean="0"/>
                        <a:t>Ajax</a:t>
                      </a:r>
                      <a:r>
                        <a:rPr lang="zh-CN" altLang="en-US" sz="2000" dirty="0" smtClean="0"/>
                        <a:t>应用可以在运行时改变用户界面，或者局部更新页面中的某个节点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XMLHttpRequest</a:t>
                      </a:r>
                      <a:r>
                        <a:rPr lang="zh-CN" altLang="en-US" sz="2000" dirty="0" smtClean="0"/>
                        <a:t>对象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与</a:t>
                      </a:r>
                      <a:r>
                        <a:rPr lang="en-US" altLang="zh-CN" sz="2000" dirty="0" smtClean="0"/>
                        <a:t>web</a:t>
                      </a:r>
                      <a:r>
                        <a:rPr lang="zh-CN" altLang="en-US" sz="2000" dirty="0" smtClean="0"/>
                        <a:t>服务器在后台进行异步通信。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数据的格式通常是</a:t>
                      </a:r>
                      <a:r>
                        <a:rPr lang="en-US" altLang="zh-CN" sz="2000" dirty="0" smtClean="0"/>
                        <a:t>XML</a:t>
                      </a:r>
                      <a:r>
                        <a:rPr lang="zh-CN" altLang="en-US" sz="2000" dirty="0" smtClean="0"/>
                        <a:t>，或者是文本。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5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8.1.2 Ajax</a:t>
            </a:r>
            <a:r>
              <a:rPr lang="zh-CN" altLang="en-US" dirty="0"/>
              <a:t>的组成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1143000" y="5791200"/>
            <a:ext cx="6858000" cy="533400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Web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服务器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1143000" y="1676400"/>
            <a:ext cx="6858000" cy="3886200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1447800"/>
            <a:ext cx="2667000" cy="4968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浏览器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600200" y="2514600"/>
            <a:ext cx="20574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JavaScript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828800" y="3733800"/>
            <a:ext cx="1524000" cy="1524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XMLHttpRequest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对象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2590800" y="2971800"/>
            <a:ext cx="0" cy="7620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1600200" y="3156668"/>
            <a:ext cx="2057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与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服务器通信</a:t>
            </a:r>
            <a:endParaRPr lang="zh-CN" altLang="en-US" sz="1800" dirty="0"/>
          </a:p>
        </p:txBody>
      </p:sp>
      <p:sp>
        <p:nvSpPr>
          <p:cNvPr id="13" name="立方体 12"/>
          <p:cNvSpPr/>
          <p:nvPr/>
        </p:nvSpPr>
        <p:spPr bwMode="auto">
          <a:xfrm>
            <a:off x="4876800" y="3810000"/>
            <a:ext cx="1752600" cy="762000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立方体 13"/>
          <p:cNvSpPr/>
          <p:nvPr/>
        </p:nvSpPr>
        <p:spPr bwMode="auto">
          <a:xfrm>
            <a:off x="5029200" y="4038600"/>
            <a:ext cx="1752600" cy="762000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立方体 14"/>
          <p:cNvSpPr/>
          <p:nvPr/>
        </p:nvSpPr>
        <p:spPr bwMode="auto">
          <a:xfrm>
            <a:off x="5181600" y="4267200"/>
            <a:ext cx="1752600" cy="762000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DOM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3581400" y="2971800"/>
            <a:ext cx="1295400" cy="1066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4267200" y="3232868"/>
            <a:ext cx="2057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控制显示内容和层</a:t>
            </a:r>
            <a:endParaRPr lang="zh-CN" altLang="en-US" sz="1800" dirty="0"/>
          </a:p>
        </p:txBody>
      </p:sp>
      <p:sp>
        <p:nvSpPr>
          <p:cNvPr id="19" name="矩形 18"/>
          <p:cNvSpPr/>
          <p:nvPr/>
        </p:nvSpPr>
        <p:spPr bwMode="auto">
          <a:xfrm>
            <a:off x="6057900" y="1944667"/>
            <a:ext cx="1028700" cy="10271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210300" y="2097067"/>
            <a:ext cx="1028700" cy="10271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362700" y="2249467"/>
            <a:ext cx="1028700" cy="12557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CSS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2" name="直接箭头连接符 21"/>
          <p:cNvCxnSpPr>
            <a:endCxn id="19" idx="1"/>
          </p:cNvCxnSpPr>
          <p:nvPr/>
        </p:nvCxnSpPr>
        <p:spPr bwMode="auto">
          <a:xfrm flipV="1">
            <a:off x="3657600" y="2458234"/>
            <a:ext cx="2400300" cy="36116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3886200" y="2286000"/>
            <a:ext cx="2057400" cy="39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控制外观</a:t>
            </a:r>
            <a:endParaRPr lang="zh-CN" altLang="en-US" sz="1800" dirty="0"/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2590800" y="5257800"/>
            <a:ext cx="0" cy="5334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964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算法基础远程课件模板2">
  <a:themeElements>
    <a:clrScheme name="算法基础远程课件模板2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000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0AA"/>
      </a:accent5>
      <a:accent6>
        <a:srgbClr val="2D2DB9"/>
      </a:accent6>
      <a:hlink>
        <a:srgbClr val="0000CC"/>
      </a:hlink>
      <a:folHlink>
        <a:srgbClr val="800080"/>
      </a:folHlink>
    </a:clrScheme>
    <a:fontScheme name="算法基础远程课件模板2">
      <a:majorFont>
        <a:latin typeface="Impact"/>
        <a:ea typeface="方正姚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Pct val="85000"/>
          <a:buFontTx/>
          <a:buNone/>
          <a:tabLst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Pct val="85000"/>
          <a:buFontTx/>
          <a:buNone/>
          <a:tabLst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算法基础远程课件模板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算法基础远程课件模板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007300"/>
        </a:accent6>
        <a:hlink>
          <a:srgbClr val="0000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0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2D2DB9"/>
        </a:accent6>
        <a:hlink>
          <a:srgbClr val="0000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Settings\haiyang\Application Data\Microsoft\Templates\算法基础远程课件模板2.pot</Template>
  <TotalTime>5015</TotalTime>
  <Words>2420</Words>
  <Application>Microsoft Office PowerPoint</Application>
  <PresentationFormat>全屏显示(4:3)</PresentationFormat>
  <Paragraphs>313</Paragraphs>
  <Slides>51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算法基础远程课件模板2</vt:lpstr>
      <vt:lpstr>第8章   Ajax</vt:lpstr>
      <vt:lpstr>主要内容</vt:lpstr>
      <vt:lpstr>8.1 认识Ajax</vt:lpstr>
      <vt:lpstr>8.1.1  Ajax的基本概念 </vt:lpstr>
      <vt:lpstr>8.1.1  Ajax的基本概念 </vt:lpstr>
      <vt:lpstr>8.1.1  Ajax的基本概念 </vt:lpstr>
      <vt:lpstr>8.1.1  Ajax的基本概念 </vt:lpstr>
      <vt:lpstr>8.1.2 Ajax的组成</vt:lpstr>
      <vt:lpstr>8.1.2 Ajax的组成</vt:lpstr>
      <vt:lpstr>8.2 Ajax案例展示</vt:lpstr>
      <vt:lpstr>8.2.1  Google地图</vt:lpstr>
      <vt:lpstr>8.2.2 Gmail</vt:lpstr>
      <vt:lpstr>8.3 Ajax异步交互</vt:lpstr>
      <vt:lpstr>8.3 Ajax异步交互</vt:lpstr>
      <vt:lpstr>8.3.1  通过XMLHttpRequest对象连接服务器</vt:lpstr>
      <vt:lpstr>8.3.1  通过XMLHttpRequest对象连接服务器</vt:lpstr>
      <vt:lpstr>8.3.1  通过XMLHttpRequest对象连接服务器</vt:lpstr>
      <vt:lpstr>8.3.1  通过XMLHttpRequest对象连接服务器</vt:lpstr>
      <vt:lpstr>8.3.1  通过XMLHttpRequest对象连接服务器</vt:lpstr>
      <vt:lpstr>8.3.1  通过XMLHttpRequest对象连接服务器</vt:lpstr>
      <vt:lpstr>8.3.1  通过XMLHttpRequest对象连接服务器</vt:lpstr>
      <vt:lpstr>8.3.1  通过XMLHttpRequest对象连接服务器</vt:lpstr>
      <vt:lpstr>8.3.1  通过XMLHttpRequest对象连接服务器</vt:lpstr>
      <vt:lpstr>8.3.1  通过XMLHttpRequest对象连接服务器</vt:lpstr>
      <vt:lpstr>8.3.1  通过XMLHttpRequest对象连接服务器</vt:lpstr>
      <vt:lpstr>8.3.1  通过XMLHttpRequest对象连接服务器</vt:lpstr>
      <vt:lpstr>8.3.1  通过XMLHttpRequest对象连接服务器</vt:lpstr>
      <vt:lpstr>PowerPoint 演示文稿</vt:lpstr>
      <vt:lpstr>8.3.1  通过XMLHttpRequest对象连接服务器</vt:lpstr>
      <vt:lpstr>8.3.1  通过XMLHttpRequest对象连接服务器</vt:lpstr>
      <vt:lpstr>8.3.2 get和post方式</vt:lpstr>
      <vt:lpstr>8.3.2 get和post方式</vt:lpstr>
      <vt:lpstr>8.3.2 get和post方式</vt:lpstr>
      <vt:lpstr>8.3.2 get和post方式</vt:lpstr>
      <vt:lpstr>8.3.2 get和post方式</vt:lpstr>
      <vt:lpstr>8.3.2 get和post方式</vt:lpstr>
      <vt:lpstr>8.4 Ajax实例</vt:lpstr>
      <vt:lpstr>实例1：可自动校验的表单</vt:lpstr>
      <vt:lpstr>实例1：可自动校验的表单</vt:lpstr>
      <vt:lpstr>实例1：可自动校验的表单</vt:lpstr>
      <vt:lpstr>实例1：可自动校验的表单</vt:lpstr>
      <vt:lpstr>实例1：可自动校验的表单</vt:lpstr>
      <vt:lpstr>实例1：可自动校验的表单</vt:lpstr>
      <vt:lpstr>实例1：可自动校验的表单</vt:lpstr>
      <vt:lpstr>实例1：可自动校验的表单</vt:lpstr>
      <vt:lpstr>实例2: 自动提示文本</vt:lpstr>
      <vt:lpstr>自动提示文本-ajax</vt:lpstr>
      <vt:lpstr>PowerPoint 演示文稿</vt:lpstr>
      <vt:lpstr>PowerPoint 演示文稿</vt:lpstr>
      <vt:lpstr>PowerPoint 演示文稿</vt:lpstr>
      <vt:lpstr>PowerPoint 演示文稿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2.1.1  线性表的定义</dc:title>
  <dc:creator>lyx</dc:creator>
  <cp:lastModifiedBy>lvdongyan</cp:lastModifiedBy>
  <cp:revision>550</cp:revision>
  <dcterms:created xsi:type="dcterms:W3CDTF">2005-09-23T01:55:20Z</dcterms:created>
  <dcterms:modified xsi:type="dcterms:W3CDTF">2020-11-29T02:20:52Z</dcterms:modified>
</cp:coreProperties>
</file>