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6"/>
  </p:notesMasterIdLst>
  <p:handoutMasterIdLst>
    <p:handoutMasterId r:id="rId87"/>
  </p:handoutMasterIdLst>
  <p:sldIdLst>
    <p:sldId id="257" r:id="rId2"/>
    <p:sldId id="288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13" r:id="rId11"/>
    <p:sldId id="348" r:id="rId12"/>
    <p:sldId id="350" r:id="rId13"/>
    <p:sldId id="312" r:id="rId14"/>
    <p:sldId id="351" r:id="rId15"/>
    <p:sldId id="352" r:id="rId16"/>
    <p:sldId id="354" r:id="rId17"/>
    <p:sldId id="358" r:id="rId18"/>
    <p:sldId id="411" r:id="rId19"/>
    <p:sldId id="412" r:id="rId20"/>
    <p:sldId id="413" r:id="rId21"/>
    <p:sldId id="359" r:id="rId22"/>
    <p:sldId id="360" r:id="rId23"/>
    <p:sldId id="361" r:id="rId24"/>
    <p:sldId id="356" r:id="rId25"/>
    <p:sldId id="357" r:id="rId26"/>
    <p:sldId id="353" r:id="rId27"/>
    <p:sldId id="362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5" r:id="rId36"/>
    <p:sldId id="372" r:id="rId37"/>
    <p:sldId id="401" r:id="rId38"/>
    <p:sldId id="402" r:id="rId39"/>
    <p:sldId id="403" r:id="rId40"/>
    <p:sldId id="404" r:id="rId41"/>
    <p:sldId id="405" r:id="rId42"/>
    <p:sldId id="416" r:id="rId43"/>
    <p:sldId id="406" r:id="rId44"/>
    <p:sldId id="407" r:id="rId45"/>
    <p:sldId id="408" r:id="rId46"/>
    <p:sldId id="414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24" r:id="rId63"/>
    <p:sldId id="449" r:id="rId64"/>
    <p:sldId id="450" r:id="rId65"/>
    <p:sldId id="415" r:id="rId66"/>
    <p:sldId id="425" r:id="rId67"/>
    <p:sldId id="426" r:id="rId68"/>
    <p:sldId id="427" r:id="rId69"/>
    <p:sldId id="428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44" r:id="rId78"/>
    <p:sldId id="445" r:id="rId79"/>
    <p:sldId id="448" r:id="rId80"/>
    <p:sldId id="446" r:id="rId81"/>
    <p:sldId id="447" r:id="rId82"/>
    <p:sldId id="451" r:id="rId83"/>
    <p:sldId id="452" r:id="rId84"/>
    <p:sldId id="453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87017" autoAdjust="0"/>
  </p:normalViewPr>
  <p:slideViewPr>
    <p:cSldViewPr>
      <p:cViewPr>
        <p:scale>
          <a:sx n="100" d="100"/>
          <a:sy n="100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2021-04-15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dirty="0" smtClean="0"/>
              <a:t>Ajax</a:t>
            </a: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Asynchronous JavaScript XML</a:t>
            </a:r>
            <a:r>
              <a:rPr lang="zh-CN" altLang="en-US" sz="2800" b="0" dirty="0" smtClean="0"/>
              <a:t>）异步</a:t>
            </a:r>
            <a:r>
              <a:rPr lang="en-US" altLang="zh-CN" sz="2800" b="0" dirty="0" smtClean="0"/>
              <a:t>JavaScript</a:t>
            </a:r>
            <a:r>
              <a:rPr lang="zh-CN" altLang="en-US" sz="2800" b="0" dirty="0" smtClean="0"/>
              <a:t>和</a:t>
            </a:r>
            <a:r>
              <a:rPr lang="en-US" altLang="zh-CN" sz="2800" b="0" dirty="0" smtClean="0"/>
              <a:t>XML</a:t>
            </a:r>
            <a:r>
              <a:rPr lang="zh-CN" altLang="en-US" sz="2800" b="0" dirty="0" smtClean="0"/>
              <a:t>：是一种创建交互式网页应用的网页开发技术。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包括技术</a:t>
            </a:r>
            <a:endParaRPr lang="en-US" altLang="zh-CN" sz="2800" b="0" dirty="0" smtClean="0"/>
          </a:p>
          <a:p>
            <a:pPr lvl="1"/>
            <a:r>
              <a:rPr lang="en-US" altLang="zh-CN" b="0" dirty="0" smtClean="0"/>
              <a:t>XHTML</a:t>
            </a:r>
            <a:r>
              <a:rPr lang="zh-CN" altLang="en-US" b="0" dirty="0" smtClean="0"/>
              <a:t>：可扩展超文本标记语言，与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类似，但语法更严格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CSS</a:t>
            </a:r>
            <a:r>
              <a:rPr lang="zh-CN" altLang="en-US" b="0" dirty="0" smtClean="0"/>
              <a:t>：层叠式样式表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使用</a:t>
            </a:r>
            <a:r>
              <a:rPr lang="en-US" altLang="zh-CN" b="0" dirty="0" smtClean="0"/>
              <a:t>JavaScript</a:t>
            </a:r>
            <a:r>
              <a:rPr lang="zh-CN" altLang="en-US" b="0" dirty="0" smtClean="0"/>
              <a:t>访问</a:t>
            </a:r>
            <a:r>
              <a:rPr lang="en-US" altLang="zh-CN" b="0" dirty="0" smtClean="0"/>
              <a:t>DOM</a:t>
            </a:r>
          </a:p>
          <a:p>
            <a:pPr lvl="1"/>
            <a:r>
              <a:rPr lang="en-US" altLang="zh-CN" b="0" dirty="0" smtClean="0"/>
              <a:t>XML</a:t>
            </a:r>
            <a:r>
              <a:rPr lang="zh-CN" altLang="en-US" b="0" dirty="0" smtClean="0"/>
              <a:t>：在服务器和客户端之间传输数据的格式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XMLHttpRequest</a:t>
            </a:r>
            <a:r>
              <a:rPr lang="zh-CN" altLang="en-US" b="0" dirty="0" smtClean="0"/>
              <a:t>：从服务器获取数据的对象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57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6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5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$.get()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$.post()</a:t>
            </a:r>
            <a:r>
              <a:rPr lang="zh-CN" altLang="en-US" dirty="0" smtClean="0"/>
              <a:t>两种方法，能够指定发送方式，并且处理服务器返回的值。语法如上。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74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尽管</a:t>
            </a:r>
            <a:r>
              <a:rPr lang="en-US" altLang="zh-CN" dirty="0" smtClean="0"/>
              <a:t>$.get()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$.post()</a:t>
            </a:r>
            <a:r>
              <a:rPr lang="zh-CN" altLang="en-US" dirty="0" smtClean="0"/>
              <a:t>非常方便实用，但却不能控制错误和很多交互的细节，或者说对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的可控性较差。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提供了一个强大的函数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(option)</a:t>
            </a:r>
            <a:r>
              <a:rPr lang="zh-CN" altLang="en-US" dirty="0" smtClean="0"/>
              <a:t>来设置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访问服务器的各个细节。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2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2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9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来改变和刷新用户界面</a:t>
            </a:r>
            <a:endParaRPr lang="en-US" altLang="zh-CN" dirty="0" smtClean="0"/>
          </a:p>
          <a:p>
            <a:r>
              <a:rPr lang="zh-CN" altLang="en-US" dirty="0" smtClean="0"/>
              <a:t>通过修改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来修改外观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XMLHttpRequest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对象是核心，是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web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技术的飞跃。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0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2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64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94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Content-Type</a:t>
            </a:r>
            <a:r>
              <a:rPr lang="zh-CN" altLang="en-US" dirty="0" smtClean="0"/>
              <a:t>：</a:t>
            </a:r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en-US" altLang="zh-CN" dirty="0" smtClean="0">
                <a:effectLst/>
              </a:rPr>
              <a:t>  </a:t>
            </a:r>
            <a:r>
              <a:rPr lang="zh-CN" altLang="en-US" dirty="0" smtClean="0">
                <a:effectLst/>
              </a:rPr>
              <a:t>指定请求中的媒体信息类型为</a:t>
            </a:r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zh-CN" altLang="en-US" dirty="0" smtClean="0">
                <a:effectLst/>
              </a:rPr>
              <a:t>类型</a:t>
            </a:r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effectLst/>
              </a:rPr>
              <a:t>表示具体请求中的媒体类型信息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&lt;form </a:t>
            </a:r>
            <a:r>
              <a:rPr lang="en-US" altLang="zh-CN" dirty="0" err="1" smtClean="0">
                <a:effectLst/>
              </a:rPr>
              <a:t>encType</a:t>
            </a:r>
            <a:r>
              <a:rPr lang="en-US" altLang="zh-CN" dirty="0" smtClean="0">
                <a:effectLst/>
              </a:rPr>
              <a:t>=””&gt;</a:t>
            </a:r>
            <a:r>
              <a:rPr lang="zh-CN" altLang="en-US" dirty="0" smtClean="0">
                <a:effectLst/>
              </a:rPr>
              <a:t>中默认的</a:t>
            </a:r>
            <a:r>
              <a:rPr lang="en-US" altLang="zh-CN" dirty="0" err="1" smtClean="0">
                <a:effectLst/>
              </a:rPr>
              <a:t>encType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form</a:t>
            </a:r>
            <a:r>
              <a:rPr lang="zh-CN" altLang="en-US" dirty="0" smtClean="0">
                <a:effectLst/>
              </a:rPr>
              <a:t>表单数据被编码为</a:t>
            </a:r>
            <a:r>
              <a:rPr lang="en-US" altLang="zh-CN" dirty="0" smtClean="0">
                <a:effectLst/>
              </a:rPr>
              <a:t>key/value</a:t>
            </a:r>
            <a:r>
              <a:rPr lang="zh-CN" altLang="en-US" dirty="0" smtClean="0">
                <a:effectLst/>
              </a:rPr>
              <a:t>格式发送到服务器（表单默认的提交数据的格式）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7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9&amp;14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.2 Ajax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案例展示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3200" dirty="0" smtClean="0"/>
              <a:t>8.2.1 Google</a:t>
            </a:r>
            <a:r>
              <a:rPr lang="zh-CN" altLang="en-US" sz="3200" dirty="0" smtClean="0"/>
              <a:t>地图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 smtClean="0"/>
              <a:t>8.2.2 Gmail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3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.2.1  Google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在地图中任意拖动、缩放时，刷新的不是整个页面，而仅仅是地图区域的一块。</a:t>
            </a:r>
            <a:endParaRPr lang="en-US" altLang="zh-CN" dirty="0"/>
          </a:p>
          <a:p>
            <a:pPr lvl="1"/>
            <a:r>
              <a:rPr lang="zh-CN" altLang="en-US" dirty="0"/>
              <a:t>动态信息提示：当鼠标移动到相应位置上或单击时，会即时获取该位置的相关信息，并显示给用户。这些信息不是预先保存在浏览器的。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.2.2 </a:t>
            </a:r>
            <a:r>
              <a:rPr lang="en-US" altLang="zh-CN" dirty="0"/>
              <a:t>Gmail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公司推出的将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技术应用在邮件系统的成功案例。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目前各大门户网站的邮件系统都使用了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技术为用户提供了更好的使用体验。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在邮箱页面上，如果有新的邮件到来，用户不需要刷新页面，就会看到收件箱里新增的邮件。 收取邮件的工作在不知不觉中进行，与用户的任何其他操作无关，即“异步”。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输入收件人地址的过程中，自动予以提示，进行列表选择。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.3 Ajax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异步交互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zh-CN" altLang="en-US" dirty="0" smtClean="0"/>
              <a:t>同步交互：一件一件按顺序完成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43000" y="2438400"/>
            <a:ext cx="6858000" cy="3352800"/>
            <a:chOff x="1143000" y="2438400"/>
            <a:chExt cx="6858000" cy="3352800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11430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圆角矩形 12"/>
            <p:cNvSpPr/>
            <p:nvPr/>
          </p:nvSpPr>
          <p:spPr bwMode="auto">
            <a:xfrm>
              <a:off x="1143000" y="25908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烧水</a:t>
              </a:r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 bwMode="auto">
            <a:xfrm>
              <a:off x="2362200" y="2857500"/>
              <a:ext cx="9906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圆角矩形 17"/>
            <p:cNvSpPr/>
            <p:nvPr/>
          </p:nvSpPr>
          <p:spPr bwMode="auto">
            <a:xfrm>
              <a:off x="3352800" y="25908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水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烧开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45720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圆角矩形 19"/>
            <p:cNvSpPr/>
            <p:nvPr/>
          </p:nvSpPr>
          <p:spPr bwMode="auto">
            <a:xfrm>
              <a:off x="4572000" y="34290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浇花 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7010400" y="4724400"/>
              <a:ext cx="9906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57912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圆角矩形 22"/>
            <p:cNvSpPr/>
            <p:nvPr/>
          </p:nvSpPr>
          <p:spPr bwMode="auto">
            <a:xfrm>
              <a:off x="5791200" y="43434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看电视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 </a:t>
            </a:r>
            <a:r>
              <a:rPr lang="en-US" altLang="zh-CN" dirty="0"/>
              <a:t>Ajax</a:t>
            </a:r>
            <a:r>
              <a:rPr lang="zh-CN" altLang="en-US" dirty="0"/>
              <a:t>异步交互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zh-CN" altLang="en-US" dirty="0" smtClean="0"/>
              <a:t>异步交互：等待的同时去做另外的事情。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1430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圆角矩形 5"/>
          <p:cNvSpPr/>
          <p:nvPr/>
        </p:nvSpPr>
        <p:spPr bwMode="auto">
          <a:xfrm>
            <a:off x="1143000" y="25908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烧水</a:t>
            </a:r>
          </a:p>
        </p:txBody>
      </p:sp>
      <p:cxnSp>
        <p:nvCxnSpPr>
          <p:cNvPr id="7" name="直接箭头连接符 6"/>
          <p:cNvCxnSpPr>
            <a:stCxn id="6" idx="3"/>
            <a:endCxn id="8" idx="1"/>
          </p:cNvCxnSpPr>
          <p:nvPr/>
        </p:nvCxnSpPr>
        <p:spPr bwMode="auto">
          <a:xfrm>
            <a:off x="2362200" y="2857500"/>
            <a:ext cx="2819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5181600" y="25908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水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烧开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6576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2438400" y="34290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浇花 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876800" y="4724400"/>
            <a:ext cx="2743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3657600" y="43434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看电视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4008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7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 smtClean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 smtClean="0"/>
              <a:t>对象连接服务器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76400"/>
          </a:xfrm>
        </p:spPr>
        <p:txBody>
          <a:bodyPr/>
          <a:lstStyle/>
          <a:p>
            <a:r>
              <a:rPr lang="zh-CN" altLang="en-US" sz="2800" dirty="0" smtClean="0"/>
              <a:t>异步访问核心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XMLHttpRequest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： 创建</a:t>
            </a:r>
            <a:r>
              <a:rPr lang="en-US" altLang="zh-CN" sz="2800" dirty="0" err="1">
                <a:solidFill>
                  <a:srgbClr val="C00000"/>
                </a:solidFill>
              </a:rPr>
              <a:t>XMLHttpRequest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最早在</a:t>
            </a:r>
            <a:r>
              <a:rPr lang="en-US" altLang="zh-CN" sz="2400" dirty="0" smtClean="0"/>
              <a:t>IE5</a:t>
            </a:r>
            <a:r>
              <a:rPr lang="zh-CN" altLang="en-US" sz="2400" dirty="0" smtClean="0"/>
              <a:t>中以</a:t>
            </a:r>
            <a:r>
              <a:rPr lang="en-US" altLang="zh-CN" sz="2400" dirty="0" smtClean="0"/>
              <a:t>ActiveX</a:t>
            </a:r>
            <a:r>
              <a:rPr lang="zh-CN" altLang="en-US" sz="2400" dirty="0" smtClean="0"/>
              <a:t>控件引入，随后各浏览器开始支持该对象。需先创建再使用。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136904" cy="305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7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733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</a:rPr>
              <a:t>：利用</a:t>
            </a:r>
            <a:r>
              <a:rPr lang="en-US" altLang="zh-CN" sz="2800" dirty="0" smtClean="0">
                <a:solidFill>
                  <a:srgbClr val="C00000"/>
                </a:solidFill>
              </a:rPr>
              <a:t>open()</a:t>
            </a:r>
            <a:r>
              <a:rPr lang="zh-CN" altLang="en-US" sz="2800" dirty="0" smtClean="0">
                <a:solidFill>
                  <a:srgbClr val="C00000"/>
                </a:solidFill>
              </a:rPr>
              <a:t>方法建立一个请求，发送给服务器。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/>
              <a:t>open(</a:t>
            </a:r>
            <a:r>
              <a:rPr lang="en-US" altLang="zh-CN" sz="2800" dirty="0" smtClean="0">
                <a:solidFill>
                  <a:srgbClr val="00B050"/>
                </a:solidFill>
              </a:rPr>
              <a:t> method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url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 asynchronous</a:t>
            </a:r>
            <a:r>
              <a:rPr lang="en-US" altLang="zh-CN" sz="2800" dirty="0" smtClean="0"/>
              <a:t>, user, password)</a:t>
            </a:r>
          </a:p>
          <a:p>
            <a:pPr lvl="1"/>
            <a:r>
              <a:rPr lang="en-US" altLang="zh-CN" sz="2400" dirty="0" smtClean="0"/>
              <a:t>method</a:t>
            </a:r>
            <a:r>
              <a:rPr lang="zh-CN" altLang="en-US" sz="2400" dirty="0" smtClean="0"/>
              <a:t>：请求的类型，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post</a:t>
            </a:r>
          </a:p>
          <a:p>
            <a:pPr lvl="1"/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：请求的服务器端的响应地址，绝对地址或相对地址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a</a:t>
            </a:r>
            <a:r>
              <a:rPr lang="en-US" altLang="zh-CN" sz="2400" dirty="0" smtClean="0"/>
              <a:t>synchronous</a:t>
            </a:r>
            <a:r>
              <a:rPr lang="zh-CN" altLang="en-US" sz="2400" dirty="0" smtClean="0"/>
              <a:t>：默认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，表示进行异步请求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user</a:t>
            </a:r>
            <a:r>
              <a:rPr lang="zh-CN" altLang="en-US" sz="2400" dirty="0" smtClean="0"/>
              <a:t>：可选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：可选</a:t>
            </a:r>
            <a:endParaRPr lang="en-US" altLang="zh-CN" sz="2400" dirty="0"/>
          </a:p>
          <a:p>
            <a:pPr lvl="1"/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410200"/>
            <a:ext cx="7924800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 "</a:t>
            </a:r>
            <a:r>
              <a:rPr lang="en-US" altLang="zh-CN" dirty="0" smtClean="0"/>
              <a:t>8-1.jsp");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步骤</a:t>
            </a:r>
            <a:r>
              <a:rPr lang="en-US" altLang="zh-CN" sz="2800" dirty="0">
                <a:solidFill>
                  <a:srgbClr val="C00000"/>
                </a:solidFill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</a:rPr>
              <a:t>：使用</a:t>
            </a:r>
            <a:r>
              <a:rPr lang="en-US" altLang="zh-CN" sz="2800" dirty="0" smtClean="0">
                <a:solidFill>
                  <a:srgbClr val="C00000"/>
                </a:solidFill>
              </a:rPr>
              <a:t>send()</a:t>
            </a:r>
            <a:r>
              <a:rPr lang="zh-CN" altLang="en-US" sz="2800" dirty="0" smtClean="0">
                <a:solidFill>
                  <a:srgbClr val="C00000"/>
                </a:solidFill>
              </a:rPr>
              <a:t>方法发送请求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/>
              <a:t>g</a:t>
            </a:r>
            <a:r>
              <a:rPr lang="en-US" altLang="zh-CN" sz="2400" dirty="0" smtClean="0"/>
              <a:t>et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send()</a:t>
            </a:r>
          </a:p>
          <a:p>
            <a:pPr lvl="2"/>
            <a:r>
              <a:rPr lang="zh-CN" altLang="en-US" dirty="0" smtClean="0"/>
              <a:t>要发送的参数在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地址的后面，放在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的请求头中交至服务器端，如：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"</a:t>
            </a:r>
            <a:r>
              <a:rPr lang="en-US" altLang="zh-CN" dirty="0" smtClean="0"/>
              <a:t> 8-1.jsp ? name=</a:t>
            </a:r>
            <a:r>
              <a:rPr lang="en-US" altLang="zh-CN" dirty="0" err="1" smtClean="0"/>
              <a:t>lucy</a:t>
            </a:r>
            <a:r>
              <a:rPr lang="en-US" altLang="zh-CN" dirty="0" smtClean="0"/>
              <a:t> </a:t>
            </a:r>
            <a:r>
              <a:rPr lang="en-US" altLang="zh-CN" dirty="0"/>
              <a:t>&amp; age=20 </a:t>
            </a:r>
            <a:r>
              <a:rPr lang="en-US" altLang="zh-CN" dirty="0" smtClean="0"/>
              <a:t>"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sz="2400" dirty="0"/>
              <a:t>p</a:t>
            </a:r>
            <a:r>
              <a:rPr lang="en-US" altLang="zh-CN" sz="2400" dirty="0" smtClean="0"/>
              <a:t>ost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send(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queryString</a:t>
            </a:r>
            <a:r>
              <a:rPr lang="zh-CN" altLang="en-US" dirty="0" smtClean="0"/>
              <a:t>：要向服务器发送的数据，如：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queryString</a:t>
            </a:r>
            <a:r>
              <a:rPr lang="en-US" altLang="zh-CN" dirty="0"/>
              <a:t> =  </a:t>
            </a:r>
            <a:r>
              <a:rPr lang="en-US" altLang="zh-CN" dirty="0" smtClean="0"/>
              <a:t>"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 </a:t>
            </a:r>
            <a:r>
              <a:rPr lang="en-US" altLang="zh-CN" dirty="0" smtClean="0"/>
              <a:t>age=20" ;</a:t>
            </a:r>
          </a:p>
          <a:p>
            <a:pPr lvl="2"/>
            <a:r>
              <a:rPr lang="en-US" altLang="zh-CN" dirty="0" err="1"/>
              <a:t>queryString</a:t>
            </a:r>
            <a:r>
              <a:rPr lang="zh-CN" altLang="en-US" dirty="0" smtClean="0"/>
              <a:t>放</a:t>
            </a:r>
            <a:r>
              <a:rPr lang="zh-CN" altLang="en-US" dirty="0"/>
              <a:t>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的请求主体里提交至服务器端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8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5033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563981"/>
            <a:ext cx="4104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部分组成：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132856"/>
            <a:ext cx="442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状态行：请求方法，地址，协议版本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267803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请求头：</a:t>
            </a:r>
            <a:r>
              <a:rPr lang="zh-CN" altLang="en-US" sz="2000" dirty="0"/>
              <a:t>许多有关的客户端环境和请求正文的有用信息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772" y="3183359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请求主体：</a:t>
            </a:r>
            <a:r>
              <a:rPr lang="zh-CN" altLang="en-US" sz="2000" dirty="0"/>
              <a:t>包含客户提交的查询字符串信息</a:t>
            </a:r>
          </a:p>
        </p:txBody>
      </p:sp>
    </p:spTree>
    <p:extLst>
      <p:ext uri="{BB962C8B-B14F-4D97-AF65-F5344CB8AC3E}">
        <p14:creationId xmlns:p14="http://schemas.microsoft.com/office/powerpoint/2010/main" val="1328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sz="2400" dirty="0" smtClean="0"/>
              <a:t>数据的解析：</a:t>
            </a:r>
            <a:endParaRPr lang="en-US" altLang="zh-CN" sz="240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b="0" dirty="0" smtClean="0"/>
              <a:t>数据</a:t>
            </a:r>
            <a:r>
              <a:rPr lang="zh-CN" altLang="en-US" b="0" dirty="0"/>
              <a:t>发送出去，还要服务端解析成功才有意义。服务端通常是根据请求头（</a:t>
            </a:r>
            <a:r>
              <a:rPr lang="en-US" altLang="zh-CN" b="0" dirty="0"/>
              <a:t>headers</a:t>
            </a:r>
            <a:r>
              <a:rPr lang="zh-CN" altLang="en-US" b="0" dirty="0"/>
              <a:t>）中的 </a:t>
            </a:r>
            <a:r>
              <a:rPr lang="en-US" altLang="zh-CN" b="0" dirty="0"/>
              <a:t>Content-Type </a:t>
            </a:r>
            <a:r>
              <a:rPr lang="zh-CN" altLang="en-US" b="0" dirty="0"/>
              <a:t>字段来获知请求中的消息主体是用何种方式编码，再对主体进行解析。所以 </a:t>
            </a:r>
            <a:r>
              <a:rPr lang="en-US" altLang="zh-CN" b="0" dirty="0"/>
              <a:t>POST</a:t>
            </a:r>
            <a:r>
              <a:rPr lang="zh-CN" altLang="en-US" b="0" dirty="0"/>
              <a:t>方式</a:t>
            </a:r>
            <a:r>
              <a:rPr lang="en-US" altLang="zh-CN" b="0" dirty="0"/>
              <a:t> </a:t>
            </a:r>
            <a:r>
              <a:rPr lang="zh-CN" altLang="en-US" b="0" dirty="0"/>
              <a:t>提交数据时，需指定</a:t>
            </a:r>
            <a:r>
              <a:rPr lang="en-US" altLang="zh-CN" b="0" dirty="0"/>
              <a:t>HTTP</a:t>
            </a:r>
            <a:r>
              <a:rPr lang="zh-CN" altLang="en-US" b="0" dirty="0"/>
              <a:t>头中的 </a:t>
            </a:r>
            <a:r>
              <a:rPr lang="en-US" altLang="zh-CN" b="0" dirty="0"/>
              <a:t>Content-Type</a:t>
            </a:r>
            <a:r>
              <a:rPr lang="zh-CN" altLang="en-US" b="0" dirty="0"/>
              <a:t>信息</a:t>
            </a:r>
            <a:r>
              <a:rPr lang="zh-CN" altLang="en-US" b="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认识</a:t>
            </a:r>
            <a:r>
              <a:rPr lang="en-US" altLang="zh-CN" dirty="0" smtClean="0"/>
              <a:t>Ajax</a:t>
            </a:r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异步交互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968552"/>
          </a:xfrm>
        </p:spPr>
        <p:txBody>
          <a:bodyPr/>
          <a:lstStyle/>
          <a:p>
            <a:r>
              <a:rPr lang="en-US" altLang="zh-CN" sz="2800" dirty="0" smtClean="0"/>
              <a:t>post</a:t>
            </a:r>
            <a:r>
              <a:rPr lang="zh-CN" altLang="en-US" sz="2800" dirty="0"/>
              <a:t>提交的</a:t>
            </a:r>
            <a:r>
              <a:rPr lang="zh-CN" altLang="en-US" sz="2800" dirty="0" smtClean="0"/>
              <a:t>方式</a:t>
            </a:r>
            <a:r>
              <a:rPr lang="zh-CN" altLang="en-US" sz="2400" dirty="0" smtClean="0"/>
              <a:t>（</a:t>
            </a:r>
            <a:r>
              <a:rPr lang="en-US" altLang="zh-CN" sz="2400" b="0" dirty="0"/>
              <a:t> Content-Type </a:t>
            </a:r>
            <a:r>
              <a:rPr lang="zh-CN" altLang="en-US" sz="2400" b="0" dirty="0" smtClean="0"/>
              <a:t>取值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Content-Type</a:t>
            </a:r>
            <a:r>
              <a:rPr lang="zh-CN" altLang="en-US" sz="2000" dirty="0"/>
              <a:t>的可用</a:t>
            </a:r>
            <a:r>
              <a:rPr lang="zh-CN" altLang="en-US" sz="2000" dirty="0" smtClean="0"/>
              <a:t>值有很多，其中有：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smtClean="0"/>
              <a:t>text/</a:t>
            </a:r>
            <a:r>
              <a:rPr lang="en-US" altLang="zh-CN" sz="2400" b="0" dirty="0" err="1" smtClean="0"/>
              <a:t>plain;charset</a:t>
            </a:r>
            <a:r>
              <a:rPr lang="en-US" altLang="zh-CN" sz="2400" b="0" dirty="0" smtClean="0"/>
              <a:t>=UTF-8</a:t>
            </a:r>
            <a:r>
              <a:rPr lang="zh-CN" altLang="en-US" sz="2400" b="0" dirty="0" smtClean="0"/>
              <a:t>：纯文本格式（默认）</a:t>
            </a:r>
            <a:endParaRPr lang="en-US" altLang="zh-CN" sz="2400" b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smtClean="0"/>
              <a:t>application/x-www-form-</a:t>
            </a:r>
            <a:r>
              <a:rPr lang="en-US" altLang="zh-CN" sz="2400" b="0" dirty="0" err="1" smtClean="0"/>
              <a:t>urlencoded</a:t>
            </a:r>
            <a:r>
              <a:rPr lang="zh-CN" altLang="en-US" sz="2400" b="0" dirty="0"/>
              <a:t>：提交的数据按照 </a:t>
            </a:r>
            <a:r>
              <a:rPr lang="en-US" altLang="zh-CN" sz="2400" b="0" dirty="0"/>
              <a:t>key1=val1&amp;key2=val2 </a:t>
            </a:r>
            <a:r>
              <a:rPr lang="zh-CN" altLang="en-US" sz="2400" b="0" dirty="0"/>
              <a:t>的方式进行编码，</a:t>
            </a:r>
            <a:r>
              <a:rPr lang="en-US" altLang="zh-CN" sz="2400" b="0" dirty="0"/>
              <a:t>key </a:t>
            </a:r>
            <a:r>
              <a:rPr lang="zh-CN" altLang="en-US" sz="2400" b="0" dirty="0"/>
              <a:t>和 </a:t>
            </a:r>
            <a:r>
              <a:rPr lang="en-US" altLang="zh-CN" sz="2400" b="0" dirty="0" err="1"/>
              <a:t>val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都进行了 </a:t>
            </a:r>
            <a:r>
              <a:rPr lang="en-US" altLang="zh-CN" sz="2400" b="0" dirty="0"/>
              <a:t>URL </a:t>
            </a:r>
            <a:r>
              <a:rPr lang="zh-CN" altLang="en-US" sz="2400" b="0" dirty="0"/>
              <a:t>转码</a:t>
            </a:r>
            <a:r>
              <a:rPr lang="en-US" altLang="zh-CN" sz="2400" b="0" dirty="0"/>
              <a:t> </a:t>
            </a:r>
            <a:r>
              <a:rPr lang="zh-CN" altLang="en-US" sz="2400" b="0" dirty="0"/>
              <a:t>（除了标准字符外，每字节以双字节</a:t>
            </a:r>
            <a:r>
              <a:rPr lang="en-US" altLang="zh-CN" sz="2400" b="0" dirty="0"/>
              <a:t>16</a:t>
            </a:r>
            <a:r>
              <a:rPr lang="zh-CN" altLang="en-US" sz="2400" b="0" dirty="0"/>
              <a:t>进制前加“</a:t>
            </a:r>
            <a:r>
              <a:rPr lang="en-US" altLang="zh-CN" sz="2400" b="0" dirty="0"/>
              <a:t>%”</a:t>
            </a:r>
            <a:r>
              <a:rPr lang="zh-CN" altLang="en-US" sz="2400" b="0" dirty="0"/>
              <a:t>表示）</a:t>
            </a:r>
            <a:endParaRPr lang="en-US" altLang="zh-CN" sz="24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mutipart</a:t>
            </a:r>
            <a:r>
              <a:rPr lang="en-US" altLang="zh-CN" sz="2400" b="0" dirty="0"/>
              <a:t>/form-data </a:t>
            </a:r>
            <a:r>
              <a:rPr lang="zh-CN" altLang="en-US" sz="2400" b="0" dirty="0"/>
              <a:t>：特定格式（稍复杂），一般用来上传文件</a:t>
            </a:r>
            <a:endParaRPr lang="en-US" altLang="zh-CN" sz="24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/>
              <a:t>application/</a:t>
            </a:r>
            <a:r>
              <a:rPr lang="en-US" altLang="zh-CN" sz="2400" b="0" dirty="0" err="1"/>
              <a:t>json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JSON</a:t>
            </a:r>
            <a:r>
              <a:rPr lang="zh-CN" altLang="en-US" sz="2400" b="0" dirty="0"/>
              <a:t>格式的</a:t>
            </a:r>
            <a:r>
              <a:rPr lang="zh-CN" altLang="en-US" sz="2400" b="0" dirty="0" smtClean="0"/>
              <a:t>数据</a:t>
            </a:r>
            <a:endParaRPr lang="en-US" altLang="zh-CN" sz="2400" b="0" dirty="0" smtClean="0"/>
          </a:p>
          <a:p>
            <a:r>
              <a:rPr lang="zh-CN" altLang="en-US" sz="2800" dirty="0"/>
              <a:t>设置方法：</a:t>
            </a:r>
            <a:r>
              <a:rPr lang="zh-CN" altLang="en-US" sz="2400" b="0" dirty="0"/>
              <a:t>如果</a:t>
            </a:r>
            <a:r>
              <a:rPr lang="en-US" altLang="zh-CN" sz="2400" b="0" dirty="0"/>
              <a:t>open</a:t>
            </a:r>
            <a:r>
              <a:rPr lang="zh-CN" altLang="en-US" sz="2400" b="0" dirty="0"/>
              <a:t>使用的是</a:t>
            </a:r>
            <a:r>
              <a:rPr lang="en-US" altLang="zh-CN" sz="2400" b="0" dirty="0"/>
              <a:t>" post "</a:t>
            </a:r>
            <a:r>
              <a:rPr lang="zh-CN" altLang="en-US" sz="2400" b="0" dirty="0"/>
              <a:t>方式，则在发送前必须使用如下语句设置</a:t>
            </a:r>
            <a:r>
              <a:rPr lang="en-US" altLang="zh-CN" sz="2400" b="0" dirty="0"/>
              <a:t>HTTP </a:t>
            </a:r>
            <a:r>
              <a:rPr lang="zh-CN" altLang="en-US" sz="2400" b="0" dirty="0"/>
              <a:t>的</a:t>
            </a:r>
            <a:r>
              <a:rPr lang="zh-CN" altLang="en-US" sz="2400" b="0" dirty="0" smtClean="0"/>
              <a:t>头：</a:t>
            </a:r>
            <a:r>
              <a:rPr lang="en-US" altLang="zh-CN" sz="2400" b="0" dirty="0" err="1" smtClean="0"/>
              <a:t>setRequestHeader</a:t>
            </a:r>
            <a:r>
              <a:rPr lang="en-US" altLang="zh-CN" sz="2400" b="0" dirty="0" smtClean="0"/>
              <a:t>("Content-Type", "application/x-www-form-</a:t>
            </a:r>
            <a:r>
              <a:rPr lang="en-US" altLang="zh-CN" sz="2400" b="0" dirty="0" err="1" smtClean="0"/>
              <a:t>urlencoded</a:t>
            </a:r>
            <a:r>
              <a:rPr lang="en-US" altLang="zh-CN" sz="2400" b="0" dirty="0" smtClean="0"/>
              <a:t>");</a:t>
            </a:r>
            <a:endParaRPr lang="zh-CN" altLang="en-US" b="0" dirty="0" smtClean="0">
              <a:solidFill>
                <a:srgbClr val="C0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0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en-US" altLang="zh-CN" sz="2800" dirty="0" smtClean="0"/>
              <a:t>get</a:t>
            </a:r>
            <a:r>
              <a:rPr lang="zh-CN" altLang="en-US" sz="2800" dirty="0" smtClean="0"/>
              <a:t>方式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8200" y="2133600"/>
            <a:ext cx="7838256" cy="978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get</a:t>
            </a:r>
            <a:r>
              <a:rPr lang="en-US" altLang="zh-CN" dirty="0"/>
              <a:t>"</a:t>
            </a:r>
            <a:r>
              <a:rPr lang="en-US" altLang="zh-CN" dirty="0" smtClean="0"/>
              <a:t>, “9-1.aspx</a:t>
            </a:r>
            <a:r>
              <a:rPr lang="zh-CN" altLang="en-US" dirty="0" smtClean="0"/>
              <a:t>？</a:t>
            </a:r>
            <a:r>
              <a:rPr lang="en-US" altLang="zh-CN" dirty="0" smtClean="0"/>
              <a:t> 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&amp;age=20 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 err="1" smtClean="0"/>
              <a:t>xmlHttp.send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方式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8200" y="2133600"/>
            <a:ext cx="7848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xmlHttp.open</a:t>
            </a:r>
            <a:r>
              <a:rPr lang="en-US" altLang="zh-CN" dirty="0"/>
              <a:t>("post</a:t>
            </a:r>
            <a:r>
              <a:rPr lang="en-US" altLang="zh-CN" dirty="0" smtClean="0"/>
              <a:t>", “9-1.aspx");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xmlHttp.setRequestHeader</a:t>
            </a:r>
            <a:r>
              <a:rPr lang="en-US" altLang="zh-CN" dirty="0">
                <a:solidFill>
                  <a:srgbClr val="FFFF00"/>
                </a:solidFill>
              </a:rPr>
              <a:t>("Content-Type", "application/x-www-form-</a:t>
            </a:r>
            <a:r>
              <a:rPr lang="en-US" altLang="zh-CN" dirty="0" err="1">
                <a:solidFill>
                  <a:srgbClr val="FFFF00"/>
                </a:solidFill>
              </a:rPr>
              <a:t>urlencoded</a:t>
            </a:r>
            <a:r>
              <a:rPr lang="en-US" altLang="zh-CN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="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 age=20";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</a:t>
            </a:r>
            <a:r>
              <a:rPr lang="en-US" altLang="zh-CN" dirty="0" err="1"/>
              <a:t>queryString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8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066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：在对象的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onreadystatechange</a:t>
            </a:r>
            <a:r>
              <a:rPr lang="zh-CN" altLang="en-US" sz="2800" dirty="0" smtClean="0">
                <a:solidFill>
                  <a:srgbClr val="C00000"/>
                </a:solidFill>
              </a:rPr>
              <a:t>事件下，通过对象的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readyState</a:t>
            </a:r>
            <a:r>
              <a:rPr lang="zh-CN" altLang="en-US" sz="2800" dirty="0" smtClean="0">
                <a:solidFill>
                  <a:srgbClr val="C00000"/>
                </a:solidFill>
              </a:rPr>
              <a:t>属性和</a:t>
            </a:r>
            <a:r>
              <a:rPr lang="en-US" altLang="zh-CN" sz="2800" dirty="0" smtClean="0">
                <a:solidFill>
                  <a:srgbClr val="002060"/>
                </a:solidFill>
              </a:rPr>
              <a:t>status</a:t>
            </a:r>
            <a:r>
              <a:rPr lang="zh-CN" altLang="en-US" sz="2800" dirty="0" smtClean="0">
                <a:solidFill>
                  <a:srgbClr val="C00000"/>
                </a:solidFill>
              </a:rPr>
              <a:t>属性判断请求状态和响应状态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066800"/>
          </a:xfrm>
        </p:spPr>
        <p:txBody>
          <a:bodyPr/>
          <a:lstStyle/>
          <a:p>
            <a:pPr lvl="1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请求状态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readyState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属性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3855"/>
              </p:ext>
            </p:extLst>
          </p:nvPr>
        </p:nvGraphicFramePr>
        <p:xfrm>
          <a:off x="685800" y="2235200"/>
          <a:ext cx="7924800" cy="294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15497"/>
                <a:gridCol w="580930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 (</a:t>
                      </a:r>
                      <a:r>
                        <a:rPr lang="zh-CN" altLang="en-US" sz="2000" dirty="0">
                          <a:effectLst/>
                        </a:rPr>
                        <a:t>未初始化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  <a:endParaRPr lang="en-US" altLang="zh-CN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对象已建立，但是尚未初始化（尚未调用</a:t>
                      </a:r>
                      <a:r>
                        <a:rPr lang="en-US" altLang="zh-CN" sz="2000" dirty="0">
                          <a:effectLst/>
                        </a:rPr>
                        <a:t>open</a:t>
                      </a:r>
                      <a:r>
                        <a:rPr lang="zh-CN" altLang="en-US" sz="2000" dirty="0">
                          <a:effectLst/>
                        </a:rPr>
                        <a:t>方法）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1 (</a:t>
                      </a:r>
                      <a:r>
                        <a:rPr lang="zh-CN" altLang="en-US" sz="2000">
                          <a:effectLst/>
                        </a:rPr>
                        <a:t>初始化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对象已建立，尚未调用</a:t>
                      </a:r>
                      <a:r>
                        <a:rPr lang="en-US" altLang="zh-CN" sz="2000">
                          <a:effectLst/>
                        </a:rPr>
                        <a:t>send</a:t>
                      </a:r>
                      <a:r>
                        <a:rPr lang="zh-CN" altLang="en-US" sz="2000">
                          <a:effectLst/>
                        </a:rPr>
                        <a:t>方法</a:t>
                      </a:r>
                      <a:endParaRPr lang="zh-CN" altLang="en-US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2 (</a:t>
                      </a:r>
                      <a:r>
                        <a:rPr lang="zh-CN" altLang="en-US" sz="2000">
                          <a:effectLst/>
                        </a:rPr>
                        <a:t>发送数据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send</a:t>
                      </a:r>
                      <a:r>
                        <a:rPr lang="zh-CN" altLang="en-US" sz="2000" dirty="0">
                          <a:effectLst/>
                        </a:rPr>
                        <a:t>方法已调用，但是当前的状态及</a:t>
                      </a:r>
                      <a:r>
                        <a:rPr lang="en-US" sz="2000" dirty="0">
                          <a:effectLst/>
                        </a:rPr>
                        <a:t>http</a:t>
                      </a:r>
                      <a:r>
                        <a:rPr lang="zh-CN" altLang="en-US" sz="2000" dirty="0">
                          <a:effectLst/>
                        </a:rPr>
                        <a:t>头未知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3 (</a:t>
                      </a:r>
                      <a:r>
                        <a:rPr lang="zh-CN" altLang="en-US" sz="2000">
                          <a:effectLst/>
                        </a:rPr>
                        <a:t>数据传送中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已接收部分数据，因为响应及</a:t>
                      </a:r>
                      <a:r>
                        <a:rPr lang="en-US" sz="2000" dirty="0">
                          <a:effectLst/>
                        </a:rPr>
                        <a:t>http</a:t>
                      </a:r>
                      <a:r>
                        <a:rPr lang="zh-CN" altLang="en-US" sz="2000" dirty="0">
                          <a:effectLst/>
                        </a:rPr>
                        <a:t>头不全，这时通过</a:t>
                      </a:r>
                      <a:r>
                        <a:rPr lang="en-US" sz="2000" dirty="0" err="1">
                          <a:effectLst/>
                        </a:rPr>
                        <a:t>responseBody</a:t>
                      </a:r>
                      <a:r>
                        <a:rPr lang="zh-CN" altLang="en-US" sz="2000" dirty="0">
                          <a:effectLst/>
                        </a:rPr>
                        <a:t>和</a:t>
                      </a:r>
                      <a:r>
                        <a:rPr lang="en-US" sz="2000" dirty="0" err="1">
                          <a:effectLst/>
                        </a:rPr>
                        <a:t>responseText</a:t>
                      </a:r>
                      <a:r>
                        <a:rPr lang="zh-CN" altLang="en-US" sz="2000" dirty="0">
                          <a:effectLst/>
                        </a:rPr>
                        <a:t>获取部分数据会出现</a:t>
                      </a:r>
                      <a:r>
                        <a:rPr lang="zh-CN" altLang="en-US" sz="2000" dirty="0" smtClean="0">
                          <a:effectLst/>
                        </a:rPr>
                        <a:t>错误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4 (</a:t>
                      </a:r>
                      <a:r>
                        <a:rPr lang="zh-CN" altLang="en-US" sz="2000" dirty="0">
                          <a:effectLst/>
                        </a:rPr>
                        <a:t>完成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  <a:endParaRPr lang="en-US" altLang="zh-CN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数据接收</a:t>
                      </a:r>
                      <a:r>
                        <a:rPr lang="zh-CN" altLang="en-US" sz="2000" dirty="0" smtClean="0">
                          <a:effectLst/>
                        </a:rPr>
                        <a:t>完毕，此时</a:t>
                      </a:r>
                      <a:r>
                        <a:rPr lang="zh-CN" altLang="en-US" sz="2000" dirty="0">
                          <a:effectLst/>
                        </a:rPr>
                        <a:t>可以通过通过</a:t>
                      </a:r>
                      <a:r>
                        <a:rPr lang="en-US" sz="2000" dirty="0" err="1">
                          <a:effectLst/>
                        </a:rPr>
                        <a:t>responseBody</a:t>
                      </a:r>
                      <a:r>
                        <a:rPr lang="zh-CN" altLang="en-US" sz="2000" dirty="0">
                          <a:effectLst/>
                        </a:rPr>
                        <a:t>和</a:t>
                      </a:r>
                      <a:r>
                        <a:rPr lang="en-US" sz="2000" dirty="0" err="1">
                          <a:effectLst/>
                        </a:rPr>
                        <a:t>responseText</a:t>
                      </a:r>
                      <a:r>
                        <a:rPr lang="zh-CN" altLang="en-US" sz="2000" dirty="0">
                          <a:effectLst/>
                        </a:rPr>
                        <a:t>获取完整的回应数据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7619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响应状态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status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4890"/>
              </p:ext>
            </p:extLst>
          </p:nvPr>
        </p:nvGraphicFramePr>
        <p:xfrm>
          <a:off x="838200" y="2209800"/>
          <a:ext cx="7924800" cy="4099560"/>
        </p:xfrm>
        <a:graphic>
          <a:graphicData uri="http://schemas.openxmlformats.org/drawingml/2006/table">
            <a:tbl>
              <a:tblPr/>
              <a:tblGrid>
                <a:gridCol w="2196974"/>
                <a:gridCol w="5727826"/>
              </a:tblGrid>
              <a:tr h="47356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1xx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（临时响应）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表示临时响应并需要请求者继续执行操作的状态代码。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56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2xx （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成功）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表示成功处理了请求的状态代码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：请求成功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202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：请求被接收，但未处理完毕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60847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3xx （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重定向）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表示要完成请求，需要进一步操作。通常，这些状态代码用来重定向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035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4xx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（请求错误）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这些状态代码表示请求可能出错，导致服务器无法正常处理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：请求错误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404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：资源未找到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137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5xx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（服务器错误）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这些状态代码表示服务器在尝试处理请求时发生内部错误。这些错误可能是服务器本身的错误，而不是请求出错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：服务器内部错误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95919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</a:rPr>
              <a:t>：处理服务器返回的数据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结果通常有两种形式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文本：存储在</a:t>
            </a:r>
            <a:r>
              <a:rPr lang="en-US" altLang="zh-CN" sz="2400" dirty="0" err="1" smtClean="0"/>
              <a:t>responseText</a:t>
            </a:r>
            <a:r>
              <a:rPr lang="zh-CN" altLang="en-US" sz="2400" dirty="0" smtClean="0"/>
              <a:t>中，可以进行字符串处理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XML</a:t>
            </a:r>
            <a:r>
              <a:rPr lang="zh-CN" altLang="en-US" sz="2400" dirty="0" smtClean="0"/>
              <a:t>：存储在</a:t>
            </a:r>
            <a:r>
              <a:rPr lang="en-US" altLang="zh-CN" sz="2400" dirty="0" err="1" smtClean="0"/>
              <a:t>responseXML</a:t>
            </a:r>
            <a:r>
              <a:rPr lang="zh-CN" altLang="en-US" sz="2400" dirty="0" smtClean="0"/>
              <a:t>中，可以进行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处理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65467"/>
            <a:ext cx="7560840" cy="618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32856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不同浏览器测试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浏览器：改变服务器端响应后，客户端不改变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其他浏览器：正常刷新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浏览器自动缓存异步通信的结果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解决方法：令每次异步请求的地址不同，加上“时间戳”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47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b="0" dirty="0"/>
              <a:t>（</a:t>
            </a:r>
            <a:r>
              <a:rPr lang="en-US" altLang="zh-CN" b="0" dirty="0"/>
              <a:t>Asynchronous </a:t>
            </a:r>
            <a:r>
              <a:rPr lang="en-US" altLang="zh-CN" b="0" dirty="0" smtClean="0"/>
              <a:t>JavaScript </a:t>
            </a:r>
            <a:r>
              <a:rPr lang="en-US" altLang="zh-CN" b="0" dirty="0"/>
              <a:t>XML</a:t>
            </a:r>
            <a:r>
              <a:rPr lang="zh-CN" altLang="en-US" b="0" dirty="0"/>
              <a:t>）异步</a:t>
            </a:r>
            <a:r>
              <a:rPr lang="en-US" altLang="zh-CN" b="0" dirty="0"/>
              <a:t>JavaScript</a:t>
            </a:r>
            <a:r>
              <a:rPr lang="zh-CN" altLang="en-US" b="0" dirty="0"/>
              <a:t>和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en-US" b="0" dirty="0" smtClean="0"/>
              <a:t>由</a:t>
            </a:r>
            <a:r>
              <a:rPr lang="en-US" altLang="zh-CN" b="0" dirty="0" smtClean="0"/>
              <a:t>Google</a:t>
            </a:r>
            <a:r>
              <a:rPr lang="zh-CN" altLang="en-US" b="0" dirty="0" smtClean="0"/>
              <a:t>公司对</a:t>
            </a:r>
            <a:r>
              <a:rPr lang="en-US" altLang="zh-CN" b="0" dirty="0" smtClean="0"/>
              <a:t>Ajax</a:t>
            </a:r>
            <a:r>
              <a:rPr lang="zh-CN" altLang="en-US" b="0" dirty="0" smtClean="0"/>
              <a:t>技术的成功运用而被广泛使用。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9</a:t>
            </a:r>
            <a:r>
              <a:rPr lang="en-US" altLang="zh-CN" sz="2800" dirty="0" smtClean="0"/>
              <a:t>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7874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的主要用途是从指定的服务器中获取资源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中，通常</a:t>
            </a:r>
            <a:r>
              <a:rPr lang="zh-CN" altLang="en-US" sz="2000" dirty="0" smtClean="0"/>
              <a:t>只需指定</a:t>
            </a:r>
            <a:r>
              <a:rPr lang="zh-CN" altLang="en-US" sz="2000" dirty="0"/>
              <a:t>资源的路径即可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请求的是一个动态的资源，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JSP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PHP,ASP</a:t>
            </a:r>
            <a:r>
              <a:rPr lang="zh-CN" altLang="en-US" sz="2000" dirty="0" smtClean="0"/>
              <a:t>等，可以</a:t>
            </a:r>
            <a:r>
              <a:rPr lang="zh-CN" altLang="en-US" sz="2000" dirty="0"/>
              <a:t>在请求的路径后面</a:t>
            </a:r>
            <a:r>
              <a:rPr lang="zh-CN" altLang="en-US" sz="2000" dirty="0" smtClean="0"/>
              <a:t>附</a:t>
            </a:r>
            <a:r>
              <a:rPr lang="zh-CN" altLang="en-US" sz="2000" dirty="0"/>
              <a:t>加</a:t>
            </a:r>
            <a:r>
              <a:rPr lang="zh-CN" altLang="en-US" sz="2000" dirty="0" smtClean="0">
                <a:solidFill>
                  <a:srgbClr val="C00000"/>
                </a:solidFill>
              </a:rPr>
              <a:t>查询</a:t>
            </a:r>
            <a:r>
              <a:rPr lang="zh-CN" altLang="en-US" sz="2000" dirty="0">
                <a:solidFill>
                  <a:srgbClr val="C00000"/>
                </a:solidFill>
              </a:rPr>
              <a:t>的参数信息</a:t>
            </a:r>
            <a:r>
              <a:rPr lang="zh-CN" altLang="en-US" sz="2000" dirty="0"/>
              <a:t>。以便程序可以根据该参数查询</a:t>
            </a:r>
            <a:r>
              <a:rPr lang="zh-CN" altLang="en-US" sz="2000" dirty="0" smtClean="0"/>
              <a:t>更为具体</a:t>
            </a:r>
            <a:r>
              <a:rPr lang="zh-CN" altLang="en-US" sz="2000" dirty="0"/>
              <a:t>的信息。</a:t>
            </a:r>
            <a:r>
              <a:rPr lang="zh-CN" altLang="en-US" sz="2000" dirty="0" smtClean="0"/>
              <a:t>附加参数</a:t>
            </a:r>
            <a:r>
              <a:rPr lang="zh-CN" altLang="en-US" sz="2000" dirty="0"/>
              <a:t>的办法如下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    </a:t>
            </a:r>
            <a:r>
              <a:rPr lang="zh-CN" altLang="en-US" sz="2000" dirty="0">
                <a:solidFill>
                  <a:srgbClr val="C00000"/>
                </a:solidFill>
              </a:rPr>
              <a:t>请求的路径</a:t>
            </a:r>
            <a:r>
              <a:rPr lang="en-US" altLang="zh-CN" sz="2000" dirty="0">
                <a:solidFill>
                  <a:srgbClr val="C00000"/>
                </a:solidFill>
              </a:rPr>
              <a:t>?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1=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1&amp;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2=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2&amp;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3=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en-US" altLang="zh-CN" sz="2000" dirty="0" smtClean="0">
                <a:solidFill>
                  <a:srgbClr val="C00000"/>
                </a:solidFill>
              </a:rPr>
              <a:t>..……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服务器端可以使用</a:t>
            </a:r>
            <a:r>
              <a:rPr lang="en-US" altLang="zh-CN" sz="2000" dirty="0" smtClean="0"/>
              <a:t>request</a:t>
            </a:r>
            <a:r>
              <a:rPr lang="en-US" altLang="zh-CN" sz="2000" dirty="0"/>
              <a:t>. </a:t>
            </a:r>
            <a:r>
              <a:rPr lang="en-US" altLang="zh-CN" sz="2000" dirty="0" err="1" smtClean="0"/>
              <a:t>getQueryString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方法返回</a:t>
            </a:r>
            <a:r>
              <a:rPr lang="en-US" altLang="zh-CN" sz="2000" dirty="0"/>
              <a:t>?</a:t>
            </a:r>
            <a:r>
              <a:rPr lang="zh-CN" altLang="en-US" sz="2000" dirty="0"/>
              <a:t>后面的整个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，也可以使用</a:t>
            </a:r>
            <a:r>
              <a:rPr lang="en-US" altLang="zh-CN" sz="2000" dirty="0" err="1"/>
              <a:t>request.getParameter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返回某个值。</a:t>
            </a:r>
          </a:p>
        </p:txBody>
      </p:sp>
    </p:spTree>
    <p:extLst>
      <p:ext uri="{BB962C8B-B14F-4D97-AF65-F5344CB8AC3E}">
        <p14:creationId xmlns:p14="http://schemas.microsoft.com/office/powerpoint/2010/main" val="35823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 </a:t>
            </a:r>
            <a:r>
              <a:rPr lang="zh-CN" altLang="en-US" dirty="0"/>
              <a:t>关于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的主要用途是向服务器发送信息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中，参数信息</a:t>
            </a:r>
            <a:r>
              <a:rPr lang="zh-CN" altLang="en-US" sz="2000" dirty="0" smtClean="0"/>
              <a:t>并不是</a:t>
            </a:r>
            <a:r>
              <a:rPr lang="zh-CN" altLang="en-US" sz="2000" dirty="0"/>
              <a:t>通过</a:t>
            </a:r>
            <a:r>
              <a:rPr lang="en-US" altLang="zh-CN" sz="2000" dirty="0" smtClean="0"/>
              <a:t>URL</a:t>
            </a:r>
            <a:r>
              <a:rPr lang="zh-CN" altLang="en-US" sz="2000" dirty="0"/>
              <a:t>来传递的，而是在请求的主体中，这部分信息用户无法看见并且</a:t>
            </a:r>
            <a:r>
              <a:rPr lang="zh-CN" altLang="en-US" sz="2000" dirty="0" smtClean="0"/>
              <a:t>没有长度</a:t>
            </a:r>
            <a:r>
              <a:rPr lang="zh-CN" altLang="en-US" sz="2000" dirty="0"/>
              <a:t>的限制。请求主体中的参数的格式一般为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                </a:t>
            </a:r>
            <a:r>
              <a:rPr lang="zh-CN" altLang="en-US" sz="2000" dirty="0" smtClean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1=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1&amp;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2=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2&amp;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3=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en-US" altLang="zh-CN" sz="2000" dirty="0">
                <a:solidFill>
                  <a:srgbClr val="C00000"/>
                </a:solidFill>
              </a:rPr>
              <a:t>……</a:t>
            </a:r>
          </a:p>
          <a:p>
            <a:pPr lvl="1"/>
            <a:r>
              <a:rPr lang="zh-CN" altLang="en-US" sz="2000" dirty="0"/>
              <a:t>需要注意的是，为了通知服务器端请求主体内容为表单中的参数信息，需要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XMLHttpRequest</a:t>
            </a:r>
            <a:r>
              <a:rPr lang="zh-CN" altLang="en-US" sz="2000" dirty="0"/>
              <a:t>的方法来设置请求头，否则将无法取到参数。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setRequestHeader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"</a:t>
            </a:r>
            <a:r>
              <a:rPr lang="en-US" altLang="zh-CN" sz="2000" dirty="0" smtClean="0">
                <a:solidFill>
                  <a:srgbClr val="C00000"/>
                </a:solidFill>
              </a:rPr>
              <a:t>Content-Type",</a:t>
            </a:r>
            <a:r>
              <a:rPr lang="en-US" altLang="zh-CN" sz="2000" dirty="0">
                <a:solidFill>
                  <a:srgbClr val="C00000"/>
                </a:solidFill>
              </a:rPr>
              <a:t> "</a:t>
            </a:r>
            <a:r>
              <a:rPr lang="en-US" altLang="zh-CN" sz="2000" dirty="0" smtClean="0">
                <a:solidFill>
                  <a:srgbClr val="C00000"/>
                </a:solidFill>
              </a:rPr>
              <a:t>application/x-www-form-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urlencoded</a:t>
            </a:r>
            <a:r>
              <a:rPr lang="en-US" altLang="zh-CN" sz="2000" dirty="0" smtClean="0">
                <a:solidFill>
                  <a:srgbClr val="C00000"/>
                </a:solidFill>
              </a:rPr>
              <a:t>");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在服务器端可以使用</a:t>
            </a:r>
            <a:r>
              <a:rPr lang="en-US" altLang="zh-CN" sz="2000" dirty="0" err="1"/>
              <a:t>request.getReader</a:t>
            </a:r>
            <a:r>
              <a:rPr lang="en-US" altLang="zh-CN" sz="2000" dirty="0"/>
              <a:t>()</a:t>
            </a:r>
            <a:r>
              <a:rPr lang="zh-CN" altLang="en-US" sz="2000" dirty="0"/>
              <a:t>方法以流的形式得到这些信息，</a:t>
            </a:r>
            <a:r>
              <a:rPr lang="zh-CN" altLang="en-US" sz="2000" dirty="0" smtClean="0"/>
              <a:t>也可以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返回某个值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264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post</a:t>
            </a:r>
            <a:endParaRPr lang="en-US" altLang="zh-CN" dirty="0"/>
          </a:p>
          <a:p>
            <a:pPr lvl="1"/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请求和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都可以访问服务器端的程序，并且都可以向程序传递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。一般来讲，没有严格的规定某个请求必须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完成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考虑到信息的安全性，应该</a:t>
            </a:r>
            <a:r>
              <a:rPr lang="zh-CN" altLang="en-US" sz="2400" dirty="0" smtClean="0"/>
              <a:t>使用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因为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所发送的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显示</a:t>
            </a:r>
            <a:r>
              <a:rPr lang="zh-CN" altLang="en-US" sz="2400" dirty="0"/>
              <a:t>在</a:t>
            </a:r>
            <a:r>
              <a:rPr lang="en-US" altLang="zh-CN" sz="2400" dirty="0"/>
              <a:t>U RL</a:t>
            </a:r>
            <a:r>
              <a:rPr lang="zh-CN" altLang="en-US" sz="2400" dirty="0"/>
              <a:t>中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要发送的信息量比较大，应该</a:t>
            </a:r>
            <a:r>
              <a:rPr lang="zh-CN" altLang="en-US" sz="2400" dirty="0" smtClean="0"/>
              <a:t>使用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因为</a:t>
            </a:r>
            <a:r>
              <a:rPr lang="en-US" altLang="zh-CN" sz="2400" dirty="0"/>
              <a:t>get</a:t>
            </a:r>
            <a:r>
              <a:rPr lang="zh-CN" altLang="en-US" sz="2400" dirty="0" smtClean="0"/>
              <a:t>请求有</a:t>
            </a:r>
            <a:r>
              <a:rPr lang="zh-CN" altLang="en-US" sz="2400" dirty="0"/>
              <a:t>长度的限制，</a:t>
            </a:r>
            <a:r>
              <a:rPr lang="zh-CN" altLang="en-US" sz="2400" dirty="0" smtClean="0"/>
              <a:t>而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请求没有；如果</a:t>
            </a:r>
            <a:r>
              <a:rPr lang="zh-CN" altLang="en-US" sz="2400" dirty="0"/>
              <a:t>要发送非文本内容，比如文件上传等</a:t>
            </a:r>
            <a:r>
              <a:rPr lang="zh-CN" altLang="en-US" sz="2400" dirty="0" smtClean="0"/>
              <a:t>必须使用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。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323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zh-CN" altLang="en-US" sz="2400" dirty="0" smtClean="0"/>
              <a:t>说明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请求时，将参数信息放入异步请求的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send()</a:t>
            </a:r>
            <a:r>
              <a:rPr lang="zh-CN" altLang="en-US" sz="2400" dirty="0" smtClean="0"/>
              <a:t>方法不发送任何数据。</a:t>
            </a:r>
            <a:endParaRPr lang="en-US" altLang="zh-CN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0" y="2204864"/>
            <a:ext cx="837874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80" y="4926252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说明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：使用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方式，参数</a:t>
            </a:r>
            <a:r>
              <a:rPr lang="zh-CN" altLang="en-US" sz="2400" dirty="0"/>
              <a:t>信息放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send</a:t>
            </a:r>
            <a:r>
              <a:rPr lang="en-US" altLang="zh-CN" sz="2400" dirty="0"/>
              <a:t>()</a:t>
            </a:r>
            <a:r>
              <a:rPr lang="zh-CN" altLang="en-US" sz="2400" dirty="0" smtClean="0"/>
              <a:t>方法中发送。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576" y="1988840"/>
            <a:ext cx="8424862" cy="44958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>
                <a:solidFill>
                  <a:srgbClr val="FFC000"/>
                </a:solidFill>
              </a:rPr>
              <a:t>9-1post.html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/>
              <a:t>function </a:t>
            </a:r>
            <a:r>
              <a:rPr lang="en-US" altLang="zh-CN" sz="1400" kern="0" dirty="0" err="1" smtClean="0"/>
              <a:t>startRequest</a:t>
            </a:r>
            <a:r>
              <a:rPr lang="en-US" altLang="zh-CN" sz="1400" kern="0" dirty="0" smtClean="0"/>
              <a:t>(){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createXMLHttpRequest</a:t>
            </a:r>
            <a:r>
              <a:rPr lang="en-US" altLang="zh-CN" sz="1400" kern="0" dirty="0" smtClean="0"/>
              <a:t>();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>
                <a:solidFill>
                  <a:srgbClr val="FFFF00"/>
                </a:solidFill>
              </a:rPr>
              <a:t>var</a:t>
            </a:r>
            <a:r>
              <a:rPr lang="en-US" altLang="zh-CN" sz="1400" kern="0" dirty="0">
                <a:solidFill>
                  <a:srgbClr val="FFFF00"/>
                </a:solidFill>
              </a:rPr>
              <a:t> </a:t>
            </a:r>
            <a:r>
              <a:rPr lang="en-US" altLang="zh-CN" sz="1400" kern="0" dirty="0" err="1">
                <a:solidFill>
                  <a:srgbClr val="FFFF00"/>
                </a:solidFill>
              </a:rPr>
              <a:t>queryString</a:t>
            </a:r>
            <a:r>
              <a:rPr lang="en-US" altLang="zh-CN" sz="1400" kern="0" dirty="0">
                <a:solidFill>
                  <a:srgbClr val="FFFF00"/>
                </a:solidFill>
              </a:rPr>
              <a:t> = "name=</a:t>
            </a:r>
            <a:r>
              <a:rPr lang="en-US" altLang="zh-CN" sz="1400" kern="0" dirty="0" err="1">
                <a:solidFill>
                  <a:srgbClr val="FFFF00"/>
                </a:solidFill>
              </a:rPr>
              <a:t>lucy</a:t>
            </a:r>
            <a:r>
              <a:rPr lang="en-US" altLang="zh-CN" sz="1400" kern="0" dirty="0">
                <a:solidFill>
                  <a:srgbClr val="FFFF00"/>
                </a:solidFill>
              </a:rPr>
              <a:t> &amp;age=15 &amp;</a:t>
            </a:r>
            <a:r>
              <a:rPr lang="en-US" altLang="zh-CN" sz="1400" kern="0" dirty="0" err="1">
                <a:solidFill>
                  <a:srgbClr val="FFFF00"/>
                </a:solidFill>
              </a:rPr>
              <a:t>timeStamp</a:t>
            </a:r>
            <a:r>
              <a:rPr lang="en-US" altLang="zh-CN" sz="1400" kern="0" dirty="0">
                <a:solidFill>
                  <a:srgbClr val="FFFF00"/>
                </a:solidFill>
              </a:rPr>
              <a:t>="+ new Date().</a:t>
            </a:r>
            <a:r>
              <a:rPr lang="en-US" altLang="zh-CN" sz="1400" kern="0" dirty="0" err="1">
                <a:solidFill>
                  <a:srgbClr val="FFFF00"/>
                </a:solidFill>
              </a:rPr>
              <a:t>getTime</a:t>
            </a:r>
            <a:r>
              <a:rPr lang="en-US" altLang="zh-CN" sz="1400" kern="0" dirty="0">
                <a:solidFill>
                  <a:srgbClr val="FFFF00"/>
                </a:solidFill>
              </a:rPr>
              <a:t>();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 smtClean="0"/>
              <a:t>var</a:t>
            </a:r>
            <a:r>
              <a:rPr lang="en-US" altLang="zh-CN" sz="1400" kern="0" dirty="0" smtClean="0"/>
              <a:t> </a:t>
            </a:r>
            <a:r>
              <a:rPr lang="en-US" altLang="zh-CN" sz="1400" kern="0" dirty="0" err="1" smtClean="0"/>
              <a:t>url</a:t>
            </a:r>
            <a:r>
              <a:rPr lang="en-US" altLang="zh-CN" sz="1400" kern="0" dirty="0" smtClean="0"/>
              <a:t> = “9-1.aspx";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xmlHttp.open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(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"post", </a:t>
            </a:r>
            <a:r>
              <a:rPr lang="en-US" altLang="zh-CN" sz="1400" kern="0" dirty="0" err="1" smtClean="0"/>
              <a:t>url</a:t>
            </a:r>
            <a:r>
              <a:rPr lang="en-US" altLang="zh-CN" sz="1400" kern="0" dirty="0" smtClean="0"/>
              <a:t>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>
                <a:solidFill>
                  <a:srgbClr val="FFFF00"/>
                </a:solidFill>
              </a:rPr>
              <a:t>xmlHttp.setRequestHeader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("Content-</a:t>
            </a:r>
            <a:r>
              <a:rPr lang="en-US" altLang="zh-CN" sz="1400" kern="0" dirty="0" err="1" smtClean="0">
                <a:solidFill>
                  <a:srgbClr val="FFFF00"/>
                </a:solidFill>
              </a:rPr>
              <a:t>Type","application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/x-www-form-</a:t>
            </a:r>
            <a:r>
              <a:rPr lang="en-US" altLang="zh-CN" sz="1400" kern="0" dirty="0" err="1" smtClean="0">
                <a:solidFill>
                  <a:srgbClr val="FFFF00"/>
                </a:solidFill>
              </a:rPr>
              <a:t>urlencoded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");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/>
              <a:t>xmlHttp.send</a:t>
            </a:r>
            <a:r>
              <a:rPr lang="en-US" altLang="zh-CN" sz="1400" kern="0" dirty="0"/>
              <a:t>(</a:t>
            </a:r>
            <a:r>
              <a:rPr lang="en-US" altLang="zh-CN" sz="1400" kern="0" dirty="0" err="1">
                <a:solidFill>
                  <a:srgbClr val="FFFF00"/>
                </a:solidFill>
              </a:rPr>
              <a:t>queryString</a:t>
            </a:r>
            <a:r>
              <a:rPr lang="en-US" altLang="zh-CN" sz="1400" kern="0" dirty="0"/>
              <a:t>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xmlHttp.onreadystatechange</a:t>
            </a:r>
            <a:r>
              <a:rPr lang="en-US" altLang="zh-CN" sz="1400" kern="0" dirty="0" smtClean="0"/>
              <a:t>=function(){</a:t>
            </a:r>
          </a:p>
          <a:p>
            <a:pPr marL="914400" lvl="2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if(</a:t>
            </a:r>
            <a:r>
              <a:rPr lang="en-US" altLang="zh-CN" sz="1400" kern="0" dirty="0" err="1" smtClean="0"/>
              <a:t>xmlHttp.readyState</a:t>
            </a:r>
            <a:r>
              <a:rPr lang="en-US" altLang="zh-CN" sz="1400" kern="0" dirty="0" smtClean="0"/>
              <a:t>==4 &amp;&amp; </a:t>
            </a:r>
            <a:r>
              <a:rPr lang="en-US" altLang="zh-CN" sz="1400" kern="0" dirty="0" err="1" smtClean="0"/>
              <a:t>xmlHttp.status</a:t>
            </a:r>
            <a:r>
              <a:rPr lang="en-US" altLang="zh-CN" sz="1400" kern="0" dirty="0" smtClean="0"/>
              <a:t>==200){</a:t>
            </a:r>
          </a:p>
          <a:p>
            <a:pPr marL="1371600" lvl="3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alert("</a:t>
            </a:r>
            <a:r>
              <a:rPr lang="zh-CN" altLang="en-US" sz="1400" kern="0" dirty="0" smtClean="0"/>
              <a:t>服务器返回</a:t>
            </a:r>
            <a:r>
              <a:rPr lang="en-US" altLang="zh-CN" sz="1400" kern="0" dirty="0" smtClean="0"/>
              <a:t>:"+ </a:t>
            </a:r>
            <a:r>
              <a:rPr lang="en-US" altLang="zh-CN" sz="1400" kern="0" dirty="0" err="1" smtClean="0"/>
              <a:t>xmlHttp.responseText</a:t>
            </a:r>
            <a:r>
              <a:rPr lang="en-US" altLang="zh-CN" sz="1400" kern="0" dirty="0" smtClean="0"/>
              <a:t>);</a:t>
            </a:r>
          </a:p>
          <a:p>
            <a:pPr marL="914400" lvl="2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}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smtClean="0"/>
              <a:t>}</a:t>
            </a:r>
            <a:endParaRPr lang="zh-CN" altLang="en-US" sz="1400" kern="0" dirty="0" smtClean="0"/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/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55840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0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中文乱码的解决方法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 lvl="1"/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001000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function </a:t>
            </a:r>
            <a:r>
              <a:rPr lang="en-US" altLang="zh-CN" sz="1600" dirty="0" err="1"/>
              <a:t>handleStateChange</a:t>
            </a:r>
            <a:r>
              <a:rPr lang="en-US" altLang="zh-CN" sz="1600" dirty="0"/>
              <a:t>(){</a:t>
            </a:r>
          </a:p>
          <a:p>
            <a:pPr lvl="1"/>
            <a:r>
              <a:rPr lang="en-US" altLang="zh-CN" sz="1600" dirty="0"/>
              <a:t>if(</a:t>
            </a:r>
            <a:r>
              <a:rPr lang="en-US" altLang="zh-CN" sz="1600" dirty="0" err="1"/>
              <a:t>xmlHttp.readyState</a:t>
            </a:r>
            <a:r>
              <a:rPr lang="en-US" altLang="zh-CN" sz="1600" dirty="0"/>
              <a:t>==4 &amp;&amp; </a:t>
            </a:r>
            <a:r>
              <a:rPr lang="en-US" altLang="zh-CN" sz="1600" dirty="0" err="1"/>
              <a:t>xmlHttp.status</a:t>
            </a:r>
            <a:r>
              <a:rPr lang="en-US" altLang="zh-CN" sz="1600" dirty="0"/>
              <a:t>==200){</a:t>
            </a:r>
          </a:p>
          <a:p>
            <a:pPr lvl="2"/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oDiv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serverResponse</a:t>
            </a:r>
            <a:r>
              <a:rPr lang="en-US" altLang="zh-CN" sz="1600" dirty="0"/>
              <a:t>");</a:t>
            </a:r>
          </a:p>
          <a:p>
            <a:pPr lvl="2"/>
            <a:r>
              <a:rPr lang="en-US" altLang="zh-CN" sz="1600" dirty="0" err="1"/>
              <a:t>oDiv.innerHTML</a:t>
            </a:r>
            <a:r>
              <a:rPr lang="en-US" altLang="zh-CN" sz="1600" dirty="0"/>
              <a:t>=  </a:t>
            </a:r>
            <a:r>
              <a:rPr lang="en-US" altLang="zh-CN" sz="1600" dirty="0" err="1">
                <a:solidFill>
                  <a:srgbClr val="FFFF00"/>
                </a:solidFill>
              </a:rPr>
              <a:t>decodeURI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xmlHttp.responseText</a:t>
            </a:r>
            <a:r>
              <a:rPr lang="en-US" altLang="zh-CN" sz="1600" dirty="0" smtClean="0"/>
              <a:t>);   </a:t>
            </a:r>
            <a:r>
              <a:rPr lang="en-US" altLang="zh-CN" sz="1600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rgbClr val="FFFF00"/>
                </a:solidFill>
              </a:rPr>
              <a:t>解码</a:t>
            </a:r>
            <a:endParaRPr lang="en-US" altLang="zh-CN" sz="1600" dirty="0">
              <a:solidFill>
                <a:srgbClr val="FFFF00"/>
              </a:solidFill>
            </a:endParaRP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95898" y="1981200"/>
            <a:ext cx="7990901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createQueryString</a:t>
            </a:r>
            <a:r>
              <a:rPr lang="en-US" altLang="zh-CN" sz="1600" dirty="0"/>
              <a:t>(){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name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('name').value;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birth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('birth').value;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queryString</a:t>
            </a:r>
            <a:r>
              <a:rPr lang="en-US" altLang="zh-CN" sz="1600" dirty="0"/>
              <a:t> =  "name="+name+"&amp;birth="+birth;</a:t>
            </a:r>
          </a:p>
          <a:p>
            <a:pPr lvl="1"/>
            <a:r>
              <a:rPr lang="en-US" altLang="zh-CN" sz="1600" dirty="0"/>
              <a:t>return </a:t>
            </a:r>
            <a:r>
              <a:rPr lang="en-US" altLang="zh-CN" sz="1600" dirty="0" err="1">
                <a:solidFill>
                  <a:srgbClr val="FFFF00"/>
                </a:solidFill>
              </a:rPr>
              <a:t>encodeURI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FF00"/>
                </a:solidFill>
              </a:rPr>
              <a:t>encodeURI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queryString</a:t>
            </a:r>
            <a:r>
              <a:rPr lang="en-US" altLang="zh-CN" sz="1600" dirty="0" smtClean="0"/>
              <a:t>));   </a:t>
            </a:r>
            <a:r>
              <a:rPr lang="en-US" altLang="zh-CN" sz="1600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>
                <a:solidFill>
                  <a:srgbClr val="FFFF00"/>
                </a:solidFill>
              </a:rPr>
              <a:t>两</a:t>
            </a:r>
            <a:r>
              <a:rPr lang="zh-CN" altLang="en-US" sz="1600" dirty="0" smtClean="0">
                <a:solidFill>
                  <a:srgbClr val="FFFF00"/>
                </a:solidFill>
              </a:rPr>
              <a:t>次编码</a:t>
            </a:r>
            <a:endParaRPr lang="en-US" altLang="zh-CN" sz="1600" dirty="0">
              <a:solidFill>
                <a:srgbClr val="FFFF00"/>
              </a:solidFill>
            </a:endParaRP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.4 Ajax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【[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自动校验表单。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1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邮箱注册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r>
              <a:rPr lang="zh-CN" altLang="en-US" dirty="0" smtClean="0"/>
              <a:t>建立异步请求</a:t>
            </a:r>
            <a:endParaRPr lang="en-US" altLang="zh-CN" dirty="0" smtClean="0"/>
          </a:p>
          <a:p>
            <a:r>
              <a:rPr lang="zh-CN" altLang="en-US" dirty="0" smtClean="0"/>
              <a:t>服务器端处理</a:t>
            </a:r>
            <a:endParaRPr lang="en-US" altLang="zh-CN" dirty="0" smtClean="0"/>
          </a:p>
          <a:p>
            <a:r>
              <a:rPr lang="zh-CN" altLang="en-US" dirty="0" smtClean="0"/>
              <a:t>显示异步查询结果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92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HTML</a:t>
            </a:r>
            <a:r>
              <a:rPr lang="zh-CN" altLang="en-US" dirty="0"/>
              <a:t>框架结构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3000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57640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4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.1.1  Ajax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00200"/>
          </a:xfrm>
        </p:spPr>
        <p:txBody>
          <a:bodyPr/>
          <a:lstStyle/>
          <a:p>
            <a:r>
              <a:rPr lang="zh-CN" altLang="en-US" dirty="0" smtClean="0"/>
              <a:t>浏览网页与服务器交互操作</a:t>
            </a:r>
            <a:endParaRPr lang="en-US" altLang="zh-CN" dirty="0" smtClean="0"/>
          </a:p>
          <a:p>
            <a:r>
              <a:rPr lang="zh-CN" altLang="en-US" dirty="0" smtClean="0"/>
              <a:t>传统方式：同步交互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特点：伴随长时间等待和整个页面的刷新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066800" y="3443514"/>
            <a:ext cx="6553200" cy="2576286"/>
            <a:chOff x="1066800" y="3367314"/>
            <a:chExt cx="6553200" cy="2576286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1066800" y="3367314"/>
              <a:ext cx="65532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圆角矩形 7"/>
            <p:cNvSpPr/>
            <p:nvPr/>
          </p:nvSpPr>
          <p:spPr bwMode="auto">
            <a:xfrm>
              <a:off x="1066800" y="3581400"/>
              <a:ext cx="65532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295400" y="3733800"/>
              <a:ext cx="10668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客户端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3622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43434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63246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895600" y="4033157"/>
              <a:ext cx="533400" cy="14532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429000" y="54864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3962400" y="4033158"/>
              <a:ext cx="381000" cy="14532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4876800" y="4038600"/>
              <a:ext cx="533400" cy="13716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410200" y="54102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5943600" y="4038601"/>
              <a:ext cx="381000" cy="137159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圆角矩形 26"/>
            <p:cNvSpPr/>
            <p:nvPr/>
          </p:nvSpPr>
          <p:spPr bwMode="auto">
            <a:xfrm>
              <a:off x="1066800" y="5105400"/>
              <a:ext cx="65532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1295400" y="5257800"/>
              <a:ext cx="13335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服务器端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36576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1200" y="46482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3300" y="46362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2500" y="46482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10300" y="46362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0400" y="5486400"/>
              <a:ext cx="15621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服务器处理</a:t>
              </a:r>
              <a:endParaRPr lang="zh-CN" alt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91100" y="5486400"/>
              <a:ext cx="15621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服务器处理</a:t>
              </a:r>
              <a:endParaRPr lang="zh-CN" alt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4800" y="36456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9800" y="36456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建立异步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“用户名”发生</a:t>
            </a:r>
            <a:r>
              <a:rPr lang="en-US" altLang="zh-CN" sz="2400" dirty="0" err="1" smtClean="0"/>
              <a:t>onblur</a:t>
            </a:r>
            <a:r>
              <a:rPr lang="zh-CN" altLang="en-US" sz="2400" dirty="0" smtClean="0"/>
              <a:t>事件时调用检测函数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onblur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"</a:t>
            </a:r>
            <a:r>
              <a:rPr lang="en-US" altLang="zh-CN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 err="1"/>
              <a:t>startCheck</a:t>
            </a:r>
            <a:r>
              <a:rPr lang="en-US" altLang="zh-CN" sz="2400" i="1" dirty="0"/>
              <a:t>(this)</a:t>
            </a:r>
            <a:r>
              <a:rPr lang="en-US" altLang="zh-CN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 smtClean="0"/>
              <a:t>"</a:t>
            </a:r>
          </a:p>
          <a:p>
            <a:pPr lvl="1"/>
            <a:r>
              <a:rPr lang="zh-CN" altLang="en-US" sz="2400" dirty="0" smtClean="0"/>
              <a:t>检测：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输入是否为空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输入不空时，建立异步请求，进行查重处理</a:t>
            </a:r>
            <a:endParaRPr lang="en-US" altLang="zh-CN" dirty="0" smtClean="0"/>
          </a:p>
          <a:p>
            <a:pPr lvl="1"/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6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3" y="2060848"/>
            <a:ext cx="846544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81124"/>
            <a:ext cx="8576389" cy="53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dirty="0"/>
              <a:t>服务器端处理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4829"/>
            <a:ext cx="8064896" cy="470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6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zh-CN" altLang="en-US" dirty="0"/>
              <a:t>显示异步查询结果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95501"/>
            <a:ext cx="8273981" cy="349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637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9" y="1524000"/>
            <a:ext cx="653508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JS</a:t>
            </a:r>
            <a:r>
              <a:rPr lang="zh-CN" altLang="en-US" sz="3200" dirty="0" smtClean="0"/>
              <a:t>程序设计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实例</a:t>
            </a:r>
            <a:r>
              <a:rPr lang="en-US" altLang="zh-CN" sz="3200" dirty="0" smtClean="0"/>
              <a:t>2: </a:t>
            </a:r>
            <a:r>
              <a:rPr lang="zh-CN" altLang="en-US" sz="3200" dirty="0" smtClean="0"/>
              <a:t>自动提示文本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用户希望尽量减少在网页上填写表单的任务量，尤其是使用键盘输入的内容。为了尽可能地方便用户，提供良好的自动提示功能成为网站上必备的功能。</a:t>
            </a:r>
          </a:p>
          <a:p>
            <a:r>
              <a:rPr lang="zh-CN" altLang="zh-CN" sz="2400" dirty="0"/>
              <a:t>本章以填写颜色为例，为用户提供自动提示，展示该效果的制作方法。运行效果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87" y="3645024"/>
            <a:ext cx="3974953" cy="2517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数据存储在客户端（</a:t>
            </a:r>
            <a:r>
              <a:rPr lang="en-US" altLang="zh-CN" dirty="0"/>
              <a:t>JS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《JS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》</a:t>
            </a:r>
            <a:r>
              <a:rPr lang="zh-CN" altLang="en-US" dirty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zh-CN" altLang="en-US" dirty="0" smtClean="0"/>
              <a:t>自动提示文本框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00287"/>
            <a:ext cx="23812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6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0" y="1526654"/>
            <a:ext cx="8534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9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.1.1  </a:t>
            </a:r>
            <a:r>
              <a:rPr lang="en-US" altLang="zh-CN" dirty="0"/>
              <a:t>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传统交互方式的弊病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通常用户仅需要</a:t>
            </a:r>
            <a:r>
              <a:rPr lang="zh-CN" altLang="en-US" dirty="0"/>
              <a:t>刷新页面的一部分</a:t>
            </a:r>
            <a:r>
              <a:rPr lang="zh-CN" altLang="en-US" dirty="0" smtClean="0"/>
              <a:t>数据，刷新整个页面增加了等待时间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重复数据的传递，浪费了资源和网络带宽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6609"/>
            <a:ext cx="82581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8959"/>
            <a:ext cx="83820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35943"/>
            <a:ext cx="81248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在文本框中输入任意一个字符时，在预定义好的“颜色名称集”中搜索。如果找到匹配项则存在一个数组中，并传递给显示提示框的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showColors</a:t>
            </a:r>
            <a:r>
              <a:rPr lang="en-US" altLang="zh-CN" dirty="0"/>
              <a:t>(),</a:t>
            </a:r>
            <a:r>
              <a:rPr lang="zh-CN" altLang="en-US" dirty="0"/>
              <a:t>否则利用函数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清除提示框。</a:t>
            </a:r>
          </a:p>
        </p:txBody>
      </p:sp>
    </p:spTree>
    <p:extLst>
      <p:ext uri="{BB962C8B-B14F-4D97-AF65-F5344CB8AC3E}">
        <p14:creationId xmlns:p14="http://schemas.microsoft.com/office/powerpoint/2010/main" val="5577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792"/>
            <a:ext cx="8686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671292"/>
            <a:ext cx="8696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028825"/>
            <a:ext cx="85629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0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  <a:ea typeface="+mn-ea"/>
              </a:rPr>
              <a:t>autoMatch</a:t>
            </a:r>
            <a:r>
              <a:rPr lang="zh-CN" altLang="en-US" dirty="0">
                <a:latin typeface="+mn-ea"/>
                <a:ea typeface="+mn-ea"/>
              </a:rPr>
              <a:t>函数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496944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调用</a:t>
            </a:r>
            <a:r>
              <a:rPr lang="zh-CN" altLang="en-US" dirty="0"/>
              <a:t>函数</a:t>
            </a:r>
            <a:r>
              <a:rPr lang="en-US" altLang="zh-CN" dirty="0" err="1"/>
              <a:t>initVars</a:t>
            </a:r>
            <a:r>
              <a:rPr lang="en-US" altLang="zh-CN" dirty="0"/>
              <a:t>()</a:t>
            </a:r>
            <a:r>
              <a:rPr lang="zh-CN" altLang="en-US" dirty="0"/>
              <a:t>函数，初始化三个全局变量，取得</a:t>
            </a:r>
            <a:r>
              <a:rPr lang="zh-CN" altLang="en-US" dirty="0" smtClean="0"/>
              <a:t>文本框、</a:t>
            </a:r>
            <a:r>
              <a:rPr lang="en-US" altLang="zh-CN" dirty="0" smtClean="0"/>
              <a:t>div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ul</a:t>
            </a:r>
            <a:r>
              <a:rPr lang="zh-CN" altLang="en-US" dirty="0"/>
              <a:t>对象</a:t>
            </a:r>
          </a:p>
          <a:p>
            <a:r>
              <a:rPr lang="en-US" altLang="zh-CN" dirty="0" smtClean="0"/>
              <a:t>2. </a:t>
            </a:r>
            <a:r>
              <a:rPr lang="zh-CN" altLang="en-US" dirty="0"/>
              <a:t>如果</a:t>
            </a:r>
            <a:r>
              <a:rPr lang="zh-CN" altLang="en-US" dirty="0" smtClean="0"/>
              <a:t>文本框</a:t>
            </a:r>
            <a:r>
              <a:rPr lang="zh-CN" altLang="en-US" dirty="0"/>
              <a:t>不为</a:t>
            </a:r>
            <a:r>
              <a:rPr lang="zh-CN" altLang="en-US" dirty="0" smtClean="0"/>
              <a:t>空，</a:t>
            </a:r>
            <a:endParaRPr lang="en-US" altLang="zh-CN" dirty="0" smtClean="0"/>
          </a:p>
          <a:p>
            <a:r>
              <a:rPr lang="zh-CN" altLang="en-US" dirty="0" smtClean="0"/>
              <a:t>   那么：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 (1)</a:t>
            </a:r>
            <a:r>
              <a:rPr lang="zh-CN" altLang="en-US" dirty="0" smtClean="0"/>
              <a:t>定义</a:t>
            </a:r>
            <a:r>
              <a:rPr lang="zh-CN" altLang="en-US" dirty="0"/>
              <a:t>一个数组</a:t>
            </a:r>
            <a:r>
              <a:rPr lang="en-US" altLang="zh-CN" dirty="0" err="1" smtClean="0"/>
              <a:t>aResult</a:t>
            </a:r>
            <a:r>
              <a:rPr lang="zh-CN" altLang="en-US" dirty="0"/>
              <a:t>，用于存放匹配结果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(2)for</a:t>
            </a:r>
            <a:r>
              <a:rPr lang="zh-CN" altLang="en-US" dirty="0"/>
              <a:t>循环，</a:t>
            </a:r>
            <a:r>
              <a:rPr lang="en-US" altLang="zh-CN" dirty="0" err="1"/>
              <a:t>i</a:t>
            </a:r>
            <a:r>
              <a:rPr lang="en-US" altLang="zh-CN" dirty="0"/>
              <a:t>=0  </a:t>
            </a:r>
            <a:r>
              <a:rPr lang="en-US" altLang="zh-CN" dirty="0" err="1"/>
              <a:t>aColrs.length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r>
              <a:rPr lang="zh-CN" altLang="en-US" dirty="0" smtClean="0"/>
              <a:t>           如果</a:t>
            </a:r>
            <a:r>
              <a:rPr lang="zh-CN" altLang="en-US" dirty="0"/>
              <a:t>，颜色集第</a:t>
            </a:r>
            <a:r>
              <a:rPr lang="en-US" altLang="zh-CN" dirty="0" err="1"/>
              <a:t>i</a:t>
            </a:r>
            <a:r>
              <a:rPr lang="zh-CN" altLang="en-US" dirty="0"/>
              <a:t>个元素里包含文本框的内容，则将第</a:t>
            </a:r>
            <a:r>
              <a:rPr lang="en-US" altLang="zh-CN" dirty="0" err="1"/>
              <a:t>i</a:t>
            </a:r>
            <a:r>
              <a:rPr lang="zh-CN" altLang="en-US" dirty="0"/>
              <a:t>个元素压栈入</a:t>
            </a:r>
            <a:r>
              <a:rPr lang="en-US" altLang="zh-CN" dirty="0" err="1"/>
              <a:t>aResult</a:t>
            </a:r>
            <a:r>
              <a:rPr lang="zh-CN" altLang="en-US" dirty="0"/>
              <a:t>数组中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循环结束后，如果</a:t>
            </a:r>
            <a:r>
              <a:rPr lang="en-US" altLang="zh-CN" dirty="0" err="1"/>
              <a:t>aResult</a:t>
            </a:r>
            <a:r>
              <a:rPr lang="zh-CN" altLang="en-US" dirty="0"/>
              <a:t>数组不为空，则调用</a:t>
            </a:r>
            <a:r>
              <a:rPr lang="en-US" altLang="zh-CN" dirty="0" err="1"/>
              <a:t>showColors</a:t>
            </a:r>
            <a:r>
              <a:rPr lang="en-US" altLang="zh-CN" dirty="0"/>
              <a:t>()</a:t>
            </a:r>
            <a:r>
              <a:rPr lang="zh-CN" altLang="en-US" dirty="0"/>
              <a:t>函数显示，否则调用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函数清空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否则</a:t>
            </a:r>
            <a:r>
              <a:rPr lang="zh-CN" altLang="en-US" dirty="0" smtClean="0"/>
              <a:t>：</a:t>
            </a:r>
            <a:r>
              <a:rPr lang="zh-CN" altLang="en-US" dirty="0"/>
              <a:t>调用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函数清空</a:t>
            </a:r>
          </a:p>
        </p:txBody>
      </p:sp>
    </p:spTree>
    <p:extLst>
      <p:ext uri="{BB962C8B-B14F-4D97-AF65-F5344CB8AC3E}">
        <p14:creationId xmlns:p14="http://schemas.microsoft.com/office/powerpoint/2010/main" val="26089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77577"/>
            <a:ext cx="8280400" cy="1019175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autoMatch</a:t>
            </a:r>
            <a:r>
              <a:rPr lang="zh-CN" altLang="en-US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12776"/>
            <a:ext cx="78962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>
                <a:latin typeface="+mn-ea"/>
                <a:ea typeface="+mn-ea"/>
              </a:rPr>
              <a:t>showColors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  <a:r>
              <a:rPr lang="zh-CN" altLang="en-US" sz="2800" dirty="0">
                <a:latin typeface="+mn-ea"/>
                <a:ea typeface="+mn-ea"/>
              </a:rPr>
              <a:t>函数：参数为匹配的结果数组</a:t>
            </a:r>
            <a:r>
              <a:rPr lang="en-US" altLang="zh-CN" sz="2800" dirty="0" err="1" smtClean="0">
                <a:latin typeface="+mn-ea"/>
                <a:ea typeface="+mn-ea"/>
              </a:rPr>
              <a:t>aResult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clearColors</a:t>
            </a:r>
            <a:r>
              <a:rPr lang="en-US" altLang="zh-CN" sz="2000" dirty="0"/>
              <a:t>()</a:t>
            </a:r>
            <a:r>
              <a:rPr lang="zh-CN" altLang="en-US" sz="2000" dirty="0"/>
              <a:t>函数清空</a:t>
            </a:r>
          </a:p>
          <a:p>
            <a:r>
              <a:rPr lang="en-US" altLang="zh-CN" sz="2000" dirty="0" smtClean="0"/>
              <a:t>2.div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className</a:t>
            </a:r>
            <a:r>
              <a:rPr lang="zh-CN" altLang="en-US" sz="2000" dirty="0"/>
              <a:t>属性为</a:t>
            </a:r>
            <a:r>
              <a:rPr lang="en-US" altLang="zh-CN" sz="2000" dirty="0"/>
              <a:t>show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变量</a:t>
            </a:r>
            <a:r>
              <a:rPr lang="en-US" altLang="zh-CN" sz="2000" dirty="0" err="1"/>
              <a:t>oLi</a:t>
            </a:r>
            <a:endParaRPr lang="en-US" altLang="zh-CN" sz="2000" dirty="0"/>
          </a:p>
          <a:p>
            <a:r>
              <a:rPr lang="en-US" altLang="zh-CN" sz="2000" dirty="0" smtClean="0"/>
              <a:t>4.for</a:t>
            </a:r>
            <a:r>
              <a:rPr lang="zh-CN" altLang="en-US" sz="2000" dirty="0"/>
              <a:t>循环：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  </a:t>
            </a:r>
            <a:r>
              <a:rPr lang="en-US" altLang="zh-CN" sz="2000" dirty="0" err="1"/>
              <a:t>aResult.length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</a:t>
            </a:r>
          </a:p>
          <a:p>
            <a:r>
              <a:rPr lang="en-US" altLang="zh-CN" sz="2000" dirty="0"/>
              <a:t>  //</a:t>
            </a:r>
            <a:r>
              <a:rPr lang="zh-CN" altLang="en-US" sz="2000" dirty="0"/>
              <a:t>循环体：将匹配的提示结果</a:t>
            </a:r>
            <a:r>
              <a:rPr lang="zh-CN" altLang="en-US" sz="2000" dirty="0" smtClean="0"/>
              <a:t>逐一添加为列表项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smtClean="0"/>
              <a:t>(1)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元素节点</a:t>
            </a:r>
            <a:r>
              <a:rPr lang="en-US" altLang="zh-CN" sz="2000" dirty="0"/>
              <a:t>li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(2)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ul</a:t>
            </a:r>
            <a:r>
              <a:rPr lang="zh-CN" altLang="en-US" sz="2000" dirty="0"/>
              <a:t>增加子节点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，作为新列表项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文本节点，内容为</a:t>
            </a:r>
            <a:r>
              <a:rPr lang="en-US" altLang="zh-CN" sz="2000" dirty="0" err="1"/>
              <a:t>aResult</a:t>
            </a:r>
            <a:r>
              <a:rPr lang="zh-CN" altLang="en-US" sz="2000" dirty="0"/>
              <a:t>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个元素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(4)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oLi</a:t>
            </a:r>
            <a:r>
              <a:rPr lang="zh-CN" altLang="en-US" sz="2000" dirty="0"/>
              <a:t>添加文本节点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smtClean="0"/>
              <a:t>(5)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的鼠标经过事件：鼠标经过时高</a:t>
            </a:r>
            <a:r>
              <a:rPr lang="zh-CN" altLang="en-US" sz="2000" dirty="0" smtClean="0"/>
              <a:t>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(6)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的鼠标移出事件：离开时恢复</a:t>
            </a:r>
            <a:r>
              <a:rPr lang="zh-CN" altLang="en-US" sz="2000" dirty="0" smtClean="0"/>
              <a:t>原样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(7)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的单击事件：用户点击某个匹配项时，设置输入框为该项的</a:t>
            </a:r>
            <a:r>
              <a:rPr lang="zh-CN" altLang="en-US" sz="2000" dirty="0" smtClean="0"/>
              <a:t>值，并清除提示框。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241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showColors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74601"/>
            <a:ext cx="75247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1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.1.1  </a:t>
            </a:r>
            <a:r>
              <a:rPr lang="en-US" altLang="zh-CN" dirty="0"/>
              <a:t>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43000"/>
          </a:xfrm>
        </p:spPr>
        <p:txBody>
          <a:bodyPr/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交互方式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在客户端与服务器端引入中间媒介</a:t>
            </a:r>
            <a:r>
              <a:rPr lang="en-US" altLang="zh-CN" dirty="0" smtClean="0"/>
              <a:t>----Ajax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7556" y="3082448"/>
            <a:ext cx="5822043" cy="5355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838200" y="2667000"/>
            <a:ext cx="76200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 48"/>
          <p:cNvSpPr/>
          <p:nvPr/>
        </p:nvSpPr>
        <p:spPr bwMode="auto">
          <a:xfrm>
            <a:off x="838200" y="2881086"/>
            <a:ext cx="7620000" cy="1905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066800" y="3033486"/>
            <a:ext cx="1066800" cy="1676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客户端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400300" y="3350214"/>
            <a:ext cx="58293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>
            <a:off x="4038600" y="5791200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圆角矩形 60"/>
          <p:cNvSpPr/>
          <p:nvPr/>
        </p:nvSpPr>
        <p:spPr bwMode="auto">
          <a:xfrm>
            <a:off x="838200" y="5410200"/>
            <a:ext cx="7620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1066800" y="5562600"/>
            <a:ext cx="13335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服务器端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0300" y="3036072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用户界面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705100" y="4876800"/>
            <a:ext cx="11811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网络传输</a:t>
            </a:r>
            <a:endParaRPr lang="zh-CN" alt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4076700" y="5791200"/>
            <a:ext cx="1562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服务器处理</a:t>
            </a:r>
            <a:endParaRPr lang="zh-CN" altLang="en-US" sz="18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2400299" y="4036468"/>
            <a:ext cx="5829299" cy="612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438400" y="4343400"/>
            <a:ext cx="58293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2362200" y="4017220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Ajax</a:t>
            </a:r>
            <a:r>
              <a:rPr lang="zh-CN" altLang="en-US" sz="1400" dirty="0" smtClean="0"/>
              <a:t>引擎</a:t>
            </a:r>
            <a:endParaRPr lang="zh-CN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62200" y="4322020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客户端处理</a:t>
            </a:r>
            <a:endParaRPr lang="zh-CN" altLang="en-US" sz="1400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3276600" y="3332843"/>
            <a:ext cx="304800" cy="10105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/>
          <p:nvPr/>
        </p:nvCxnSpPr>
        <p:spPr bwMode="auto">
          <a:xfrm>
            <a:off x="3581400" y="4343400"/>
            <a:ext cx="457200" cy="1447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4572000" y="4343400"/>
            <a:ext cx="381000" cy="14532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2971800" y="3636220"/>
            <a:ext cx="1143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用户操作</a:t>
            </a:r>
            <a:endParaRPr lang="zh-CN" altLang="en-US" sz="1400" dirty="0"/>
          </a:p>
        </p:txBody>
      </p:sp>
      <p:cxnSp>
        <p:nvCxnSpPr>
          <p:cNvPr id="74" name="直接箭头连接符 73"/>
          <p:cNvCxnSpPr/>
          <p:nvPr/>
        </p:nvCxnSpPr>
        <p:spPr bwMode="auto">
          <a:xfrm>
            <a:off x="4171950" y="3361485"/>
            <a:ext cx="304800" cy="10105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4953000" y="3370170"/>
            <a:ext cx="304800" cy="993188"/>
          </a:xfrm>
          <a:prstGeom prst="straightConnector1">
            <a:avLst/>
          </a:prstGeom>
          <a:ln>
            <a:headEnd type="none" w="med" len="med"/>
            <a:tailEnd type="stealth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67150" y="3657600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用户操作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3631492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显示结果</a:t>
            </a:r>
            <a:endParaRPr lang="zh-CN" altLang="en-US" sz="1400" dirty="0"/>
          </a:p>
        </p:txBody>
      </p:sp>
      <p:cxnSp>
        <p:nvCxnSpPr>
          <p:cNvPr id="78" name="直接箭头连接符 77"/>
          <p:cNvCxnSpPr/>
          <p:nvPr/>
        </p:nvCxnSpPr>
        <p:spPr bwMode="auto">
          <a:xfrm>
            <a:off x="4953000" y="5791200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4495800" y="4343400"/>
            <a:ext cx="457200" cy="1447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 flipV="1">
            <a:off x="5486400" y="4343400"/>
            <a:ext cx="381000" cy="14532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/>
          <p:nvPr/>
        </p:nvCxnSpPr>
        <p:spPr bwMode="auto">
          <a:xfrm flipV="1">
            <a:off x="5867400" y="3350212"/>
            <a:ext cx="304800" cy="993188"/>
          </a:xfrm>
          <a:prstGeom prst="straightConnector1">
            <a:avLst/>
          </a:prstGeom>
          <a:ln>
            <a:headEnd type="none" w="med" len="med"/>
            <a:tailEnd type="stealth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43550" y="3657600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显示结果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23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clearColors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(1)for</a:t>
            </a:r>
            <a:r>
              <a:rPr lang="zh-CN" altLang="en-US" dirty="0"/>
              <a:t>循环：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ul</a:t>
            </a:r>
            <a:r>
              <a:rPr lang="zh-CN" altLang="en-US" dirty="0"/>
              <a:t>的子节点列表长度</a:t>
            </a:r>
            <a:r>
              <a:rPr lang="en-US" altLang="zh-CN" dirty="0"/>
              <a:t>-1   </a:t>
            </a:r>
            <a:r>
              <a:rPr lang="en-US" altLang="zh-CN" dirty="0" err="1"/>
              <a:t>i</a:t>
            </a:r>
            <a:r>
              <a:rPr lang="en-US" altLang="zh-CN" dirty="0"/>
              <a:t>&gt;0   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</a:p>
          <a:p>
            <a:r>
              <a:rPr lang="en-US" altLang="zh-CN" dirty="0"/>
              <a:t>  //</a:t>
            </a:r>
            <a:r>
              <a:rPr lang="zh-CN" altLang="en-US" dirty="0"/>
              <a:t>循环体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ul</a:t>
            </a:r>
            <a:r>
              <a:rPr lang="zh-CN" altLang="en-US" dirty="0"/>
              <a:t>删除节点</a:t>
            </a:r>
            <a:r>
              <a:rPr lang="en-US" altLang="zh-CN" dirty="0" err="1"/>
              <a:t>removeChild</a:t>
            </a:r>
            <a:r>
              <a:rPr lang="en-US" altLang="zh-CN" dirty="0"/>
              <a:t>(),</a:t>
            </a:r>
            <a:r>
              <a:rPr lang="zh-CN" altLang="en-US" dirty="0"/>
              <a:t>删除的是</a:t>
            </a:r>
            <a:r>
              <a:rPr lang="en-US" altLang="zh-CN" dirty="0" err="1"/>
              <a:t>ul</a:t>
            </a:r>
            <a:r>
              <a:rPr lang="zh-CN" altLang="en-US" dirty="0"/>
              <a:t>的子节点列表里的第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en-US" altLang="zh-CN" smtClean="0"/>
              <a:t> (</a:t>
            </a:r>
            <a:r>
              <a:rPr lang="en-US" altLang="zh-CN" dirty="0" smtClean="0"/>
              <a:t>2)div</a:t>
            </a:r>
            <a:r>
              <a:rPr lang="zh-CN" altLang="en-US" dirty="0"/>
              <a:t>的</a:t>
            </a:r>
            <a:r>
              <a:rPr lang="en-US" altLang="zh-CN" dirty="0" err="1"/>
              <a:t>className</a:t>
            </a:r>
            <a:r>
              <a:rPr lang="zh-CN" altLang="en-US" dirty="0"/>
              <a:t>为</a:t>
            </a:r>
            <a:r>
              <a:rPr lang="en-US" altLang="zh-CN" dirty="0"/>
              <a:t>hide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clearColors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函数：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0962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自动提示文本框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24862" cy="507682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</a:t>
            </a:r>
            <a:r>
              <a:rPr lang="zh-CN" altLang="en-US" dirty="0"/>
              <a:t>存储在</a:t>
            </a:r>
            <a:r>
              <a:rPr lang="zh-CN" altLang="en-US" dirty="0" smtClean="0"/>
              <a:t>客户端（</a:t>
            </a:r>
            <a:r>
              <a:rPr lang="en-US" altLang="zh-CN" dirty="0"/>
              <a:t> </a:t>
            </a:r>
            <a:r>
              <a:rPr lang="en-US" altLang="zh-CN" dirty="0" err="1"/>
              <a:t>jQ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6" y="1852166"/>
            <a:ext cx="8261548" cy="503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9117"/>
            <a:ext cx="7886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40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defRPr>
            </a:lvl9pPr>
          </a:lstStyle>
          <a:p>
            <a:r>
              <a:rPr lang="en-US" altLang="zh-CN" smtClean="0"/>
              <a:t>jQuery-</a:t>
            </a:r>
            <a:r>
              <a:rPr lang="zh-CN" altLang="en-US" smtClean="0"/>
              <a:t>自动提示文本框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24862" cy="507682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</a:t>
            </a:r>
            <a:r>
              <a:rPr lang="zh-CN" altLang="en-US" dirty="0"/>
              <a:t>存储在</a:t>
            </a:r>
            <a:r>
              <a:rPr lang="zh-CN" altLang="en-US" dirty="0" smtClean="0"/>
              <a:t>客户端（</a:t>
            </a:r>
            <a:r>
              <a:rPr lang="en-US" altLang="zh-CN" dirty="0"/>
              <a:t> </a:t>
            </a:r>
            <a:r>
              <a:rPr lang="en-US" altLang="zh-CN" dirty="0" err="1"/>
              <a:t>jQ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2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0391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自动提示文本框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24862" cy="507682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</a:t>
            </a:r>
            <a:r>
              <a:rPr lang="zh-CN" altLang="en-US" dirty="0"/>
              <a:t>存储在</a:t>
            </a:r>
            <a:r>
              <a:rPr lang="zh-CN" altLang="en-US" dirty="0" smtClean="0"/>
              <a:t>客户端（</a:t>
            </a:r>
            <a:r>
              <a:rPr lang="en-US" altLang="zh-CN" dirty="0"/>
              <a:t> </a:t>
            </a:r>
            <a:r>
              <a:rPr lang="en-US" altLang="zh-CN" dirty="0" err="1"/>
              <a:t>jQ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86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3: </a:t>
            </a:r>
            <a:r>
              <a:rPr lang="zh-CN" altLang="en-US" dirty="0" smtClean="0"/>
              <a:t>自动</a:t>
            </a:r>
            <a:r>
              <a:rPr lang="zh-CN" altLang="en-US" dirty="0"/>
              <a:t>提示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、数据存储在客户端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、数据存储在服务器端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传统的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JS get( )</a:t>
            </a:r>
            <a:r>
              <a:rPr lang="zh-CN" altLang="en-US" dirty="0" smtClean="0"/>
              <a:t>方法  </a:t>
            </a:r>
            <a:r>
              <a:rPr lang="en-US" altLang="zh-CN" dirty="0" smtClean="0"/>
              <a:t>post(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jQ</a:t>
            </a:r>
            <a:r>
              <a:rPr lang="en-US" altLang="zh-CN" dirty="0" smtClean="0"/>
              <a:t>  $.get( )</a:t>
            </a:r>
            <a:r>
              <a:rPr lang="zh-CN" altLang="en-US" dirty="0" smtClean="0"/>
              <a:t>方法  </a:t>
            </a:r>
            <a:r>
              <a:rPr lang="en-US" altLang="zh-CN" dirty="0"/>
              <a:t>$.post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  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8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dirty="0"/>
              <a:t>传统的</a:t>
            </a:r>
            <a:r>
              <a:rPr lang="en-US" altLang="zh-CN" dirty="0" err="1"/>
              <a:t>ajax</a:t>
            </a:r>
            <a:r>
              <a:rPr lang="zh-CN" altLang="en-US" dirty="0"/>
              <a:t>访问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7" y="1916832"/>
            <a:ext cx="7964713" cy="307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95352"/>
            <a:ext cx="8196534" cy="16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516"/>
            <a:ext cx="8424936" cy="665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3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135754" cy="583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1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8136904" cy="66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.1.1  </a:t>
            </a:r>
            <a:r>
              <a:rPr lang="en-US" altLang="zh-CN" dirty="0"/>
              <a:t>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Ajax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编写，位于页面框架中，负责转发客户端和服务器之间的交互。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异步式交互的优点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减轻服务器负担，加快浏览速度。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每次按用户需求从服务器上获取指定数据，不是获取整个页面。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带来更好的用户体验。不再出现“白屏”现象。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Ajax</a:t>
            </a:r>
            <a:r>
              <a:rPr lang="zh-CN" altLang="en-US" dirty="0" smtClean="0"/>
              <a:t>是基于标准化和被广泛支持的技术，不需要下载插件或小程序，浏览器直接支持。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进一步促进页面表现与数据相分离。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获取服务器部分可以完全利用单独的模块进行，技术人员和美工更好地分工。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$.get()</a:t>
            </a:r>
          </a:p>
          <a:p>
            <a:pPr lvl="1"/>
            <a:r>
              <a:rPr lang="en-US" altLang="zh-CN" sz="2400" b="0" dirty="0"/>
              <a:t>$.get(</a:t>
            </a:r>
            <a:r>
              <a:rPr lang="en-US" altLang="zh-CN" sz="2400" b="0" dirty="0" err="1"/>
              <a:t>url</a:t>
            </a:r>
            <a:r>
              <a:rPr lang="en-US" altLang="zh-CN" sz="2400" b="0" dirty="0"/>
              <a:t>, [data], [callback])</a:t>
            </a:r>
            <a:endParaRPr lang="zh-CN" altLang="zh-CN" sz="2400" b="0" dirty="0"/>
          </a:p>
          <a:p>
            <a:pPr lvl="1"/>
            <a:r>
              <a:rPr lang="en-US" altLang="zh-CN" sz="2400" b="0" dirty="0" err="1" smtClean="0"/>
              <a:t>url</a:t>
            </a:r>
            <a:r>
              <a:rPr lang="zh-CN" altLang="zh-CN" sz="2400" b="0" dirty="0"/>
              <a:t>：要求为</a:t>
            </a:r>
            <a:r>
              <a:rPr lang="en-US" altLang="zh-CN" sz="2400" b="0" dirty="0"/>
              <a:t>String</a:t>
            </a:r>
            <a:r>
              <a:rPr lang="zh-CN" altLang="zh-CN" sz="2400" b="0" dirty="0"/>
              <a:t>类型的参数，为异步请求地址（默认为当前页地址）；</a:t>
            </a:r>
          </a:p>
          <a:p>
            <a:pPr lvl="1"/>
            <a:r>
              <a:rPr lang="en-US" altLang="zh-CN" sz="2400" b="0" dirty="0"/>
              <a:t>data</a:t>
            </a:r>
            <a:r>
              <a:rPr lang="zh-CN" altLang="zh-CN" sz="2400" b="0" dirty="0"/>
              <a:t>为向服务器传送的参数数据：</a:t>
            </a:r>
            <a:r>
              <a:rPr lang="en-US" altLang="zh-CN" sz="2400" b="0" dirty="0"/>
              <a:t>get</a:t>
            </a:r>
            <a:r>
              <a:rPr lang="zh-CN" altLang="zh-CN" sz="2400" b="0" dirty="0"/>
              <a:t>请求</a:t>
            </a:r>
            <a:r>
              <a:rPr lang="zh-CN" altLang="zh-CN" sz="2400" b="0" dirty="0" smtClean="0"/>
              <a:t>中将</a:t>
            </a:r>
            <a:r>
              <a:rPr lang="zh-CN" altLang="en-US" sz="2400" b="0" dirty="0"/>
              <a:t>会</a:t>
            </a:r>
            <a:r>
              <a:rPr lang="zh-CN" altLang="zh-CN" sz="2400" b="0" dirty="0" smtClean="0"/>
              <a:t>附加</a:t>
            </a:r>
            <a:r>
              <a:rPr lang="zh-CN" altLang="zh-CN" sz="2400" b="0" dirty="0"/>
              <a:t>在</a:t>
            </a:r>
            <a:r>
              <a:rPr lang="en-US" altLang="zh-CN" sz="2400" b="0" dirty="0" err="1"/>
              <a:t>url</a:t>
            </a:r>
            <a:r>
              <a:rPr lang="zh-CN" altLang="zh-CN" sz="2400" b="0" dirty="0" smtClean="0"/>
              <a:t>后</a:t>
            </a:r>
            <a:r>
              <a:rPr lang="zh-CN" altLang="en-US" sz="2400" b="0" dirty="0" smtClean="0"/>
              <a:t>发送给服务器</a:t>
            </a:r>
            <a:r>
              <a:rPr lang="zh-CN" altLang="zh-CN" sz="2400" b="0" dirty="0" smtClean="0"/>
              <a:t>，</a:t>
            </a:r>
            <a:r>
              <a:rPr lang="en-US" altLang="zh-CN" sz="2400" b="0" dirty="0"/>
              <a:t>data</a:t>
            </a:r>
            <a:r>
              <a:rPr lang="zh-CN" altLang="zh-CN" sz="2400" b="0" dirty="0"/>
              <a:t>必须为</a:t>
            </a:r>
            <a:r>
              <a:rPr lang="en-US" altLang="zh-CN" sz="2400" b="0" dirty="0"/>
              <a:t>key/value</a:t>
            </a:r>
            <a:r>
              <a:rPr lang="zh-CN" altLang="zh-CN" sz="2400" b="0" dirty="0"/>
              <a:t>的</a:t>
            </a:r>
            <a:r>
              <a:rPr lang="en-US" altLang="zh-CN" sz="2400" b="0" dirty="0"/>
              <a:t>JSON</a:t>
            </a:r>
            <a:r>
              <a:rPr lang="zh-CN" altLang="zh-CN" sz="2400" b="0" dirty="0"/>
              <a:t>格式，例如</a:t>
            </a:r>
            <a:r>
              <a:rPr lang="en-US" altLang="zh-CN" sz="2400" b="0" dirty="0" smtClean="0"/>
              <a:t>{“foo1”:“bar1”, “foo2”:“bar2”}</a:t>
            </a:r>
            <a:r>
              <a:rPr lang="zh-CN" altLang="en-US" sz="2400" b="0" dirty="0" smtClean="0"/>
              <a:t>，会</a:t>
            </a:r>
            <a:r>
              <a:rPr lang="zh-CN" altLang="zh-CN" sz="2400" b="0" dirty="0" smtClean="0"/>
              <a:t>转换为</a:t>
            </a:r>
            <a:r>
              <a:rPr lang="en-US" altLang="zh-CN" sz="2400" b="0" dirty="0" smtClean="0"/>
              <a:t>foo1=bar1&amp;foo2=bar2</a:t>
            </a:r>
            <a:r>
              <a:rPr lang="zh-CN" altLang="zh-CN" sz="2400" b="0" dirty="0"/>
              <a:t>。</a:t>
            </a:r>
          </a:p>
          <a:p>
            <a:pPr lvl="1"/>
            <a:r>
              <a:rPr lang="en-US" altLang="zh-CN" sz="2400" b="0" dirty="0"/>
              <a:t>callback()</a:t>
            </a:r>
            <a:r>
              <a:rPr lang="zh-CN" altLang="zh-CN" sz="2400" b="0" dirty="0"/>
              <a:t>为</a:t>
            </a:r>
            <a:r>
              <a:rPr lang="en-US" altLang="zh-CN" sz="2400" b="0" dirty="0"/>
              <a:t>Ajax</a:t>
            </a:r>
            <a:r>
              <a:rPr lang="zh-CN" altLang="zh-CN" sz="2400" b="0" dirty="0"/>
              <a:t>加载成功后运行的函数，</a:t>
            </a:r>
            <a:r>
              <a:rPr lang="en-US" altLang="zh-CN" sz="2400" b="0" dirty="0"/>
              <a:t>callback()</a:t>
            </a:r>
            <a:r>
              <a:rPr lang="zh-CN" altLang="zh-CN" sz="2400" b="0" dirty="0"/>
              <a:t>函数的参数</a:t>
            </a:r>
            <a:r>
              <a:rPr lang="en-US" altLang="zh-CN" sz="2400" b="0" dirty="0"/>
              <a:t>1</a:t>
            </a:r>
            <a:r>
              <a:rPr lang="zh-CN" altLang="zh-CN" sz="2400" b="0" dirty="0"/>
              <a:t>是服务器返回的数据，参数</a:t>
            </a:r>
            <a:r>
              <a:rPr lang="en-US" altLang="zh-CN" sz="2400" b="0" dirty="0"/>
              <a:t>2</a:t>
            </a:r>
            <a:r>
              <a:rPr lang="zh-CN" altLang="zh-CN" sz="2400" b="0" dirty="0"/>
              <a:t>是关于服务器的状态信息</a:t>
            </a:r>
            <a:r>
              <a:rPr lang="zh-CN" altLang="zh-CN" sz="2400" b="0" dirty="0" smtClean="0"/>
              <a:t>。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612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 smtClean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ajax</a:t>
            </a:r>
            <a:r>
              <a:rPr lang="zh-CN" altLang="en-US" dirty="0"/>
              <a:t>访问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52563"/>
            <a:ext cx="85153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$.post()</a:t>
            </a:r>
          </a:p>
          <a:p>
            <a:pPr lvl="1"/>
            <a:r>
              <a:rPr lang="en-US" altLang="zh-CN" sz="2400" b="0" dirty="0" smtClean="0"/>
              <a:t>$.</a:t>
            </a:r>
            <a:r>
              <a:rPr lang="en-US" altLang="zh-CN" sz="2400" b="0" dirty="0"/>
              <a:t>post(</a:t>
            </a:r>
            <a:r>
              <a:rPr lang="en-US" altLang="zh-CN" sz="2400" b="0" dirty="0" err="1"/>
              <a:t>url</a:t>
            </a:r>
            <a:r>
              <a:rPr lang="en-US" altLang="zh-CN" sz="2400" b="0" dirty="0"/>
              <a:t>, [data], [callback], [type])</a:t>
            </a:r>
            <a:endParaRPr lang="en-US" altLang="zh-CN" b="0" dirty="0" smtClean="0"/>
          </a:p>
          <a:p>
            <a:pPr lvl="1"/>
            <a:r>
              <a:rPr lang="zh-CN" altLang="zh-CN" sz="2400" b="0" dirty="0"/>
              <a:t>前</a:t>
            </a:r>
            <a:r>
              <a:rPr lang="en-US" altLang="zh-CN" sz="2400" b="0" dirty="0"/>
              <a:t>3</a:t>
            </a:r>
            <a:r>
              <a:rPr lang="zh-CN" altLang="zh-CN" sz="2400" b="0" dirty="0"/>
              <a:t>个参数与</a:t>
            </a:r>
            <a:r>
              <a:rPr lang="en-US" altLang="zh-CN" sz="2400" b="0" dirty="0"/>
              <a:t>$.get()</a:t>
            </a:r>
            <a:r>
              <a:rPr lang="zh-CN" altLang="zh-CN" sz="2400" b="0" dirty="0" smtClean="0"/>
              <a:t>相同</a:t>
            </a:r>
            <a:endParaRPr lang="en-US" altLang="zh-CN" sz="2400" b="0" dirty="0" smtClean="0"/>
          </a:p>
          <a:p>
            <a:pPr lvl="1"/>
            <a:r>
              <a:rPr lang="zh-CN" altLang="zh-CN" sz="2400" b="0" dirty="0" smtClean="0"/>
              <a:t>第</a:t>
            </a:r>
            <a:r>
              <a:rPr lang="en-US" altLang="zh-CN" sz="2400" b="0" dirty="0"/>
              <a:t>4</a:t>
            </a:r>
            <a:r>
              <a:rPr lang="zh-CN" altLang="zh-CN" sz="2400" b="0" dirty="0"/>
              <a:t>个</a:t>
            </a:r>
            <a:r>
              <a:rPr lang="zh-CN" altLang="zh-CN" sz="2400" b="0" dirty="0" smtClean="0"/>
              <a:t>参数</a:t>
            </a:r>
            <a:r>
              <a:rPr lang="en-US" altLang="zh-CN" sz="2400" b="0" dirty="0" smtClean="0"/>
              <a:t>type</a:t>
            </a:r>
            <a:r>
              <a:rPr lang="zh-CN" altLang="zh-CN" sz="2400" b="0" dirty="0"/>
              <a:t>为请求数据的类型：</a:t>
            </a:r>
            <a:r>
              <a:rPr lang="en-US" altLang="zh-CN" sz="2400" b="0" dirty="0"/>
              <a:t>HTML</a:t>
            </a:r>
            <a:r>
              <a:rPr lang="zh-CN" altLang="zh-CN" sz="2400" b="0" dirty="0"/>
              <a:t>，</a:t>
            </a:r>
            <a:r>
              <a:rPr lang="en-US" altLang="zh-CN" sz="2400" b="0" dirty="0"/>
              <a:t>XML</a:t>
            </a:r>
            <a:r>
              <a:rPr lang="zh-CN" altLang="zh-CN" sz="2400" b="0" dirty="0"/>
              <a:t>，</a:t>
            </a:r>
            <a:r>
              <a:rPr lang="en-US" altLang="zh-CN" sz="2400" b="0" dirty="0"/>
              <a:t>JSON</a:t>
            </a:r>
            <a:r>
              <a:rPr lang="zh-CN" altLang="zh-CN" sz="2400" b="0" dirty="0"/>
              <a:t>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$.ajax()</a:t>
            </a:r>
          </a:p>
          <a:p>
            <a:pPr lvl="1"/>
            <a:r>
              <a:rPr lang="en-US" altLang="zh-CN" sz="2400" b="0" dirty="0"/>
              <a:t>$.ajax(options</a:t>
            </a:r>
            <a:r>
              <a:rPr lang="en-US" altLang="zh-CN" sz="2400" b="0" dirty="0" smtClean="0"/>
              <a:t>)</a:t>
            </a:r>
          </a:p>
          <a:p>
            <a:pPr lvl="1"/>
            <a:r>
              <a:rPr lang="en-US" altLang="zh-CN" sz="2400" b="0" dirty="0" smtClean="0"/>
              <a:t>options</a:t>
            </a:r>
            <a:r>
              <a:rPr lang="zh-CN" altLang="en-US" sz="2400" b="0" dirty="0" smtClean="0"/>
              <a:t>为</a:t>
            </a:r>
            <a:r>
              <a:rPr lang="en-US" altLang="zh-CN" sz="2400" b="0" dirty="0" smtClean="0"/>
              <a:t>JSON</a:t>
            </a:r>
            <a:r>
              <a:rPr lang="zh-CN" altLang="en-US" sz="2400" b="0" dirty="0" smtClean="0"/>
              <a:t>格式的数据，</a:t>
            </a:r>
            <a:r>
              <a:rPr lang="en-US" altLang="zh-CN" sz="2400" b="0" dirty="0" smtClean="0"/>
              <a:t>$.</a:t>
            </a:r>
            <a:r>
              <a:rPr lang="en-US" altLang="zh-CN" sz="2400" b="0" dirty="0"/>
              <a:t>ajax(options)</a:t>
            </a:r>
            <a:r>
              <a:rPr lang="zh-CN" altLang="zh-CN" sz="2400" b="0" dirty="0"/>
              <a:t>可以设置</a:t>
            </a:r>
            <a:r>
              <a:rPr lang="en-US" altLang="zh-CN" sz="2400" b="0" dirty="0"/>
              <a:t>Ajax</a:t>
            </a:r>
            <a:r>
              <a:rPr lang="zh-CN" altLang="zh-CN" sz="2400" b="0" dirty="0"/>
              <a:t>访问服务器的各个细节，语法非常简单，就是设置</a:t>
            </a:r>
            <a:r>
              <a:rPr lang="en-US" altLang="zh-CN" sz="2400" b="0" dirty="0"/>
              <a:t>Ajax</a:t>
            </a:r>
            <a:r>
              <a:rPr lang="zh-CN" altLang="zh-CN" sz="2400" b="0" dirty="0"/>
              <a:t>的各个选项，然后指定相应的值。常用参数如下：</a:t>
            </a:r>
          </a:p>
          <a:p>
            <a:pPr lvl="1"/>
            <a:r>
              <a:rPr lang="en-US" altLang="zh-CN" sz="2400" b="0" dirty="0"/>
              <a:t>url</a:t>
            </a:r>
            <a:r>
              <a:rPr lang="en-US" altLang="zh-CN" sz="2400" b="0" dirty="0" smtClean="0"/>
              <a:t>: </a:t>
            </a:r>
            <a:r>
              <a:rPr lang="zh-CN" altLang="en-US" sz="2400" b="0" dirty="0" smtClean="0"/>
              <a:t>同</a:t>
            </a:r>
            <a:r>
              <a:rPr lang="en-US" altLang="zh-CN" sz="2400" b="0" dirty="0" smtClean="0"/>
              <a:t>$.get(), $.post() </a:t>
            </a:r>
            <a:r>
              <a:rPr lang="zh-CN" altLang="zh-CN" sz="2400" b="0" dirty="0" smtClean="0"/>
              <a:t>。</a:t>
            </a:r>
            <a:endParaRPr lang="zh-CN" altLang="zh-CN" sz="2400" b="0" dirty="0"/>
          </a:p>
          <a:p>
            <a:pPr lvl="1"/>
            <a:r>
              <a:rPr lang="en-US" altLang="zh-CN" sz="2400" b="0" dirty="0"/>
              <a:t>type: </a:t>
            </a:r>
            <a:r>
              <a:rPr lang="zh-CN" altLang="zh-CN" sz="2400" b="0" dirty="0"/>
              <a:t>要求为</a:t>
            </a:r>
            <a:r>
              <a:rPr lang="en-US" altLang="zh-CN" sz="2400" b="0" dirty="0"/>
              <a:t>String</a:t>
            </a:r>
            <a:r>
              <a:rPr lang="zh-CN" altLang="zh-CN" sz="2400" b="0" dirty="0"/>
              <a:t>类型的参数，请求方式（</a:t>
            </a:r>
            <a:r>
              <a:rPr lang="en-US" altLang="zh-CN" sz="2400" b="0" dirty="0"/>
              <a:t>post</a:t>
            </a:r>
            <a:r>
              <a:rPr lang="zh-CN" altLang="zh-CN" sz="2400" b="0" dirty="0"/>
              <a:t>或</a:t>
            </a:r>
            <a:r>
              <a:rPr lang="en-US" altLang="zh-CN" sz="2400" b="0" dirty="0"/>
              <a:t>get</a:t>
            </a:r>
            <a:r>
              <a:rPr lang="zh-CN" altLang="zh-CN" sz="2400" b="0" dirty="0"/>
              <a:t>）默认为</a:t>
            </a:r>
            <a:r>
              <a:rPr lang="en-US" altLang="zh-CN" sz="2400" b="0" dirty="0"/>
              <a:t>get</a:t>
            </a:r>
            <a:r>
              <a:rPr lang="zh-CN" altLang="zh-CN" sz="2400" b="0" dirty="0"/>
              <a:t>。</a:t>
            </a:r>
          </a:p>
          <a:p>
            <a:pPr lvl="1"/>
            <a:r>
              <a:rPr lang="en-US" altLang="zh-CN" sz="2400" b="0" dirty="0"/>
              <a:t>data</a:t>
            </a:r>
            <a:r>
              <a:rPr lang="en-US" altLang="zh-CN" sz="2400" b="0" dirty="0" smtClean="0"/>
              <a:t>:</a:t>
            </a:r>
            <a:r>
              <a:rPr lang="zh-CN" altLang="en-US" sz="2400" b="0" dirty="0"/>
              <a:t>同</a:t>
            </a:r>
            <a:r>
              <a:rPr lang="en-US" altLang="zh-CN" sz="2400" b="0" dirty="0"/>
              <a:t>$.get(), $.post() </a:t>
            </a:r>
            <a:r>
              <a:rPr lang="zh-CN" altLang="zh-CN" sz="2400" b="0" dirty="0"/>
              <a:t>。</a:t>
            </a:r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1126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$.ajax()</a:t>
            </a:r>
          </a:p>
          <a:p>
            <a:pPr lvl="1"/>
            <a:r>
              <a:rPr lang="en-US" altLang="zh-CN" sz="2400" b="0" dirty="0" err="1"/>
              <a:t>dataType</a:t>
            </a:r>
            <a:r>
              <a:rPr lang="en-US" altLang="zh-CN" sz="2400" b="0" dirty="0"/>
              <a:t>: </a:t>
            </a:r>
            <a:r>
              <a:rPr lang="zh-CN" altLang="zh-CN" sz="2400" b="0" dirty="0"/>
              <a:t>要求为</a:t>
            </a:r>
            <a:r>
              <a:rPr lang="en-US" altLang="zh-CN" sz="2400" b="0" dirty="0"/>
              <a:t>String</a:t>
            </a:r>
            <a:r>
              <a:rPr lang="zh-CN" altLang="zh-CN" sz="2400" b="0" dirty="0"/>
              <a:t>类型的参数，预期</a:t>
            </a:r>
            <a:r>
              <a:rPr lang="zh-CN" altLang="zh-CN" sz="2400" dirty="0">
                <a:solidFill>
                  <a:srgbClr val="FF0000"/>
                </a:solidFill>
              </a:rPr>
              <a:t>服务器返回的数据类型</a:t>
            </a:r>
            <a:r>
              <a:rPr lang="zh-CN" altLang="zh-CN" sz="2400" b="0" dirty="0"/>
              <a:t>。如果不指定，</a:t>
            </a:r>
            <a:r>
              <a:rPr lang="en-US" altLang="zh-CN" sz="2400" b="0" dirty="0"/>
              <a:t>jQuery</a:t>
            </a:r>
            <a:r>
              <a:rPr lang="zh-CN" altLang="zh-CN" sz="2400" b="0" dirty="0"/>
              <a:t>将自动根据</a:t>
            </a:r>
            <a:r>
              <a:rPr lang="en-US" altLang="zh-CN" sz="2400" b="0" dirty="0"/>
              <a:t>http</a:t>
            </a:r>
            <a:r>
              <a:rPr lang="zh-CN" altLang="zh-CN" sz="2400" b="0" dirty="0"/>
              <a:t>包</a:t>
            </a:r>
            <a:r>
              <a:rPr lang="en-US" altLang="zh-CN" sz="2400" b="0" dirty="0"/>
              <a:t>mime</a:t>
            </a:r>
            <a:r>
              <a:rPr lang="zh-CN" altLang="zh-CN" sz="2400" b="0" dirty="0"/>
              <a:t>信息返回</a:t>
            </a:r>
            <a:r>
              <a:rPr lang="en-US" altLang="zh-CN" sz="2400" b="0" dirty="0" err="1"/>
              <a:t>responseXML</a:t>
            </a:r>
            <a:r>
              <a:rPr lang="zh-CN" altLang="zh-CN" sz="2400" b="0" dirty="0"/>
              <a:t>或</a:t>
            </a:r>
            <a:r>
              <a:rPr lang="en-US" altLang="zh-CN" sz="2400" b="0" dirty="0" err="1"/>
              <a:t>responseText</a:t>
            </a:r>
            <a:r>
              <a:rPr lang="zh-CN" altLang="zh-CN" sz="2400" b="0" dirty="0"/>
              <a:t>，并作为回调函数参数传递</a:t>
            </a:r>
            <a:r>
              <a:rPr lang="zh-CN" altLang="zh-CN" sz="2400" b="0" dirty="0" smtClean="0"/>
              <a:t>。可用</a:t>
            </a:r>
            <a:r>
              <a:rPr lang="zh-CN" altLang="zh-CN" sz="2400" b="0" dirty="0"/>
              <a:t>的类型如下：</a:t>
            </a:r>
          </a:p>
          <a:p>
            <a:pPr lvl="2"/>
            <a:r>
              <a:rPr lang="en-US" altLang="zh-CN" sz="2000" b="0" dirty="0"/>
              <a:t>text</a:t>
            </a:r>
            <a:r>
              <a:rPr lang="zh-CN" altLang="zh-CN" sz="2000" b="0" dirty="0"/>
              <a:t>：返回纯文本字符串。</a:t>
            </a:r>
          </a:p>
          <a:p>
            <a:pPr lvl="2"/>
            <a:r>
              <a:rPr lang="en-US" altLang="zh-CN" sz="2000" b="0" dirty="0"/>
              <a:t>xml</a:t>
            </a:r>
            <a:r>
              <a:rPr lang="zh-CN" altLang="zh-CN" sz="2000" b="0" dirty="0"/>
              <a:t>：返回</a:t>
            </a:r>
            <a:r>
              <a:rPr lang="en-US" altLang="zh-CN" sz="2000" b="0" dirty="0"/>
              <a:t>XML</a:t>
            </a:r>
            <a:r>
              <a:rPr lang="zh-CN" altLang="zh-CN" sz="2000" b="0" dirty="0"/>
              <a:t>文档，可用</a:t>
            </a:r>
            <a:r>
              <a:rPr lang="en-US" altLang="zh-CN" sz="2000" b="0" dirty="0"/>
              <a:t>jQuery</a:t>
            </a:r>
            <a:r>
              <a:rPr lang="zh-CN" altLang="zh-CN" sz="2000" b="0" dirty="0"/>
              <a:t>处理。</a:t>
            </a:r>
          </a:p>
          <a:p>
            <a:pPr lvl="2"/>
            <a:r>
              <a:rPr lang="en-US" altLang="zh-CN" sz="2000" b="0" dirty="0" err="1"/>
              <a:t>json</a:t>
            </a:r>
            <a:r>
              <a:rPr lang="zh-CN" altLang="zh-CN" sz="2000" b="0" dirty="0"/>
              <a:t>：返回</a:t>
            </a:r>
            <a:r>
              <a:rPr lang="en-US" altLang="zh-CN" sz="2000" b="0" dirty="0"/>
              <a:t>JSON</a:t>
            </a:r>
            <a:r>
              <a:rPr lang="zh-CN" altLang="zh-CN" sz="2000" b="0" dirty="0"/>
              <a:t>数据。</a:t>
            </a:r>
          </a:p>
          <a:p>
            <a:pPr lvl="2"/>
            <a:r>
              <a:rPr lang="en-US" altLang="zh-CN" sz="2000" b="0" dirty="0"/>
              <a:t>html</a:t>
            </a:r>
            <a:r>
              <a:rPr lang="zh-CN" altLang="zh-CN" sz="2000" b="0" dirty="0"/>
              <a:t>：返回纯文本</a:t>
            </a:r>
            <a:r>
              <a:rPr lang="en-US" altLang="zh-CN" sz="2000" b="0" dirty="0"/>
              <a:t>HTML</a:t>
            </a:r>
            <a:r>
              <a:rPr lang="zh-CN" altLang="zh-CN" sz="2000" b="0" dirty="0"/>
              <a:t>信息；包含的</a:t>
            </a:r>
            <a:r>
              <a:rPr lang="en-US" altLang="zh-CN" sz="2000" b="0" dirty="0"/>
              <a:t>script</a:t>
            </a:r>
            <a:r>
              <a:rPr lang="zh-CN" altLang="zh-CN" sz="2000" b="0" dirty="0"/>
              <a:t>标签会在插入</a:t>
            </a:r>
            <a:r>
              <a:rPr lang="en-US" altLang="zh-CN" sz="2000" b="0" dirty="0"/>
              <a:t>DOM</a:t>
            </a:r>
            <a:r>
              <a:rPr lang="zh-CN" altLang="zh-CN" sz="2000" b="0" dirty="0"/>
              <a:t>时执行。</a:t>
            </a:r>
          </a:p>
          <a:p>
            <a:pPr lvl="2"/>
            <a:r>
              <a:rPr lang="en-US" altLang="zh-CN" sz="2000" b="0" dirty="0"/>
              <a:t>script</a:t>
            </a:r>
            <a:r>
              <a:rPr lang="zh-CN" altLang="zh-CN" sz="2000" b="0" dirty="0"/>
              <a:t>：返回纯文本</a:t>
            </a:r>
            <a:r>
              <a:rPr lang="en-US" altLang="zh-CN" sz="2000" b="0" dirty="0"/>
              <a:t>JavaScript</a:t>
            </a:r>
            <a:r>
              <a:rPr lang="zh-CN" altLang="zh-CN" sz="2000" b="0" dirty="0"/>
              <a:t>代码。不会自动缓存结果。除非设置了</a:t>
            </a:r>
            <a:r>
              <a:rPr lang="en-US" altLang="zh-CN" sz="2000" b="0" dirty="0"/>
              <a:t>cache</a:t>
            </a:r>
            <a:r>
              <a:rPr lang="zh-CN" altLang="zh-CN" sz="2000" b="0" dirty="0"/>
              <a:t>参数。</a:t>
            </a:r>
            <a:endParaRPr lang="en-US" altLang="zh-CN" sz="4600" b="0" dirty="0" smtClean="0"/>
          </a:p>
        </p:txBody>
      </p:sp>
    </p:spTree>
    <p:extLst>
      <p:ext uri="{BB962C8B-B14F-4D97-AF65-F5344CB8AC3E}">
        <p14:creationId xmlns:p14="http://schemas.microsoft.com/office/powerpoint/2010/main" val="3166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$.ajax()</a:t>
            </a:r>
          </a:p>
          <a:p>
            <a:pPr lvl="1"/>
            <a:r>
              <a:rPr lang="en-US" altLang="zh-CN" sz="2400" b="0" dirty="0"/>
              <a:t>success</a:t>
            </a:r>
            <a:r>
              <a:rPr lang="zh-CN" altLang="zh-CN" sz="2400" b="0" dirty="0"/>
              <a:t>：要求为</a:t>
            </a:r>
            <a:r>
              <a:rPr lang="en-US" altLang="zh-CN" sz="2400" b="0" dirty="0"/>
              <a:t>function</a:t>
            </a:r>
            <a:r>
              <a:rPr lang="zh-CN" altLang="zh-CN" sz="2400" b="0" dirty="0"/>
              <a:t>类型的参数，请求成功后调用的回调函数，有两个参数。</a:t>
            </a:r>
          </a:p>
          <a:p>
            <a:pPr marL="457200" lvl="1" indent="0">
              <a:buNone/>
            </a:pPr>
            <a:r>
              <a:rPr lang="en-US" altLang="zh-CN" sz="2400" b="0" dirty="0"/>
              <a:t>(1)</a:t>
            </a:r>
            <a:r>
              <a:rPr lang="zh-CN" altLang="zh-CN" sz="2400" b="0" dirty="0"/>
              <a:t>由服务器返回，并根据</a:t>
            </a:r>
            <a:r>
              <a:rPr lang="en-US" altLang="zh-CN" sz="2400" b="0" dirty="0" err="1"/>
              <a:t>dataType</a:t>
            </a:r>
            <a:r>
              <a:rPr lang="zh-CN" altLang="zh-CN" sz="2400" b="0" dirty="0"/>
              <a:t>参数进行处理后的数据。</a:t>
            </a:r>
          </a:p>
          <a:p>
            <a:pPr marL="457200" lvl="1" indent="0">
              <a:buNone/>
            </a:pPr>
            <a:r>
              <a:rPr lang="en-US" altLang="zh-CN" sz="2400" b="0" dirty="0"/>
              <a:t>(2)</a:t>
            </a:r>
            <a:r>
              <a:rPr lang="zh-CN" altLang="zh-CN" sz="2400" b="0" dirty="0"/>
              <a:t>描述状态的字符串。</a:t>
            </a:r>
          </a:p>
          <a:p>
            <a:pPr marL="914400" lvl="2" indent="0">
              <a:buNone/>
            </a:pPr>
            <a:r>
              <a:rPr lang="en-US" altLang="zh-CN" b="0" dirty="0"/>
              <a:t>function(data, </a:t>
            </a:r>
            <a:r>
              <a:rPr lang="en-US" altLang="zh-CN" b="0" dirty="0" err="1"/>
              <a:t>textStatus</a:t>
            </a:r>
            <a:r>
              <a:rPr lang="en-US" altLang="zh-CN" b="0" dirty="0"/>
              <a:t>){</a:t>
            </a:r>
            <a:endParaRPr lang="zh-CN" altLang="zh-CN" b="0" dirty="0"/>
          </a:p>
          <a:p>
            <a:pPr marL="914400" lvl="2" indent="0">
              <a:buNone/>
            </a:pPr>
            <a:r>
              <a:rPr lang="en-US" altLang="zh-CN" b="0" dirty="0" smtClean="0"/>
              <a:t>	//</a:t>
            </a:r>
            <a:r>
              <a:rPr lang="en-US" altLang="zh-CN" b="0" dirty="0"/>
              <a:t>data</a:t>
            </a:r>
            <a:r>
              <a:rPr lang="zh-CN" altLang="zh-CN" b="0" dirty="0"/>
              <a:t>可能是</a:t>
            </a:r>
            <a:r>
              <a:rPr lang="en-US" altLang="zh-CN" b="0" dirty="0" smtClean="0"/>
              <a:t>xml</a:t>
            </a:r>
            <a:r>
              <a:rPr lang="zh-CN" altLang="zh-CN" b="0" dirty="0" smtClean="0"/>
              <a:t>、</a:t>
            </a:r>
            <a:r>
              <a:rPr lang="en-US" altLang="zh-CN" b="0" dirty="0" err="1" smtClean="0"/>
              <a:t>json</a:t>
            </a:r>
            <a:r>
              <a:rPr lang="zh-CN" altLang="zh-CN" b="0" dirty="0" smtClean="0"/>
              <a:t>、</a:t>
            </a:r>
            <a:r>
              <a:rPr lang="en-US" altLang="zh-CN" b="0" dirty="0"/>
              <a:t>html</a:t>
            </a:r>
            <a:r>
              <a:rPr lang="zh-CN" altLang="zh-CN" b="0" dirty="0"/>
              <a:t>、</a:t>
            </a:r>
            <a:r>
              <a:rPr lang="en-US" altLang="zh-CN" b="0" dirty="0"/>
              <a:t>text</a:t>
            </a:r>
            <a:r>
              <a:rPr lang="zh-CN" altLang="zh-CN" b="0" dirty="0"/>
              <a:t>等等</a:t>
            </a:r>
          </a:p>
          <a:p>
            <a:pPr marL="914400" lvl="2" indent="0">
              <a:buNone/>
            </a:pPr>
            <a:r>
              <a:rPr lang="en-US" altLang="zh-CN" b="0" dirty="0"/>
              <a:t>}</a:t>
            </a:r>
            <a:endParaRPr lang="zh-CN" altLang="zh-CN" b="0" dirty="0"/>
          </a:p>
          <a:p>
            <a:pPr lvl="1"/>
            <a:r>
              <a:rPr lang="en-US" altLang="zh-CN" sz="2400" b="0" dirty="0"/>
              <a:t>error</a:t>
            </a:r>
            <a:r>
              <a:rPr lang="zh-CN" altLang="zh-CN" sz="2400" b="0" dirty="0"/>
              <a:t>：要求为</a:t>
            </a:r>
            <a:r>
              <a:rPr lang="en-US" altLang="zh-CN" sz="2400" b="0" dirty="0"/>
              <a:t>function</a:t>
            </a:r>
            <a:r>
              <a:rPr lang="zh-CN" altLang="zh-CN" sz="2400" b="0" dirty="0"/>
              <a:t>类型的参数，请求失败时被调用的函数。该函数有</a:t>
            </a:r>
            <a:r>
              <a:rPr lang="en-US" altLang="zh-CN" sz="2400" b="0" dirty="0"/>
              <a:t>3</a:t>
            </a:r>
            <a:r>
              <a:rPr lang="zh-CN" altLang="zh-CN" sz="2400" b="0" dirty="0"/>
              <a:t>个参数，即</a:t>
            </a:r>
            <a:r>
              <a:rPr lang="en-US" altLang="zh-CN" sz="2400" b="0" dirty="0" err="1"/>
              <a:t>XMLHttpRequest</a:t>
            </a:r>
            <a:r>
              <a:rPr lang="zh-CN" altLang="zh-CN" sz="2400" b="0" dirty="0"/>
              <a:t>对象、错误信息、捕获的错误对象</a:t>
            </a:r>
            <a:r>
              <a:rPr lang="en-US" altLang="zh-CN" sz="2400" b="0" dirty="0"/>
              <a:t>(</a:t>
            </a:r>
            <a:r>
              <a:rPr lang="zh-CN" altLang="zh-CN" sz="2400" b="0" dirty="0"/>
              <a:t>可选</a:t>
            </a:r>
            <a:r>
              <a:rPr lang="en-US" altLang="zh-CN" sz="2400" b="0" dirty="0"/>
              <a:t>)</a:t>
            </a:r>
            <a:r>
              <a:rPr lang="zh-CN" altLang="zh-CN" sz="2400" b="0" dirty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82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ajax</a:t>
            </a:r>
            <a:r>
              <a:rPr lang="zh-CN" altLang="en-US" dirty="0"/>
              <a:t>访问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12776"/>
            <a:ext cx="85534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1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14.4 </a:t>
            </a:r>
            <a:r>
              <a:rPr lang="en-US" altLang="zh-CN" dirty="0" err="1"/>
              <a:t>jQuery</a:t>
            </a:r>
            <a:r>
              <a:rPr lang="zh-CN" altLang="en-US" dirty="0"/>
              <a:t>制作自动提示的</a:t>
            </a:r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3481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sz="3200" dirty="0" smtClean="0"/>
              <a:t>14.4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制作自动提示的</a:t>
            </a:r>
            <a:r>
              <a:rPr lang="zh-CN" altLang="en-US" sz="3200" dirty="0" smtClean="0"/>
              <a:t>文本框</a:t>
            </a:r>
            <a:r>
              <a:rPr lang="en-US" altLang="zh-CN" sz="3200" dirty="0" smtClean="0"/>
              <a:t>($.get())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008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sz="3200" dirty="0" smtClean="0"/>
              <a:t>14.4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制作自动提示的</a:t>
            </a:r>
            <a:r>
              <a:rPr lang="zh-CN" altLang="en-US" sz="3200" dirty="0" smtClean="0"/>
              <a:t>文本框</a:t>
            </a:r>
            <a:r>
              <a:rPr lang="en-US" altLang="zh-CN" sz="3200" dirty="0" smtClean="0"/>
              <a:t>($.</a:t>
            </a:r>
            <a:r>
              <a:rPr lang="en-US" altLang="zh-CN" sz="3200" dirty="0" err="1" smtClean="0"/>
              <a:t>ajax</a:t>
            </a:r>
            <a:r>
              <a:rPr lang="en-US" altLang="zh-CN" sz="3200" dirty="0" smtClean="0"/>
              <a:t>())</a:t>
            </a:r>
            <a:endParaRPr lang="zh-CN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00124"/>
            <a:ext cx="680085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.1.2 Ajax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种技术的集合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60999"/>
              </p:ext>
            </p:extLst>
          </p:nvPr>
        </p:nvGraphicFramePr>
        <p:xfrm>
          <a:off x="533400" y="22098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80999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技术名称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JavaScript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应用程序使用</a:t>
                      </a:r>
                      <a:r>
                        <a:rPr lang="en-US" altLang="zh-CN" sz="2000" dirty="0" smtClean="0"/>
                        <a:t>JavaScript</a:t>
                      </a:r>
                      <a:r>
                        <a:rPr lang="zh-CN" altLang="en-US" sz="2000" dirty="0" smtClean="0"/>
                        <a:t>编写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应用中，用户界面的样式可以通过</a:t>
                      </a:r>
                      <a:r>
                        <a:rPr lang="en-US" altLang="zh-CN" sz="2000" dirty="0" smtClean="0"/>
                        <a:t>CSS</a:t>
                      </a:r>
                      <a:r>
                        <a:rPr lang="zh-CN" altLang="en-US" sz="2000" dirty="0" smtClean="0"/>
                        <a:t>独立修改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DOM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通过</a:t>
                      </a:r>
                      <a:r>
                        <a:rPr lang="en-US" altLang="zh-CN" sz="2000" dirty="0" smtClean="0"/>
                        <a:t>JavaScript</a:t>
                      </a:r>
                      <a:r>
                        <a:rPr lang="zh-CN" altLang="en-US" sz="2000" dirty="0" smtClean="0"/>
                        <a:t>修改</a:t>
                      </a:r>
                      <a:r>
                        <a:rPr lang="en-US" altLang="zh-CN" sz="2000" dirty="0" smtClean="0"/>
                        <a:t>DOM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应用可以在运行时改变用户界面，或者局部更新页面中的某个节点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XMLHttpRequest</a:t>
                      </a:r>
                      <a:r>
                        <a:rPr lang="zh-CN" altLang="en-US" sz="2000" dirty="0" smtClean="0"/>
                        <a:t>对象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与</a:t>
                      </a:r>
                      <a:r>
                        <a:rPr lang="en-US" altLang="zh-CN" sz="2000" dirty="0" smtClean="0"/>
                        <a:t>web</a:t>
                      </a:r>
                      <a:r>
                        <a:rPr lang="zh-CN" altLang="en-US" sz="2000" dirty="0" smtClean="0"/>
                        <a:t>服务器在后台进行异步通信。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数据的格式通常是</a:t>
                      </a:r>
                      <a:r>
                        <a:rPr lang="en-US" altLang="zh-CN" sz="2000" dirty="0" smtClean="0"/>
                        <a:t>XML</a:t>
                      </a:r>
                      <a:r>
                        <a:rPr lang="zh-CN" altLang="en-US" sz="2000" dirty="0" smtClean="0"/>
                        <a:t>，或者是文本。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sz="3200" dirty="0" smtClean="0"/>
              <a:t>14.4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制作自动提示的</a:t>
            </a:r>
            <a:r>
              <a:rPr lang="zh-CN" altLang="en-US" sz="3200" dirty="0" smtClean="0"/>
              <a:t>文本框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62100"/>
            <a:ext cx="81057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sz="3200" dirty="0" smtClean="0"/>
              <a:t>14.4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制作自动提示的</a:t>
            </a:r>
            <a:r>
              <a:rPr lang="zh-CN" altLang="en-US" sz="3200" dirty="0" smtClean="0"/>
              <a:t>文本框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7" y="1556792"/>
            <a:ext cx="80676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dirty="0" smtClean="0"/>
              <a:t>14.5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表单校验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81400"/>
            <a:ext cx="637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5" y="1524000"/>
            <a:ext cx="653508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272808" cy="544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en-US" altLang="zh-CN" dirty="0" smtClean="0"/>
              <a:t>14.5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表单校验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14.6 </a:t>
            </a:r>
            <a:r>
              <a:rPr lang="zh-CN" altLang="en-US" dirty="0" smtClean="0"/>
              <a:t>伸缩菜单（</a:t>
            </a:r>
            <a:r>
              <a:rPr lang="en-US" altLang="zh-CN" dirty="0" err="1"/>
              <a:t>toggleClass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章作业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</a:t>
            </a:r>
            <a:r>
              <a:rPr lang="zh-CN" altLang="zh-CN" dirty="0" smtClean="0"/>
              <a:t>两</a:t>
            </a:r>
            <a:r>
              <a:rPr lang="zh-CN" altLang="zh-CN" dirty="0"/>
              <a:t>级伸缩菜单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”基础上，改进为用</a:t>
            </a:r>
            <a:r>
              <a:rPr lang="zh-CN" altLang="en-US" dirty="0"/>
              <a:t>“</a:t>
            </a:r>
            <a:r>
              <a:rPr lang="en-US" altLang="zh-CN" dirty="0" err="1" smtClean="0"/>
              <a:t>toggleClass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”实现。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20002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.1.2 </a:t>
            </a:r>
            <a:r>
              <a:rPr lang="en-US" altLang="zh-CN" dirty="0"/>
              <a:t>Ajax</a:t>
            </a:r>
            <a:r>
              <a:rPr lang="zh-CN" altLang="en-US" dirty="0"/>
              <a:t>的组成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143000" y="5791200"/>
            <a:ext cx="68580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服务器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143000" y="1676400"/>
            <a:ext cx="6858000" cy="38862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447800"/>
            <a:ext cx="2667000" cy="496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600200" y="25146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JavaScript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3733800"/>
            <a:ext cx="1524000" cy="1524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XMLHttpRequest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90800" y="29718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600200" y="3156668"/>
            <a:ext cx="205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服务器通信</a:t>
            </a:r>
            <a:endParaRPr lang="zh-CN" altLang="en-US" sz="1800" dirty="0"/>
          </a:p>
        </p:txBody>
      </p:sp>
      <p:sp>
        <p:nvSpPr>
          <p:cNvPr id="13" name="立方体 12"/>
          <p:cNvSpPr/>
          <p:nvPr/>
        </p:nvSpPr>
        <p:spPr bwMode="auto">
          <a:xfrm>
            <a:off x="4876800" y="38100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立方体 13"/>
          <p:cNvSpPr/>
          <p:nvPr/>
        </p:nvSpPr>
        <p:spPr bwMode="auto">
          <a:xfrm>
            <a:off x="5029200" y="40386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立方体 14"/>
          <p:cNvSpPr/>
          <p:nvPr/>
        </p:nvSpPr>
        <p:spPr bwMode="auto">
          <a:xfrm>
            <a:off x="5181600" y="42672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DOM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581400" y="2971800"/>
            <a:ext cx="1295400" cy="1066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267200" y="3232868"/>
            <a:ext cx="205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控制显示内容和层</a:t>
            </a:r>
            <a:endParaRPr lang="zh-CN" altLang="en-US" sz="18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6057900" y="1944667"/>
            <a:ext cx="1028700" cy="1027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10300" y="2097067"/>
            <a:ext cx="1028700" cy="1027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62700" y="2249467"/>
            <a:ext cx="1028700" cy="1255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endCxn id="19" idx="1"/>
          </p:cNvCxnSpPr>
          <p:nvPr/>
        </p:nvCxnSpPr>
        <p:spPr bwMode="auto">
          <a:xfrm flipV="1">
            <a:off x="3657600" y="2458234"/>
            <a:ext cx="2400300" cy="3611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886200" y="2286000"/>
            <a:ext cx="20574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控制外观</a:t>
            </a:r>
            <a:endParaRPr lang="zh-CN" altLang="en-US" sz="1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2590800" y="5257800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6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4389</TotalTime>
  <Words>3497</Words>
  <Application>Microsoft Office PowerPoint</Application>
  <PresentationFormat>全屏显示(4:3)</PresentationFormat>
  <Paragraphs>405</Paragraphs>
  <Slides>84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算法基础远程课件模板2</vt:lpstr>
      <vt:lpstr>第9&amp;14章   Ajax</vt:lpstr>
      <vt:lpstr>主要内容</vt:lpstr>
      <vt:lpstr>9.1 认识Ajax</vt:lpstr>
      <vt:lpstr>9.1.1  Ajax的基本概念 </vt:lpstr>
      <vt:lpstr>9.1.1  Ajax的基本概念 </vt:lpstr>
      <vt:lpstr>9.1.1  Ajax的基本概念 </vt:lpstr>
      <vt:lpstr>9.1.1  Ajax的基本概念 </vt:lpstr>
      <vt:lpstr>9.1.2 Ajax的组成</vt:lpstr>
      <vt:lpstr>9.1.2 Ajax的组成</vt:lpstr>
      <vt:lpstr>9.2 Ajax案例展示</vt:lpstr>
      <vt:lpstr>9.2.1  Google地图</vt:lpstr>
      <vt:lpstr>9.2.2 Gmail</vt:lpstr>
      <vt:lpstr>9.3 Ajax异步交互</vt:lpstr>
      <vt:lpstr>9.3 Ajax异步交互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9.3.1  通过XMLHttpRequest对象连接服务器</vt:lpstr>
      <vt:lpstr>PowerPoint 演示文稿</vt:lpstr>
      <vt:lpstr>9.3.1  通过XMLHttpRequest对象连接服务器</vt:lpstr>
      <vt:lpstr>9.3.1  通过XMLHttpRequest对象连接服务器</vt:lpstr>
      <vt:lpstr>9.3.2 get和post方式</vt:lpstr>
      <vt:lpstr>9.3.2 get和post方式</vt:lpstr>
      <vt:lpstr>9.3.2 get和post方式</vt:lpstr>
      <vt:lpstr>9.3.2 get和post方式</vt:lpstr>
      <vt:lpstr>9.3.2 get和post方式</vt:lpstr>
      <vt:lpstr>9.3.2 get和post方式</vt:lpstr>
      <vt:lpstr>9.4 Ajax实例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JS程序设计-实例2: 自动提示文本</vt:lpstr>
      <vt:lpstr>PowerPoint 演示文稿</vt:lpstr>
      <vt:lpstr>实例5：自动提示文本框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autoMatch函数：</vt:lpstr>
      <vt:lpstr>autoMatch函数</vt:lpstr>
      <vt:lpstr>showColors()函数：参数为匹配的结果数组aResult</vt:lpstr>
      <vt:lpstr>showColors()函数</vt:lpstr>
      <vt:lpstr>clearColors()函数：</vt:lpstr>
      <vt:lpstr>clearColors()函数：</vt:lpstr>
      <vt:lpstr>jQuery-自动提示文本框</vt:lpstr>
      <vt:lpstr>PowerPoint 演示文稿</vt:lpstr>
      <vt:lpstr>jQuery-自动提示文本框</vt:lpstr>
      <vt:lpstr>实例3: 自动提示文本-ajax</vt:lpstr>
      <vt:lpstr>PowerPoint 演示文稿</vt:lpstr>
      <vt:lpstr>PowerPoint 演示文稿</vt:lpstr>
      <vt:lpstr>PowerPoint 演示文稿</vt:lpstr>
      <vt:lpstr>PowerPoint 演示文稿</vt:lpstr>
      <vt:lpstr>14.2 jQuery的ajax访问</vt:lpstr>
      <vt:lpstr>14.2 jQuery的ajax访问</vt:lpstr>
      <vt:lpstr>14.2 jQuery的ajax访问</vt:lpstr>
      <vt:lpstr>14.2 jQuery的ajax访问</vt:lpstr>
      <vt:lpstr>14.2 jQuery的ajax访问</vt:lpstr>
      <vt:lpstr>14.2 jQuery的ajax访问</vt:lpstr>
      <vt:lpstr>14.2 jQuery的ajax访问</vt:lpstr>
      <vt:lpstr>14.4 jQuery制作自动提示的文本框</vt:lpstr>
      <vt:lpstr>14.4 jQuery制作自动提示的文本框($.get())</vt:lpstr>
      <vt:lpstr>14.4 jQuery制作自动提示的文本框($.ajax())</vt:lpstr>
      <vt:lpstr>14.4 jQuery制作自动提示的文本框</vt:lpstr>
      <vt:lpstr>14.4 jQuery制作自动提示的文本框</vt:lpstr>
      <vt:lpstr>14.5 jQuery 表单校验</vt:lpstr>
      <vt:lpstr>14.5 jQuery 表单校验</vt:lpstr>
      <vt:lpstr>14.6 伸缩菜单（toggleClass）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560</cp:revision>
  <dcterms:created xsi:type="dcterms:W3CDTF">2005-09-23T01:55:20Z</dcterms:created>
  <dcterms:modified xsi:type="dcterms:W3CDTF">2021-04-15T02:28:04Z</dcterms:modified>
</cp:coreProperties>
</file>