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5"/>
    <p:restoredTop sz="94709"/>
  </p:normalViewPr>
  <p:slideViewPr>
    <p:cSldViewPr snapToGrid="0" snapToObjects="1">
      <p:cViewPr varScale="1">
        <p:scale>
          <a:sx n="142" d="100"/>
          <a:sy n="142"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rPr dirty="0"/>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dirty="0"/>
              <a:t>[</a:t>
            </a:r>
            <a:r>
              <a:rPr lang="en-US" dirty="0" err="1"/>
              <a:t>Zixin</a:t>
            </a:r>
            <a:r>
              <a:rPr lang="en-US" dirty="0"/>
              <a:t> Yin</a:t>
            </a:r>
            <a:r>
              <a:rPr dirty="0"/>
              <a:t>]</a:t>
            </a:r>
          </a:p>
          <a:p>
            <a:pPr marL="0" indent="0"/>
            <a:r>
              <a:rPr dirty="0"/>
              <a:t>[</a:t>
            </a:r>
            <a:r>
              <a:rPr lang="en-US" dirty="0"/>
              <a:t>zyin81@gatech.edu</a:t>
            </a:r>
            <a:r>
              <a:rPr dirty="0"/>
              <a:t>]</a:t>
            </a:r>
          </a:p>
          <a:p>
            <a:pPr marL="0" indent="0"/>
            <a:r>
              <a:rPr dirty="0"/>
              <a:t>[</a:t>
            </a:r>
            <a:r>
              <a:rPr lang="en-US" dirty="0"/>
              <a:t>zyin81</a:t>
            </a:r>
            <a:r>
              <a:rPr dirty="0"/>
              <a:t>]</a:t>
            </a:r>
          </a:p>
          <a:p>
            <a:pPr marL="0" indent="0"/>
            <a:r>
              <a:rPr dirty="0"/>
              <a:t>[</a:t>
            </a:r>
            <a:r>
              <a:rPr lang="en-US" dirty="0"/>
              <a:t>903718320</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t>Submarine + Fish</a:t>
            </a:r>
          </a:p>
          <a:p>
            <a:pPr marL="0" indent="0">
              <a:spcBef>
                <a:spcPts val="1600"/>
              </a:spcBef>
              <a:buSzTx/>
              <a:buNone/>
            </a:pPr>
            <a:r>
              <a:t>[insert your hybrid image here]</a:t>
            </a:r>
          </a:p>
        </p:txBody>
      </p:sp>
      <p:sp>
        <p:nvSpPr>
          <p:cNvPr id="242" name="Google Shape;163;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Part 1 vs. Part 2</a:t>
            </a:r>
          </a:p>
          <a:p>
            <a:pPr marL="0" indent="0">
              <a:spcBef>
                <a:spcPts val="1600"/>
              </a:spcBef>
              <a:buSzTx/>
              <a:buNone/>
              <a:defRPr sz="1400"/>
            </a:pPr>
            <a:r>
              <a:rPr dirty="0"/>
              <a:t>[Compare the run-times of Parts 1 and 2 here, as calculated in project-1.ipynb. Which method is faster?]</a:t>
            </a:r>
            <a:endParaRPr lang="en-US" dirty="0"/>
          </a:p>
          <a:p>
            <a:pPr marL="0" indent="0">
              <a:spcBef>
                <a:spcPts val="1600"/>
              </a:spcBef>
              <a:buSzTx/>
              <a:buNone/>
              <a:defRPr sz="1400"/>
            </a:pPr>
            <a:r>
              <a:rPr lang="en-US" dirty="0"/>
              <a:t>For part1, I have run time of 6.442 seconds.</a:t>
            </a:r>
          </a:p>
          <a:p>
            <a:pPr marL="0" indent="0">
              <a:spcBef>
                <a:spcPts val="1600"/>
              </a:spcBef>
              <a:buSzTx/>
              <a:buNone/>
              <a:defRPr sz="1400"/>
            </a:pPr>
            <a:r>
              <a:rPr lang="en-US" dirty="0"/>
              <a:t>For part2, I have run time </a:t>
            </a:r>
            <a:r>
              <a:rPr lang="en-US"/>
              <a:t>of 1.956 seconds.</a:t>
            </a:r>
            <a:endParaRPr lang="en-US" dirty="0"/>
          </a:p>
          <a:p>
            <a:pPr marL="0" indent="0">
              <a:spcBef>
                <a:spcPts val="1600"/>
              </a:spcBef>
              <a:buSzTx/>
              <a:buNone/>
              <a:defRPr sz="1400"/>
            </a:pPr>
            <a:r>
              <a:rPr lang="en-US" dirty="0" err="1"/>
              <a:t>PyTorch</a:t>
            </a:r>
            <a:r>
              <a:rPr lang="en-US" dirty="0"/>
              <a:t> runs faster.</a:t>
            </a:r>
            <a:endParaRPr dirty="0"/>
          </a:p>
        </p:txBody>
      </p:sp>
      <p:pic>
        <p:nvPicPr>
          <p:cNvPr id="3" name="Picture 2" descr="A group of fish swimming in the water&#10;&#10;Description automatically generated with medium confidence">
            <a:extLst>
              <a:ext uri="{FF2B5EF4-FFF2-40B4-BE49-F238E27FC236}">
                <a16:creationId xmlns:a16="http://schemas.microsoft.com/office/drawing/2014/main" id="{F800037D-61A6-6D42-A995-B05D0C60E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93" y="2290483"/>
            <a:ext cx="2374900" cy="19431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[Consider a 1-channel 5x5 image and a 3x3 filter. What are the output dimensions of a convolution with the following parameters?</a:t>
            </a:r>
          </a:p>
          <a:p>
            <a:pPr marL="0" indent="0">
              <a:buSzTx/>
              <a:buNone/>
            </a:pPr>
            <a:r>
              <a:rPr dirty="0"/>
              <a:t>Stride = 1, padding = 0</a:t>
            </a:r>
            <a:r>
              <a:rPr lang="en-US" dirty="0"/>
              <a:t>?  [1,1,3,3]</a:t>
            </a:r>
            <a:endParaRPr dirty="0"/>
          </a:p>
          <a:p>
            <a:pPr marL="0" indent="0">
              <a:buSzTx/>
              <a:buNone/>
            </a:pPr>
            <a:r>
              <a:rPr dirty="0"/>
              <a:t>Stride = 2, padding = 0?</a:t>
            </a:r>
            <a:r>
              <a:rPr lang="en-US" dirty="0"/>
              <a:t>  [1,1,2,2]</a:t>
            </a:r>
            <a:endParaRPr dirty="0"/>
          </a:p>
          <a:p>
            <a:pPr marL="0" indent="0">
              <a:buSzTx/>
              <a:buNone/>
            </a:pPr>
            <a:r>
              <a:rPr dirty="0"/>
              <a:t>Stride = 1, padding = 1?</a:t>
            </a:r>
            <a:r>
              <a:rPr lang="en-US" dirty="0"/>
              <a:t>  [1,1,5,5]</a:t>
            </a:r>
            <a:endParaRPr dirty="0"/>
          </a:p>
          <a:p>
            <a:pPr marL="0" indent="0">
              <a:buSzTx/>
              <a:buNone/>
            </a:pPr>
            <a:r>
              <a:rPr dirty="0"/>
              <a:t>Stride = 2, padding = 1?]</a:t>
            </a:r>
            <a:r>
              <a:rPr lang="en-US" dirty="0"/>
              <a:t>  [1,1,3,3]</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dirty="0"/>
              <a:t>[What are the input &amp; output dimensions of the convolutions of the dog image and a 3x3 filter  with the following parameters: </a:t>
            </a:r>
          </a:p>
          <a:p>
            <a:pPr marL="0" indent="0">
              <a:buSzTx/>
              <a:buNone/>
              <a:defRPr sz="1400"/>
            </a:pPr>
            <a:r>
              <a:rPr dirty="0"/>
              <a:t>Stride = 1, padding = 0</a:t>
            </a:r>
            <a:r>
              <a:rPr lang="en-US" dirty="0"/>
              <a:t>  [1,1,359,408]</a:t>
            </a:r>
            <a:endParaRPr dirty="0"/>
          </a:p>
          <a:p>
            <a:pPr marL="0" indent="0">
              <a:buSzTx/>
              <a:buNone/>
              <a:defRPr sz="1400"/>
            </a:pPr>
            <a:r>
              <a:rPr dirty="0"/>
              <a:t>Stride = 2, padding = 0</a:t>
            </a:r>
            <a:r>
              <a:rPr lang="en-US" dirty="0"/>
              <a:t>  [1,1,183,204]</a:t>
            </a:r>
            <a:endParaRPr dirty="0"/>
          </a:p>
          <a:p>
            <a:pPr marL="0" indent="0">
              <a:buSzTx/>
              <a:buNone/>
              <a:defRPr sz="1400"/>
            </a:pPr>
            <a:r>
              <a:rPr dirty="0"/>
              <a:t>Stride = 1, padding = 1</a:t>
            </a:r>
            <a:r>
              <a:rPr lang="en-US" dirty="0"/>
              <a:t>  [1,1,361,410]</a:t>
            </a:r>
            <a:endParaRPr dirty="0"/>
          </a:p>
          <a:p>
            <a:pPr marL="0" indent="0">
              <a:buSzTx/>
              <a:buNone/>
              <a:defRPr sz="1400"/>
            </a:pPr>
            <a:r>
              <a:rPr dirty="0"/>
              <a:t>Stride = 2, padding = 1?]</a:t>
            </a:r>
            <a:r>
              <a:rPr lang="en-US" dirty="0"/>
              <a:t>  [1,1,181,205]</a:t>
            </a:r>
          </a:p>
          <a:p>
            <a:pPr marL="0" indent="0">
              <a:buSzTx/>
              <a:buNone/>
              <a:defRPr sz="1400"/>
            </a:pPr>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lstStyle>
            <a:lvl1pPr marL="0" indent="0">
              <a:buSzTx/>
              <a:buNone/>
            </a:lvl1pPr>
          </a:lstStyle>
          <a:p>
            <a:r>
              <a:rPr lang="en-US" dirty="0"/>
              <a:t>[Section 3 of the handout gives equations to calculate output dimensions given filter size, stride, and padding. What is the intuition behind this equation?]</a:t>
            </a:r>
          </a:p>
          <a:p>
            <a:r>
              <a:rPr lang="en-US" dirty="0"/>
              <a:t>The intuition is calculating the number of times we can place the filter size in each row and column in padded image with certain stride value. Essentially the number of times we need to slice out a matrix with the size of filter and do the multiplication.</a:t>
            </a:r>
          </a:p>
          <a:p>
            <a:endParaRPr lang="en-US" dirty="0"/>
          </a:p>
          <a:p>
            <a:endParaRPr dirty="0"/>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p>
          <a:p>
            <a:pPr hangingPunct="1"/>
            <a:endParaRPr lang="en-US" dirty="0"/>
          </a:p>
          <a:p>
            <a:pPr hangingPunct="1"/>
            <a:r>
              <a:rPr lang="en-US" dirty="0"/>
              <a:t>12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0 here]</a:t>
            </a:r>
          </a:p>
        </p:txBody>
      </p:sp>
      <p:sp>
        <p:nvSpPr>
          <p:cNvPr id="258" name="Google Shape;191;p3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t>[insert visualization 1 here]</a:t>
            </a:r>
          </a:p>
        </p:txBody>
      </p:sp>
      <p:pic>
        <p:nvPicPr>
          <p:cNvPr id="3" name="Picture 2" descr="A dog sticking its tongue out&#10;&#10;Description automatically generated with medium confidence">
            <a:extLst>
              <a:ext uri="{FF2B5EF4-FFF2-40B4-BE49-F238E27FC236}">
                <a16:creationId xmlns:a16="http://schemas.microsoft.com/office/drawing/2014/main" id="{F8B0FFF0-F8FC-4040-BEB5-60C0CA9D0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2074209"/>
            <a:ext cx="2603500" cy="2286000"/>
          </a:xfrm>
          <a:prstGeom prst="rect">
            <a:avLst/>
          </a:prstGeom>
        </p:spPr>
      </p:pic>
      <p:pic>
        <p:nvPicPr>
          <p:cNvPr id="5" name="Picture 4" descr="A dog with its tongue out&#10;&#10;Description automatically generated with medium confidence">
            <a:extLst>
              <a:ext uri="{FF2B5EF4-FFF2-40B4-BE49-F238E27FC236}">
                <a16:creationId xmlns:a16="http://schemas.microsoft.com/office/drawing/2014/main" id="{5130A735-76BA-2547-9BF7-A62B85D86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9" y="2074209"/>
            <a:ext cx="2603500" cy="22860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2 here]</a:t>
            </a:r>
          </a:p>
        </p:txBody>
      </p:sp>
      <p:sp>
        <p:nvSpPr>
          <p:cNvPr id="262" name="Google Shape;198;p3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r>
              <a:t>[insert visualization 3 here]</a:t>
            </a:r>
          </a:p>
        </p:txBody>
      </p:sp>
      <p:pic>
        <p:nvPicPr>
          <p:cNvPr id="3" name="Picture 2" descr="A close up of a lion&#10;&#10;Description automatically generated with low confidence">
            <a:extLst>
              <a:ext uri="{FF2B5EF4-FFF2-40B4-BE49-F238E27FC236}">
                <a16:creationId xmlns:a16="http://schemas.microsoft.com/office/drawing/2014/main" id="{435DE6C2-5D2F-004A-AF97-65AEFB5F7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23" y="2038350"/>
            <a:ext cx="2603500" cy="2286000"/>
          </a:xfrm>
          <a:prstGeom prst="rect">
            <a:avLst/>
          </a:prstGeom>
        </p:spPr>
      </p:pic>
      <p:pic>
        <p:nvPicPr>
          <p:cNvPr id="5" name="Picture 4" descr="A drawing of a person's face&#10;&#10;Description automatically generated with low confidence">
            <a:extLst>
              <a:ext uri="{FF2B5EF4-FFF2-40B4-BE49-F238E27FC236}">
                <a16:creationId xmlns:a16="http://schemas.microsoft.com/office/drawing/2014/main" id="{4A3F25F9-B3A0-3C43-A9F8-038B65AC5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261" y="2038350"/>
            <a:ext cx="2603500" cy="228600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dog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visualizations of the blurred dog image in the spatial and frequency domain]</a:t>
            </a:r>
          </a:p>
          <a:p>
            <a:pPr marL="0" indent="0">
              <a:buSzTx/>
              <a:buNone/>
              <a:defRPr sz="1400"/>
            </a:pPr>
            <a:endParaRPr dirty="0"/>
          </a:p>
        </p:txBody>
      </p:sp>
      <p:pic>
        <p:nvPicPr>
          <p:cNvPr id="5130" name="Picture 10">
            <a:extLst>
              <a:ext uri="{FF2B5EF4-FFF2-40B4-BE49-F238E27FC236}">
                <a16:creationId xmlns:a16="http://schemas.microsoft.com/office/drawing/2014/main" id="{C4AB35D3-3F3D-3345-9CAA-CFBD4A520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08785"/>
            <a:ext cx="4141694" cy="1765106"/>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28260CC0-A7D0-FA42-BDD2-97465E22F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018" y="2246032"/>
            <a:ext cx="4469072" cy="190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the visualizations of the 2D Gaussian in the spatial and frequency domain]</a:t>
            </a:r>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[Why does our frequency domain representation of a Gaussian not look like a Gaussian itself? How could we adjust the kernel to make these look more similar?]</a:t>
            </a:r>
          </a:p>
          <a:p>
            <a:pPr marL="0" indent="0">
              <a:buSzTx/>
              <a:buNone/>
              <a:defRPr sz="1400"/>
            </a:pPr>
            <a:endParaRPr lang="en-US" dirty="0"/>
          </a:p>
          <a:p>
            <a:pPr marL="0" indent="0">
              <a:buSzTx/>
              <a:buNone/>
              <a:defRPr sz="1400"/>
            </a:pPr>
            <a:r>
              <a:rPr lang="en-US" dirty="0"/>
              <a:t>If we the spatial domain image to be continuous not discrete and then convert it to frequency domain, it might look more similar.</a:t>
            </a:r>
            <a:endParaRPr dirty="0"/>
          </a:p>
        </p:txBody>
      </p:sp>
      <p:pic>
        <p:nvPicPr>
          <p:cNvPr id="6146" name="Picture 2">
            <a:extLst>
              <a:ext uri="{FF2B5EF4-FFF2-40B4-BE49-F238E27FC236}">
                <a16:creationId xmlns:a16="http://schemas.microsoft.com/office/drawing/2014/main" id="{75ADA18D-1579-4848-AA70-791633404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2074431"/>
            <a:ext cx="4247124" cy="202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[Briefly explain the Convolution Theorem and why this is related to deconvolution]</a:t>
            </a:r>
          </a:p>
          <a:p>
            <a:pPr marL="0" indent="0">
              <a:buSzTx/>
              <a:buNone/>
            </a:pPr>
            <a:endParaRPr lang="en-US" dirty="0"/>
          </a:p>
          <a:p>
            <a:pPr marL="0" indent="0">
              <a:buSzTx/>
              <a:buNone/>
            </a:pPr>
            <a:r>
              <a:rPr lang="en-US" dirty="0"/>
              <a:t>The Fourier transform of the convolution of two functions is the product of their Fourier transforms.</a:t>
            </a:r>
          </a:p>
          <a:p>
            <a:pPr marL="0" indent="0">
              <a:buSzTx/>
              <a:buNone/>
            </a:pPr>
            <a:endParaRPr lang="en-US" dirty="0"/>
          </a:p>
          <a:p>
            <a:pPr marL="0" indent="0">
              <a:buSzTx/>
              <a:buNone/>
            </a:pPr>
            <a:r>
              <a:rPr lang="en-US" dirty="0"/>
              <a:t>Convolution in spatial domain is equivalent to multiplication in frequency domain.</a:t>
            </a:r>
          </a:p>
          <a:p>
            <a:pPr marL="0" indent="0">
              <a:buSzTx/>
              <a:buNone/>
            </a:pPr>
            <a:endParaRPr lang="en-US" dirty="0"/>
          </a:p>
          <a:p>
            <a:pPr marL="0" indent="0">
              <a:buSzTx/>
              <a:buNone/>
            </a:pPr>
            <a:r>
              <a:rPr lang="en-US" dirty="0"/>
              <a:t>Deconvolution in spatial domain is division in frequency domain.</a:t>
            </a:r>
          </a:p>
        </p:txBody>
      </p:sp>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mystery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visualizations of the mystery kernel in the spatial and frequency domain]</a:t>
            </a:r>
          </a:p>
          <a:p>
            <a:pPr marL="0" indent="0">
              <a:buSzTx/>
              <a:buNone/>
              <a:defRPr sz="1400"/>
            </a:pPr>
            <a:endParaRPr dirty="0"/>
          </a:p>
        </p:txBody>
      </p:sp>
      <p:pic>
        <p:nvPicPr>
          <p:cNvPr id="7170" name="Picture 2">
            <a:extLst>
              <a:ext uri="{FF2B5EF4-FFF2-40B4-BE49-F238E27FC236}">
                <a16:creationId xmlns:a16="http://schemas.microsoft.com/office/drawing/2014/main" id="{F247E627-844F-9F44-B82B-4ACAF5C50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3" y="1952425"/>
            <a:ext cx="4186518" cy="22084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33F3579-EF1C-6444-8C49-1B7E7B7D3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766" y="1880049"/>
            <a:ext cx="4413168" cy="235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de-blurred mystery image and its visualizations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de-blurred mystery image and its visualizations in the spatial and frequency domain after adding salt and pepper noise]</a:t>
            </a:r>
            <a:endParaRPr dirty="0"/>
          </a:p>
        </p:txBody>
      </p:sp>
      <p:pic>
        <p:nvPicPr>
          <p:cNvPr id="8194" name="Picture 2">
            <a:extLst>
              <a:ext uri="{FF2B5EF4-FFF2-40B4-BE49-F238E27FC236}">
                <a16:creationId xmlns:a16="http://schemas.microsoft.com/office/drawing/2014/main" id="{7836B7DA-A11A-8940-8650-443871FC7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94916"/>
            <a:ext cx="4141694" cy="21848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86E5277-3E4A-884E-ABFD-8FD5FE51C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51639"/>
            <a:ext cx="4413299" cy="232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09" name="Google Shape;106;p26"/>
          <p:cNvSpPr txBox="1">
            <a:spLocks noGrp="1"/>
          </p:cNvSpPr>
          <p:nvPr>
            <p:ph type="body" sz="half" idx="1"/>
          </p:nvPr>
        </p:nvSpPr>
        <p:spPr>
          <a:xfrm>
            <a:off x="222052" y="999797"/>
            <a:ext cx="3698527" cy="3241518"/>
          </a:xfrm>
          <a:prstGeom prst="rect">
            <a:avLst/>
          </a:prstGeom>
        </p:spPr>
        <p:txBody>
          <a:bodyPr>
            <a:normAutofit lnSpcReduction="10000"/>
          </a:bodyPr>
          <a:lstStyle>
            <a:lvl1pPr marL="0" indent="0">
              <a:spcBef>
                <a:spcPts val="1600"/>
              </a:spcBef>
              <a:buSzTx/>
              <a:buNone/>
            </a:lvl1pPr>
          </a:lstStyle>
          <a:p>
            <a:r>
              <a:rPr dirty="0"/>
              <a:t>[insert visualization of Gaussian kernel from project-1.ipynb here</a:t>
            </a:r>
            <a:endParaRPr lang="en-US" dirty="0"/>
          </a:p>
          <a:p>
            <a:endParaRPr lang="en-US" dirty="0"/>
          </a:p>
          <a:p>
            <a:endParaRPr lang="en-US" dirty="0"/>
          </a:p>
          <a:p>
            <a:endParaRPr lang="en-US" dirty="0"/>
          </a:p>
          <a:p>
            <a:endParaRPr lang="en-US" dirty="0"/>
          </a:p>
          <a:p>
            <a:endParaRPr lang="en-US" dirty="0"/>
          </a:p>
          <a:p>
            <a:r>
              <a:rPr dirty="0"/>
              <a:t>]</a:t>
            </a:r>
          </a:p>
        </p:txBody>
      </p:sp>
      <p:sp>
        <p:nvSpPr>
          <p:cNvPr id="210" name="Google Shape;107;p2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lvl1pPr marL="0" indent="0">
              <a:spcBef>
                <a:spcPts val="1600"/>
              </a:spcBef>
              <a:buSzTx/>
              <a:buNone/>
              <a:defRPr sz="1400"/>
            </a:lvl1pPr>
          </a:lstStyle>
          <a:p>
            <a:r>
              <a:rPr dirty="0"/>
              <a:t>[Describe your implementation of my_conv2d_numpy() in words. Make sure to discuss padding, and the operations used between the filter and image.</a:t>
            </a:r>
            <a:endParaRPr lang="en-US" dirty="0"/>
          </a:p>
          <a:p>
            <a:r>
              <a:rPr lang="en-US" dirty="0"/>
              <a:t>I added paddings of width of (</a:t>
            </a:r>
            <a:r>
              <a:rPr lang="en-US" dirty="0" err="1"/>
              <a:t>filter.shape</a:t>
            </a:r>
            <a:r>
              <a:rPr lang="en-US" dirty="0"/>
              <a:t>[0</a:t>
            </a:r>
            <a:r>
              <a:rPr dirty="0"/>
              <a:t>]</a:t>
            </a:r>
            <a:r>
              <a:rPr lang="en-US" dirty="0"/>
              <a:t>-1)/2 to both the left and right of the image and paddings of height of (</a:t>
            </a:r>
            <a:r>
              <a:rPr lang="en-US" dirty="0" err="1"/>
              <a:t>filter.shape</a:t>
            </a:r>
            <a:r>
              <a:rPr lang="en-US" dirty="0"/>
              <a:t>[1]-1)/2 to both the top and bottom of the image.</a:t>
            </a:r>
          </a:p>
          <a:p>
            <a:r>
              <a:rPr lang="en-US" dirty="0"/>
              <a:t>For every channel in each pixel of the image, I sliced matrices of size of the filter, with the target pixels in the center, and multiplied the sliced matrices element-wise with filter. Then I summed every calculated element in the sliced matrices, and assigned the summary values to each channel of pixels in a matrix of the same size as image and return it as </a:t>
            </a:r>
            <a:r>
              <a:rPr lang="en-US" dirty="0" err="1"/>
              <a:t>filtered_image</a:t>
            </a:r>
            <a:r>
              <a:rPr lang="en-US" dirty="0"/>
              <a:t>.</a:t>
            </a:r>
          </a:p>
        </p:txBody>
      </p:sp>
      <p:pic>
        <p:nvPicPr>
          <p:cNvPr id="1026" name="Picture 2">
            <a:extLst>
              <a:ext uri="{FF2B5EF4-FFF2-40B4-BE49-F238E27FC236}">
                <a16:creationId xmlns:a16="http://schemas.microsoft.com/office/drawing/2014/main" id="{3BF92833-9472-4244-A2DD-1BB99EE95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3784"/>
            <a:ext cx="3836894" cy="4644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7DCC7-AA59-5948-A96E-F932A279A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49" y="2180018"/>
            <a:ext cx="2399769" cy="23806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lstStyle/>
          <a:p>
            <a:pPr marL="0" indent="0">
              <a:buSzTx/>
              <a:buNone/>
              <a:defRPr sz="1400"/>
            </a:pPr>
            <a:r>
              <a:rPr lang="en-US" dirty="0"/>
              <a:t>[What factors limit the potential uses of deconvolution in the real world? Give two possible factors]</a:t>
            </a:r>
          </a:p>
          <a:p>
            <a:pPr marL="0" indent="0">
              <a:buSzTx/>
              <a:buNone/>
              <a:defRPr sz="1400"/>
            </a:pPr>
            <a:endParaRPr lang="en-US" dirty="0"/>
          </a:p>
          <a:p>
            <a:pPr marL="0" indent="0">
              <a:buSzTx/>
              <a:buNone/>
              <a:defRPr sz="1400"/>
            </a:pPr>
            <a:r>
              <a:rPr lang="en-US" dirty="0"/>
              <a:t>Noise added to the convoluted image will change the result we get from deconvolution;</a:t>
            </a:r>
          </a:p>
          <a:p>
            <a:pPr marL="0" indent="0">
              <a:buSzTx/>
              <a:buNone/>
              <a:defRPr sz="1400"/>
            </a:pPr>
            <a:r>
              <a:rPr lang="en-US" dirty="0"/>
              <a:t>The convoluted image might be clipped, so we do not have access to all the details of the original image.</a:t>
            </a:r>
          </a:p>
        </p:txBody>
      </p:sp>
      <p:sp>
        <p:nvSpPr>
          <p:cNvPr id="4" name="Google Shape;169;p35">
            <a:extLst>
              <a:ext uri="{FF2B5EF4-FFF2-40B4-BE49-F238E27FC236}">
                <a16:creationId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[We performed two convolutions of the dog image with the same Gaussian (one in the spatial domain, one in the frequency domain). How do the two compare, and why might they be different?]</a:t>
            </a:r>
          </a:p>
          <a:p>
            <a:pPr marL="0" indent="0" hangingPunct="1">
              <a:buSzTx/>
              <a:buFont typeface="Arial"/>
              <a:buNone/>
              <a:defRPr sz="1400"/>
            </a:pPr>
            <a:endParaRPr lang="en-US" dirty="0"/>
          </a:p>
          <a:p>
            <a:pPr marL="0" indent="0" hangingPunct="1">
              <a:buSzTx/>
              <a:buFont typeface="Arial"/>
              <a:buNone/>
              <a:defRPr sz="1400"/>
            </a:pPr>
            <a:r>
              <a:rPr lang="en-US" dirty="0"/>
              <a:t>In part 4(frequency domain convolution), the result looks a bit more blurry than the result in part 1(spatial domain convolution). It might be because the image in part1 has more channels to start with, so it gives more information for our brains to recognize. Or it could be because during the complicated changing from and to frequency domain, some numerical details are lost.</a:t>
            </a:r>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[How does varying the cutoff frequency value or swapping images within a pair influences the resulting hybrid image?]</a:t>
            </a:r>
            <a:endParaRPr lang="en-US" dirty="0"/>
          </a:p>
          <a:p>
            <a:r>
              <a:rPr lang="en-US" dirty="0"/>
              <a:t>With a larger cutoff frequency, the low frequency image should be more prominent, and the high frequency image should be difficult to see.</a:t>
            </a:r>
          </a:p>
          <a:p>
            <a:r>
              <a:rPr lang="en-US" dirty="0"/>
              <a:t>Swapping images will result in change of order of images that we can see as we go further from the hybrid image.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t>Small blur with a box filter</a:t>
            </a:r>
          </a:p>
          <a:p>
            <a:pPr marL="0" indent="0">
              <a:spcBef>
                <a:spcPts val="1600"/>
              </a:spcBef>
              <a:buSzTx/>
              <a:buNone/>
              <a:defRPr sz="1400"/>
            </a:pPr>
            <a:r>
              <a:t>[insert the results from project-1.ipynb using 1b_cat.bmp with the box filter here]</a:t>
            </a:r>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Identity filter</a:t>
            </a:r>
          </a:p>
          <a:p>
            <a:pPr marL="0" indent="0">
              <a:spcBef>
                <a:spcPts val="1600"/>
              </a:spcBef>
              <a:buSzTx/>
              <a:buNone/>
            </a:pPr>
            <a:r>
              <a:rPr dirty="0"/>
              <a:t>[insert the results from project-1.ipynb using 1b_cat.bmp with the identity filter here]</a:t>
            </a:r>
          </a:p>
        </p:txBody>
      </p:sp>
      <p:pic>
        <p:nvPicPr>
          <p:cNvPr id="4" name="Picture 3" descr="A cat with green eyes&#10;&#10;Description automatically generated with low confidence">
            <a:extLst>
              <a:ext uri="{FF2B5EF4-FFF2-40B4-BE49-F238E27FC236}">
                <a16:creationId xmlns:a16="http://schemas.microsoft.com/office/drawing/2014/main" id="{ADDB679B-229D-B947-AFC4-B17F95ADE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009" y="2390825"/>
            <a:ext cx="2801036" cy="2468046"/>
          </a:xfrm>
          <a:prstGeom prst="rect">
            <a:avLst/>
          </a:prstGeom>
        </p:spPr>
      </p:pic>
      <p:pic>
        <p:nvPicPr>
          <p:cNvPr id="6" name="Picture 5" descr="A cat with blue eyes&#10;&#10;Description automatically generated with low confidence">
            <a:extLst>
              <a:ext uri="{FF2B5EF4-FFF2-40B4-BE49-F238E27FC236}">
                <a16:creationId xmlns:a16="http://schemas.microsoft.com/office/drawing/2014/main" id="{B71DA305-8E7B-D84C-864E-335D32435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50" y="2437378"/>
            <a:ext cx="2731744" cy="240699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Sobel filter</a:t>
            </a:r>
          </a:p>
          <a:p>
            <a:pPr marL="0" indent="0">
              <a:spcBef>
                <a:spcPts val="1600"/>
              </a:spcBef>
              <a:buSzTx/>
              <a:buNone/>
            </a:pPr>
            <a:r>
              <a:rPr dirty="0"/>
              <a:t>[insert the results from project-1.ipynb using 1b_cat.bmp with the Sobel filter here]</a:t>
            </a:r>
          </a:p>
        </p:txBody>
      </p:sp>
      <p:sp>
        <p:nvSpPr>
          <p:cNvPr id="218" name="Google Shape;121;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Discrete Laplacian filter</a:t>
            </a:r>
          </a:p>
          <a:p>
            <a:pPr marL="0" indent="0">
              <a:spcBef>
                <a:spcPts val="1600"/>
              </a:spcBef>
              <a:buSzTx/>
              <a:buNone/>
              <a:defRPr sz="1400"/>
            </a:pPr>
            <a:r>
              <a:rPr dirty="0"/>
              <a:t>[insert the results from project-1.ipynb using 1b_cat.bmp with the discrete Laplacian filter here]</a:t>
            </a:r>
          </a:p>
        </p:txBody>
      </p:sp>
      <p:pic>
        <p:nvPicPr>
          <p:cNvPr id="3" name="Picture 2" descr="A close up of a cat&#10;&#10;Description automatically generated with medium confidence">
            <a:extLst>
              <a:ext uri="{FF2B5EF4-FFF2-40B4-BE49-F238E27FC236}">
                <a16:creationId xmlns:a16="http://schemas.microsoft.com/office/drawing/2014/main" id="{093DB815-8214-8F4A-B23F-AC57BF50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09" y="2420473"/>
            <a:ext cx="2585350" cy="2278001"/>
          </a:xfrm>
          <a:prstGeom prst="rect">
            <a:avLst/>
          </a:prstGeom>
        </p:spPr>
      </p:pic>
      <p:pic>
        <p:nvPicPr>
          <p:cNvPr id="5" name="Picture 4" descr="Background pattern&#10;&#10;Description automatically generated">
            <a:extLst>
              <a:ext uri="{FF2B5EF4-FFF2-40B4-BE49-F238E27FC236}">
                <a16:creationId xmlns:a16="http://schemas.microsoft.com/office/drawing/2014/main" id="{BD4D986A-9B66-A748-991A-63AC3E276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249" y="2571749"/>
            <a:ext cx="2585351" cy="2278001"/>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normAutofit fontScale="92500"/>
          </a:bodyPr>
          <a:lstStyle>
            <a:lvl1pPr marL="0" indent="0">
              <a:spcBef>
                <a:spcPts val="1600"/>
              </a:spcBef>
              <a:buSzTx/>
              <a:buNone/>
            </a:lvl1pPr>
          </a:lstStyle>
          <a:p>
            <a:r>
              <a:rPr dirty="0"/>
              <a:t>[Describe the three main steps of </a:t>
            </a:r>
            <a:r>
              <a:rPr dirty="0" err="1"/>
              <a:t>create_hybrid_image</a:t>
            </a:r>
            <a:r>
              <a:rPr dirty="0"/>
              <a:t>() here. Explain how to ensure the output values are within the appropriate range for matplotlib visualizations.]</a:t>
            </a:r>
            <a:endParaRPr lang="en-US" dirty="0"/>
          </a:p>
          <a:p>
            <a:r>
              <a:rPr lang="en-US" dirty="0"/>
              <a:t>1. Create low frequency image with my_conv2d_numpy(image1, filter)</a:t>
            </a:r>
          </a:p>
          <a:p>
            <a:r>
              <a:rPr lang="en-US" dirty="0"/>
              <a:t>2. Create high frequency image with image element-wise subtracting the result of my_conv2d_numpy(image2, filter)</a:t>
            </a:r>
          </a:p>
          <a:p>
            <a:r>
              <a:rPr lang="en-US" dirty="0"/>
              <a:t>3. Sum low frequency and high frequency images element-wise, and clip the result using [0,1] range.</a:t>
            </a:r>
            <a:endParaRPr dirty="0"/>
          </a:p>
        </p:txBody>
      </p:sp>
      <p:sp>
        <p:nvSpPr>
          <p:cNvPr id="222" name="Google Shape;128;p2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0" indent="0">
              <a:buSzTx/>
              <a:buNone/>
              <a:defRPr sz="1400" b="1"/>
            </a:pPr>
            <a:r>
              <a:rPr dirty="0"/>
              <a:t>Cat + Dog</a:t>
            </a:r>
          </a:p>
          <a:p>
            <a:pPr marL="0" indent="0">
              <a:spcBef>
                <a:spcPts val="1600"/>
              </a:spcBef>
              <a:buSzTx/>
              <a:buNone/>
              <a:defRPr sz="1400"/>
            </a:pPr>
            <a:r>
              <a:rPr dirty="0"/>
              <a:t>[insert your hybrid image here]</a:t>
            </a:r>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[insert the value you used for this image pair]</a:t>
            </a:r>
            <a:r>
              <a:rPr lang="en-US" dirty="0"/>
              <a:t>    7</a:t>
            </a:r>
          </a:p>
          <a:p>
            <a:pPr marL="0" indent="0">
              <a:spcBef>
                <a:spcPts val="1600"/>
              </a:spcBef>
              <a:buSzTx/>
              <a:buNone/>
              <a:defRPr sz="1400"/>
            </a:pPr>
            <a:endParaRPr dirty="0"/>
          </a:p>
        </p:txBody>
      </p:sp>
      <p:pic>
        <p:nvPicPr>
          <p:cNvPr id="5" name="Picture 4" descr="A close up of a cat&#10;&#10;Description automatically generated with medium confidence">
            <a:extLst>
              <a:ext uri="{FF2B5EF4-FFF2-40B4-BE49-F238E27FC236}">
                <a16:creationId xmlns:a16="http://schemas.microsoft.com/office/drawing/2014/main" id="{32382236-C62E-3342-B282-99ECCA416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333" y="1968686"/>
            <a:ext cx="2199149" cy="193096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lstStyle/>
          <a:p>
            <a:pPr marL="0" indent="0">
              <a:buSzTx/>
              <a:buNone/>
              <a:defRPr b="1"/>
            </a:pPr>
            <a:r>
              <a:t>Motorcycle + Bicycle</a:t>
            </a:r>
          </a:p>
          <a:p>
            <a:pPr marL="0" indent="0">
              <a:spcBef>
                <a:spcPts val="1600"/>
              </a:spcBef>
              <a:buSzTx/>
              <a:buNone/>
            </a:pPr>
            <a:r>
              <a:t>[insert your hybrid image here]</a:t>
            </a:r>
          </a:p>
          <a:p>
            <a:pPr marL="0" indent="0">
              <a:spcBef>
                <a:spcPts val="1600"/>
              </a:spcBef>
              <a:buSzTx/>
              <a:buNone/>
            </a:pPr>
            <a:endParaRPr/>
          </a:p>
          <a:p>
            <a:pPr marL="0" indent="0">
              <a:spcBef>
                <a:spcPts val="1600"/>
              </a:spcBef>
              <a:buSzTx/>
              <a:buNone/>
            </a:pPr>
            <a:endParaRPr/>
          </a:p>
          <a:p>
            <a:pPr marL="0" indent="0">
              <a:spcBef>
                <a:spcPts val="1600"/>
              </a:spcBef>
              <a:buSzTx/>
              <a:buNone/>
            </a:pPr>
            <a:endParaRPr/>
          </a:p>
          <a:p>
            <a:pPr marL="0" indent="0">
              <a:spcBef>
                <a:spcPts val="1600"/>
              </a:spcBef>
              <a:buSzTx/>
              <a:buNone/>
            </a:pPr>
            <a:endParaRPr/>
          </a:p>
          <a:p>
            <a:pPr marL="0" indent="0">
              <a:spcBef>
                <a:spcPts val="1600"/>
              </a:spcBef>
              <a:buSzTx/>
              <a:buNone/>
            </a:pPr>
            <a:r>
              <a:t>Cutoff frequency: [insert the value you used for this image pair]</a:t>
            </a:r>
          </a:p>
        </p:txBody>
      </p:sp>
      <p:sp>
        <p:nvSpPr>
          <p:cNvPr id="226" name="Google Shape;135;p3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t>Plane + Bird</a:t>
            </a:r>
          </a:p>
          <a:p>
            <a:pPr marL="0" indent="0">
              <a:spcBef>
                <a:spcPts val="1600"/>
              </a:spcBef>
              <a:buSzTx/>
              <a:buNone/>
              <a:defRPr sz="1400"/>
            </a:pPr>
            <a:r>
              <a:t>[insert your hybrid image here]</a:t>
            </a:r>
          </a:p>
          <a:p>
            <a:pPr marL="0" indent="0">
              <a:spcBef>
                <a:spcPts val="1600"/>
              </a:spcBef>
              <a:buSzTx/>
              <a:buNone/>
              <a:defRPr sz="1400"/>
            </a:pPr>
            <a:endParaRPr/>
          </a:p>
          <a:p>
            <a:pPr marL="0" indent="0">
              <a:spcBef>
                <a:spcPts val="1600"/>
              </a:spcBef>
              <a:buSzTx/>
              <a:buNone/>
              <a:defRPr sz="1400"/>
            </a:pPr>
            <a:endParaRPr/>
          </a:p>
          <a:p>
            <a:pPr marL="0" indent="0">
              <a:spcBef>
                <a:spcPts val="1600"/>
              </a:spcBef>
              <a:buSzTx/>
              <a:buNone/>
              <a:defRPr sz="1400"/>
            </a:pPr>
            <a:endParaRPr/>
          </a:p>
          <a:p>
            <a:pPr marL="0" indent="0">
              <a:spcBef>
                <a:spcPts val="1600"/>
              </a:spcBef>
              <a:buSzTx/>
              <a:buNone/>
              <a:defRPr sz="1400"/>
            </a:pPr>
            <a:endParaRPr/>
          </a:p>
          <a:p>
            <a:pPr marL="0" indent="0">
              <a:spcBef>
                <a:spcPts val="1600"/>
              </a:spcBef>
              <a:buSzTx/>
              <a:buNone/>
              <a:defRPr sz="1400"/>
            </a:pPr>
            <a:r>
              <a:t>Cutoff frequency: [insert the value you used for this image pair]</a:t>
            </a:r>
          </a:p>
        </p:txBody>
      </p:sp>
      <p:pic>
        <p:nvPicPr>
          <p:cNvPr id="3" name="Picture 2" descr="A picture containing bicycle, wall, indoor, transport&#10;&#10;Description automatically generated">
            <a:extLst>
              <a:ext uri="{FF2B5EF4-FFF2-40B4-BE49-F238E27FC236}">
                <a16:creationId xmlns:a16="http://schemas.microsoft.com/office/drawing/2014/main" id="{9F562DB7-749C-EB4A-AA78-197C81C25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995768"/>
            <a:ext cx="2870200" cy="1905000"/>
          </a:xfrm>
          <a:prstGeom prst="rect">
            <a:avLst/>
          </a:prstGeom>
        </p:spPr>
      </p:pic>
      <p:pic>
        <p:nvPicPr>
          <p:cNvPr id="5" name="Picture 4" descr="A bird flying in the sky&#10;&#10;Description automatically generated">
            <a:extLst>
              <a:ext uri="{FF2B5EF4-FFF2-40B4-BE49-F238E27FC236}">
                <a16:creationId xmlns:a16="http://schemas.microsoft.com/office/drawing/2014/main" id="{F7A5DDA0-EC67-564E-962B-89260A5B5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373" y="1990824"/>
            <a:ext cx="2164603" cy="190994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lstStyle/>
          <a:p>
            <a:pPr marL="0" indent="0">
              <a:buSzTx/>
              <a:buNone/>
              <a:defRPr b="1"/>
            </a:pPr>
            <a:r>
              <a:t>Einstein + Marilyn</a:t>
            </a:r>
          </a:p>
          <a:p>
            <a:pPr marL="0" indent="0">
              <a:spcBef>
                <a:spcPts val="1600"/>
              </a:spcBef>
              <a:buSzTx/>
              <a:buNone/>
            </a:pPr>
            <a:r>
              <a:t>[insert your hybrid image here]</a:t>
            </a:r>
          </a:p>
          <a:p>
            <a:pPr marL="0" indent="0">
              <a:spcBef>
                <a:spcPts val="1600"/>
              </a:spcBef>
              <a:buSzTx/>
              <a:buNone/>
            </a:pPr>
            <a:endParaRPr/>
          </a:p>
          <a:p>
            <a:pPr marL="0" indent="0">
              <a:spcBef>
                <a:spcPts val="1600"/>
              </a:spcBef>
              <a:buSzTx/>
              <a:buNone/>
            </a:pPr>
            <a:endParaRPr/>
          </a:p>
          <a:p>
            <a:pPr marL="0" indent="0">
              <a:spcBef>
                <a:spcPts val="1600"/>
              </a:spcBef>
              <a:buSzTx/>
              <a:buNone/>
            </a:pPr>
            <a:endParaRPr/>
          </a:p>
          <a:p>
            <a:pPr marL="0" indent="0">
              <a:spcBef>
                <a:spcPts val="1600"/>
              </a:spcBef>
              <a:buSzTx/>
              <a:buNone/>
            </a:pPr>
            <a:endParaRPr/>
          </a:p>
          <a:p>
            <a:pPr marL="0" indent="0">
              <a:spcBef>
                <a:spcPts val="1600"/>
              </a:spcBef>
              <a:buSzTx/>
              <a:buNone/>
            </a:pPr>
            <a:r>
              <a:t>Cutoff frequency: [insert the value you used for this image pair]</a:t>
            </a:r>
          </a:p>
        </p:txBody>
      </p:sp>
      <p:sp>
        <p:nvSpPr>
          <p:cNvPr id="230" name="Google Shape;142;p31"/>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Submarine + Fish</a:t>
            </a:r>
          </a:p>
          <a:p>
            <a:pPr marL="0" indent="0">
              <a:spcBef>
                <a:spcPts val="1600"/>
              </a:spcBef>
              <a:buSzTx/>
              <a:buNone/>
              <a:defRPr sz="1400"/>
            </a:pPr>
            <a:r>
              <a:rPr dirty="0"/>
              <a:t>[insert your hybrid image here]</a:t>
            </a:r>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[insert the value you used for this image pair]</a:t>
            </a:r>
          </a:p>
        </p:txBody>
      </p:sp>
      <p:pic>
        <p:nvPicPr>
          <p:cNvPr id="3" name="Picture 2" descr="A person with the mouth open&#10;&#10;Description automatically generated with low confidence">
            <a:extLst>
              <a:ext uri="{FF2B5EF4-FFF2-40B4-BE49-F238E27FC236}">
                <a16:creationId xmlns:a16="http://schemas.microsoft.com/office/drawing/2014/main" id="{F1637D69-BECC-DF41-87C8-91C3C1A29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47" y="2136962"/>
            <a:ext cx="1422400" cy="1676400"/>
          </a:xfrm>
          <a:prstGeom prst="rect">
            <a:avLst/>
          </a:prstGeom>
        </p:spPr>
      </p:pic>
      <p:pic>
        <p:nvPicPr>
          <p:cNvPr id="5" name="Picture 4" descr="A group of fish swimming in the water&#10;&#10;Description automatically generated with medium confidence">
            <a:extLst>
              <a:ext uri="{FF2B5EF4-FFF2-40B4-BE49-F238E27FC236}">
                <a16:creationId xmlns:a16="http://schemas.microsoft.com/office/drawing/2014/main" id="{36F33795-199B-8549-9EFE-2E3E182CC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303" y="2003612"/>
            <a:ext cx="2374900" cy="19431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t>Cat + Dog</a:t>
            </a:r>
          </a:p>
          <a:p>
            <a:pPr marL="0" indent="0">
              <a:spcBef>
                <a:spcPts val="1600"/>
              </a:spcBef>
              <a:buSzTx/>
              <a:buNone/>
            </a:pPr>
            <a:r>
              <a:t>[insert your hybrid image here]</a:t>
            </a:r>
          </a:p>
        </p:txBody>
      </p:sp>
      <p:sp>
        <p:nvSpPr>
          <p:cNvPr id="234" name="Google Shape;149;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t>Motorcycle + Bicycle</a:t>
            </a:r>
          </a:p>
          <a:p>
            <a:pPr marL="0" indent="0">
              <a:spcBef>
                <a:spcPts val="1600"/>
              </a:spcBef>
              <a:buSzTx/>
              <a:buNone/>
              <a:defRPr sz="1400"/>
            </a:pPr>
            <a:r>
              <a:t>[insert your hybrid image here]</a:t>
            </a:r>
          </a:p>
        </p:txBody>
      </p:sp>
      <p:pic>
        <p:nvPicPr>
          <p:cNvPr id="9" name="Picture 8" descr="A close up of a cat&#10;&#10;Description automatically generated with medium confidence">
            <a:extLst>
              <a:ext uri="{FF2B5EF4-FFF2-40B4-BE49-F238E27FC236}">
                <a16:creationId xmlns:a16="http://schemas.microsoft.com/office/drawing/2014/main" id="{F4ABC3C9-10C3-764D-9D1C-0A4FA03A4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22" y="2181785"/>
            <a:ext cx="2603500" cy="2286000"/>
          </a:xfrm>
          <a:prstGeom prst="rect">
            <a:avLst/>
          </a:prstGeom>
        </p:spPr>
      </p:pic>
      <p:pic>
        <p:nvPicPr>
          <p:cNvPr id="11" name="Picture 10" descr="A picture containing bicycle, wall, indoor, transport&#10;&#10;Description automatically generated">
            <a:extLst>
              <a:ext uri="{FF2B5EF4-FFF2-40B4-BE49-F238E27FC236}">
                <a16:creationId xmlns:a16="http://schemas.microsoft.com/office/drawing/2014/main" id="{1E0652D4-C884-EB4A-B639-7178928B8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9" y="2372285"/>
            <a:ext cx="2870200" cy="19050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t>Plane + Bird</a:t>
            </a:r>
          </a:p>
          <a:p>
            <a:pPr marL="0" indent="0">
              <a:spcBef>
                <a:spcPts val="1600"/>
              </a:spcBef>
              <a:buSzTx/>
              <a:buNone/>
            </a:pPr>
            <a:r>
              <a:t>[insert your hybrid image here]</a:t>
            </a:r>
          </a:p>
        </p:txBody>
      </p:sp>
      <p:sp>
        <p:nvSpPr>
          <p:cNvPr id="238" name="Google Shape;156;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t>Einstein + Marilyn</a:t>
            </a:r>
          </a:p>
          <a:p>
            <a:pPr marL="0" indent="0">
              <a:spcBef>
                <a:spcPts val="1600"/>
              </a:spcBef>
              <a:buSzTx/>
              <a:buNone/>
              <a:defRPr sz="1400"/>
            </a:pPr>
            <a:r>
              <a:t>[insert your hybrid image here]</a:t>
            </a:r>
          </a:p>
        </p:txBody>
      </p:sp>
      <p:pic>
        <p:nvPicPr>
          <p:cNvPr id="3" name="Picture 2" descr="A bird flying in the sky&#10;&#10;Description automatically generated">
            <a:extLst>
              <a:ext uri="{FF2B5EF4-FFF2-40B4-BE49-F238E27FC236}">
                <a16:creationId xmlns:a16="http://schemas.microsoft.com/office/drawing/2014/main" id="{9FB280AA-39CD-3B4F-AEF8-9688686A8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26" y="2241176"/>
            <a:ext cx="2374900" cy="2095500"/>
          </a:xfrm>
          <a:prstGeom prst="rect">
            <a:avLst/>
          </a:prstGeom>
        </p:spPr>
      </p:pic>
      <p:pic>
        <p:nvPicPr>
          <p:cNvPr id="5" name="Picture 4" descr="A person with the mouth open&#10;&#10;Description automatically generated with low confidence">
            <a:extLst>
              <a:ext uri="{FF2B5EF4-FFF2-40B4-BE49-F238E27FC236}">
                <a16:creationId xmlns:a16="http://schemas.microsoft.com/office/drawing/2014/main" id="{34D44B68-AAB1-DD4C-919D-0E4E43971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670" y="2241176"/>
            <a:ext cx="1876611" cy="221172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338</TotalTime>
  <Words>1435</Words>
  <Application>Microsoft Macintosh PowerPoint</Application>
  <PresentationFormat>On-screen Show (16:9)</PresentationFormat>
  <Paragraphs>143</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Yin, Zixin</cp:lastModifiedBy>
  <cp:revision>14</cp:revision>
  <dcterms:modified xsi:type="dcterms:W3CDTF">2022-01-27T19:12:01Z</dcterms:modified>
</cp:coreProperties>
</file>