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70B005-7BA8-4926-8484-E2E7E46A2BDD}">
  <a:tblStyle styleId="{F370B005-7BA8-4926-8484-E2E7E46A2B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403c1a27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403c1a2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9ee2dac8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9ee2dac8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9ee2dac8a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9ee2dac8a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403c1a27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403c1a27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4c61bb2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4c61bb2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6403c1a27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6403c1a27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4c61bb2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4c61bb2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4c61bb2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4c61bb2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403c1a27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403c1a27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403c1a27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403c1a27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naiveBayes(CHURN~., data=train)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403c1a27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403c1a27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448613" y="756700"/>
            <a:ext cx="1081625" cy="1124950"/>
          </a:xfrm>
          <a:custGeom>
            <a:rect b="b" l="l" r="r" t="t"/>
            <a:pathLst>
              <a:path extrusionOk="0" h="44998" w="43265">
                <a:moveTo>
                  <a:pt x="0" y="44998"/>
                </a:moveTo>
                <a:lnTo>
                  <a:pt x="0" y="0"/>
                </a:lnTo>
                <a:lnTo>
                  <a:pt x="43265" y="0"/>
                </a:lnTo>
              </a:path>
            </a:pathLst>
          </a:custGeom>
          <a:noFill/>
          <a:ln cap="flat" cmpd="sng" w="76200">
            <a:solidFill>
              <a:srgbClr val="127278"/>
            </a:solidFill>
            <a:prstDash val="solid"/>
            <a:miter lim="8000"/>
            <a:headEnd len="sm" w="sm" type="none"/>
            <a:tailEnd len="sm" w="sm" type="none"/>
          </a:ln>
        </p:spPr>
      </p:sp>
      <p:sp>
        <p:nvSpPr>
          <p:cNvPr id="11" name="Google Shape;11;p2"/>
          <p:cNvSpPr/>
          <p:nvPr/>
        </p:nvSpPr>
        <p:spPr>
          <a:xfrm rot="10800000">
            <a:off x="4022950" y="3266725"/>
            <a:ext cx="1081625" cy="1124950"/>
          </a:xfrm>
          <a:custGeom>
            <a:rect b="b" l="l" r="r" t="t"/>
            <a:pathLst>
              <a:path extrusionOk="0" h="44998" w="43265">
                <a:moveTo>
                  <a:pt x="0" y="44998"/>
                </a:moveTo>
                <a:lnTo>
                  <a:pt x="0" y="0"/>
                </a:lnTo>
                <a:lnTo>
                  <a:pt x="43265" y="0"/>
                </a:lnTo>
              </a:path>
            </a:pathLst>
          </a:custGeom>
          <a:noFill/>
          <a:ln cap="flat" cmpd="sng" w="76200">
            <a:solidFill>
              <a:srgbClr val="127278"/>
            </a:solidFill>
            <a:prstDash val="solid"/>
            <a:miter lim="8000"/>
            <a:headEnd len="sm" w="sm" type="none"/>
            <a:tailEnd len="sm" w="sm" type="none"/>
          </a:ln>
        </p:spPr>
      </p:sp>
      <p:sp>
        <p:nvSpPr>
          <p:cNvPr id="12" name="Google Shape;12;p2"/>
          <p:cNvSpPr txBox="1"/>
          <p:nvPr>
            <p:ph type="ctrTitle"/>
          </p:nvPr>
        </p:nvSpPr>
        <p:spPr>
          <a:xfrm>
            <a:off x="17493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17493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rgbClr val="127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rgbClr val="127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rgbClr val="127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rgbClr val="127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418125" y="1429938"/>
            <a:ext cx="33555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000"/>
              <a:t>Cell 2 Cell </a:t>
            </a:r>
            <a:endParaRPr b="1" sz="2000"/>
          </a:p>
          <a:p>
            <a:pPr indent="0" lvl="0" marL="0" rtl="0" algn="ctr">
              <a:spcBef>
                <a:spcPts val="0"/>
              </a:spcBef>
              <a:spcAft>
                <a:spcPts val="0"/>
              </a:spcAft>
              <a:buNone/>
            </a:pPr>
            <a:r>
              <a:rPr b="1" lang="en"/>
              <a:t>Churn Model</a:t>
            </a:r>
            <a:endParaRPr b="1"/>
          </a:p>
          <a:p>
            <a:pPr indent="0" lvl="0" marL="0" rtl="0" algn="ctr">
              <a:spcBef>
                <a:spcPts val="0"/>
              </a:spcBef>
              <a:spcAft>
                <a:spcPts val="0"/>
              </a:spcAft>
              <a:buNone/>
            </a:pPr>
            <a:r>
              <a:rPr b="1" lang="en"/>
              <a:t>Final Presentation</a:t>
            </a:r>
            <a:endParaRPr b="1"/>
          </a:p>
        </p:txBody>
      </p:sp>
      <p:sp>
        <p:nvSpPr>
          <p:cNvPr id="63" name="Google Shape;63;p13"/>
          <p:cNvSpPr txBox="1"/>
          <p:nvPr>
            <p:ph idx="1" type="subTitle"/>
          </p:nvPr>
        </p:nvSpPr>
        <p:spPr>
          <a:xfrm>
            <a:off x="5418125" y="3102263"/>
            <a:ext cx="33555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t>Group C</a:t>
            </a:r>
            <a:endParaRPr b="1" sz="1200"/>
          </a:p>
          <a:p>
            <a:pPr indent="0" lvl="0" marL="0" rtl="0" algn="ctr">
              <a:spcBef>
                <a:spcPts val="0"/>
              </a:spcBef>
              <a:spcAft>
                <a:spcPts val="0"/>
              </a:spcAft>
              <a:buNone/>
            </a:pPr>
            <a:r>
              <a:rPr lang="en" sz="1200">
                <a:solidFill>
                  <a:srgbClr val="595959"/>
                </a:solidFill>
                <a:latin typeface="Arial"/>
                <a:ea typeface="Arial"/>
                <a:cs typeface="Arial"/>
                <a:sym typeface="Arial"/>
              </a:rPr>
              <a:t>Nguyet Minh Chu</a:t>
            </a:r>
            <a:endParaRPr sz="1200">
              <a:solidFill>
                <a:srgbClr val="595959"/>
              </a:solidFill>
              <a:latin typeface="Arial"/>
              <a:ea typeface="Arial"/>
              <a:cs typeface="Arial"/>
              <a:sym typeface="Arial"/>
            </a:endParaRPr>
          </a:p>
          <a:p>
            <a:pPr indent="0" lvl="0" marL="0" rtl="0" algn="ctr">
              <a:spcBef>
                <a:spcPts val="0"/>
              </a:spcBef>
              <a:spcAft>
                <a:spcPts val="0"/>
              </a:spcAft>
              <a:buNone/>
            </a:pPr>
            <a:r>
              <a:rPr lang="en" sz="1200">
                <a:solidFill>
                  <a:srgbClr val="595959"/>
                </a:solidFill>
                <a:latin typeface="Arial"/>
                <a:ea typeface="Arial"/>
                <a:cs typeface="Arial"/>
                <a:sym typeface="Arial"/>
              </a:rPr>
              <a:t>Omar Youssef</a:t>
            </a:r>
            <a:endParaRPr sz="1200">
              <a:solidFill>
                <a:srgbClr val="595959"/>
              </a:solidFill>
              <a:latin typeface="Arial"/>
              <a:ea typeface="Arial"/>
              <a:cs typeface="Arial"/>
              <a:sym typeface="Arial"/>
            </a:endParaRPr>
          </a:p>
          <a:p>
            <a:pPr indent="0" lvl="0" marL="0" rtl="0" algn="ctr">
              <a:spcBef>
                <a:spcPts val="0"/>
              </a:spcBef>
              <a:spcAft>
                <a:spcPts val="0"/>
              </a:spcAft>
              <a:buNone/>
            </a:pPr>
            <a:r>
              <a:rPr lang="en" sz="1200">
                <a:solidFill>
                  <a:srgbClr val="595959"/>
                </a:solidFill>
                <a:latin typeface="Arial"/>
                <a:ea typeface="Arial"/>
                <a:cs typeface="Arial"/>
                <a:sym typeface="Arial"/>
              </a:rPr>
              <a:t>Zachary Hunter</a:t>
            </a:r>
            <a:endParaRPr sz="1200">
              <a:solidFill>
                <a:srgbClr val="595959"/>
              </a:solidFill>
              <a:latin typeface="Arial"/>
              <a:ea typeface="Arial"/>
              <a:cs typeface="Arial"/>
              <a:sym typeface="Arial"/>
            </a:endParaRPr>
          </a:p>
          <a:p>
            <a:pPr indent="0" lvl="0" marL="0" rtl="0" algn="ctr">
              <a:spcBef>
                <a:spcPts val="0"/>
              </a:spcBef>
              <a:spcAft>
                <a:spcPts val="0"/>
              </a:spcAft>
              <a:buNone/>
            </a:pPr>
            <a:r>
              <a:rPr lang="en" sz="1200">
                <a:solidFill>
                  <a:srgbClr val="595959"/>
                </a:solidFill>
                <a:latin typeface="Arial"/>
                <a:ea typeface="Arial"/>
                <a:cs typeface="Arial"/>
                <a:sym typeface="Arial"/>
              </a:rPr>
              <a:t>Zixuan Wu</a:t>
            </a:r>
            <a:endParaRPr sz="1200"/>
          </a:p>
        </p:txBody>
      </p:sp>
      <p:pic>
        <p:nvPicPr>
          <p:cNvPr id="64" name="Google Shape;64;p13"/>
          <p:cNvPicPr preferRelativeResize="0"/>
          <p:nvPr/>
        </p:nvPicPr>
        <p:blipFill rotWithShape="1">
          <a:blip r:embed="rId3">
            <a:alphaModFix/>
          </a:blip>
          <a:srcRect b="0" l="-1980" r="1979" t="0"/>
          <a:stretch/>
        </p:blipFill>
        <p:spPr>
          <a:xfrm>
            <a:off x="1668900" y="1015025"/>
            <a:ext cx="3203549" cy="3203549"/>
          </a:xfrm>
          <a:prstGeom prst="rect">
            <a:avLst/>
          </a:prstGeom>
          <a:noFill/>
          <a:ln>
            <a:noFill/>
          </a:ln>
        </p:spPr>
      </p:pic>
      <p:sp>
        <p:nvSpPr>
          <p:cNvPr id="65" name="Google Shape;65;p13"/>
          <p:cNvSpPr/>
          <p:nvPr/>
        </p:nvSpPr>
        <p:spPr>
          <a:xfrm>
            <a:off x="0" y="0"/>
            <a:ext cx="1166700" cy="5143500"/>
          </a:xfrm>
          <a:prstGeom prst="rect">
            <a:avLst/>
          </a:prstGeom>
          <a:solidFill>
            <a:srgbClr val="127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GBM</a:t>
            </a:r>
            <a:r>
              <a:rPr lang="en"/>
              <a:t> </a:t>
            </a:r>
            <a:r>
              <a:rPr lang="en" sz="2000"/>
              <a:t>Gradient Boosting Machine</a:t>
            </a:r>
            <a:endParaRPr sz="2000"/>
          </a:p>
        </p:txBody>
      </p:sp>
      <p:sp>
        <p:nvSpPr>
          <p:cNvPr id="140" name="Google Shape;140;p22"/>
          <p:cNvSpPr txBox="1"/>
          <p:nvPr>
            <p:ph idx="1" type="body"/>
          </p:nvPr>
        </p:nvSpPr>
        <p:spPr>
          <a:xfrm>
            <a:off x="311700" y="1225225"/>
            <a:ext cx="5444400" cy="20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27278"/>
                </a:solidFill>
              </a:rPr>
              <a:t>Model Development: </a:t>
            </a:r>
            <a:endParaRPr b="1" sz="1400">
              <a:solidFill>
                <a:srgbClr val="127278"/>
              </a:solidFill>
            </a:endParaRPr>
          </a:p>
          <a:p>
            <a:pPr indent="-298450" lvl="0" marL="457200" rtl="0" algn="l">
              <a:spcBef>
                <a:spcPts val="0"/>
              </a:spcBef>
              <a:spcAft>
                <a:spcPts val="0"/>
              </a:spcAft>
              <a:buSzPts val="1100"/>
              <a:buChar char="●"/>
            </a:pPr>
            <a:r>
              <a:rPr lang="en" sz="1100"/>
              <a:t>gbm(CHURN~., data= train, distribution = "bernoulli", n.trees=1000, interaction.depth=6, cv.folds = 3)</a:t>
            </a:r>
            <a:endParaRPr sz="1100"/>
          </a:p>
          <a:p>
            <a:pPr indent="-298450" lvl="0" marL="457200" rtl="0" algn="l">
              <a:spcBef>
                <a:spcPts val="0"/>
              </a:spcBef>
              <a:spcAft>
                <a:spcPts val="0"/>
              </a:spcAft>
              <a:buSzPts val="1100"/>
              <a:buChar char="●"/>
            </a:pPr>
            <a:r>
              <a:rPr lang="en" sz="1100"/>
              <a:t>Used the top correlation variables to build out the GBM model and fine tuned it to have 1000 n.trees, a default depth of 6, and perform 3 cross validation folds </a:t>
            </a:r>
            <a:endParaRPr sz="1100"/>
          </a:p>
          <a:p>
            <a:pPr indent="-298450" lvl="0" marL="457200" rtl="0" algn="l">
              <a:spcBef>
                <a:spcPts val="0"/>
              </a:spcBef>
              <a:spcAft>
                <a:spcPts val="0"/>
              </a:spcAft>
              <a:buSzPts val="1100"/>
              <a:buChar char="●"/>
            </a:pPr>
            <a:r>
              <a:rPr lang="en" sz="1100"/>
              <a:t>Conducted an optimization to find optimal number of trees to use for the </a:t>
            </a:r>
            <a:r>
              <a:rPr lang="en" sz="1100"/>
              <a:t>prediction</a:t>
            </a:r>
            <a:r>
              <a:rPr lang="en" sz="1100"/>
              <a:t> model and found 78 trees to be optimal </a:t>
            </a:r>
            <a:endParaRPr sz="1100"/>
          </a:p>
        </p:txBody>
      </p:sp>
      <p:pic>
        <p:nvPicPr>
          <p:cNvPr id="141" name="Google Shape;141;p22"/>
          <p:cNvPicPr preferRelativeResize="0"/>
          <p:nvPr/>
        </p:nvPicPr>
        <p:blipFill rotWithShape="1">
          <a:blip r:embed="rId3">
            <a:alphaModFix/>
          </a:blip>
          <a:srcRect b="0" l="0" r="0" t="10128"/>
          <a:stretch/>
        </p:blipFill>
        <p:spPr>
          <a:xfrm>
            <a:off x="5878413" y="219075"/>
            <a:ext cx="3076201" cy="2002825"/>
          </a:xfrm>
          <a:prstGeom prst="rect">
            <a:avLst/>
          </a:prstGeom>
          <a:noFill/>
          <a:ln>
            <a:noFill/>
          </a:ln>
        </p:spPr>
      </p:pic>
      <p:pic>
        <p:nvPicPr>
          <p:cNvPr id="142" name="Google Shape;142;p22"/>
          <p:cNvPicPr preferRelativeResize="0"/>
          <p:nvPr/>
        </p:nvPicPr>
        <p:blipFill rotWithShape="1">
          <a:blip r:embed="rId4">
            <a:alphaModFix/>
          </a:blip>
          <a:srcRect b="0" l="0" r="0" t="9420"/>
          <a:stretch/>
        </p:blipFill>
        <p:spPr>
          <a:xfrm>
            <a:off x="6111975" y="3183000"/>
            <a:ext cx="2720323" cy="1786574"/>
          </a:xfrm>
          <a:prstGeom prst="rect">
            <a:avLst/>
          </a:prstGeom>
          <a:noFill/>
          <a:ln>
            <a:noFill/>
          </a:ln>
        </p:spPr>
      </p:pic>
      <p:sp>
        <p:nvSpPr>
          <p:cNvPr id="143" name="Google Shape;143;p22"/>
          <p:cNvSpPr txBox="1"/>
          <p:nvPr>
            <p:ph idx="1" type="body"/>
          </p:nvPr>
        </p:nvSpPr>
        <p:spPr>
          <a:xfrm>
            <a:off x="311700" y="3177025"/>
            <a:ext cx="5444400" cy="17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27278"/>
                </a:solidFill>
              </a:rPr>
              <a:t>Findings:</a:t>
            </a:r>
            <a:endParaRPr b="1" sz="1400">
              <a:solidFill>
                <a:srgbClr val="127278"/>
              </a:solidFill>
            </a:endParaRPr>
          </a:p>
          <a:p>
            <a:pPr indent="-298450" lvl="0" marL="457200" rtl="0" algn="l">
              <a:spcBef>
                <a:spcPts val="0"/>
              </a:spcBef>
              <a:spcAft>
                <a:spcPts val="0"/>
              </a:spcAft>
              <a:buSzPts val="1100"/>
              <a:buChar char="●"/>
            </a:pPr>
            <a:r>
              <a:rPr lang="en" sz="1100"/>
              <a:t>Scored a .625 AUC in the lift chart making it our best performing model </a:t>
            </a:r>
            <a:endParaRPr sz="1100"/>
          </a:p>
          <a:p>
            <a:pPr indent="-298450" lvl="0" marL="457200" rtl="0" algn="l">
              <a:spcBef>
                <a:spcPts val="0"/>
              </a:spcBef>
              <a:spcAft>
                <a:spcPts val="0"/>
              </a:spcAft>
              <a:buSzPts val="1100"/>
              <a:buChar char="●"/>
            </a:pPr>
            <a:r>
              <a:rPr b="1" lang="en" sz="1100"/>
              <a:t>EQPDAYS</a:t>
            </a:r>
            <a:r>
              <a:rPr lang="en" sz="1100"/>
              <a:t>, </a:t>
            </a:r>
            <a:r>
              <a:rPr b="1" lang="en" sz="1100"/>
              <a:t>MOU</a:t>
            </a:r>
            <a:r>
              <a:rPr lang="en" sz="1100"/>
              <a:t>, and </a:t>
            </a:r>
            <a:r>
              <a:rPr b="1" lang="en" sz="1100"/>
              <a:t>RECCHRGE</a:t>
            </a:r>
            <a:r>
              <a:rPr lang="en" sz="1100"/>
              <a:t> had the </a:t>
            </a:r>
            <a:r>
              <a:rPr b="1" lang="en" sz="1100"/>
              <a:t>highest</a:t>
            </a:r>
            <a:r>
              <a:rPr lang="en" sz="1100"/>
              <a:t> </a:t>
            </a:r>
            <a:r>
              <a:rPr b="1" lang="en" sz="1100"/>
              <a:t>relative</a:t>
            </a:r>
            <a:r>
              <a:rPr lang="en" sz="1100"/>
              <a:t> </a:t>
            </a:r>
            <a:r>
              <a:rPr b="1" lang="en" sz="1100"/>
              <a:t>influence</a:t>
            </a:r>
            <a:r>
              <a:rPr lang="en" sz="1100"/>
              <a:t> at 37.2, 35.3, and 22.5 respectively </a:t>
            </a:r>
            <a:endParaRPr sz="1100"/>
          </a:p>
          <a:p>
            <a:pPr indent="-298450" lvl="0" marL="457200" rtl="0" algn="l">
              <a:spcBef>
                <a:spcPts val="0"/>
              </a:spcBef>
              <a:spcAft>
                <a:spcPts val="0"/>
              </a:spcAft>
              <a:buSzPts val="1100"/>
              <a:buChar char="●"/>
            </a:pPr>
            <a:r>
              <a:rPr lang="en" sz="1100"/>
              <a:t>CREDITDE, WEBCAP, RETCALLS had the weakest relative influence at 1.5, 1.2, and 0.2 respectively</a:t>
            </a:r>
            <a:endParaRPr sz="1100"/>
          </a:p>
        </p:txBody>
      </p:sp>
      <p:pic>
        <p:nvPicPr>
          <p:cNvPr id="144" name="Google Shape;144;p22"/>
          <p:cNvPicPr preferRelativeResize="0"/>
          <p:nvPr/>
        </p:nvPicPr>
        <p:blipFill rotWithShape="1">
          <a:blip r:embed="rId5">
            <a:alphaModFix/>
          </a:blip>
          <a:srcRect b="8588" l="0" r="0" t="19721"/>
          <a:stretch/>
        </p:blipFill>
        <p:spPr>
          <a:xfrm>
            <a:off x="6201775" y="1960475"/>
            <a:ext cx="2630525" cy="12225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Implications: Customer Retention Strategy</a:t>
            </a:r>
            <a:endParaRPr/>
          </a:p>
        </p:txBody>
      </p:sp>
      <p:graphicFrame>
        <p:nvGraphicFramePr>
          <p:cNvPr id="150" name="Google Shape;150;p23"/>
          <p:cNvGraphicFramePr/>
          <p:nvPr/>
        </p:nvGraphicFramePr>
        <p:xfrm>
          <a:off x="4409313" y="1100250"/>
          <a:ext cx="3000000" cy="3000000"/>
        </p:xfrm>
        <a:graphic>
          <a:graphicData uri="http://schemas.openxmlformats.org/drawingml/2006/table">
            <a:tbl>
              <a:tblPr>
                <a:noFill/>
                <a:tableStyleId>{F370B005-7BA8-4926-8484-E2E7E46A2BDD}</a:tableStyleId>
              </a:tblPr>
              <a:tblGrid>
                <a:gridCol w="442675"/>
                <a:gridCol w="1388625"/>
                <a:gridCol w="1417600"/>
                <a:gridCol w="1417600"/>
              </a:tblGrid>
              <a:tr h="647575">
                <a:tc>
                  <a:txBody>
                    <a:bodyPr/>
                    <a:lstStyle/>
                    <a:p>
                      <a:pPr indent="0" lvl="0" marL="0" rtl="0" algn="ctr">
                        <a:lnSpc>
                          <a:spcPct val="80000"/>
                        </a:lnSpc>
                        <a:spcBef>
                          <a:spcPts val="0"/>
                        </a:spcBef>
                        <a:spcAft>
                          <a:spcPts val="0"/>
                        </a:spcAft>
                        <a:buNone/>
                      </a:pPr>
                      <a:r>
                        <a:rPr b="1" lang="en" sz="1000">
                          <a:latin typeface="Open Sans"/>
                          <a:ea typeface="Open Sans"/>
                          <a:cs typeface="Open Sans"/>
                          <a:sym typeface="Open Sans"/>
                        </a:rPr>
                        <a:t>No</a:t>
                      </a:r>
                      <a:endParaRPr b="1" sz="1000">
                        <a:latin typeface="Open Sans"/>
                        <a:ea typeface="Open Sans"/>
                        <a:cs typeface="Open Sans"/>
                        <a:sym typeface="Open Sans"/>
                      </a:endParaRPr>
                    </a:p>
                  </a:txBody>
                  <a:tcPr marT="91425" marB="91425" marR="91425" marL="91425" anchor="ctr"/>
                </a:tc>
                <a:tc>
                  <a:txBody>
                    <a:bodyPr/>
                    <a:lstStyle/>
                    <a:p>
                      <a:pPr indent="0" lvl="0" marL="0" rtl="0" algn="ctr">
                        <a:lnSpc>
                          <a:spcPct val="80000"/>
                        </a:lnSpc>
                        <a:spcBef>
                          <a:spcPts val="0"/>
                        </a:spcBef>
                        <a:spcAft>
                          <a:spcPts val="0"/>
                        </a:spcAft>
                        <a:buNone/>
                      </a:pPr>
                      <a:r>
                        <a:rPr b="1" lang="en" sz="1000">
                          <a:latin typeface="Open Sans"/>
                          <a:ea typeface="Open Sans"/>
                          <a:cs typeface="Open Sans"/>
                          <a:sym typeface="Open Sans"/>
                        </a:rPr>
                        <a:t>Variable</a:t>
                      </a:r>
                      <a:endParaRPr b="1" sz="1000">
                        <a:latin typeface="Open Sans"/>
                        <a:ea typeface="Open Sans"/>
                        <a:cs typeface="Open Sans"/>
                        <a:sym typeface="Open Sans"/>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b="1" lang="en" sz="1000">
                          <a:latin typeface="Open Sans"/>
                          <a:ea typeface="Open Sans"/>
                          <a:cs typeface="Open Sans"/>
                          <a:sym typeface="Open Sans"/>
                        </a:rPr>
                        <a:t>Customers in the whole data set</a:t>
                      </a:r>
                      <a:endParaRPr b="1" sz="1000">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b="1" lang="en" sz="1000">
                          <a:latin typeface="Open Sans"/>
                          <a:ea typeface="Open Sans"/>
                          <a:cs typeface="Open Sans"/>
                          <a:sym typeface="Open Sans"/>
                        </a:rPr>
                        <a:t>Churned customers in validation data set</a:t>
                      </a:r>
                      <a:endParaRPr b="1" sz="1000">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tcPr>
                </a:tc>
              </a:tr>
              <a:tr h="503675">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1</a:t>
                      </a:r>
                      <a:endParaRPr sz="1000">
                        <a:latin typeface="Open Sans"/>
                        <a:ea typeface="Open Sans"/>
                        <a:cs typeface="Open Sans"/>
                        <a:sym typeface="Open Sans"/>
                      </a:endParaRPr>
                    </a:p>
                  </a:txBody>
                  <a:tcPr marT="91425" marB="91425" marR="91425" marL="91425" anchor="ctr"/>
                </a:tc>
                <a:tc>
                  <a:txBody>
                    <a:bodyPr/>
                    <a:lstStyle/>
                    <a:p>
                      <a:pPr indent="0" lvl="0" marL="0" rtl="0" algn="l">
                        <a:lnSpc>
                          <a:spcPct val="80000"/>
                        </a:lnSpc>
                        <a:spcBef>
                          <a:spcPts val="0"/>
                        </a:spcBef>
                        <a:spcAft>
                          <a:spcPts val="0"/>
                        </a:spcAft>
                        <a:buNone/>
                      </a:pPr>
                      <a:r>
                        <a:rPr lang="en" sz="1000">
                          <a:latin typeface="Open Sans"/>
                          <a:ea typeface="Open Sans"/>
                          <a:cs typeface="Open Sans"/>
                          <a:sym typeface="Open Sans"/>
                        </a:rPr>
                        <a:t>Mean monthly minutes of use</a:t>
                      </a:r>
                      <a:endParaRPr sz="1000">
                        <a:latin typeface="Open Sans"/>
                        <a:ea typeface="Open Sans"/>
                        <a:cs typeface="Open Sans"/>
                        <a:sym typeface="Open Sans"/>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525.7 minutes</a:t>
                      </a:r>
                      <a:endParaRPr sz="1000">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446 minutes</a:t>
                      </a:r>
                      <a:endParaRPr sz="1000">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tcPr>
                </a:tc>
              </a:tr>
              <a:tr h="503675">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2</a:t>
                      </a:r>
                      <a:endParaRPr sz="1000">
                        <a:latin typeface="Open Sans"/>
                        <a:ea typeface="Open Sans"/>
                        <a:cs typeface="Open Sans"/>
                        <a:sym typeface="Open Sans"/>
                      </a:endParaRPr>
                    </a:p>
                  </a:txBody>
                  <a:tcPr marT="91425" marB="91425" marR="91425" marL="91425" anchor="ctr"/>
                </a:tc>
                <a:tc>
                  <a:txBody>
                    <a:bodyPr/>
                    <a:lstStyle/>
                    <a:p>
                      <a:pPr indent="0" lvl="0" marL="0" rtl="0" algn="l">
                        <a:lnSpc>
                          <a:spcPct val="80000"/>
                        </a:lnSpc>
                        <a:spcBef>
                          <a:spcPts val="0"/>
                        </a:spcBef>
                        <a:spcAft>
                          <a:spcPts val="0"/>
                        </a:spcAft>
                        <a:buNone/>
                      </a:pPr>
                      <a:r>
                        <a:rPr lang="en" sz="1000">
                          <a:latin typeface="Open Sans"/>
                          <a:ea typeface="Open Sans"/>
                          <a:cs typeface="Open Sans"/>
                          <a:sym typeface="Open Sans"/>
                        </a:rPr>
                        <a:t>Mean total recurring charge</a:t>
                      </a:r>
                      <a:endParaRPr sz="1000">
                        <a:latin typeface="Open Sans"/>
                        <a:ea typeface="Open Sans"/>
                        <a:cs typeface="Open Sans"/>
                        <a:sym typeface="Open Sans"/>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$46.9</a:t>
                      </a:r>
                      <a:endParaRPr sz="1000">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$42.66</a:t>
                      </a:r>
                      <a:endParaRPr sz="1000">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tcPr>
                </a:tc>
              </a:tr>
              <a:tr h="647575">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3</a:t>
                      </a:r>
                      <a:endParaRPr sz="1000">
                        <a:latin typeface="Open Sans"/>
                        <a:ea typeface="Open Sans"/>
                        <a:cs typeface="Open Sans"/>
                        <a:sym typeface="Open Sans"/>
                      </a:endParaRPr>
                    </a:p>
                  </a:txBody>
                  <a:tcPr marT="91425" marB="91425" marR="91425" marL="91425" anchor="ctr"/>
                </a:tc>
                <a:tc>
                  <a:txBody>
                    <a:bodyPr/>
                    <a:lstStyle/>
                    <a:p>
                      <a:pPr indent="0" lvl="0" marL="0" rtl="0" algn="l">
                        <a:lnSpc>
                          <a:spcPct val="80000"/>
                        </a:lnSpc>
                        <a:spcBef>
                          <a:spcPts val="0"/>
                        </a:spcBef>
                        <a:spcAft>
                          <a:spcPts val="0"/>
                        </a:spcAft>
                        <a:buNone/>
                      </a:pPr>
                      <a:r>
                        <a:rPr lang="en" sz="1000">
                          <a:latin typeface="Open Sans"/>
                          <a:ea typeface="Open Sans"/>
                          <a:cs typeface="Open Sans"/>
                          <a:sym typeface="Open Sans"/>
                        </a:rPr>
                        <a:t>Number of days of the current equipment</a:t>
                      </a:r>
                      <a:endParaRPr sz="1000">
                        <a:latin typeface="Open Sans"/>
                        <a:ea typeface="Open Sans"/>
                        <a:cs typeface="Open Sans"/>
                        <a:sym typeface="Open Sans"/>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000">
                          <a:latin typeface="Open Sans"/>
                          <a:ea typeface="Open Sans"/>
                          <a:cs typeface="Open Sans"/>
                          <a:sym typeface="Open Sans"/>
                        </a:rPr>
                        <a:t>380 days</a:t>
                      </a:r>
                      <a:endParaRPr sz="1000">
                        <a:solidFill>
                          <a:schemeClr val="dk1"/>
                        </a:solidFill>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000">
                          <a:solidFill>
                            <a:schemeClr val="dk1"/>
                          </a:solidFill>
                          <a:latin typeface="Open Sans"/>
                          <a:ea typeface="Open Sans"/>
                          <a:cs typeface="Open Sans"/>
                          <a:sym typeface="Open Sans"/>
                        </a:rPr>
                        <a:t>416.5 days</a:t>
                      </a:r>
                      <a:endParaRPr sz="1000">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tcPr>
                </a:tc>
              </a:tr>
            </a:tbl>
          </a:graphicData>
        </a:graphic>
      </p:graphicFrame>
      <p:sp>
        <p:nvSpPr>
          <p:cNvPr id="151" name="Google Shape;151;p23"/>
          <p:cNvSpPr txBox="1"/>
          <p:nvPr/>
        </p:nvSpPr>
        <p:spPr>
          <a:xfrm>
            <a:off x="333375" y="1114425"/>
            <a:ext cx="352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52" name="Google Shape;152;p23"/>
          <p:cNvSpPr txBox="1"/>
          <p:nvPr/>
        </p:nvSpPr>
        <p:spPr>
          <a:xfrm>
            <a:off x="311700" y="1147225"/>
            <a:ext cx="3969300" cy="36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27278"/>
                </a:solidFill>
                <a:highlight>
                  <a:schemeClr val="lt1"/>
                </a:highlight>
                <a:latin typeface="Open Sans"/>
                <a:ea typeface="Open Sans"/>
                <a:cs typeface="Open Sans"/>
                <a:sym typeface="Open Sans"/>
              </a:rPr>
              <a:t>What incentive offers should be made to which customers to encourage them to remain with Cell2Cell?</a:t>
            </a:r>
            <a:endParaRPr b="1">
              <a:solidFill>
                <a:srgbClr val="127278"/>
              </a:solidFill>
              <a:highlight>
                <a:schemeClr val="lt1"/>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b="1">
              <a:solidFill>
                <a:srgbClr val="127278"/>
              </a:solidFill>
              <a:highlight>
                <a:schemeClr val="lt1"/>
              </a:highlight>
              <a:latin typeface="Open Sans"/>
              <a:ea typeface="Open Sans"/>
              <a:cs typeface="Open Sans"/>
              <a:sym typeface="Open Sans"/>
            </a:endParaRPr>
          </a:p>
          <a:p>
            <a:pPr indent="-317500" lvl="0" marL="457200" rtl="0" algn="l">
              <a:lnSpc>
                <a:spcPct val="105000"/>
              </a:lnSpc>
              <a:spcBef>
                <a:spcPts val="0"/>
              </a:spcBef>
              <a:spcAft>
                <a:spcPts val="0"/>
              </a:spcAft>
              <a:buClr>
                <a:schemeClr val="dk1"/>
              </a:buClr>
              <a:buSzPts val="1400"/>
              <a:buFont typeface="Open Sans"/>
              <a:buAutoNum type="arabicPeriod"/>
            </a:pPr>
            <a:r>
              <a:rPr lang="en">
                <a:solidFill>
                  <a:schemeClr val="dk1"/>
                </a:solidFill>
                <a:highlight>
                  <a:schemeClr val="lt1"/>
                </a:highlight>
                <a:latin typeface="Open Sans"/>
                <a:ea typeface="Open Sans"/>
                <a:cs typeface="Open Sans"/>
                <a:sym typeface="Open Sans"/>
              </a:rPr>
              <a:t>Identify likely-to-churn customers early on and offer small promos to increase their usage.</a:t>
            </a:r>
            <a:endParaRPr>
              <a:solidFill>
                <a:schemeClr val="dk1"/>
              </a:solidFill>
              <a:highlight>
                <a:schemeClr val="lt1"/>
              </a:highlight>
              <a:latin typeface="Open Sans"/>
              <a:ea typeface="Open Sans"/>
              <a:cs typeface="Open Sans"/>
              <a:sym typeface="Open Sans"/>
            </a:endParaRPr>
          </a:p>
          <a:p>
            <a:pPr indent="0" lvl="0" marL="457200" rtl="0" algn="l">
              <a:lnSpc>
                <a:spcPct val="105000"/>
              </a:lnSpc>
              <a:spcBef>
                <a:spcPts val="0"/>
              </a:spcBef>
              <a:spcAft>
                <a:spcPts val="0"/>
              </a:spcAft>
              <a:buNone/>
            </a:pPr>
            <a:r>
              <a:t/>
            </a:r>
            <a:endParaRPr>
              <a:solidFill>
                <a:schemeClr val="dk1"/>
              </a:solidFill>
              <a:highlight>
                <a:schemeClr val="lt1"/>
              </a:highlight>
              <a:latin typeface="Open Sans"/>
              <a:ea typeface="Open Sans"/>
              <a:cs typeface="Open Sans"/>
              <a:sym typeface="Open Sans"/>
            </a:endParaRPr>
          </a:p>
          <a:p>
            <a:pPr indent="-317500" lvl="0" marL="457200" rtl="0" algn="l">
              <a:lnSpc>
                <a:spcPct val="105000"/>
              </a:lnSpc>
              <a:spcBef>
                <a:spcPts val="0"/>
              </a:spcBef>
              <a:spcAft>
                <a:spcPts val="0"/>
              </a:spcAft>
              <a:buClr>
                <a:schemeClr val="dk1"/>
              </a:buClr>
              <a:buSzPts val="1400"/>
              <a:buFont typeface="Open Sans"/>
              <a:buAutoNum type="arabicPeriod"/>
            </a:pPr>
            <a:r>
              <a:rPr lang="en">
                <a:solidFill>
                  <a:schemeClr val="dk1"/>
                </a:solidFill>
                <a:highlight>
                  <a:schemeClr val="lt1"/>
                </a:highlight>
                <a:latin typeface="Open Sans"/>
                <a:ea typeface="Open Sans"/>
                <a:cs typeface="Open Sans"/>
                <a:sym typeface="Open Sans"/>
              </a:rPr>
              <a:t>Diversify added values and offerings relevant to their needs to increase customer satisfaction. (such as price tiers/more flexible subscription plans)</a:t>
            </a:r>
            <a:endParaRPr>
              <a:solidFill>
                <a:schemeClr val="dk1"/>
              </a:solidFill>
              <a:highlight>
                <a:schemeClr val="lt1"/>
              </a:highlight>
              <a:latin typeface="Open Sans"/>
              <a:ea typeface="Open Sans"/>
              <a:cs typeface="Open Sans"/>
              <a:sym typeface="Open Sans"/>
            </a:endParaRPr>
          </a:p>
          <a:p>
            <a:pPr indent="0" lvl="0" marL="457200" rtl="0" algn="l">
              <a:lnSpc>
                <a:spcPct val="105000"/>
              </a:lnSpc>
              <a:spcBef>
                <a:spcPts val="0"/>
              </a:spcBef>
              <a:spcAft>
                <a:spcPts val="0"/>
              </a:spcAft>
              <a:buNone/>
            </a:pPr>
            <a:r>
              <a:rPr lang="en">
                <a:solidFill>
                  <a:schemeClr val="dk1"/>
                </a:solidFill>
                <a:highlight>
                  <a:schemeClr val="lt1"/>
                </a:highlight>
                <a:latin typeface="Open Sans"/>
                <a:ea typeface="Open Sans"/>
                <a:cs typeface="Open Sans"/>
                <a:sym typeface="Open Sans"/>
              </a:rPr>
              <a:t> </a:t>
            </a:r>
            <a:endParaRPr>
              <a:solidFill>
                <a:schemeClr val="dk1"/>
              </a:solidFill>
              <a:highlight>
                <a:schemeClr val="lt1"/>
              </a:highlight>
              <a:latin typeface="Open Sans"/>
              <a:ea typeface="Open Sans"/>
              <a:cs typeface="Open Sans"/>
              <a:sym typeface="Open Sans"/>
            </a:endParaRPr>
          </a:p>
          <a:p>
            <a:pPr indent="-317500" lvl="0" marL="457200" rtl="0" algn="l">
              <a:lnSpc>
                <a:spcPct val="105000"/>
              </a:lnSpc>
              <a:spcBef>
                <a:spcPts val="0"/>
              </a:spcBef>
              <a:spcAft>
                <a:spcPts val="0"/>
              </a:spcAft>
              <a:buClr>
                <a:schemeClr val="dk1"/>
              </a:buClr>
              <a:buSzPts val="1400"/>
              <a:buFont typeface="Open Sans"/>
              <a:buAutoNum type="arabicPeriod"/>
            </a:pPr>
            <a:r>
              <a:rPr lang="en">
                <a:solidFill>
                  <a:schemeClr val="dk1"/>
                </a:solidFill>
                <a:highlight>
                  <a:schemeClr val="lt1"/>
                </a:highlight>
                <a:latin typeface="Open Sans"/>
                <a:ea typeface="Open Sans"/>
                <a:cs typeface="Open Sans"/>
                <a:sym typeface="Open Sans"/>
              </a:rPr>
              <a:t>Offer equipment upgrade if they have used their devices for a long time. </a:t>
            </a:r>
            <a:endParaRPr>
              <a:solidFill>
                <a:schemeClr val="dk1"/>
              </a:solidFill>
              <a:highlight>
                <a:schemeClr val="lt1"/>
              </a:highlight>
              <a:latin typeface="Open Sans"/>
              <a:ea typeface="Open Sans"/>
              <a:cs typeface="Open Sans"/>
              <a:sym typeface="Open Sans"/>
            </a:endParaRPr>
          </a:p>
        </p:txBody>
      </p:sp>
      <p:sp>
        <p:nvSpPr>
          <p:cNvPr id="153" name="Google Shape;153;p23"/>
          <p:cNvSpPr txBox="1"/>
          <p:nvPr/>
        </p:nvSpPr>
        <p:spPr>
          <a:xfrm>
            <a:off x="4280925" y="3562350"/>
            <a:ext cx="4923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Three main characteristics of the churned customers based on GBM model: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monthly minutes of use below the average;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recurring charge are below the average;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days of the current equipment is above the average</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Future Predictions</a:t>
            </a:r>
            <a:endParaRPr b="1"/>
          </a:p>
        </p:txBody>
      </p:sp>
      <p:sp>
        <p:nvSpPr>
          <p:cNvPr id="159" name="Google Shape;159;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127278"/>
                </a:solidFill>
                <a:highlight>
                  <a:schemeClr val="lt1"/>
                </a:highlight>
              </a:rPr>
              <a:t>How can one be sure that the actions recommended based on the predictive model will work?</a:t>
            </a:r>
            <a:endParaRPr sz="1400"/>
          </a:p>
          <a:p>
            <a:pPr indent="0" lvl="0" marL="0" rtl="0" algn="l">
              <a:lnSpc>
                <a:spcPct val="100000"/>
              </a:lnSpc>
              <a:spcBef>
                <a:spcPts val="1400"/>
              </a:spcBef>
              <a:spcAft>
                <a:spcPts val="0"/>
              </a:spcAft>
              <a:buClr>
                <a:schemeClr val="dk1"/>
              </a:buClr>
              <a:buSzPts val="1100"/>
              <a:buFont typeface="Arial"/>
              <a:buNone/>
            </a:pPr>
            <a:r>
              <a:rPr lang="en" sz="1400"/>
              <a:t>We will need to collect future data on those likely-to-churn customers to feed the model and tuning the model.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Specifically, if the model predicts that group of customers will likely churn and the company offers some proactive retention promo offers, 2 months later, the company needs to compare the actual churn rate with the predicted churn rate to evaluate if the churn rate has improved.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If the churn rate is lower, the solutions apparently work but we need to monitor the whole program for a long period of time to fully evaluate the impacts of those retention programs.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71" name="Google Shape;71;p14"/>
          <p:cNvSpPr txBox="1"/>
          <p:nvPr/>
        </p:nvSpPr>
        <p:spPr>
          <a:xfrm>
            <a:off x="266700" y="1337250"/>
            <a:ext cx="8620200" cy="2752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Cell2Cell is the 6th largest wireless company in the US, giving service to nearly 10 million subscribers, serving more than 210 metropolitan markets &amp; 2900 cities (covering nearly all 50 states). The company is currently facing a major problem of customer churn.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We are using R to develop a model for predicting customer churn at Cell2Cell.</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i="1" lang="en" sz="1600">
                <a:latin typeface="Open Sans"/>
                <a:ea typeface="Open Sans"/>
                <a:cs typeface="Open Sans"/>
                <a:sym typeface="Open Sans"/>
              </a:rPr>
              <a:t>Business Objectives:</a:t>
            </a:r>
            <a:endParaRPr b="1" i="1" sz="16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30200" lvl="0" marL="457200" rtl="0" algn="l">
              <a:lnSpc>
                <a:spcPct val="115000"/>
              </a:lnSpc>
              <a:spcBef>
                <a:spcPts val="0"/>
              </a:spcBef>
              <a:spcAft>
                <a:spcPts val="0"/>
              </a:spcAft>
              <a:buClr>
                <a:srgbClr val="202124"/>
              </a:buClr>
              <a:buSzPts val="1600"/>
              <a:buFont typeface="Roboto"/>
              <a:buChar char="●"/>
            </a:pPr>
            <a:r>
              <a:rPr lang="en" sz="1600">
                <a:latin typeface="Open Sans"/>
                <a:ea typeface="Open Sans"/>
                <a:cs typeface="Open Sans"/>
                <a:sym typeface="Open Sans"/>
              </a:rPr>
              <a:t>Decrease the churn rate and improve on customer retention</a:t>
            </a:r>
            <a:endParaRPr sz="1600">
              <a:latin typeface="Open Sans"/>
              <a:ea typeface="Open Sans"/>
              <a:cs typeface="Open Sans"/>
              <a:sym typeface="Open Sans"/>
            </a:endParaRPr>
          </a:p>
          <a:p>
            <a:pPr indent="-330200" lvl="0" marL="457200" rtl="0" algn="l">
              <a:lnSpc>
                <a:spcPct val="115000"/>
              </a:lnSpc>
              <a:spcBef>
                <a:spcPts val="0"/>
              </a:spcBef>
              <a:spcAft>
                <a:spcPts val="0"/>
              </a:spcAft>
              <a:buSzPts val="1600"/>
              <a:buFont typeface="Open Sans"/>
              <a:buChar char="●"/>
            </a:pPr>
            <a:r>
              <a:rPr lang="en" sz="1600">
                <a:latin typeface="Open Sans"/>
                <a:ea typeface="Open Sans"/>
                <a:cs typeface="Open Sans"/>
                <a:sym typeface="Open Sans"/>
              </a:rPr>
              <a:t>Increase profitability</a:t>
            </a:r>
            <a:endParaRPr sz="1600">
              <a:latin typeface="Open Sans"/>
              <a:ea typeface="Open Sans"/>
              <a:cs typeface="Open Sans"/>
              <a:sym typeface="Open Sans"/>
            </a:endParaRPr>
          </a:p>
          <a:p>
            <a:pPr indent="-330200" lvl="0" marL="457200" rtl="0" algn="l">
              <a:lnSpc>
                <a:spcPct val="115000"/>
              </a:lnSpc>
              <a:spcBef>
                <a:spcPts val="0"/>
              </a:spcBef>
              <a:spcAft>
                <a:spcPts val="0"/>
              </a:spcAft>
              <a:buSzPts val="1600"/>
              <a:buFont typeface="Open Sans"/>
              <a:buChar char="●"/>
            </a:pPr>
            <a:r>
              <a:rPr lang="en" sz="1600">
                <a:latin typeface="Open Sans"/>
                <a:ea typeface="Open Sans"/>
                <a:cs typeface="Open Sans"/>
                <a:sym typeface="Open Sans"/>
              </a:rPr>
              <a:t>Identify business incentives for keeping customers with a high risk of churning</a:t>
            </a:r>
            <a:endParaRPr sz="16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54525" y="778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a:t>
            </a:r>
            <a:endParaRPr b="1"/>
          </a:p>
        </p:txBody>
      </p:sp>
      <p:graphicFrame>
        <p:nvGraphicFramePr>
          <p:cNvPr id="77" name="Google Shape;77;p15"/>
          <p:cNvGraphicFramePr/>
          <p:nvPr/>
        </p:nvGraphicFramePr>
        <p:xfrm>
          <a:off x="178325" y="1193725"/>
          <a:ext cx="3000000" cy="3000000"/>
        </p:xfrm>
        <a:graphic>
          <a:graphicData uri="http://schemas.openxmlformats.org/drawingml/2006/table">
            <a:tbl>
              <a:tblPr>
                <a:noFill/>
                <a:tableStyleId>{F370B005-7BA8-4926-8484-E2E7E46A2BDD}</a:tableStyleId>
              </a:tblPr>
              <a:tblGrid>
                <a:gridCol w="1111750"/>
                <a:gridCol w="982100"/>
                <a:gridCol w="6426775"/>
              </a:tblGrid>
              <a:tr h="310150">
                <a:tc>
                  <a:txBody>
                    <a:bodyPr/>
                    <a:lstStyle/>
                    <a:p>
                      <a:pPr indent="0" lvl="0" marL="0" rtl="0" algn="l">
                        <a:spcBef>
                          <a:spcPts val="0"/>
                        </a:spcBef>
                        <a:spcAft>
                          <a:spcPts val="0"/>
                        </a:spcAft>
                        <a:buNone/>
                      </a:pPr>
                      <a:r>
                        <a:rPr b="1" lang="en" sz="1100">
                          <a:solidFill>
                            <a:schemeClr val="lt1"/>
                          </a:solidFill>
                        </a:rPr>
                        <a:t>Model</a:t>
                      </a:r>
                      <a:endParaRPr b="1" sz="11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27278"/>
                    </a:solidFill>
                  </a:tcPr>
                </a:tc>
                <a:tc>
                  <a:txBody>
                    <a:bodyPr/>
                    <a:lstStyle/>
                    <a:p>
                      <a:pPr indent="0" lvl="0" marL="0" rtl="0" algn="l">
                        <a:spcBef>
                          <a:spcPts val="0"/>
                        </a:spcBef>
                        <a:spcAft>
                          <a:spcPts val="0"/>
                        </a:spcAft>
                        <a:buNone/>
                      </a:pPr>
                      <a:r>
                        <a:rPr b="1" lang="en" sz="1100">
                          <a:solidFill>
                            <a:schemeClr val="lt1"/>
                          </a:solidFill>
                        </a:rPr>
                        <a:t>Time Spent in Analysis</a:t>
                      </a:r>
                      <a:endParaRPr b="1" sz="11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27278"/>
                    </a:solidFill>
                  </a:tcPr>
                </a:tc>
                <a:tc>
                  <a:txBody>
                    <a:bodyPr/>
                    <a:lstStyle/>
                    <a:p>
                      <a:pPr indent="0" lvl="0" marL="0" rtl="0" algn="l">
                        <a:spcBef>
                          <a:spcPts val="0"/>
                        </a:spcBef>
                        <a:spcAft>
                          <a:spcPts val="0"/>
                        </a:spcAft>
                        <a:buNone/>
                      </a:pPr>
                      <a:r>
                        <a:rPr b="1" lang="en" sz="1100">
                          <a:solidFill>
                            <a:schemeClr val="lt1"/>
                          </a:solidFill>
                        </a:rPr>
                        <a:t>Strengths &amp; Weaknesses</a:t>
                      </a:r>
                      <a:endParaRPr b="1" sz="1100">
                        <a:solidFill>
                          <a:schemeClr val="lt1"/>
                        </a:solidFill>
                      </a:endParaRPr>
                    </a:p>
                  </a:txBody>
                  <a:tcPr marT="91425" marB="91425" marR="91425" marL="91425" anchor="ctr">
                    <a:lnL cap="flat" cmpd="sng" w="9525">
                      <a:solidFill>
                        <a:srgbClr val="9E9E9E"/>
                      </a:solidFill>
                      <a:prstDash val="solid"/>
                      <a:round/>
                      <a:headEnd len="sm" w="sm" type="none"/>
                      <a:tailEnd len="sm" w="sm" type="none"/>
                    </a:lnL>
                    <a:solidFill>
                      <a:srgbClr val="127278"/>
                    </a:solidFill>
                  </a:tcPr>
                </a:tc>
              </a:tr>
              <a:tr h="755175">
                <a:tc>
                  <a:txBody>
                    <a:bodyPr/>
                    <a:lstStyle/>
                    <a:p>
                      <a:pPr indent="0" lvl="0" marL="0" rtl="0" algn="l">
                        <a:spcBef>
                          <a:spcPts val="0"/>
                        </a:spcBef>
                        <a:spcAft>
                          <a:spcPts val="0"/>
                        </a:spcAft>
                        <a:buNone/>
                      </a:pPr>
                      <a:r>
                        <a:rPr b="1" lang="en" sz="1100"/>
                        <a:t>Logistic Regression</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1 hour in R</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07009" lvl="0" marL="274320" rtl="0" algn="l">
                        <a:spcBef>
                          <a:spcPts val="0"/>
                        </a:spcBef>
                        <a:spcAft>
                          <a:spcPts val="0"/>
                        </a:spcAft>
                        <a:buSzPts val="1100"/>
                        <a:buChar char="●"/>
                      </a:pPr>
                      <a:r>
                        <a:rPr lang="en" sz="1100"/>
                        <a:t>Show clear relationship between the predictable variable and dependent variables</a:t>
                      </a:r>
                      <a:endParaRPr sz="1100"/>
                    </a:p>
                    <a:p>
                      <a:pPr indent="-207009" lvl="0" marL="274320" rtl="0" algn="l">
                        <a:spcBef>
                          <a:spcPts val="0"/>
                        </a:spcBef>
                        <a:spcAft>
                          <a:spcPts val="0"/>
                        </a:spcAft>
                        <a:buSzPts val="1100"/>
                        <a:buChar char="●"/>
                      </a:pPr>
                      <a:r>
                        <a:rPr lang="en" sz="1100"/>
                        <a:t>Accuracy is relatively low</a:t>
                      </a:r>
                      <a:endParaRPr sz="1100"/>
                    </a:p>
                  </a:txBody>
                  <a:tcPr marT="91425" marB="91425" marR="91425" marL="91425" anchor="ctr">
                    <a:lnL cap="flat" cmpd="sng" w="9525">
                      <a:solidFill>
                        <a:srgbClr val="9E9E9E"/>
                      </a:solidFill>
                      <a:prstDash val="solid"/>
                      <a:round/>
                      <a:headEnd len="sm" w="sm" type="none"/>
                      <a:tailEnd len="sm" w="sm" type="none"/>
                    </a:lnL>
                  </a:tcPr>
                </a:tc>
              </a:tr>
              <a:tr h="1051825">
                <a:tc>
                  <a:txBody>
                    <a:bodyPr/>
                    <a:lstStyle/>
                    <a:p>
                      <a:pPr indent="0" lvl="0" marL="0" rtl="0" algn="l">
                        <a:spcBef>
                          <a:spcPts val="0"/>
                        </a:spcBef>
                        <a:spcAft>
                          <a:spcPts val="0"/>
                        </a:spcAft>
                        <a:buNone/>
                      </a:pPr>
                      <a:r>
                        <a:rPr b="1" lang="en" sz="1100"/>
                        <a:t>Naive Bayes</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1 hour in R</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07009" lvl="0" marL="274320" marR="0" rtl="0" algn="l">
                        <a:lnSpc>
                          <a:spcPct val="100000"/>
                        </a:lnSpc>
                        <a:spcBef>
                          <a:spcPts val="0"/>
                        </a:spcBef>
                        <a:spcAft>
                          <a:spcPts val="0"/>
                        </a:spcAft>
                        <a:buSzPts val="1100"/>
                        <a:buChar char="●"/>
                      </a:pPr>
                      <a:r>
                        <a:rPr lang="en" sz="1100"/>
                        <a:t>Easy to implement and don’t have to worry much about overfitting (more likely to underfit)</a:t>
                      </a:r>
                      <a:endParaRPr sz="1100"/>
                    </a:p>
                    <a:p>
                      <a:pPr indent="-207009" lvl="0" marL="274320" marR="0" rtl="0" algn="l">
                        <a:lnSpc>
                          <a:spcPct val="100000"/>
                        </a:lnSpc>
                        <a:spcBef>
                          <a:spcPts val="0"/>
                        </a:spcBef>
                        <a:spcAft>
                          <a:spcPts val="0"/>
                        </a:spcAft>
                        <a:buSzPts val="1100"/>
                        <a:buChar char="●"/>
                      </a:pPr>
                      <a:r>
                        <a:rPr lang="en" sz="1100"/>
                        <a:t>NB might not work as well if there are features that are dependent on one another. The variables with the highest correlation to churn that we built the model with does seem to have dependent features such as MOU and RECCHRGE which may have affected the performance</a:t>
                      </a:r>
                      <a:endParaRPr sz="1100"/>
                    </a:p>
                  </a:txBody>
                  <a:tcPr marT="91425" marB="91425" marR="91425" marL="91425" anchor="ctr">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606825">
                <a:tc>
                  <a:txBody>
                    <a:bodyPr/>
                    <a:lstStyle/>
                    <a:p>
                      <a:pPr indent="0" lvl="0" marL="0" rtl="0" algn="l">
                        <a:spcBef>
                          <a:spcPts val="0"/>
                        </a:spcBef>
                        <a:spcAft>
                          <a:spcPts val="0"/>
                        </a:spcAft>
                        <a:buNone/>
                      </a:pPr>
                      <a:r>
                        <a:rPr b="1" lang="en" sz="1100"/>
                        <a:t>Decision Tree</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a:t>
                      </a:r>
                      <a:r>
                        <a:rPr lang="en" sz="1100"/>
                        <a:t> hours in R</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07009" lvl="0" marL="274320" marR="0" rtl="0" algn="l">
                        <a:lnSpc>
                          <a:spcPct val="100000"/>
                        </a:lnSpc>
                        <a:spcBef>
                          <a:spcPts val="0"/>
                        </a:spcBef>
                        <a:spcAft>
                          <a:spcPts val="0"/>
                        </a:spcAft>
                        <a:buSzPts val="1100"/>
                        <a:buChar char="●"/>
                      </a:pPr>
                      <a:r>
                        <a:rPr lang="en" sz="1100"/>
                        <a:t>Very helpful for making decisions on how each variables affect the churn rate</a:t>
                      </a:r>
                      <a:endParaRPr sz="1100"/>
                    </a:p>
                    <a:p>
                      <a:pPr indent="-207009" lvl="0" marL="274320" marR="0" rtl="0" algn="l">
                        <a:lnSpc>
                          <a:spcPct val="100000"/>
                        </a:lnSpc>
                        <a:spcBef>
                          <a:spcPts val="0"/>
                        </a:spcBef>
                        <a:spcAft>
                          <a:spcPts val="0"/>
                        </a:spcAft>
                        <a:buSzPts val="1100"/>
                        <a:buChar char="●"/>
                      </a:pPr>
                      <a:r>
                        <a:rPr lang="en" sz="1100"/>
                        <a:t>The relationship between one on one variables are not clear thus affecting the accuracy of predicting the churn rate</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6825">
                <a:tc>
                  <a:txBody>
                    <a:bodyPr/>
                    <a:lstStyle/>
                    <a:p>
                      <a:pPr indent="0" lvl="0" marL="0" rtl="0" algn="l">
                        <a:spcBef>
                          <a:spcPts val="0"/>
                        </a:spcBef>
                        <a:spcAft>
                          <a:spcPts val="0"/>
                        </a:spcAft>
                        <a:buNone/>
                      </a:pPr>
                      <a:r>
                        <a:rPr b="1" lang="en" sz="1100"/>
                        <a:t>GBM</a:t>
                      </a:r>
                      <a:endParaRPr b="1"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r>
                        <a:rPr lang="en" sz="1100"/>
                        <a:t> hours in R</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07009" lvl="0" marL="274320" marR="0" rtl="0" algn="l">
                        <a:lnSpc>
                          <a:spcPct val="100000"/>
                        </a:lnSpc>
                        <a:spcBef>
                          <a:spcPts val="0"/>
                        </a:spcBef>
                        <a:spcAft>
                          <a:spcPts val="0"/>
                        </a:spcAft>
                        <a:buSzPts val="1100"/>
                        <a:buChar char="●"/>
                      </a:pPr>
                      <a:r>
                        <a:rPr lang="en" sz="1100"/>
                        <a:t>Provides predictive accuracy and lots of flexibility with pre-tuning options</a:t>
                      </a:r>
                      <a:endParaRPr sz="1100"/>
                    </a:p>
                    <a:p>
                      <a:pPr indent="-207009" lvl="0" marL="274320" marR="0" rtl="0" algn="l">
                        <a:lnSpc>
                          <a:spcPct val="100000"/>
                        </a:lnSpc>
                        <a:spcBef>
                          <a:spcPts val="0"/>
                        </a:spcBef>
                        <a:spcAft>
                          <a:spcPts val="0"/>
                        </a:spcAft>
                        <a:buSzPts val="1100"/>
                        <a:buChar char="●"/>
                      </a:pPr>
                      <a:r>
                        <a:rPr lang="en" sz="1100"/>
                        <a:t>Provides relative influence data amongst variables in model to show strength of variable in predicting churn </a:t>
                      </a:r>
                      <a:endParaRPr sz="1100"/>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
        <p:nvSpPr>
          <p:cNvPr id="78" name="Google Shape;78;p15"/>
          <p:cNvSpPr txBox="1"/>
          <p:nvPr>
            <p:ph idx="4294967295" type="body"/>
          </p:nvPr>
        </p:nvSpPr>
        <p:spPr>
          <a:xfrm>
            <a:off x="311688" y="785275"/>
            <a:ext cx="8520600" cy="4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To predict the factors that will contribute to churn we decided to use </a:t>
            </a:r>
            <a:r>
              <a:rPr b="1" lang="en" sz="1200">
                <a:solidFill>
                  <a:srgbClr val="127278"/>
                </a:solidFill>
              </a:rPr>
              <a:t>4</a:t>
            </a:r>
            <a:r>
              <a:rPr lang="en" sz="1200"/>
              <a:t> models: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Data Preparation</a:t>
            </a:r>
            <a:endParaRPr b="1"/>
          </a:p>
        </p:txBody>
      </p:sp>
      <p:sp>
        <p:nvSpPr>
          <p:cNvPr id="84" name="Google Shape;84;p16"/>
          <p:cNvSpPr txBox="1"/>
          <p:nvPr>
            <p:ph idx="1" type="body"/>
          </p:nvPr>
        </p:nvSpPr>
        <p:spPr>
          <a:xfrm>
            <a:off x="311700" y="1247800"/>
            <a:ext cx="25293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t>Original dataset began with:</a:t>
            </a:r>
            <a:endParaRPr sz="1100"/>
          </a:p>
          <a:p>
            <a:pPr indent="0" lvl="0" marL="0" rtl="0" algn="ctr">
              <a:lnSpc>
                <a:spcPct val="100000"/>
              </a:lnSpc>
              <a:spcBef>
                <a:spcPts val="0"/>
              </a:spcBef>
              <a:spcAft>
                <a:spcPts val="0"/>
              </a:spcAft>
              <a:buNone/>
            </a:pPr>
            <a:r>
              <a:t/>
            </a:r>
            <a:endParaRPr b="1" sz="2000">
              <a:solidFill>
                <a:srgbClr val="127278"/>
              </a:solidFill>
            </a:endParaRPr>
          </a:p>
          <a:p>
            <a:pPr indent="0" lvl="0" marL="0" rtl="0" algn="ctr">
              <a:lnSpc>
                <a:spcPct val="100000"/>
              </a:lnSpc>
              <a:spcBef>
                <a:spcPts val="0"/>
              </a:spcBef>
              <a:spcAft>
                <a:spcPts val="0"/>
              </a:spcAft>
              <a:buNone/>
            </a:pPr>
            <a:r>
              <a:rPr b="1" lang="en" sz="2300">
                <a:solidFill>
                  <a:srgbClr val="127278"/>
                </a:solidFill>
              </a:rPr>
              <a:t>40,000 </a:t>
            </a:r>
            <a:endParaRPr b="1" sz="2300">
              <a:solidFill>
                <a:srgbClr val="127278"/>
              </a:solidFill>
            </a:endParaRPr>
          </a:p>
          <a:p>
            <a:pPr indent="0" lvl="0" marL="0" rtl="0" algn="ctr">
              <a:lnSpc>
                <a:spcPct val="100000"/>
              </a:lnSpc>
              <a:spcBef>
                <a:spcPts val="0"/>
              </a:spcBef>
              <a:spcAft>
                <a:spcPts val="0"/>
              </a:spcAft>
              <a:buNone/>
            </a:pPr>
            <a:r>
              <a:rPr lang="en" sz="1500"/>
              <a:t>Customers in Calibration Data</a:t>
            </a:r>
            <a:endParaRPr sz="1500"/>
          </a:p>
          <a:p>
            <a:pPr indent="0" lvl="0" marL="0" marR="0" rtl="0" algn="ctr">
              <a:lnSpc>
                <a:spcPct val="100000"/>
              </a:lnSpc>
              <a:spcBef>
                <a:spcPts val="1000"/>
              </a:spcBef>
              <a:spcAft>
                <a:spcPts val="0"/>
              </a:spcAft>
              <a:buNone/>
            </a:pPr>
            <a:r>
              <a:rPr b="1" lang="en" sz="2300">
                <a:solidFill>
                  <a:srgbClr val="127278"/>
                </a:solidFill>
              </a:rPr>
              <a:t>31,047 </a:t>
            </a:r>
            <a:endParaRPr b="1" sz="2300">
              <a:solidFill>
                <a:srgbClr val="127278"/>
              </a:solidFill>
            </a:endParaRPr>
          </a:p>
          <a:p>
            <a:pPr indent="0" lvl="0" marL="0" rtl="0" algn="ctr">
              <a:lnSpc>
                <a:spcPct val="100000"/>
              </a:lnSpc>
              <a:spcBef>
                <a:spcPts val="0"/>
              </a:spcBef>
              <a:spcAft>
                <a:spcPts val="0"/>
              </a:spcAft>
              <a:buNone/>
            </a:pPr>
            <a:r>
              <a:rPr lang="en" sz="1500"/>
              <a:t>Customers in Validation Data</a:t>
            </a:r>
            <a:endParaRPr sz="1500"/>
          </a:p>
          <a:p>
            <a:pPr indent="0" lvl="0" marL="0" marR="0" rtl="0" algn="ctr">
              <a:lnSpc>
                <a:spcPct val="100000"/>
              </a:lnSpc>
              <a:spcBef>
                <a:spcPts val="1000"/>
              </a:spcBef>
              <a:spcAft>
                <a:spcPts val="0"/>
              </a:spcAft>
              <a:buNone/>
            </a:pPr>
            <a:r>
              <a:rPr b="1" lang="en" sz="2300">
                <a:solidFill>
                  <a:srgbClr val="127278"/>
                </a:solidFill>
              </a:rPr>
              <a:t>78 </a:t>
            </a:r>
            <a:endParaRPr b="1" sz="2300">
              <a:solidFill>
                <a:srgbClr val="127278"/>
              </a:solidFill>
            </a:endParaRPr>
          </a:p>
          <a:p>
            <a:pPr indent="0" lvl="0" marL="0" rtl="0" algn="ctr">
              <a:lnSpc>
                <a:spcPct val="100000"/>
              </a:lnSpc>
              <a:spcBef>
                <a:spcPts val="0"/>
              </a:spcBef>
              <a:spcAft>
                <a:spcPts val="0"/>
              </a:spcAft>
              <a:buNone/>
            </a:pPr>
            <a:r>
              <a:rPr lang="en" sz="1500"/>
              <a:t>Total Variables</a:t>
            </a:r>
            <a:endParaRPr sz="1500"/>
          </a:p>
        </p:txBody>
      </p:sp>
      <p:cxnSp>
        <p:nvCxnSpPr>
          <p:cNvPr id="85" name="Google Shape;85;p16"/>
          <p:cNvCxnSpPr/>
          <p:nvPr/>
        </p:nvCxnSpPr>
        <p:spPr>
          <a:xfrm>
            <a:off x="3074175" y="1315525"/>
            <a:ext cx="0" cy="3263700"/>
          </a:xfrm>
          <a:prstGeom prst="straightConnector1">
            <a:avLst/>
          </a:prstGeom>
          <a:noFill/>
          <a:ln cap="flat" cmpd="sng" w="9525">
            <a:solidFill>
              <a:srgbClr val="EFEFEF"/>
            </a:solidFill>
            <a:prstDash val="solid"/>
            <a:round/>
            <a:headEnd len="med" w="med" type="none"/>
            <a:tailEnd len="med" w="med" type="none"/>
          </a:ln>
        </p:spPr>
      </p:cxnSp>
      <p:sp>
        <p:nvSpPr>
          <p:cNvPr id="86" name="Google Shape;86;p16"/>
          <p:cNvSpPr txBox="1"/>
          <p:nvPr>
            <p:ph idx="1" type="body"/>
          </p:nvPr>
        </p:nvSpPr>
        <p:spPr>
          <a:xfrm>
            <a:off x="3307350" y="1247800"/>
            <a:ext cx="2529300" cy="3504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t>Conducted analysis in </a:t>
            </a:r>
            <a:r>
              <a:rPr b="1" lang="en" sz="1100">
                <a:solidFill>
                  <a:srgbClr val="127278"/>
                </a:solidFill>
              </a:rPr>
              <a:t>R</a:t>
            </a:r>
            <a:r>
              <a:rPr lang="en" sz="1100"/>
              <a:t> to focus on highest correlated variables with a frequency of </a:t>
            </a:r>
            <a:r>
              <a:rPr b="1" lang="en" sz="1100">
                <a:solidFill>
                  <a:srgbClr val="127278"/>
                </a:solidFill>
              </a:rPr>
              <a:t>abs(&gt;.05)</a:t>
            </a:r>
            <a:r>
              <a:rPr lang="en" sz="1100"/>
              <a:t>:</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457200" rtl="0" algn="l">
              <a:lnSpc>
                <a:spcPct val="100000"/>
              </a:lnSpc>
              <a:spcBef>
                <a:spcPts val="0"/>
              </a:spcBef>
              <a:spcAft>
                <a:spcPts val="0"/>
              </a:spcAft>
              <a:buNone/>
            </a:pPr>
            <a:r>
              <a:t/>
            </a:r>
            <a:endParaRPr sz="1100"/>
          </a:p>
        </p:txBody>
      </p:sp>
      <p:sp>
        <p:nvSpPr>
          <p:cNvPr id="87" name="Google Shape;87;p16"/>
          <p:cNvSpPr txBox="1"/>
          <p:nvPr>
            <p:ph idx="1" type="body"/>
          </p:nvPr>
        </p:nvSpPr>
        <p:spPr>
          <a:xfrm>
            <a:off x="6303000" y="1247800"/>
            <a:ext cx="2529300" cy="3354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100">
                <a:solidFill>
                  <a:srgbClr val="127278"/>
                </a:solidFill>
              </a:rPr>
              <a:t>7</a:t>
            </a:r>
            <a:r>
              <a:rPr lang="en" sz="1100"/>
              <a:t> Highest correlation variables are: </a:t>
            </a:r>
            <a:endParaRPr sz="1100"/>
          </a:p>
          <a:p>
            <a:pPr indent="0" lvl="0" marL="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AutoNum type="arabicPeriod"/>
            </a:pPr>
            <a:r>
              <a:rPr b="1" lang="en" sz="1100">
                <a:solidFill>
                  <a:srgbClr val="127278"/>
                </a:solidFill>
              </a:rPr>
              <a:t>EQPDAYS</a:t>
            </a:r>
            <a:r>
              <a:rPr lang="en" sz="1100"/>
              <a:t>: # of days of equipment </a:t>
            </a:r>
            <a:endParaRPr sz="1100"/>
          </a:p>
          <a:p>
            <a:pPr indent="-298450" lvl="0" marL="457200" rtl="0" algn="l">
              <a:lnSpc>
                <a:spcPct val="100000"/>
              </a:lnSpc>
              <a:spcBef>
                <a:spcPts val="1000"/>
              </a:spcBef>
              <a:spcAft>
                <a:spcPts val="0"/>
              </a:spcAft>
              <a:buSzPts val="1100"/>
              <a:buAutoNum type="arabicPeriod"/>
            </a:pPr>
            <a:r>
              <a:rPr b="1" lang="en" sz="1100">
                <a:solidFill>
                  <a:srgbClr val="127278"/>
                </a:solidFill>
              </a:rPr>
              <a:t>WEBCAP</a:t>
            </a:r>
            <a:r>
              <a:rPr lang="en" sz="1100"/>
              <a:t>: Device has web capabilities</a:t>
            </a:r>
            <a:endParaRPr sz="1100"/>
          </a:p>
          <a:p>
            <a:pPr indent="-298450" lvl="0" marL="457200" rtl="0" algn="l">
              <a:lnSpc>
                <a:spcPct val="100000"/>
              </a:lnSpc>
              <a:spcBef>
                <a:spcPts val="1000"/>
              </a:spcBef>
              <a:spcAft>
                <a:spcPts val="0"/>
              </a:spcAft>
              <a:buSzPts val="1100"/>
              <a:buAutoNum type="arabicPeriod"/>
            </a:pPr>
            <a:r>
              <a:rPr b="1" lang="en" sz="1100">
                <a:solidFill>
                  <a:srgbClr val="127278"/>
                </a:solidFill>
              </a:rPr>
              <a:t>RETCALL</a:t>
            </a:r>
            <a:r>
              <a:rPr lang="en" sz="1100"/>
              <a:t>: Customer has called retention team</a:t>
            </a:r>
            <a:endParaRPr sz="1100"/>
          </a:p>
          <a:p>
            <a:pPr indent="-298450" lvl="0" marL="457200" rtl="0" algn="l">
              <a:lnSpc>
                <a:spcPct val="100000"/>
              </a:lnSpc>
              <a:spcBef>
                <a:spcPts val="1000"/>
              </a:spcBef>
              <a:spcAft>
                <a:spcPts val="0"/>
              </a:spcAft>
              <a:buSzPts val="1100"/>
              <a:buAutoNum type="arabicPeriod"/>
            </a:pPr>
            <a:r>
              <a:rPr b="1" lang="en" sz="1100">
                <a:solidFill>
                  <a:srgbClr val="127278"/>
                </a:solidFill>
              </a:rPr>
              <a:t>RETCALLS</a:t>
            </a:r>
            <a:r>
              <a:rPr lang="en" sz="1100"/>
              <a:t>:# of retention calls made</a:t>
            </a:r>
            <a:endParaRPr sz="1100"/>
          </a:p>
          <a:p>
            <a:pPr indent="-298450" lvl="0" marL="457200" rtl="0" algn="l">
              <a:lnSpc>
                <a:spcPct val="100000"/>
              </a:lnSpc>
              <a:spcBef>
                <a:spcPts val="1000"/>
              </a:spcBef>
              <a:spcAft>
                <a:spcPts val="0"/>
              </a:spcAft>
              <a:buSzPts val="1100"/>
              <a:buAutoNum type="arabicPeriod"/>
            </a:pPr>
            <a:r>
              <a:rPr b="1" lang="en" sz="1100">
                <a:solidFill>
                  <a:srgbClr val="127278"/>
                </a:solidFill>
              </a:rPr>
              <a:t>RECCHRGE</a:t>
            </a:r>
            <a:r>
              <a:rPr lang="en" sz="1100"/>
              <a:t>: Mean total recurring charge</a:t>
            </a:r>
            <a:endParaRPr sz="1100"/>
          </a:p>
          <a:p>
            <a:pPr indent="-298450" lvl="0" marL="457200" rtl="0" algn="l">
              <a:spcBef>
                <a:spcPts val="1000"/>
              </a:spcBef>
              <a:spcAft>
                <a:spcPts val="0"/>
              </a:spcAft>
              <a:buSzPts val="1100"/>
              <a:buAutoNum type="arabicPeriod"/>
            </a:pPr>
            <a:r>
              <a:rPr b="1" lang="en" sz="1100">
                <a:solidFill>
                  <a:srgbClr val="127278"/>
                </a:solidFill>
              </a:rPr>
              <a:t>CREDITDE</a:t>
            </a:r>
            <a:r>
              <a:rPr lang="en" sz="1100"/>
              <a:t>: Low credit</a:t>
            </a:r>
            <a:endParaRPr sz="1100"/>
          </a:p>
          <a:p>
            <a:pPr indent="-298450" lvl="0" marL="457200" rtl="0" algn="l">
              <a:lnSpc>
                <a:spcPct val="100000"/>
              </a:lnSpc>
              <a:spcBef>
                <a:spcPts val="1000"/>
              </a:spcBef>
              <a:spcAft>
                <a:spcPts val="1000"/>
              </a:spcAft>
              <a:buSzPts val="1100"/>
              <a:buAutoNum type="arabicPeriod"/>
            </a:pPr>
            <a:r>
              <a:rPr b="1" lang="en" sz="1100">
                <a:solidFill>
                  <a:srgbClr val="127278"/>
                </a:solidFill>
              </a:rPr>
              <a:t>MOU</a:t>
            </a:r>
            <a:r>
              <a:rPr lang="en" sz="1100"/>
              <a:t>: Mean monthly minutes of use</a:t>
            </a:r>
            <a:endParaRPr sz="1100"/>
          </a:p>
        </p:txBody>
      </p:sp>
      <p:pic>
        <p:nvPicPr>
          <p:cNvPr id="88" name="Google Shape;88;p16"/>
          <p:cNvPicPr preferRelativeResize="0"/>
          <p:nvPr/>
        </p:nvPicPr>
        <p:blipFill rotWithShape="1">
          <a:blip r:embed="rId3">
            <a:alphaModFix/>
          </a:blip>
          <a:srcRect b="0" l="16896" r="11659" t="0"/>
          <a:stretch/>
        </p:blipFill>
        <p:spPr>
          <a:xfrm>
            <a:off x="3483237" y="1992251"/>
            <a:ext cx="2207062" cy="2265332"/>
          </a:xfrm>
          <a:prstGeom prst="rect">
            <a:avLst/>
          </a:prstGeom>
          <a:noFill/>
          <a:ln>
            <a:noFill/>
          </a:ln>
        </p:spPr>
      </p:pic>
      <p:cxnSp>
        <p:nvCxnSpPr>
          <p:cNvPr id="89" name="Google Shape;89;p16"/>
          <p:cNvCxnSpPr/>
          <p:nvPr/>
        </p:nvCxnSpPr>
        <p:spPr>
          <a:xfrm>
            <a:off x="6099350" y="1292950"/>
            <a:ext cx="0" cy="3263700"/>
          </a:xfrm>
          <a:prstGeom prst="straightConnector1">
            <a:avLst/>
          </a:prstGeom>
          <a:noFill/>
          <a:ln cap="flat" cmpd="sng" w="9525">
            <a:solidFill>
              <a:srgbClr val="EFEFE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220900" y="1173625"/>
            <a:ext cx="32937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Open Sans"/>
              <a:ea typeface="Open Sans"/>
              <a:cs typeface="Open Sans"/>
              <a:sym typeface="Open Sans"/>
            </a:endParaRPr>
          </a:p>
          <a:p>
            <a:pPr indent="-317500" lvl="0" marL="457200" rtl="0" algn="l">
              <a:spcBef>
                <a:spcPts val="0"/>
              </a:spcBef>
              <a:spcAft>
                <a:spcPts val="0"/>
              </a:spcAft>
              <a:buClr>
                <a:srgbClr val="127278"/>
              </a:buClr>
              <a:buSzPts val="1400"/>
              <a:buFont typeface="Open Sans"/>
              <a:buChar char="★"/>
            </a:pPr>
            <a:r>
              <a:rPr b="1" lang="en">
                <a:solidFill>
                  <a:srgbClr val="127278"/>
                </a:solidFill>
                <a:latin typeface="Open Sans"/>
                <a:ea typeface="Open Sans"/>
                <a:cs typeface="Open Sans"/>
                <a:sym typeface="Open Sans"/>
              </a:rPr>
              <a:t>Best Model: *GBM* (From lift chart and ROC curves)</a:t>
            </a:r>
            <a:endParaRPr b="1">
              <a:solidFill>
                <a:srgbClr val="127278"/>
              </a:solidFill>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We omitted NA rows and condensed raw data to high correlated variations only for better comparison of models we chose.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We also tried other models like random forest and knn clusters but they don’t work well due to the nature of the dataset.</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We will make our strategic decisions based on the evaluation of all 4 models and combining our findings.</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pic>
        <p:nvPicPr>
          <p:cNvPr id="95" name="Google Shape;95;p17"/>
          <p:cNvPicPr preferRelativeResize="0"/>
          <p:nvPr/>
        </p:nvPicPr>
        <p:blipFill>
          <a:blip r:embed="rId3">
            <a:alphaModFix/>
          </a:blip>
          <a:stretch>
            <a:fillRect/>
          </a:stretch>
        </p:blipFill>
        <p:spPr>
          <a:xfrm>
            <a:off x="3826225" y="428625"/>
            <a:ext cx="4946300" cy="4457700"/>
          </a:xfrm>
          <a:prstGeom prst="rect">
            <a:avLst/>
          </a:prstGeom>
          <a:noFill/>
          <a:ln>
            <a:noFill/>
          </a:ln>
        </p:spPr>
      </p:pic>
      <p:sp>
        <p:nvSpPr>
          <p:cNvPr id="96" name="Google Shape;96;p17"/>
          <p:cNvSpPr txBox="1"/>
          <p:nvPr/>
        </p:nvSpPr>
        <p:spPr>
          <a:xfrm>
            <a:off x="5324475" y="106375"/>
            <a:ext cx="26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ROC Curves Comparison</a:t>
            </a:r>
            <a:endParaRPr>
              <a:latin typeface="Open Sans"/>
              <a:ea typeface="Open Sans"/>
              <a:cs typeface="Open Sans"/>
              <a:sym typeface="Open Sans"/>
            </a:endParaRPr>
          </a:p>
        </p:txBody>
      </p:sp>
      <p:sp>
        <p:nvSpPr>
          <p:cNvPr id="97" name="Google Shape;97;p17"/>
          <p:cNvSpPr txBox="1"/>
          <p:nvPr>
            <p:ph idx="4294967295"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Result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133388" y="337350"/>
            <a:ext cx="3724274" cy="2359575"/>
          </a:xfrm>
          <a:prstGeom prst="rect">
            <a:avLst/>
          </a:prstGeom>
          <a:noFill/>
          <a:ln>
            <a:noFill/>
          </a:ln>
        </p:spPr>
      </p:pic>
      <p:pic>
        <p:nvPicPr>
          <p:cNvPr id="103" name="Google Shape;103;p18"/>
          <p:cNvPicPr preferRelativeResize="0"/>
          <p:nvPr/>
        </p:nvPicPr>
        <p:blipFill>
          <a:blip r:embed="rId4">
            <a:alphaModFix/>
          </a:blip>
          <a:stretch>
            <a:fillRect/>
          </a:stretch>
        </p:blipFill>
        <p:spPr>
          <a:xfrm>
            <a:off x="4572000" y="429825"/>
            <a:ext cx="4071526" cy="2174625"/>
          </a:xfrm>
          <a:prstGeom prst="rect">
            <a:avLst/>
          </a:prstGeom>
          <a:noFill/>
          <a:ln>
            <a:noFill/>
          </a:ln>
        </p:spPr>
      </p:pic>
      <p:pic>
        <p:nvPicPr>
          <p:cNvPr id="104" name="Google Shape;104;p18"/>
          <p:cNvPicPr preferRelativeResize="0"/>
          <p:nvPr/>
        </p:nvPicPr>
        <p:blipFill>
          <a:blip r:embed="rId5">
            <a:alphaModFix/>
          </a:blip>
          <a:stretch>
            <a:fillRect/>
          </a:stretch>
        </p:blipFill>
        <p:spPr>
          <a:xfrm>
            <a:off x="133388" y="2847975"/>
            <a:ext cx="3724274" cy="2295525"/>
          </a:xfrm>
          <a:prstGeom prst="rect">
            <a:avLst/>
          </a:prstGeom>
          <a:noFill/>
          <a:ln>
            <a:noFill/>
          </a:ln>
        </p:spPr>
      </p:pic>
      <p:sp>
        <p:nvSpPr>
          <p:cNvPr id="105" name="Google Shape;105;p18"/>
          <p:cNvSpPr txBox="1"/>
          <p:nvPr/>
        </p:nvSpPr>
        <p:spPr>
          <a:xfrm>
            <a:off x="0" y="0"/>
            <a:ext cx="21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Logistic Regression</a:t>
            </a:r>
            <a:endParaRPr b="1">
              <a:latin typeface="Open Sans"/>
              <a:ea typeface="Open Sans"/>
              <a:cs typeface="Open Sans"/>
              <a:sym typeface="Open Sans"/>
            </a:endParaRPr>
          </a:p>
        </p:txBody>
      </p:sp>
      <p:sp>
        <p:nvSpPr>
          <p:cNvPr id="106" name="Google Shape;106;p18"/>
          <p:cNvSpPr txBox="1"/>
          <p:nvPr/>
        </p:nvSpPr>
        <p:spPr>
          <a:xfrm>
            <a:off x="7000800" y="0"/>
            <a:ext cx="214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Open Sans"/>
                <a:ea typeface="Open Sans"/>
                <a:cs typeface="Open Sans"/>
                <a:sym typeface="Open Sans"/>
              </a:rPr>
              <a:t>Naive Bayes</a:t>
            </a:r>
            <a:endParaRPr b="1">
              <a:latin typeface="Open Sans"/>
              <a:ea typeface="Open Sans"/>
              <a:cs typeface="Open Sans"/>
              <a:sym typeface="Open Sans"/>
            </a:endParaRPr>
          </a:p>
        </p:txBody>
      </p:sp>
      <p:sp>
        <p:nvSpPr>
          <p:cNvPr id="107" name="Google Shape;107;p18"/>
          <p:cNvSpPr txBox="1"/>
          <p:nvPr/>
        </p:nvSpPr>
        <p:spPr>
          <a:xfrm>
            <a:off x="-47575" y="2511975"/>
            <a:ext cx="21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Decision Tree</a:t>
            </a:r>
            <a:endParaRPr b="1">
              <a:latin typeface="Open Sans"/>
              <a:ea typeface="Open Sans"/>
              <a:cs typeface="Open Sans"/>
              <a:sym typeface="Open Sans"/>
            </a:endParaRPr>
          </a:p>
        </p:txBody>
      </p:sp>
      <p:sp>
        <p:nvSpPr>
          <p:cNvPr id="108" name="Google Shape;108;p18"/>
          <p:cNvSpPr txBox="1"/>
          <p:nvPr/>
        </p:nvSpPr>
        <p:spPr>
          <a:xfrm>
            <a:off x="7724700" y="2511975"/>
            <a:ext cx="1419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Open Sans"/>
                <a:ea typeface="Open Sans"/>
                <a:cs typeface="Open Sans"/>
                <a:sym typeface="Open Sans"/>
              </a:rPr>
              <a:t>GBM</a:t>
            </a:r>
            <a:endParaRPr b="1">
              <a:latin typeface="Open Sans"/>
              <a:ea typeface="Open Sans"/>
              <a:cs typeface="Open Sans"/>
              <a:sym typeface="Open Sans"/>
            </a:endParaRPr>
          </a:p>
        </p:txBody>
      </p:sp>
      <p:pic>
        <p:nvPicPr>
          <p:cNvPr id="109" name="Google Shape;109;p18"/>
          <p:cNvPicPr preferRelativeResize="0"/>
          <p:nvPr/>
        </p:nvPicPr>
        <p:blipFill>
          <a:blip r:embed="rId6">
            <a:alphaModFix/>
          </a:blip>
          <a:stretch>
            <a:fillRect/>
          </a:stretch>
        </p:blipFill>
        <p:spPr>
          <a:xfrm>
            <a:off x="4572000" y="2847975"/>
            <a:ext cx="4071525" cy="2295526"/>
          </a:xfrm>
          <a:prstGeom prst="rect">
            <a:avLst/>
          </a:prstGeom>
          <a:noFill/>
          <a:ln>
            <a:noFill/>
          </a:ln>
        </p:spPr>
      </p:pic>
      <p:pic>
        <p:nvPicPr>
          <p:cNvPr id="110" name="Google Shape;110;p18"/>
          <p:cNvPicPr preferRelativeResize="0"/>
          <p:nvPr/>
        </p:nvPicPr>
        <p:blipFill>
          <a:blip r:embed="rId7">
            <a:alphaModFix/>
          </a:blip>
          <a:stretch>
            <a:fillRect/>
          </a:stretch>
        </p:blipFill>
        <p:spPr>
          <a:xfrm>
            <a:off x="8601525" y="2847963"/>
            <a:ext cx="494849" cy="31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5198375" y="909600"/>
            <a:ext cx="3945625" cy="3510000"/>
          </a:xfrm>
          <a:prstGeom prst="rect">
            <a:avLst/>
          </a:prstGeom>
          <a:noFill/>
          <a:ln>
            <a:noFill/>
          </a:ln>
        </p:spPr>
      </p:pic>
      <p:sp>
        <p:nvSpPr>
          <p:cNvPr id="116" name="Google Shape;116;p19"/>
          <p:cNvSpPr txBox="1"/>
          <p:nvPr>
            <p:ph idx="1" type="body"/>
          </p:nvPr>
        </p:nvSpPr>
        <p:spPr>
          <a:xfrm>
            <a:off x="229400" y="1253200"/>
            <a:ext cx="5444400" cy="3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27278"/>
                </a:solidFill>
              </a:rPr>
              <a:t>Model Development: </a:t>
            </a:r>
            <a:endParaRPr b="1" sz="1400">
              <a:solidFill>
                <a:srgbClr val="127278"/>
              </a:solidFill>
            </a:endParaRPr>
          </a:p>
          <a:p>
            <a:pPr indent="0" lvl="0" marL="0" rtl="0" algn="l">
              <a:spcBef>
                <a:spcPts val="0"/>
              </a:spcBef>
              <a:spcAft>
                <a:spcPts val="0"/>
              </a:spcAft>
              <a:buNone/>
            </a:pPr>
            <a:r>
              <a:rPr lang="en" sz="1200"/>
              <a:t>glm</a:t>
            </a:r>
            <a:r>
              <a:rPr lang="en" sz="1200"/>
              <a:t>(CHURN~., data= train, </a:t>
            </a:r>
            <a:r>
              <a:rPr lang="en" sz="1200"/>
              <a:t>family = "binomial")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400">
                <a:solidFill>
                  <a:srgbClr val="127278"/>
                </a:solidFill>
              </a:rPr>
              <a:t>Findings:</a:t>
            </a:r>
            <a:endParaRPr b="1" sz="1400">
              <a:solidFill>
                <a:srgbClr val="127278"/>
              </a:solidFill>
            </a:endParaRPr>
          </a:p>
          <a:p>
            <a:pPr indent="0" lvl="0" marL="0" rtl="0" algn="l">
              <a:spcBef>
                <a:spcPts val="0"/>
              </a:spcBef>
              <a:spcAft>
                <a:spcPts val="0"/>
              </a:spcAft>
              <a:buNone/>
            </a:pPr>
            <a:r>
              <a:rPr b="1" lang="en" sz="1200"/>
              <a:t>Class prediction on validation data set</a:t>
            </a:r>
            <a:endParaRPr sz="1200"/>
          </a:p>
          <a:p>
            <a:pPr indent="0" lvl="0" marL="457200" rtl="0" algn="l">
              <a:spcBef>
                <a:spcPts val="0"/>
              </a:spcBef>
              <a:spcAft>
                <a:spcPts val="0"/>
              </a:spcAft>
              <a:buClr>
                <a:schemeClr val="dk1"/>
              </a:buClr>
              <a:buSzPts val="1100"/>
              <a:buFont typeface="Arial"/>
              <a:buNone/>
            </a:pPr>
            <a:r>
              <a:rPr lang="en" sz="1200"/>
              <a:t>Accuracy = 0.65</a:t>
            </a:r>
            <a:endParaRPr sz="1200"/>
          </a:p>
          <a:p>
            <a:pPr indent="0" lvl="0" marL="457200" rtl="0" algn="l">
              <a:spcBef>
                <a:spcPts val="0"/>
              </a:spcBef>
              <a:spcAft>
                <a:spcPts val="0"/>
              </a:spcAft>
              <a:buClr>
                <a:schemeClr val="dk1"/>
              </a:buClr>
              <a:buSzPts val="1100"/>
              <a:buFont typeface="Arial"/>
              <a:buNone/>
            </a:pPr>
            <a:r>
              <a:rPr lang="en" sz="1200"/>
              <a:t>Sensitivity = 0.47</a:t>
            </a:r>
            <a:endParaRPr sz="1200"/>
          </a:p>
          <a:p>
            <a:pPr indent="0" lvl="0" marL="457200" rtl="0" algn="l">
              <a:spcBef>
                <a:spcPts val="0"/>
              </a:spcBef>
              <a:spcAft>
                <a:spcPts val="0"/>
              </a:spcAft>
              <a:buClr>
                <a:schemeClr val="dk1"/>
              </a:buClr>
              <a:buSzPts val="1100"/>
              <a:buFont typeface="Arial"/>
              <a:buNone/>
            </a:pPr>
            <a:r>
              <a:rPr lang="en" sz="1200"/>
              <a:t>Specificity = 0.66</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b="1" lang="en" sz="1200"/>
              <a:t>Variables that matter to the churn variable</a:t>
            </a:r>
            <a:endParaRPr b="1" sz="1200"/>
          </a:p>
          <a:p>
            <a:pPr indent="-304800" lvl="0" marL="457200" rtl="0" algn="l">
              <a:spcBef>
                <a:spcPts val="0"/>
              </a:spcBef>
              <a:spcAft>
                <a:spcPts val="0"/>
              </a:spcAft>
              <a:buSzPts val="1200"/>
              <a:buChar char="●"/>
            </a:pPr>
            <a:r>
              <a:rPr lang="en" sz="1200"/>
              <a:t>EQPDAYS, WEBCAP, RETCALL, RECCHRGE and CREDITDE are statistically significant as their p-values are at least lower than 1.09e-05.</a:t>
            </a:r>
            <a:endParaRPr sz="1200"/>
          </a:p>
          <a:p>
            <a:pPr indent="-304800" lvl="0" marL="457200" rtl="0" algn="l">
              <a:spcBef>
                <a:spcPts val="0"/>
              </a:spcBef>
              <a:spcAft>
                <a:spcPts val="0"/>
              </a:spcAft>
              <a:buSzPts val="1200"/>
              <a:buChar char="●"/>
            </a:pPr>
            <a:r>
              <a:rPr lang="en" sz="1200"/>
              <a:t>RECALLS and MOU are less significant as their p-values are higher than 0.05 (0.718 and 0.714 respectively).</a:t>
            </a:r>
            <a:endParaRPr sz="1200"/>
          </a:p>
        </p:txBody>
      </p:sp>
      <p:sp>
        <p:nvSpPr>
          <p:cNvPr id="117" name="Google Shape;11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Logistic Regression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Naive Bayes</a:t>
            </a:r>
            <a:endParaRPr b="1"/>
          </a:p>
        </p:txBody>
      </p:sp>
      <p:sp>
        <p:nvSpPr>
          <p:cNvPr id="123" name="Google Shape;123;p20"/>
          <p:cNvSpPr txBox="1"/>
          <p:nvPr>
            <p:ph idx="1" type="body"/>
          </p:nvPr>
        </p:nvSpPr>
        <p:spPr>
          <a:xfrm>
            <a:off x="92625" y="1225225"/>
            <a:ext cx="59739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27278"/>
                </a:solidFill>
              </a:rPr>
              <a:t>Model Development: </a:t>
            </a:r>
            <a:endParaRPr b="1" sz="1400">
              <a:solidFill>
                <a:srgbClr val="127278"/>
              </a:solidFill>
            </a:endParaRPr>
          </a:p>
          <a:p>
            <a:pPr indent="-317500" lvl="0" marL="457200" rtl="0" algn="l">
              <a:spcBef>
                <a:spcPts val="1200"/>
              </a:spcBef>
              <a:spcAft>
                <a:spcPts val="0"/>
              </a:spcAft>
              <a:buSzPts val="1400"/>
              <a:buChar char="●"/>
            </a:pPr>
            <a:r>
              <a:rPr lang="en" sz="1400"/>
              <a:t>Naive Bayes(Churn~., data=train)</a:t>
            </a:r>
            <a:endParaRPr sz="1400"/>
          </a:p>
          <a:p>
            <a:pPr indent="0" lvl="0" marL="0" rtl="0" algn="l">
              <a:spcBef>
                <a:spcPts val="1200"/>
              </a:spcBef>
              <a:spcAft>
                <a:spcPts val="0"/>
              </a:spcAft>
              <a:buClr>
                <a:schemeClr val="dk1"/>
              </a:buClr>
              <a:buSzPts val="1100"/>
              <a:buFont typeface="Arial"/>
              <a:buNone/>
            </a:pPr>
            <a:r>
              <a:rPr b="1" lang="en" sz="1400">
                <a:solidFill>
                  <a:srgbClr val="127278"/>
                </a:solidFill>
              </a:rPr>
              <a:t>Class predictions on validation dataset: </a:t>
            </a:r>
            <a:endParaRPr b="1" sz="1400">
              <a:solidFill>
                <a:srgbClr val="127278"/>
              </a:solidFill>
            </a:endParaRPr>
          </a:p>
          <a:p>
            <a:pPr indent="0" lvl="0" marL="0" rtl="0" algn="l">
              <a:spcBef>
                <a:spcPts val="1200"/>
              </a:spcBef>
              <a:spcAft>
                <a:spcPts val="0"/>
              </a:spcAft>
              <a:buClr>
                <a:schemeClr val="dk1"/>
              </a:buClr>
              <a:buSzPts val="1100"/>
              <a:buFont typeface="Arial"/>
              <a:buNone/>
            </a:pPr>
            <a:r>
              <a:t/>
            </a:r>
            <a:endParaRPr b="1" sz="1400">
              <a:solidFill>
                <a:srgbClr val="127278"/>
              </a:solidFill>
            </a:endParaRPr>
          </a:p>
          <a:p>
            <a:pPr indent="0" lvl="0" marL="0" rtl="0" algn="l">
              <a:spcBef>
                <a:spcPts val="1200"/>
              </a:spcBef>
              <a:spcAft>
                <a:spcPts val="0"/>
              </a:spcAft>
              <a:buClr>
                <a:schemeClr val="dk1"/>
              </a:buClr>
              <a:buSzPts val="1100"/>
              <a:buFont typeface="Arial"/>
              <a:buNone/>
            </a:pPr>
            <a:r>
              <a:t/>
            </a:r>
            <a:endParaRPr b="1" sz="1400">
              <a:solidFill>
                <a:srgbClr val="127278"/>
              </a:solidFill>
            </a:endParaRPr>
          </a:p>
          <a:p>
            <a:pPr indent="0" lvl="0" marL="0" rtl="0" algn="l">
              <a:spcBef>
                <a:spcPts val="1200"/>
              </a:spcBef>
              <a:spcAft>
                <a:spcPts val="0"/>
              </a:spcAft>
              <a:buClr>
                <a:schemeClr val="dk1"/>
              </a:buClr>
              <a:buSzPts val="1100"/>
              <a:buFont typeface="Arial"/>
              <a:buNone/>
            </a:pPr>
            <a:r>
              <a:t/>
            </a:r>
            <a:endParaRPr b="1" sz="1400">
              <a:solidFill>
                <a:srgbClr val="127278"/>
              </a:solidFill>
            </a:endParaRPr>
          </a:p>
          <a:p>
            <a:pPr indent="0" lvl="0" marL="0" rtl="0" algn="l">
              <a:spcBef>
                <a:spcPts val="1200"/>
              </a:spcBef>
              <a:spcAft>
                <a:spcPts val="0"/>
              </a:spcAft>
              <a:buClr>
                <a:schemeClr val="dk1"/>
              </a:buClr>
              <a:buSzPts val="1100"/>
              <a:buFont typeface="Arial"/>
              <a:buNone/>
            </a:pPr>
            <a:r>
              <a:t/>
            </a:r>
            <a:endParaRPr b="1" sz="1400">
              <a:solidFill>
                <a:srgbClr val="127278"/>
              </a:solidFill>
            </a:endParaRPr>
          </a:p>
          <a:p>
            <a:pPr indent="-317500" lvl="0" marL="457200" rtl="0" algn="l">
              <a:spcBef>
                <a:spcPts val="1200"/>
              </a:spcBef>
              <a:spcAft>
                <a:spcPts val="0"/>
              </a:spcAft>
              <a:buSzPts val="1400"/>
              <a:buChar char="●"/>
            </a:pPr>
            <a:r>
              <a:rPr lang="en" sz="1400"/>
              <a:t>MOU seems like the most influential factor to the churn rate.</a:t>
            </a:r>
            <a:endParaRPr sz="1400"/>
          </a:p>
        </p:txBody>
      </p:sp>
      <p:graphicFrame>
        <p:nvGraphicFramePr>
          <p:cNvPr id="124" name="Google Shape;124;p20"/>
          <p:cNvGraphicFramePr/>
          <p:nvPr/>
        </p:nvGraphicFramePr>
        <p:xfrm>
          <a:off x="2810600" y="2429013"/>
          <a:ext cx="3000000" cy="3000000"/>
        </p:xfrm>
        <a:graphic>
          <a:graphicData uri="http://schemas.openxmlformats.org/drawingml/2006/table">
            <a:tbl>
              <a:tblPr>
                <a:noFill/>
                <a:tableStyleId>{F370B005-7BA8-4926-8484-E2E7E46A2BDD}</a:tableStyleId>
              </a:tblPr>
              <a:tblGrid>
                <a:gridCol w="1437925"/>
                <a:gridCol w="1437925"/>
              </a:tblGrid>
              <a:tr h="496050">
                <a:tc>
                  <a:txBody>
                    <a:bodyPr/>
                    <a:lstStyle/>
                    <a:p>
                      <a:pPr indent="0" lvl="0" marL="0" rtl="0" algn="ctr">
                        <a:spcBef>
                          <a:spcPts val="0"/>
                        </a:spcBef>
                        <a:spcAft>
                          <a:spcPts val="0"/>
                        </a:spcAft>
                        <a:buNone/>
                      </a:pPr>
                      <a:r>
                        <a:rPr lang="en"/>
                        <a:t>Accuracy</a:t>
                      </a:r>
                      <a:endParaRPr/>
                    </a:p>
                  </a:txBody>
                  <a:tcPr marT="91425" marB="91425" marR="91425" marL="91425"/>
                </a:tc>
                <a:tc>
                  <a:txBody>
                    <a:bodyPr/>
                    <a:lstStyle/>
                    <a:p>
                      <a:pPr indent="0" lvl="0" marL="0" rtl="0" algn="ctr">
                        <a:spcBef>
                          <a:spcPts val="0"/>
                        </a:spcBef>
                        <a:spcAft>
                          <a:spcPts val="0"/>
                        </a:spcAft>
                        <a:buNone/>
                      </a:pPr>
                      <a:r>
                        <a:rPr lang="en"/>
                        <a:t>53%</a:t>
                      </a:r>
                      <a:endParaRPr/>
                    </a:p>
                  </a:txBody>
                  <a:tcPr marT="91425" marB="91425" marR="91425" marL="91425"/>
                </a:tc>
              </a:tr>
              <a:tr h="430650">
                <a:tc>
                  <a:txBody>
                    <a:bodyPr/>
                    <a:lstStyle/>
                    <a:p>
                      <a:pPr indent="0" lvl="0" marL="0" rtl="0" algn="ctr">
                        <a:spcBef>
                          <a:spcPts val="0"/>
                        </a:spcBef>
                        <a:spcAft>
                          <a:spcPts val="0"/>
                        </a:spcAft>
                        <a:buNone/>
                      </a:pPr>
                      <a:r>
                        <a:rPr lang="en"/>
                        <a:t>Sensitivity</a:t>
                      </a:r>
                      <a:endParaRPr/>
                    </a:p>
                  </a:txBody>
                  <a:tcPr marT="91425" marB="91425" marR="91425" marL="91425"/>
                </a:tc>
                <a:tc>
                  <a:txBody>
                    <a:bodyPr/>
                    <a:lstStyle/>
                    <a:p>
                      <a:pPr indent="0" lvl="0" marL="0" rtl="0" algn="ctr">
                        <a:spcBef>
                          <a:spcPts val="0"/>
                        </a:spcBef>
                        <a:spcAft>
                          <a:spcPts val="0"/>
                        </a:spcAft>
                        <a:buNone/>
                      </a:pPr>
                      <a:r>
                        <a:rPr lang="en"/>
                        <a:t>59</a:t>
                      </a:r>
                      <a:r>
                        <a:rPr lang="en"/>
                        <a:t>.73%</a:t>
                      </a:r>
                      <a:endParaRPr/>
                    </a:p>
                  </a:txBody>
                  <a:tcPr marT="91425" marB="91425" marR="91425" marL="91425"/>
                </a:tc>
              </a:tr>
              <a:tr h="430650">
                <a:tc>
                  <a:txBody>
                    <a:bodyPr/>
                    <a:lstStyle/>
                    <a:p>
                      <a:pPr indent="0" lvl="0" marL="0" rtl="0" algn="ctr">
                        <a:spcBef>
                          <a:spcPts val="0"/>
                        </a:spcBef>
                        <a:spcAft>
                          <a:spcPts val="0"/>
                        </a:spcAft>
                        <a:buNone/>
                      </a:pPr>
                      <a:r>
                        <a:rPr lang="en"/>
                        <a:t>Specificity</a:t>
                      </a:r>
                      <a:endParaRPr/>
                    </a:p>
                  </a:txBody>
                  <a:tcPr marT="91425" marB="91425" marR="91425" marL="91425"/>
                </a:tc>
                <a:tc>
                  <a:txBody>
                    <a:bodyPr/>
                    <a:lstStyle/>
                    <a:p>
                      <a:pPr indent="0" lvl="0" marL="0" rtl="0" algn="ctr">
                        <a:spcBef>
                          <a:spcPts val="0"/>
                        </a:spcBef>
                        <a:spcAft>
                          <a:spcPts val="0"/>
                        </a:spcAft>
                        <a:buNone/>
                      </a:pPr>
                      <a:r>
                        <a:rPr lang="en"/>
                        <a:t>52.83%</a:t>
                      </a:r>
                      <a:endParaRPr/>
                    </a:p>
                  </a:txBody>
                  <a:tcPr marT="91425" marB="91425" marR="91425" marL="91425"/>
                </a:tc>
              </a:tr>
            </a:tbl>
          </a:graphicData>
        </a:graphic>
      </p:graphicFrame>
      <p:pic>
        <p:nvPicPr>
          <p:cNvPr id="125" name="Google Shape;125;p20"/>
          <p:cNvPicPr preferRelativeResize="0"/>
          <p:nvPr/>
        </p:nvPicPr>
        <p:blipFill>
          <a:blip r:embed="rId3">
            <a:alphaModFix/>
          </a:blip>
          <a:stretch>
            <a:fillRect/>
          </a:stretch>
        </p:blipFill>
        <p:spPr>
          <a:xfrm>
            <a:off x="5686425" y="190500"/>
            <a:ext cx="3400425" cy="3216425"/>
          </a:xfrm>
          <a:prstGeom prst="rect">
            <a:avLst/>
          </a:prstGeom>
          <a:noFill/>
          <a:ln>
            <a:noFill/>
          </a:ln>
        </p:spPr>
      </p:pic>
      <p:pic>
        <p:nvPicPr>
          <p:cNvPr id="126" name="Google Shape;126;p20"/>
          <p:cNvPicPr preferRelativeResize="0"/>
          <p:nvPr/>
        </p:nvPicPr>
        <p:blipFill>
          <a:blip r:embed="rId4">
            <a:alphaModFix/>
          </a:blip>
          <a:stretch>
            <a:fillRect/>
          </a:stretch>
        </p:blipFill>
        <p:spPr>
          <a:xfrm>
            <a:off x="140250" y="2495425"/>
            <a:ext cx="2670350" cy="122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rotWithShape="1">
          <a:blip r:embed="rId3">
            <a:alphaModFix/>
          </a:blip>
          <a:srcRect b="0" l="0" r="11355" t="9033"/>
          <a:stretch/>
        </p:blipFill>
        <p:spPr>
          <a:xfrm>
            <a:off x="6419600" y="232275"/>
            <a:ext cx="2412700" cy="2339474"/>
          </a:xfrm>
          <a:prstGeom prst="rect">
            <a:avLst/>
          </a:prstGeom>
          <a:noFill/>
          <a:ln>
            <a:noFill/>
          </a:ln>
        </p:spPr>
      </p:pic>
      <p:pic>
        <p:nvPicPr>
          <p:cNvPr id="132" name="Google Shape;132;p21"/>
          <p:cNvPicPr preferRelativeResize="0"/>
          <p:nvPr/>
        </p:nvPicPr>
        <p:blipFill>
          <a:blip r:embed="rId4">
            <a:alphaModFix/>
          </a:blip>
          <a:stretch>
            <a:fillRect/>
          </a:stretch>
        </p:blipFill>
        <p:spPr>
          <a:xfrm>
            <a:off x="64050" y="1037550"/>
            <a:ext cx="6371999" cy="3354000"/>
          </a:xfrm>
          <a:prstGeom prst="rect">
            <a:avLst/>
          </a:prstGeom>
          <a:noFill/>
          <a:ln>
            <a:noFill/>
          </a:ln>
        </p:spPr>
      </p:pic>
      <p:sp>
        <p:nvSpPr>
          <p:cNvPr id="133" name="Google Shape;133;p21"/>
          <p:cNvSpPr txBox="1"/>
          <p:nvPr>
            <p:ph idx="1" type="body"/>
          </p:nvPr>
        </p:nvSpPr>
        <p:spPr>
          <a:xfrm>
            <a:off x="6372225" y="2694900"/>
            <a:ext cx="2730600" cy="24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27278"/>
                </a:solidFill>
              </a:rPr>
              <a:t>Model Development: </a:t>
            </a:r>
            <a:endParaRPr b="1" sz="1400">
              <a:solidFill>
                <a:srgbClr val="127278"/>
              </a:solidFill>
            </a:endParaRPr>
          </a:p>
          <a:p>
            <a:pPr indent="0" lvl="0" marL="0" rtl="0" algn="l">
              <a:spcBef>
                <a:spcPts val="0"/>
              </a:spcBef>
              <a:spcAft>
                <a:spcPts val="0"/>
              </a:spcAft>
              <a:buNone/>
            </a:pPr>
            <a:r>
              <a:rPr lang="en" sz="1200"/>
              <a:t>tree&lt;- ctree(CHURN ~ ., train)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400">
                <a:solidFill>
                  <a:srgbClr val="127278"/>
                </a:solidFill>
              </a:rPr>
              <a:t>Findings:</a:t>
            </a:r>
            <a:endParaRPr b="1" sz="1400">
              <a:solidFill>
                <a:srgbClr val="127278"/>
              </a:solidFill>
            </a:endParaRPr>
          </a:p>
          <a:p>
            <a:pPr indent="0" lvl="0" marL="0" rtl="0" algn="l">
              <a:spcBef>
                <a:spcPts val="0"/>
              </a:spcBef>
              <a:spcAft>
                <a:spcPts val="0"/>
              </a:spcAft>
              <a:buNone/>
            </a:pPr>
            <a:r>
              <a:rPr b="1" lang="en" sz="1200"/>
              <a:t>Variables that matter to the churn variable</a:t>
            </a:r>
            <a:endParaRPr b="1" sz="1200"/>
          </a:p>
          <a:p>
            <a:pPr indent="-304800" lvl="0" marL="457200" rtl="0" algn="l">
              <a:spcBef>
                <a:spcPts val="0"/>
              </a:spcBef>
              <a:spcAft>
                <a:spcPts val="0"/>
              </a:spcAft>
              <a:buSzPts val="1200"/>
              <a:buChar char="●"/>
            </a:pPr>
            <a:r>
              <a:rPr lang="en" sz="1200"/>
              <a:t>EQPDAYS, MOU, RETCALL, </a:t>
            </a:r>
            <a:r>
              <a:rPr lang="en" sz="1200"/>
              <a:t>WEBCAP</a:t>
            </a:r>
            <a:r>
              <a:rPr lang="en" sz="1200"/>
              <a:t> and CREDITDE are key factors that matter to churn.</a:t>
            </a:r>
            <a:endParaRPr sz="1200"/>
          </a:p>
        </p:txBody>
      </p:sp>
      <p:sp>
        <p:nvSpPr>
          <p:cNvPr id="134" name="Google Shape;13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Decision Tree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