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notesMasterIdLst>
    <p:notesMasterId r:id="rId12"/>
  </p:notesMasterIdLst>
  <p:handoutMasterIdLst>
    <p:handoutMasterId r:id="rId13"/>
  </p:handoutMasterIdLst>
  <p:sldIdLst>
    <p:sldId id="314" r:id="rId5"/>
    <p:sldId id="329" r:id="rId6"/>
    <p:sldId id="317" r:id="rId7"/>
    <p:sldId id="318" r:id="rId8"/>
    <p:sldId id="330" r:id="rId9"/>
    <p:sldId id="321" r:id="rId10"/>
    <p:sldId id="33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2735" autoAdjust="0"/>
  </p:normalViewPr>
  <p:slideViewPr>
    <p:cSldViewPr snapToGrid="0">
      <p:cViewPr varScale="1">
        <p:scale>
          <a:sx n="82" d="100"/>
          <a:sy n="82" d="100"/>
        </p:scale>
        <p:origin x="336" y="72"/>
      </p:cViewPr>
      <p:guideLst>
        <p:guide orient="horz" pos="1416"/>
        <p:guide orient="horz" pos="1008"/>
        <p:guide pos="3840"/>
      </p:guideLst>
    </p:cSldViewPr>
  </p:slideViewPr>
  <p:notesTextViewPr>
    <p:cViewPr>
      <p:scale>
        <a:sx n="1" d="1"/>
        <a:sy n="1" d="1"/>
      </p:scale>
      <p:origin x="0" y="0"/>
    </p:cViewPr>
  </p:notesText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1/2/2024</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52879-B952-462A-9325-3CBC7F22FF17}" type="slidenum">
              <a:rPr lang="en-US" smtClean="0"/>
              <a:t>‹#›</a:t>
            </a:fld>
            <a:endParaRPr lang="en-US"/>
          </a:p>
        </p:txBody>
      </p:sp>
      <p:sp>
        <p:nvSpPr>
          <p:cNvPr id="7" name="Freeform 5">
            <a:extLst>
              <a:ext uri="{FF2B5EF4-FFF2-40B4-BE49-F238E27FC236}">
                <a16:creationId xmlns:a16="http://schemas.microsoft.com/office/drawing/2014/main" id="{EE0B59A2-6BA4-791C-0EE7-F0C1BF6F3A38}"/>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Object 1" descr="preencoded.png">
            <a:extLst>
              <a:ext uri="{FF2B5EF4-FFF2-40B4-BE49-F238E27FC236}">
                <a16:creationId xmlns:a16="http://schemas.microsoft.com/office/drawing/2014/main" id="{9AF8933B-46C2-07AE-D932-7148E55194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266740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90619-04E4-4A01-A95F-C45EB631123E}" type="datetimeFigureOut">
              <a:rPr lang="en-US" smtClean="0"/>
              <a:t>1/2/2024</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2410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185335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7498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423581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9417877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18406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4360106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397549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956062"/>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87919684"/>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6959048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73706481"/>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85838271"/>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90619-04E4-4A01-A95F-C45EB631123E}" type="datetimeFigureOut">
              <a:rPr lang="en-US" smtClean="0"/>
              <a:t>1/2/2024</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0955923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90619-04E4-4A01-A95F-C45EB631123E}" type="datetimeFigureOut">
              <a:rPr lang="en-US" smtClean="0"/>
              <a:t>1/2/2024</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715090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90619-04E4-4A01-A95F-C45EB631123E}" type="datetimeFigureOut">
              <a:rPr lang="en-US" smtClean="0"/>
              <a:t>1/2/2024</a:t>
            </a:fld>
            <a:endParaRPr lang="en-US"/>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8831059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90619-04E4-4A01-A95F-C45EB631123E}" type="datetimeFigureOut">
              <a:rPr lang="en-US" smtClean="0"/>
              <a:t>1/2/2024</a:t>
            </a:fld>
            <a:endParaRPr lang="en-US"/>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6080935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90619-04E4-4A01-A95F-C45EB631123E}" type="datetimeFigureOut">
              <a:rPr lang="en-US" smtClean="0"/>
              <a:t>1/2/2024</a:t>
            </a:fld>
            <a:endParaRPr lang="en-US"/>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0329929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90619-04E4-4A01-A95F-C45EB631123E}" type="datetimeFigureOut">
              <a:rPr lang="en-US" smtClean="0"/>
              <a:t>1/2/2024</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044675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1790619-04E4-4A01-A95F-C45EB631123E}" type="datetimeFigureOut">
              <a:rPr lang="en-US" smtClean="0"/>
              <a:t>1/2/2024</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265970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1790619-04E4-4A01-A95F-C45EB631123E}" type="datetimeFigureOut">
              <a:rPr lang="en-US" smtClean="0"/>
              <a:t>1/2/2024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6421312"/>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672" r:id="rId22"/>
    <p:sldLayoutId id="2147483675" r:id="rId23"/>
    <p:sldLayoutId id="2147483671" r:id="rId24"/>
    <p:sldLayoutId id="2147483673" r:id="rId25"/>
    <p:sldLayoutId id="2147483677" r:id="rId26"/>
    <p:sldLayoutId id="2147483676" r:id="rId27"/>
    <p:sldLayoutId id="2147483656" r:id="rId28"/>
  </p:sldLayoutIdLst>
  <p:hf hd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1.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p:txBody>
          <a:bodyPr>
            <a:normAutofit/>
          </a:bodyPr>
          <a:lstStyle/>
          <a:p>
            <a:r>
              <a:rPr lang="en-US" dirty="0"/>
              <a:t>Longest</a:t>
            </a:r>
            <a:br>
              <a:rPr lang="en-US" dirty="0"/>
            </a:br>
            <a:r>
              <a:rPr lang="en-US" dirty="0"/>
              <a:t>common</a:t>
            </a:r>
            <a:br>
              <a:rPr lang="en-US" dirty="0"/>
            </a:br>
            <a:r>
              <a:rPr lang="en-US" dirty="0"/>
              <a:t>substring(LCS)</a:t>
            </a:r>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p:txBody>
          <a:bodyPr/>
          <a:lstStyle/>
          <a:p>
            <a:r>
              <a:rPr lang="en-US" dirty="0" err="1"/>
              <a:t>Zeyad</a:t>
            </a:r>
            <a:r>
              <a:rPr lang="en-US" dirty="0"/>
              <a:t> Ahmed       213949</a:t>
            </a:r>
          </a:p>
        </p:txBody>
      </p:sp>
    </p:spTree>
    <p:extLst>
      <p:ext uri="{BB962C8B-B14F-4D97-AF65-F5344CB8AC3E}">
        <p14:creationId xmlns:p14="http://schemas.microsoft.com/office/powerpoint/2010/main" val="342140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a:xfrm>
            <a:off x="589282" y="1506512"/>
            <a:ext cx="5638358" cy="3016593"/>
          </a:xfrm>
        </p:spPr>
        <p:txBody>
          <a:bodyPr/>
          <a:lstStyle/>
          <a:p>
            <a:r>
              <a:rPr lang="en-US" sz="2000" b="0" i="0" dirty="0">
                <a:solidFill>
                  <a:srgbClr val="D1D5DB"/>
                </a:solidFill>
                <a:effectLst/>
                <a:latin typeface="Söhne"/>
              </a:rPr>
              <a:t>The Longest Common Substring (LCS) problem involves finding the longest contiguous substring that is common to two given strings. In other words, given two strings, the task is to find the length of the longest sequence of characters that appears in the same order in both strings. The goal is not just to find common characters, but to identify the longest continuous sequence of characters that occurs in both strings.</a:t>
            </a:r>
            <a:endParaRPr lang="en-US" sz="2000" dirty="0"/>
          </a:p>
        </p:txBody>
      </p:sp>
      <p:sp>
        <p:nvSpPr>
          <p:cNvPr id="8" name="Text Placeholder 7">
            <a:extLst>
              <a:ext uri="{FF2B5EF4-FFF2-40B4-BE49-F238E27FC236}">
                <a16:creationId xmlns:a16="http://schemas.microsoft.com/office/drawing/2014/main" id="{CE80F9D7-8410-9097-31BC-A9AE7C7052A9}"/>
              </a:ext>
            </a:extLst>
          </p:cNvPr>
          <p:cNvSpPr>
            <a:spLocks noGrp="1"/>
          </p:cNvSpPr>
          <p:nvPr>
            <p:ph type="body" sz="quarter" idx="24"/>
          </p:nvPr>
        </p:nvSpPr>
        <p:spPr>
          <a:xfrm>
            <a:off x="2255961" y="4523105"/>
            <a:ext cx="3708401" cy="685800"/>
          </a:xfrm>
        </p:spPr>
        <p:txBody>
          <a:bodyPr/>
          <a:lstStyle/>
          <a:p>
            <a:endParaRPr lang="en-US" dirty="0"/>
          </a:p>
          <a:p>
            <a:endParaRPr lang="en-US" dirty="0"/>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t>Longest common substring</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29486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4DA-6954-F976-32DC-5FCBE236F08D}"/>
              </a:ext>
            </a:extLst>
          </p:cNvPr>
          <p:cNvSpPr>
            <a:spLocks noGrp="1"/>
          </p:cNvSpPr>
          <p:nvPr>
            <p:ph type="title"/>
          </p:nvPr>
        </p:nvSpPr>
        <p:spPr/>
        <p:txBody>
          <a:bodyPr/>
          <a:lstStyle/>
          <a:p>
            <a:r>
              <a:rPr lang="en-US" dirty="0" err="1"/>
              <a:t>Startegy</a:t>
            </a:r>
            <a:endParaRPr lang="en-US" dirty="0"/>
          </a:p>
        </p:txBody>
      </p:sp>
      <p:sp>
        <p:nvSpPr>
          <p:cNvPr id="3" name="Text Placeholder 2">
            <a:extLst>
              <a:ext uri="{FF2B5EF4-FFF2-40B4-BE49-F238E27FC236}">
                <a16:creationId xmlns:a16="http://schemas.microsoft.com/office/drawing/2014/main" id="{F082EE5C-1C1D-2311-9C04-2C5CBF22CEF9}"/>
              </a:ext>
            </a:extLst>
          </p:cNvPr>
          <p:cNvSpPr>
            <a:spLocks noGrp="1"/>
          </p:cNvSpPr>
          <p:nvPr>
            <p:ph type="body" sz="quarter" idx="13"/>
          </p:nvPr>
        </p:nvSpPr>
        <p:spPr>
          <a:xfrm>
            <a:off x="903518" y="1881123"/>
            <a:ext cx="2603497" cy="554038"/>
          </a:xfrm>
        </p:spPr>
        <p:txBody>
          <a:bodyPr/>
          <a:lstStyle/>
          <a:p>
            <a:r>
              <a:rPr lang="en-US" dirty="0">
                <a:solidFill>
                  <a:srgbClr val="FFC000"/>
                </a:solidFill>
              </a:rPr>
              <a:t>Dynamic programming</a:t>
            </a:r>
          </a:p>
        </p:txBody>
      </p:sp>
      <p:sp>
        <p:nvSpPr>
          <p:cNvPr id="4" name="Text Placeholder 3">
            <a:extLst>
              <a:ext uri="{FF2B5EF4-FFF2-40B4-BE49-F238E27FC236}">
                <a16:creationId xmlns:a16="http://schemas.microsoft.com/office/drawing/2014/main" id="{6BD901B6-1D85-7670-812F-4D82E484D5C2}"/>
              </a:ext>
            </a:extLst>
          </p:cNvPr>
          <p:cNvSpPr>
            <a:spLocks noGrp="1"/>
          </p:cNvSpPr>
          <p:nvPr>
            <p:ph type="body" sz="quarter" idx="15"/>
          </p:nvPr>
        </p:nvSpPr>
        <p:spPr>
          <a:xfrm>
            <a:off x="811185" y="2732412"/>
            <a:ext cx="8732520" cy="2118049"/>
          </a:xfrm>
        </p:spPr>
        <p:txBody>
          <a:bodyPr/>
          <a:lstStyle/>
          <a:p>
            <a:br>
              <a:rPr lang="en-US" dirty="0"/>
            </a:br>
            <a:r>
              <a:rPr lang="en-US" b="0" i="0" dirty="0">
                <a:solidFill>
                  <a:srgbClr val="D1D5DB"/>
                </a:solidFill>
                <a:effectLst/>
                <a:latin typeface="Söhne"/>
              </a:rPr>
              <a:t>Dynamic programming is a problem-solving approach that breaks down a complex problem into simpler overlapping subproblems and solves each subproblem only once, storing the solutions to avoid redundant computations, leading to more efficient solutions.</a:t>
            </a:r>
            <a:endParaRPr lang="en-US" dirty="0"/>
          </a:p>
        </p:txBody>
      </p:sp>
      <p:sp>
        <p:nvSpPr>
          <p:cNvPr id="12" name="Footer Placeholder 11">
            <a:extLst>
              <a:ext uri="{FF2B5EF4-FFF2-40B4-BE49-F238E27FC236}">
                <a16:creationId xmlns:a16="http://schemas.microsoft.com/office/drawing/2014/main" id="{8A6254CF-1E42-BDE2-C455-504765B896A1}"/>
              </a:ext>
            </a:extLst>
          </p:cNvPr>
          <p:cNvSpPr>
            <a:spLocks noGrp="1"/>
          </p:cNvSpPr>
          <p:nvPr>
            <p:ph type="ftr" sz="quarter" idx="10"/>
          </p:nvPr>
        </p:nvSpPr>
        <p:spPr/>
        <p:txBody>
          <a:bodyPr/>
          <a:lstStyle/>
          <a:p>
            <a:r>
              <a:rPr lang="en-US" dirty="0"/>
              <a:t>Longest common substring</a:t>
            </a:r>
          </a:p>
        </p:txBody>
      </p:sp>
      <p:sp>
        <p:nvSpPr>
          <p:cNvPr id="13" name="Slide Number Placeholder 12">
            <a:extLst>
              <a:ext uri="{FF2B5EF4-FFF2-40B4-BE49-F238E27FC236}">
                <a16:creationId xmlns:a16="http://schemas.microsoft.com/office/drawing/2014/main" id="{EE43B795-D171-E68A-510F-ADEBB07C2268}"/>
              </a:ext>
            </a:extLst>
          </p:cNvPr>
          <p:cNvSpPr>
            <a:spLocks noGrp="1"/>
          </p:cNvSpPr>
          <p:nvPr>
            <p:ph type="sldNum" sz="quarter" idx="11"/>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23871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97A800-5DEE-9D88-8CBA-B0F7AB7C7330}"/>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78E5B49C-63F7-55BB-5B1F-C569E78419D7}"/>
              </a:ext>
            </a:extLst>
          </p:cNvPr>
          <p:cNvSpPr>
            <a:spLocks noGrp="1"/>
          </p:cNvSpPr>
          <p:nvPr>
            <p:ph type="body" sz="quarter" idx="16"/>
          </p:nvPr>
        </p:nvSpPr>
        <p:spPr>
          <a:xfrm>
            <a:off x="1366520" y="2149577"/>
            <a:ext cx="7970520" cy="2558845"/>
          </a:xfrm>
        </p:spPr>
        <p:txBody>
          <a:bodyPr/>
          <a:lstStyle/>
          <a:p>
            <a:r>
              <a:rPr lang="en-US" sz="2800" b="0" i="0" dirty="0">
                <a:solidFill>
                  <a:srgbClr val="D1D5DB"/>
                </a:solidFill>
                <a:effectLst/>
                <a:latin typeface="Söhne"/>
              </a:rPr>
              <a:t>The Longest Common Substring (LCS) algorithm works by comparing characters of two strings and keeping track of the length of the common substring found so far. It uses a table to store these lengths, updating it as it iterates through the characters. The final result is the longest common substring.</a:t>
            </a:r>
            <a:endParaRPr lang="en-US" sz="2800" dirty="0"/>
          </a:p>
        </p:txBody>
      </p:sp>
      <p:sp>
        <p:nvSpPr>
          <p:cNvPr id="15" name="Footer Placeholder 14">
            <a:extLst>
              <a:ext uri="{FF2B5EF4-FFF2-40B4-BE49-F238E27FC236}">
                <a16:creationId xmlns:a16="http://schemas.microsoft.com/office/drawing/2014/main" id="{6EF2EEA8-C2BD-7348-5408-1AA3B4D9AAF0}"/>
              </a:ext>
            </a:extLst>
          </p:cNvPr>
          <p:cNvSpPr>
            <a:spLocks noGrp="1"/>
          </p:cNvSpPr>
          <p:nvPr>
            <p:ph type="ftr" sz="quarter" idx="10"/>
          </p:nvPr>
        </p:nvSpPr>
        <p:spPr/>
        <p:txBody>
          <a:bodyPr/>
          <a:lstStyle/>
          <a:p>
            <a:r>
              <a:rPr lang="en-US" dirty="0"/>
              <a:t>Longest common substring</a:t>
            </a:r>
          </a:p>
        </p:txBody>
      </p:sp>
      <p:sp>
        <p:nvSpPr>
          <p:cNvPr id="16" name="Slide Number Placeholder 15">
            <a:extLst>
              <a:ext uri="{FF2B5EF4-FFF2-40B4-BE49-F238E27FC236}">
                <a16:creationId xmlns:a16="http://schemas.microsoft.com/office/drawing/2014/main" id="{BFF04BBC-37D1-A07B-4CED-06F6D6061400}"/>
              </a:ext>
            </a:extLst>
          </p:cNvPr>
          <p:cNvSpPr>
            <a:spLocks noGrp="1"/>
          </p:cNvSpPr>
          <p:nvPr>
            <p:ph type="sldNum" sz="quarter" idx="11"/>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70797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061AFBF-808A-10B8-ABD2-93C3A3572EAD}"/>
              </a:ext>
            </a:extLst>
          </p:cNvPr>
          <p:cNvPicPr>
            <a:picLocks noChangeAspect="1"/>
          </p:cNvPicPr>
          <p:nvPr/>
        </p:nvPicPr>
        <p:blipFill rotWithShape="1">
          <a:blip r:embed="rId3"/>
          <a:srcRect b="6137"/>
          <a:stretch/>
        </p:blipFill>
        <p:spPr>
          <a:xfrm>
            <a:off x="1141412" y="739009"/>
            <a:ext cx="9884439"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Footer Placeholder 3">
            <a:extLst>
              <a:ext uri="{FF2B5EF4-FFF2-40B4-BE49-F238E27FC236}">
                <a16:creationId xmlns:a16="http://schemas.microsoft.com/office/drawing/2014/main" id="{FF1FA0D3-70FD-576E-3CFB-91AF41E0D3E4}"/>
              </a:ext>
            </a:extLst>
          </p:cNvPr>
          <p:cNvSpPr>
            <a:spLocks noGrp="1"/>
          </p:cNvSpPr>
          <p:nvPr>
            <p:ph type="ftr" sz="quarter" idx="10"/>
          </p:nvPr>
        </p:nvSpPr>
        <p:spPr>
          <a:xfrm>
            <a:off x="1141412" y="6378128"/>
            <a:ext cx="7543800" cy="365125"/>
          </a:xfrm>
        </p:spPr>
        <p:txBody>
          <a:bodyPr vert="horz" lIns="91440" tIns="45720" rIns="91440" bIns="45720" rtlCol="0" anchor="ctr">
            <a:normAutofit/>
          </a:bodyPr>
          <a:lstStyle/>
          <a:p>
            <a:pPr>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Longest common substring</a:t>
            </a:r>
          </a:p>
        </p:txBody>
      </p:sp>
      <p:sp>
        <p:nvSpPr>
          <p:cNvPr id="5" name="Slide Number Placeholder 4">
            <a:extLst>
              <a:ext uri="{FF2B5EF4-FFF2-40B4-BE49-F238E27FC236}">
                <a16:creationId xmlns:a16="http://schemas.microsoft.com/office/drawing/2014/main" id="{27F5023A-9239-88A0-0F8A-01B08ACFF9E3}"/>
              </a:ext>
            </a:extLst>
          </p:cNvPr>
          <p:cNvSpPr>
            <a:spLocks noGrp="1"/>
          </p:cNvSpPr>
          <p:nvPr>
            <p:ph type="sldNum" sz="quarter" idx="11"/>
          </p:nvPr>
        </p:nvSpPr>
        <p:spPr>
          <a:xfrm>
            <a:off x="10514012" y="6378128"/>
            <a:ext cx="551167"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357212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BDAA0-D9B4-F6CB-60C2-FDD90BFA6BC1}"/>
              </a:ext>
            </a:extLst>
          </p:cNvPr>
          <p:cNvSpPr>
            <a:spLocks noGrp="1"/>
          </p:cNvSpPr>
          <p:nvPr>
            <p:ph type="title"/>
          </p:nvPr>
        </p:nvSpPr>
        <p:spPr/>
        <p:txBody>
          <a:bodyPr/>
          <a:lstStyle/>
          <a:p>
            <a:r>
              <a:rPr lang="en-US" dirty="0"/>
              <a:t>The Analysis </a:t>
            </a:r>
          </a:p>
        </p:txBody>
      </p: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8AE59A71-BD2E-40DF-8659-035A2314DD21}"/>
                  </a:ext>
                </a:extLst>
              </p:cNvPr>
              <p:cNvSpPr>
                <a:spLocks noGrp="1"/>
              </p:cNvSpPr>
              <p:nvPr>
                <p:ph type="body" sz="quarter" idx="13"/>
              </p:nvPr>
            </p:nvSpPr>
            <p:spPr>
              <a:xfrm>
                <a:off x="811185" y="1701303"/>
                <a:ext cx="4307829" cy="4547097"/>
              </a:xfrm>
            </p:spPr>
            <p:txBody>
              <a:bodyPr/>
              <a:lstStyle/>
              <a:p>
                <a:r>
                  <a:rPr lang="en-US" dirty="0">
                    <a:solidFill>
                      <a:schemeClr val="tx1">
                        <a:lumMod val="95000"/>
                      </a:schemeClr>
                    </a:solidFill>
                  </a:rPr>
                  <a:t>Basic operation -&gt;   if A[</a:t>
                </a:r>
                <a:r>
                  <a:rPr lang="en-US" dirty="0" err="1">
                    <a:solidFill>
                      <a:schemeClr val="tx1">
                        <a:lumMod val="95000"/>
                      </a:schemeClr>
                    </a:solidFill>
                  </a:rPr>
                  <a:t>i</a:t>
                </a:r>
                <a:r>
                  <a:rPr lang="en-US" dirty="0">
                    <a:solidFill>
                      <a:schemeClr val="tx1">
                        <a:lumMod val="95000"/>
                      </a:schemeClr>
                    </a:solidFill>
                  </a:rPr>
                  <a:t> - 1] == B[j - 1]:</a:t>
                </a:r>
              </a:p>
              <a:p>
                <a:endParaRPr lang="pt-BR" i="1" dirty="0">
                  <a:solidFill>
                    <a:schemeClr val="tx1">
                      <a:lumMod val="9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pt-BR" i="1" smtClean="0">
                              <a:solidFill>
                                <a:schemeClr val="tx1">
                                  <a:lumMod val="95000"/>
                                </a:schemeClr>
                              </a:solidFill>
                              <a:latin typeface="Cambria Math" panose="02040503050406030204" pitchFamily="18" charset="0"/>
                            </a:rPr>
                          </m:ctrlPr>
                        </m:naryPr>
                        <m:sub>
                          <m:r>
                            <m:rPr>
                              <m:brk m:alnAt="23"/>
                            </m:rPr>
                            <a:rPr lang="en-US" b="0" i="1" smtClean="0">
                              <a:solidFill>
                                <a:schemeClr val="tx1">
                                  <a:lumMod val="95000"/>
                                </a:schemeClr>
                              </a:solidFill>
                              <a:latin typeface="Cambria Math" panose="02040503050406030204" pitchFamily="18" charset="0"/>
                            </a:rPr>
                            <m:t>𝑖</m:t>
                          </m:r>
                          <m:r>
                            <a:rPr lang="pt-BR"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1</m:t>
                          </m:r>
                        </m:sub>
                        <m:sup>
                          <m:r>
                            <a:rPr lang="pt-BR" i="1" smtClean="0">
                              <a:solidFill>
                                <a:schemeClr val="tx1">
                                  <a:lumMod val="95000"/>
                                </a:schemeClr>
                              </a:solidFill>
                              <a:latin typeface="Cambria Math" panose="02040503050406030204" pitchFamily="18" charset="0"/>
                            </a:rPr>
                            <m:t>𝑛</m:t>
                          </m:r>
                        </m:sup>
                        <m:e>
                          <m:nary>
                            <m:naryPr>
                              <m:chr m:val="∑"/>
                              <m:ctrlPr>
                                <a:rPr lang="pt-BR" i="1">
                                  <a:solidFill>
                                    <a:schemeClr val="tx1">
                                      <a:lumMod val="95000"/>
                                    </a:schemeClr>
                                  </a:solidFill>
                                  <a:latin typeface="Cambria Math" panose="02040503050406030204" pitchFamily="18" charset="0"/>
                                </a:rPr>
                              </m:ctrlPr>
                            </m:naryPr>
                            <m:sub>
                              <m:r>
                                <a:rPr lang="pt-BR" i="1">
                                  <a:solidFill>
                                    <a:schemeClr val="tx1">
                                      <a:lumMod val="95000"/>
                                    </a:schemeClr>
                                  </a:solidFill>
                                  <a:latin typeface="Cambria Math" panose="02040503050406030204" pitchFamily="18" charset="0"/>
                                </a:rPr>
                                <m:t>𝑘</m:t>
                              </m:r>
                              <m:r>
                                <a:rPr lang="pt-BR" i="1">
                                  <a:solidFill>
                                    <a:schemeClr val="tx1">
                                      <a:lumMod val="95000"/>
                                    </a:schemeClr>
                                  </a:solidFill>
                                  <a:latin typeface="Cambria Math" panose="02040503050406030204" pitchFamily="18" charset="0"/>
                                </a:rPr>
                                <m:t>=1</m:t>
                              </m:r>
                            </m:sub>
                            <m:sup>
                              <m:r>
                                <a:rPr lang="en-US" b="0" i="1" smtClean="0">
                                  <a:solidFill>
                                    <a:schemeClr val="tx1">
                                      <a:lumMod val="95000"/>
                                    </a:schemeClr>
                                  </a:solidFill>
                                  <a:latin typeface="Cambria Math" panose="02040503050406030204" pitchFamily="18" charset="0"/>
                                </a:rPr>
                                <m:t>𝑚</m:t>
                              </m:r>
                            </m:sup>
                            <m:e>
                              <m:r>
                                <a:rPr lang="en-US" b="0" i="1" smtClean="0">
                                  <a:solidFill>
                                    <a:schemeClr val="tx1">
                                      <a:lumMod val="95000"/>
                                    </a:schemeClr>
                                  </a:solidFill>
                                  <a:latin typeface="Cambria Math" panose="02040503050406030204" pitchFamily="18" charset="0"/>
                                </a:rPr>
                                <m:t>1</m:t>
                              </m:r>
                            </m:e>
                          </m:nary>
                        </m:e>
                      </m:nary>
                    </m:oMath>
                  </m:oMathPara>
                </a14:m>
                <a:endParaRPr lang="en-US" i="1" dirty="0">
                  <a:solidFill>
                    <a:schemeClr val="tx1">
                      <a:lumMod val="95000"/>
                    </a:schemeClr>
                  </a:solidFill>
                  <a:latin typeface="Cambria Math" panose="02040503050406030204" pitchFamily="18" charset="0"/>
                </a:endParaRPr>
              </a:p>
              <a:p>
                <a:endParaRPr lang="pt-BR" i="1" dirty="0">
                  <a:solidFill>
                    <a:schemeClr val="tx1">
                      <a:lumMod val="9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pt-BR" i="1" smtClean="0">
                              <a:solidFill>
                                <a:schemeClr val="tx1">
                                  <a:lumMod val="95000"/>
                                </a:schemeClr>
                              </a:solidFill>
                              <a:latin typeface="Cambria Math" panose="02040503050406030204" pitchFamily="18" charset="0"/>
                            </a:rPr>
                          </m:ctrlPr>
                        </m:naryPr>
                        <m:sub>
                          <m:r>
                            <a:rPr lang="en-US" b="0" i="1" smtClean="0">
                              <a:solidFill>
                                <a:schemeClr val="tx1">
                                  <a:lumMod val="95000"/>
                                </a:schemeClr>
                              </a:solidFill>
                              <a:latin typeface="Cambria Math" panose="02040503050406030204" pitchFamily="18" charset="0"/>
                            </a:rPr>
                            <m:t>𝑖</m:t>
                          </m:r>
                          <m:r>
                            <a:rPr lang="pt-BR" i="1">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1</m:t>
                          </m:r>
                        </m:sub>
                        <m:sup>
                          <m:r>
                            <a:rPr lang="pt-BR" i="1">
                              <a:solidFill>
                                <a:schemeClr val="tx1">
                                  <a:lumMod val="95000"/>
                                </a:schemeClr>
                              </a:solidFill>
                              <a:latin typeface="Cambria Math" panose="02040503050406030204" pitchFamily="18" charset="0"/>
                            </a:rPr>
                            <m:t>𝑛</m:t>
                          </m:r>
                        </m:sup>
                        <m:e>
                          <m:r>
                            <a:rPr lang="en-US" b="0" i="1" smtClean="0">
                              <a:solidFill>
                                <a:schemeClr val="tx1">
                                  <a:lumMod val="95000"/>
                                </a:schemeClr>
                              </a:solidFill>
                              <a:latin typeface="Cambria Math" panose="02040503050406030204" pitchFamily="18" charset="0"/>
                            </a:rPr>
                            <m:t>𝑚</m:t>
                          </m:r>
                          <m:r>
                            <a:rPr lang="en-US" b="0" i="1" smtClean="0">
                              <a:solidFill>
                                <a:schemeClr val="tx1">
                                  <a:lumMod val="95000"/>
                                </a:schemeClr>
                              </a:solidFill>
                              <a:latin typeface="Cambria Math" panose="02040503050406030204" pitchFamily="18" charset="0"/>
                            </a:rPr>
                            <m:t>−1+1</m:t>
                          </m:r>
                        </m:e>
                      </m:nary>
                    </m:oMath>
                  </m:oMathPara>
                </a14:m>
                <a:endParaRPr lang="en-US" dirty="0">
                  <a:solidFill>
                    <a:schemeClr val="tx1">
                      <a:lumMod val="95000"/>
                    </a:schemeClr>
                  </a:solidFill>
                </a:endParaRPr>
              </a:p>
              <a:p>
                <a:pPr/>
                <a14:m>
                  <m:oMathPara xmlns:m="http://schemas.openxmlformats.org/officeDocument/2006/math">
                    <m:oMathParaPr>
                      <m:jc m:val="centerGroup"/>
                    </m:oMathParaPr>
                    <m:oMath xmlns:m="http://schemas.openxmlformats.org/officeDocument/2006/math">
                      <m:nary>
                        <m:naryPr>
                          <m:chr m:val="∑"/>
                          <m:ctrlPr>
                            <a:rPr lang="pt-BR" i="1" smtClean="0">
                              <a:solidFill>
                                <a:schemeClr val="tx1">
                                  <a:lumMod val="95000"/>
                                </a:schemeClr>
                              </a:solidFill>
                              <a:latin typeface="Cambria Math" panose="02040503050406030204" pitchFamily="18" charset="0"/>
                            </a:rPr>
                          </m:ctrlPr>
                        </m:naryPr>
                        <m:sub>
                          <m:r>
                            <a:rPr lang="en-US" b="0" i="1" smtClean="0">
                              <a:solidFill>
                                <a:schemeClr val="tx1">
                                  <a:lumMod val="95000"/>
                                </a:schemeClr>
                              </a:solidFill>
                              <a:latin typeface="Cambria Math" panose="02040503050406030204" pitchFamily="18" charset="0"/>
                            </a:rPr>
                            <m:t>𝑖</m:t>
                          </m:r>
                          <m:r>
                            <a:rPr lang="pt-BR" i="1">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1</m:t>
                          </m:r>
                        </m:sub>
                        <m:sup>
                          <m:r>
                            <a:rPr lang="pt-BR" i="1">
                              <a:solidFill>
                                <a:schemeClr val="tx1">
                                  <a:lumMod val="95000"/>
                                </a:schemeClr>
                              </a:solidFill>
                              <a:latin typeface="Cambria Math" panose="02040503050406030204" pitchFamily="18" charset="0"/>
                            </a:rPr>
                            <m:t>𝑛</m:t>
                          </m:r>
                        </m:sup>
                        <m:e>
                          <m:r>
                            <a:rPr lang="en-US" b="0" i="1" smtClean="0">
                              <a:solidFill>
                                <a:schemeClr val="tx1">
                                  <a:lumMod val="95000"/>
                                </a:schemeClr>
                              </a:solidFill>
                              <a:latin typeface="Cambria Math" panose="02040503050406030204" pitchFamily="18" charset="0"/>
                            </a:rPr>
                            <m:t>𝑚</m:t>
                          </m:r>
                        </m:e>
                      </m:nary>
                    </m:oMath>
                  </m:oMathPara>
                </a14:m>
                <a:endParaRPr lang="en-US" dirty="0">
                  <a:solidFill>
                    <a:schemeClr val="tx1">
                      <a:lumMod val="95000"/>
                    </a:schemeClr>
                  </a:solidFill>
                </a:endParaRPr>
              </a:p>
              <a:p>
                <a:r>
                  <a:rPr lang="en-US" dirty="0">
                    <a:solidFill>
                      <a:schemeClr val="tx1">
                        <a:lumMod val="95000"/>
                      </a:schemeClr>
                    </a:solidFill>
                  </a:rPr>
                  <a:t>T(</a:t>
                </a:r>
                <a:r>
                  <a:rPr lang="en-US" dirty="0" err="1">
                    <a:solidFill>
                      <a:schemeClr val="tx1">
                        <a:lumMod val="95000"/>
                      </a:schemeClr>
                    </a:solidFill>
                  </a:rPr>
                  <a:t>m,n</a:t>
                </a:r>
                <a:r>
                  <a:rPr lang="en-US" dirty="0">
                    <a:solidFill>
                      <a:schemeClr val="tx1">
                        <a:lumMod val="95000"/>
                      </a:schemeClr>
                    </a:solidFill>
                  </a:rPr>
                  <a:t>) = O(m*n)</a:t>
                </a:r>
              </a:p>
              <a:p>
                <a:r>
                  <a:rPr lang="en-US" dirty="0">
                    <a:solidFill>
                      <a:schemeClr val="tx1">
                        <a:lumMod val="95000"/>
                      </a:schemeClr>
                    </a:solidFill>
                  </a:rPr>
                  <a:t>T(n) € O</a:t>
                </a:r>
                <a14:m>
                  <m:oMath xmlns:m="http://schemas.openxmlformats.org/officeDocument/2006/math">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2</m:t>
                        </m:r>
                      </m:sup>
                    </m:sSup>
                    <m:r>
                      <a:rPr lang="en-US" b="0" i="1" smtClean="0">
                        <a:solidFill>
                          <a:schemeClr val="tx1">
                            <a:lumMod val="95000"/>
                          </a:schemeClr>
                        </a:solidFill>
                        <a:latin typeface="Cambria Math" panose="02040503050406030204" pitchFamily="18" charset="0"/>
                      </a:rPr>
                      <m:t>)</m:t>
                    </m:r>
                  </m:oMath>
                </a14:m>
                <a:endParaRPr lang="en-US" dirty="0">
                  <a:solidFill>
                    <a:schemeClr val="tx1">
                      <a:lumMod val="95000"/>
                    </a:schemeClr>
                  </a:solidFill>
                </a:endParaRPr>
              </a:p>
              <a:p>
                <a:r>
                  <a:rPr lang="en-US" dirty="0">
                    <a:solidFill>
                      <a:schemeClr val="tx1">
                        <a:lumMod val="95000"/>
                      </a:schemeClr>
                    </a:solidFill>
                  </a:rPr>
                  <a:t>T(m) € O(n)</a:t>
                </a:r>
              </a:p>
            </p:txBody>
          </p:sp>
        </mc:Choice>
        <mc:Fallback>
          <p:sp>
            <p:nvSpPr>
              <p:cNvPr id="7" name="Text Placeholder 6">
                <a:extLst>
                  <a:ext uri="{FF2B5EF4-FFF2-40B4-BE49-F238E27FC236}">
                    <a16:creationId xmlns:a16="http://schemas.microsoft.com/office/drawing/2014/main" id="{8AE59A71-BD2E-40DF-8659-035A2314DD21}"/>
                  </a:ext>
                </a:extLst>
              </p:cNvPr>
              <p:cNvSpPr>
                <a:spLocks noGrp="1" noRot="1" noChangeAspect="1" noMove="1" noResize="1" noEditPoints="1" noAdjustHandles="1" noChangeArrowheads="1" noChangeShapeType="1" noTextEdit="1"/>
              </p:cNvSpPr>
              <p:nvPr>
                <p:ph type="body" sz="quarter" idx="13"/>
              </p:nvPr>
            </p:nvSpPr>
            <p:spPr>
              <a:xfrm>
                <a:off x="811185" y="1701303"/>
                <a:ext cx="4307829" cy="4547097"/>
              </a:xfrm>
              <a:blipFill>
                <a:blip r:embed="rId2"/>
                <a:stretch>
                  <a:fillRect l="-4243" t="-5094" r="-1273" b="-6300"/>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AD8BD9C7-272C-3CB6-4D59-88C6876FD640}"/>
              </a:ext>
            </a:extLst>
          </p:cNvPr>
          <p:cNvSpPr>
            <a:spLocks noGrp="1"/>
          </p:cNvSpPr>
          <p:nvPr>
            <p:ph type="ftr" sz="quarter" idx="10"/>
          </p:nvPr>
        </p:nvSpPr>
        <p:spPr>
          <a:xfrm>
            <a:off x="637559" y="6471104"/>
            <a:ext cx="7543800" cy="365125"/>
          </a:xfrm>
        </p:spPr>
        <p:txBody>
          <a:bodyPr/>
          <a:lstStyle/>
          <a:p>
            <a:r>
              <a:rPr lang="en-US" dirty="0"/>
              <a:t>Longest common substring</a:t>
            </a:r>
          </a:p>
        </p:txBody>
      </p:sp>
      <p:sp>
        <p:nvSpPr>
          <p:cNvPr id="3" name="Slide Number Placeholder 2">
            <a:extLst>
              <a:ext uri="{FF2B5EF4-FFF2-40B4-BE49-F238E27FC236}">
                <a16:creationId xmlns:a16="http://schemas.microsoft.com/office/drawing/2014/main" id="{3B9E3D19-5CB0-D23B-5E78-451A3965A95C}"/>
              </a:ext>
            </a:extLst>
          </p:cNvPr>
          <p:cNvSpPr>
            <a:spLocks noGrp="1"/>
          </p:cNvSpPr>
          <p:nvPr>
            <p:ph type="sldNum" sz="quarter" idx="11"/>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620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06A4-3ABA-7AC1-C798-1F3C9DA4CC06}"/>
              </a:ext>
            </a:extLst>
          </p:cNvPr>
          <p:cNvSpPr>
            <a:spLocks noGrp="1"/>
          </p:cNvSpPr>
          <p:nvPr>
            <p:ph type="title"/>
          </p:nvPr>
        </p:nvSpPr>
        <p:spPr>
          <a:xfrm>
            <a:off x="4444777" y="2416628"/>
            <a:ext cx="6223821" cy="1845154"/>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
        <p:nvSpPr>
          <p:cNvPr id="4" name="Footer Placeholder 3">
            <a:extLst>
              <a:ext uri="{FF2B5EF4-FFF2-40B4-BE49-F238E27FC236}">
                <a16:creationId xmlns:a16="http://schemas.microsoft.com/office/drawing/2014/main" id="{959EBD1F-EEA6-D50D-FB9E-CC9351AF7E2F}"/>
              </a:ext>
            </a:extLst>
          </p:cNvPr>
          <p:cNvSpPr>
            <a:spLocks noGrp="1"/>
          </p:cNvSpPr>
          <p:nvPr>
            <p:ph type="ftr" sz="quarter" idx="10"/>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PRESENTATION TITLE</a:t>
            </a:r>
          </a:p>
        </p:txBody>
      </p:sp>
      <p:pic>
        <p:nvPicPr>
          <p:cNvPr id="7" name="Graphic 6" descr="Handshake outline">
            <a:extLst>
              <a:ext uri="{FF2B5EF4-FFF2-40B4-BE49-F238E27FC236}">
                <a16:creationId xmlns:a16="http://schemas.microsoft.com/office/drawing/2014/main" id="{1D7C7764-8069-A0D6-0B08-85B0E8CB2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999" y="1423793"/>
            <a:ext cx="4001315" cy="40013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59B19866-50C6-423C-592D-963C7BA6098B}"/>
              </a:ext>
            </a:extLst>
          </p:cNvPr>
          <p:cNvSpPr>
            <a:spLocks noGrp="1"/>
          </p:cNvSpPr>
          <p:nvPr>
            <p:ph type="sldNum" sz="quarter" idx="11"/>
          </p:nvPr>
        </p:nvSpPr>
        <p:spPr>
          <a:xfrm>
            <a:off x="10514012" y="6217920"/>
            <a:ext cx="551167" cy="365125"/>
          </a:xfrm>
        </p:spPr>
        <p:txBody>
          <a:bodyPr vert="horz" lIns="91440" tIns="45720" rIns="91440" bIns="45720" rtlCol="0" anchor="ctr">
            <a:normAutofit/>
          </a:bodyPr>
          <a:lstStyle/>
          <a:p>
            <a:pPr defTabSz="914400">
              <a:spcAft>
                <a:spcPts val="600"/>
              </a:spcAft>
            </a:pPr>
            <a:fld id="{B5CEABB6-07DC-46E8-9B57-56EC44A396E5}" type="slidenum">
              <a:rPr lang="en-US" smtClean="0"/>
              <a:pPr defTabSz="914400">
                <a:spcAft>
                  <a:spcPts val="600"/>
                </a:spcAft>
              </a:pPr>
              <a:t>7</a:t>
            </a:fld>
            <a:endParaRPr lang="en-US"/>
          </a:p>
        </p:txBody>
      </p:sp>
    </p:spTree>
    <p:extLst>
      <p:ext uri="{BB962C8B-B14F-4D97-AF65-F5344CB8AC3E}">
        <p14:creationId xmlns:p14="http://schemas.microsoft.com/office/powerpoint/2010/main" val="107786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37CE065-66B7-4F0E-946A-AB3C0E53962A}">
  <ds:schemaRefs>
    <ds:schemaRef ds:uri="http://schemas.microsoft.com/sharepoint/v3/contenttype/forms"/>
  </ds:schemaRefs>
</ds:datastoreItem>
</file>

<file path=customXml/itemProps2.xml><?xml version="1.0" encoding="utf-8"?>
<ds:datastoreItem xmlns:ds="http://schemas.openxmlformats.org/officeDocument/2006/customXml" ds:itemID="{03775E1D-CEA1-47AF-BBAA-C0FEE5CAA5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229B82-2C15-48C7-81C4-60933CA1C9E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TM03457485[[fn=Mesh]]</Template>
  <TotalTime>70</TotalTime>
  <Words>266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Cambria Math</vt:lpstr>
      <vt:lpstr>Century Gothic</vt:lpstr>
      <vt:lpstr>Söhne</vt:lpstr>
      <vt:lpstr>Mesh</vt:lpstr>
      <vt:lpstr>Longest common substring(LCS)</vt:lpstr>
      <vt:lpstr>problem</vt:lpstr>
      <vt:lpstr>Startegy</vt:lpstr>
      <vt:lpstr>Algorithm</vt:lpstr>
      <vt:lpstr>PowerPoint Presentation</vt:lpstr>
      <vt:lpstr>The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Ahmed Raouf</dc:creator>
  <cp:lastModifiedBy>Ahmed Magdy</cp:lastModifiedBy>
  <cp:revision>4</cp:revision>
  <dcterms:created xsi:type="dcterms:W3CDTF">2023-12-31T13:02:04Z</dcterms:created>
  <dcterms:modified xsi:type="dcterms:W3CDTF">2024-01-02T19:53:56Z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