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6F628-793F-4FEA-9364-C2EB10DE78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DEE9DB-2DBF-4B1F-9DE3-0DC58C86B6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C91803-8D46-4650-B23B-9673302A7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8CD5-8600-43A0-918C-F40CD8C6E60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13712-31DE-40A2-A90A-AF1FB1DF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7E4B0D-0CC8-4CAE-9BC0-6903B759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843C-EF95-47B6-9CF6-83EAA51A3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131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7EC2EE-0F12-49C3-A015-DD23424A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8C6FBC-027C-4905-8CE3-FD8A110A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FF159-21A6-4111-B195-2CD4E35B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8CD5-8600-43A0-918C-F40CD8C6E60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F437D5-46DC-43E1-94E7-E593AF47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91164-CE66-4EC0-8EC7-D7DDF4F0A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843C-EF95-47B6-9CF6-83EAA51A3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165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C4CF6F-5D38-49B1-9DF3-1048CEF5A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70DE3C-277F-4BA9-A80D-8D509217F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6BB2E-0513-4CC8-8758-0FF3ABAD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8CD5-8600-43A0-918C-F40CD8C6E60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43C45A-7C4E-4116-B800-BB6D07F5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E5FCFD-AB25-40D3-A408-34CFACE4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843C-EF95-47B6-9CF6-83EAA51A3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62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7265C-0135-441F-9F8D-296F73D8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EE182-3879-46E8-A46F-0FAF1795A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3C083-6667-421B-B1EB-722D16E3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8CD5-8600-43A0-918C-F40CD8C6E60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ADD48-170B-421D-814A-5702FFB3F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F30CB-EE3D-4662-A5C7-35B9A2DB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843C-EF95-47B6-9CF6-83EAA51A3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21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4C721-F0F0-425B-A156-9F5D1635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06670-4620-47BE-B33B-0D5657321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B6E9C-8FE2-41C3-86CB-E040E8F8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8CD5-8600-43A0-918C-F40CD8C6E60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CFA661-D77C-4634-B841-B380EFFC0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C4E0E-F4E2-493B-8E11-D3632C27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843C-EF95-47B6-9CF6-83EAA51A3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6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54012-4C09-4E44-A6DD-59DC87623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B3A39D-6055-406D-A14C-3E0359A15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36C880-401E-41D7-A17B-9C038067E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35AA2-4AFF-47C9-BBF5-B44AB3EB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8CD5-8600-43A0-918C-F40CD8C6E60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A98DAD-05B4-43BA-A697-8797AA0D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B6827E-418C-43CC-9E5A-D09280A7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843C-EF95-47B6-9CF6-83EAA51A3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52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F8D6B-A1A3-4063-B9AB-7CF496CA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AED8E-9C03-42B4-9C9D-474D5DC31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594E6-C2DB-4DA7-92B8-6F8778F8D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24AD04-34C9-4556-94D4-6740911799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2CAEB5-BEC9-4DDA-82FC-3D19C5696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9382FC-778C-4312-A00D-B73A71E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8CD5-8600-43A0-918C-F40CD8C6E60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EDCC4B-F1EE-4C89-8FB0-DCE34FF8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1375D1-BA3A-41EF-8308-0A542E67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843C-EF95-47B6-9CF6-83EAA51A3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66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826C2-3A47-4DF0-8368-458EF0347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09D306-12A0-4536-9CBF-8A9849B3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8CD5-8600-43A0-918C-F40CD8C6E60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A3C8D5-8D74-47F9-8CB6-4C8D6886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77FBD1-9AE1-4C82-98AF-ABB427F2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843C-EF95-47B6-9CF6-83EAA51A3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24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2FA0ED-1A6A-4C11-B559-425D4827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8CD5-8600-43A0-918C-F40CD8C6E60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4AACE5-7A31-4F54-9D8A-8117AC12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562C72-D8AA-4213-BE63-4E4224D0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843C-EF95-47B6-9CF6-83EAA51A3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751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3F38A-5DDF-4521-838A-9240EB37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0F3B88-8814-4B15-B9FF-A4F473420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F5C50E-35FF-40E9-B994-6E2960A0E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4AF489-7E69-4E22-BD89-B013C939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8CD5-8600-43A0-918C-F40CD8C6E60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CD052-547B-40B6-A62E-D8B8EE2B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7EF29F-ADED-4158-A448-59BFBFA9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843C-EF95-47B6-9CF6-83EAA51A3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65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14FFB-09FC-4CAF-ADFC-D00FB40E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1A9D88-8FAB-4F2B-806A-E6E5C5764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BC3562-4233-4F30-ABD2-79F6792EF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FE454F-68C6-43A1-B7B3-98E765B0D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F8CD5-8600-43A0-918C-F40CD8C6E60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8E5B9B-4106-4511-AA27-59AAC4ECD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38B375-7A01-4322-A1D2-04B96CFA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843C-EF95-47B6-9CF6-83EAA51A3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464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FFF91F-AC7C-4E32-8146-A23E9DA72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CB3554-20D3-4D85-92DA-B6FB62CA3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FA3BA-BC0E-403A-9D8C-69A2259C56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F8CD5-8600-43A0-918C-F40CD8C6E60E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020A78-E89A-4D28-977F-749C8F597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24D7A6-0963-43D2-83CB-56E2B95AB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F843C-EF95-47B6-9CF6-83EAA51A37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570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44023F-31D7-403D-81D7-A0AFCC99AD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 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A31D04-2C64-4043-BF7A-316B8CCD0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Q&amp;A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870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B40E0-2CE0-47CD-9020-2A6A51B0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6286"/>
            <a:ext cx="10515600" cy="5480677"/>
          </a:xfrm>
        </p:spPr>
        <p:txBody>
          <a:bodyPr/>
          <a:lstStyle/>
          <a:p>
            <a:r>
              <a:rPr lang="en-US" altLang="zh-CN" dirty="0"/>
              <a:t>Q: </a:t>
            </a:r>
            <a:r>
              <a:rPr lang="zh-CN" altLang="en-US" dirty="0"/>
              <a:t>如何输出到文件？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A: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68C838-F67C-4F43-8A0B-F5F6730521F2}"/>
              </a:ext>
            </a:extLst>
          </p:cNvPr>
          <p:cNvSpPr txBox="1"/>
          <p:nvPr/>
        </p:nvSpPr>
        <p:spPr>
          <a:xfrm>
            <a:off x="1635853" y="1728464"/>
            <a:ext cx="100332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printf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/>
              <a:t>./proj1 &lt; </a:t>
            </a:r>
            <a:r>
              <a:rPr lang="en-US" altLang="zh-CN" dirty="0" err="1"/>
              <a:t>hello.mjava</a:t>
            </a:r>
            <a:r>
              <a:rPr lang="en-US" altLang="zh-CN" dirty="0"/>
              <a:t> &gt; </a:t>
            </a:r>
            <a:r>
              <a:rPr lang="en-US" altLang="zh-CN" dirty="0" err="1"/>
              <a:t>hello.out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28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B40E0-2CE0-47CD-9020-2A6A51B0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6286"/>
            <a:ext cx="10515600" cy="5480677"/>
          </a:xfrm>
        </p:spPr>
        <p:txBody>
          <a:bodyPr/>
          <a:lstStyle/>
          <a:p>
            <a:r>
              <a:rPr lang="en-US" altLang="zh-CN" dirty="0"/>
              <a:t>Q: </a:t>
            </a:r>
            <a:r>
              <a:rPr lang="zh-CN" altLang="en-US" dirty="0"/>
              <a:t>注释里有单引号</a:t>
            </a:r>
            <a:r>
              <a:rPr lang="en-US" altLang="zh-CN" dirty="0"/>
              <a:t>'</a:t>
            </a:r>
            <a:r>
              <a:rPr lang="zh-CN" altLang="en-US" dirty="0"/>
              <a:t>，或者字符串里有</a:t>
            </a:r>
            <a:r>
              <a:rPr lang="en-US" altLang="zh-CN" dirty="0"/>
              <a:t>/*...</a:t>
            </a:r>
            <a:r>
              <a:rPr lang="zh-CN" altLang="en-US" dirty="0"/>
              <a:t>*</a:t>
            </a:r>
            <a:r>
              <a:rPr lang="en-US" altLang="zh-CN" dirty="0"/>
              <a:t>/</a:t>
            </a:r>
            <a:r>
              <a:rPr lang="zh-CN" altLang="en-US" dirty="0"/>
              <a:t>，如何处理？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A: </a:t>
            </a:r>
            <a:r>
              <a:rPr lang="zh-CN" altLang="en-US" dirty="0"/>
              <a:t>如果同时满足</a:t>
            </a:r>
            <a:r>
              <a:rPr lang="en-US" altLang="zh-CN" dirty="0"/>
              <a:t>.l</a:t>
            </a:r>
            <a:r>
              <a:rPr lang="zh-CN" altLang="en-US" dirty="0"/>
              <a:t>文件中的多个正则表达式规则，</a:t>
            </a:r>
            <a:r>
              <a:rPr lang="en-US" altLang="zh-CN" dirty="0"/>
              <a:t>Lex</a:t>
            </a:r>
            <a:r>
              <a:rPr lang="zh-CN" altLang="en-US" dirty="0"/>
              <a:t>会匹配其中</a:t>
            </a:r>
            <a:r>
              <a:rPr lang="zh-CN" altLang="en-US" dirty="0">
                <a:solidFill>
                  <a:schemeClr val="accent1"/>
                </a:solidFill>
              </a:rPr>
              <a:t>长度最长</a:t>
            </a:r>
            <a:r>
              <a:rPr lang="zh-CN" altLang="en-US" dirty="0"/>
              <a:t>（被匹配的字符数最多）的规则，如果同时满足两个以上的长度相同的规则，则最先定义的规则会被匹配。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B8C5EA-EDE2-482A-8AB0-A253A1639043}"/>
              </a:ext>
            </a:extLst>
          </p:cNvPr>
          <p:cNvSpPr txBox="1"/>
          <p:nvPr/>
        </p:nvSpPr>
        <p:spPr>
          <a:xfrm>
            <a:off x="4242033" y="3436624"/>
            <a:ext cx="3707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ANY            .</a:t>
            </a:r>
          </a:p>
          <a:p>
            <a:r>
              <a:rPr lang="en-US" altLang="zh-CN" dirty="0"/>
              <a:t>DIGIT          [0-9]</a:t>
            </a:r>
          </a:p>
          <a:p>
            <a:r>
              <a:rPr lang="en-US" altLang="zh-CN" dirty="0"/>
              <a:t>TWO_DIGIT      [0-9][0-9]</a:t>
            </a:r>
          </a:p>
          <a:p>
            <a:r>
              <a:rPr lang="en-US" altLang="zh-CN" dirty="0"/>
              <a:t>MORE_THAN_TEN  1[0-9]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E01D4A-33AB-40E6-A7D0-80F6D466F966}"/>
              </a:ext>
            </a:extLst>
          </p:cNvPr>
          <p:cNvSpPr txBox="1"/>
          <p:nvPr/>
        </p:nvSpPr>
        <p:spPr>
          <a:xfrm>
            <a:off x="2483142" y="3667456"/>
            <a:ext cx="67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F4943E-5641-4BF9-849C-CCB8AED9AA28}"/>
              </a:ext>
            </a:extLst>
          </p:cNvPr>
          <p:cNvSpPr txBox="1"/>
          <p:nvPr/>
        </p:nvSpPr>
        <p:spPr>
          <a:xfrm>
            <a:off x="2494328" y="4204367"/>
            <a:ext cx="67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C4A2F82-2A30-4544-9612-692BDDA85EE2}"/>
              </a:ext>
            </a:extLst>
          </p:cNvPr>
          <p:cNvSpPr txBox="1"/>
          <p:nvPr/>
        </p:nvSpPr>
        <p:spPr>
          <a:xfrm>
            <a:off x="6096000" y="5207751"/>
            <a:ext cx="5603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无需特殊处理，不影响</a:t>
            </a:r>
            <a:r>
              <a:rPr lang="en-US" altLang="zh-CN" sz="2400" dirty="0">
                <a:solidFill>
                  <a:schemeClr val="accent1"/>
                </a:solidFill>
              </a:rPr>
              <a:t>Lex</a:t>
            </a:r>
            <a:r>
              <a:rPr lang="zh-CN" altLang="en-US" sz="2400" dirty="0">
                <a:solidFill>
                  <a:schemeClr val="accent1"/>
                </a:solidFill>
              </a:rPr>
              <a:t>识别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F82A6D-41EB-4287-B75C-C3EC0428A6E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159854" y="3852122"/>
            <a:ext cx="1070993" cy="35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48894A5-357D-46EC-A019-C47C98274E7C}"/>
              </a:ext>
            </a:extLst>
          </p:cNvPr>
          <p:cNvSpPr txBox="1"/>
          <p:nvPr/>
        </p:nvSpPr>
        <p:spPr>
          <a:xfrm>
            <a:off x="778428" y="5115419"/>
            <a:ext cx="4971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'a /*comment*/ within a string'</a:t>
            </a:r>
          </a:p>
          <a:p>
            <a:r>
              <a:rPr lang="en-US" altLang="zh-CN" dirty="0"/>
              <a:t>/* a 'string' within a comment */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8AA271C-BF09-4816-ABA6-B273EC737A11}"/>
              </a:ext>
            </a:extLst>
          </p:cNvPr>
          <p:cNvCxnSpPr>
            <a:stCxn id="6" idx="3"/>
          </p:cNvCxnSpPr>
          <p:nvPr/>
        </p:nvCxnSpPr>
        <p:spPr>
          <a:xfrm flipV="1">
            <a:off x="3171040" y="3667456"/>
            <a:ext cx="1070993" cy="72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48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12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B40E0-2CE0-47CD-9020-2A6A51B0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6286"/>
            <a:ext cx="10515600" cy="5480677"/>
          </a:xfrm>
        </p:spPr>
        <p:txBody>
          <a:bodyPr/>
          <a:lstStyle/>
          <a:p>
            <a:r>
              <a:rPr lang="en-US" altLang="zh-CN" dirty="0"/>
              <a:t>Q: </a:t>
            </a:r>
            <a:r>
              <a:rPr lang="zh-CN" altLang="en-US" dirty="0"/>
              <a:t>如何识别并输出错误？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A: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68C838-F67C-4F43-8A0B-F5F6730521F2}"/>
              </a:ext>
            </a:extLst>
          </p:cNvPr>
          <p:cNvSpPr txBox="1"/>
          <p:nvPr/>
        </p:nvSpPr>
        <p:spPr>
          <a:xfrm>
            <a:off x="1635853" y="1728464"/>
            <a:ext cx="100332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// </a:t>
            </a:r>
            <a:r>
              <a:rPr lang="en-US" altLang="zh-CN" dirty="0" err="1"/>
              <a:t>lexer.l</a:t>
            </a:r>
            <a:endParaRPr lang="en-US" altLang="zh-CN" dirty="0"/>
          </a:p>
          <a:p>
            <a:endParaRPr lang="en-US" altLang="zh-CN" dirty="0"/>
          </a:p>
          <a:p>
            <a:r>
              <a:rPr lang="pl-PL" altLang="zh-CN" dirty="0"/>
              <a:t>ID</a:t>
            </a:r>
            <a:r>
              <a:rPr lang="en-US" altLang="zh-CN" dirty="0"/>
              <a:t>         </a:t>
            </a:r>
            <a:r>
              <a:rPr lang="pl-PL" altLang="zh-CN" dirty="0"/>
              <a:t>[a-zA-Z][a-zA-Z0-9]*</a:t>
            </a:r>
            <a:endParaRPr lang="en-US" altLang="zh-CN" dirty="0"/>
          </a:p>
          <a:p>
            <a:r>
              <a:rPr lang="en-US" altLang="zh-CN" dirty="0"/>
              <a:t>WRONG_</a:t>
            </a:r>
            <a:r>
              <a:rPr lang="pl-PL" altLang="zh-CN" dirty="0"/>
              <a:t>ID</a:t>
            </a:r>
            <a:r>
              <a:rPr lang="en-US" altLang="zh-CN" dirty="0"/>
              <a:t>   </a:t>
            </a:r>
            <a:r>
              <a:rPr lang="pl-PL" altLang="zh-CN" dirty="0"/>
              <a:t>[0-9][a-zA-Z0-9]*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{WRONG_ID} {</a:t>
            </a:r>
          </a:p>
          <a:p>
            <a:r>
              <a:rPr lang="en-US" altLang="zh-CN" dirty="0"/>
              <a:t>    error = "Error: Malformed identifier '" + </a:t>
            </a:r>
            <a:r>
              <a:rPr lang="en-US" altLang="zh-CN" dirty="0" err="1"/>
              <a:t>yytext</a:t>
            </a:r>
            <a:r>
              <a:rPr lang="en-US" altLang="zh-CN" dirty="0"/>
              <a:t> + "'";</a:t>
            </a:r>
          </a:p>
          <a:p>
            <a:r>
              <a:rPr lang="en-US" altLang="zh-CN" dirty="0"/>
              <a:t>    return(ERROR);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// </a:t>
            </a:r>
            <a:r>
              <a:rPr lang="en-US" altLang="zh-CN" dirty="0" err="1"/>
              <a:t>driver.c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if (</a:t>
            </a:r>
            <a:r>
              <a:rPr lang="en-US" altLang="zh-CN" dirty="0" err="1"/>
              <a:t>lexRtn</a:t>
            </a:r>
            <a:r>
              <a:rPr lang="en-US" altLang="zh-CN" dirty="0"/>
              <a:t> == ERROR) 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("%s, at line %d, column %d\n", error, </a:t>
            </a:r>
            <a:r>
              <a:rPr lang="en-US" altLang="zh-CN" dirty="0" err="1"/>
              <a:t>yyline</a:t>
            </a:r>
            <a:r>
              <a:rPr lang="en-US" altLang="zh-CN" dirty="0"/>
              <a:t>, </a:t>
            </a:r>
            <a:r>
              <a:rPr lang="en-US" altLang="zh-CN" dirty="0" err="1"/>
              <a:t>yycolumn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001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B40E0-2CE0-47CD-9020-2A6A51B0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6286"/>
            <a:ext cx="10515600" cy="5480677"/>
          </a:xfrm>
        </p:spPr>
        <p:txBody>
          <a:bodyPr/>
          <a:lstStyle/>
          <a:p>
            <a:r>
              <a:rPr lang="en-US" altLang="zh-CN" dirty="0"/>
              <a:t>Q: </a:t>
            </a:r>
            <a:r>
              <a:rPr lang="zh-CN" altLang="en-US" dirty="0"/>
              <a:t>输出结果中的</a:t>
            </a:r>
            <a:r>
              <a:rPr lang="en-US" altLang="zh-CN" dirty="0"/>
              <a:t>Index in String table</a:t>
            </a:r>
            <a:r>
              <a:rPr lang="zh-CN" altLang="en-US" dirty="0"/>
              <a:t>可以是字符串的</a:t>
            </a:r>
            <a:r>
              <a:rPr lang="en-US" altLang="zh-CN" dirty="0"/>
              <a:t>Index</a:t>
            </a:r>
            <a:r>
              <a:rPr lang="zh-CN" altLang="en-US" dirty="0"/>
              <a:t>，而不是字符的</a:t>
            </a:r>
            <a:r>
              <a:rPr lang="en-US" altLang="zh-CN" dirty="0"/>
              <a:t>Index</a:t>
            </a:r>
            <a:r>
              <a:rPr lang="zh-CN" altLang="en-US" dirty="0"/>
              <a:t>吗？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A: </a:t>
            </a:r>
            <a:r>
              <a:rPr lang="zh-CN" altLang="en-US" dirty="0"/>
              <a:t>不可以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0BF119-9E2D-4883-A6D2-43D84847377E}"/>
              </a:ext>
            </a:extLst>
          </p:cNvPr>
          <p:cNvSpPr txBox="1"/>
          <p:nvPr/>
        </p:nvSpPr>
        <p:spPr>
          <a:xfrm>
            <a:off x="838200" y="2901478"/>
            <a:ext cx="45971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/* Example 1: A hello world program */</a:t>
            </a:r>
          </a:p>
          <a:p>
            <a:r>
              <a:rPr lang="en-US" altLang="zh-CN" sz="1200" dirty="0"/>
              <a:t>program </a:t>
            </a:r>
            <a:r>
              <a:rPr lang="en-US" altLang="zh-CN" sz="1200" dirty="0" err="1"/>
              <a:t>xyz</a:t>
            </a:r>
            <a:r>
              <a:rPr lang="en-US" altLang="zh-CN" sz="1200" dirty="0"/>
              <a:t>;</a:t>
            </a:r>
          </a:p>
          <a:p>
            <a:r>
              <a:rPr lang="en-US" altLang="zh-CN" sz="1200" dirty="0"/>
              <a:t>class Test {</a:t>
            </a:r>
          </a:p>
          <a:p>
            <a:r>
              <a:rPr lang="en-US" altLang="zh-CN" sz="1200" dirty="0"/>
              <a:t>    method void main() {</a:t>
            </a:r>
          </a:p>
          <a:p>
            <a:r>
              <a:rPr lang="en-US" altLang="zh-CN" sz="1200" dirty="0"/>
              <a:t>        </a:t>
            </a:r>
            <a:r>
              <a:rPr lang="en-US" altLang="zh-CN" sz="1200" dirty="0" err="1"/>
              <a:t>System.println</a:t>
            </a:r>
            <a:r>
              <a:rPr lang="en-US" altLang="zh-CN" sz="1200" dirty="0"/>
              <a:t>('Hello World !!!’);</a:t>
            </a:r>
          </a:p>
          <a:p>
            <a:r>
              <a:rPr lang="en-US" altLang="zh-CN" sz="1200" dirty="0"/>
              <a:t>    }</a:t>
            </a:r>
          </a:p>
          <a:p>
            <a:r>
              <a:rPr lang="en-US" altLang="zh-CN" sz="1200" dirty="0"/>
              <a:t>}</a:t>
            </a:r>
            <a:endParaRPr lang="zh-CN" altLang="en-US" sz="1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C340ADB-BBDC-4057-93CB-951F9D40E490}"/>
              </a:ext>
            </a:extLst>
          </p:cNvPr>
          <p:cNvSpPr/>
          <p:nvPr/>
        </p:nvSpPr>
        <p:spPr>
          <a:xfrm>
            <a:off x="5531492" y="1822926"/>
            <a:ext cx="637283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Line	Column	Token           	Index in String table</a:t>
            </a:r>
          </a:p>
          <a:p>
            <a:r>
              <a:rPr lang="en-US" altLang="zh-CN" sz="1200" dirty="0"/>
              <a:t>2	8	</a:t>
            </a:r>
            <a:r>
              <a:rPr lang="en-US" altLang="zh-CN" sz="1200" dirty="0" err="1"/>
              <a:t>PROGRAMnum</a:t>
            </a:r>
            <a:r>
              <a:rPr lang="en-US" altLang="zh-CN" sz="1200" dirty="0"/>
              <a:t>      </a:t>
            </a:r>
          </a:p>
          <a:p>
            <a:r>
              <a:rPr lang="en-US" altLang="zh-CN" sz="1200" dirty="0"/>
              <a:t>2	12	</a:t>
            </a:r>
            <a:r>
              <a:rPr lang="en-US" altLang="zh-CN" sz="1200" dirty="0" err="1"/>
              <a:t>IDnum</a:t>
            </a:r>
            <a:r>
              <a:rPr lang="en-US" altLang="zh-CN" sz="1200" dirty="0"/>
              <a:t>           	0</a:t>
            </a:r>
          </a:p>
          <a:p>
            <a:r>
              <a:rPr lang="en-US" altLang="zh-CN" sz="1200" dirty="0"/>
              <a:t>2	13	</a:t>
            </a:r>
            <a:r>
              <a:rPr lang="en-US" altLang="zh-CN" sz="1200" dirty="0" err="1"/>
              <a:t>SEMInum</a:t>
            </a:r>
            <a:r>
              <a:rPr lang="en-US" altLang="zh-CN" sz="1200" dirty="0"/>
              <a:t>         </a:t>
            </a:r>
          </a:p>
          <a:p>
            <a:r>
              <a:rPr lang="en-US" altLang="zh-CN" sz="1200" dirty="0"/>
              <a:t>3	6	</a:t>
            </a:r>
            <a:r>
              <a:rPr lang="en-US" altLang="zh-CN" sz="1200" dirty="0" err="1"/>
              <a:t>CLASSnum</a:t>
            </a:r>
            <a:r>
              <a:rPr lang="en-US" altLang="zh-CN" sz="1200" dirty="0"/>
              <a:t>        </a:t>
            </a:r>
          </a:p>
          <a:p>
            <a:r>
              <a:rPr lang="en-US" altLang="zh-CN" sz="1200" dirty="0"/>
              <a:t>3	11	</a:t>
            </a:r>
            <a:r>
              <a:rPr lang="en-US" altLang="zh-CN" sz="1200" dirty="0" err="1"/>
              <a:t>IDnum</a:t>
            </a:r>
            <a:r>
              <a:rPr lang="en-US" altLang="zh-CN" sz="1200" dirty="0"/>
              <a:t>           	4</a:t>
            </a:r>
          </a:p>
          <a:p>
            <a:r>
              <a:rPr lang="en-US" altLang="zh-CN" sz="1200" dirty="0"/>
              <a:t>3	13	</a:t>
            </a:r>
            <a:r>
              <a:rPr lang="en-US" altLang="zh-CN" sz="1200" dirty="0" err="1"/>
              <a:t>LBRACEnum</a:t>
            </a:r>
            <a:r>
              <a:rPr lang="en-US" altLang="zh-CN" sz="1200" dirty="0"/>
              <a:t>       </a:t>
            </a:r>
          </a:p>
          <a:p>
            <a:r>
              <a:rPr lang="en-US" altLang="zh-CN" sz="1200" dirty="0"/>
              <a:t>4	11	</a:t>
            </a:r>
            <a:r>
              <a:rPr lang="en-US" altLang="zh-CN" sz="1200" dirty="0" err="1"/>
              <a:t>METHODnum</a:t>
            </a:r>
            <a:r>
              <a:rPr lang="en-US" altLang="zh-CN" sz="1200" dirty="0"/>
              <a:t>       </a:t>
            </a:r>
          </a:p>
          <a:p>
            <a:r>
              <a:rPr lang="en-US" altLang="zh-CN" sz="1200" dirty="0"/>
              <a:t>4	16	</a:t>
            </a:r>
            <a:r>
              <a:rPr lang="en-US" altLang="zh-CN" sz="1200" dirty="0" err="1"/>
              <a:t>VOIDnum</a:t>
            </a:r>
            <a:r>
              <a:rPr lang="en-US" altLang="zh-CN" sz="1200" dirty="0"/>
              <a:t>         </a:t>
            </a:r>
          </a:p>
          <a:p>
            <a:r>
              <a:rPr lang="en-US" altLang="zh-CN" sz="1200" dirty="0"/>
              <a:t>4	21	</a:t>
            </a:r>
            <a:r>
              <a:rPr lang="en-US" altLang="zh-CN" sz="1200" dirty="0" err="1"/>
              <a:t>IDnum</a:t>
            </a:r>
            <a:r>
              <a:rPr lang="en-US" altLang="zh-CN" sz="1200" dirty="0"/>
              <a:t>           	9</a:t>
            </a:r>
          </a:p>
          <a:p>
            <a:r>
              <a:rPr lang="en-US" altLang="zh-CN" sz="1200" dirty="0"/>
              <a:t>4	22	</a:t>
            </a:r>
            <a:r>
              <a:rPr lang="en-US" altLang="zh-CN" sz="1200" dirty="0" err="1"/>
              <a:t>LPARENnum</a:t>
            </a:r>
            <a:r>
              <a:rPr lang="en-US" altLang="zh-CN" sz="1200" dirty="0"/>
              <a:t>       </a:t>
            </a:r>
          </a:p>
          <a:p>
            <a:r>
              <a:rPr lang="en-US" altLang="zh-CN" sz="1200" dirty="0"/>
              <a:t>4	23	</a:t>
            </a:r>
            <a:r>
              <a:rPr lang="en-US" altLang="zh-CN" sz="1200" dirty="0" err="1"/>
              <a:t>RPARENnum</a:t>
            </a:r>
            <a:r>
              <a:rPr lang="en-US" altLang="zh-CN" sz="1200" dirty="0"/>
              <a:t>       </a:t>
            </a:r>
          </a:p>
          <a:p>
            <a:r>
              <a:rPr lang="en-US" altLang="zh-CN" sz="1200" dirty="0"/>
              <a:t>4	25	</a:t>
            </a:r>
            <a:r>
              <a:rPr lang="en-US" altLang="zh-CN" sz="1200" dirty="0" err="1"/>
              <a:t>LBRACEnum</a:t>
            </a:r>
            <a:r>
              <a:rPr lang="en-US" altLang="zh-CN" sz="1200" dirty="0"/>
              <a:t>       </a:t>
            </a:r>
          </a:p>
          <a:p>
            <a:r>
              <a:rPr lang="en-US" altLang="zh-CN" sz="1200" dirty="0"/>
              <a:t>5	15	</a:t>
            </a:r>
            <a:r>
              <a:rPr lang="en-US" altLang="zh-CN" sz="1200" dirty="0" err="1"/>
              <a:t>IDnum</a:t>
            </a:r>
            <a:r>
              <a:rPr lang="en-US" altLang="zh-CN" sz="1200" dirty="0"/>
              <a:t>           	14</a:t>
            </a:r>
          </a:p>
          <a:p>
            <a:r>
              <a:rPr lang="en-US" altLang="zh-CN" sz="1200" dirty="0"/>
              <a:t>5	16	</a:t>
            </a:r>
            <a:r>
              <a:rPr lang="en-US" altLang="zh-CN" sz="1200" dirty="0" err="1"/>
              <a:t>DOTnum</a:t>
            </a:r>
            <a:r>
              <a:rPr lang="en-US" altLang="zh-CN" sz="1200" dirty="0"/>
              <a:t>          </a:t>
            </a:r>
          </a:p>
          <a:p>
            <a:r>
              <a:rPr lang="en-US" altLang="zh-CN" sz="1200" dirty="0"/>
              <a:t>5	23	</a:t>
            </a:r>
            <a:r>
              <a:rPr lang="en-US" altLang="zh-CN" sz="1200" dirty="0" err="1"/>
              <a:t>IDnum</a:t>
            </a:r>
            <a:r>
              <a:rPr lang="en-US" altLang="zh-CN" sz="1200" dirty="0"/>
              <a:t>           	21</a:t>
            </a:r>
          </a:p>
          <a:p>
            <a:r>
              <a:rPr lang="en-US" altLang="zh-CN" sz="1200" dirty="0"/>
              <a:t>5	24	</a:t>
            </a:r>
            <a:r>
              <a:rPr lang="en-US" altLang="zh-CN" sz="1200" dirty="0" err="1"/>
              <a:t>LPARENnum</a:t>
            </a:r>
            <a:r>
              <a:rPr lang="en-US" altLang="zh-CN" sz="1200" dirty="0"/>
              <a:t>       </a:t>
            </a:r>
          </a:p>
          <a:p>
            <a:r>
              <a:rPr lang="en-US" altLang="zh-CN" sz="1200" dirty="0"/>
              <a:t>5	41	</a:t>
            </a:r>
            <a:r>
              <a:rPr lang="en-US" altLang="zh-CN" sz="1200" dirty="0" err="1"/>
              <a:t>SCONSTnum</a:t>
            </a:r>
            <a:r>
              <a:rPr lang="en-US" altLang="zh-CN" sz="1200" dirty="0"/>
              <a:t>       	29</a:t>
            </a:r>
          </a:p>
          <a:p>
            <a:r>
              <a:rPr lang="en-US" altLang="zh-CN" sz="1200" dirty="0"/>
              <a:t>5	42	</a:t>
            </a:r>
            <a:r>
              <a:rPr lang="en-US" altLang="zh-CN" sz="1200" dirty="0" err="1"/>
              <a:t>RPARENnum</a:t>
            </a:r>
            <a:r>
              <a:rPr lang="en-US" altLang="zh-CN" sz="1200" dirty="0"/>
              <a:t>       </a:t>
            </a:r>
          </a:p>
          <a:p>
            <a:r>
              <a:rPr lang="en-US" altLang="zh-CN" sz="1200" dirty="0"/>
              <a:t>5	43	</a:t>
            </a:r>
            <a:r>
              <a:rPr lang="en-US" altLang="zh-CN" sz="1200" dirty="0" err="1"/>
              <a:t>SEMInum</a:t>
            </a:r>
            <a:r>
              <a:rPr lang="en-US" altLang="zh-CN" sz="1200" dirty="0"/>
              <a:t>         </a:t>
            </a:r>
          </a:p>
          <a:p>
            <a:r>
              <a:rPr lang="en-US" altLang="zh-CN" sz="1200" dirty="0"/>
              <a:t>6	6	</a:t>
            </a:r>
            <a:r>
              <a:rPr lang="en-US" altLang="zh-CN" sz="1200" dirty="0" err="1"/>
              <a:t>RBRACEnum</a:t>
            </a:r>
            <a:r>
              <a:rPr lang="en-US" altLang="zh-CN" sz="1200" dirty="0"/>
              <a:t>       </a:t>
            </a:r>
          </a:p>
          <a:p>
            <a:r>
              <a:rPr lang="en-US" altLang="zh-CN" sz="1200" dirty="0"/>
              <a:t>7	2	</a:t>
            </a:r>
            <a:r>
              <a:rPr lang="en-US" altLang="zh-CN" sz="1200" dirty="0" err="1"/>
              <a:t>RBRACEnum</a:t>
            </a:r>
            <a:r>
              <a:rPr lang="en-US" altLang="zh-CN" sz="1200" dirty="0"/>
              <a:t>       </a:t>
            </a:r>
          </a:p>
          <a:p>
            <a:r>
              <a:rPr lang="en-US" altLang="zh-CN" sz="1200" dirty="0"/>
              <a:t>8	1	</a:t>
            </a:r>
            <a:r>
              <a:rPr lang="en-US" altLang="zh-CN" sz="1200" dirty="0" err="1"/>
              <a:t>EOFnum</a:t>
            </a:r>
            <a:r>
              <a:rPr lang="en-US" altLang="zh-CN" sz="1200" dirty="0"/>
              <a:t>          </a:t>
            </a:r>
          </a:p>
          <a:p>
            <a:endParaRPr lang="en-US" altLang="zh-CN" sz="1200" dirty="0"/>
          </a:p>
          <a:p>
            <a:r>
              <a:rPr lang="en-US" altLang="zh-CN" sz="1200" dirty="0"/>
              <a:t>String Table : </a:t>
            </a:r>
            <a:r>
              <a:rPr lang="en-US" altLang="zh-CN" sz="1200" dirty="0" err="1"/>
              <a:t>xyz</a:t>
            </a:r>
            <a:r>
              <a:rPr lang="en-US" altLang="zh-CN" sz="1200" dirty="0"/>
              <a:t> Test main System </a:t>
            </a:r>
            <a:r>
              <a:rPr lang="en-US" altLang="zh-CN" sz="1200" dirty="0" err="1"/>
              <a:t>println</a:t>
            </a:r>
            <a:r>
              <a:rPr lang="en-US" altLang="zh-CN" sz="1200" dirty="0"/>
              <a:t> Hello World !!!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D96996-A9B6-4C15-BF04-5DF495BD1807}"/>
              </a:ext>
            </a:extLst>
          </p:cNvPr>
          <p:cNvSpPr/>
          <p:nvPr/>
        </p:nvSpPr>
        <p:spPr>
          <a:xfrm>
            <a:off x="9211112" y="2726422"/>
            <a:ext cx="251670" cy="29361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8A09FF-58E6-4ABA-B028-E44EE3303EA6}"/>
              </a:ext>
            </a:extLst>
          </p:cNvPr>
          <p:cNvSpPr/>
          <p:nvPr/>
        </p:nvSpPr>
        <p:spPr>
          <a:xfrm>
            <a:off x="7350154" y="6207627"/>
            <a:ext cx="124437" cy="293615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2DE6128-B0A2-49EF-A930-BC3E0B73FF5D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7412373" y="3020037"/>
            <a:ext cx="1924574" cy="3187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51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6" grpId="0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B40E0-2CE0-47CD-9020-2A6A51B0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6286"/>
            <a:ext cx="10515600" cy="5480677"/>
          </a:xfrm>
        </p:spPr>
        <p:txBody>
          <a:bodyPr/>
          <a:lstStyle/>
          <a:p>
            <a:r>
              <a:rPr lang="en-US" altLang="zh-CN" dirty="0"/>
              <a:t>Q: ICONST</a:t>
            </a:r>
            <a:r>
              <a:rPr lang="zh-CN" altLang="en-US" dirty="0"/>
              <a:t>需要放进</a:t>
            </a:r>
            <a:r>
              <a:rPr lang="en-US" altLang="zh-CN" dirty="0"/>
              <a:t>String Table</a:t>
            </a:r>
            <a:r>
              <a:rPr lang="zh-CN" altLang="en-US" dirty="0"/>
              <a:t>里吗？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A: </a:t>
            </a:r>
            <a:r>
              <a:rPr lang="zh-CN" altLang="en-US" dirty="0"/>
              <a:t>不用</a:t>
            </a:r>
          </a:p>
        </p:txBody>
      </p:sp>
    </p:spTree>
    <p:extLst>
      <p:ext uri="{BB962C8B-B14F-4D97-AF65-F5344CB8AC3E}">
        <p14:creationId xmlns:p14="http://schemas.microsoft.com/office/powerpoint/2010/main" val="190944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CB40E0-2CE0-47CD-9020-2A6A51B00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6286"/>
            <a:ext cx="10515600" cy="5480677"/>
          </a:xfrm>
        </p:spPr>
        <p:txBody>
          <a:bodyPr/>
          <a:lstStyle/>
          <a:p>
            <a:r>
              <a:rPr lang="en-US" altLang="zh-CN" dirty="0"/>
              <a:t>Q: </a:t>
            </a:r>
            <a:r>
              <a:rPr lang="en-US" altLang="zh-CN" dirty="0" err="1"/>
              <a:t>yywrap</a:t>
            </a:r>
            <a:r>
              <a:rPr lang="en-US" altLang="zh-CN" dirty="0"/>
              <a:t>()</a:t>
            </a:r>
            <a:r>
              <a:rPr lang="zh-CN" altLang="en-US" dirty="0"/>
              <a:t>是用来做什么的？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A: </a:t>
            </a:r>
            <a:r>
              <a:rPr lang="zh-CN" altLang="en-US" dirty="0"/>
              <a:t>当扫描完一个文件后，</a:t>
            </a:r>
            <a:r>
              <a:rPr lang="en-US" altLang="zh-CN" dirty="0"/>
              <a:t>Lex</a:t>
            </a:r>
            <a:r>
              <a:rPr lang="zh-CN" altLang="en-US" dirty="0"/>
              <a:t>会调用</a:t>
            </a:r>
            <a:r>
              <a:rPr lang="en-US" altLang="zh-CN" dirty="0" err="1"/>
              <a:t>yywrap</a:t>
            </a:r>
            <a:r>
              <a:rPr lang="zh-CN" altLang="en-US" dirty="0"/>
              <a:t>函数查询是否还有新的文件需要识别，返回</a:t>
            </a:r>
            <a:r>
              <a:rPr lang="en-US" altLang="zh-CN" dirty="0"/>
              <a:t>0</a:t>
            </a:r>
            <a:r>
              <a:rPr lang="zh-CN" altLang="en-US" dirty="0"/>
              <a:t>表示有新文件，返回</a:t>
            </a:r>
            <a:r>
              <a:rPr lang="en-US" altLang="zh-CN" dirty="0"/>
              <a:t>1</a:t>
            </a:r>
            <a:r>
              <a:rPr lang="zh-CN" altLang="en-US" dirty="0"/>
              <a:t>表示没有新文件。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2C7871D-C331-4727-985E-5EEA9348ED77}"/>
              </a:ext>
            </a:extLst>
          </p:cNvPr>
          <p:cNvSpPr/>
          <p:nvPr/>
        </p:nvSpPr>
        <p:spPr>
          <a:xfrm>
            <a:off x="1202422" y="2974959"/>
            <a:ext cx="289979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int yywrap() {</a:t>
            </a:r>
          </a:p>
          <a:p>
            <a:r>
              <a:rPr lang="zh-CN" altLang="en-US" dirty="0"/>
              <a:t>    return 1;</a:t>
            </a:r>
          </a:p>
          <a:p>
            <a:r>
              <a:rPr lang="zh-CN" altLang="en-US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或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%option </a:t>
            </a:r>
            <a:r>
              <a:rPr lang="en-US" altLang="zh-CN" dirty="0" err="1"/>
              <a:t>noyywrap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11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9A768-7C25-44EB-ADAF-D5C9AC55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0E816-1975-488D-9A40-3965966DC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函数需要先声明后使用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D90DDB-26FD-4612-8CFB-DEF1670C2F49}"/>
              </a:ext>
            </a:extLst>
          </p:cNvPr>
          <p:cNvSpPr txBox="1"/>
          <p:nvPr/>
        </p:nvSpPr>
        <p:spPr>
          <a:xfrm>
            <a:off x="4946007" y="1825625"/>
            <a:ext cx="6899248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%{</a:t>
            </a:r>
          </a:p>
          <a:p>
            <a:r>
              <a:rPr lang="en-US" altLang="zh-CN" sz="1400" dirty="0"/>
              <a:t>#include "</a:t>
            </a:r>
            <a:r>
              <a:rPr lang="en-US" altLang="zh-CN" sz="1400" dirty="0" err="1"/>
              <a:t>token.h</a:t>
            </a:r>
            <a:r>
              <a:rPr lang="en-US" altLang="zh-CN" sz="1400" dirty="0"/>
              <a:t>"</a:t>
            </a:r>
          </a:p>
          <a:p>
            <a:endParaRPr lang="en-US" altLang="zh-CN" sz="1400" dirty="0"/>
          </a:p>
          <a:p>
            <a:r>
              <a:rPr lang="en-US" altLang="zh-CN" sz="1400" dirty="0"/>
              <a:t>/* TODO: declare variables here */</a:t>
            </a:r>
          </a:p>
          <a:p>
            <a:endParaRPr lang="en-US" altLang="zh-CN" sz="1400" dirty="0"/>
          </a:p>
          <a:p>
            <a:r>
              <a:rPr lang="en-US" altLang="zh-CN" sz="1400" dirty="0"/>
              <a:t>%}</a:t>
            </a:r>
          </a:p>
          <a:p>
            <a:endParaRPr lang="en-US" altLang="zh-CN" sz="1400" dirty="0"/>
          </a:p>
          <a:p>
            <a:r>
              <a:rPr lang="en-US" altLang="zh-CN" sz="1400" dirty="0"/>
              <a:t>/* TODO: define regular expressions */</a:t>
            </a:r>
          </a:p>
          <a:p>
            <a:r>
              <a:rPr lang="en-US" altLang="zh-CN" sz="1400" dirty="0"/>
              <a:t>ELSE      (else)</a:t>
            </a:r>
          </a:p>
          <a:p>
            <a:endParaRPr lang="en-US" altLang="zh-CN" sz="1400" dirty="0"/>
          </a:p>
          <a:p>
            <a:r>
              <a:rPr lang="en-US" altLang="zh-CN" sz="1400" dirty="0"/>
              <a:t>/* TODO: define translation rules: pattern and action */</a:t>
            </a:r>
          </a:p>
          <a:p>
            <a:r>
              <a:rPr lang="en-US" altLang="zh-CN" sz="1400" dirty="0"/>
              <a:t>%%</a:t>
            </a:r>
          </a:p>
          <a:p>
            <a:r>
              <a:rPr lang="en-US" altLang="zh-CN" sz="1400" dirty="0"/>
              <a:t>{ELSE}    { return (</a:t>
            </a:r>
            <a:r>
              <a:rPr lang="en-US" altLang="zh-CN" sz="1400" dirty="0" err="1"/>
              <a:t>ELSEnum</a:t>
            </a:r>
            <a:r>
              <a:rPr lang="en-US" altLang="zh-CN" sz="1400" dirty="0"/>
              <a:t>); }</a:t>
            </a:r>
          </a:p>
          <a:p>
            <a:endParaRPr lang="en-US" altLang="zh-CN" sz="1400" dirty="0"/>
          </a:p>
          <a:p>
            <a:r>
              <a:rPr lang="en-US" altLang="zh-CN" sz="1400" dirty="0"/>
              <a:t>%%</a:t>
            </a:r>
          </a:p>
          <a:p>
            <a:endParaRPr lang="en-US" altLang="zh-CN" sz="1400" dirty="0"/>
          </a:p>
          <a:p>
            <a:r>
              <a:rPr lang="en-US" altLang="zh-CN" sz="1400" dirty="0"/>
              <a:t>/* TODO: define the auxiliary functions you may use */</a:t>
            </a:r>
          </a:p>
          <a:p>
            <a:endParaRPr lang="en-US" altLang="zh-CN" sz="1400" dirty="0"/>
          </a:p>
          <a:p>
            <a:r>
              <a:rPr lang="en-US" altLang="zh-CN" sz="1400" dirty="0"/>
              <a:t>int </a:t>
            </a:r>
            <a:r>
              <a:rPr lang="en-US" altLang="zh-CN" sz="1400" dirty="0" err="1"/>
              <a:t>yywrap</a:t>
            </a:r>
            <a:r>
              <a:rPr lang="en-US" altLang="zh-CN" sz="1400" dirty="0"/>
              <a:t>() {</a:t>
            </a:r>
          </a:p>
          <a:p>
            <a:r>
              <a:rPr lang="en-US" altLang="zh-CN" sz="1400" dirty="0"/>
              <a:t>    return 1;</a:t>
            </a:r>
          </a:p>
          <a:p>
            <a:r>
              <a:rPr lang="en-US" altLang="zh-CN" sz="1400" dirty="0"/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C20924-360A-4B6A-B78D-D9856669E742}"/>
              </a:ext>
            </a:extLst>
          </p:cNvPr>
          <p:cNvSpPr/>
          <p:nvPr/>
        </p:nvSpPr>
        <p:spPr>
          <a:xfrm>
            <a:off x="4946007" y="5092117"/>
            <a:ext cx="6119072" cy="57884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D1B856-BC4F-4CF5-BECE-34DE1A1FC91B}"/>
              </a:ext>
            </a:extLst>
          </p:cNvPr>
          <p:cNvSpPr/>
          <p:nvPr/>
        </p:nvSpPr>
        <p:spPr>
          <a:xfrm>
            <a:off x="4946007" y="2088859"/>
            <a:ext cx="6119072" cy="805343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DFBCFFBE-DCFB-41E8-947C-D405395C4731}"/>
              </a:ext>
            </a:extLst>
          </p:cNvPr>
          <p:cNvCxnSpPr>
            <a:stCxn id="5" idx="1"/>
            <a:endCxn id="6" idx="1"/>
          </p:cNvCxnSpPr>
          <p:nvPr/>
        </p:nvCxnSpPr>
        <p:spPr>
          <a:xfrm rot="10800000">
            <a:off x="4946007" y="2491532"/>
            <a:ext cx="12700" cy="289000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9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9A768-7C25-44EB-ADAF-D5C9AC556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0E816-1975-488D-9A40-3965966DC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提交：把所有文件放到一个文件夹里，然后压缩成</a:t>
            </a:r>
            <a:r>
              <a:rPr lang="en-US" altLang="zh-CN" dirty="0"/>
              <a:t>.tar.gz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评分：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13648EE-E382-4633-9FC4-49FD585BB0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70" y="2400896"/>
            <a:ext cx="4466934" cy="4307605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FEE1859-091F-4F1E-8498-1249D65C328E}"/>
              </a:ext>
            </a:extLst>
          </p:cNvPr>
          <p:cNvCxnSpPr/>
          <p:nvPr/>
        </p:nvCxnSpPr>
        <p:spPr>
          <a:xfrm>
            <a:off x="2583809" y="3665989"/>
            <a:ext cx="275158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54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源代码主题">
      <a:majorFont>
        <a:latin typeface="Source Code Pro"/>
        <a:ea typeface="等线 Light"/>
        <a:cs typeface=""/>
      </a:majorFont>
      <a:minorFont>
        <a:latin typeface="Source Code Pro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611</Words>
  <Application>Microsoft Office PowerPoint</Application>
  <PresentationFormat>宽屏</PresentationFormat>
  <Paragraphs>112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Source Code Pro</vt:lpstr>
      <vt:lpstr>Office 主题​​</vt:lpstr>
      <vt:lpstr>Project 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其他注意事项</vt:lpstr>
      <vt:lpstr>其他注意事项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</dc:title>
  <dc:creator>111</dc:creator>
  <cp:lastModifiedBy>111</cp:lastModifiedBy>
  <cp:revision>25</cp:revision>
  <dcterms:created xsi:type="dcterms:W3CDTF">2021-03-18T03:03:40Z</dcterms:created>
  <dcterms:modified xsi:type="dcterms:W3CDTF">2021-03-18T08:05:22Z</dcterms:modified>
</cp:coreProperties>
</file>